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2" r:id="rId2"/>
    <p:sldId id="277" r:id="rId3"/>
    <p:sldId id="273" r:id="rId4"/>
    <p:sldId id="274" r:id="rId5"/>
    <p:sldId id="275" r:id="rId6"/>
    <p:sldId id="278" r:id="rId7"/>
    <p:sldId id="256" r:id="rId8"/>
    <p:sldId id="258" r:id="rId9"/>
    <p:sldId id="276" r:id="rId10"/>
    <p:sldId id="259" r:id="rId11"/>
    <p:sldId id="279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6" d="100"/>
          <a:sy n="66" d="100"/>
        </p:scale>
        <p:origin x="-95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0EF0791-2019-4178-AD33-74B17F09FB41}" type="datetimeFigureOut">
              <a:rPr lang="ru-RU"/>
              <a:pPr/>
              <a:t>09.06.2012</a:t>
            </a:fld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4841CB8-4AEE-490D-BBF5-528CD7DE09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0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1DFD63-D6BE-4CB5-B6CB-2D85E34715B5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05F11D-DC25-4FBC-9163-A73D79222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16C96A-0DD4-4518-A4B6-ACA09BBD51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061B-9916-49DB-9085-471C08EDC8D4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6FD6-D2C8-47AF-9B55-0A57ABCB8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5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FD295-6F15-4C80-A759-52475CB51DE4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59E4-BBAD-4940-AE3B-9FDD0DED3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2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BD3F1-765A-4416-92B1-EB890444158F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C6AF-FB02-4C83-BE5F-64717F2C9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5F79-A307-4355-919E-531F9A547285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B7E4-D1A7-4742-9B3B-6F21F4643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7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C1DE-1026-45EE-BA0F-02E5AD17770C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522D-29A6-48C4-AC0C-BAC29B283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7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B2D4-5A34-435F-AAAD-28BEDFC52CD6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00A8-912E-433C-B226-D03B3F5FD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1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E23E-3D02-4075-96F4-D3E9EA516F82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9BF3-B681-4F30-BCDD-C0DAE0CC5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0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B22F-1CAE-4D8A-ADCB-325208D70C00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7182-604A-4C91-AA9D-85F281B42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8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6DD0-0395-4472-A129-9A721E69008A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B9C4-ED5B-4BDB-8CEB-B7D2586F8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9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4A30-5936-4791-BB61-2814C96A3ADE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519A-C3DA-4E74-AC38-5A24C5ECF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7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2D4A-9CF7-40C6-AF43-39887F530097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AAFF-6977-4068-8158-106B9115A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5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42170-9B7E-4ACE-8D72-45EF9C7CDFF9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F937FD-ECE7-42AD-8BF6-4F10AB78B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 txBox="1">
            <a:spLocks/>
          </p:cNvSpPr>
          <p:nvPr/>
        </p:nvSpPr>
        <p:spPr bwMode="auto">
          <a:xfrm>
            <a:off x="0" y="115888"/>
            <a:ext cx="9144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000">
                <a:solidFill>
                  <a:srgbClr val="002060"/>
                </a:solidFill>
                <a:latin typeface="Arial" charset="0"/>
                <a:cs typeface="Arial" charset="0"/>
              </a:rPr>
              <a:t>Проект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002060"/>
                </a:solidFill>
                <a:latin typeface="Arial" charset="0"/>
                <a:cs typeface="Arial" charset="0"/>
              </a:rPr>
              <a:t>Комплекс по производству полиэтилентерефталата (ПЭТФ) текстильного назначения в Ивановской области</a:t>
            </a:r>
          </a:p>
        </p:txBody>
      </p:sp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5D5BEF0B-A3D8-497E-A205-C542D8289908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1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79388" y="2716213"/>
            <a:ext cx="57610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продукции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6325" lvl="2" indent="-161925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Штапельное волокно</a:t>
            </a:r>
          </a:p>
          <a:p>
            <a:pPr marL="1076325" lvl="2" indent="-161925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Гранулят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6325" lvl="2" indent="-161925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Филаментные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нити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производства – 180 тысяч тонн в год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капитальных вложений – 10,26 миллиарда рублей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реализации проекта – 2 года 3 месяца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0605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>
                <a:solidFill>
                  <a:srgbClr val="002060"/>
                </a:solidFill>
                <a:latin typeface="Arial" charset="0"/>
                <a:cs typeface="Arial" charset="0"/>
              </a:rPr>
              <a:t>Тенденции в мировой текстильной промышленности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906588"/>
            <a:ext cx="91440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3050" indent="-273050" algn="just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преимущества синтетического волокна, связанные с его способностью адаптировать показатели качества продукции под требования последующего процесса переработки и модной индустрии</a:t>
            </a:r>
            <a:endParaRPr lang="en-US" sz="14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 eaLnBrk="0" hangingPunct="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прирост населения, а также повышение благосостояния населения по всему миру приводят к увеличению потребности в текстильной продукции на душу населения, которую нельзя удовлетворить производством натурального волокна</a:t>
            </a:r>
            <a:endParaRPr lang="en-US" sz="14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 eaLnBrk="0" hangingPunct="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производство натурального волокна нуждается в тех же ресурсах (земля, вода), которые необходимы для производства пищевых продуктов для растущего населения</a:t>
            </a:r>
            <a:endParaRPr lang="en-US" sz="14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 eaLnBrk="0" hangingPunct="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новые модные направления основаны, как правило, на использовании материалов из синтетического волокна и нитей </a:t>
            </a:r>
            <a:endParaRPr lang="en-US" sz="14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 eaLnBrk="0" hangingPunct="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глобальная переориентация текстильной промышленности в отношении технического текстиля, который представляет собой наиболее быстро растущий сегмент от общего объема использования текстильной продукции, который увеличивается приблизительно в два раза по сравнению с объемом текстиля для производства одежды, прирост которого составил около 4-6% за прошлые годы. 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052513"/>
            <a:ext cx="9144000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Мировое производство текстильной продукции стало все больше ориентироваться на синтетическое волокно.</a:t>
            </a:r>
          </a:p>
        </p:txBody>
      </p:sp>
      <p:sp>
        <p:nvSpPr>
          <p:cNvPr id="24581" name="TextBox 21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BE93022E-3C5C-41BE-98F5-801FC86718B2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10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Динамика рынка текстиля и одежды Германии 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В Германии падение производства одежды и домашнего текстиля успешно компенсируется ростом производства технического текстиля.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t="14127" r="11888" b="15385"/>
          <a:stretch>
            <a:fillRect/>
          </a:stretch>
        </p:blipFill>
        <p:spPr bwMode="auto">
          <a:xfrm>
            <a:off x="428625" y="2214563"/>
            <a:ext cx="766921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50" y="5643563"/>
            <a:ext cx="7000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Источник: </a:t>
            </a:r>
            <a:r>
              <a:rPr lang="en-US" dirty="0">
                <a:solidFill>
                  <a:schemeClr val="bg2"/>
                </a:solidFill>
              </a:rPr>
              <a:t>Sven </a:t>
            </a:r>
            <a:r>
              <a:rPr lang="en-US" dirty="0" err="1">
                <a:solidFill>
                  <a:schemeClr val="bg2"/>
                </a:solidFill>
              </a:rPr>
              <a:t>Eriskat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The German Textile and Clothing Industry: Sales and</a:t>
            </a:r>
            <a:r>
              <a:rPr lang="ru-RU" dirty="0">
                <a:solidFill>
                  <a:schemeClr val="bg2"/>
                </a:solidFill>
              </a:rPr>
              <a:t>  </a:t>
            </a:r>
            <a:r>
              <a:rPr lang="en-US" dirty="0">
                <a:solidFill>
                  <a:schemeClr val="bg2"/>
                </a:solidFill>
              </a:rPr>
              <a:t>Sourcing Strategies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3" y="2428875"/>
            <a:ext cx="5643562" cy="400050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Текстиль Германии и  </a:t>
            </a:r>
            <a:r>
              <a:rPr lang="en-US" sz="1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Fashion-</a:t>
            </a:r>
            <a:r>
              <a:rPr lang="ru-RU" sz="1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индустрия : Стоимость продукции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188" y="2786063"/>
            <a:ext cx="1000125" cy="4460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Тренд: тех.текстиль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63" y="2928938"/>
            <a:ext cx="785812" cy="5238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Тренд: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Одежда/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домашний текстиль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500" y="2928938"/>
            <a:ext cx="785813" cy="5238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Тренд: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Одежда/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домашний текстиль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50" y="5072063"/>
            <a:ext cx="5572125" cy="2460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               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Одежда                     Домашний текстиль                    Технический текстиль</a:t>
            </a:r>
          </a:p>
        </p:txBody>
      </p:sp>
      <p:sp>
        <p:nvSpPr>
          <p:cNvPr id="25610" name="Прямоугольник 16"/>
          <p:cNvSpPr>
            <a:spLocks noChangeArrowheads="1"/>
          </p:cNvSpPr>
          <p:nvPr/>
        </p:nvSpPr>
        <p:spPr bwMode="auto">
          <a:xfrm flipV="1">
            <a:off x="2143125" y="5143500"/>
            <a:ext cx="142875" cy="14287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1" name="Прямоугольник 11"/>
          <p:cNvSpPr>
            <a:spLocks noChangeArrowheads="1"/>
          </p:cNvSpPr>
          <p:nvPr/>
        </p:nvSpPr>
        <p:spPr bwMode="auto">
          <a:xfrm>
            <a:off x="3286125" y="5143500"/>
            <a:ext cx="142875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857750" y="5143500"/>
            <a:ext cx="142875" cy="142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" name="Прямоугольник 9"/>
          <p:cNvSpPr>
            <a:spLocks noChangeArrowheads="1"/>
          </p:cNvSpPr>
          <p:nvPr/>
        </p:nvSpPr>
        <p:spPr bwMode="auto">
          <a:xfrm>
            <a:off x="857250" y="5715000"/>
            <a:ext cx="75723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Источник: 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Sven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Eriskat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German Textile and Clothing Industry: Sales and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Sourcing Strategies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>
                <a:solidFill>
                  <a:srgbClr val="002060"/>
                </a:solidFill>
                <a:latin typeface="Arial" charset="0"/>
                <a:cs typeface="Arial" charset="0"/>
              </a:rPr>
              <a:t>Полиэфир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Наиболее распространенное полимерное волокно, которое постоянно прирастает в объемах производства с 80-х годов - это полиэфир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/polyester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(ПЭТФ). </a:t>
            </a: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7497EB46-EABA-4CBD-813C-79B7F648AC6F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12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6629" name="Picture 4" descr="C:\Users\Admin\Desktop\волокн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2420938"/>
            <a:ext cx="38322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C:\Users\Admin\Desktop\волкна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43211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>
                <a:solidFill>
                  <a:srgbClr val="002060"/>
                </a:solidFill>
                <a:latin typeface="Arial" charset="0"/>
                <a:cs typeface="Arial" charset="0"/>
              </a:rPr>
              <a:t>Российский рынок текстильного ПЭТФ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27088" y="4572000"/>
          <a:ext cx="7561261" cy="173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178"/>
                <a:gridCol w="324644"/>
                <a:gridCol w="1257259"/>
                <a:gridCol w="301034"/>
                <a:gridCol w="779146"/>
              </a:tblGrid>
              <a:tr h="21328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год (прогноз)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0" marB="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тонн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68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Потребление первичного ПЭТФ в России 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220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4689"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 них произведено</a:t>
                      </a:r>
                      <a:r>
                        <a:rPr lang="en-US" sz="1400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lang="ru-RU" sz="1400" i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lvl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Россия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(при условии реализации проекта)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180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81,8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noFill/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lvl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Импорт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18,2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3500438"/>
            <a:ext cx="9144000" cy="72072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Подавляющая роль импорта текстильного ПЭТФ объясняется не низкой конкурентоспособностью российских производителей первичных ПЭТФ волокон и нитей, а их отсутствием, то есть отсутствием самой конкуренции.</a:t>
            </a:r>
          </a:p>
        </p:txBody>
      </p:sp>
      <p:sp>
        <p:nvSpPr>
          <p:cNvPr id="27694" name="TextBox 12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D0EDBEF7-E8A5-4BBC-851D-4D206CA3E13D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13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650" y="1052513"/>
          <a:ext cx="7561263" cy="2043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179"/>
                <a:gridCol w="324644"/>
                <a:gridCol w="1257259"/>
                <a:gridCol w="301034"/>
                <a:gridCol w="779147"/>
              </a:tblGrid>
              <a:tr h="21345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2" marR="36002" marT="0" marB="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94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тонн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94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Потребление первичного ПЭТФ в России 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173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4942"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 них произведено</a:t>
                      </a:r>
                      <a:r>
                        <a:rPr lang="en-US" sz="1400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lang="ru-RU" sz="1400" i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</a:tr>
              <a:tr h="304942">
                <a:tc>
                  <a:txBody>
                    <a:bodyPr/>
                    <a:lstStyle/>
                    <a:p>
                      <a:pPr lvl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Россия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</a:tr>
              <a:tr h="304942">
                <a:tc>
                  <a:txBody>
                    <a:bodyPr/>
                    <a:lstStyle/>
                    <a:p>
                      <a:pPr lvl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СНГ (Белоруссия)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27,7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noFill/>
                  </a:tcPr>
                </a:tc>
              </a:tr>
              <a:tr h="304942">
                <a:tc>
                  <a:txBody>
                    <a:bodyPr/>
                    <a:lstStyle/>
                    <a:p>
                      <a:pPr lvl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Страны дальнего зарубежья 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67,7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741" marB="4574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>
                <a:solidFill>
                  <a:srgbClr val="002060"/>
                </a:solidFill>
                <a:latin typeface="Arial" charset="0"/>
                <a:cs typeface="Arial" charset="0"/>
              </a:rPr>
              <a:t>Ожидаемые результаты реализации проекта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981075"/>
            <a:ext cx="91440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Экономия иностранной валюты вследствие замещения импортируемого ПЭТФ штапельного волокна и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филаментных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нитей.</a:t>
            </a:r>
          </a:p>
          <a:p>
            <a:pPr algn="just"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Создание новых рабочих мест для квалифицированного труда.</a:t>
            </a:r>
          </a:p>
          <a:p>
            <a:pPr algn="just"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Дальнейшее усиление текстильной промышленности в России.</a:t>
            </a:r>
          </a:p>
          <a:p>
            <a:pPr algn="just"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Применение, впервые в России, полного процесса этерификации, поликонденсации, прядения и вытяжки волокон с применением современных технологий.</a:t>
            </a:r>
          </a:p>
          <a:p>
            <a:pPr algn="just"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Стабильные и долгосрочные поставки продукции для внутреннего рынка позволят осуществить следующий производственный этап развития текстильной промышленности, включая улучшение качества конечного продукта.</a:t>
            </a:r>
          </a:p>
          <a:p>
            <a:pPr algn="just"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Позитивный стимул для развития Ивановского региона и стабилизации текстильной промышленности этого региона.</a:t>
            </a:r>
          </a:p>
          <a:p>
            <a:pPr algn="just"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Обеспечение возможности поставок ПЭТФ для таких областей применения в России как: автомобилестроение, строительство, мебельное производство, охрана окружающей среды, здравоохранение и гигиена. </a:t>
            </a:r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652A210A-1C90-4A20-A8D1-E3250BA3AD90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14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Техническое содержания проекта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908050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Проектом предполагается производство расплава ПЭТФ с последующим прямым производством текстильных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филаментных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нитей и штапельного волокна. </a:t>
            </a: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0" y="5975350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002060"/>
                </a:solidFill>
                <a:cs typeface="Arial" charset="0"/>
              </a:rPr>
              <a:t>Конкретная конфигурация продукции завода будет определена в соответствии с тенденциями развития </a:t>
            </a:r>
          </a:p>
          <a:p>
            <a:r>
              <a:rPr lang="ru-RU" sz="1400">
                <a:solidFill>
                  <a:srgbClr val="002060"/>
                </a:solidFill>
                <a:cs typeface="Arial" charset="0"/>
              </a:rPr>
              <a:t>рынков при обеспечении высокой гибкости, что, в свою очередь, позволит легко адаптироваться к дальнейшим изменениям на рынке.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1DEBB479-FBE9-424D-AB66-CD13F3CFFE4C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15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9702" name="Прямоугольник 9"/>
          <p:cNvSpPr>
            <a:spLocks noChangeArrowheads="1"/>
          </p:cNvSpPr>
          <p:nvPr/>
        </p:nvSpPr>
        <p:spPr bwMode="auto">
          <a:xfrm>
            <a:off x="0" y="5084763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cs typeface="Arial" charset="0"/>
              </a:rPr>
              <a:t>Кроме этих продуктов установка по производству ПЭТФ будет рассчитана на производство определенного количества текстильных гранул из ПЭТФ в качестве сырья для существующих производителей технической пряжи и шинного корда.</a:t>
            </a:r>
          </a:p>
        </p:txBody>
      </p:sp>
      <p:pic>
        <p:nvPicPr>
          <p:cNvPr id="29703" name="Picture 5" descr="C:\Users\Admin\Desktop\Сх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5532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Структура производственного комплекса</a:t>
            </a:r>
          </a:p>
        </p:txBody>
      </p:sp>
      <p:pic>
        <p:nvPicPr>
          <p:cNvPr id="30723" name="Рисунок 17" descr="C:\Users\Admin\AppData\Local\Temp\FineReader10\media\image4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81100"/>
            <a:ext cx="41402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18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E9516AB5-7F4F-4C4C-8772-4B7BD83CA3B4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16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1181100"/>
          <a:ext cx="4787900" cy="4192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7900"/>
              </a:tblGrid>
              <a:tr h="2743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Основной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этап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71998" marT="0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76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1.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Завод полимеризации ПЭТФ </a:t>
                      </a:r>
                    </a:p>
                  </a:txBody>
                  <a:tcPr marL="71998" marR="71998" marT="0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0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2.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Завод по производству штапельного волокна ПЭТФ (установка прямого производства)</a:t>
                      </a:r>
                    </a:p>
                  </a:txBody>
                  <a:tcPr marL="71998" marR="71998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66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3.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Установки по обеспечению сред</a:t>
                      </a:r>
                    </a:p>
                  </a:txBody>
                  <a:tcPr marL="71998" marR="71998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98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4.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Установки по защите окружающей среды и противопожарные установки</a:t>
                      </a:r>
                    </a:p>
                  </a:txBody>
                  <a:tcPr marL="71998" marR="71998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57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5.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Установки и помещения для разгрузки/погрузки и хранения сырья и продукции</a:t>
                      </a:r>
                    </a:p>
                  </a:txBody>
                  <a:tcPr marL="71998" marR="71998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449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6.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Административно – хозяйственные и ремонтные сооружения</a:t>
                      </a:r>
                    </a:p>
                  </a:txBody>
                  <a:tcPr marL="71998" marR="71998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Дополнительный этап</a:t>
                      </a:r>
                    </a:p>
                  </a:txBody>
                  <a:tcPr marL="71998" marR="71998" marT="0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37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Завод по производству текстильных  и технических нитей ПЭТФ.</a:t>
                      </a:r>
                    </a:p>
                  </a:txBody>
                  <a:tcPr marL="71998" marR="71998" marT="0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6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Мощность предприятия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050"/>
            <a:ext cx="9144000" cy="649288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Мощность завода выбрана в диапазоне, обеспечивающем оптимальное соотношение между производительностью и себестоимостью производства.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732463"/>
            <a:ext cx="9144000" cy="585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Учитывая вышеуказанный график, а также текущее состояние спроса, производительность завода определена в объёме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500 тонн ПЭТФ продукции в день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(180 тысяч тонн в год)</a:t>
            </a:r>
          </a:p>
        </p:txBody>
      </p:sp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7816C872-C7F4-4DCC-935A-C48DA9E567D7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17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31750" name="Picture 2" descr="C:\Users\Admin\Desktop\Мощно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6042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>
                <a:solidFill>
                  <a:srgbClr val="002060"/>
                </a:solidFill>
                <a:latin typeface="Arial" charset="0"/>
                <a:cs typeface="Arial" charset="0"/>
              </a:rPr>
              <a:t>Принципиальный график реализации проекта</a:t>
            </a:r>
          </a:p>
        </p:txBody>
      </p:sp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4FD8BCCA-57FB-4869-BED7-0448031A5FD4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18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32772" name="Picture 2" descr="C:\Users\Admin\Desktop\граф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77275" cy="58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>
                <a:solidFill>
                  <a:srgbClr val="002060"/>
                </a:solidFill>
                <a:latin typeface="Arial" charset="0"/>
                <a:cs typeface="Arial" charset="0"/>
              </a:rPr>
              <a:t>Капитальные и прочие единовременные затраты на проект (с НДС)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1162050"/>
          <a:ext cx="8785225" cy="3822701"/>
        </p:xfrm>
        <a:graphic>
          <a:graphicData uri="http://schemas.openxmlformats.org/drawingml/2006/table">
            <a:tbl>
              <a:tblPr/>
              <a:tblGrid>
                <a:gridCol w="2628059"/>
                <a:gridCol w="2928408"/>
                <a:gridCol w="3228758"/>
              </a:tblGrid>
              <a:tr h="182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Направление затрат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Стоимость,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млн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руб. с НДС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Продолжительность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041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Инжиниринг и проектно-изыскательские работы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 месяцев </a:t>
                      </a:r>
                      <a:endParaRPr lang="en-U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начало - дата начала </a:t>
                      </a: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проекта</a:t>
                      </a:r>
                      <a:r>
                        <a:rPr lang="en-US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1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Оборудование (импорт) 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4800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 месяцев </a:t>
                      </a:r>
                      <a:endParaRPr lang="en-U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начало – 3-й месяц с даты начала </a:t>
                      </a: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проекта)</a:t>
                      </a:r>
                      <a:r>
                        <a:rPr lang="en-US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1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Изготовление 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поставка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1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Отечественное оборудование и материалы 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 месяцев </a:t>
                      </a:r>
                      <a:endParaRPr lang="en-U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начало – 3-й месяц с даты начала </a:t>
                      </a: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проекта)</a:t>
                      </a:r>
                      <a:r>
                        <a:rPr lang="en-US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1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Изготовление 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поставка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1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Строительно-монтажные работы (включая стройматериалы)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3700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 месяцев </a:t>
                      </a:r>
                      <a:endParaRPr lang="en-U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начало 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3-й месяц с даты начала проекта)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1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Прочие услуги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1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Пуско-наладочные работы («горячий» пуск)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 </a:t>
                      </a:r>
                      <a:endParaRPr lang="en-U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(25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безвозвратных потерь от стоимости  необходимого сырья (в ценах 2011 года)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месяца </a:t>
                      </a:r>
                      <a:endParaRPr lang="en-U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начало – 22-й месяц с даты начала проекта)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10 260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 месяцев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388" y="5440363"/>
            <a:ext cx="87852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График финансирования будет определён позднее, но предварительно можно сказать, что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ru-RU" sz="12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Импорт (инжиниринг и оборудование) будут осуществляться по схеме аванс (10-20%%) плюс разновременно открываемые LC (2-3 аккредитива). </a:t>
            </a:r>
          </a:p>
          <a:p>
            <a:pPr marL="266700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Российская часть – общепринятые условия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аванс и далее по актам приёмки-сдачи. </a:t>
            </a:r>
          </a:p>
        </p:txBody>
      </p:sp>
      <p:sp>
        <p:nvSpPr>
          <p:cNvPr id="33834" name="TextBox 8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CAEE9453-55F9-4286-8FEF-C4A34B7BD87B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19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>
                <a:solidFill>
                  <a:srgbClr val="002060"/>
                </a:solidFill>
                <a:latin typeface="Arial" charset="0"/>
                <a:cs typeface="Arial" charset="0"/>
              </a:rPr>
              <a:t>Идея проекта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073112CF-6186-4F9F-9A2A-E4BBF21B4BD2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2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249363"/>
            <a:ext cx="9144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 marL="180975" indent="-180975" eaLnBrk="0" hangingPunct="0">
              <a:buFont typeface="Wingdings" pitchFamily="2" charset="2"/>
              <a:buChar char="Ø"/>
              <a:tabLst>
                <a:tab pos="180975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Массовое замещение импортного сырья (хлопок) на сырье, производимое на территории РФ (ПЭТФ из нефтепродуктов).</a:t>
            </a:r>
          </a:p>
          <a:p>
            <a:pPr marL="180975" indent="-180975" eaLnBrk="0" hangingPunct="0">
              <a:buFont typeface="Wingdings" pitchFamily="2" charset="2"/>
              <a:buChar char="Ø"/>
              <a:tabLst>
                <a:tab pos="180975" algn="l"/>
              </a:tabLst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80975" indent="-180975" eaLnBrk="0" hangingPunct="0">
              <a:buFont typeface="Wingdings" pitchFamily="2" charset="2"/>
              <a:buChar char="Ø"/>
              <a:tabLst>
                <a:tab pos="180975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Принципиальное отраслевое решение проблемы слабой эффективности и конкурентоспособности нижних переделов российской текстильной промышленности.</a:t>
            </a:r>
          </a:p>
          <a:p>
            <a:pPr marL="180975" indent="-180975" eaLnBrk="0" hangingPunct="0">
              <a:buFont typeface="Wingdings" pitchFamily="2" charset="2"/>
              <a:buChar char="Ø"/>
              <a:tabLst>
                <a:tab pos="180975" algn="l"/>
              </a:tabLst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80975" indent="-180975" eaLnBrk="0" hangingPunct="0">
              <a:buFont typeface="Wingdings" pitchFamily="2" charset="2"/>
              <a:buChar char="Ø"/>
              <a:tabLst>
                <a:tab pos="180975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Обеспечение возможности системного развития крупнейших российских текстильных холдингов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4375" indent="-171450" eaLnBrk="0" hangingPunct="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ЗАО ПК «НОРДТЕКС»</a:t>
            </a:r>
            <a:endParaRPr lang="en-US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4375" indent="-171450" eaLnBrk="0" hangingPunct="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ЗАО «Промышленная группа 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Роско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en-US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4375" indent="-171450" eaLnBrk="0" hangingPunct="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ОАО  «Ивановское Текстильное Объединение»</a:t>
            </a:r>
          </a:p>
          <a:p>
            <a:pPr marL="714375" indent="-171450" eaLnBrk="0" hangingPunct="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ОАО ХБК «Шуйские ситцы»</a:t>
            </a:r>
            <a:endParaRPr lang="en-US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42925" indent="-180975" eaLnBrk="0" hangingPunct="0"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80975" indent="-180975" eaLnBrk="0" hangingPunct="0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Создание условий для эффективной конкуренции на внутреннем и внешнем рынках продукции российской текстильной промышленности.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>
                <a:solidFill>
                  <a:srgbClr val="002060"/>
                </a:solidFill>
                <a:latin typeface="Arial" charset="0"/>
                <a:cs typeface="Arial" charset="0"/>
              </a:rPr>
              <a:t>Производственные затраты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1204913"/>
          <a:ext cx="8640763" cy="2511425"/>
        </p:xfrm>
        <a:graphic>
          <a:graphicData uri="http://schemas.openxmlformats.org/drawingml/2006/table">
            <a:tbl>
              <a:tblPr/>
              <a:tblGrid>
                <a:gridCol w="3456305"/>
                <a:gridCol w="2592229"/>
                <a:gridCol w="2592229"/>
              </a:tblGrid>
              <a:tr h="279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 затрат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Тыс. руб.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Примечание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0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Сырьё, катализаторы, добавки и материалы – без НДС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42,5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тонну продукции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5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Ресурсы (топливо, подготовленная вода, энергия, тепло, упаковка и т.п.) – без НДС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3,4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тонну продукции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5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Заработная плата и начисления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350 000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год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5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Ремонтные, общепроизводственные, коммерческие и административные расходы (без зарплаты) – без НДС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100 000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год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845" name="TextBox 8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99BBF0E5-C16A-460F-B648-F19E6DF4EE7D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20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>
                <a:solidFill>
                  <a:srgbClr val="002060"/>
                </a:solidFill>
                <a:latin typeface="Arial" charset="0"/>
                <a:cs typeface="Arial" charset="0"/>
              </a:rPr>
              <a:t>Выручка и </a:t>
            </a:r>
            <a:r>
              <a:rPr lang="en-US" sz="2600">
                <a:solidFill>
                  <a:srgbClr val="002060"/>
                </a:solidFill>
                <a:latin typeface="Arial" charset="0"/>
                <a:cs typeface="Arial" charset="0"/>
              </a:rPr>
              <a:t>EBITDA</a:t>
            </a:r>
            <a:endParaRPr lang="ru-RU" sz="26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850" y="1789113"/>
          <a:ext cx="8496300" cy="3008312"/>
        </p:xfrm>
        <a:graphic>
          <a:graphicData uri="http://schemas.openxmlformats.org/drawingml/2006/table">
            <a:tbl>
              <a:tblPr/>
              <a:tblGrid>
                <a:gridCol w="1862968"/>
                <a:gridCol w="2193824"/>
                <a:gridCol w="1454322"/>
                <a:gridCol w="2985186"/>
              </a:tblGrid>
              <a:tr h="360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Загрузка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%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Производство, </a:t>
                      </a:r>
                      <a:endParaRPr lang="en-US" sz="11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тонн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год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EBITDA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млн.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руб.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Примечания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4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198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2340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как правило, поставщик гарантирует повышение мощности до 110% от заявленной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7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2090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162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1835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7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126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1325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108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1075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 загрузке менее 60% полиэфир не производится по технологическим причинам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900113"/>
            <a:ext cx="91440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Усреднённая стоимость текстильной продукции ПЭТФ в ценах 2011 года – 60 тысяч рублей за тонну</a:t>
            </a:r>
          </a:p>
        </p:txBody>
      </p:sp>
      <p:sp>
        <p:nvSpPr>
          <p:cNvPr id="35886" name="Rectangle 1"/>
          <p:cNvSpPr>
            <a:spLocks noChangeArrowheads="1"/>
          </p:cNvSpPr>
          <p:nvPr/>
        </p:nvSpPr>
        <p:spPr bwMode="auto">
          <a:xfrm>
            <a:off x="395288" y="5160963"/>
            <a:ext cx="8497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200">
                <a:solidFill>
                  <a:srgbClr val="002060"/>
                </a:solidFill>
                <a:ea typeface="Calibri" pitchFamily="34" charset="0"/>
                <a:cs typeface="Arial" charset="0"/>
              </a:rPr>
              <a:t>Учитывая существующую сегодня ёмкость российского рынка и экспортные возможности, можно реально говорить о загрузке предприятия в интервале 90-95 % и размере EBI</a:t>
            </a:r>
            <a:r>
              <a:rPr lang="en-US" sz="1200">
                <a:solidFill>
                  <a:srgbClr val="002060"/>
                </a:solidFill>
                <a:ea typeface="Calibri" pitchFamily="34" charset="0"/>
                <a:cs typeface="Arial" charset="0"/>
              </a:rPr>
              <a:t>T</a:t>
            </a:r>
            <a:r>
              <a:rPr lang="ru-RU" sz="1200">
                <a:solidFill>
                  <a:srgbClr val="002060"/>
                </a:solidFill>
                <a:ea typeface="Calibri" pitchFamily="34" charset="0"/>
                <a:cs typeface="Arial" charset="0"/>
              </a:rPr>
              <a:t>DA – 2 000 млн</a:t>
            </a:r>
            <a:r>
              <a:rPr lang="en-US" sz="1200">
                <a:solidFill>
                  <a:srgbClr val="002060"/>
                </a:solidFill>
                <a:ea typeface="Calibri" pitchFamily="34" charset="0"/>
                <a:cs typeface="Arial" charset="0"/>
              </a:rPr>
              <a:t>.</a:t>
            </a:r>
            <a:r>
              <a:rPr lang="ru-RU" sz="1200">
                <a:solidFill>
                  <a:srgbClr val="002060"/>
                </a:solidFill>
                <a:ea typeface="Calibri" pitchFamily="34" charset="0"/>
                <a:cs typeface="Arial" charset="0"/>
              </a:rPr>
              <a:t> рублей. </a:t>
            </a:r>
          </a:p>
          <a:p>
            <a:pPr algn="just"/>
            <a:endParaRPr lang="ru-RU" sz="1200">
              <a:solidFill>
                <a:srgbClr val="002060"/>
              </a:solidFill>
              <a:ea typeface="Calibri" pitchFamily="34" charset="0"/>
              <a:cs typeface="Arial" charset="0"/>
            </a:endParaRPr>
          </a:p>
          <a:p>
            <a:pPr algn="just"/>
            <a:r>
              <a:rPr lang="ru-RU" sz="1200">
                <a:solidFill>
                  <a:srgbClr val="002060"/>
                </a:solidFill>
                <a:ea typeface="Calibri" pitchFamily="34" charset="0"/>
                <a:cs typeface="Arial" charset="0"/>
              </a:rPr>
              <a:t>Если оценивать размер заимствований 7,5-8,5 млрд</a:t>
            </a:r>
            <a:r>
              <a:rPr lang="en-US" sz="1200">
                <a:solidFill>
                  <a:srgbClr val="002060"/>
                </a:solidFill>
                <a:ea typeface="Calibri" pitchFamily="34" charset="0"/>
                <a:cs typeface="Arial" charset="0"/>
              </a:rPr>
              <a:t>.</a:t>
            </a:r>
            <a:r>
              <a:rPr lang="ru-RU" sz="1200">
                <a:solidFill>
                  <a:srgbClr val="002060"/>
                </a:solidFill>
                <a:ea typeface="Calibri" pitchFamily="34" charset="0"/>
                <a:cs typeface="Arial" charset="0"/>
              </a:rPr>
              <a:t> рублей, то коэффициент долг/EBITDA на начальном этапе будет находиться в интервале 3,75-4,25</a:t>
            </a:r>
          </a:p>
        </p:txBody>
      </p:sp>
      <p:sp>
        <p:nvSpPr>
          <p:cNvPr id="35887" name="TextBox 9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B8FADF39-70E4-4495-B565-1CDF1A6C07DE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21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>
                <a:solidFill>
                  <a:srgbClr val="002060"/>
                </a:solidFill>
                <a:latin typeface="Arial" charset="0"/>
                <a:cs typeface="Arial" charset="0"/>
              </a:rPr>
              <a:t>Общее примечание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0825" y="1049338"/>
            <a:ext cx="87137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 приведённые данные основаны на предварительных прогнозах, информации потенциальных поставщиков технологий и оборудования, а также данных российских заводов, производящих бутылочный 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ПЭТФ-гранулят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180975" indent="-180975" algn="just"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настоящее время проводятся специальные исследования рынка, анализ и просчёты предложений поставщиков, в результате которых будет подготовлен подробный бизнес-план и финансовая модель проекта. </a:t>
            </a:r>
          </a:p>
          <a:p>
            <a:pPr marL="180975" indent="-180975" algn="just"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 финансовые данные - в российских рублях с учётом текущего валютного курса.</a:t>
            </a:r>
          </a:p>
        </p:txBody>
      </p:sp>
      <p:sp>
        <p:nvSpPr>
          <p:cNvPr id="36868" name="TextBox 9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97C8F934-0FA3-4950-B89A-C3FED45C5BDA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22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>
                <a:solidFill>
                  <a:srgbClr val="002060"/>
                </a:solidFill>
                <a:latin typeface="Arial" charset="0"/>
                <a:cs typeface="Arial" charset="0"/>
              </a:rPr>
              <a:t>Инициаторы проекта</a:t>
            </a:r>
          </a:p>
          <a:p>
            <a:endParaRPr lang="ru-RU" sz="25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6513" y="827088"/>
            <a:ext cx="9144001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Правительство Ивановской области </a:t>
            </a:r>
          </a:p>
          <a:p>
            <a:pPr marL="266700" indent="-266700" algn="just"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Ассоциация предпринимателей текстильной и швейной промышленности Ивановской области</a:t>
            </a:r>
          </a:p>
          <a:p>
            <a:pPr marL="266700" indent="-266700" algn="just"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ОАО «Кластерная текстильная компания 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Иврегионсинтез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Проект реализуется в соответствии со Стратегией развития легкой промышленности России на период до 2020 года, разработанной в соответствии с поручением Президента Российской Федерации от 03 июля 2008 года № Пр-1369 и поручением Правительства Российской Федерации от 15 июля 2008 года № ВП-п9-4244 и утвержденной Приказом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Минпромторга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России № 853 от 24.09.2009 года.</a:t>
            </a:r>
            <a:endParaRPr lang="ru-RU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Проект реализуется в рамках «Программы развития инновационного территориального кластера Ивановской области на основе реализации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пилотного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инновационного проекта по организации гарантированного производства и потребления полимерной (полиэфирной (ПЭТФ)) продукции текстильного назначения» одобренной рабочей группой под председательством первого заместителя Председателя Правительства Ивановской области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Конькова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П.А. 17 апреля 2012 года.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F8815039-C6FF-4732-B164-E5464E00933E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3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>
                <a:solidFill>
                  <a:srgbClr val="002060"/>
                </a:solidFill>
                <a:latin typeface="Arial" charset="0"/>
                <a:cs typeface="Arial" charset="0"/>
              </a:rPr>
              <a:t>Поддержка проекта</a:t>
            </a: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FA26A9E6-676B-4F2D-8DDA-7060CDB5C481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4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513"/>
            <a:ext cx="9144000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поддержан Президентом Российской Федерации и Правительством Российской Федерации </a:t>
            </a:r>
          </a:p>
        </p:txBody>
      </p:sp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107950" y="1858963"/>
            <a:ext cx="9036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cs typeface="Arial" charset="0"/>
              </a:rPr>
              <a:t>поручение Президента Российской Федерации от 3 июля 2008 г. № Пр-1369 (пункт 3)</a:t>
            </a:r>
          </a:p>
          <a:p>
            <a:pPr marL="180975" indent="-180975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cs typeface="Arial" charset="0"/>
              </a:rPr>
              <a:t>поручение Правительства Российской Федерации от 24 октября 2008 года № ИС-П9-6413</a:t>
            </a:r>
          </a:p>
          <a:p>
            <a:pPr marL="180975" indent="-180975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cs typeface="Arial" charset="0"/>
              </a:rPr>
              <a:t>поручение Правительства Российской Федерации от 13 мая 2009 г. № ИС-П9-2637</a:t>
            </a:r>
          </a:p>
          <a:p>
            <a:pPr marL="180975" indent="-180975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cs typeface="Arial" charset="0"/>
              </a:rPr>
              <a:t>поручение Правительства Российской Федерации от 16 ноября 2010 года № ИС-П9-7775 </a:t>
            </a:r>
          </a:p>
          <a:p>
            <a:pPr marL="180975" indent="-180975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cs typeface="Arial" charset="0"/>
              </a:rPr>
              <a:t>поручение Правительства Российской Федерации от 10 декабря 2010 года № ИС-П9-8476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>
                <a:solidFill>
                  <a:srgbClr val="002060"/>
                </a:solidFill>
                <a:latin typeface="Arial" charset="0"/>
                <a:cs typeface="Arial" charset="0"/>
              </a:rPr>
              <a:t>Кластер</a:t>
            </a:r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B75E0269-9490-4832-BC56-CD2CCA525643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5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257300"/>
            <a:ext cx="9144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Производственные предприятия-участники кластера:</a:t>
            </a:r>
          </a:p>
          <a:p>
            <a:pPr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80975" indent="-180975" eaLnBrk="0" hangingPunct="0">
              <a:buFont typeface="Wingdings" pitchFamily="2" charset="2"/>
              <a:buChar char="Ø"/>
              <a:tabLst>
                <a:tab pos="180975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«Якорное» предприятие – проектируемый комплекс ПЭТФ (ОАО «Кластерная текстильная компания 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Иврегионсинтез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»)</a:t>
            </a:r>
          </a:p>
          <a:p>
            <a:pPr marL="180975" indent="-180975" eaLnBrk="0" hangingPunct="0">
              <a:buFont typeface="Wingdings" pitchFamily="2" charset="2"/>
              <a:buChar char="Ø"/>
              <a:tabLst>
                <a:tab pos="180975" algn="l"/>
              </a:tabLst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80975" indent="-180975" eaLnBrk="0" hangingPunct="0">
              <a:buFont typeface="Wingdings" pitchFamily="2" charset="2"/>
              <a:buChar char="Ø"/>
              <a:tabLst>
                <a:tab pos="180975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Действующие предприятия:</a:t>
            </a:r>
          </a:p>
          <a:p>
            <a:pPr marL="542925" indent="-180975" eaLnBrk="0" hangingPunct="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ОАО ХБК «Шуйские ситцы»</a:t>
            </a:r>
          </a:p>
          <a:p>
            <a:pPr marL="542925" indent="-180975" eaLnBrk="0" hangingPunct="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ОАО «Ивановское Текстильное Объединение»</a:t>
            </a:r>
          </a:p>
          <a:p>
            <a:pPr marL="542925" indent="-180975" eaLnBrk="0" hangingPunct="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ЗАО «Промышленная группа 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Роско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</a:p>
          <a:p>
            <a:pPr marL="542925" indent="-180975" eaLnBrk="0" hangingPunct="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ЗАО ПК «НОРДТЕКС»</a:t>
            </a:r>
          </a:p>
          <a:p>
            <a:pPr marL="542925" indent="-180975" eaLnBrk="0" hangingPunct="0"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80975" indent="-180975" eaLnBrk="0" hangingPunct="0"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2000" smtClean="0">
                <a:solidFill>
                  <a:srgbClr val="002060"/>
                </a:solidFill>
                <a:latin typeface="Arial" charset="0"/>
                <a:ea typeface="Calibri" pitchFamily="34" charset="0"/>
                <a:cs typeface="Arial" charset="0"/>
              </a:rPr>
              <a:t>Координатор проекта – </a:t>
            </a:r>
            <a:br>
              <a:rPr lang="ru-RU" sz="2000" smtClean="0">
                <a:solidFill>
                  <a:srgbClr val="002060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ru-RU" sz="2000" smtClean="0">
                <a:solidFill>
                  <a:srgbClr val="002060"/>
                </a:solidFill>
                <a:latin typeface="Arial" charset="0"/>
                <a:ea typeface="Calibri" pitchFamily="34" charset="0"/>
                <a:cs typeface="Arial" charset="0"/>
              </a:rPr>
              <a:t>ОАО «Кластерная текстильная компания «Иврегионсинтез»</a:t>
            </a:r>
            <a:endParaRPr lang="ru-RU" sz="2000" smtClean="0">
              <a:ea typeface="Calibri" pitchFamily="34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429250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Коньков Павел Алексеевич – Первый заместитель Председателя Правительства Ивановской области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2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Образование:  Московский ордена Трудового Красного Знамени текстильный институт, специальность:  Машины и аппараты производств химических волокон   </a:t>
            </a:r>
          </a:p>
          <a:p>
            <a:pPr marL="72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Места работы:   </a:t>
            </a:r>
          </a:p>
          <a:p>
            <a:pPr marL="72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Первый заместитель Председателя Правительства Ивановской области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Гущин Василий Евгеньевич – Председатель Правления НП «Ассоциация предпринимателей текстильной и швейной промышленности Ивановской области»,  генеральный директор ОАО «КТК «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Иврегионсинтез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Образование: Ивановский Государственный университет, экономический факультет, специальность: Экономическая  информатика и АСУ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Места работы: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Генеральный директор ЗАО Компания “Мега”,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Председатель Правления Правления НП «Ассоциация предпринимателей текстильной и швейной промышленности Ивановской области»,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Генеральный директор ОАО «КТК «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Иврегионсинтез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Проекты: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Создание и развитие  в Ивановской области производств тканей, домашнего текстиля,  мужской, женской, детской одежды,   представляющие собой  законченные технологические циклы.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Николаев Сергей Алексеевич – заместитель генерального директора. Руководитель проекта ПЭТФ ОАО «КТК «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Иврегионсинтез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Образование: Московский государственный университет им. М.В. Ломоносова, Специальность: Политическая экономия.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Места работы: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Член Совета директоров, финансовый директор ЗАО "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Алко-Нафта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".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Заместитель генерального директора . Руководитель проекта ПЭТФ ОАО «КТК «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Иврегионсинтез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Проекты: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Создание производства ПЭТФ в Калининграде. Предприятие принято в эксплуатацию в 2011 году. Мощность предприятия 220 тысяч тонн ПЭТФ в  год.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Стоимость проекта - 4,8 миллиарда рублей.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Сабаев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Игорь Геннадьевич – заместитель генерального директора по маркетингу ОАО «КТК «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Иврегионсинтез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Образование: Московский ордена Трудового Красного  знамени институт управления им. Орджоникидзе. Специальность: управление производством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Места работы: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Генеральный представитель «Луис Дрейфус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Коттон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», Бельгия;  директор по закупкам ООО «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Таури-Стронг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», Москва,  Заместитель генерального директора по развитию ООО «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Тами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Текс», Москва, заместитель генерального директора по маркетингу ОАО «КТК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Иврегионсинтез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» 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Проект: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Организация  закупок и поставок хлопка-волокна из Средней Азии, а также текстильного сырья и полимерных материалов из Европы и </a:t>
            </a:r>
            <a:r>
              <a:rPr lang="ru-RU" sz="3600" smtClean="0">
                <a:solidFill>
                  <a:schemeClr val="tx2">
                    <a:lumMod val="75000"/>
                  </a:schemeClr>
                </a:solidFill>
              </a:rPr>
              <a:t>Юго-Восточной Азии.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Подзаголовок 2"/>
          <p:cNvSpPr txBox="1">
            <a:spLocks/>
          </p:cNvSpPr>
          <p:nvPr/>
        </p:nvSpPr>
        <p:spPr bwMode="auto">
          <a:xfrm>
            <a:off x="0" y="0"/>
            <a:ext cx="62277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rgbClr val="002060"/>
                </a:solidFill>
                <a:latin typeface="Arial" charset="0"/>
                <a:cs typeface="Arial" charset="0"/>
              </a:rPr>
              <a:t>Вступление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46D149D0-8C23-44BD-A238-A801B7330814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7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616075" y="3914775"/>
            <a:ext cx="6981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600">
                <a:solidFill>
                  <a:srgbClr val="002060"/>
                </a:solidFill>
                <a:cs typeface="Arial" charset="0"/>
              </a:rPr>
              <a:t>Среди регионов особенно выделялась</a:t>
            </a:r>
            <a:r>
              <a:rPr lang="en-US" sz="160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600">
                <a:solidFill>
                  <a:srgbClr val="002060"/>
                </a:solidFill>
                <a:cs typeface="Arial" charset="0"/>
              </a:rPr>
              <a:t>Ивановская область, в которой текстильная промышленность являлась основной отраслью, удельный вес которой в общем объёме производства области составлял более 30%.</a:t>
            </a:r>
          </a:p>
        </p:txBody>
      </p:sp>
      <p:sp>
        <p:nvSpPr>
          <p:cNvPr id="21509" name="Нашивка 17"/>
          <p:cNvSpPr>
            <a:spLocks noChangeArrowheads="1"/>
          </p:cNvSpPr>
          <p:nvPr/>
        </p:nvSpPr>
        <p:spPr bwMode="auto">
          <a:xfrm>
            <a:off x="490538" y="1484313"/>
            <a:ext cx="836612" cy="603250"/>
          </a:xfrm>
          <a:prstGeom prst="chevron">
            <a:avLst>
              <a:gd name="adj" fmla="val 47467"/>
            </a:avLst>
          </a:prstGeom>
          <a:solidFill>
            <a:srgbClr val="0056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10" name="Нашивка 18"/>
          <p:cNvSpPr>
            <a:spLocks noChangeArrowheads="1"/>
          </p:cNvSpPr>
          <p:nvPr/>
        </p:nvSpPr>
        <p:spPr bwMode="auto">
          <a:xfrm>
            <a:off x="468313" y="2708275"/>
            <a:ext cx="836612" cy="603250"/>
          </a:xfrm>
          <a:prstGeom prst="chevron">
            <a:avLst>
              <a:gd name="adj" fmla="val 47467"/>
            </a:avLst>
          </a:prstGeom>
          <a:solidFill>
            <a:srgbClr val="0056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1511" name="Нашивка 21"/>
          <p:cNvSpPr>
            <a:spLocks noChangeArrowheads="1"/>
          </p:cNvSpPr>
          <p:nvPr/>
        </p:nvSpPr>
        <p:spPr bwMode="auto">
          <a:xfrm>
            <a:off x="490538" y="4121150"/>
            <a:ext cx="836612" cy="603250"/>
          </a:xfrm>
          <a:prstGeom prst="chevron">
            <a:avLst>
              <a:gd name="adj" fmla="val 47467"/>
            </a:avLst>
          </a:prstGeom>
          <a:solidFill>
            <a:srgbClr val="0056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1622425" y="2676525"/>
            <a:ext cx="698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600">
                <a:solidFill>
                  <a:srgbClr val="002060"/>
                </a:solidFill>
                <a:cs typeface="Arial" charset="0"/>
              </a:rPr>
              <a:t>Советский Союз занимал второе место в мире по производству текстильных и швейных изделий.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1606550" y="1438275"/>
            <a:ext cx="6981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600">
                <a:solidFill>
                  <a:srgbClr val="002060"/>
                </a:solidFill>
                <a:cs typeface="Arial" charset="0"/>
              </a:rPr>
              <a:t>Текстильная промышленность - традиционный вид деятельности в России, особенно в её центральной части, включая Ивановский регион, где эта традиция насчитывает 150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>
                <a:solidFill>
                  <a:srgbClr val="002060"/>
                </a:solidFill>
                <a:latin typeface="Arial" charset="0"/>
                <a:cs typeface="Arial" charset="0"/>
              </a:rPr>
              <a:t>Факторы и результаты снижения производства текстиля в результате распада СССР и либерализации торговли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196975"/>
            <a:ext cx="8856663" cy="2087563"/>
          </a:xfrm>
        </p:spPr>
        <p:txBody>
          <a:bodyPr rtlCol="0">
            <a:noAutofit/>
          </a:bodyPr>
          <a:lstStyle/>
          <a:p>
            <a:pPr marL="266700" indent="-2667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Большинство поставщиков сырья оказались за пределами РФ</a:t>
            </a:r>
          </a:p>
          <a:p>
            <a:pPr marL="266700" indent="-266700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российский рынок начало поступать большое количество дешёвых текстильных изделий из зарубежных стран. </a:t>
            </a:r>
          </a:p>
          <a:p>
            <a:pPr marL="266700" indent="-2667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 60% текстильных изделий завозилось нелегально по ещё более заниженным ценам.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3933825"/>
            <a:ext cx="9144000" cy="287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marL="266700" indent="-2667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33" name="TextBox 12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EF9E5FA9-8A6C-46D7-BFD0-DDF81863412B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8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908050"/>
            <a:ext cx="9144000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marL="266700" indent="-266700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Факторы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0" y="4300538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61950" indent="-276225">
              <a:buFont typeface="Wingdings" pitchFamily="2" charset="2"/>
              <a:buChar char="Ø"/>
            </a:pPr>
            <a:r>
              <a:rPr lang="ru-RU" sz="1600">
                <a:solidFill>
                  <a:srgbClr val="002060"/>
                </a:solidFill>
                <a:cs typeface="Arial" charset="0"/>
              </a:rPr>
              <a:t>В период с 1990 года по 2011 год в Ивановской области производство тканей сократилось в 2,3 раза, пряжи – в 8,2 раза.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Подзаголовок 2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>
                <a:solidFill>
                  <a:srgbClr val="002060"/>
                </a:solidFill>
                <a:latin typeface="Arial" charset="0"/>
                <a:cs typeface="Arial" charset="0"/>
              </a:rPr>
              <a:t>Текстильная промышленность Ивановской области в 2011 г.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850" y="1989138"/>
          <a:ext cx="8496300" cy="193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234"/>
                <a:gridCol w="326215"/>
                <a:gridCol w="1545851"/>
              </a:tblGrid>
              <a:tr h="304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7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предприятий по переработке растительных, животных, искусственных и синтетических волокон в пряжу, нити, ткани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занятых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30 800 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noFill/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Общий объем производства пряжи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 тонн  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noFill/>
                  </a:tcPr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Общий объем производства ткани*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935,2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млн. кв. м.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3" marR="91433" marT="45712" marB="45712" anchor="ctr">
                    <a:noFill/>
                  </a:tcPr>
                </a:tc>
              </a:tr>
            </a:tbl>
          </a:graphicData>
        </a:graphic>
      </p:graphicFrame>
      <p:sp>
        <p:nvSpPr>
          <p:cNvPr id="23583" name="TextBox 12"/>
          <p:cNvSpPr txBox="1">
            <a:spLocks noChangeArrowheads="1"/>
          </p:cNvSpPr>
          <p:nvPr/>
        </p:nvSpPr>
        <p:spPr bwMode="auto">
          <a:xfrm>
            <a:off x="8712200" y="6597650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68B1440F-BE3E-4789-9A4F-2C54C4397F11}" type="slidenum">
              <a:rPr lang="ru-RU" sz="1100" b="1">
                <a:solidFill>
                  <a:srgbClr val="002060"/>
                </a:solidFill>
                <a:latin typeface="Arial" charset="0"/>
                <a:cs typeface="Arial" charset="0"/>
              </a:rPr>
              <a:pPr algn="ctr"/>
              <a:t>9</a:t>
            </a:fld>
            <a:endParaRPr lang="ru-RU" sz="11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908050"/>
            <a:ext cx="9144000" cy="649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Ивановская область по-прежнему производит более половины всех тканей, производимых в Российской Федерации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96063"/>
            <a:ext cx="91440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*более 2/3 продукции произведено из сырья, ввезённого из-за пределов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2026</Words>
  <Application>Microsoft Office PowerPoint</Application>
  <PresentationFormat>Экран (4:3)</PresentationFormat>
  <Paragraphs>313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Координатор проекта –  ОАО «Кластерная текстильная компания «Иврегионсинтез»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рынка текстиля и одежды Германии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Костин Андрей Алексеевич</cp:lastModifiedBy>
  <cp:revision>79</cp:revision>
  <dcterms:modified xsi:type="dcterms:W3CDTF">2012-06-09T12:58:45Z</dcterms:modified>
</cp:coreProperties>
</file>