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7.xml" ContentType="application/vnd.openxmlformats-officedocument.presentationml.tags+xml"/>
  <Override PartName="/ppt/charts/chart7.xml" ContentType="application/vnd.openxmlformats-officedocument.drawingml.chart+xml"/>
  <Override PartName="/ppt/tags/tag8.xml" ContentType="application/vnd.openxmlformats-officedocument.presentationml.tags+xml"/>
  <Override PartName="/ppt/charts/chart8.xml" ContentType="application/vnd.openxmlformats-officedocument.drawingml.chart+xml"/>
  <Override PartName="/ppt/tags/tag9.xml" ContentType="application/vnd.openxmlformats-officedocument.presentationml.tags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tags/tag11.xml" ContentType="application/vnd.openxmlformats-officedocument.presentationml.tags+xml"/>
  <Override PartName="/ppt/charts/chart16.xml" ContentType="application/vnd.openxmlformats-officedocument.drawingml.chart+xml"/>
  <Override PartName="/ppt/tags/tag12.xml" ContentType="application/vnd.openxmlformats-officedocument.presentationml.tags+xml"/>
  <Override PartName="/ppt/charts/chart17.xml" ContentType="application/vnd.openxmlformats-officedocument.drawingml.chart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342" r:id="rId4"/>
    <p:sldId id="327" r:id="rId5"/>
    <p:sldId id="379" r:id="rId6"/>
    <p:sldId id="366" r:id="rId7"/>
    <p:sldId id="367" r:id="rId8"/>
    <p:sldId id="368" r:id="rId9"/>
    <p:sldId id="375" r:id="rId10"/>
    <p:sldId id="358" r:id="rId11"/>
    <p:sldId id="357" r:id="rId12"/>
    <p:sldId id="359" r:id="rId13"/>
    <p:sldId id="380" r:id="rId14"/>
    <p:sldId id="361" r:id="rId15"/>
    <p:sldId id="310" r:id="rId16"/>
    <p:sldId id="381" r:id="rId17"/>
    <p:sldId id="362" r:id="rId18"/>
    <p:sldId id="363" r:id="rId19"/>
    <p:sldId id="352" r:id="rId20"/>
    <p:sldId id="348" r:id="rId21"/>
    <p:sldId id="382" r:id="rId22"/>
    <p:sldId id="383" r:id="rId23"/>
    <p:sldId id="281" r:id="rId24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12">
          <p15:clr>
            <a:srgbClr val="A4A3A4"/>
          </p15:clr>
        </p15:guide>
        <p15:guide id="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9E16"/>
    <a:srgbClr val="2561E7"/>
    <a:srgbClr val="4276EA"/>
    <a:srgbClr val="2D24E8"/>
    <a:srgbClr val="064BBA"/>
    <a:srgbClr val="269109"/>
    <a:srgbClr val="2C902C"/>
    <a:srgbClr val="2A8A2A"/>
    <a:srgbClr val="3CC43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400" autoAdjust="0"/>
    <p:restoredTop sz="92931" autoAdjust="0"/>
  </p:normalViewPr>
  <p:slideViewPr>
    <p:cSldViewPr>
      <p:cViewPr varScale="1">
        <p:scale>
          <a:sx n="65" d="100"/>
          <a:sy n="65" d="100"/>
        </p:scale>
        <p:origin x="204" y="36"/>
      </p:cViewPr>
      <p:guideLst>
        <p:guide orient="horz" pos="3612"/>
        <p:guide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60"/>
    </p:cViewPr>
  </p:sorterViewPr>
  <p:notesViewPr>
    <p:cSldViewPr>
      <p:cViewPr varScale="1">
        <p:scale>
          <a:sx n="65" d="100"/>
          <a:sy n="65" d="100"/>
        </p:scale>
        <p:origin x="1696" y="56"/>
      </p:cViewPr>
      <p:guideLst>
        <p:guide orient="horz" pos="216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ola:Documents:&#1076;&#1083;&#1103;%20&#1089;&#1083;&#1072;&#1081;&#1076;&#107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ropartners\Downloads\&#1052;&#1054;&#1056;&#1060;&#1054;&#1051;&#1054;&#1043;&#1048;&#1071;%202015.xlsx" TargetMode="External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40;&#1076;&#1084;&#1080;&#1085;&#1080;&#1089;&#1090;&#1088;&#1072;&#1090;&#1086;&#1088;\&#1052;&#1086;&#1080;%20&#1076;&#1086;&#1082;&#1091;&#1084;&#1077;&#1085;&#1090;&#1099;\Downloads\&#1052;&#1054;&#1056;&#1060;&#1054;&#1051;&#1054;&#1043;&#1048;&#1071;%202015.xlsb" TargetMode="External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40;&#1076;&#1084;&#1080;&#1085;&#1080;&#1089;&#1090;&#1088;&#1072;&#1090;&#1086;&#1088;\&#1052;&#1086;&#1080;%20&#1076;&#1086;&#1082;&#1091;&#1084;&#1077;&#1085;&#1090;&#1099;\Downloads\&#1052;&#1054;&#1056;&#1060;&#1054;&#1051;&#1054;&#1043;&#1048;&#1071;%202015.xlsb" TargetMode="External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.bobkov\AppData\Local\Microsoft\Windows\INetCache\Content.Outlook\O25LXF5Q\&#1055;&#1054;&#1057;&#1058;&#1059;&#1055;&#1051;&#1045;&#1053;&#1048;&#1071;%2017%20(00000015)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.bobkov\AppData\Local\Microsoft\Windows\INetCache\Content.Outlook\O25LXF5Q\&#1055;&#1054;&#1057;&#1058;&#1059;&#1055;&#1051;&#1045;&#1053;&#1048;&#1071;%2017%20(00000015)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ia.savkova\Desktop\&#1050;&#1056;&#1045;&#1054;&#1053;\2017%20&#1074;&#1090;&#1086;&#1088;&#1080;&#1095;&#1085;&#1099;&#1081;%20&#1055;&#1069;&#1058;&#1060;%20&#1050;&#1056;&#1045;&#1054;&#1053;%20&#8212;%20&#1082;&#1086;&#1087;&#1080;&#1103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ria.savkova\Desktop\&#1050;&#1056;&#1045;&#1054;&#1053;\2017%20&#1074;&#1090;&#1086;&#1088;&#1080;&#1095;&#1085;&#1099;&#1081;%20&#1055;&#1069;&#1058;&#1060;%20&#1050;&#1056;&#1045;&#1054;&#1053;%20&#8212;%20&#1082;&#1086;&#1087;&#1080;&#1103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ruslan.tahaveev\AppData\Local\Microsoft\Windows\Temporary%20Internet%20Files\Content.Outlook\IZDK51Z3\&#1043;&#1080;&#1089;&#1090;&#1086;&#1075;&#1088;&#1072;&#1084;&#1072;%20&#1055;&#1069;&#105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6531787693205"/>
          <c:y val="0.12729578213520526"/>
          <c:w val="0.46143518518518517"/>
          <c:h val="0.839031825934060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1"/>
            <c:bubble3D val="0"/>
            <c:explosion val="6"/>
            <c:extLst>
              <c:ext xmlns:c16="http://schemas.microsoft.com/office/drawing/2014/chart" uri="{C3380CC4-5D6E-409C-BE32-E72D297353CC}">
                <c16:uniqueId val="{00000000-00A6-4AA0-9CA0-92B136BD7482}"/>
              </c:ext>
            </c:extLst>
          </c:dPt>
          <c:cat>
            <c:strRef>
              <c:f>Лист1!$A$2:$A$8</c:f>
              <c:strCache>
                <c:ptCount val="7"/>
                <c:pt idx="0">
                  <c:v>Орг. Отходы</c:v>
                </c:pt>
                <c:pt idx="1">
                  <c:v>Бумага</c:v>
                </c:pt>
                <c:pt idx="2">
                  <c:v>Стекло</c:v>
                </c:pt>
                <c:pt idx="3">
                  <c:v>Текстиль</c:v>
                </c:pt>
                <c:pt idx="4">
                  <c:v>Пластики</c:v>
                </c:pt>
                <c:pt idx="5">
                  <c:v>Металлы</c:v>
                </c:pt>
                <c:pt idx="6">
                  <c:v>Прочее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41</c:v>
                </c:pt>
                <c:pt idx="1">
                  <c:v>35</c:v>
                </c:pt>
                <c:pt idx="2">
                  <c:v>8</c:v>
                </c:pt>
                <c:pt idx="3">
                  <c:v>1</c:v>
                </c:pt>
                <c:pt idx="4">
                  <c:v>8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A6-4AA0-9CA0-92B136BD7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0616129581024587"/>
          <c:y val="0.11236569985216406"/>
          <c:w val="0.18303623505395158"/>
          <c:h val="0.545173922102323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tx>
        <c:rich>
          <a:bodyPr rot="0" vert="horz"/>
          <a:lstStyle/>
          <a:p>
            <a: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Основные ценовые индикаторы в 2015-2017 гг., руб./кг</a:t>
            </a:r>
          </a:p>
          <a:p>
            <a: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r>
              <a:rPr lang="ru-RU" sz="1400">
                <a:solidFill>
                  <a:schemeClr val="tx1">
                    <a:lumMod val="85000"/>
                    <a:lumOff val="15000"/>
                  </a:schemeClr>
                </a:solidFill>
              </a:rPr>
              <a:t>(релевантный период: Январь - Март)</a:t>
            </a:r>
          </a:p>
          <a:p>
            <a: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pPr>
            <a:endParaRPr lang="ru-RU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2751899578002779E-2"/>
          <c:y val="0.13785450334363483"/>
          <c:w val="0.92724810042199723"/>
          <c:h val="0.624080445773400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Лист1!$C$12:$C$13</c:f>
              <c:strCache>
                <c:ptCount val="1"/>
                <c:pt idx="0">
                  <c:v>2015 янв-фев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9CDE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884-4CC0-9E93-CC6876F89144}"/>
              </c:ext>
            </c:extLst>
          </c:dPt>
          <c:dPt>
            <c:idx val="1"/>
            <c:invertIfNegative val="0"/>
            <c:bubble3D val="0"/>
            <c:spPr>
              <a:solidFill>
                <a:srgbClr val="558ED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884-4CC0-9E93-CC6876F89144}"/>
              </c:ext>
            </c:extLst>
          </c:dPt>
          <c:dPt>
            <c:idx val="2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A884-4CC0-9E93-CC6876F89144}"/>
              </c:ext>
            </c:extLst>
          </c:dPt>
          <c:dPt>
            <c:idx val="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A884-4CC0-9E93-CC6876F89144}"/>
              </c:ext>
            </c:extLst>
          </c:dPt>
          <c:dPt>
            <c:idx val="4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A884-4CC0-9E93-CC6876F89144}"/>
              </c:ext>
            </c:extLst>
          </c:dPt>
          <c:dPt>
            <c:idx val="5"/>
            <c:invertIfNegative val="0"/>
            <c:bubble3D val="0"/>
            <c:spPr>
              <a:solidFill>
                <a:srgbClr val="FAC0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A884-4CC0-9E93-CC6876F891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Лист1!$B$14:$B$19</c:f>
              <c:strCache>
                <c:ptCount val="6"/>
                <c:pt idx="0">
                  <c:v>ПЭТ-ПБ</c:v>
                </c:pt>
                <c:pt idx="1">
                  <c:v>ПЭТ-ЧХ</c:v>
                </c:pt>
                <c:pt idx="2">
                  <c:v>ПЭТ-лента</c:v>
                </c:pt>
                <c:pt idx="3">
                  <c:v>Вторичное волокно, РФ</c:v>
                </c:pt>
                <c:pt idx="4">
                  <c:v>Вторичное импортное волокно </c:v>
                </c:pt>
                <c:pt idx="5">
                  <c:v>Пэт-гранулы(первичные)</c:v>
                </c:pt>
              </c:strCache>
            </c:strRef>
          </c:cat>
          <c:val>
            <c:numRef>
              <c:f>Лист1!$C$14:$C$19</c:f>
              <c:numCache>
                <c:formatCode>General</c:formatCode>
                <c:ptCount val="6"/>
                <c:pt idx="0">
                  <c:v>25</c:v>
                </c:pt>
                <c:pt idx="1">
                  <c:v>54</c:v>
                </c:pt>
                <c:pt idx="2">
                  <c:v>66</c:v>
                </c:pt>
                <c:pt idx="3">
                  <c:v>87</c:v>
                </c:pt>
                <c:pt idx="4">
                  <c:v>110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884-4CC0-9E93-CC6876F89144}"/>
            </c:ext>
          </c:extLst>
        </c:ser>
        <c:ser>
          <c:idx val="1"/>
          <c:order val="1"/>
          <c:tx>
            <c:strRef>
              <c:f>Лист1!$D$12:$D$13</c:f>
              <c:strCache>
                <c:ptCount val="1"/>
                <c:pt idx="0">
                  <c:v>2016 янв-фев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9CDE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E-A884-4CC0-9E93-CC6876F89144}"/>
              </c:ext>
            </c:extLst>
          </c:dPt>
          <c:dPt>
            <c:idx val="1"/>
            <c:invertIfNegative val="0"/>
            <c:bubble3D val="0"/>
            <c:spPr>
              <a:solidFill>
                <a:srgbClr val="558ED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0-A884-4CC0-9E93-CC6876F8914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2-A884-4CC0-9E93-CC6876F89144}"/>
              </c:ext>
            </c:extLst>
          </c:dPt>
          <c:dPt>
            <c:idx val="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4-A884-4CC0-9E93-CC6876F89144}"/>
              </c:ext>
            </c:extLst>
          </c:dPt>
          <c:dPt>
            <c:idx val="4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6-A884-4CC0-9E93-CC6876F89144}"/>
              </c:ext>
            </c:extLst>
          </c:dPt>
          <c:dPt>
            <c:idx val="5"/>
            <c:invertIfNegative val="0"/>
            <c:bubble3D val="0"/>
            <c:spPr>
              <a:solidFill>
                <a:srgbClr val="FAC0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8-A884-4CC0-9E93-CC6876F891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Лист1!$B$14:$B$19</c:f>
              <c:strCache>
                <c:ptCount val="6"/>
                <c:pt idx="0">
                  <c:v>ПЭТ-ПБ</c:v>
                </c:pt>
                <c:pt idx="1">
                  <c:v>ПЭТ-ЧХ</c:v>
                </c:pt>
                <c:pt idx="2">
                  <c:v>ПЭТ-лента</c:v>
                </c:pt>
                <c:pt idx="3">
                  <c:v>Вторичное волокно, РФ</c:v>
                </c:pt>
                <c:pt idx="4">
                  <c:v>Вторичное импортное волокно </c:v>
                </c:pt>
                <c:pt idx="5">
                  <c:v>Пэт-гранулы(первичные)</c:v>
                </c:pt>
              </c:strCache>
            </c:strRef>
          </c:cat>
          <c:val>
            <c:numRef>
              <c:f>Лист1!$D$14:$D$19</c:f>
              <c:numCache>
                <c:formatCode>General</c:formatCode>
                <c:ptCount val="6"/>
                <c:pt idx="0">
                  <c:v>27</c:v>
                </c:pt>
                <c:pt idx="1">
                  <c:v>57</c:v>
                </c:pt>
                <c:pt idx="2">
                  <c:v>70</c:v>
                </c:pt>
                <c:pt idx="3">
                  <c:v>84</c:v>
                </c:pt>
                <c:pt idx="4">
                  <c:v>115</c:v>
                </c:pt>
                <c:pt idx="5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A884-4CC0-9E93-CC6876F89144}"/>
            </c:ext>
          </c:extLst>
        </c:ser>
        <c:ser>
          <c:idx val="2"/>
          <c:order val="2"/>
          <c:tx>
            <c:strRef>
              <c:f>Лист1!$E$12:$E$13</c:f>
              <c:strCache>
                <c:ptCount val="1"/>
                <c:pt idx="0">
                  <c:v>2017 янв-фев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B9CDE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B-A884-4CC0-9E93-CC6876F89144}"/>
              </c:ext>
            </c:extLst>
          </c:dPt>
          <c:dPt>
            <c:idx val="1"/>
            <c:invertIfNegative val="0"/>
            <c:bubble3D val="0"/>
            <c:spPr>
              <a:solidFill>
                <a:srgbClr val="558ED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D-A884-4CC0-9E93-CC6876F89144}"/>
              </c:ext>
            </c:extLst>
          </c:dPt>
          <c:dPt>
            <c:idx val="2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F-A884-4CC0-9E93-CC6876F89144}"/>
              </c:ext>
            </c:extLst>
          </c:dPt>
          <c:dPt>
            <c:idx val="3"/>
            <c:invertIfNegative val="0"/>
            <c:bubble3D val="0"/>
            <c:spPr>
              <a:solidFill>
                <a:srgbClr val="C3D69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1-A884-4CC0-9E93-CC6876F89144}"/>
              </c:ext>
            </c:extLst>
          </c:dPt>
          <c:dPt>
            <c:idx val="4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3-A884-4CC0-9E93-CC6876F89144}"/>
              </c:ext>
            </c:extLst>
          </c:dPt>
          <c:dPt>
            <c:idx val="5"/>
            <c:invertIfNegative val="0"/>
            <c:bubble3D val="0"/>
            <c:spPr>
              <a:solidFill>
                <a:srgbClr val="FAC0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5-A884-4CC0-9E93-CC6876F891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Лист1!$B$14:$B$19</c:f>
              <c:strCache>
                <c:ptCount val="6"/>
                <c:pt idx="0">
                  <c:v>ПЭТ-ПБ</c:v>
                </c:pt>
                <c:pt idx="1">
                  <c:v>ПЭТ-ЧХ</c:v>
                </c:pt>
                <c:pt idx="2">
                  <c:v>ПЭТ-лента</c:v>
                </c:pt>
                <c:pt idx="3">
                  <c:v>Вторичное волокно, РФ</c:v>
                </c:pt>
                <c:pt idx="4">
                  <c:v>Вторичное импортное волокно </c:v>
                </c:pt>
                <c:pt idx="5">
                  <c:v>Пэт-гранулы(первичные)</c:v>
                </c:pt>
              </c:strCache>
            </c:strRef>
          </c:cat>
          <c:val>
            <c:numRef>
              <c:f>Лист1!$E$14:$E$19</c:f>
              <c:numCache>
                <c:formatCode>General</c:formatCode>
                <c:ptCount val="6"/>
                <c:pt idx="0">
                  <c:v>24</c:v>
                </c:pt>
                <c:pt idx="1">
                  <c:v>49</c:v>
                </c:pt>
                <c:pt idx="2">
                  <c:v>70</c:v>
                </c:pt>
                <c:pt idx="3">
                  <c:v>76</c:v>
                </c:pt>
                <c:pt idx="4">
                  <c:v>65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A884-4CC0-9E93-CC6876F891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6190592"/>
        <c:axId val="156192128"/>
      </c:barChart>
      <c:catAx>
        <c:axId val="156190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6192128"/>
        <c:crosses val="autoZero"/>
        <c:auto val="1"/>
        <c:lblAlgn val="ctr"/>
        <c:lblOffset val="100"/>
        <c:tickLblSkip val="1"/>
        <c:noMultiLvlLbl val="0"/>
      </c:catAx>
      <c:valAx>
        <c:axId val="15619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56190592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18575016904178E-2"/>
          <c:y val="0.16260215691100607"/>
          <c:w val="0.50450088539228199"/>
          <c:h val="0.659394919655818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8078-42F6-952A-2CD80C1415A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62%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78-42F6-952A-2CD80C1415A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16,7%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78-42F6-952A-2CD80C1415A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16,9%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78-42F6-952A-2CD80C1415A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3,5%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78-42F6-952A-2CD80C1415A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0,9%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78-42F6-952A-2CD80C1415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Волокно</c:v>
                </c:pt>
                <c:pt idx="1">
                  <c:v>Лента, шпагат,мононить</c:v>
                </c:pt>
                <c:pt idx="2">
                  <c:v>В2В,преформы,гранулы</c:v>
                </c:pt>
                <c:pt idx="3">
                  <c:v>Пленка,листы(вкл.коррексы и пр.) </c:v>
                </c:pt>
                <c:pt idx="4">
                  <c:v>остальное(смолы, краски,композиты,литье и пр.)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62.6</c:v>
                </c:pt>
                <c:pt idx="1">
                  <c:v>14.6</c:v>
                </c:pt>
                <c:pt idx="2">
                  <c:v>17.3</c:v>
                </c:pt>
                <c:pt idx="3">
                  <c:v>3.5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78-42F6-952A-2CD80C1415A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530448655273028"/>
          <c:y val="1.2867951767784704E-3"/>
          <c:w val="0.38895340596270395"/>
          <c:h val="0.99871320482322157"/>
        </c:manualLayout>
      </c:layout>
      <c:overlay val="0"/>
      <c:txPr>
        <a:bodyPr/>
        <a:lstStyle/>
        <a:p>
          <a:pPr>
            <a:defRPr sz="1400" baseline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4C996B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12436409887892E-2"/>
          <c:y val="0.12729578213520526"/>
          <c:w val="0.53976497871230333"/>
          <c:h val="0.6981789257458390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31859C"/>
              </a:solidFill>
            </c:spPr>
            <c:extLst>
              <c:ext xmlns:c16="http://schemas.microsoft.com/office/drawing/2014/chart" uri="{C3380CC4-5D6E-409C-BE32-E72D297353CC}">
                <c16:uniqueId val="{00000002-E7EA-4D96-ADB7-D68237DFD93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E7EA-4D96-ADB7-D68237DFD93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9160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EA-4D96-ADB7-D68237DFD93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2460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EA-4D96-ADB7-D68237DFD93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2490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EA-4D96-ADB7-D68237DFD93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520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EA-4D96-ADB7-D68237DFD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Волокно</c:v>
                </c:pt>
                <c:pt idx="1">
                  <c:v>Лента, шпагат,мононить</c:v>
                </c:pt>
                <c:pt idx="2">
                  <c:v>В2В,преформы,гранулы</c:v>
                </c:pt>
                <c:pt idx="3">
                  <c:v>Пленка,листы(вкл.коррексы и пр.) </c:v>
                </c:pt>
                <c:pt idx="4">
                  <c:v>остальное(смолы, краски,композиты,литье и пр.)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5060</c:v>
                </c:pt>
                <c:pt idx="1">
                  <c:v>1180</c:v>
                </c:pt>
                <c:pt idx="2">
                  <c:v>960</c:v>
                </c:pt>
                <c:pt idx="3">
                  <c:v>730</c:v>
                </c:pt>
                <c:pt idx="4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EA-4D96-ADB7-D68237DFD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19031872380727"/>
          <c:y val="3.7440579888286647E-2"/>
          <c:w val="0.35803511750379086"/>
          <c:h val="0.96255942011171325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4C996B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73660349214386"/>
          <c:y val="0.1125611814736634"/>
          <c:w val="0.10370956050420627"/>
          <c:h val="0.17718170203310743"/>
        </c:manualLayout>
      </c:layout>
      <c:overlay val="0"/>
      <c:txPr>
        <a:bodyPr/>
        <a:lstStyle/>
        <a:p>
          <a:pPr>
            <a:defRPr>
              <a:latin typeface="Trebuchet MS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73D-47CA-9431-27690D3B92E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773D-47CA-9431-27690D3B92E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773D-47CA-9431-27690D3B92E5}"/>
              </c:ext>
            </c:extLst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773D-47CA-9431-27690D3B92E5}"/>
              </c:ext>
            </c:extLst>
          </c:dPt>
          <c:dLbls>
            <c:dLbl>
              <c:idx val="0"/>
              <c:layout>
                <c:manualLayout>
                  <c:x val="3.317109332427478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latin typeface="Trebuchet MS" pitchFamily="34" charset="0"/>
                      </a:rPr>
                      <a:t>8%</a:t>
                    </a:r>
                  </a:p>
                  <a:p>
                    <a:r>
                      <a:rPr lang="ru-RU" sz="1400">
                        <a:latin typeface="Trebuchet MS" pitchFamily="34" charset="0"/>
                      </a:rPr>
                      <a:t> 20 550 тонн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3D-47CA-9431-27690D3B92E5}"/>
                </c:ext>
              </c:extLst>
            </c:dLbl>
            <c:dLbl>
              <c:idx val="1"/>
              <c:layout>
                <c:manualLayout>
                  <c:x val="2.2277127874142801E-2"/>
                  <c:y val="5.599692915346359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21%</a:t>
                    </a:r>
                  </a:p>
                  <a:p>
                    <a:r>
                      <a:rPr lang="ru-RU" sz="1400" dirty="0"/>
                      <a:t>50 870 тонн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3D-47CA-9431-27690D3B92E5}"/>
                </c:ext>
              </c:extLst>
            </c:dLbl>
            <c:dLbl>
              <c:idx val="2"/>
              <c:layout>
                <c:manualLayout>
                  <c:x val="1.4671839946781113E-2"/>
                  <c:y val="-6.3715011395968954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22%</a:t>
                    </a:r>
                  </a:p>
                  <a:p>
                    <a:r>
                      <a:rPr lang="ru-RU" sz="1400"/>
                      <a:t>55 500 тонн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3D-47CA-9431-27690D3B92E5}"/>
                </c:ext>
              </c:extLst>
            </c:dLbl>
            <c:dLbl>
              <c:idx val="3"/>
              <c:layout>
                <c:manualLayout>
                  <c:x val="2.6963334111802299E-2"/>
                  <c:y val="-0.20511281051621294"/>
                </c:manualLayout>
              </c:layout>
              <c:tx>
                <c:rich>
                  <a:bodyPr/>
                  <a:lstStyle/>
                  <a:p>
                    <a:r>
                      <a:rPr lang="ru-RU" sz="1400">
                        <a:latin typeface="Trebuchet MS" pitchFamily="34" charset="0"/>
                      </a:rPr>
                      <a:t>49%</a:t>
                    </a:r>
                  </a:p>
                  <a:p>
                    <a:r>
                      <a:rPr lang="ru-RU" sz="1400">
                        <a:latin typeface="Trebuchet MS" pitchFamily="34" charset="0"/>
                      </a:rPr>
                      <a:t>120 000 тонн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3D-47CA-9431-27690D3B92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rebuchet MS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Лист2!$A$21:$A$24</c:f>
              <c:strCache>
                <c:ptCount val="4"/>
                <c:pt idx="0">
                  <c:v>Полигонный ПНД</c:v>
                </c:pt>
                <c:pt idx="1">
                  <c:v>Полигонный ПВД</c:v>
                </c:pt>
                <c:pt idx="2">
                  <c:v>Чистые промышленные отходы (совместно ПНД и ПВД)</c:v>
                </c:pt>
                <c:pt idx="3">
                  <c:v>Магазинные плёнки (чистый вторичный ПВД)</c:v>
                </c:pt>
              </c:strCache>
            </c:strRef>
          </c:cat>
          <c:val>
            <c:numRef>
              <c:f>Лист2!$B$21:$B$24</c:f>
              <c:numCache>
                <c:formatCode>0</c:formatCode>
                <c:ptCount val="4"/>
                <c:pt idx="0">
                  <c:v>8.3240493557269861</c:v>
                </c:pt>
                <c:pt idx="1">
                  <c:v>20.599920122758714</c:v>
                </c:pt>
                <c:pt idx="2">
                  <c:v>22.477035293128456</c:v>
                </c:pt>
                <c:pt idx="3">
                  <c:v>48.598995228385853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3D-47CA-9431-27690D3B9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1.8791188553638025E-2"/>
          <c:y val="0.63345066168132325"/>
          <c:w val="0.66798649700436219"/>
          <c:h val="0.3589653898302147"/>
        </c:manualLayout>
      </c:layout>
      <c:overlay val="0"/>
      <c:txPr>
        <a:bodyPr/>
        <a:lstStyle/>
        <a:p>
          <a:pPr rtl="0">
            <a:defRPr sz="1100" baseline="0">
              <a:latin typeface="Trebuchet MS" pitchFamily="34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/>
              <a:t>Объем поставок </a:t>
            </a:r>
            <a:r>
              <a:rPr lang="ru-RU" sz="1800" b="1" dirty="0" err="1"/>
              <a:t>rePE</a:t>
            </a:r>
            <a:r>
              <a:rPr lang="ru-RU" sz="1800" b="1" dirty="0"/>
              <a:t> 2013-2016, тонн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Лист1!$F$10</c:f>
              <c:strCache>
                <c:ptCount val="1"/>
                <c:pt idx="0">
                  <c:v>Объем поставок rePE 2013-2015, тонн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C996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FC-47AA-95BA-A03FC0B25962}"/>
              </c:ext>
            </c:extLst>
          </c:dPt>
          <c:dPt>
            <c:idx val="1"/>
            <c:invertIfNegative val="0"/>
            <c:bubble3D val="0"/>
            <c:spPr>
              <a:solidFill>
                <a:srgbClr val="3185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FC-47AA-95BA-A03FC0B25962}"/>
              </c:ext>
            </c:extLst>
          </c:dPt>
          <c:dPt>
            <c:idx val="2"/>
            <c:invertIfNegative val="0"/>
            <c:bubble3D val="0"/>
            <c:spPr>
              <a:solidFill>
                <a:srgbClr val="D5A26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FC-47AA-95BA-A03FC0B25962}"/>
              </c:ext>
            </c:extLst>
          </c:dPt>
          <c:dPt>
            <c:idx val="3"/>
            <c:invertIfNegative val="0"/>
            <c:bubble3D val="0"/>
            <c:spPr>
              <a:solidFill>
                <a:srgbClr val="FAC09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FC-47AA-95BA-A03FC0B259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Лист1!$E$11:$E$14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Лист1!$F$11:$F$14</c:f>
              <c:numCache>
                <c:formatCode>General</c:formatCode>
                <c:ptCount val="4"/>
                <c:pt idx="0">
                  <c:v>2920</c:v>
                </c:pt>
                <c:pt idx="1">
                  <c:v>1893</c:v>
                </c:pt>
                <c:pt idx="2">
                  <c:v>2351</c:v>
                </c:pt>
                <c:pt idx="3">
                  <c:v>3338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FC-47AA-95BA-A03FC0B25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249088"/>
        <c:axId val="132282624"/>
      </c:barChart>
      <c:catAx>
        <c:axId val="13224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282624"/>
        <c:crosses val="autoZero"/>
        <c:auto val="1"/>
        <c:lblAlgn val="ctr"/>
        <c:lblOffset val="100"/>
        <c:noMultiLvlLbl val="0"/>
      </c:catAx>
      <c:valAx>
        <c:axId val="13228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24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603432010379299"/>
          <c:y val="0"/>
          <c:w val="0.79561416433955501"/>
          <c:h val="1"/>
        </c:manualLayout>
      </c:layout>
      <c:pie3DChart>
        <c:varyColors val="1"/>
        <c:ser>
          <c:idx val="0"/>
          <c:order val="0"/>
          <c:tx>
            <c:strRef>
              <c:f>Лист1!$F$29</c:f>
              <c:strCache>
                <c:ptCount val="1"/>
                <c:pt idx="0">
                  <c:v>Объем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37"/>
          <c:dPt>
            <c:idx val="0"/>
            <c:bubble3D val="0"/>
            <c:explosion val="20"/>
            <c:spPr>
              <a:solidFill>
                <a:srgbClr val="FAC09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B0D-4E34-93E2-4FEA1CBE6F79}"/>
              </c:ext>
            </c:extLst>
          </c:dPt>
          <c:dPt>
            <c:idx val="1"/>
            <c:bubble3D val="0"/>
            <c:explosion val="18"/>
            <c:spPr>
              <a:solidFill>
                <a:srgbClr val="D57E6A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B0D-4E34-93E2-4FEA1CBE6F79}"/>
              </c:ext>
            </c:extLst>
          </c:dPt>
          <c:dPt>
            <c:idx val="2"/>
            <c:bubble3D val="0"/>
            <c:explosion val="31"/>
            <c:spPr>
              <a:solidFill>
                <a:srgbClr val="4C996B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B0D-4E34-93E2-4FEA1CBE6F79}"/>
              </c:ext>
            </c:extLst>
          </c:dPt>
          <c:dPt>
            <c:idx val="3"/>
            <c:bubble3D val="0"/>
            <c:explosion val="28"/>
            <c:spPr>
              <a:solidFill>
                <a:srgbClr val="467386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B0D-4E34-93E2-4FEA1CBE6F79}"/>
              </c:ext>
            </c:extLst>
          </c:dPt>
          <c:dPt>
            <c:idx val="4"/>
            <c:bubble3D val="0"/>
            <c:explosion val="17"/>
            <c:spPr>
              <a:solidFill>
                <a:srgbClr val="D5A26A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1905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B0D-4E34-93E2-4FEA1CBE6F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Лист1!$E$30:$E$34</c:f>
              <c:strCache>
                <c:ptCount val="5"/>
                <c:pt idx="0">
                  <c:v>Болгария</c:v>
                </c:pt>
                <c:pt idx="1">
                  <c:v>Польша</c:v>
                </c:pt>
                <c:pt idx="2">
                  <c:v>Румыния</c:v>
                </c:pt>
                <c:pt idx="3">
                  <c:v>Германия</c:v>
                </c:pt>
                <c:pt idx="4">
                  <c:v>Италия</c:v>
                </c:pt>
              </c:strCache>
            </c:strRef>
          </c:cat>
          <c:val>
            <c:numRef>
              <c:f>Лист1!$F$30:$F$34</c:f>
              <c:numCache>
                <c:formatCode>General</c:formatCode>
                <c:ptCount val="5"/>
                <c:pt idx="0">
                  <c:v>2400</c:v>
                </c:pt>
                <c:pt idx="1">
                  <c:v>2805</c:v>
                </c:pt>
                <c:pt idx="2">
                  <c:v>265</c:v>
                </c:pt>
                <c:pt idx="3">
                  <c:v>323</c:v>
                </c:pt>
                <c:pt idx="4">
                  <c:v>4490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0D-4E34-93E2-4FEA1CBE6F7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3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52E-42E8-A6E8-8311D8454E0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52E-42E8-A6E8-8311D8454E06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52E-42E8-A6E8-8311D8454E0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52E-42E8-A6E8-8311D8454E0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652E-42E8-A6E8-8311D8454E0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652E-42E8-A6E8-8311D8454E0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652E-42E8-A6E8-8311D8454E0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652E-42E8-A6E8-8311D8454E0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652E-42E8-A6E8-8311D8454E0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652E-42E8-A6E8-8311D8454E0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5-652E-42E8-A6E8-8311D8454E0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7-652E-42E8-A6E8-8311D8454E06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19-652E-42E8-A6E8-8311D8454E06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1B-652E-42E8-A6E8-8311D8454E06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1D-652E-42E8-A6E8-8311D8454E06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1F-652E-42E8-A6E8-8311D8454E06}"/>
              </c:ext>
            </c:extLst>
          </c:dPt>
          <c:dPt>
            <c:idx val="16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21-652E-42E8-A6E8-8311D8454E06}"/>
              </c:ext>
            </c:extLst>
          </c:dPt>
          <c:dPt>
            <c:idx val="17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23-652E-42E8-A6E8-8311D8454E06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45,00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2E-42E8-A6E8-8311D8454E06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80,00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52E-42E8-A6E8-8311D8454E06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Лист1!$B$2:$S$4</c:f>
              <c:multiLvlStrCache>
                <c:ptCount val="18"/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2015</c:v>
                  </c:pt>
                  <c:pt idx="4">
                    <c:v>2016</c:v>
                  </c:pt>
                  <c:pt idx="5">
                    <c:v>2017</c:v>
                  </c:pt>
                  <c:pt idx="6">
                    <c:v>2015</c:v>
                  </c:pt>
                  <c:pt idx="7">
                    <c:v>2016</c:v>
                  </c:pt>
                  <c:pt idx="8">
                    <c:v>2017</c:v>
                  </c:pt>
                  <c:pt idx="9">
                    <c:v>2015</c:v>
                  </c:pt>
                  <c:pt idx="10">
                    <c:v>2016</c:v>
                  </c:pt>
                  <c:pt idx="11">
                    <c:v>2017</c:v>
                  </c:pt>
                  <c:pt idx="12">
                    <c:v>2015</c:v>
                  </c:pt>
                  <c:pt idx="13">
                    <c:v>2016</c:v>
                  </c:pt>
                  <c:pt idx="14">
                    <c:v>2017</c:v>
                  </c:pt>
                  <c:pt idx="15">
                    <c:v>2015</c:v>
                  </c:pt>
                  <c:pt idx="16">
                    <c:v>2016</c:v>
                  </c:pt>
                  <c:pt idx="17">
                    <c:v>2017</c:v>
                  </c:pt>
                </c:lvl>
                <c:lvl>
                  <c:pt idx="0">
                    <c:v>Полигонные</c:v>
                  </c:pt>
                  <c:pt idx="3">
                    <c:v>Промышленные</c:v>
                  </c:pt>
                  <c:pt idx="6">
                    <c:v>Полигонные</c:v>
                  </c:pt>
                  <c:pt idx="9">
                    <c:v>Промышленные</c:v>
                  </c:pt>
                  <c:pt idx="12">
                    <c:v>Полигонные</c:v>
                  </c:pt>
                  <c:pt idx="15">
                    <c:v>Промышленные</c:v>
                  </c:pt>
                </c:lvl>
                <c:lvl>
                  <c:pt idx="0">
                    <c:v>Отходы</c:v>
                  </c:pt>
                  <c:pt idx="6">
                    <c:v>Хлопья</c:v>
                  </c:pt>
                  <c:pt idx="12">
                    <c:v>Гранулы</c:v>
                  </c:pt>
                </c:lvl>
              </c:multiLvlStrCache>
            </c:multiLvlStrRef>
          </c:cat>
          <c:val>
            <c:numRef>
              <c:f>Лист1!$B$5:$S$5</c:f>
              <c:numCache>
                <c:formatCode>0.00</c:formatCode>
                <c:ptCount val="18"/>
                <c:pt idx="0">
                  <c:v>24.5</c:v>
                </c:pt>
                <c:pt idx="1">
                  <c:v>27.5</c:v>
                </c:pt>
                <c:pt idx="2">
                  <c:v>25</c:v>
                </c:pt>
                <c:pt idx="3">
                  <c:v>35</c:v>
                </c:pt>
                <c:pt idx="4">
                  <c:v>41</c:v>
                </c:pt>
                <c:pt idx="5">
                  <c:v>55</c:v>
                </c:pt>
                <c:pt idx="6">
                  <c:v>38</c:v>
                </c:pt>
                <c:pt idx="7">
                  <c:v>45</c:v>
                </c:pt>
                <c:pt idx="8">
                  <c:v>50</c:v>
                </c:pt>
                <c:pt idx="9">
                  <c:v>50</c:v>
                </c:pt>
                <c:pt idx="10">
                  <c:v>60</c:v>
                </c:pt>
                <c:pt idx="11">
                  <c:v>68</c:v>
                </c:pt>
                <c:pt idx="12">
                  <c:v>60</c:v>
                </c:pt>
                <c:pt idx="13">
                  <c:v>70</c:v>
                </c:pt>
                <c:pt idx="14">
                  <c:v>75</c:v>
                </c:pt>
                <c:pt idx="15">
                  <c:v>68</c:v>
                </c:pt>
                <c:pt idx="16">
                  <c:v>80</c:v>
                </c:pt>
                <c:pt idx="17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652E-42E8-A6E8-8311D8454E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574528"/>
        <c:axId val="209740544"/>
      </c:barChart>
      <c:catAx>
        <c:axId val="20957452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09740544"/>
        <c:crosses val="autoZero"/>
        <c:auto val="1"/>
        <c:lblAlgn val="ctr"/>
        <c:lblOffset val="100"/>
        <c:noMultiLvlLbl val="0"/>
      </c:catAx>
      <c:valAx>
        <c:axId val="209740544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209574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16531787693205"/>
          <c:y val="0.12729578213520526"/>
          <c:w val="0.46143518518518517"/>
          <c:h val="0.8390318259340608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8"/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8D18-4727-B7C1-44C0D874CC77}"/>
              </c:ext>
            </c:extLst>
          </c:dPt>
          <c:cat>
            <c:strRef>
              <c:f>Лист1!$A$2:$A$9</c:f>
              <c:strCache>
                <c:ptCount val="8"/>
                <c:pt idx="0">
                  <c:v>прочее</c:v>
                </c:pt>
                <c:pt idx="1">
                  <c:v>Бумага</c:v>
                </c:pt>
                <c:pt idx="2">
                  <c:v>Стекло</c:v>
                </c:pt>
                <c:pt idx="3">
                  <c:v>Текстиль</c:v>
                </c:pt>
                <c:pt idx="4">
                  <c:v>Пластики/ разные </c:v>
                </c:pt>
                <c:pt idx="5">
                  <c:v>Пластики/упаковка</c:v>
                </c:pt>
                <c:pt idx="6">
                  <c:v>пластики/ПЭТ</c:v>
                </c:pt>
                <c:pt idx="7">
                  <c:v>металл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24</c:v>
                </c:pt>
                <c:pt idx="1">
                  <c:v>35</c:v>
                </c:pt>
                <c:pt idx="2">
                  <c:v>15</c:v>
                </c:pt>
                <c:pt idx="3">
                  <c:v>1</c:v>
                </c:pt>
                <c:pt idx="4">
                  <c:v>5</c:v>
                </c:pt>
                <c:pt idx="5">
                  <c:v>5</c:v>
                </c:pt>
                <c:pt idx="6">
                  <c:v>10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18-4727-B7C1-44C0D874CC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73959852240696"/>
          <c:y val="0.12195130675716163"/>
          <c:w val="0.48149691358024693"/>
          <c:h val="0.8337724680422714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Сбор, млн. тонн</c:v>
                </c:pt>
              </c:strCache>
            </c:strRef>
          </c:tx>
          <c:explosion val="8"/>
          <c:dPt>
            <c:idx val="1"/>
            <c:bubble3D val="0"/>
            <c:explosion val="6"/>
            <c:extLst>
              <c:ext xmlns:c16="http://schemas.microsoft.com/office/drawing/2014/chart" uri="{C3380CC4-5D6E-409C-BE32-E72D297353CC}">
                <c16:uniqueId val="{00000000-0EA2-4796-BFAE-077111A22CB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err="1"/>
                      <a:t>Упак</a:t>
                    </a:r>
                    <a:r>
                      <a:rPr lang="ru-RU" dirty="0"/>
                      <a:t>. пленка</a:t>
                    </a:r>
                    <a:endParaRPr lang="ru-RU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A2-4796-BFAE-077111A22CBC}"/>
                </c:ext>
              </c:extLst>
            </c:dLbl>
            <c:dLbl>
              <c:idx val="1"/>
              <c:layout>
                <c:manualLayout>
                  <c:x val="0.14192755419461456"/>
                  <c:y val="-0.18480669656233484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Упак</a:t>
                    </a:r>
                    <a:r>
                      <a:rPr lang="ru-RU" dirty="0"/>
                      <a:t>.</a:t>
                    </a:r>
                    <a:r>
                      <a:rPr lang="ru-RU" baseline="0" dirty="0"/>
                      <a:t> прочая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A2-4796-BFAE-077111A22CBC}"/>
                </c:ext>
              </c:extLst>
            </c:dLbl>
            <c:dLbl>
              <c:idx val="2"/>
              <c:layout>
                <c:manualLayout>
                  <c:x val="-2.5543090689645616E-2"/>
                  <c:y val="5.1210326512184226E-2"/>
                </c:manualLayout>
              </c:layout>
              <c:tx>
                <c:rich>
                  <a:bodyPr/>
                  <a:lstStyle/>
                  <a:p>
                    <a:r>
                      <a:rPr lang="ru-RU" b="1" baseline="0" dirty="0">
                        <a:solidFill>
                          <a:schemeClr val="tx1"/>
                        </a:solidFill>
                      </a:rPr>
                      <a:t>ПЭТ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A2-4796-BFAE-077111A22CBC}"/>
                </c:ext>
              </c:extLst>
            </c:dLbl>
            <c:dLbl>
              <c:idx val="3"/>
              <c:layout>
                <c:manualLayout>
                  <c:x val="-4.4719562303108251E-2"/>
                  <c:y val="2.284911605566283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Ост. пластики</a:t>
                    </a:r>
                    <a:endParaRPr lang="ru-RU" baseline="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A2-4796-BFAE-077111A22C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Упак. Пленка</c:v>
                </c:pt>
                <c:pt idx="1">
                  <c:v>Мелкая тара</c:v>
                </c:pt>
                <c:pt idx="2">
                  <c:v>ПЭТ бутылка</c:v>
                </c:pt>
                <c:pt idx="3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1.8</c:v>
                </c:pt>
                <c:pt idx="2">
                  <c:v>0.5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A2-4796-BFAE-077111A22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473959852240696"/>
          <c:y val="0.12195130675716163"/>
          <c:w val="0.48149691358024693"/>
          <c:h val="0.8337724680422714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Сбор, млн. тонн</c:v>
                </c:pt>
              </c:strCache>
            </c:strRef>
          </c:tx>
          <c:explosion val="8"/>
          <c:dPt>
            <c:idx val="1"/>
            <c:bubble3D val="0"/>
            <c:explosion val="6"/>
            <c:extLst>
              <c:ext xmlns:c16="http://schemas.microsoft.com/office/drawing/2014/chart" uri="{C3380CC4-5D6E-409C-BE32-E72D297353CC}">
                <c16:uniqueId val="{00000000-21CA-46EF-A500-99CF59D334E9}"/>
              </c:ext>
            </c:extLst>
          </c:dPt>
          <c:dLbls>
            <c:dLbl>
              <c:idx val="0"/>
              <c:layout>
                <c:manualLayout>
                  <c:x val="-8.8985248371731315E-2"/>
                  <c:y val="-2.1122653038551271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Упак</a:t>
                    </a:r>
                    <a:r>
                      <a:rPr lang="ru-RU" dirty="0"/>
                      <a:t>. пленка</a:t>
                    </a:r>
                    <a:endParaRPr lang="ru-RU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CA-46EF-A500-99CF59D334E9}"/>
                </c:ext>
              </c:extLst>
            </c:dLbl>
            <c:dLbl>
              <c:idx val="1"/>
              <c:layout>
                <c:manualLayout>
                  <c:x val="-5.0925925925925923E-2"/>
                  <c:y val="-0.13937824248484176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err="1"/>
                      <a:t>Упак</a:t>
                    </a:r>
                    <a:r>
                      <a:rPr lang="ru-RU" baseline="0" dirty="0"/>
                      <a:t>. прочая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CA-46EF-A500-99CF59D334E9}"/>
                </c:ext>
              </c:extLst>
            </c:dLbl>
            <c:dLbl>
              <c:idx val="2"/>
              <c:layout>
                <c:manualLayout>
                  <c:x val="-0.10518797997472544"/>
                  <c:y val="-5.238243730494591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900" b="1">
                        <a:solidFill>
                          <a:schemeClr val="tx1"/>
                        </a:solidFill>
                      </a:defRPr>
                    </a:pPr>
                    <a:r>
                      <a:rPr lang="ru-RU" b="1" dirty="0"/>
                      <a:t>ПЭТ</a:t>
                    </a:r>
                    <a:endParaRPr lang="ru-RU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CA-46EF-A500-99CF59D334E9}"/>
                </c:ext>
              </c:extLst>
            </c:dLbl>
            <c:dLbl>
              <c:idx val="3"/>
              <c:layout>
                <c:manualLayout>
                  <c:x val="-1.0975017011762419E-2"/>
                  <c:y val="-7.967128231543297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900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/>
                      <a:t>Ост. пластики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9783950617284"/>
                      <c:h val="0.153361116441607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CA-46EF-A500-99CF59D334E9}"/>
                </c:ext>
              </c:extLst>
            </c:dLbl>
            <c:dLbl>
              <c:idx val="4"/>
              <c:layout>
                <c:manualLayout>
                  <c:x val="-0.22350162826868863"/>
                  <c:y val="5.54225035602105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9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CA-46EF-A500-99CF59D334E9}"/>
                </c:ext>
              </c:extLst>
            </c:dLbl>
            <c:dLbl>
              <c:idx val="5"/>
              <c:layout>
                <c:manualLayout>
                  <c:x val="-0.2354466802760766"/>
                  <c:y val="-1.3498079337986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CA-46EF-A500-99CF59D334E9}"/>
                </c:ext>
              </c:extLst>
            </c:dLbl>
            <c:dLbl>
              <c:idx val="6"/>
              <c:layout>
                <c:manualLayout>
                  <c:x val="0.20965423592884222"/>
                  <c:y val="-2.701720010907878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1CA-46EF-A500-99CF59D334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0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Упак. Пленка</c:v>
                </c:pt>
                <c:pt idx="1">
                  <c:v>Мелкая тара</c:v>
                </c:pt>
                <c:pt idx="2">
                  <c:v>ПЭТ бутылка</c:v>
                </c:pt>
                <c:pt idx="3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0</c:formatCode>
                <c:ptCount val="4"/>
                <c:pt idx="0">
                  <c:v>45</c:v>
                </c:pt>
                <c:pt idx="1">
                  <c:v>54</c:v>
                </c:pt>
                <c:pt idx="2">
                  <c:v>96</c:v>
                </c:pt>
                <c:pt idx="3">
                  <c:v>30.800000000000004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1CA-46EF-A500-99CF59D334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6717691811986759"/>
          <c:y val="3.2660980055713973E-3"/>
        </c:manualLayout>
      </c:layout>
      <c:overlay val="0"/>
      <c:txPr>
        <a:bodyPr/>
        <a:lstStyle/>
        <a:p>
          <a:pPr>
            <a:defRPr sz="2400">
              <a:latin typeface="Trebuchet MS" panose="020B0603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709323748488239E-2"/>
          <c:y val="0"/>
          <c:w val="0.753817946115880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2012 год</c:v>
                </c:pt>
              </c:strCache>
            </c:strRef>
          </c:tx>
          <c:explosion val="25"/>
          <c:dPt>
            <c:idx val="0"/>
            <c:bubble3D val="0"/>
            <c:explosion val="24"/>
            <c:extLst>
              <c:ext xmlns:c16="http://schemas.microsoft.com/office/drawing/2014/chart" uri="{C3380CC4-5D6E-409C-BE32-E72D297353CC}">
                <c16:uniqueId val="{00000000-2F0C-4251-9E34-55BC743189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rebuchet MS" panose="020B0603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Ручной сбор на полигонах ТКО</c:v>
                </c:pt>
                <c:pt idx="1">
                  <c:v>Сортировка на МСК</c:v>
                </c:pt>
                <c:pt idx="2">
                  <c:v>Отходы производств</c:v>
                </c:pt>
                <c:pt idx="3">
                  <c:v>Раздельный сбор</c:v>
                </c:pt>
                <c:pt idx="4">
                  <c:v>Другие источники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0.76300000000000001</c:v>
                </c:pt>
                <c:pt idx="1">
                  <c:v>0.16200000000000001</c:v>
                </c:pt>
                <c:pt idx="2">
                  <c:v>5.6000000000000001E-2</c:v>
                </c:pt>
                <c:pt idx="3">
                  <c:v>2E-3</c:v>
                </c:pt>
                <c:pt idx="4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0C-4251-9E34-55BC743189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9.3700219523432396E-2"/>
          <c:y val="0.7599698284552745"/>
          <c:w val="0.86377652574808106"/>
          <c:h val="0.20764050907923812"/>
        </c:manualLayout>
      </c:layout>
      <c:overlay val="0"/>
      <c:txPr>
        <a:bodyPr/>
        <a:lstStyle/>
        <a:p>
          <a:pPr>
            <a:defRPr sz="14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5938388086847777"/>
          <c:y val="3.551945357503173E-2"/>
        </c:manualLayout>
      </c:layout>
      <c:overlay val="0"/>
      <c:txPr>
        <a:bodyPr/>
        <a:lstStyle/>
        <a:p>
          <a:pPr>
            <a:defRPr sz="2400">
              <a:latin typeface="Trebuchet MS" panose="020B0603020202020204" pitchFamily="34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10241053902592"/>
          <c:y val="0"/>
          <c:w val="0.7568292340176814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0"/>
            <c:bubble3D val="0"/>
            <c:explosion val="24"/>
            <c:extLst>
              <c:ext xmlns:c16="http://schemas.microsoft.com/office/drawing/2014/chart" uri="{C3380CC4-5D6E-409C-BE32-E72D297353CC}">
                <c16:uniqueId val="{00000000-4F2E-4312-9E1F-301409502908}"/>
              </c:ext>
            </c:extLst>
          </c:dPt>
          <c:dLbls>
            <c:dLbl>
              <c:idx val="2"/>
              <c:layout>
                <c:manualLayout>
                  <c:x val="-3.5153895520931885E-2"/>
                  <c:y val="6.8197859374491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2E-4312-9E1F-3014095029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rebuchet MS" panose="020B0603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Ручной сбор на полигонах ТКО</c:v>
                </c:pt>
                <c:pt idx="1">
                  <c:v>Сортировка на МСК</c:v>
                </c:pt>
                <c:pt idx="2">
                  <c:v>Отходы производств</c:v>
                </c:pt>
                <c:pt idx="3">
                  <c:v>Раздельный сбор</c:v>
                </c:pt>
                <c:pt idx="4">
                  <c:v>Другие источники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0.32400000000000001</c:v>
                </c:pt>
                <c:pt idx="1">
                  <c:v>0.51300000000000001</c:v>
                </c:pt>
                <c:pt idx="2">
                  <c:v>0.114</c:v>
                </c:pt>
                <c:pt idx="3">
                  <c:v>3.2000000000000001E-2</c:v>
                </c:pt>
                <c:pt idx="4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2E-4312-9E1F-301409502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8.9200595406988242E-2"/>
          <c:y val="0.77534110879682361"/>
          <c:w val="0.87843618842858917"/>
          <c:h val="0.20528464379861361"/>
        </c:manualLayout>
      </c:layout>
      <c:overlay val="0"/>
      <c:txPr>
        <a:bodyPr/>
        <a:lstStyle/>
        <a:p>
          <a:pPr>
            <a:defRPr sz="14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222773928566798E-2"/>
          <c:y val="3.7514823909009301E-2"/>
          <c:w val="0.91311416787023603"/>
          <c:h val="0.8865851822915730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467386"/>
              </a:solidFill>
            </c:spPr>
            <c:extLst>
              <c:ext xmlns:c16="http://schemas.microsoft.com/office/drawing/2014/chart" uri="{C3380CC4-5D6E-409C-BE32-E72D297353CC}">
                <c16:uniqueId val="{00000005-86F1-4CF8-9916-7A225B304FD7}"/>
              </c:ext>
            </c:extLst>
          </c:dPt>
          <c:dPt>
            <c:idx val="1"/>
            <c:invertIfNegative val="0"/>
            <c:bubble3D val="0"/>
            <c:spPr>
              <a:solidFill>
                <a:srgbClr val="D57E6A"/>
              </a:solidFill>
            </c:spPr>
            <c:extLst>
              <c:ext xmlns:c16="http://schemas.microsoft.com/office/drawing/2014/chart" uri="{C3380CC4-5D6E-409C-BE32-E72D297353CC}">
                <c16:uniqueId val="{00000001-86F1-4CF8-9916-7A225B304FD7}"/>
              </c:ext>
            </c:extLst>
          </c:dPt>
          <c:dPt>
            <c:idx val="2"/>
            <c:invertIfNegative val="0"/>
            <c:bubble3D val="0"/>
            <c:spPr>
              <a:solidFill>
                <a:srgbClr val="4C996B"/>
              </a:solidFill>
            </c:spPr>
            <c:extLst>
              <c:ext xmlns:c16="http://schemas.microsoft.com/office/drawing/2014/chart" uri="{C3380CC4-5D6E-409C-BE32-E72D297353CC}">
                <c16:uniqueId val="{00000003-86F1-4CF8-9916-7A225B304FD7}"/>
              </c:ext>
            </c:extLst>
          </c:dPt>
          <c:dLbls>
            <c:dLbl>
              <c:idx val="0"/>
              <c:layout>
                <c:manualLayout>
                  <c:x val="1.5632314825794059E-2"/>
                  <c:y val="-1.2778346598665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F1-4CF8-9916-7A225B304FD7}"/>
                </c:ext>
              </c:extLst>
            </c:dLbl>
            <c:dLbl>
              <c:idx val="1"/>
              <c:layout>
                <c:manualLayout>
                  <c:x val="2.3448472238690992E-2"/>
                  <c:y val="-3.8335039795997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F1-4CF8-9916-7A225B304FD7}"/>
                </c:ext>
              </c:extLst>
            </c:dLbl>
            <c:dLbl>
              <c:idx val="2"/>
              <c:layout>
                <c:manualLayout>
                  <c:x val="1.5632314825794059E-2"/>
                  <c:y val="-5.6224725034129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F1-4CF8-9916-7A225B304F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solidFill>
                      <a:srgbClr val="4D4D4D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'Рос. рынок'!$A$2:$A$4</c:f>
              <c:strCache>
                <c:ptCount val="3"/>
                <c:pt idx="0">
                  <c:v>Потребление вторичного ПЭТ</c:v>
                </c:pt>
                <c:pt idx="1">
                  <c:v>Производство ПЭТ хлопьев</c:v>
                </c:pt>
                <c:pt idx="2">
                  <c:v>Импорт</c:v>
                </c:pt>
              </c:strCache>
            </c:strRef>
          </c:cat>
          <c:val>
            <c:numRef>
              <c:f>'Рос. рынок'!$B$2:$B$4</c:f>
              <c:numCache>
                <c:formatCode>General</c:formatCode>
                <c:ptCount val="3"/>
                <c:pt idx="0">
                  <c:v>177180</c:v>
                </c:pt>
                <c:pt idx="1">
                  <c:v>159158.21</c:v>
                </c:pt>
                <c:pt idx="2">
                  <c:v>18021.79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F1-4CF8-9916-7A225B304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0701056"/>
        <c:axId val="209228544"/>
        <c:axId val="0"/>
      </c:bar3DChart>
      <c:catAx>
        <c:axId val="20070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209228544"/>
        <c:crosses val="autoZero"/>
        <c:auto val="1"/>
        <c:lblAlgn val="ctr"/>
        <c:lblOffset val="100"/>
        <c:noMultiLvlLbl val="0"/>
      </c:catAx>
      <c:valAx>
        <c:axId val="209228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701056"/>
        <c:crosses val="autoZero"/>
        <c:crossBetween val="between"/>
      </c:valAx>
    </c:plotArea>
    <c:plotVisOnly val="1"/>
    <c:dispBlanksAs val="gap"/>
    <c:showDLblsOverMax val="0"/>
  </c:chart>
  <c:spPr>
    <a:ln>
      <a:solidFill>
        <a:srgbClr val="4C996B"/>
      </a:solidFill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"/>
      <c:rotY val="1"/>
      <c:rAngAx val="0"/>
      <c:perspective val="10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69966615740998E-2"/>
          <c:y val="7.7045548732245797E-2"/>
          <c:w val="0.88490019930407904"/>
          <c:h val="0.5710530083261120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DD3A5"/>
              </a:solidFill>
            </c:spPr>
            <c:extLst>
              <c:ext xmlns:c16="http://schemas.microsoft.com/office/drawing/2014/chart" uri="{C3380CC4-5D6E-409C-BE32-E72D297353CC}">
                <c16:uniqueId val="{00000001-02E1-44D2-BB28-9B0112145EC2}"/>
              </c:ext>
            </c:extLst>
          </c:dPt>
          <c:dPt>
            <c:idx val="1"/>
            <c:invertIfNegative val="0"/>
            <c:bubble3D val="0"/>
            <c:spPr>
              <a:solidFill>
                <a:srgbClr val="4C996B"/>
              </a:solidFill>
            </c:spPr>
            <c:extLst>
              <c:ext xmlns:c16="http://schemas.microsoft.com/office/drawing/2014/chart" uri="{C3380CC4-5D6E-409C-BE32-E72D297353CC}">
                <c16:uniqueId val="{00000003-02E1-44D2-BB28-9B0112145EC2}"/>
              </c:ext>
            </c:extLst>
          </c:dPt>
          <c:dPt>
            <c:idx val="2"/>
            <c:invertIfNegative val="0"/>
            <c:bubble3D val="0"/>
            <c:spPr>
              <a:solidFill>
                <a:srgbClr val="467386"/>
              </a:solidFill>
            </c:spPr>
            <c:extLst>
              <c:ext xmlns:c16="http://schemas.microsoft.com/office/drawing/2014/chart" uri="{C3380CC4-5D6E-409C-BE32-E72D297353CC}">
                <c16:uniqueId val="{00000009-02E1-44D2-BB28-9B0112145EC2}"/>
              </c:ext>
            </c:extLst>
          </c:dPt>
          <c:dPt>
            <c:idx val="3"/>
            <c:invertIfNegative val="0"/>
            <c:bubble3D val="0"/>
            <c:spPr>
              <a:solidFill>
                <a:srgbClr val="D57E6A"/>
              </a:solidFill>
            </c:spPr>
            <c:extLst>
              <c:ext xmlns:c16="http://schemas.microsoft.com/office/drawing/2014/chart" uri="{C3380CC4-5D6E-409C-BE32-E72D297353CC}">
                <c16:uniqueId val="{00000005-02E1-44D2-BB28-9B0112145EC2}"/>
              </c:ext>
            </c:extLst>
          </c:dPt>
          <c:dPt>
            <c:idx val="4"/>
            <c:invertIfNegative val="0"/>
            <c:bubble3D val="0"/>
            <c:spPr>
              <a:solidFill>
                <a:srgbClr val="D5A26A"/>
              </a:solidFill>
            </c:spPr>
            <c:extLst>
              <c:ext xmlns:c16="http://schemas.microsoft.com/office/drawing/2014/chart" uri="{C3380CC4-5D6E-409C-BE32-E72D297353CC}">
                <c16:uniqueId val="{00000007-02E1-44D2-BB28-9B0112145EC2}"/>
              </c:ext>
            </c:extLst>
          </c:dPt>
          <c:dPt>
            <c:idx val="5"/>
            <c:invertIfNegative val="0"/>
            <c:bubble3D val="0"/>
            <c:spPr>
              <a:solidFill>
                <a:srgbClr val="467386"/>
              </a:solidFill>
            </c:spPr>
            <c:extLst>
              <c:ext xmlns:c16="http://schemas.microsoft.com/office/drawing/2014/chart" uri="{C3380CC4-5D6E-409C-BE32-E72D297353CC}">
                <c16:uniqueId val="{0000000A-02E1-44D2-BB28-9B0112145EC2}"/>
              </c:ext>
            </c:extLst>
          </c:dPt>
          <c:dPt>
            <c:idx val="6"/>
            <c:invertIfNegative val="0"/>
            <c:bubble3D val="0"/>
            <c:spPr>
              <a:solidFill>
                <a:srgbClr val="467386"/>
              </a:solidFill>
            </c:spPr>
            <c:extLst>
              <c:ext xmlns:c16="http://schemas.microsoft.com/office/drawing/2014/chart" uri="{C3380CC4-5D6E-409C-BE32-E72D297353CC}">
                <c16:uniqueId val="{0000000B-02E1-44D2-BB28-9B0112145EC2}"/>
              </c:ext>
            </c:extLst>
          </c:dPt>
          <c:dPt>
            <c:idx val="7"/>
            <c:invertIfNegative val="0"/>
            <c:bubble3D val="0"/>
            <c:spPr>
              <a:solidFill>
                <a:srgbClr val="467386"/>
              </a:solidFill>
            </c:spPr>
            <c:extLst>
              <c:ext xmlns:c16="http://schemas.microsoft.com/office/drawing/2014/chart" uri="{C3380CC4-5D6E-409C-BE32-E72D297353CC}">
                <c16:uniqueId val="{0000000C-02E1-44D2-BB28-9B0112145EC2}"/>
              </c:ext>
            </c:extLst>
          </c:dPt>
          <c:dPt>
            <c:idx val="8"/>
            <c:invertIfNegative val="0"/>
            <c:bubble3D val="0"/>
            <c:spPr>
              <a:solidFill>
                <a:srgbClr val="467386"/>
              </a:solidFill>
            </c:spPr>
            <c:extLst>
              <c:ext xmlns:c16="http://schemas.microsoft.com/office/drawing/2014/chart" uri="{C3380CC4-5D6E-409C-BE32-E72D297353CC}">
                <c16:uniqueId val="{0000000D-02E1-44D2-BB28-9B0112145EC2}"/>
              </c:ext>
            </c:extLst>
          </c:dPt>
          <c:dPt>
            <c:idx val="9"/>
            <c:invertIfNegative val="0"/>
            <c:bubble3D val="0"/>
            <c:spPr>
              <a:solidFill>
                <a:srgbClr val="467386"/>
              </a:solidFill>
            </c:spPr>
            <c:extLst>
              <c:ext xmlns:c16="http://schemas.microsoft.com/office/drawing/2014/chart" uri="{C3380CC4-5D6E-409C-BE32-E72D297353CC}">
                <c16:uniqueId val="{0000000E-02E1-44D2-BB28-9B0112145EC2}"/>
              </c:ext>
            </c:extLst>
          </c:dPt>
          <c:dLbls>
            <c:dLbl>
              <c:idx val="6"/>
              <c:layout>
                <c:manualLayout>
                  <c:x val="-7.6021246681404328E-3"/>
                  <c:y val="-1.43002128892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E1-44D2-BB28-9B0112145EC2}"/>
                </c:ext>
              </c:extLst>
            </c:dLbl>
            <c:dLbl>
              <c:idx val="7"/>
              <c:layout>
                <c:manualLayout>
                  <c:x val="-1.5204249336280642E-3"/>
                  <c:y val="-1.43002128892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E1-44D2-BB28-9B0112145EC2}"/>
                </c:ext>
              </c:extLst>
            </c:dLbl>
            <c:dLbl>
              <c:idx val="8"/>
              <c:layout>
                <c:manualLayout>
                  <c:x val="-1.5204249336281759E-3"/>
                  <c:y val="-1.668358170413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E1-44D2-BB28-9B0112145EC2}"/>
                </c:ext>
              </c:extLst>
            </c:dLbl>
            <c:dLbl>
              <c:idx val="9"/>
              <c:layout>
                <c:manualLayout>
                  <c:x val="0"/>
                  <c:y val="-1.668358170413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2E1-44D2-BB28-9B0112145E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4D4D4D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'Крупнейшие экспортеры'!$A$2:$A$11</c:f>
              <c:strCache>
                <c:ptCount val="10"/>
                <c:pt idx="0">
                  <c:v>БЕЛОРУССИЯ</c:v>
                </c:pt>
                <c:pt idx="1">
                  <c:v>КАЗАХСТАН</c:v>
                </c:pt>
                <c:pt idx="2">
                  <c:v>УКРАИНА</c:v>
                </c:pt>
                <c:pt idx="3">
                  <c:v>АЗЕРБАЙДЖАН</c:v>
                </c:pt>
                <c:pt idx="4">
                  <c:v>ЛИТВА</c:v>
                </c:pt>
                <c:pt idx="5">
                  <c:v>ТАДЖИКИСТАН</c:v>
                </c:pt>
                <c:pt idx="6">
                  <c:v>ПОЛЬША</c:v>
                </c:pt>
                <c:pt idx="7">
                  <c:v>ФРАНЦИЯ</c:v>
                </c:pt>
                <c:pt idx="8">
                  <c:v>ВЕЛИКОБРИТАНИЯ</c:v>
                </c:pt>
                <c:pt idx="9">
                  <c:v>ГЕРМАНИЯ</c:v>
                </c:pt>
              </c:strCache>
            </c:strRef>
          </c:cat>
          <c:val>
            <c:numRef>
              <c:f>'Крупнейшие экспортеры'!$B$2:$B$11</c:f>
              <c:numCache>
                <c:formatCode>General</c:formatCode>
                <c:ptCount val="10"/>
                <c:pt idx="0">
                  <c:v>1700</c:v>
                </c:pt>
                <c:pt idx="1">
                  <c:v>3300</c:v>
                </c:pt>
                <c:pt idx="2" formatCode="_-* #,##0_р_._-;\-* #,##0_р_._-;_-* &quot;-&quot;??_р_._-;_-@_-">
                  <c:v>10395</c:v>
                </c:pt>
                <c:pt idx="3" formatCode="_-* #,##0_р_._-;\-* #,##0_р_._-;_-* &quot;-&quot;??_р_._-;_-@_-">
                  <c:v>1131.4000000000001</c:v>
                </c:pt>
                <c:pt idx="4" formatCode="_-* #,##0_р_._-;\-* #,##0_р_._-;_-* &quot;-&quot;??_р_._-;_-@_-">
                  <c:v>692.65</c:v>
                </c:pt>
                <c:pt idx="5" formatCode="_-* #,##0_р_._-;\-* #,##0_р_._-;_-* &quot;-&quot;??_р_._-;_-@_-">
                  <c:v>681.88</c:v>
                </c:pt>
                <c:pt idx="6" formatCode="_-* #,##0_р_._-;\-* #,##0_р_._-;_-* &quot;-&quot;??_р_._-;_-@_-">
                  <c:v>38.36</c:v>
                </c:pt>
                <c:pt idx="7" formatCode="_-* #,##0_р_._-;\-* #,##0_р_._-;_-* &quot;-&quot;??_р_._-;_-@_-">
                  <c:v>34.200000000000003</c:v>
                </c:pt>
                <c:pt idx="8" formatCode="_-* #,##0_р_._-;\-* #,##0_р_._-;_-* &quot;-&quot;??_р_._-;_-@_-">
                  <c:v>28.95</c:v>
                </c:pt>
                <c:pt idx="9" formatCode="_-* #,##0_р_._-;\-* #,##0_р_._-;_-* &quot;-&quot;??_р_._-;_-@_-">
                  <c:v>19.350000000000001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E1-44D2-BB28-9B0112145E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6034944"/>
        <c:axId val="156036480"/>
        <c:axId val="0"/>
      </c:bar3DChart>
      <c:catAx>
        <c:axId val="15603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ru-RU"/>
          </a:p>
        </c:txPr>
        <c:crossAx val="156036480"/>
        <c:crosses val="autoZero"/>
        <c:auto val="1"/>
        <c:lblAlgn val="ctr"/>
        <c:lblOffset val="100"/>
        <c:noMultiLvlLbl val="0"/>
      </c:catAx>
      <c:valAx>
        <c:axId val="15603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60349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baseline="0" dirty="0">
                <a:effectLst/>
                <a:latin typeface="Trebuchet MS" panose="020B0603020202020204" pitchFamily="34" charset="0"/>
              </a:rPr>
              <a:t>Основные ценовые индикаторы в 2015-2017 гг., руб./кг</a:t>
            </a:r>
            <a:endParaRPr lang="ru-RU" sz="1800" dirty="0">
              <a:effectLst/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ru-RU" sz="1400" b="1" i="0" baseline="0" dirty="0">
                <a:effectLst/>
                <a:latin typeface="Trebuchet MS" panose="020B0603020202020204" pitchFamily="34" charset="0"/>
              </a:rPr>
              <a:t>(релевантный период: Январь - Март)</a:t>
            </a:r>
            <a:endParaRPr lang="ru-RU" sz="1400" dirty="0">
              <a:effectLst/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15229864913619301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D31-46DD-8622-574C7825524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D31-46DD-8622-574C7825524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D31-46DD-8622-574C78255244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D31-46DD-8622-574C78255244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5D31-46DD-8622-574C78255244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5D31-46DD-8622-574C78255244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5D31-46DD-8622-574C78255244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5D31-46DD-8622-574C7825524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5D31-46DD-8622-574C7825524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5D31-46DD-8622-574C7825524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15-5D31-46DD-8622-574C7825524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5D31-46DD-8622-574C7825524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9-5D31-46DD-8622-574C78255244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5D31-46DD-8622-574C78255244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5D31-46DD-8622-574C7825524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F-5D31-46DD-8622-574C7825524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1-5D31-46DD-8622-574C7825524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3-5D31-46DD-8622-574C78255244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Лист1!$A$2:$R$3</c:f>
              <c:multiLvlStrCache>
                <c:ptCount val="18"/>
                <c:lvl>
                  <c:pt idx="0">
                    <c:v>Янв.-Февр. 2014</c:v>
                  </c:pt>
                  <c:pt idx="1">
                    <c:v>Янв.-Февр. 2015</c:v>
                  </c:pt>
                  <c:pt idx="2">
                    <c:v>Янв.-Февр. 2016</c:v>
                  </c:pt>
                  <c:pt idx="3">
                    <c:v>Янв.-Февр. 2014</c:v>
                  </c:pt>
                  <c:pt idx="4">
                    <c:v>Янв.-Февр. 2015</c:v>
                  </c:pt>
                  <c:pt idx="5">
                    <c:v>Янв.-Февр. 2016</c:v>
                  </c:pt>
                  <c:pt idx="6">
                    <c:v>Янв.-Февр. 2014</c:v>
                  </c:pt>
                  <c:pt idx="7">
                    <c:v>Янв.-Февр. 2015</c:v>
                  </c:pt>
                  <c:pt idx="8">
                    <c:v>Янв.-Февр. 2016</c:v>
                  </c:pt>
                  <c:pt idx="9">
                    <c:v>Янв.-Февр. 2014</c:v>
                  </c:pt>
                  <c:pt idx="10">
                    <c:v>Янв.-Февр. 2015</c:v>
                  </c:pt>
                  <c:pt idx="11">
                    <c:v>Янв.-Февр. 2016</c:v>
                  </c:pt>
                  <c:pt idx="12">
                    <c:v>Янв.-Февр. 2014</c:v>
                  </c:pt>
                  <c:pt idx="13">
                    <c:v>Янв.-Февр. 2015</c:v>
                  </c:pt>
                  <c:pt idx="14">
                    <c:v>Янв.-Февр. 2016</c:v>
                  </c:pt>
                  <c:pt idx="15">
                    <c:v>Янв.-Февр. 2014</c:v>
                  </c:pt>
                  <c:pt idx="16">
                    <c:v>Янв.-Февр. 2015</c:v>
                  </c:pt>
                  <c:pt idx="17">
                    <c:v>Янв.-Февр. 2016</c:v>
                  </c:pt>
                </c:lvl>
                <c:lvl>
                  <c:pt idx="0">
                    <c:v>ПЭТ-бутылка</c:v>
                  </c:pt>
                  <c:pt idx="3">
                    <c:v>ПЭТ-хлопья</c:v>
                  </c:pt>
                  <c:pt idx="6">
                    <c:v>Вторичное волокно, РФ</c:v>
                  </c:pt>
                  <c:pt idx="9">
                    <c:v>Вторичное волокно, импорт</c:v>
                  </c:pt>
                  <c:pt idx="12">
                    <c:v>ПЭТ-лента</c:v>
                  </c:pt>
                  <c:pt idx="15">
                    <c:v>ПЭТ-гранулы (первичные)</c:v>
                  </c:pt>
                </c:lvl>
              </c:multiLvlStrCache>
            </c:multiLvlStrRef>
          </c:cat>
          <c:val>
            <c:numRef>
              <c:f>Лист1!$A$4:$R$4</c:f>
              <c:numCache>
                <c:formatCode>General</c:formatCode>
                <c:ptCount val="18"/>
                <c:pt idx="0">
                  <c:v>16</c:v>
                </c:pt>
                <c:pt idx="1">
                  <c:v>25</c:v>
                </c:pt>
                <c:pt idx="2">
                  <c:v>26</c:v>
                </c:pt>
                <c:pt idx="3">
                  <c:v>34</c:v>
                </c:pt>
                <c:pt idx="4">
                  <c:v>54</c:v>
                </c:pt>
                <c:pt idx="5">
                  <c:v>56</c:v>
                </c:pt>
                <c:pt idx="6">
                  <c:v>61</c:v>
                </c:pt>
                <c:pt idx="7">
                  <c:v>87</c:v>
                </c:pt>
                <c:pt idx="8">
                  <c:v>83</c:v>
                </c:pt>
                <c:pt idx="9">
                  <c:v>69</c:v>
                </c:pt>
                <c:pt idx="10">
                  <c:v>110</c:v>
                </c:pt>
                <c:pt idx="11">
                  <c:v>115</c:v>
                </c:pt>
                <c:pt idx="12">
                  <c:v>60</c:v>
                </c:pt>
                <c:pt idx="13">
                  <c:v>66</c:v>
                </c:pt>
                <c:pt idx="14">
                  <c:v>70</c:v>
                </c:pt>
                <c:pt idx="15">
                  <c:v>70</c:v>
                </c:pt>
                <c:pt idx="16">
                  <c:v>78</c:v>
                </c:pt>
                <c:pt idx="17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5D31-46DD-8622-574C78255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2660608"/>
        <c:axId val="132682880"/>
      </c:barChart>
      <c:catAx>
        <c:axId val="132660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2682880"/>
        <c:crosses val="autoZero"/>
        <c:auto val="1"/>
        <c:lblAlgn val="ctr"/>
        <c:lblOffset val="100"/>
        <c:noMultiLvlLbl val="0"/>
      </c:catAx>
      <c:valAx>
        <c:axId val="1326828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2660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0.66625</cdr:x>
      <cdr:y>0.14951</cdr:y>
    </cdr:from>
    <cdr:to>
      <cdr:x>0.7625</cdr:x>
      <cdr:y>0.26088</cdr:y>
    </cdr:to>
    <cdr:sp macro="" textlink="">
      <cdr:nvSpPr>
        <cdr:cNvPr id="7" name="Выноска 2 (без границы) 6"/>
        <cdr:cNvSpPr/>
      </cdr:nvSpPr>
      <cdr:spPr>
        <a:xfrm xmlns:a="http://schemas.openxmlformats.org/drawingml/2006/main">
          <a:off x="5482952" y="676672"/>
          <a:ext cx="792088" cy="504056"/>
        </a:xfrm>
        <a:prstGeom xmlns:a="http://schemas.openxmlformats.org/drawingml/2006/main" prst="callout2">
          <a:avLst>
            <a:gd name="adj1" fmla="val 18750"/>
            <a:gd name="adj2" fmla="val -8333"/>
            <a:gd name="adj3" fmla="val 18750"/>
            <a:gd name="adj4" fmla="val -16667"/>
            <a:gd name="adj5" fmla="val 168884"/>
            <a:gd name="adj6" fmla="val -110628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chemeClr val="tx1"/>
              </a:solidFill>
            </a:rPr>
            <a:t>41%</a:t>
          </a:r>
        </a:p>
      </cdr:txBody>
    </cdr:sp>
  </cdr:relSizeAnchor>
  <cdr:relSizeAnchor xmlns:cdr="http://schemas.openxmlformats.org/drawingml/2006/chartDrawing">
    <cdr:from>
      <cdr:x>0.62999</cdr:x>
      <cdr:y>0.84323</cdr:y>
    </cdr:from>
    <cdr:to>
      <cdr:x>0.72624</cdr:x>
      <cdr:y>0.9546</cdr:y>
    </cdr:to>
    <cdr:sp macro="" textlink="">
      <cdr:nvSpPr>
        <cdr:cNvPr id="10" name="Выноска 2 (без границы) 9"/>
        <cdr:cNvSpPr/>
      </cdr:nvSpPr>
      <cdr:spPr>
        <a:xfrm xmlns:a="http://schemas.openxmlformats.org/drawingml/2006/main">
          <a:off x="5184576" y="3816424"/>
          <a:ext cx="792088" cy="504056"/>
        </a:xfrm>
        <a:prstGeom xmlns:a="http://schemas.openxmlformats.org/drawingml/2006/main" prst="callout2">
          <a:avLst>
            <a:gd name="adj1" fmla="val 18750"/>
            <a:gd name="adj2" fmla="val -8333"/>
            <a:gd name="adj3" fmla="val 18750"/>
            <a:gd name="adj4" fmla="val -16667"/>
            <a:gd name="adj5" fmla="val -86068"/>
            <a:gd name="adj6" fmla="val -21515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chemeClr val="tx1"/>
              </a:solidFill>
            </a:rPr>
            <a:t>35%</a:t>
          </a:r>
        </a:p>
      </cdr:txBody>
    </cdr:sp>
  </cdr:relSizeAnchor>
  <cdr:relSizeAnchor xmlns:cdr="http://schemas.openxmlformats.org/drawingml/2006/chartDrawing">
    <cdr:from>
      <cdr:x>0.07875</cdr:x>
      <cdr:y>0.82732</cdr:y>
    </cdr:from>
    <cdr:to>
      <cdr:x>0.175</cdr:x>
      <cdr:y>0.93869</cdr:y>
    </cdr:to>
    <cdr:sp macro="" textlink="">
      <cdr:nvSpPr>
        <cdr:cNvPr id="12" name="Выноска 2 (без границы) 11"/>
        <cdr:cNvSpPr/>
      </cdr:nvSpPr>
      <cdr:spPr>
        <a:xfrm xmlns:a="http://schemas.openxmlformats.org/drawingml/2006/main">
          <a:off x="648072" y="3744416"/>
          <a:ext cx="792088" cy="504056"/>
        </a:xfrm>
        <a:prstGeom xmlns:a="http://schemas.openxmlformats.org/drawingml/2006/main" prst="callout2">
          <a:avLst>
            <a:gd name="adj1" fmla="val -10667"/>
            <a:gd name="adj2" fmla="val 96189"/>
            <a:gd name="adj3" fmla="val -5764"/>
            <a:gd name="adj4" fmla="val 95655"/>
            <a:gd name="adj5" fmla="val -325784"/>
            <a:gd name="adj6" fmla="val 214353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chemeClr val="tx1"/>
              </a:solidFill>
            </a:rPr>
            <a:t>8%</a:t>
          </a:r>
        </a:p>
      </cdr:txBody>
    </cdr:sp>
  </cdr:relSizeAnchor>
  <cdr:relSizeAnchor xmlns:cdr="http://schemas.openxmlformats.org/drawingml/2006/chartDrawing">
    <cdr:from>
      <cdr:x>0.035</cdr:x>
      <cdr:y>0.50912</cdr:y>
    </cdr:from>
    <cdr:to>
      <cdr:x>0.13125</cdr:x>
      <cdr:y>0.62049</cdr:y>
    </cdr:to>
    <cdr:sp macro="" textlink="">
      <cdr:nvSpPr>
        <cdr:cNvPr id="14" name="Выноска 2 (без границы) 13"/>
        <cdr:cNvSpPr/>
      </cdr:nvSpPr>
      <cdr:spPr>
        <a:xfrm xmlns:a="http://schemas.openxmlformats.org/drawingml/2006/main">
          <a:off x="288032" y="2304256"/>
          <a:ext cx="792088" cy="504056"/>
        </a:xfrm>
        <a:prstGeom xmlns:a="http://schemas.openxmlformats.org/drawingml/2006/main" prst="callout2">
          <a:avLst>
            <a:gd name="adj1" fmla="val -3313"/>
            <a:gd name="adj2" fmla="val 102429"/>
            <a:gd name="adj3" fmla="val -3313"/>
            <a:gd name="adj4" fmla="val 100335"/>
            <a:gd name="adj5" fmla="val -164377"/>
            <a:gd name="adj6" fmla="val 230811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chemeClr val="tx1"/>
              </a:solidFill>
            </a:rPr>
            <a:t>1%</a:t>
          </a:r>
        </a:p>
      </cdr:txBody>
    </cdr:sp>
  </cdr:relSizeAnchor>
  <cdr:relSizeAnchor xmlns:cdr="http://schemas.openxmlformats.org/drawingml/2006/chartDrawing">
    <cdr:from>
      <cdr:x>0.0525</cdr:x>
      <cdr:y>0.23865</cdr:y>
    </cdr:from>
    <cdr:to>
      <cdr:x>0.14875</cdr:x>
      <cdr:y>0.35002</cdr:y>
    </cdr:to>
    <cdr:sp macro="" textlink="">
      <cdr:nvSpPr>
        <cdr:cNvPr id="15" name="Выноска 2 (без границы) 14"/>
        <cdr:cNvSpPr/>
      </cdr:nvSpPr>
      <cdr:spPr>
        <a:xfrm xmlns:a="http://schemas.openxmlformats.org/drawingml/2006/main">
          <a:off x="432048" y="1080120"/>
          <a:ext cx="792088" cy="504056"/>
        </a:xfrm>
        <a:prstGeom xmlns:a="http://schemas.openxmlformats.org/drawingml/2006/main" prst="callout2">
          <a:avLst>
            <a:gd name="adj1" fmla="val -8217"/>
            <a:gd name="adj2" fmla="val 99309"/>
            <a:gd name="adj3" fmla="val -10668"/>
            <a:gd name="adj4" fmla="val 100335"/>
            <a:gd name="adj5" fmla="val 18543"/>
            <a:gd name="adj6" fmla="val 256225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chemeClr val="tx1"/>
              </a:solidFill>
            </a:rPr>
            <a:t>8%</a:t>
          </a:r>
        </a:p>
      </cdr:txBody>
    </cdr:sp>
  </cdr:relSizeAnchor>
  <cdr:relSizeAnchor xmlns:cdr="http://schemas.openxmlformats.org/drawingml/2006/chartDrawing">
    <cdr:from>
      <cdr:x>0.1225</cdr:x>
      <cdr:y>0.03182</cdr:y>
    </cdr:from>
    <cdr:to>
      <cdr:x>0.21875</cdr:x>
      <cdr:y>0.14319</cdr:y>
    </cdr:to>
    <cdr:sp macro="" textlink="">
      <cdr:nvSpPr>
        <cdr:cNvPr id="16" name="Выноска 2 (без границы) 15"/>
        <cdr:cNvSpPr/>
      </cdr:nvSpPr>
      <cdr:spPr>
        <a:xfrm xmlns:a="http://schemas.openxmlformats.org/drawingml/2006/main">
          <a:off x="1008112" y="144016"/>
          <a:ext cx="792088" cy="504056"/>
        </a:xfrm>
        <a:prstGeom xmlns:a="http://schemas.openxmlformats.org/drawingml/2006/main" prst="callout2">
          <a:avLst>
            <a:gd name="adj1" fmla="val 124163"/>
            <a:gd name="adj2" fmla="val 236591"/>
            <a:gd name="adj3" fmla="val 102100"/>
            <a:gd name="adj4" fmla="val 92535"/>
            <a:gd name="adj5" fmla="val 90437"/>
            <a:gd name="adj6" fmla="val 104655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chemeClr val="tx1"/>
              </a:solidFill>
            </a:rPr>
            <a:t>4%</a:t>
          </a:r>
        </a:p>
      </cdr:txBody>
    </cdr:sp>
  </cdr:relSizeAnchor>
  <cdr:relSizeAnchor xmlns:cdr="http://schemas.openxmlformats.org/drawingml/2006/chartDrawing">
    <cdr:from>
      <cdr:x>0.45499</cdr:x>
      <cdr:y>0.01591</cdr:y>
    </cdr:from>
    <cdr:to>
      <cdr:x>0.55124</cdr:x>
      <cdr:y>0.12728</cdr:y>
    </cdr:to>
    <cdr:sp macro="" textlink="">
      <cdr:nvSpPr>
        <cdr:cNvPr id="17" name="Выноска 2 (без границы) 16"/>
        <cdr:cNvSpPr/>
      </cdr:nvSpPr>
      <cdr:spPr>
        <a:xfrm xmlns:a="http://schemas.openxmlformats.org/drawingml/2006/main">
          <a:off x="3744416" y="72008"/>
          <a:ext cx="792088" cy="504056"/>
        </a:xfrm>
        <a:prstGeom xmlns:a="http://schemas.openxmlformats.org/drawingml/2006/main" prst="callout2">
          <a:avLst>
            <a:gd name="adj1" fmla="val -8216"/>
            <a:gd name="adj2" fmla="val -5213"/>
            <a:gd name="adj3" fmla="val -3313"/>
            <a:gd name="adj4" fmla="val -5747"/>
            <a:gd name="adj5" fmla="val 132113"/>
            <a:gd name="adj6" fmla="val -5134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chemeClr val="tx1"/>
              </a:solidFill>
            </a:rPr>
            <a:t>3%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0.65624</cdr:x>
      <cdr:y>0.07955</cdr:y>
    </cdr:from>
    <cdr:to>
      <cdr:x>0.75249</cdr:x>
      <cdr:y>0.19092</cdr:y>
    </cdr:to>
    <cdr:sp macro="" textlink="">
      <cdr:nvSpPr>
        <cdr:cNvPr id="7" name="Выноска 2 (без границы) 6"/>
        <cdr:cNvSpPr/>
      </cdr:nvSpPr>
      <cdr:spPr>
        <a:xfrm xmlns:a="http://schemas.openxmlformats.org/drawingml/2006/main">
          <a:off x="5400600" y="360040"/>
          <a:ext cx="792099" cy="504056"/>
        </a:xfrm>
        <a:prstGeom xmlns:a="http://schemas.openxmlformats.org/drawingml/2006/main" prst="callout2">
          <a:avLst>
            <a:gd name="adj1" fmla="val 18750"/>
            <a:gd name="adj2" fmla="val -8333"/>
            <a:gd name="adj3" fmla="val 18750"/>
            <a:gd name="adj4" fmla="val -16667"/>
            <a:gd name="adj5" fmla="val 168884"/>
            <a:gd name="adj6" fmla="val -110628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chemeClr val="tx1"/>
              </a:solidFill>
            </a:rPr>
            <a:t>24%</a:t>
          </a:r>
        </a:p>
      </cdr:txBody>
    </cdr:sp>
  </cdr:relSizeAnchor>
  <cdr:relSizeAnchor xmlns:cdr="http://schemas.openxmlformats.org/drawingml/2006/chartDrawing">
    <cdr:from>
      <cdr:x>0.62999</cdr:x>
      <cdr:y>0.84323</cdr:y>
    </cdr:from>
    <cdr:to>
      <cdr:x>0.72624</cdr:x>
      <cdr:y>0.9546</cdr:y>
    </cdr:to>
    <cdr:sp macro="" textlink="">
      <cdr:nvSpPr>
        <cdr:cNvPr id="10" name="Выноска 2 (без границы) 9"/>
        <cdr:cNvSpPr/>
      </cdr:nvSpPr>
      <cdr:spPr>
        <a:xfrm xmlns:a="http://schemas.openxmlformats.org/drawingml/2006/main">
          <a:off x="5184576" y="3816424"/>
          <a:ext cx="792088" cy="504056"/>
        </a:xfrm>
        <a:prstGeom xmlns:a="http://schemas.openxmlformats.org/drawingml/2006/main" prst="callout2">
          <a:avLst>
            <a:gd name="adj1" fmla="val 18750"/>
            <a:gd name="adj2" fmla="val -8333"/>
            <a:gd name="adj3" fmla="val 18750"/>
            <a:gd name="adj4" fmla="val -16667"/>
            <a:gd name="adj5" fmla="val -86068"/>
            <a:gd name="adj6" fmla="val -21515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chemeClr val="tx1"/>
              </a:solidFill>
            </a:rPr>
            <a:t>35%</a:t>
          </a:r>
        </a:p>
      </cdr:txBody>
    </cdr:sp>
  </cdr:relSizeAnchor>
  <cdr:relSizeAnchor xmlns:cdr="http://schemas.openxmlformats.org/drawingml/2006/chartDrawing">
    <cdr:from>
      <cdr:x>0.13125</cdr:x>
      <cdr:y>0.85914</cdr:y>
    </cdr:from>
    <cdr:to>
      <cdr:x>0.2275</cdr:x>
      <cdr:y>0.97051</cdr:y>
    </cdr:to>
    <cdr:sp macro="" textlink="">
      <cdr:nvSpPr>
        <cdr:cNvPr id="12" name="Выноска 2 (без границы) 11"/>
        <cdr:cNvSpPr/>
      </cdr:nvSpPr>
      <cdr:spPr>
        <a:xfrm xmlns:a="http://schemas.openxmlformats.org/drawingml/2006/main">
          <a:off x="1080120" y="3888432"/>
          <a:ext cx="792099" cy="504056"/>
        </a:xfrm>
        <a:prstGeom xmlns:a="http://schemas.openxmlformats.org/drawingml/2006/main" prst="callout2">
          <a:avLst>
            <a:gd name="adj1" fmla="val -10667"/>
            <a:gd name="adj2" fmla="val 96189"/>
            <a:gd name="adj3" fmla="val -5764"/>
            <a:gd name="adj4" fmla="val 95655"/>
            <a:gd name="adj5" fmla="val -157779"/>
            <a:gd name="adj6" fmla="val 17955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chemeClr val="tx1"/>
              </a:solidFill>
            </a:rPr>
            <a:t>15%</a:t>
          </a:r>
        </a:p>
      </cdr:txBody>
    </cdr:sp>
  </cdr:relSizeAnchor>
  <cdr:relSizeAnchor xmlns:cdr="http://schemas.openxmlformats.org/drawingml/2006/chartDrawing">
    <cdr:from>
      <cdr:x>0.035</cdr:x>
      <cdr:y>0.46139</cdr:y>
    </cdr:from>
    <cdr:to>
      <cdr:x>0.13125</cdr:x>
      <cdr:y>0.57276</cdr:y>
    </cdr:to>
    <cdr:sp macro="" textlink="">
      <cdr:nvSpPr>
        <cdr:cNvPr id="14" name="Выноска 2 (без границы) 13"/>
        <cdr:cNvSpPr/>
      </cdr:nvSpPr>
      <cdr:spPr>
        <a:xfrm xmlns:a="http://schemas.openxmlformats.org/drawingml/2006/main">
          <a:off x="288032" y="2088232"/>
          <a:ext cx="792099" cy="504057"/>
        </a:xfrm>
        <a:prstGeom xmlns:a="http://schemas.openxmlformats.org/drawingml/2006/main" prst="callout2">
          <a:avLst>
            <a:gd name="adj1" fmla="val -3313"/>
            <a:gd name="adj2" fmla="val 102429"/>
            <a:gd name="adj3" fmla="val -3313"/>
            <a:gd name="adj4" fmla="val 100335"/>
            <a:gd name="adj5" fmla="val 19665"/>
            <a:gd name="adj6" fmla="val 19241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chemeClr val="tx1"/>
              </a:solidFill>
            </a:rPr>
            <a:t>5%</a:t>
          </a:r>
        </a:p>
      </cdr:txBody>
    </cdr:sp>
  </cdr:relSizeAnchor>
  <cdr:relSizeAnchor xmlns:cdr="http://schemas.openxmlformats.org/drawingml/2006/chartDrawing">
    <cdr:from>
      <cdr:x>0.0525</cdr:x>
      <cdr:y>0.23865</cdr:y>
    </cdr:from>
    <cdr:to>
      <cdr:x>0.14875</cdr:x>
      <cdr:y>0.35002</cdr:y>
    </cdr:to>
    <cdr:sp macro="" textlink="">
      <cdr:nvSpPr>
        <cdr:cNvPr id="15" name="Выноска 2 (без границы) 14"/>
        <cdr:cNvSpPr/>
      </cdr:nvSpPr>
      <cdr:spPr>
        <a:xfrm xmlns:a="http://schemas.openxmlformats.org/drawingml/2006/main">
          <a:off x="432054" y="1080121"/>
          <a:ext cx="792099" cy="504057"/>
        </a:xfrm>
        <a:prstGeom xmlns:a="http://schemas.openxmlformats.org/drawingml/2006/main" prst="callout2">
          <a:avLst>
            <a:gd name="adj1" fmla="val -8217"/>
            <a:gd name="adj2" fmla="val 99309"/>
            <a:gd name="adj3" fmla="val -5765"/>
            <a:gd name="adj4" fmla="val 100335"/>
            <a:gd name="adj5" fmla="val 136579"/>
            <a:gd name="adj6" fmla="val 209308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chemeClr val="tx1"/>
              </a:solidFill>
            </a:rPr>
            <a:t>5%</a:t>
          </a:r>
        </a:p>
      </cdr:txBody>
    </cdr:sp>
  </cdr:relSizeAnchor>
  <cdr:relSizeAnchor xmlns:cdr="http://schemas.openxmlformats.org/drawingml/2006/chartDrawing">
    <cdr:from>
      <cdr:x>0.1225</cdr:x>
      <cdr:y>0.03182</cdr:y>
    </cdr:from>
    <cdr:to>
      <cdr:x>0.21875</cdr:x>
      <cdr:y>0.14319</cdr:y>
    </cdr:to>
    <cdr:sp macro="" textlink="">
      <cdr:nvSpPr>
        <cdr:cNvPr id="16" name="Выноска 2 (без границы) 15"/>
        <cdr:cNvSpPr/>
      </cdr:nvSpPr>
      <cdr:spPr>
        <a:xfrm xmlns:a="http://schemas.openxmlformats.org/drawingml/2006/main">
          <a:off x="1008126" y="144016"/>
          <a:ext cx="792099" cy="504057"/>
        </a:xfrm>
        <a:prstGeom xmlns:a="http://schemas.openxmlformats.org/drawingml/2006/main" prst="callout2">
          <a:avLst>
            <a:gd name="adj1" fmla="val 200158"/>
            <a:gd name="adj2" fmla="val 199151"/>
            <a:gd name="adj3" fmla="val 102100"/>
            <a:gd name="adj4" fmla="val 92535"/>
            <a:gd name="adj5" fmla="val 90437"/>
            <a:gd name="adj6" fmla="val 104655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chemeClr val="tx1"/>
              </a:solidFill>
            </a:rPr>
            <a:t>10%</a:t>
          </a:r>
        </a:p>
      </cdr:txBody>
    </cdr:sp>
  </cdr:relSizeAnchor>
  <cdr:relSizeAnchor xmlns:cdr="http://schemas.openxmlformats.org/drawingml/2006/chartDrawing">
    <cdr:from>
      <cdr:x>0.45499</cdr:x>
      <cdr:y>0.01591</cdr:y>
    </cdr:from>
    <cdr:to>
      <cdr:x>0.55124</cdr:x>
      <cdr:y>0.12728</cdr:y>
    </cdr:to>
    <cdr:sp macro="" textlink="">
      <cdr:nvSpPr>
        <cdr:cNvPr id="17" name="Выноска 2 (без границы) 16"/>
        <cdr:cNvSpPr/>
      </cdr:nvSpPr>
      <cdr:spPr>
        <a:xfrm xmlns:a="http://schemas.openxmlformats.org/drawingml/2006/main">
          <a:off x="3744416" y="72008"/>
          <a:ext cx="792088" cy="504056"/>
        </a:xfrm>
        <a:prstGeom xmlns:a="http://schemas.openxmlformats.org/drawingml/2006/main" prst="callout2">
          <a:avLst>
            <a:gd name="adj1" fmla="val -8216"/>
            <a:gd name="adj2" fmla="val -5213"/>
            <a:gd name="adj3" fmla="val -3313"/>
            <a:gd name="adj4" fmla="val -5747"/>
            <a:gd name="adj5" fmla="val 132113"/>
            <a:gd name="adj6" fmla="val -51347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chemeClr val="tx1"/>
              </a:solidFill>
            </a:rPr>
            <a:t>5%</a:t>
          </a:r>
        </a:p>
      </cdr:txBody>
    </cdr:sp>
  </cdr:relSizeAnchor>
  <cdr:relSizeAnchor xmlns:cdr="http://schemas.openxmlformats.org/drawingml/2006/chartDrawing">
    <cdr:from>
      <cdr:x>0.0175</cdr:x>
      <cdr:y>0.73186</cdr:y>
    </cdr:from>
    <cdr:to>
      <cdr:x>0.11375</cdr:x>
      <cdr:y>0.84323</cdr:y>
    </cdr:to>
    <cdr:sp macro="" textlink="">
      <cdr:nvSpPr>
        <cdr:cNvPr id="9" name="Выноска 2 (без границы) 8"/>
        <cdr:cNvSpPr/>
      </cdr:nvSpPr>
      <cdr:spPr>
        <a:xfrm xmlns:a="http://schemas.openxmlformats.org/drawingml/2006/main">
          <a:off x="144016" y="3312368"/>
          <a:ext cx="792099" cy="504056"/>
        </a:xfrm>
        <a:prstGeom xmlns:a="http://schemas.openxmlformats.org/drawingml/2006/main" prst="callout2">
          <a:avLst>
            <a:gd name="adj1" fmla="val -10667"/>
            <a:gd name="adj2" fmla="val 96189"/>
            <a:gd name="adj3" fmla="val -5764"/>
            <a:gd name="adj4" fmla="val 95655"/>
            <a:gd name="adj5" fmla="val -150425"/>
            <a:gd name="adj6" fmla="val 202952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chemeClr val="tx1"/>
              </a:solidFill>
            </a:rPr>
            <a:t>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0.05423</cdr:x>
      <cdr:y>0.39898</cdr:y>
    </cdr:from>
    <cdr:to>
      <cdr:x>0.12042</cdr:x>
      <cdr:y>0.46369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95895" y="1672121"/>
          <a:ext cx="605218" cy="27118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i="1" dirty="0">
              <a:solidFill>
                <a:srgbClr val="C00000"/>
              </a:solidFill>
            </a:rPr>
            <a:t>+56%</a:t>
          </a:r>
        </a:p>
      </cdr:txBody>
    </cdr:sp>
  </cdr:relSizeAnchor>
  <cdr:relSizeAnchor xmlns:cdr="http://schemas.openxmlformats.org/drawingml/2006/chartDrawing">
    <cdr:from>
      <cdr:x>0.07171</cdr:x>
      <cdr:y>0.48195</cdr:y>
    </cdr:from>
    <cdr:to>
      <cdr:x>0.1093</cdr:x>
      <cdr:y>0.4988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 rot="20122818">
          <a:off x="655749" y="2019858"/>
          <a:ext cx="343671" cy="70618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0.11883</cdr:x>
      <cdr:y>0.39448</cdr:y>
    </cdr:from>
    <cdr:to>
      <cdr:x>0.18501</cdr:x>
      <cdr:y>0.45918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1086537" y="1653259"/>
          <a:ext cx="605218" cy="27118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i="1" dirty="0">
              <a:solidFill>
                <a:srgbClr val="C00000"/>
              </a:solidFill>
            </a:rPr>
            <a:t>+4%</a:t>
          </a:r>
        </a:p>
      </cdr:txBody>
    </cdr:sp>
  </cdr:relSizeAnchor>
  <cdr:relSizeAnchor xmlns:cdr="http://schemas.openxmlformats.org/drawingml/2006/chartDrawing">
    <cdr:from>
      <cdr:x>0.13631</cdr:x>
      <cdr:y>0.47745</cdr:y>
    </cdr:from>
    <cdr:to>
      <cdr:x>0.17389</cdr:x>
      <cdr:y>0.4943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 rot="20415179">
          <a:off x="1246391" y="2000996"/>
          <a:ext cx="343671" cy="70618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0.2048</cdr:x>
      <cdr:y>0.33277</cdr:y>
    </cdr:from>
    <cdr:to>
      <cdr:x>0.25971</cdr:x>
      <cdr:y>0.39748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1872670" y="1440160"/>
          <a:ext cx="502118" cy="28003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i="1" dirty="0">
              <a:solidFill>
                <a:srgbClr val="C00000"/>
              </a:solidFill>
            </a:rPr>
            <a:t>+59%</a:t>
          </a:r>
        </a:p>
      </cdr:txBody>
    </cdr:sp>
  </cdr:relSizeAnchor>
  <cdr:relSizeAnchor xmlns:cdr="http://schemas.openxmlformats.org/drawingml/2006/chartDrawing">
    <cdr:from>
      <cdr:x>0.2309</cdr:x>
      <cdr:y>0.42143</cdr:y>
    </cdr:from>
    <cdr:to>
      <cdr:x>0.26848</cdr:x>
      <cdr:y>0.43828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 rot="19392487">
          <a:off x="2111338" y="1823843"/>
          <a:ext cx="343671" cy="7292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0.276</cdr:x>
      <cdr:y>0.28525</cdr:y>
    </cdr:from>
    <cdr:to>
      <cdr:x>0.34219</cdr:x>
      <cdr:y>0.34995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2523743" y="1195474"/>
          <a:ext cx="605218" cy="27118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i="1" dirty="0">
              <a:solidFill>
                <a:srgbClr val="C00000"/>
              </a:solidFill>
            </a:rPr>
            <a:t>+4%</a:t>
          </a:r>
        </a:p>
      </cdr:txBody>
    </cdr:sp>
  </cdr:relSizeAnchor>
  <cdr:relSizeAnchor xmlns:cdr="http://schemas.openxmlformats.org/drawingml/2006/chartDrawing">
    <cdr:from>
      <cdr:x>0.29348</cdr:x>
      <cdr:y>0.36822</cdr:y>
    </cdr:from>
    <cdr:to>
      <cdr:x>0.33107</cdr:x>
      <cdr:y>0.38507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 rot="20415179">
          <a:off x="2683597" y="1543211"/>
          <a:ext cx="343671" cy="70618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0.36613</cdr:x>
      <cdr:y>0.2163</cdr:y>
    </cdr:from>
    <cdr:to>
      <cdr:x>0.42125</cdr:x>
      <cdr:y>0.28101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3347865" y="936104"/>
          <a:ext cx="504057" cy="28003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i="1" dirty="0">
              <a:solidFill>
                <a:srgbClr val="C00000"/>
              </a:solidFill>
            </a:rPr>
            <a:t>+43%</a:t>
          </a:r>
        </a:p>
      </cdr:txBody>
    </cdr:sp>
  </cdr:relSizeAnchor>
  <cdr:relSizeAnchor xmlns:cdr="http://schemas.openxmlformats.org/drawingml/2006/chartDrawing">
    <cdr:from>
      <cdr:x>0.38049</cdr:x>
      <cdr:y>0.29014</cdr:y>
    </cdr:from>
    <cdr:to>
      <cdr:x>0.42169</cdr:x>
      <cdr:y>0.30867</cdr:y>
    </cdr:to>
    <cdr:sp macro="" textlink="">
      <cdr:nvSpPr>
        <cdr:cNvPr id="11" name="Стрелка вправо 10"/>
        <cdr:cNvSpPr/>
      </cdr:nvSpPr>
      <cdr:spPr>
        <a:xfrm xmlns:a="http://schemas.openxmlformats.org/drawingml/2006/main" rot="19428120">
          <a:off x="3479193" y="1255650"/>
          <a:ext cx="376779" cy="8017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0.43101</cdr:x>
      <cdr:y>0.15033</cdr:y>
    </cdr:from>
    <cdr:to>
      <cdr:x>0.4972</cdr:x>
      <cdr:y>0.21504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3941138" y="630042"/>
          <a:ext cx="605218" cy="27118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i="1" dirty="0">
              <a:solidFill>
                <a:srgbClr val="C00000"/>
              </a:solidFill>
            </a:rPr>
            <a:t>-5%</a:t>
          </a:r>
        </a:p>
      </cdr:txBody>
    </cdr:sp>
  </cdr:relSizeAnchor>
  <cdr:relSizeAnchor xmlns:cdr="http://schemas.openxmlformats.org/drawingml/2006/chartDrawing">
    <cdr:from>
      <cdr:x>0.44849</cdr:x>
      <cdr:y>0.2333</cdr:y>
    </cdr:from>
    <cdr:to>
      <cdr:x>0.48607</cdr:x>
      <cdr:y>0.25015</cdr:y>
    </cdr:to>
    <cdr:sp macro="" textlink="">
      <cdr:nvSpPr>
        <cdr:cNvPr id="13" name="Стрелка вправо 12"/>
        <cdr:cNvSpPr/>
      </cdr:nvSpPr>
      <cdr:spPr>
        <a:xfrm xmlns:a="http://schemas.openxmlformats.org/drawingml/2006/main" rot="1167873">
          <a:off x="4100992" y="977779"/>
          <a:ext cx="343671" cy="70618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0.51416</cdr:x>
      <cdr:y>0.18303</cdr:y>
    </cdr:from>
    <cdr:to>
      <cdr:x>0.56928</cdr:x>
      <cdr:y>0.24773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4701469" y="792088"/>
          <a:ext cx="504057" cy="28003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50" b="1" i="1" dirty="0">
              <a:solidFill>
                <a:srgbClr val="C00000"/>
              </a:solidFill>
            </a:rPr>
            <a:t>+59%</a:t>
          </a:r>
        </a:p>
      </cdr:txBody>
    </cdr:sp>
  </cdr:relSizeAnchor>
  <cdr:relSizeAnchor xmlns:cdr="http://schemas.openxmlformats.org/drawingml/2006/chartDrawing">
    <cdr:from>
      <cdr:x>0.551</cdr:x>
      <cdr:y>0.24548</cdr:y>
    </cdr:from>
    <cdr:to>
      <cdr:x>0.55827</cdr:x>
      <cdr:y>0.3323</cdr:y>
    </cdr:to>
    <cdr:sp macro="" textlink="">
      <cdr:nvSpPr>
        <cdr:cNvPr id="15" name="Стрелка вправо 14"/>
        <cdr:cNvSpPr/>
      </cdr:nvSpPr>
      <cdr:spPr>
        <a:xfrm xmlns:a="http://schemas.openxmlformats.org/drawingml/2006/main" rot="18417943">
          <a:off x="4883712" y="1216981"/>
          <a:ext cx="375772" cy="66518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0.58662</cdr:x>
      <cdr:y>0.11647</cdr:y>
    </cdr:from>
    <cdr:to>
      <cdr:x>0.64175</cdr:x>
      <cdr:y>0.18118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5364089" y="504056"/>
          <a:ext cx="504056" cy="28003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i="1" dirty="0">
              <a:solidFill>
                <a:srgbClr val="C00000"/>
              </a:solidFill>
            </a:rPr>
            <a:t>+15%</a:t>
          </a:r>
        </a:p>
      </cdr:txBody>
    </cdr:sp>
  </cdr:relSizeAnchor>
  <cdr:relSizeAnchor xmlns:cdr="http://schemas.openxmlformats.org/drawingml/2006/chartDrawing">
    <cdr:from>
      <cdr:x>0.59481</cdr:x>
      <cdr:y>0.17819</cdr:y>
    </cdr:from>
    <cdr:to>
      <cdr:x>0.6324</cdr:x>
      <cdr:y>0.19504</cdr:y>
    </cdr:to>
    <cdr:sp macro="" textlink="">
      <cdr:nvSpPr>
        <cdr:cNvPr id="17" name="Стрелка вправо 16"/>
        <cdr:cNvSpPr/>
      </cdr:nvSpPr>
      <cdr:spPr>
        <a:xfrm xmlns:a="http://schemas.openxmlformats.org/drawingml/2006/main" rot="20525609">
          <a:off x="5438984" y="771147"/>
          <a:ext cx="343671" cy="72923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0.6818</cdr:x>
      <cdr:y>0.23899</cdr:y>
    </cdr:from>
    <cdr:to>
      <cdr:x>0.74799</cdr:x>
      <cdr:y>0.3037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234383" y="1001617"/>
          <a:ext cx="605218" cy="27118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i="1" dirty="0">
              <a:solidFill>
                <a:srgbClr val="C00000"/>
              </a:solidFill>
            </a:rPr>
            <a:t>+10%</a:t>
          </a:r>
        </a:p>
      </cdr:txBody>
    </cdr:sp>
  </cdr:relSizeAnchor>
  <cdr:relSizeAnchor xmlns:cdr="http://schemas.openxmlformats.org/drawingml/2006/chartDrawing">
    <cdr:from>
      <cdr:x>0.69711</cdr:x>
      <cdr:y>0.32905</cdr:y>
    </cdr:from>
    <cdr:to>
      <cdr:x>0.7347</cdr:x>
      <cdr:y>0.3459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 rot="20415179">
          <a:off x="6374415" y="1424065"/>
          <a:ext cx="343671" cy="7292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0.74814</cdr:x>
      <cdr:y>0.21972</cdr:y>
    </cdr:from>
    <cdr:to>
      <cdr:x>0.81433</cdr:x>
      <cdr:y>0.28443</cdr:y>
    </cdr:to>
    <cdr:sp macro="" textlink="">
      <cdr:nvSpPr>
        <cdr:cNvPr id="20" name="Прямоугольник 19"/>
        <cdr:cNvSpPr/>
      </cdr:nvSpPr>
      <cdr:spPr>
        <a:xfrm xmlns:a="http://schemas.openxmlformats.org/drawingml/2006/main">
          <a:off x="6840989" y="920842"/>
          <a:ext cx="605218" cy="27118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i="1" dirty="0">
              <a:solidFill>
                <a:srgbClr val="C00000"/>
              </a:solidFill>
            </a:rPr>
            <a:t>+6%</a:t>
          </a:r>
        </a:p>
      </cdr:txBody>
    </cdr:sp>
  </cdr:relSizeAnchor>
  <cdr:relSizeAnchor xmlns:cdr="http://schemas.openxmlformats.org/drawingml/2006/chartDrawing">
    <cdr:from>
      <cdr:x>0.76011</cdr:x>
      <cdr:y>0.29578</cdr:y>
    </cdr:from>
    <cdr:to>
      <cdr:x>0.7977</cdr:x>
      <cdr:y>0.31263</cdr:y>
    </cdr:to>
    <cdr:sp macro="" textlink="">
      <cdr:nvSpPr>
        <cdr:cNvPr id="21" name="Стрелка вправо 20"/>
        <cdr:cNvSpPr/>
      </cdr:nvSpPr>
      <cdr:spPr>
        <a:xfrm xmlns:a="http://schemas.openxmlformats.org/drawingml/2006/main" rot="20415179">
          <a:off x="6950478" y="1280050"/>
          <a:ext cx="343671" cy="72923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0.83862</cdr:x>
      <cdr:y>0.19966</cdr:y>
    </cdr:from>
    <cdr:to>
      <cdr:x>0.90481</cdr:x>
      <cdr:y>0.26437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7668345" y="864096"/>
          <a:ext cx="605218" cy="28003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i="1" dirty="0">
              <a:solidFill>
                <a:srgbClr val="C00000"/>
              </a:solidFill>
            </a:rPr>
            <a:t>+11%</a:t>
          </a:r>
        </a:p>
      </cdr:txBody>
    </cdr:sp>
  </cdr:relSizeAnchor>
  <cdr:relSizeAnchor xmlns:cdr="http://schemas.openxmlformats.org/drawingml/2006/chartDrawing">
    <cdr:from>
      <cdr:x>0.85716</cdr:x>
      <cdr:y>0.27914</cdr:y>
    </cdr:from>
    <cdr:to>
      <cdr:x>0.89474</cdr:x>
      <cdr:y>0.29599</cdr:y>
    </cdr:to>
    <cdr:sp macro="" textlink="">
      <cdr:nvSpPr>
        <cdr:cNvPr id="23" name="Стрелка вправо 22"/>
        <cdr:cNvSpPr/>
      </cdr:nvSpPr>
      <cdr:spPr>
        <a:xfrm xmlns:a="http://schemas.openxmlformats.org/drawingml/2006/main" rot="20415179">
          <a:off x="7837828" y="1208042"/>
          <a:ext cx="343671" cy="7292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0.90162</cdr:x>
      <cdr:y>0.16639</cdr:y>
    </cdr:from>
    <cdr:to>
      <cdr:x>0.96117</cdr:x>
      <cdr:y>0.23109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8244408" y="720080"/>
          <a:ext cx="544521" cy="280033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50" b="1" i="1" dirty="0">
              <a:solidFill>
                <a:srgbClr val="C00000"/>
              </a:solidFill>
            </a:rPr>
            <a:t>+10%</a:t>
          </a:r>
        </a:p>
      </cdr:txBody>
    </cdr:sp>
  </cdr:relSizeAnchor>
  <cdr:relSizeAnchor xmlns:cdr="http://schemas.openxmlformats.org/drawingml/2006/chartDrawing">
    <cdr:from>
      <cdr:x>0.915</cdr:x>
      <cdr:y>0.24586</cdr:y>
    </cdr:from>
    <cdr:to>
      <cdr:x>0.95258</cdr:x>
      <cdr:y>0.26271</cdr:y>
    </cdr:to>
    <cdr:sp macro="" textlink="">
      <cdr:nvSpPr>
        <cdr:cNvPr id="25" name="Стрелка вправо 24"/>
        <cdr:cNvSpPr/>
      </cdr:nvSpPr>
      <cdr:spPr>
        <a:xfrm xmlns:a="http://schemas.openxmlformats.org/drawingml/2006/main" rot="20415179">
          <a:off x="8366753" y="1064026"/>
          <a:ext cx="343671" cy="7292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ru-RU" sz="1100"/>
        </a:p>
      </cdr:txBody>
    </cdr:sp>
  </cdr:relSizeAnchor>
  <cdr:relSizeAnchor xmlns:cdr="http://schemas.openxmlformats.org/drawingml/2006/chartDrawing">
    <cdr:from>
      <cdr:x>0</cdr:x>
      <cdr:y>0.00817</cdr:y>
    </cdr:from>
    <cdr:to>
      <cdr:x>1</cdr:x>
      <cdr:y>0.68094</cdr:y>
    </cdr:to>
    <cdr:sp macro="" textlink="">
      <cdr:nvSpPr>
        <cdr:cNvPr id="26" name="Прямоугольник 25"/>
        <cdr:cNvSpPr/>
      </cdr:nvSpPr>
      <cdr:spPr>
        <a:xfrm xmlns:a="http://schemas.openxmlformats.org/drawingml/2006/main">
          <a:off x="0" y="36066"/>
          <a:ext cx="7510840" cy="296978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8" y="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3CEFE844-0710-419A-B937-66914DD1217A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51391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8" y="651391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F6A69DA2-955D-44C5-A6AD-CA8FAB69F6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1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4488" y="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10B32CF0-535C-4D59-AE10-F63397E31501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49"/>
            <a:ext cx="7957820" cy="308610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1391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4488" y="6513910"/>
            <a:ext cx="4310486" cy="3429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CF6CFC7B-49B4-42B0-B49F-59339EC68E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44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FE1480E2-BC8B-475C-8774-0107F18D7336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442" indent="-2870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372" indent="-22967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721" indent="-22967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7070" indent="-22967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6419" indent="-2296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767" indent="-2296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5116" indent="-2296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4465" indent="-2296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844E47-B03B-41E8-8A4D-B0657F5D6AD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altLang="ru-RU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5633715" y="6513660"/>
            <a:ext cx="4311971" cy="34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5" rIns="91870" bIns="45935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ED2BD460-67ED-4D6F-8677-C65B29866B1E}" type="slidenum">
              <a:rPr lang="ru-RU" altLang="ru-RU"/>
              <a:pPr algn="r"/>
              <a:t>20</a:t>
            </a:fld>
            <a:endParaRPr lang="ru-RU" altLang="ru-RU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59138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E4C1C58-3CED-4DE1-A368-6337E317EE69}" type="slidenum">
              <a:rPr lang="ru-RU" altLang="ru-RU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418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E4C1C58-3CED-4DE1-A368-6337E317EE69}" type="slidenum">
              <a:rPr lang="ru-RU" altLang="ru-RU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063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CFC7B-49B4-42B0-B49F-59339EC68ED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32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Дописывает</a:t>
            </a:r>
            <a:r>
              <a:rPr lang="ru-RU" altLang="ru-RU" baseline="0" dirty="0"/>
              <a:t> КР</a:t>
            </a:r>
            <a:endParaRPr lang="ru-RU" alt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F7D3818-6684-4214-8907-C313D44982B6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CFC7B-49B4-42B0-B49F-59339EC68E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30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Из 4,24 млн. тонн пластиков</a:t>
            </a:r>
            <a:r>
              <a:rPr lang="ru-RU" baseline="0" dirty="0"/>
              <a:t> выбрасывается вот такое количество по сортам пластика. </a:t>
            </a:r>
          </a:p>
          <a:p>
            <a:r>
              <a:rPr lang="ru-RU" baseline="0" dirty="0" err="1"/>
              <a:t>Первичка</a:t>
            </a:r>
            <a:r>
              <a:rPr lang="ru-RU" baseline="0" dirty="0"/>
              <a:t>: выпуск пластика в РФ в 2012 – 3,5 млн. тонн + ПЭТ 0,5 млн. тонн + прочее + импорт </a:t>
            </a:r>
            <a:r>
              <a:rPr lang="ru-RU" baseline="0" dirty="0" err="1"/>
              <a:t>ок</a:t>
            </a:r>
            <a:r>
              <a:rPr lang="ru-RU" baseline="0" dirty="0"/>
              <a:t>.  1,5 млн. тонн.</a:t>
            </a:r>
          </a:p>
          <a:p>
            <a:endParaRPr lang="ru-RU" baseline="0" dirty="0"/>
          </a:p>
          <a:p>
            <a:r>
              <a:rPr lang="ru-RU" baseline="0" dirty="0" err="1"/>
              <a:t>Упак</a:t>
            </a:r>
            <a:r>
              <a:rPr lang="ru-RU" baseline="0" dirty="0"/>
              <a:t>. Пленка – в основном </a:t>
            </a:r>
            <a:r>
              <a:rPr lang="ru-RU" baseline="0" dirty="0" err="1"/>
              <a:t>термоусадочная</a:t>
            </a:r>
            <a:r>
              <a:rPr lang="ru-RU" baseline="0" dirty="0"/>
              <a:t> полиэтиленовая (ПНД, ПВД), в меньшей степени ПП и ПВХ.</a:t>
            </a:r>
          </a:p>
          <a:p>
            <a:r>
              <a:rPr lang="ru-RU" baseline="0" dirty="0" err="1"/>
              <a:t>Упак</a:t>
            </a:r>
            <a:r>
              <a:rPr lang="ru-RU" baseline="0" dirty="0"/>
              <a:t>. Прочая – в основном вся мелкая упаковка из ПП и ПНД (шампуни, йогурты, кетчупы и т.п.) + ящики, мешки и т.п.</a:t>
            </a:r>
          </a:p>
          <a:p>
            <a:r>
              <a:rPr lang="ru-RU" baseline="0" dirty="0"/>
              <a:t>Ост. Пластики – все не упаковочное (корпуса, строит. Пластик и т.п.) попадающее на свалку.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CFC7B-49B4-42B0-B49F-59339EC68ED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66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CFC7B-49B4-42B0-B49F-59339EC68E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568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CA318-28B3-4566-AA6F-E0E47E9ED304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5622594" y="6456324"/>
            <a:ext cx="4303313" cy="3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784C93-9297-468A-B2D7-3DBEB7864236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0425" cy="2549525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227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1CDC0-959B-4D60-BF65-2155E3AEFC58}" type="slidenum">
              <a:rPr lang="ru-RU"/>
              <a:pPr/>
              <a:t>15</a:t>
            </a:fld>
            <a:endParaRPr lang="ru-RU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 - Сам сделаю</a:t>
            </a:r>
            <a:r>
              <a:rPr lang="ru-RU" baseline="0" dirty="0"/>
              <a:t> уточнённый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762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b="0" i="0" dirty="0"/>
              <a:t>Добавить названия графиков, а то фиг поймешь что и о чём (даже я не сразу вспомнил)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0" i="0" dirty="0"/>
              <a:t>Забыла добавить к ПВД (610.000т) объем ЛПВД (165.000т).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0" i="0" dirty="0"/>
              <a:t>Левую круговую надо сделать побольше хотя бы визуально, чтобы показать, что </a:t>
            </a:r>
            <a:r>
              <a:rPr lang="ru-RU" altLang="ru-RU" b="0" i="0" dirty="0" err="1"/>
              <a:t>первичка</a:t>
            </a:r>
            <a:r>
              <a:rPr lang="ru-RU" altLang="ru-RU" b="0" i="0" dirty="0"/>
              <a:t> гораздо больше </a:t>
            </a:r>
            <a:r>
              <a:rPr lang="ru-RU" altLang="ru-RU" b="0" i="0" dirty="0" err="1"/>
              <a:t>вторички</a:t>
            </a:r>
            <a:r>
              <a:rPr lang="ru-RU" altLang="ru-RU" b="0" i="0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0" i="0" dirty="0"/>
              <a:t>Цифры и подписи на всех графиках сделать крупнее, шрифт </a:t>
            </a:r>
            <a:r>
              <a:rPr lang="en-US" altLang="ru-RU" b="0" i="0" dirty="0"/>
              <a:t>Trebuchet</a:t>
            </a:r>
            <a:endParaRPr lang="ru-RU" altLang="ru-RU" b="0" i="0" dirty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39D49B-D2B2-442A-A85A-7B85D3C1F83D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6298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6442" indent="-28709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8372" indent="-22967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7721" indent="-22967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7070" indent="-22967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26419" indent="-2296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85767" indent="-2296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45116" indent="-2296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04465" indent="-22967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7A9ED6-DB3F-42B1-89A5-CAB5556C535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484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859216" cy="86895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0922738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00619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think-cell Slide" r:id="rId5" imgW="424" imgH="424" progId="TCLayout.ActiveDocument.1">
                  <p:embed/>
                </p:oleObj>
              </mc:Choice>
              <mc:Fallback>
                <p:oleObj name="think-cell Slide" r:id="rId5" imgW="424" imgH="42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6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think-cell Slide" r:id="rId7" imgW="424" imgH="424" progId="TCLayout.ActiveDocument.1">
                  <p:embed/>
                </p:oleObj>
              </mc:Choice>
              <mc:Fallback>
                <p:oleObj name="think-cell Slide" r:id="rId7" imgW="424" imgH="42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4583764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859216" cy="8689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859216" cy="8689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 useBgFill="1">
        <p:nvSpPr>
          <p:cNvPr id="8" name="Прямоугольник 7"/>
          <p:cNvSpPr/>
          <p:nvPr userDrawn="1"/>
        </p:nvSpPr>
        <p:spPr>
          <a:xfrm>
            <a:off x="8100392" y="1268760"/>
            <a:ext cx="1043608" cy="1728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" name="Прямоугольник 8"/>
          <p:cNvSpPr/>
          <p:nvPr userDrawn="1"/>
        </p:nvSpPr>
        <p:spPr>
          <a:xfrm>
            <a:off x="0" y="4221088"/>
            <a:ext cx="1208856" cy="17281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0048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859216" cy="86895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859216" cy="86895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859216" cy="868958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Q:\Application Data\Documents\1 Current Project\ВАСМА\ВАСМА 10-13 ноября 2008\Логотипы\ET logo 1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5715" y="7765"/>
            <a:ext cx="326633" cy="32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:\Application Data\Documents\1 Current Project\ВАСМА\ВАСМА 23-25 октября 2012\Имиджи\palm_green___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87" y="5041396"/>
            <a:ext cx="328115" cy="3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Q:\Application Data\Documents\1 Current Project\ВАСМА\ВАСМА 23-25 октября 2012\Имиджи\palm01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876" y="0"/>
            <a:ext cx="371340" cy="41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:\Application Data\Documents\1 Current Project\ВАСМА\ВАСМА 23-25 октября 2012\Имиджи\palm02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2343" y="1516063"/>
            <a:ext cx="294172" cy="47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71800" y="6669360"/>
            <a:ext cx="4320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006600"/>
                </a:solidFill>
              </a:rPr>
              <a:t>РСПП - Форум Союза переработчиков пластмасс – 23 мая 2017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87" y="6728478"/>
            <a:ext cx="1374815" cy="12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5727" y="6530099"/>
            <a:ext cx="279733" cy="32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Q:\Application Data\Documents\1 Current Project\ВАСМА\ВАСМА 23-25 октября 2012\Имиджи\eco_tit.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7" y="-5636"/>
            <a:ext cx="1330013" cy="2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chart" Target="../charts/chart7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chart" Target="../charts/chart8.xml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chart" Target="../charts/chart10.xml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5.jpeg"/><Relationship Id="rId12" Type="http://schemas.openxmlformats.org/officeDocument/2006/relationships/chart" Target="../charts/chart9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jpeg"/><Relationship Id="rId11" Type="http://schemas.openxmlformats.org/officeDocument/2006/relationships/image" Target="../media/image59.png"/><Relationship Id="rId5" Type="http://schemas.openxmlformats.org/officeDocument/2006/relationships/image" Target="../media/image8.emf"/><Relationship Id="rId10" Type="http://schemas.openxmlformats.org/officeDocument/2006/relationships/image" Target="../media/image58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68.jpeg"/><Relationship Id="rId18" Type="http://schemas.openxmlformats.org/officeDocument/2006/relationships/hyperlink" Target="http://standart.debryansk.info/schetki/eit.jpg" TargetMode="External"/><Relationship Id="rId26" Type="http://schemas.openxmlformats.org/officeDocument/2006/relationships/image" Target="../media/image77.png"/><Relationship Id="rId3" Type="http://schemas.openxmlformats.org/officeDocument/2006/relationships/image" Target="../media/image60.jpeg"/><Relationship Id="rId21" Type="http://schemas.openxmlformats.org/officeDocument/2006/relationships/hyperlink" Target="http://www.ecobalt.ru/images/img_byart/9010003.jpg" TargetMode="External"/><Relationship Id="rId7" Type="http://schemas.openxmlformats.org/officeDocument/2006/relationships/image" Target="../media/image64.jpeg"/><Relationship Id="rId12" Type="http://schemas.openxmlformats.org/officeDocument/2006/relationships/hyperlink" Target="http://images.asia.ru/img/alibaba/photo/50470166/Nylon_and_Polyester_Thread.jpg" TargetMode="External"/><Relationship Id="rId17" Type="http://schemas.openxmlformats.org/officeDocument/2006/relationships/image" Target="../media/image71.jpeg"/><Relationship Id="rId25" Type="http://schemas.openxmlformats.org/officeDocument/2006/relationships/image" Target="../media/image76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0.jpe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11" Type="http://schemas.openxmlformats.org/officeDocument/2006/relationships/image" Target="../media/image67.jpeg"/><Relationship Id="rId24" Type="http://schemas.openxmlformats.org/officeDocument/2006/relationships/image" Target="../media/image75.jpeg"/><Relationship Id="rId5" Type="http://schemas.openxmlformats.org/officeDocument/2006/relationships/image" Target="../media/image62.jpeg"/><Relationship Id="rId15" Type="http://schemas.openxmlformats.org/officeDocument/2006/relationships/image" Target="../media/image69.png"/><Relationship Id="rId23" Type="http://schemas.openxmlformats.org/officeDocument/2006/relationships/hyperlink" Target="http://mamazin.shop.by/pics/items/SME_POD-07.jpg" TargetMode="External"/><Relationship Id="rId10" Type="http://schemas.openxmlformats.org/officeDocument/2006/relationships/image" Target="../media/image66.jpeg"/><Relationship Id="rId19" Type="http://schemas.openxmlformats.org/officeDocument/2006/relationships/image" Target="../media/image72.jpeg"/><Relationship Id="rId4" Type="http://schemas.openxmlformats.org/officeDocument/2006/relationships/image" Target="../media/image61.jpeg"/><Relationship Id="rId9" Type="http://schemas.openxmlformats.org/officeDocument/2006/relationships/image" Target="../media/image65.jpeg"/><Relationship Id="rId14" Type="http://schemas.openxmlformats.org/officeDocument/2006/relationships/hyperlink" Target="http://www.promistroy.ru/_files/articles/u_1_img_071002164202.gif" TargetMode="External"/><Relationship Id="rId22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8.jpeg"/><Relationship Id="rId12" Type="http://schemas.openxmlformats.org/officeDocument/2006/relationships/chart" Target="../charts/chart1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jpeg"/><Relationship Id="rId11" Type="http://schemas.openxmlformats.org/officeDocument/2006/relationships/chart" Target="../charts/chart11.xml"/><Relationship Id="rId5" Type="http://schemas.openxmlformats.org/officeDocument/2006/relationships/image" Target="../media/image8.emf"/><Relationship Id="rId10" Type="http://schemas.openxmlformats.org/officeDocument/2006/relationships/image" Target="../media/image81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8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chart" Target="../charts/chart16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chart" Target="../charts/chart17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10" Type="http://schemas.openxmlformats.org/officeDocument/2006/relationships/chart" Target="../charts/chart18.xml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png"/><Relationship Id="rId7" Type="http://schemas.openxmlformats.org/officeDocument/2006/relationships/image" Target="../media/image93.jpeg"/><Relationship Id="rId12" Type="http://schemas.openxmlformats.org/officeDocument/2006/relationships/image" Target="../media/image9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2.jpeg"/><Relationship Id="rId11" Type="http://schemas.openxmlformats.org/officeDocument/2006/relationships/image" Target="../media/image97.jpeg"/><Relationship Id="rId5" Type="http://schemas.openxmlformats.org/officeDocument/2006/relationships/image" Target="../media/image91.jpeg"/><Relationship Id="rId10" Type="http://schemas.openxmlformats.org/officeDocument/2006/relationships/image" Target="../media/image96.jpeg"/><Relationship Id="rId4" Type="http://schemas.openxmlformats.org/officeDocument/2006/relationships/image" Target="../media/image90.jpeg"/><Relationship Id="rId9" Type="http://schemas.openxmlformats.org/officeDocument/2006/relationships/image" Target="../media/image9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99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png"/><Relationship Id="rId19" Type="http://schemas.openxmlformats.org/officeDocument/2006/relationships/image" Target="../media/image30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8.jpeg"/><Relationship Id="rId12" Type="http://schemas.microsoft.com/office/2007/relationships/hdphoto" Target="../media/hdphoto1.wdp"/><Relationship Id="rId1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png"/><Relationship Id="rId1" Type="http://schemas.openxmlformats.org/officeDocument/2006/relationships/tags" Target="../tags/tag5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microsoft.com/office/2007/relationships/hdphoto" Target="../media/hdphoto2.wdp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7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49.jpeg"/><Relationship Id="rId10" Type="http://schemas.openxmlformats.org/officeDocument/2006/relationships/image" Target="../media/image51.jpeg"/><Relationship Id="rId4" Type="http://schemas.openxmlformats.org/officeDocument/2006/relationships/image" Target="../media/image48.jpe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2.jpe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402" y="5565237"/>
            <a:ext cx="1656184" cy="110412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5779"/>
            <a:ext cx="8773566" cy="424731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6000" dirty="0"/>
              <a:t>Переработка отходов пластмасс в России</a:t>
            </a:r>
          </a:p>
          <a:p>
            <a:pPr algn="ctr">
              <a:lnSpc>
                <a:spcPct val="150000"/>
              </a:lnSpc>
            </a:pPr>
            <a:r>
              <a:rPr lang="ru-RU" sz="6000" b="1" dirty="0"/>
              <a:t>2017</a:t>
            </a:r>
            <a:endParaRPr lang="ru-RU" sz="4800" b="1" dirty="0"/>
          </a:p>
        </p:txBody>
      </p:sp>
      <p:pic>
        <p:nvPicPr>
          <p:cNvPr id="5" name="Picture 3" descr="Q:\Documents\_BUSINESS\ECOTECHNOLOGIES\Имиджи\ecotech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4899" y="4293157"/>
            <a:ext cx="1910911" cy="165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Q:\Application Data\Documents\1 Current Project\0PETCommercial\Аналитика\Креон\Бутылка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186" y="3861048"/>
            <a:ext cx="2004814" cy="253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62" y="4005064"/>
            <a:ext cx="1320486" cy="21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3528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Объект 3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924226"/>
              </p:ext>
            </p:extLst>
          </p:nvPr>
        </p:nvGraphicFramePr>
        <p:xfrm>
          <a:off x="1588" y="85883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85883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5148064" y="1049099"/>
            <a:ext cx="4004997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Trebuchet MS" pitchFamily="34" charset="0"/>
              </a:rPr>
              <a:t>Указаны цифры использования всеми производителями конечных изделий (волокно, листы, лента, </a:t>
            </a:r>
            <a:r>
              <a:rPr lang="ru-RU" sz="1500" dirty="0" err="1">
                <a:latin typeface="Trebuchet MS" pitchFamily="34" charset="0"/>
              </a:rPr>
              <a:t>преформы</a:t>
            </a:r>
            <a:r>
              <a:rPr lang="ru-RU" sz="1500" dirty="0">
                <a:latin typeface="Trebuchet MS" pitchFamily="34" charset="0"/>
              </a:rPr>
              <a:t> и т.д.), тонн в год</a:t>
            </a:r>
          </a:p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Trebuchet MS" pitchFamily="34" charset="0"/>
              </a:rPr>
              <a:t>Импорт включает также «невидимый» импорт ПЭТ-хлопьев из Белоруссии и Казахстана (оценка </a:t>
            </a:r>
            <a:r>
              <a:rPr lang="en-US" sz="1500" dirty="0">
                <a:latin typeface="Trebuchet MS" pitchFamily="34" charset="0"/>
              </a:rPr>
              <a:t>~5</a:t>
            </a:r>
            <a:r>
              <a:rPr lang="ru-RU" sz="1500" dirty="0">
                <a:latin typeface="Trebuchet MS" pitchFamily="34" charset="0"/>
              </a:rPr>
              <a:t>000 тонн из общих 1</a:t>
            </a:r>
            <a:r>
              <a:rPr lang="en-US" sz="1500" dirty="0">
                <a:latin typeface="Trebuchet MS" pitchFamily="34" charset="0"/>
              </a:rPr>
              <a:t>8</a:t>
            </a:r>
            <a:r>
              <a:rPr lang="ru-RU" sz="1500" dirty="0">
                <a:latin typeface="Trebuchet MS" pitchFamily="34" charset="0"/>
              </a:rPr>
              <a:t>.000 тонн)</a:t>
            </a:r>
          </a:p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Trebuchet MS" pitchFamily="34" charset="0"/>
              </a:rPr>
              <a:t>Как и в прошлом году, практически 100% импорта – ПЭТ-хлопья для производства полиэфирного волокна.  В 2016 году явно в лидеры вышла Украина.</a:t>
            </a:r>
          </a:p>
          <a:p>
            <a:pPr marL="285750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Trebuchet MS" pitchFamily="34" charset="0"/>
              </a:rPr>
              <a:t>Крупнейшие страны-поставщики:</a:t>
            </a:r>
          </a:p>
          <a:p>
            <a:pPr marL="742950" lvl="1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Trebuchet MS" pitchFamily="34" charset="0"/>
              </a:rPr>
              <a:t>Украина</a:t>
            </a:r>
          </a:p>
          <a:p>
            <a:pPr marL="742950" lvl="1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Trebuchet MS" pitchFamily="34" charset="0"/>
              </a:rPr>
              <a:t>Казахстан</a:t>
            </a:r>
          </a:p>
          <a:p>
            <a:pPr marL="742950" lvl="1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Trebuchet MS" pitchFamily="34" charset="0"/>
              </a:rPr>
              <a:t>Белоруссия</a:t>
            </a:r>
          </a:p>
          <a:p>
            <a:pPr marL="742950" lvl="1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Trebuchet MS" pitchFamily="34" charset="0"/>
              </a:rPr>
              <a:t>Азербайджан</a:t>
            </a:r>
          </a:p>
          <a:p>
            <a:pPr marL="742950" lvl="1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Trebuchet MS" pitchFamily="34" charset="0"/>
              </a:rPr>
              <a:t>Литва</a:t>
            </a:r>
          </a:p>
          <a:p>
            <a:pPr marL="742950" lvl="1" indent="-285750">
              <a:spcBef>
                <a:spcPct val="30000"/>
              </a:spcBef>
              <a:buFont typeface="Wingdings" panose="05000000000000000000" pitchFamily="2" charset="2"/>
              <a:buChar char="§"/>
            </a:pPr>
            <a:r>
              <a:rPr lang="ru-RU" sz="1500" dirty="0">
                <a:latin typeface="Trebuchet MS" pitchFamily="34" charset="0"/>
              </a:rPr>
              <a:t>Таджикистан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0" y="6510338"/>
            <a:ext cx="9144000" cy="360362"/>
          </a:xfrm>
          <a:prstGeom prst="rect">
            <a:avLst/>
          </a:prstGeom>
          <a:solidFill>
            <a:srgbClr val="4C9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2947346" y="5935663"/>
            <a:ext cx="3168650" cy="9350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55650" y="549275"/>
            <a:ext cx="8388350" cy="0"/>
          </a:xfrm>
          <a:prstGeom prst="rect">
            <a:avLst/>
          </a:prstGeom>
          <a:solidFill>
            <a:srgbClr val="5C9919"/>
          </a:solidFill>
          <a:ln>
            <a:solidFill>
              <a:srgbClr val="4C9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0824" y="233363"/>
            <a:ext cx="835362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altLang="ru-RU" sz="3200" b="1" dirty="0">
                <a:solidFill>
                  <a:srgbClr val="4C996B"/>
                </a:solidFill>
                <a:cs typeface="Tahoma" panose="020B0604030504040204" pitchFamily="34" charset="0"/>
              </a:rPr>
              <a:t>Вторичный ПЭТФ – баланс российского рынка</a:t>
            </a:r>
          </a:p>
        </p:txBody>
      </p:sp>
      <p:pic>
        <p:nvPicPr>
          <p:cNvPr id="12325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083" y="6524625"/>
            <a:ext cx="18510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" name="Диаграмма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104505"/>
              </p:ext>
            </p:extLst>
          </p:nvPr>
        </p:nvGraphicFramePr>
        <p:xfrm>
          <a:off x="273546" y="1123952"/>
          <a:ext cx="4874518" cy="5257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7" name="Прямоугольная выноска 56"/>
          <p:cNvSpPr/>
          <p:nvPr/>
        </p:nvSpPr>
        <p:spPr>
          <a:xfrm>
            <a:off x="5220072" y="2996953"/>
            <a:ext cx="3893521" cy="3384375"/>
          </a:xfrm>
          <a:prstGeom prst="wedgeRectCallout">
            <a:avLst>
              <a:gd name="adj1" fmla="val -65017"/>
              <a:gd name="adj2" fmla="val 8262"/>
            </a:avLst>
          </a:prstGeom>
          <a:noFill/>
          <a:ln w="19050">
            <a:solidFill>
              <a:srgbClr val="4C9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"/>
          <p:cNvSpPr txBox="1"/>
          <p:nvPr/>
        </p:nvSpPr>
        <p:spPr>
          <a:xfrm>
            <a:off x="3491880" y="1844824"/>
            <a:ext cx="1275788" cy="576064"/>
          </a:xfrm>
          <a:prstGeom prst="rect">
            <a:avLst/>
          </a:prstGeom>
          <a:solidFill>
            <a:schemeClr val="bg1"/>
          </a:solidFill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Trebuchet MS" panose="020B0603020202020204" pitchFamily="34" charset="0"/>
              </a:rPr>
              <a:t>~</a:t>
            </a:r>
            <a:r>
              <a:rPr lang="ru-RU" sz="4000" b="1" dirty="0">
                <a:latin typeface="Trebuchet MS" panose="020B0603020202020204" pitchFamily="34" charset="0"/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816370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Graphic spid="49" grpId="0">
        <p:bldAsOne/>
      </p:bldGraphic>
      <p:bldP spid="57" grpId="0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Объект 3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85883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85883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0" y="6510338"/>
            <a:ext cx="9144000" cy="360362"/>
          </a:xfrm>
          <a:prstGeom prst="rect">
            <a:avLst/>
          </a:prstGeom>
          <a:solidFill>
            <a:srgbClr val="4C9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2947346" y="5935663"/>
            <a:ext cx="3168650" cy="9350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55650" y="549275"/>
            <a:ext cx="8388350" cy="0"/>
          </a:xfrm>
          <a:prstGeom prst="rect">
            <a:avLst/>
          </a:prstGeom>
          <a:solidFill>
            <a:srgbClr val="5C9919"/>
          </a:solidFill>
          <a:ln>
            <a:solidFill>
              <a:srgbClr val="4C9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50824" y="233363"/>
            <a:ext cx="662543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altLang="ru-RU" sz="3200" b="1" dirty="0">
                <a:solidFill>
                  <a:srgbClr val="4C996B"/>
                </a:solidFill>
                <a:cs typeface="Tahoma" panose="020B0604030504040204" pitchFamily="34" charset="0"/>
              </a:rPr>
              <a:t>Источники импорта вторичного ПЭТ </a:t>
            </a:r>
            <a:br>
              <a:rPr lang="ru-RU" altLang="ru-RU" sz="3200" b="1" dirty="0">
                <a:solidFill>
                  <a:srgbClr val="4C996B"/>
                </a:solidFill>
                <a:cs typeface="Tahoma" panose="020B0604030504040204" pitchFamily="34" charset="0"/>
              </a:rPr>
            </a:br>
            <a:r>
              <a:rPr lang="ru-RU" altLang="ru-RU" sz="3200" b="1" dirty="0">
                <a:solidFill>
                  <a:srgbClr val="4C996B"/>
                </a:solidFill>
                <a:cs typeface="Tahoma" panose="020B0604030504040204" pitchFamily="34" charset="0"/>
              </a:rPr>
              <a:t>в Россию в 2016 (объем, тонн)</a:t>
            </a:r>
          </a:p>
        </p:txBody>
      </p:sp>
      <p:pic>
        <p:nvPicPr>
          <p:cNvPr id="12325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083" y="6524625"/>
            <a:ext cx="18510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6340963"/>
              </p:ext>
            </p:extLst>
          </p:nvPr>
        </p:nvGraphicFramePr>
        <p:xfrm>
          <a:off x="390131" y="1361927"/>
          <a:ext cx="835292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9021581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Объект 3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086491"/>
              </p:ext>
            </p:extLst>
          </p:nvPr>
        </p:nvGraphicFramePr>
        <p:xfrm>
          <a:off x="1588" y="85883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85883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0" y="6510338"/>
            <a:ext cx="9144000" cy="360362"/>
          </a:xfrm>
          <a:prstGeom prst="rect">
            <a:avLst/>
          </a:prstGeom>
          <a:solidFill>
            <a:srgbClr val="4C9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2947346" y="5935663"/>
            <a:ext cx="3168650" cy="9350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55650" y="549275"/>
            <a:ext cx="8388350" cy="0"/>
          </a:xfrm>
          <a:prstGeom prst="rect">
            <a:avLst/>
          </a:prstGeom>
          <a:solidFill>
            <a:srgbClr val="5C9919"/>
          </a:solidFill>
          <a:ln>
            <a:solidFill>
              <a:srgbClr val="4C9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91781" y="233363"/>
            <a:ext cx="8368651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altLang="ru-RU" sz="3000" b="1" dirty="0" err="1">
                <a:solidFill>
                  <a:srgbClr val="4C996B"/>
                </a:solidFill>
                <a:cs typeface="Tahoma" panose="020B0604030504040204" pitchFamily="34" charset="0"/>
              </a:rPr>
              <a:t>rПЭТ</a:t>
            </a:r>
            <a:r>
              <a:rPr lang="ru-RU" altLang="ru-RU" sz="3000" b="1" dirty="0">
                <a:solidFill>
                  <a:srgbClr val="4C996B"/>
                </a:solidFill>
                <a:cs typeface="Tahoma" panose="020B0604030504040204" pitchFamily="34" charset="0"/>
              </a:rPr>
              <a:t> – ценовые индикаторы 2015 </a:t>
            </a:r>
            <a:r>
              <a:rPr lang="ru-RU" altLang="ru-RU" sz="3000" b="1" dirty="0" err="1">
                <a:solidFill>
                  <a:srgbClr val="4C996B"/>
                </a:solidFill>
                <a:cs typeface="Tahoma" panose="020B0604030504040204" pitchFamily="34" charset="0"/>
              </a:rPr>
              <a:t>vs</a:t>
            </a:r>
            <a:r>
              <a:rPr lang="ru-RU" altLang="ru-RU" sz="3000" b="1" dirty="0">
                <a:solidFill>
                  <a:srgbClr val="4C996B"/>
                </a:solidFill>
                <a:cs typeface="Tahoma" panose="020B0604030504040204" pitchFamily="34" charset="0"/>
              </a:rPr>
              <a:t> 2016 </a:t>
            </a:r>
            <a:r>
              <a:rPr lang="ru-RU" altLang="ru-RU" sz="3000" b="1" dirty="0" err="1">
                <a:solidFill>
                  <a:srgbClr val="4C996B"/>
                </a:solidFill>
                <a:cs typeface="Tahoma" panose="020B0604030504040204" pitchFamily="34" charset="0"/>
              </a:rPr>
              <a:t>vs</a:t>
            </a:r>
            <a:r>
              <a:rPr lang="ru-RU" altLang="ru-RU" sz="3000" b="1" dirty="0">
                <a:solidFill>
                  <a:srgbClr val="4C996B"/>
                </a:solidFill>
                <a:cs typeface="Tahoma" panose="020B0604030504040204" pitchFamily="34" charset="0"/>
              </a:rPr>
              <a:t> 2017</a:t>
            </a:r>
          </a:p>
        </p:txBody>
      </p:sp>
      <p:pic>
        <p:nvPicPr>
          <p:cNvPr id="12325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083" y="6524625"/>
            <a:ext cx="18510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890" y="5761072"/>
            <a:ext cx="782265" cy="5217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67" y="5684174"/>
            <a:ext cx="450937" cy="6755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55" y="5729973"/>
            <a:ext cx="576064" cy="5839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136" y="5739578"/>
            <a:ext cx="564753" cy="564753"/>
          </a:xfrm>
          <a:prstGeom prst="rect">
            <a:avLst/>
          </a:prstGeom>
        </p:spPr>
      </p:pic>
      <p:pic>
        <p:nvPicPr>
          <p:cNvPr id="15" name="Picture 2" descr="CatImageGaller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12" y="5662580"/>
            <a:ext cx="1224136" cy="71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23528" y="1072623"/>
            <a:ext cx="8568952" cy="4638567"/>
            <a:chOff x="323528" y="1072623"/>
            <a:chExt cx="8568952" cy="4638567"/>
          </a:xfrm>
        </p:grpSpPr>
        <p:graphicFrame>
          <p:nvGraphicFramePr>
            <p:cNvPr id="16" name="Диаграмма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73070268"/>
                </p:ext>
              </p:extLst>
            </p:nvPr>
          </p:nvGraphicFramePr>
          <p:xfrm>
            <a:off x="772218" y="1072623"/>
            <a:ext cx="7832229" cy="44142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18" name="Диаграмма 1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06805056"/>
                </p:ext>
              </p:extLst>
            </p:nvPr>
          </p:nvGraphicFramePr>
          <p:xfrm>
            <a:off x="323528" y="1124744"/>
            <a:ext cx="7959531" cy="38884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sp>
          <p:nvSpPr>
            <p:cNvPr id="19" name="Стрелка вправо 18"/>
            <p:cNvSpPr/>
            <p:nvPr/>
          </p:nvSpPr>
          <p:spPr>
            <a:xfrm rot="883838">
              <a:off x="1676207" y="3337433"/>
              <a:ext cx="225405" cy="61398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0" name="Стрелка вправо 19"/>
            <p:cNvSpPr/>
            <p:nvPr/>
          </p:nvSpPr>
          <p:spPr>
            <a:xfrm rot="20122818">
              <a:off x="1089560" y="3306044"/>
              <a:ext cx="339682" cy="54687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1" name="Стрелка вправо 20"/>
            <p:cNvSpPr/>
            <p:nvPr/>
          </p:nvSpPr>
          <p:spPr>
            <a:xfrm rot="3134833">
              <a:off x="2883836" y="2801867"/>
              <a:ext cx="293856" cy="63216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2" name="Стрелка вправо 21"/>
            <p:cNvSpPr/>
            <p:nvPr/>
          </p:nvSpPr>
          <p:spPr>
            <a:xfrm rot="20122818">
              <a:off x="3609839" y="2513955"/>
              <a:ext cx="339682" cy="54687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 b="1" dirty="0"/>
            </a:p>
          </p:txBody>
        </p:sp>
        <p:sp>
          <p:nvSpPr>
            <p:cNvPr id="23" name="Стрелка вправо 22"/>
            <p:cNvSpPr/>
            <p:nvPr/>
          </p:nvSpPr>
          <p:spPr>
            <a:xfrm>
              <a:off x="4045936" y="2445688"/>
              <a:ext cx="339682" cy="54688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49592" y="3021752"/>
              <a:ext cx="598126" cy="2100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b="1" i="1" dirty="0">
                  <a:solidFill>
                    <a:srgbClr val="C00000"/>
                  </a:solidFill>
                </a:rPr>
                <a:t>+8%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597664" y="3021752"/>
              <a:ext cx="598126" cy="2100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b="1" i="1" dirty="0">
                  <a:solidFill>
                    <a:srgbClr val="C00000"/>
                  </a:solidFill>
                </a:rPr>
                <a:t>-11%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245736" y="2517696"/>
              <a:ext cx="598126" cy="21001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b="1" i="1" dirty="0">
                  <a:solidFill>
                    <a:srgbClr val="C00000"/>
                  </a:solidFill>
                </a:rPr>
                <a:t>+5%</a:t>
              </a:r>
            </a:p>
          </p:txBody>
        </p:sp>
        <p:sp>
          <p:nvSpPr>
            <p:cNvPr id="27" name="Стрелка вправо 26"/>
            <p:cNvSpPr/>
            <p:nvPr/>
          </p:nvSpPr>
          <p:spPr>
            <a:xfrm rot="20122818">
              <a:off x="2409289" y="2792310"/>
              <a:ext cx="295409" cy="64747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699792" y="2517696"/>
              <a:ext cx="598073" cy="21005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b="1" i="1" dirty="0">
                  <a:solidFill>
                    <a:srgbClr val="C00000"/>
                  </a:solidFill>
                </a:rPr>
                <a:t>-11%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469872" y="2157657"/>
              <a:ext cx="598072" cy="21001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b="1" i="1" dirty="0">
                  <a:solidFill>
                    <a:srgbClr val="C00000"/>
                  </a:solidFill>
                </a:rPr>
                <a:t>+4%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973928" y="2157657"/>
              <a:ext cx="598073" cy="21001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b="1" i="1" dirty="0">
                  <a:solidFill>
                    <a:srgbClr val="C00000"/>
                  </a:solidFill>
                </a:rPr>
                <a:t>+0,2%</a:t>
              </a:r>
            </a:p>
          </p:txBody>
        </p:sp>
        <p:sp>
          <p:nvSpPr>
            <p:cNvPr id="32" name="Стрелка вправо 31"/>
            <p:cNvSpPr/>
            <p:nvPr/>
          </p:nvSpPr>
          <p:spPr>
            <a:xfrm rot="1450029">
              <a:off x="4856340" y="2199992"/>
              <a:ext cx="339686" cy="5468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3" name="Стрелка вправо 32"/>
            <p:cNvSpPr/>
            <p:nvPr/>
          </p:nvSpPr>
          <p:spPr>
            <a:xfrm rot="2302346">
              <a:off x="5274168" y="2448408"/>
              <a:ext cx="339685" cy="5468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000558" y="1916832"/>
              <a:ext cx="598166" cy="21001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b="1" i="1" dirty="0">
                  <a:solidFill>
                    <a:srgbClr val="C00000"/>
                  </a:solidFill>
                </a:rPr>
                <a:t>-3%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360598" y="2060847"/>
              <a:ext cx="598166" cy="21005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b="1" i="1" dirty="0">
                  <a:solidFill>
                    <a:srgbClr val="C00000"/>
                  </a:solidFill>
                </a:rPr>
                <a:t>-9%</a:t>
              </a:r>
            </a:p>
          </p:txBody>
        </p:sp>
        <p:sp>
          <p:nvSpPr>
            <p:cNvPr id="36" name="Стрелка вправо 35"/>
            <p:cNvSpPr/>
            <p:nvPr/>
          </p:nvSpPr>
          <p:spPr>
            <a:xfrm rot="20122818">
              <a:off x="6130119" y="1841086"/>
              <a:ext cx="339685" cy="5468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724128" y="1700808"/>
              <a:ext cx="432048" cy="1754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b="1" i="1" dirty="0">
                  <a:solidFill>
                    <a:srgbClr val="C00000"/>
                  </a:solidFill>
                </a:rPr>
                <a:t>+5%</a:t>
              </a:r>
            </a:p>
          </p:txBody>
        </p:sp>
        <p:sp>
          <p:nvSpPr>
            <p:cNvPr id="38" name="Стрелка вправо 37"/>
            <p:cNvSpPr/>
            <p:nvPr/>
          </p:nvSpPr>
          <p:spPr>
            <a:xfrm rot="4384222">
              <a:off x="6609778" y="2167467"/>
              <a:ext cx="293862" cy="63273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39" name="Прямоугольник 38"/>
            <p:cNvSpPr/>
            <p:nvPr/>
          </p:nvSpPr>
          <p:spPr>
            <a:xfrm flipH="1">
              <a:off x="6588224" y="1761296"/>
              <a:ext cx="552639" cy="28327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b="1" i="1" dirty="0">
                  <a:solidFill>
                    <a:srgbClr val="C00000"/>
                  </a:solidFill>
                </a:rPr>
                <a:t>-43%</a:t>
              </a:r>
            </a:p>
          </p:txBody>
        </p:sp>
        <p:sp>
          <p:nvSpPr>
            <p:cNvPr id="41" name="Стрелка вправо 40"/>
            <p:cNvSpPr/>
            <p:nvPr/>
          </p:nvSpPr>
          <p:spPr>
            <a:xfrm rot="19088264">
              <a:off x="7283199" y="2331849"/>
              <a:ext cx="339685" cy="5468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104700" y="1950814"/>
              <a:ext cx="491636" cy="18204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b="1" i="1" dirty="0">
                  <a:solidFill>
                    <a:srgbClr val="C00000"/>
                  </a:solidFill>
                </a:rPr>
                <a:t>+10%</a:t>
              </a:r>
            </a:p>
          </p:txBody>
        </p:sp>
        <p:sp>
          <p:nvSpPr>
            <p:cNvPr id="44" name="Стрелка вправо 43"/>
            <p:cNvSpPr/>
            <p:nvPr/>
          </p:nvSpPr>
          <p:spPr>
            <a:xfrm rot="1501393">
              <a:off x="7739581" y="2294759"/>
              <a:ext cx="339685" cy="54682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ru-RU" sz="110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668344" y="1937452"/>
              <a:ext cx="1087508" cy="2880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050" b="1" i="1" dirty="0">
                  <a:solidFill>
                    <a:srgbClr val="C00000"/>
                  </a:solidFill>
                </a:rPr>
                <a:t>-</a:t>
              </a:r>
              <a:r>
                <a:rPr lang="en-US" sz="1050" b="1" i="1" dirty="0">
                  <a:solidFill>
                    <a:srgbClr val="C00000"/>
                  </a:solidFill>
                </a:rPr>
                <a:t>6</a:t>
              </a:r>
              <a:r>
                <a:rPr lang="ru-RU" sz="1050" b="1" i="1" dirty="0">
                  <a:solidFill>
                    <a:srgbClr val="C00000"/>
                  </a:solidFill>
                </a:rPr>
                <a:t>%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11560" y="5102993"/>
              <a:ext cx="8280920" cy="3838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63708" y="5157192"/>
              <a:ext cx="5854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/>
                <a:t>ПЭТ-ПБ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57644" y="5157192"/>
              <a:ext cx="5741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/>
                <a:t>ПЭТ-ЧХ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82267" y="5157192"/>
              <a:ext cx="74571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/>
                <a:t>ПЭТ-лента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24628" y="5157192"/>
              <a:ext cx="12875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/>
                <a:t>Вторичное волокно,</a:t>
              </a:r>
            </a:p>
            <a:p>
              <a:pPr algn="ctr"/>
              <a:r>
                <a:rPr lang="ru-RU" sz="1000" dirty="0"/>
                <a:t>РФ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171913" y="5157192"/>
              <a:ext cx="79861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/>
                <a:t>Вторичное </a:t>
              </a:r>
            </a:p>
            <a:p>
              <a:pPr algn="ctr"/>
              <a:r>
                <a:rPr lang="ru-RU" sz="1000" dirty="0"/>
                <a:t>импортное</a:t>
              </a:r>
            </a:p>
            <a:p>
              <a:pPr algn="ctr"/>
              <a:r>
                <a:rPr lang="ru-RU" sz="1000" dirty="0"/>
                <a:t> волокно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452320" y="5157192"/>
              <a:ext cx="9156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/>
                <a:t>ПЭТ-гранулы </a:t>
              </a:r>
            </a:p>
            <a:p>
              <a:pPr algn="ctr"/>
              <a:r>
                <a:rPr lang="ru-RU" sz="1000" dirty="0"/>
                <a:t>(первичные)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470815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8"/>
          <p:cNvSpPr>
            <a:spLocks noChangeArrowheads="1"/>
          </p:cNvSpPr>
          <p:nvPr/>
        </p:nvSpPr>
        <p:spPr bwMode="auto">
          <a:xfrm>
            <a:off x="4067175" y="0"/>
            <a:ext cx="5076825" cy="549275"/>
          </a:xfrm>
          <a:prstGeom prst="rect">
            <a:avLst/>
          </a:prstGeom>
          <a:solidFill>
            <a:srgbClr val="99CC00">
              <a:alpha val="2588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720684" y="107921"/>
            <a:ext cx="537159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3200" b="1">
                <a:solidFill>
                  <a:srgbClr val="4C996B"/>
                </a:solidFill>
                <a:cs typeface="Tahoma" panose="020B0604030504040204" pitchFamily="34" charset="0"/>
              </a:defRPr>
            </a:lvl1pPr>
          </a:lstStyle>
          <a:p>
            <a:r>
              <a:rPr lang="ru-RU" dirty="0"/>
              <a:t>Что делают из отходов ПЭТ?</a:t>
            </a:r>
          </a:p>
        </p:txBody>
      </p:sp>
      <p:sp>
        <p:nvSpPr>
          <p:cNvPr id="8" name="AutoShape 10" descr="http://www.1000dosok.ru/s/15-09-802917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st-waste.ru/userfiles/editor/large/135_pet_bottles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76" y="890450"/>
            <a:ext cx="2603591" cy="19526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mp-sas.fr/communities/4/004/010/876/704/images/45736669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3" y="812326"/>
            <a:ext cx="2811922" cy="21089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azpetpolimer.kz/cms/uploads/images/35975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48" y="854715"/>
            <a:ext cx="1925068" cy="192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827584" y="2852936"/>
            <a:ext cx="8143856" cy="3528392"/>
            <a:chOff x="827584" y="2852936"/>
            <a:chExt cx="8143856" cy="3528392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806" y="2852936"/>
              <a:ext cx="2056173" cy="1540682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3" name="Группа 2"/>
            <p:cNvGrpSpPr/>
            <p:nvPr/>
          </p:nvGrpSpPr>
          <p:grpSpPr>
            <a:xfrm>
              <a:off x="827584" y="2996952"/>
              <a:ext cx="8143856" cy="3384376"/>
              <a:chOff x="827584" y="2996952"/>
              <a:chExt cx="8143856" cy="3384376"/>
            </a:xfrm>
          </p:grpSpPr>
          <p:sp>
            <p:nvSpPr>
              <p:cNvPr id="30" name="AutoShape 84"/>
              <p:cNvSpPr>
                <a:spLocks noChangeArrowheads="1"/>
              </p:cNvSpPr>
              <p:nvPr/>
            </p:nvSpPr>
            <p:spPr bwMode="auto">
              <a:xfrm>
                <a:off x="5810535" y="3463300"/>
                <a:ext cx="945815" cy="498344"/>
              </a:xfrm>
              <a:prstGeom prst="rightArrow">
                <a:avLst>
                  <a:gd name="adj1" fmla="val 50000"/>
                  <a:gd name="adj2" fmla="val 77069"/>
                </a:avLst>
              </a:prstGeom>
              <a:solidFill>
                <a:srgbClr val="99CC00">
                  <a:alpha val="49019"/>
                </a:srgbClr>
              </a:solidFill>
              <a:ln w="50800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84"/>
              <p:cNvSpPr>
                <a:spLocks noChangeArrowheads="1"/>
              </p:cNvSpPr>
              <p:nvPr/>
            </p:nvSpPr>
            <p:spPr bwMode="auto">
              <a:xfrm rot="10800000">
                <a:off x="2387741" y="3373075"/>
                <a:ext cx="895574" cy="498344"/>
              </a:xfrm>
              <a:prstGeom prst="rightArrow">
                <a:avLst>
                  <a:gd name="adj1" fmla="val 50000"/>
                  <a:gd name="adj2" fmla="val 77069"/>
                </a:avLst>
              </a:prstGeom>
              <a:solidFill>
                <a:srgbClr val="99CC00">
                  <a:alpha val="49019"/>
                </a:srgbClr>
              </a:solidFill>
              <a:ln w="50800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7" name="Picture 2" descr="ПЭТ микс из Германии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7037" y="4786010"/>
                <a:ext cx="2127091" cy="1595318"/>
              </a:xfrm>
              <a:prstGeom prst="rect">
                <a:avLst/>
              </a:prstGeom>
              <a:noFill/>
              <a:ln w="38100">
                <a:solidFill>
                  <a:srgbClr val="92D050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AutoShape 84"/>
              <p:cNvSpPr>
                <a:spLocks noChangeArrowheads="1"/>
              </p:cNvSpPr>
              <p:nvPr/>
            </p:nvSpPr>
            <p:spPr bwMode="auto">
              <a:xfrm>
                <a:off x="5838421" y="5738968"/>
                <a:ext cx="945815" cy="498344"/>
              </a:xfrm>
              <a:prstGeom prst="rightArrow">
                <a:avLst>
                  <a:gd name="adj1" fmla="val 50000"/>
                  <a:gd name="adj2" fmla="val 77069"/>
                </a:avLst>
              </a:prstGeom>
              <a:solidFill>
                <a:srgbClr val="99CC00">
                  <a:alpha val="49019"/>
                </a:srgbClr>
              </a:solidFill>
              <a:ln w="50800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AutoShape 84"/>
              <p:cNvSpPr>
                <a:spLocks noChangeArrowheads="1"/>
              </p:cNvSpPr>
              <p:nvPr/>
            </p:nvSpPr>
            <p:spPr bwMode="auto">
              <a:xfrm rot="10800000">
                <a:off x="2562067" y="5301208"/>
                <a:ext cx="895574" cy="498344"/>
              </a:xfrm>
              <a:prstGeom prst="rightArrow">
                <a:avLst>
                  <a:gd name="adj1" fmla="val 50000"/>
                  <a:gd name="adj2" fmla="val 77069"/>
                </a:avLst>
              </a:prstGeom>
              <a:solidFill>
                <a:srgbClr val="99CC00">
                  <a:alpha val="49019"/>
                </a:srgbClr>
              </a:solidFill>
              <a:ln w="50800">
                <a:solidFill>
                  <a:srgbClr val="99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026" name="Picture 2" descr="http://www.kazpetpolimer.kz/cms/uploads/images/fleksa.jpg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9" t="13195" r="6496" b="21066"/>
              <a:stretch/>
            </p:blipFill>
            <p:spPr bwMode="auto">
              <a:xfrm>
                <a:off x="6732240" y="2996952"/>
                <a:ext cx="2239200" cy="995200"/>
              </a:xfrm>
              <a:prstGeom prst="rect">
                <a:avLst/>
              </a:prstGeom>
              <a:noFill/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2" descr="rgaako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827584" y="3068960"/>
                <a:ext cx="1183012" cy="863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Группа 1"/>
          <p:cNvGrpSpPr/>
          <p:nvPr/>
        </p:nvGrpSpPr>
        <p:grpSpPr>
          <a:xfrm>
            <a:off x="121304" y="4029242"/>
            <a:ext cx="8915192" cy="2856142"/>
            <a:chOff x="121304" y="4032268"/>
            <a:chExt cx="8915192" cy="2856142"/>
          </a:xfrm>
        </p:grpSpPr>
        <p:pic>
          <p:nvPicPr>
            <p:cNvPr id="33" name="Picture 92" descr="im0000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067734" y="4221088"/>
              <a:ext cx="1051541" cy="1051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46" descr="Картинка 1 из 263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187624" y="4941168"/>
              <a:ext cx="764873" cy="764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72" descr="Картинка 9 из 62">
              <a:hlinkClick r:id="rId14"/>
            </p:cNvPr>
            <p:cNvPicPr>
              <a:picLocks noChangeAspect="1" noChangeArrowheads="1"/>
            </p:cNvPicPr>
            <p:nvPr/>
          </p:nvPicPr>
          <p:blipFill rotWithShape="1">
            <a:blip r:embed="rId15"/>
            <a:srcRect l="16001" r="16800"/>
            <a:stretch/>
          </p:blipFill>
          <p:spPr bwMode="auto">
            <a:xfrm>
              <a:off x="6824643" y="5813251"/>
              <a:ext cx="864096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74" descr="i?id=55852546&amp;tov=0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6318695" y="4818856"/>
              <a:ext cx="11144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0" descr="i?id=75465590&amp;tov=3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387290" y="5661248"/>
              <a:ext cx="135255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80" descr="eit">
              <a:hlinkClick r:id="rId18"/>
            </p:cNvPr>
            <p:cNvPicPr>
              <a:picLocks noChangeAspect="1" noChangeArrowheads="1"/>
            </p:cNvPicPr>
            <p:nvPr/>
          </p:nvPicPr>
          <p:blipFill rotWithShape="1">
            <a:blip r:embed="rId19"/>
            <a:srcRect t="26426" b="21777"/>
            <a:stretch/>
          </p:blipFill>
          <p:spPr bwMode="auto">
            <a:xfrm>
              <a:off x="7849046" y="5910397"/>
              <a:ext cx="118745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9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04" y="5661248"/>
              <a:ext cx="1214141" cy="935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8" descr="Картинка 5 из 263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251520" y="4365104"/>
              <a:ext cx="1259349" cy="49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42" descr="Картинка 78 из 613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690909" y="5940496"/>
              <a:ext cx="679509" cy="947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" name="Picture 2" descr="http://www.jamoneria.ru/sites/default/files/pictures/05/1324285649foto1_big.jpg"/>
            <p:cNvPicPr>
              <a:picLocks noChangeAspect="1" noChangeArrowheads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44" r="20001" b="876"/>
            <a:stretch/>
          </p:blipFill>
          <p:spPr bwMode="auto">
            <a:xfrm>
              <a:off x="7891856" y="4316096"/>
              <a:ext cx="1067895" cy="1333049"/>
            </a:xfrm>
            <a:prstGeom prst="rect">
              <a:avLst/>
            </a:prstGeom>
            <a:noFill/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http://sintezp.ru/images/Gallery/blistery/blis4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3143" y="4032268"/>
              <a:ext cx="982999" cy="665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79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Объект 3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85883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85883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0" y="6510338"/>
            <a:ext cx="9144000" cy="360362"/>
          </a:xfrm>
          <a:prstGeom prst="rect">
            <a:avLst/>
          </a:prstGeom>
          <a:solidFill>
            <a:srgbClr val="4C9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2947346" y="5935663"/>
            <a:ext cx="3168650" cy="9350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55650" y="549275"/>
            <a:ext cx="8388350" cy="0"/>
          </a:xfrm>
          <a:prstGeom prst="rect">
            <a:avLst/>
          </a:prstGeom>
          <a:solidFill>
            <a:srgbClr val="5C9919"/>
          </a:solidFill>
          <a:ln>
            <a:solidFill>
              <a:srgbClr val="4C9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5496" y="233363"/>
            <a:ext cx="820960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altLang="ru-RU" sz="3200" b="1" dirty="0">
                <a:solidFill>
                  <a:srgbClr val="4C996B"/>
                </a:solidFill>
                <a:cs typeface="Tahoma" panose="020B0604030504040204" pitchFamily="34" charset="0"/>
              </a:rPr>
              <a:t>Потребление вторичного ПЭТФ по сегментам</a:t>
            </a:r>
          </a:p>
        </p:txBody>
      </p:sp>
      <p:pic>
        <p:nvPicPr>
          <p:cNvPr id="12325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083" y="6524625"/>
            <a:ext cx="18510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Объект 2"/>
          <p:cNvSpPr txBox="1">
            <a:spLocks/>
          </p:cNvSpPr>
          <p:nvPr/>
        </p:nvSpPr>
        <p:spPr>
          <a:xfrm>
            <a:off x="-389420" y="6500708"/>
            <a:ext cx="4025316" cy="576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2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lang="ru-RU" sz="900" i="1" dirty="0">
                <a:solidFill>
                  <a:schemeClr val="bg1"/>
                </a:solidFill>
              </a:rPr>
              <a:t>*согласно данным аналитического отдела </a:t>
            </a:r>
            <a:r>
              <a:rPr lang="en-US" sz="900" i="1" dirty="0">
                <a:solidFill>
                  <a:schemeClr val="bg1"/>
                </a:solidFill>
              </a:rPr>
              <a:t>ProPartners International</a:t>
            </a:r>
            <a:endParaRPr lang="ru-RU" sz="900" i="1" dirty="0">
              <a:solidFill>
                <a:schemeClr val="bg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12" y="980728"/>
            <a:ext cx="1661210" cy="11080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41" y="980728"/>
            <a:ext cx="1661210" cy="110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54" y="980728"/>
            <a:ext cx="1661210" cy="11080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83" y="980728"/>
            <a:ext cx="1661210" cy="1108014"/>
          </a:xfrm>
          <a:prstGeom prst="rect">
            <a:avLst/>
          </a:prstGeom>
        </p:spPr>
      </p:pic>
      <p:graphicFrame>
        <p:nvGraphicFramePr>
          <p:cNvPr id="1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748440"/>
              </p:ext>
            </p:extLst>
          </p:nvPr>
        </p:nvGraphicFramePr>
        <p:xfrm>
          <a:off x="4644008" y="2732316"/>
          <a:ext cx="4423463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107504" y="2732317"/>
            <a:ext cx="4377646" cy="3384376"/>
            <a:chOff x="107504" y="2732317"/>
            <a:chExt cx="4377646" cy="3384376"/>
          </a:xfrm>
        </p:grpSpPr>
        <p:graphicFrame>
          <p:nvGraphicFramePr>
            <p:cNvPr id="17" name="Объект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73671722"/>
                </p:ext>
              </p:extLst>
            </p:nvPr>
          </p:nvGraphicFramePr>
          <p:xfrm>
            <a:off x="107504" y="2732317"/>
            <a:ext cx="4377646" cy="3384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1953924" y="5726724"/>
              <a:ext cx="755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*тонн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586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3733800" y="1721216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7493" name="Rectangle 5"/>
          <p:cNvSpPr>
            <a:spLocks noChangeArrowheads="1"/>
          </p:cNvSpPr>
          <p:nvPr/>
        </p:nvSpPr>
        <p:spPr bwMode="auto">
          <a:xfrm>
            <a:off x="396875" y="1660891"/>
            <a:ext cx="84232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374650" algn="ctr">
              <a:spcBef>
                <a:spcPct val="20000"/>
              </a:spcBef>
            </a:pPr>
            <a:r>
              <a:rPr lang="en-US" b="1"/>
              <a:t>Key players (map)</a:t>
            </a:r>
            <a:endParaRPr lang="en-GB" b="1"/>
          </a:p>
        </p:txBody>
      </p:sp>
      <p:sp>
        <p:nvSpPr>
          <p:cNvPr id="447494" name="Rectangle 6"/>
          <p:cNvSpPr>
            <a:spLocks noChangeArrowheads="1"/>
          </p:cNvSpPr>
          <p:nvPr/>
        </p:nvSpPr>
        <p:spPr bwMode="auto">
          <a:xfrm>
            <a:off x="52388" y="274197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47495" name="Rectangle 7"/>
          <p:cNvSpPr>
            <a:spLocks noChangeArrowheads="1"/>
          </p:cNvSpPr>
          <p:nvPr/>
        </p:nvSpPr>
        <p:spPr bwMode="auto">
          <a:xfrm>
            <a:off x="2284413" y="2856279"/>
            <a:ext cx="45735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47496" name="Text Box 8"/>
          <p:cNvSpPr txBox="1">
            <a:spLocks noChangeArrowheads="1"/>
          </p:cNvSpPr>
          <p:nvPr/>
        </p:nvSpPr>
        <p:spPr bwMode="auto">
          <a:xfrm>
            <a:off x="3733800" y="1721216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447497" name="Picture 9" descr="russia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36" y="1751354"/>
            <a:ext cx="8077200" cy="41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499" name="AutoShape 11"/>
          <p:cNvSpPr>
            <a:spLocks noChangeArrowheads="1"/>
          </p:cNvSpPr>
          <p:nvPr/>
        </p:nvSpPr>
        <p:spPr bwMode="auto">
          <a:xfrm>
            <a:off x="2284413" y="1182112"/>
            <a:ext cx="2215579" cy="478779"/>
          </a:xfrm>
          <a:prstGeom prst="wedgeRectCallout">
            <a:avLst>
              <a:gd name="adj1" fmla="val -61067"/>
              <a:gd name="adj2" fmla="val 516726"/>
            </a:avLst>
          </a:prstGeom>
          <a:solidFill>
            <a:schemeClr val="bg1">
              <a:alpha val="50000"/>
            </a:schemeClr>
          </a:solidFill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just"/>
            <a:r>
              <a:rPr lang="ru-RU" sz="800" b="1" dirty="0" err="1">
                <a:latin typeface="Verdana" pitchFamily="34" charset="0"/>
              </a:rPr>
              <a:t>Экотехнологии</a:t>
            </a:r>
            <a:r>
              <a:rPr lang="ru-RU" sz="800" dirty="0">
                <a:latin typeface="Verdana" pitchFamily="34" charset="0"/>
              </a:rPr>
              <a:t>,</a:t>
            </a:r>
            <a:r>
              <a:rPr lang="en-US" sz="800" dirty="0">
                <a:latin typeface="Verdana" pitchFamily="34" charset="0"/>
              </a:rPr>
              <a:t> </a:t>
            </a:r>
            <a:r>
              <a:rPr lang="ru-RU" sz="800" dirty="0">
                <a:latin typeface="Verdana" pitchFamily="34" charset="0"/>
              </a:rPr>
              <a:t>Тверь, </a:t>
            </a:r>
            <a:endParaRPr lang="en-US" sz="800" dirty="0">
              <a:latin typeface="Verdana" pitchFamily="34" charset="0"/>
            </a:endParaRPr>
          </a:p>
          <a:p>
            <a:pPr algn="just"/>
            <a:r>
              <a:rPr lang="en-US" sz="800" dirty="0">
                <a:latin typeface="Verdana" pitchFamily="34" charset="0"/>
              </a:rPr>
              <a:t>~7</a:t>
            </a:r>
            <a:r>
              <a:rPr lang="ru-RU" sz="800" dirty="0">
                <a:latin typeface="Verdana" pitchFamily="34" charset="0"/>
              </a:rPr>
              <a:t>% идёт на ПЭТ-ленту, </a:t>
            </a:r>
          </a:p>
          <a:p>
            <a:pPr algn="just"/>
            <a:r>
              <a:rPr lang="ru-RU" sz="800" dirty="0">
                <a:latin typeface="Verdana" pitchFamily="34" charset="0"/>
              </a:rPr>
              <a:t>остальное – на процессинг в волокно</a:t>
            </a:r>
          </a:p>
        </p:txBody>
      </p:sp>
      <p:sp>
        <p:nvSpPr>
          <p:cNvPr id="447501" name="AutoShape 13"/>
          <p:cNvSpPr>
            <a:spLocks noChangeArrowheads="1"/>
          </p:cNvSpPr>
          <p:nvPr/>
        </p:nvSpPr>
        <p:spPr bwMode="auto">
          <a:xfrm>
            <a:off x="2548493" y="6152184"/>
            <a:ext cx="2311539" cy="574544"/>
          </a:xfrm>
          <a:prstGeom prst="wedgeRectCallout">
            <a:avLst>
              <a:gd name="adj1" fmla="val -63703"/>
              <a:gd name="adj2" fmla="val -390961"/>
            </a:avLst>
          </a:prstGeom>
          <a:solidFill>
            <a:schemeClr val="bg1">
              <a:alpha val="50000"/>
            </a:schemeClr>
          </a:solidFill>
          <a:ln w="1587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just"/>
            <a:r>
              <a:rPr lang="ru-RU" sz="800" b="1" dirty="0" err="1">
                <a:latin typeface="Verdana" pitchFamily="34" charset="0"/>
              </a:rPr>
              <a:t>Фройденберг</a:t>
            </a:r>
            <a:r>
              <a:rPr lang="ru-RU" sz="800" b="1" dirty="0">
                <a:latin typeface="Verdana" pitchFamily="34" charset="0"/>
              </a:rPr>
              <a:t> </a:t>
            </a:r>
            <a:r>
              <a:rPr lang="ru-RU" sz="800" b="1" dirty="0" err="1">
                <a:latin typeface="Verdana" pitchFamily="34" charset="0"/>
              </a:rPr>
              <a:t>Политекс</a:t>
            </a:r>
            <a:r>
              <a:rPr lang="ru-RU" sz="800" b="1" dirty="0">
                <a:latin typeface="Verdana" pitchFamily="34" charset="0"/>
              </a:rPr>
              <a:t>, </a:t>
            </a:r>
          </a:p>
          <a:p>
            <a:pPr algn="just"/>
            <a:r>
              <a:rPr lang="ru-RU" sz="800" dirty="0">
                <a:latin typeface="Verdana" pitchFamily="34" charset="0"/>
              </a:rPr>
              <a:t>Нижний Новгород, ПЭТ-хлопья </a:t>
            </a:r>
          </a:p>
          <a:p>
            <a:pPr algn="just"/>
            <a:r>
              <a:rPr lang="ru-RU" sz="800" dirty="0">
                <a:latin typeface="Verdana" pitchFamily="34" charset="0"/>
              </a:rPr>
              <a:t>перерабатываются в нетканый</a:t>
            </a:r>
          </a:p>
          <a:p>
            <a:pPr algn="just"/>
            <a:r>
              <a:rPr lang="ru-RU" sz="800" dirty="0">
                <a:latin typeface="Verdana" pitchFamily="34" charset="0"/>
              </a:rPr>
              <a:t>материал</a:t>
            </a:r>
            <a:endParaRPr lang="ru-RU" sz="800" dirty="0"/>
          </a:p>
        </p:txBody>
      </p:sp>
      <p:sp>
        <p:nvSpPr>
          <p:cNvPr id="447502" name="AutoShape 14"/>
          <p:cNvSpPr>
            <a:spLocks noChangeArrowheads="1"/>
          </p:cNvSpPr>
          <p:nvPr/>
        </p:nvSpPr>
        <p:spPr bwMode="auto">
          <a:xfrm>
            <a:off x="179512" y="980728"/>
            <a:ext cx="1983221" cy="561423"/>
          </a:xfrm>
          <a:prstGeom prst="wedgeRectCallout">
            <a:avLst>
              <a:gd name="adj1" fmla="val 35779"/>
              <a:gd name="adj2" fmla="val 497648"/>
            </a:avLst>
          </a:prstGeom>
          <a:solidFill>
            <a:schemeClr val="bg1">
              <a:alpha val="50000"/>
            </a:schemeClr>
          </a:solidFill>
          <a:ln w="1587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just"/>
            <a:r>
              <a:rPr lang="ru-RU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Пларус</a:t>
            </a:r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Солнечногорск,</a:t>
            </a:r>
          </a:p>
          <a:p>
            <a:pPr algn="just"/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единственное</a:t>
            </a:r>
          </a:p>
          <a:p>
            <a:pPr algn="just"/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качественное производство</a:t>
            </a:r>
          </a:p>
          <a:p>
            <a:pPr algn="just"/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вторичных ПЭТ-гранул</a:t>
            </a: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7507" name="Oval 19"/>
          <p:cNvSpPr>
            <a:spLocks noChangeArrowheads="1"/>
          </p:cNvSpPr>
          <p:nvPr/>
        </p:nvSpPr>
        <p:spPr bwMode="auto">
          <a:xfrm>
            <a:off x="1816871" y="3966470"/>
            <a:ext cx="182562" cy="190275"/>
          </a:xfrm>
          <a:prstGeom prst="ellipse">
            <a:avLst/>
          </a:prstGeom>
          <a:solidFill>
            <a:srgbClr val="FF3300">
              <a:alpha val="37000"/>
            </a:srgbClr>
          </a:solidFill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7508" name="Oval 20"/>
          <p:cNvSpPr>
            <a:spLocks noChangeArrowheads="1"/>
          </p:cNvSpPr>
          <p:nvPr/>
        </p:nvSpPr>
        <p:spPr bwMode="auto">
          <a:xfrm>
            <a:off x="2141373" y="4275948"/>
            <a:ext cx="215900" cy="217488"/>
          </a:xfrm>
          <a:prstGeom prst="ellipse">
            <a:avLst/>
          </a:prstGeom>
          <a:solidFill>
            <a:srgbClr val="FF3300">
              <a:alpha val="30000"/>
            </a:srgbClr>
          </a:solidFill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7509" name="Oval 21"/>
          <p:cNvSpPr>
            <a:spLocks noChangeArrowheads="1"/>
          </p:cNvSpPr>
          <p:nvPr/>
        </p:nvSpPr>
        <p:spPr bwMode="auto">
          <a:xfrm>
            <a:off x="1470479" y="4900978"/>
            <a:ext cx="239977" cy="241574"/>
          </a:xfrm>
          <a:prstGeom prst="ellipse">
            <a:avLst/>
          </a:prstGeom>
          <a:solidFill>
            <a:srgbClr val="FF3300">
              <a:alpha val="37000"/>
            </a:srgbClr>
          </a:solidFill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7514" name="AutoShape 26"/>
          <p:cNvSpPr>
            <a:spLocks noChangeArrowheads="1"/>
          </p:cNvSpPr>
          <p:nvPr/>
        </p:nvSpPr>
        <p:spPr bwMode="auto">
          <a:xfrm>
            <a:off x="52387" y="6055091"/>
            <a:ext cx="1695527" cy="599629"/>
          </a:xfrm>
          <a:prstGeom prst="wedgeRectCallout">
            <a:avLst>
              <a:gd name="adj1" fmla="val 40134"/>
              <a:gd name="adj2" fmla="val -215749"/>
            </a:avLst>
          </a:prstGeom>
          <a:solidFill>
            <a:schemeClr val="bg1">
              <a:alpha val="5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just"/>
            <a:r>
              <a:rPr lang="ru-RU" sz="800" b="1" dirty="0">
                <a:latin typeface="Verdana" pitchFamily="34" charset="0"/>
              </a:rPr>
              <a:t>Селена-ПЭТ</a:t>
            </a:r>
            <a:r>
              <a:rPr lang="ru-RU" sz="800" dirty="0">
                <a:latin typeface="Verdana" pitchFamily="34" charset="0"/>
              </a:rPr>
              <a:t>, </a:t>
            </a:r>
            <a:r>
              <a:rPr lang="ru-RU" sz="800" dirty="0" err="1">
                <a:latin typeface="Verdana" pitchFamily="34" charset="0"/>
              </a:rPr>
              <a:t>Усть-Джигута</a:t>
            </a:r>
            <a:r>
              <a:rPr lang="ru-RU" sz="800" dirty="0">
                <a:latin typeface="Verdana" pitchFamily="34" charset="0"/>
              </a:rPr>
              <a:t>,</a:t>
            </a:r>
            <a:endParaRPr lang="en-US" sz="800" dirty="0">
              <a:latin typeface="Verdana" pitchFamily="34" charset="0"/>
            </a:endParaRPr>
          </a:p>
          <a:p>
            <a:pPr algn="just"/>
            <a:r>
              <a:rPr lang="ru-RU" sz="800" dirty="0">
                <a:latin typeface="Verdana" pitchFamily="34" charset="0"/>
              </a:rPr>
              <a:t>весь объем </a:t>
            </a:r>
          </a:p>
          <a:p>
            <a:pPr algn="just"/>
            <a:r>
              <a:rPr lang="ru-RU" sz="800" dirty="0">
                <a:latin typeface="Verdana" pitchFamily="34" charset="0"/>
              </a:rPr>
              <a:t>перерабатывается в волокно</a:t>
            </a:r>
          </a:p>
          <a:p>
            <a:pPr algn="just"/>
            <a:r>
              <a:rPr lang="ru-RU" sz="800" dirty="0">
                <a:latin typeface="Verdana" pitchFamily="34" charset="0"/>
              </a:rPr>
              <a:t>и далее частично в ТНП</a:t>
            </a:r>
            <a:endParaRPr lang="ru-RU" sz="800" dirty="0"/>
          </a:p>
        </p:txBody>
      </p:sp>
      <p:sp>
        <p:nvSpPr>
          <p:cNvPr id="447516" name="AutoShape 28"/>
          <p:cNvSpPr>
            <a:spLocks noChangeArrowheads="1"/>
          </p:cNvSpPr>
          <p:nvPr/>
        </p:nvSpPr>
        <p:spPr bwMode="auto">
          <a:xfrm>
            <a:off x="5076056" y="4386280"/>
            <a:ext cx="1564878" cy="431800"/>
          </a:xfrm>
          <a:prstGeom prst="wedgeRectCallout">
            <a:avLst>
              <a:gd name="adj1" fmla="val -213064"/>
              <a:gd name="adj2" fmla="val -24491"/>
            </a:avLst>
          </a:prstGeom>
          <a:solidFill>
            <a:schemeClr val="bg1">
              <a:alpha val="50000"/>
            </a:schemeClr>
          </a:solidFill>
          <a:ln w="1587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just"/>
            <a:r>
              <a:rPr lang="ru-RU" sz="800" b="1" dirty="0" err="1">
                <a:latin typeface="Verdana" pitchFamily="34" charset="0"/>
              </a:rPr>
              <a:t>ЭкоПэт</a:t>
            </a:r>
            <a:r>
              <a:rPr lang="ru-RU" sz="800" b="1" dirty="0">
                <a:latin typeface="Verdana" pitchFamily="34" charset="0"/>
              </a:rPr>
              <a:t>, </a:t>
            </a:r>
            <a:r>
              <a:rPr lang="ru-RU" sz="800" dirty="0">
                <a:latin typeface="Verdana" pitchFamily="34" charset="0"/>
              </a:rPr>
              <a:t>Казань, </a:t>
            </a:r>
          </a:p>
          <a:p>
            <a:pPr algn="just"/>
            <a:r>
              <a:rPr lang="ru-RU" sz="800" dirty="0">
                <a:latin typeface="Verdana" pitchFamily="34" charset="0"/>
              </a:rPr>
              <a:t>весь объем</a:t>
            </a:r>
          </a:p>
          <a:p>
            <a:pPr algn="just"/>
            <a:r>
              <a:rPr lang="ru-RU" sz="800" dirty="0">
                <a:latin typeface="Verdana" pitchFamily="34" charset="0"/>
              </a:rPr>
              <a:t>перерабатывают в лист</a:t>
            </a:r>
            <a:endParaRPr lang="ru-RU" sz="800" dirty="0"/>
          </a:p>
        </p:txBody>
      </p:sp>
      <p:sp>
        <p:nvSpPr>
          <p:cNvPr id="447517" name="AutoShape 29"/>
          <p:cNvSpPr>
            <a:spLocks noChangeArrowheads="1"/>
          </p:cNvSpPr>
          <p:nvPr/>
        </p:nvSpPr>
        <p:spPr bwMode="auto">
          <a:xfrm>
            <a:off x="5528072" y="5142552"/>
            <a:ext cx="1780231" cy="576064"/>
          </a:xfrm>
          <a:prstGeom prst="wedgeRectCallout">
            <a:avLst>
              <a:gd name="adj1" fmla="val -211455"/>
              <a:gd name="adj2" fmla="val -114204"/>
            </a:avLst>
          </a:prstGeom>
          <a:solidFill>
            <a:schemeClr val="bg1">
              <a:alpha val="50000"/>
            </a:schemeClr>
          </a:solidFill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just"/>
            <a:r>
              <a:rPr lang="ru-RU" sz="800" b="1" dirty="0" err="1">
                <a:latin typeface="Verdana" pitchFamily="34" charset="0"/>
              </a:rPr>
              <a:t>Номатекс</a:t>
            </a:r>
            <a:r>
              <a:rPr lang="ru-RU" sz="800" dirty="0">
                <a:latin typeface="Verdana" pitchFamily="34" charset="0"/>
              </a:rPr>
              <a:t>, </a:t>
            </a:r>
            <a:r>
              <a:rPr lang="ru-RU" sz="800" dirty="0" err="1">
                <a:latin typeface="Verdana" pitchFamily="34" charset="0"/>
              </a:rPr>
              <a:t>Ульяновск.обл</a:t>
            </a:r>
            <a:r>
              <a:rPr lang="ru-RU" sz="800" dirty="0">
                <a:latin typeface="Verdana" pitchFamily="34" charset="0"/>
              </a:rPr>
              <a:t>,</a:t>
            </a:r>
          </a:p>
          <a:p>
            <a:pPr algn="just"/>
            <a:r>
              <a:rPr lang="ru-RU" sz="800" dirty="0">
                <a:latin typeface="Verdana" pitchFamily="34" charset="0"/>
              </a:rPr>
              <a:t>весь объем </a:t>
            </a:r>
          </a:p>
          <a:p>
            <a:pPr algn="just"/>
            <a:r>
              <a:rPr lang="ru-RU" sz="800" dirty="0">
                <a:latin typeface="Verdana" pitchFamily="34" charset="0"/>
              </a:rPr>
              <a:t>перерабатывается в волокно </a:t>
            </a:r>
          </a:p>
          <a:p>
            <a:pPr algn="just"/>
            <a:r>
              <a:rPr lang="ru-RU" sz="800" dirty="0">
                <a:latin typeface="Verdana" pitchFamily="34" charset="0"/>
              </a:rPr>
              <a:t>для нетканых материалов</a:t>
            </a:r>
            <a:endParaRPr lang="ru-RU" sz="800" dirty="0"/>
          </a:p>
        </p:txBody>
      </p:sp>
      <p:sp>
        <p:nvSpPr>
          <p:cNvPr id="447519" name="AutoShape 31"/>
          <p:cNvSpPr>
            <a:spLocks noChangeArrowheads="1"/>
          </p:cNvSpPr>
          <p:nvPr/>
        </p:nvSpPr>
        <p:spPr bwMode="auto">
          <a:xfrm>
            <a:off x="5564762" y="2982312"/>
            <a:ext cx="2160985" cy="432048"/>
          </a:xfrm>
          <a:prstGeom prst="wedgeRectCallout">
            <a:avLst>
              <a:gd name="adj1" fmla="val -171950"/>
              <a:gd name="adj2" fmla="val 187574"/>
            </a:avLst>
          </a:prstGeom>
          <a:solidFill>
            <a:schemeClr val="bg1">
              <a:alpha val="50000"/>
            </a:schemeClr>
          </a:solidFill>
          <a:ln w="3810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just"/>
            <a:r>
              <a:rPr lang="ru-RU" sz="800" b="1" dirty="0" err="1">
                <a:latin typeface="Verdana" pitchFamily="34" charset="0"/>
              </a:rPr>
              <a:t>Комитекс</a:t>
            </a:r>
            <a:r>
              <a:rPr lang="ru-RU" sz="800" b="1" dirty="0">
                <a:latin typeface="Verdana" pitchFamily="34" charset="0"/>
              </a:rPr>
              <a:t>, </a:t>
            </a:r>
            <a:r>
              <a:rPr lang="ru-RU" sz="800" dirty="0">
                <a:latin typeface="Verdana" pitchFamily="34" charset="0"/>
              </a:rPr>
              <a:t>Сыктывкар,</a:t>
            </a:r>
          </a:p>
          <a:p>
            <a:pPr algn="just"/>
            <a:r>
              <a:rPr lang="ru-RU" sz="800" dirty="0">
                <a:latin typeface="Verdana" pitchFamily="34" charset="0"/>
              </a:rPr>
              <a:t>Весь объем идёт на волокно для </a:t>
            </a:r>
          </a:p>
          <a:p>
            <a:pPr algn="just"/>
            <a:r>
              <a:rPr lang="ru-RU" sz="800" dirty="0">
                <a:latin typeface="Verdana" pitchFamily="34" charset="0"/>
              </a:rPr>
              <a:t>нетканых материалов</a:t>
            </a:r>
          </a:p>
          <a:p>
            <a:pPr algn="just"/>
            <a:endParaRPr lang="ru-RU" sz="800" dirty="0">
              <a:latin typeface="Verdana" pitchFamily="34" charset="0"/>
            </a:endParaRPr>
          </a:p>
          <a:p>
            <a:pPr algn="just"/>
            <a:r>
              <a:rPr lang="ru-RU" sz="800" dirty="0">
                <a:latin typeface="Verdana" pitchFamily="34" charset="0"/>
              </a:rPr>
              <a:t>,</a:t>
            </a:r>
            <a:endParaRPr lang="ru-RU" sz="800" dirty="0"/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1892952" y="3800650"/>
            <a:ext cx="212961" cy="244809"/>
          </a:xfrm>
          <a:prstGeom prst="ellipse">
            <a:avLst/>
          </a:prstGeom>
          <a:solidFill>
            <a:srgbClr val="FF3300">
              <a:alpha val="37000"/>
            </a:srgbClr>
          </a:solidFill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35" name="AutoShape 27"/>
          <p:cNvSpPr>
            <a:spLocks noChangeArrowheads="1"/>
          </p:cNvSpPr>
          <p:nvPr/>
        </p:nvSpPr>
        <p:spPr bwMode="auto">
          <a:xfrm>
            <a:off x="3491880" y="2030304"/>
            <a:ext cx="1440483" cy="711675"/>
          </a:xfrm>
          <a:prstGeom prst="wedgeRectCallout">
            <a:avLst>
              <a:gd name="adj1" fmla="val -138918"/>
              <a:gd name="adj2" fmla="val 232913"/>
            </a:avLst>
          </a:prstGeom>
          <a:solidFill>
            <a:schemeClr val="bg1">
              <a:alpha val="5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just"/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РБ-групп</a:t>
            </a:r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algn="just"/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Гусь-Хрустальный, </a:t>
            </a:r>
          </a:p>
          <a:p>
            <a:pPr algn="just"/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весь объем </a:t>
            </a:r>
            <a:endParaRPr lang="en-US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перерабатывается</a:t>
            </a:r>
          </a:p>
          <a:p>
            <a:pPr algn="just"/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в волокно </a:t>
            </a:r>
          </a:p>
        </p:txBody>
      </p:sp>
      <p:sp>
        <p:nvSpPr>
          <p:cNvPr id="38" name="Oval 20"/>
          <p:cNvSpPr>
            <a:spLocks noChangeArrowheads="1"/>
          </p:cNvSpPr>
          <p:nvPr/>
        </p:nvSpPr>
        <p:spPr bwMode="auto">
          <a:xfrm>
            <a:off x="2105913" y="4109857"/>
            <a:ext cx="215900" cy="217488"/>
          </a:xfrm>
          <a:prstGeom prst="ellipse">
            <a:avLst/>
          </a:prstGeom>
          <a:solidFill>
            <a:srgbClr val="FF3300">
              <a:alpha val="30000"/>
            </a:srgbClr>
          </a:solidFill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AutoShape 28"/>
          <p:cNvSpPr>
            <a:spLocks noChangeArrowheads="1"/>
          </p:cNvSpPr>
          <p:nvPr/>
        </p:nvSpPr>
        <p:spPr bwMode="auto">
          <a:xfrm>
            <a:off x="4138834" y="3814090"/>
            <a:ext cx="2231504" cy="457250"/>
          </a:xfrm>
          <a:prstGeom prst="wedgeRectCallout">
            <a:avLst>
              <a:gd name="adj1" fmla="val -138942"/>
              <a:gd name="adj2" fmla="val 10256"/>
            </a:avLst>
          </a:prstGeom>
          <a:solidFill>
            <a:schemeClr val="bg1">
              <a:alpha val="50000"/>
            </a:schemeClr>
          </a:solidFill>
          <a:ln w="15875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just"/>
            <a:r>
              <a:rPr lang="ru-RU" sz="800" b="1" dirty="0" err="1">
                <a:latin typeface="Verdana" pitchFamily="34" charset="0"/>
              </a:rPr>
              <a:t>Петито</a:t>
            </a:r>
            <a:r>
              <a:rPr lang="ru-RU" sz="800" b="1" dirty="0">
                <a:latin typeface="Verdana" pitchFamily="34" charset="0"/>
              </a:rPr>
              <a:t>,  </a:t>
            </a:r>
            <a:r>
              <a:rPr lang="ru-RU" sz="800" dirty="0">
                <a:latin typeface="Verdana" pitchFamily="34" charset="0"/>
              </a:rPr>
              <a:t>Кострома</a:t>
            </a:r>
            <a:r>
              <a:rPr lang="ru-RU" sz="800" b="1" dirty="0">
                <a:latin typeface="Verdana" pitchFamily="34" charset="0"/>
              </a:rPr>
              <a:t>,</a:t>
            </a:r>
          </a:p>
          <a:p>
            <a:pPr algn="just"/>
            <a:r>
              <a:rPr lang="ru-RU" sz="800" dirty="0">
                <a:latin typeface="Verdana" pitchFamily="34" charset="0"/>
              </a:rPr>
              <a:t>весь объем </a:t>
            </a:r>
          </a:p>
          <a:p>
            <a:pPr algn="just"/>
            <a:r>
              <a:rPr lang="ru-RU" sz="800" dirty="0">
                <a:latin typeface="Verdana" pitchFamily="34" charset="0"/>
              </a:rPr>
              <a:t>перерабатывается в ПЭТ-ленту</a:t>
            </a:r>
            <a:endParaRPr lang="ru-RU" sz="800" dirty="0"/>
          </a:p>
        </p:txBody>
      </p:sp>
      <p:sp>
        <p:nvSpPr>
          <p:cNvPr id="40" name="Oval 20"/>
          <p:cNvSpPr>
            <a:spLocks noChangeArrowheads="1"/>
          </p:cNvSpPr>
          <p:nvPr/>
        </p:nvSpPr>
        <p:spPr bwMode="auto">
          <a:xfrm>
            <a:off x="2033423" y="4045459"/>
            <a:ext cx="215900" cy="217488"/>
          </a:xfrm>
          <a:prstGeom prst="ellipse">
            <a:avLst/>
          </a:prstGeom>
          <a:solidFill>
            <a:srgbClr val="FF3300">
              <a:alpha val="30000"/>
            </a:srgbClr>
          </a:solidFill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2650398" y="3907690"/>
            <a:ext cx="215900" cy="217488"/>
          </a:xfrm>
          <a:prstGeom prst="ellipse">
            <a:avLst/>
          </a:prstGeom>
          <a:solidFill>
            <a:srgbClr val="FF3300">
              <a:alpha val="30000"/>
            </a:srgbClr>
          </a:solidFill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2357273" y="4422689"/>
            <a:ext cx="215900" cy="217488"/>
          </a:xfrm>
          <a:prstGeom prst="ellipse">
            <a:avLst/>
          </a:prstGeom>
          <a:solidFill>
            <a:srgbClr val="FF3300">
              <a:alpha val="30000"/>
            </a:srgbClr>
          </a:solidFill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>
            <a:off x="2478072" y="4660844"/>
            <a:ext cx="215900" cy="217488"/>
          </a:xfrm>
          <a:prstGeom prst="ellipse">
            <a:avLst/>
          </a:prstGeom>
          <a:solidFill>
            <a:srgbClr val="FF3300">
              <a:alpha val="30000"/>
            </a:srgbClr>
          </a:solidFill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5546473" y="5896545"/>
            <a:ext cx="1617815" cy="614159"/>
          </a:xfrm>
          <a:prstGeom prst="wedgeRectCallout">
            <a:avLst>
              <a:gd name="adj1" fmla="val -196757"/>
              <a:gd name="adj2" fmla="val -185995"/>
            </a:avLst>
          </a:prstGeom>
          <a:solidFill>
            <a:schemeClr val="bg1">
              <a:alpha val="50000"/>
            </a:schemeClr>
          </a:solidFill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just"/>
            <a:r>
              <a:rPr lang="ru-RU" sz="8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Вторком</a:t>
            </a:r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, Челябинск</a:t>
            </a:r>
          </a:p>
          <a:p>
            <a:pPr algn="just"/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собственная переработка </a:t>
            </a:r>
          </a:p>
          <a:p>
            <a:pPr algn="just"/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ПЭТ-бутылок, производство </a:t>
            </a:r>
          </a:p>
          <a:p>
            <a:pPr algn="just"/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ПЭ волокна и </a:t>
            </a:r>
            <a:r>
              <a:rPr lang="ru-RU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геотекстиля</a:t>
            </a:r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Oval 20"/>
          <p:cNvSpPr>
            <a:spLocks noChangeArrowheads="1"/>
          </p:cNvSpPr>
          <p:nvPr/>
        </p:nvSpPr>
        <p:spPr bwMode="auto">
          <a:xfrm>
            <a:off x="2987824" y="4876972"/>
            <a:ext cx="215900" cy="217488"/>
          </a:xfrm>
          <a:prstGeom prst="ellipse">
            <a:avLst/>
          </a:prstGeom>
          <a:solidFill>
            <a:srgbClr val="FF3300">
              <a:alpha val="30000"/>
            </a:srgbClr>
          </a:solidFill>
          <a:ln w="1905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5147741" y="2046208"/>
            <a:ext cx="1710259" cy="695771"/>
          </a:xfrm>
          <a:prstGeom prst="wedgeRectCallout">
            <a:avLst>
              <a:gd name="adj1" fmla="val -212477"/>
              <a:gd name="adj2" fmla="val 232512"/>
            </a:avLst>
          </a:prstGeom>
          <a:solidFill>
            <a:schemeClr val="bg1">
              <a:alpha val="5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just"/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ТЕХНОПЛАСТ </a:t>
            </a:r>
          </a:p>
          <a:p>
            <a:pPr algn="just"/>
            <a:r>
              <a:rPr lang="ru-RU" sz="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(АВАНТЕКС)</a:t>
            </a:r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just"/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Серково, весь объем </a:t>
            </a:r>
          </a:p>
          <a:p>
            <a:pPr algn="just"/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Перерабатывается в </a:t>
            </a:r>
          </a:p>
          <a:p>
            <a:pPr algn="just"/>
            <a:r>
              <a:rPr lang="ru-RU" sz="800" dirty="0">
                <a:latin typeface="Verdana" pitchFamily="34" charset="0"/>
                <a:ea typeface="Verdana" pitchFamily="34" charset="0"/>
                <a:cs typeface="Verdana" pitchFamily="34" charset="0"/>
              </a:rPr>
              <a:t>Волокно и далее в </a:t>
            </a:r>
          </a:p>
          <a:p>
            <a:pPr algn="just"/>
            <a:r>
              <a:rPr lang="ru-RU" sz="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геотекстиль</a:t>
            </a:r>
            <a:endParaRPr lang="ru-RU" sz="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2650398" y="549274"/>
            <a:ext cx="6493602" cy="45719"/>
          </a:xfrm>
          <a:prstGeom prst="rect">
            <a:avLst/>
          </a:prstGeom>
          <a:solidFill>
            <a:srgbClr val="5C9919"/>
          </a:solidFill>
          <a:ln>
            <a:solidFill>
              <a:srgbClr val="4C9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7490" name="Text Box 2"/>
          <p:cNvSpPr txBox="1">
            <a:spLocks noChangeArrowheads="1"/>
          </p:cNvSpPr>
          <p:nvPr/>
        </p:nvSpPr>
        <p:spPr bwMode="auto">
          <a:xfrm>
            <a:off x="1691680" y="-24482"/>
            <a:ext cx="610235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1200"/>
              </a:spcBef>
              <a:defRPr sz="3200" b="1">
                <a:solidFill>
                  <a:srgbClr val="4C996B"/>
                </a:solidFill>
                <a:cs typeface="Tahoma" panose="020B0604030504040204" pitchFamily="34" charset="0"/>
              </a:defRPr>
            </a:lvl1pPr>
          </a:lstStyle>
          <a:p>
            <a:r>
              <a:rPr lang="ru-RU" dirty="0"/>
              <a:t>Крупнейшие переработчики вторичного ПЭТ в России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286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47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4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47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447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4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447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44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44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44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44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44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44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44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44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44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44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2" grpId="0"/>
      <p:bldP spid="447493" grpId="0"/>
      <p:bldP spid="447494" grpId="0"/>
      <p:bldP spid="447495" grpId="0"/>
      <p:bldP spid="447496" grpId="0"/>
      <p:bldP spid="447499" grpId="0" animBg="1"/>
      <p:bldP spid="447501" grpId="0" animBg="1"/>
      <p:bldP spid="447502" grpId="0" animBg="1"/>
      <p:bldP spid="447507" grpId="0" animBg="1"/>
      <p:bldP spid="447508" grpId="0" animBg="1"/>
      <p:bldP spid="447509" grpId="0" animBg="1"/>
      <p:bldP spid="447514" grpId="0" animBg="1"/>
      <p:bldP spid="447516" grpId="0" animBg="1"/>
      <p:bldP spid="447517" grpId="0" animBg="1"/>
      <p:bldP spid="447519" grpId="0" animBg="1"/>
      <p:bldP spid="32" grpId="0" animBg="1"/>
      <p:bldP spid="35" grpId="0" animBg="1"/>
      <p:bldP spid="38" grpId="0" animBg="1"/>
      <p:bldP spid="39" grpId="0" animBg="1"/>
      <p:bldP spid="4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312738"/>
            <a:ext cx="7168939" cy="648494"/>
          </a:xfrm>
        </p:spPr>
        <p:txBody>
          <a:bodyPr rtlCol="0">
            <a:no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Рынок вторичного ПЭ в России - цифры</a:t>
            </a:r>
          </a:p>
        </p:txBody>
      </p:sp>
      <p:sp>
        <p:nvSpPr>
          <p:cNvPr id="24579" name="AutoShape 2" descr="https://mail.google.com/mail/u/0/?ui=2&amp;ik=6747dde2e2&amp;view=fimg&amp;th=14c7ab3ace4db551&amp;attid=0.7&amp;disp=emb&amp;attbid=ANGjdJ8apMUjV9_WNueMhdJ-XrLdhzwY-2FQ4a1WsHfyQlLdsvyQr-uWmXLfbLpZu9MY0P_knhuHLxjBWTeRxj9cJN8fBzggXqXuHjpCV_6112HzjaD9XIREInJI82w&amp;sz=w802-h726&amp;ats=1427988021198&amp;rm=14c7ab3ace4db551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0" name="AutoShape 4" descr="https://mail.google.com/mail/u/0/?ui=2&amp;ik=6747dde2e2&amp;view=fimg&amp;th=14c7ab3ace4db551&amp;attid=0.7&amp;disp=emb&amp;attbid=ANGjdJ8apMUjV9_WNueMhdJ-XrLdhzwY-2FQ4a1WsHfyQlLdsvyQr-uWmXLfbLpZu9MY0P_knhuHLxjBWTeRxj9cJN8fBzggXqXuHjpCV_6112HzjaD9XIREInJI82w&amp;sz=w802-h726&amp;ats=1427988021198&amp;rm=14c7ab3ace4db551&amp;zw&amp;atsh=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24581" name="AutoShape 6" descr="Отображается файл &quot;image002.png&quot;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3635896" y="2132856"/>
          <a:ext cx="529208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/>
          </p:nvPr>
        </p:nvGraphicFramePr>
        <p:xfrm>
          <a:off x="-180528" y="1196752"/>
          <a:ext cx="489654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356555"/>
              </p:ext>
            </p:extLst>
          </p:nvPr>
        </p:nvGraphicFramePr>
        <p:xfrm>
          <a:off x="460375" y="1501552"/>
          <a:ext cx="7640017" cy="5023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08824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Объект 3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85883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85883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0" y="6510338"/>
            <a:ext cx="9144000" cy="360362"/>
          </a:xfrm>
          <a:prstGeom prst="rect">
            <a:avLst/>
          </a:prstGeom>
          <a:solidFill>
            <a:srgbClr val="4C9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2947346" y="5935663"/>
            <a:ext cx="3168650" cy="9350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55650" y="549275"/>
            <a:ext cx="8388350" cy="0"/>
          </a:xfrm>
          <a:prstGeom prst="rect">
            <a:avLst/>
          </a:prstGeom>
          <a:solidFill>
            <a:srgbClr val="5C9919"/>
          </a:solidFill>
          <a:ln>
            <a:solidFill>
              <a:srgbClr val="4C9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07504" y="188640"/>
            <a:ext cx="835362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rgbClr val="4C996B"/>
                </a:solidFill>
                <a:cs typeface="Tahoma" panose="020B0604030504040204" pitchFamily="34" charset="0"/>
              </a:rPr>
              <a:t>Импорт вторичного ПЭ в Россию в 2013-2016 </a:t>
            </a:r>
          </a:p>
          <a:p>
            <a:pPr>
              <a:defRPr/>
            </a:pPr>
            <a:r>
              <a:rPr lang="ru-RU" altLang="ru-RU" sz="3200" b="1" dirty="0">
                <a:solidFill>
                  <a:srgbClr val="4C996B"/>
                </a:solidFill>
                <a:cs typeface="Tahoma" panose="020B0604030504040204" pitchFamily="34" charset="0"/>
              </a:rPr>
              <a:t>(объем, тонн)</a:t>
            </a:r>
          </a:p>
        </p:txBody>
      </p:sp>
      <p:pic>
        <p:nvPicPr>
          <p:cNvPr id="12325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083" y="6524625"/>
            <a:ext cx="18510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7375076"/>
              </p:ext>
            </p:extLst>
          </p:nvPr>
        </p:nvGraphicFramePr>
        <p:xfrm>
          <a:off x="1475656" y="1340769"/>
          <a:ext cx="6984776" cy="4559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7242317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Объект 38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85883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think-cell Slide" r:id="rId4" imgW="424" imgH="424" progId="TCLayout.ActiveDocument.1">
                  <p:embed/>
                </p:oleObj>
              </mc:Choice>
              <mc:Fallback>
                <p:oleObj name="think-cell Slide" r:id="rId4" imgW="424" imgH="424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85883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0" y="6510338"/>
            <a:ext cx="9144000" cy="360362"/>
          </a:xfrm>
          <a:prstGeom prst="rect">
            <a:avLst/>
          </a:prstGeom>
          <a:solidFill>
            <a:srgbClr val="4C9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2947346" y="5935663"/>
            <a:ext cx="3168650" cy="9350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55650" y="549275"/>
            <a:ext cx="8388350" cy="0"/>
          </a:xfrm>
          <a:prstGeom prst="rect">
            <a:avLst/>
          </a:prstGeom>
          <a:solidFill>
            <a:srgbClr val="5C9919"/>
          </a:solidFill>
          <a:ln>
            <a:solidFill>
              <a:srgbClr val="4C9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07504" y="188640"/>
            <a:ext cx="813690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rgbClr val="4C996B"/>
                </a:solidFill>
                <a:cs typeface="Tahoma" panose="020B0604030504040204" pitchFamily="34" charset="0"/>
              </a:rPr>
              <a:t>Импорт вторичного ПЭ в Россию в 2013-2016 </a:t>
            </a:r>
          </a:p>
          <a:p>
            <a:pPr>
              <a:defRPr/>
            </a:pPr>
            <a:r>
              <a:rPr lang="ru-RU" altLang="ru-RU" sz="3200" b="1" dirty="0">
                <a:solidFill>
                  <a:srgbClr val="4C996B"/>
                </a:solidFill>
                <a:cs typeface="Tahoma" panose="020B0604030504040204" pitchFamily="34" charset="0"/>
              </a:rPr>
              <a:t>(объем, тонн)</a:t>
            </a:r>
          </a:p>
        </p:txBody>
      </p:sp>
      <p:pic>
        <p:nvPicPr>
          <p:cNvPr id="12325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083" y="6524625"/>
            <a:ext cx="18510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6792" y="1340768"/>
            <a:ext cx="8445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D4D4D"/>
                </a:solidFill>
              </a:rPr>
              <a:t>Крупнейшие поставщики вторичного ПЭ в Россию в</a:t>
            </a:r>
            <a:r>
              <a:rPr lang="en-US" b="1" dirty="0">
                <a:solidFill>
                  <a:srgbClr val="4D4D4D"/>
                </a:solidFill>
              </a:rPr>
              <a:t> 2013-201</a:t>
            </a:r>
            <a:r>
              <a:rPr lang="ru-RU" b="1" dirty="0">
                <a:solidFill>
                  <a:srgbClr val="4D4D4D"/>
                </a:solidFill>
              </a:rPr>
              <a:t>6 </a:t>
            </a:r>
            <a:endParaRPr lang="en-US" b="1" dirty="0">
              <a:solidFill>
                <a:srgbClr val="4D4D4D"/>
              </a:solidFill>
            </a:endParaRPr>
          </a:p>
          <a:p>
            <a:pPr algn="ctr"/>
            <a:r>
              <a:rPr lang="en-US" b="1" dirty="0">
                <a:solidFill>
                  <a:srgbClr val="4D4D4D"/>
                </a:solidFill>
              </a:rPr>
              <a:t>(</a:t>
            </a:r>
            <a:r>
              <a:rPr lang="ru-RU" b="1" dirty="0">
                <a:solidFill>
                  <a:srgbClr val="4D4D4D"/>
                </a:solidFill>
              </a:rPr>
              <a:t>объем</a:t>
            </a:r>
            <a:r>
              <a:rPr lang="en-US" b="1" dirty="0">
                <a:solidFill>
                  <a:srgbClr val="4D4D4D"/>
                </a:solidFill>
              </a:rPr>
              <a:t>, </a:t>
            </a:r>
            <a:r>
              <a:rPr lang="ru-RU" b="1" dirty="0">
                <a:solidFill>
                  <a:srgbClr val="4D4D4D"/>
                </a:solidFill>
              </a:rPr>
              <a:t>тонн</a:t>
            </a:r>
            <a:r>
              <a:rPr lang="en-US" b="1" dirty="0">
                <a:solidFill>
                  <a:srgbClr val="4D4D4D"/>
                </a:solidFill>
              </a:rPr>
              <a:t>)</a:t>
            </a:r>
            <a:endParaRPr lang="ru-RU" b="1" dirty="0">
              <a:solidFill>
                <a:srgbClr val="4D4D4D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65767"/>
              </p:ext>
            </p:extLst>
          </p:nvPr>
        </p:nvGraphicFramePr>
        <p:xfrm>
          <a:off x="251520" y="1988840"/>
          <a:ext cx="84969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4761973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10"/>
          <p:cNvSpPr txBox="1">
            <a:spLocks noChangeArrowheads="1"/>
          </p:cNvSpPr>
          <p:nvPr/>
        </p:nvSpPr>
        <p:spPr bwMode="auto">
          <a:xfrm>
            <a:off x="1476375" y="5817536"/>
            <a:ext cx="10080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/>
              <a:t>Отходы</a:t>
            </a:r>
          </a:p>
        </p:txBody>
      </p:sp>
      <p:sp>
        <p:nvSpPr>
          <p:cNvPr id="62" name="Заголовок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992888" cy="43204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январь-февраль 201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5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vs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январь-февраль 201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6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vs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январь-февраль 201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7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руб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/кг вкл. НДС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ea typeface="+mn-ea"/>
              <a:cs typeface="+mn-cs"/>
            </a:endParaRPr>
          </a:p>
        </p:txBody>
      </p:sp>
      <p:pic>
        <p:nvPicPr>
          <p:cNvPr id="1030" name="Picture 6" descr="Z:\2 Commerce\00_WORKGROUPS\YAB\Anna Linkova\ЭкоТехнологии\Фасилитация проекта rePE\для гистограммы\Отходы дренажной труб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818133"/>
            <a:ext cx="900000" cy="675000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Z:\2 Commerce\00_WORKGROUPS\YAB\Anna Linkova\ЭкоТехнологии\Фасилитация проекта rePE\для гистограммы\Полигонная канистр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8" y="5816438"/>
            <a:ext cx="900000" cy="675000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TextBox 12"/>
          <p:cNvSpPr txBox="1">
            <a:spLocks noChangeArrowheads="1"/>
          </p:cNvSpPr>
          <p:nvPr/>
        </p:nvSpPr>
        <p:spPr bwMode="auto">
          <a:xfrm>
            <a:off x="4140200" y="5850873"/>
            <a:ext cx="10096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 dirty="0"/>
              <a:t>Хлопья</a:t>
            </a:r>
            <a:endParaRPr lang="ru-RU" altLang="ru-RU" sz="1600" b="1" dirty="0"/>
          </a:p>
        </p:txBody>
      </p:sp>
      <p:sp>
        <p:nvSpPr>
          <p:cNvPr id="27656" name="TextBox 13"/>
          <p:cNvSpPr txBox="1">
            <a:spLocks noChangeArrowheads="1"/>
          </p:cNvSpPr>
          <p:nvPr/>
        </p:nvSpPr>
        <p:spPr bwMode="auto">
          <a:xfrm>
            <a:off x="6745288" y="5879448"/>
            <a:ext cx="11398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rebuchet MS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rebuchet MS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rebuchet MS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rebuchet MS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1400" b="1"/>
              <a:t>Гранула</a:t>
            </a:r>
          </a:p>
        </p:txBody>
      </p:sp>
      <p:pic>
        <p:nvPicPr>
          <p:cNvPr id="1027" name="Picture 3" descr="Z:\2 Commerce\00_WORKGROUPS\YAB\Anna Linkova\ЭкоТехнологии\Фасилитация проекта rePE\для гистограммы\Гранула вторична про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71269"/>
            <a:ext cx="904075" cy="605341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Z:\2 Commerce\00_WORKGROUPS\YAB\Anna Linkova\ЭкоТехнологии\Фасилитация проекта rePE\для гистограммы\Гранула вторична полигон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5895323"/>
            <a:ext cx="887077" cy="602678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Z:\2 Commerce\00_WORKGROUPS\YAB\Anna Linkova\ЭкоТехнологии\Фасилитация проекта rePE\для гистограммы\Хлопья ПНД пром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850344"/>
            <a:ext cx="900000" cy="675000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Z:\2 Commerce\00_WORKGROUPS\YAB\Anna Linkova\ЭкоТехнологии\Фасилитация проекта rePE\для гистограммы\Хлопья ПНД полигон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801610"/>
            <a:ext cx="900000" cy="675000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089395"/>
              </p:ext>
            </p:extLst>
          </p:nvPr>
        </p:nvGraphicFramePr>
        <p:xfrm>
          <a:off x="323528" y="1790073"/>
          <a:ext cx="813690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55650" y="549275"/>
            <a:ext cx="8388350" cy="0"/>
          </a:xfrm>
          <a:prstGeom prst="rect">
            <a:avLst/>
          </a:prstGeom>
          <a:solidFill>
            <a:srgbClr val="5C9919"/>
          </a:solidFill>
          <a:ln>
            <a:solidFill>
              <a:srgbClr val="4C9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188640"/>
            <a:ext cx="4752528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rgbClr val="4C996B"/>
                </a:solidFill>
                <a:cs typeface="Tahoma" panose="020B0604030504040204" pitchFamily="34" charset="0"/>
              </a:rPr>
              <a:t>Рынок вторичного ПЭ – </a:t>
            </a:r>
          </a:p>
          <a:p>
            <a:pPr>
              <a:defRPr/>
            </a:pPr>
            <a:r>
              <a:rPr lang="ru-RU" altLang="ru-RU" sz="3200" b="1" dirty="0">
                <a:solidFill>
                  <a:srgbClr val="4C996B"/>
                </a:solidFill>
                <a:cs typeface="Tahoma" panose="020B0604030504040204" pitchFamily="34" charset="0"/>
              </a:rPr>
              <a:t>ценовые индикаторы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007833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7848872" cy="377301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/>
              <a:t> Главное за прошедший год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/>
              <a:t> Ключевые факторы влияния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/>
              <a:t> Отрасль сегодня в цифрах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800" dirty="0"/>
              <a:t> Выводы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352" y="3933056"/>
            <a:ext cx="1513128" cy="23488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650" y="692696"/>
            <a:ext cx="8388350" cy="0"/>
          </a:xfrm>
          <a:prstGeom prst="rect">
            <a:avLst/>
          </a:prstGeom>
          <a:solidFill>
            <a:srgbClr val="5C9919"/>
          </a:solidFill>
          <a:ln>
            <a:solidFill>
              <a:srgbClr val="4C9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1" y="395953"/>
            <a:ext cx="432047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ru-RU" sz="32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Содержание доклада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013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9" name="Picture 4" descr="C:\Documents and Settings\Администратор\Мои документы\Downloads\Люк полимерпесчаный.ph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32488"/>
            <a:ext cx="112871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7" descr="C:\Documents and Settings\Администратор\Мои документы\Downloads\Ящики непищевы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t="1221" r="8691" b="6613"/>
          <a:stretch>
            <a:fillRect/>
          </a:stretch>
        </p:blipFill>
        <p:spPr bwMode="auto">
          <a:xfrm>
            <a:off x="7412038" y="4598988"/>
            <a:ext cx="15494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6" descr="C:\Documents and Settings\Администратор\Мои документы\Downloads\Труба дренажна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673600"/>
            <a:ext cx="1693862" cy="9302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12" descr="C:\Documents and Settings\Администратор\Мои документы\Downloads\Мембран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167063"/>
            <a:ext cx="13335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6" descr="C:\Documents and Settings\Администратор\Мои документы\Downloads\Труба канализационна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5514975"/>
            <a:ext cx="7874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6" name="Picture 8" descr="C:\Documents and Settings\Администратор\Мои документы\Downloads\Дюбели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3232150"/>
            <a:ext cx="119856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3421063" y="1104925"/>
            <a:ext cx="230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ru-RU" alt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Отходы</a:t>
            </a:r>
            <a:endParaRPr lang="ru-RU" alt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9375" y="1679575"/>
            <a:ext cx="44338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Чистые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(коммерческие и промышленные)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4572000" y="181927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ru-RU" altLang="ru-RU" sz="2400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Грязные </a:t>
            </a:r>
            <a:r>
              <a:rPr lang="ru-RU" altLang="ru-RU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(полигон)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6810375" y="2563813"/>
            <a:ext cx="2303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 typeface="Wingdings" pitchFamily="2" charset="2"/>
              <a:buNone/>
              <a:defRPr/>
            </a:pPr>
            <a:r>
              <a:rPr lang="ru-RU" altLang="ru-RU" b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Геомембрана</a:t>
            </a:r>
            <a:endParaRPr lang="ru-RU" altLang="ru-RU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5363" y="2627313"/>
            <a:ext cx="152241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Георешетка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  <a:cs typeface="+mn-cs"/>
            </a:endParaRPr>
          </a:p>
        </p:txBody>
      </p:sp>
      <p:pic>
        <p:nvPicPr>
          <p:cNvPr id="36872" name="Picture 2" descr="C:\Documents and Settings\Администратор\Мои документы\Downloads\Георешетк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071813"/>
            <a:ext cx="1666875" cy="11112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3" descr="C:\Documents and Settings\Администратор\Мои документы\Downloads\Геомембрана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3071813"/>
            <a:ext cx="2058988" cy="10699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4549775" y="4413250"/>
            <a:ext cx="21621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Труба дренажная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554913" y="4391025"/>
            <a:ext cx="9271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Ящики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921125" y="5610225"/>
            <a:ext cx="35575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Полимерпесчаные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 композиты</a:t>
            </a:r>
          </a:p>
        </p:txBody>
      </p:sp>
      <p:pic>
        <p:nvPicPr>
          <p:cNvPr id="36880" name="Picture 5" descr="C:\Documents and Settings\Администратор\Мои документы\Downloads\Плитка полимерпесчаная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" t="8688" r="5891" b="8395"/>
          <a:stretch>
            <a:fillRect/>
          </a:stretch>
        </p:blipFill>
        <p:spPr bwMode="auto">
          <a:xfrm>
            <a:off x="4513263" y="5972175"/>
            <a:ext cx="1976437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-14288" y="2605088"/>
            <a:ext cx="2616201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Мембраны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кровельная изоляция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341563" y="2638425"/>
            <a:ext cx="22082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Строительная фурнитура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77838" y="4775200"/>
            <a:ext cx="15478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Непищевые пленки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141538" y="4759325"/>
            <a:ext cx="2163762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Канализационная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+mn-cs"/>
              </a:rPr>
              <a:t> труба</a:t>
            </a:r>
          </a:p>
        </p:txBody>
      </p:sp>
      <p:pic>
        <p:nvPicPr>
          <p:cNvPr id="36888" name="Picture 13" descr="C:\Documents and Settings\Администратор\Мои документы\Downloads\Мусорные пакеты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t="6329" r="5226" b="8357"/>
          <a:stretch>
            <a:fillRect/>
          </a:stretch>
        </p:blipFill>
        <p:spPr bwMode="auto">
          <a:xfrm>
            <a:off x="688975" y="5408613"/>
            <a:ext cx="12080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AutoShape 84"/>
          <p:cNvSpPr>
            <a:spLocks noChangeArrowheads="1"/>
          </p:cNvSpPr>
          <p:nvPr/>
        </p:nvSpPr>
        <p:spPr bwMode="auto">
          <a:xfrm rot="1877739">
            <a:off x="5389563" y="1349375"/>
            <a:ext cx="922337" cy="414338"/>
          </a:xfrm>
          <a:prstGeom prst="rightArrow">
            <a:avLst>
              <a:gd name="adj1" fmla="val 50000"/>
              <a:gd name="adj2" fmla="val 77069"/>
            </a:avLst>
          </a:prstGeom>
          <a:solidFill>
            <a:srgbClr val="2A730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7" name="AutoShape 84"/>
          <p:cNvSpPr>
            <a:spLocks noChangeArrowheads="1"/>
          </p:cNvSpPr>
          <p:nvPr/>
        </p:nvSpPr>
        <p:spPr bwMode="auto">
          <a:xfrm rot="9000819">
            <a:off x="2843213" y="1355725"/>
            <a:ext cx="923925" cy="414338"/>
          </a:xfrm>
          <a:prstGeom prst="rightArrow">
            <a:avLst>
              <a:gd name="adj1" fmla="val 50000"/>
              <a:gd name="adj2" fmla="val 77069"/>
            </a:avLst>
          </a:prstGeom>
          <a:solidFill>
            <a:srgbClr val="2A730D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5650" y="549275"/>
            <a:ext cx="8388350" cy="0"/>
          </a:xfrm>
          <a:prstGeom prst="rect">
            <a:avLst/>
          </a:prstGeom>
          <a:solidFill>
            <a:srgbClr val="5C9919"/>
          </a:solidFill>
          <a:ln>
            <a:solidFill>
              <a:srgbClr val="4C9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0"/>
            <a:ext cx="6408613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4C996B"/>
                </a:solidFill>
                <a:cs typeface="Tahoma" panose="020B0604030504040204" pitchFamily="34" charset="0"/>
              </a:rPr>
              <a:t>Что делают в РФ из отходов ПЭ – </a:t>
            </a:r>
            <a:br>
              <a:rPr lang="ru-RU" sz="3200" b="1" dirty="0">
                <a:solidFill>
                  <a:srgbClr val="4C996B"/>
                </a:solidFill>
                <a:cs typeface="Tahoma" panose="020B0604030504040204" pitchFamily="34" charset="0"/>
              </a:rPr>
            </a:br>
            <a:r>
              <a:rPr lang="ru-RU" sz="3200" b="1" dirty="0">
                <a:solidFill>
                  <a:srgbClr val="4C996B"/>
                </a:solidFill>
                <a:cs typeface="Tahoma" panose="020B0604030504040204" pitchFamily="34" charset="0"/>
              </a:rPr>
              <a:t>Укрупненное деление рынка</a:t>
            </a:r>
          </a:p>
        </p:txBody>
      </p:sp>
    </p:spTree>
    <p:extLst>
      <p:ext uri="{BB962C8B-B14F-4D97-AF65-F5344CB8AC3E}">
        <p14:creationId xmlns:p14="http://schemas.microsoft.com/office/powerpoint/2010/main" val="3965852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3" grpId="0"/>
      <p:bldP spid="42" grpId="0"/>
      <p:bldP spid="45" grpId="0"/>
      <p:bldP spid="47" grpId="0"/>
      <p:bldP spid="48" grpId="0"/>
      <p:bldP spid="49" grpId="0"/>
      <p:bldP spid="50" grpId="0"/>
      <p:bldP spid="51" grpId="0"/>
      <p:bldP spid="57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-324544" y="980728"/>
            <a:ext cx="9145016" cy="5688632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  <a:defRPr sz="2200"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Trebuchet MS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286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Текущий уровень сбора отходов </a:t>
            </a:r>
            <a:r>
              <a:rPr lang="ru-RU" sz="1800" b="1" dirty="0"/>
              <a:t>ПЭТ-тары</a:t>
            </a:r>
            <a:r>
              <a:rPr lang="ru-RU" sz="1800" dirty="0"/>
              <a:t> (</a:t>
            </a:r>
            <a:r>
              <a:rPr lang="en-US" sz="1800" dirty="0"/>
              <a:t>~</a:t>
            </a:r>
            <a:r>
              <a:rPr lang="ru-RU" sz="1800" dirty="0"/>
              <a:t>25%)</a:t>
            </a:r>
            <a:r>
              <a:rPr lang="en-US" sz="1800" dirty="0"/>
              <a:t> </a:t>
            </a:r>
            <a:r>
              <a:rPr lang="ru-RU" sz="1800" dirty="0"/>
              <a:t>позволяет говорить о появлении в России полноценной отрасли, уже представляющей интерес для инвестиций</a:t>
            </a:r>
          </a:p>
          <a:p>
            <a:pPr marL="6286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В 2016 году мы впервые с 2005 года увидели первые признаки некоторого насыщения рынка сырьём, его доступность и стабильность цены</a:t>
            </a:r>
            <a:endParaRPr lang="en-US" sz="1800" dirty="0"/>
          </a:p>
          <a:p>
            <a:pPr marL="628650" indent="-285750" algn="just"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Рынок вторичной переработки </a:t>
            </a:r>
            <a:r>
              <a:rPr lang="ru-RU" sz="1800" b="1" dirty="0"/>
              <a:t>ПЭ и ПП </a:t>
            </a:r>
            <a:r>
              <a:rPr lang="ru-RU" sz="1800" dirty="0"/>
              <a:t>также растёт, но здесь существенный объем перерабатываемых отходов – промышленные отходы, использующиеся производителями по месту образования</a:t>
            </a:r>
          </a:p>
          <a:p>
            <a:pPr marL="6286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Рынок вторичных полиолефинов остаётся в целом «кустарным», с большим числом малых предприятий, выпускающих низкокачественную продукцию в объемах десятки тонн в месяц и дискредитирующих идею использования «</a:t>
            </a:r>
            <a:r>
              <a:rPr lang="ru-RU" sz="1800" dirty="0" err="1"/>
              <a:t>вторички</a:t>
            </a:r>
            <a:r>
              <a:rPr lang="ru-RU" sz="1800" dirty="0"/>
              <a:t>»</a:t>
            </a:r>
          </a:p>
          <a:p>
            <a:pPr marL="6286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Рынки сбора и переработки отходов других полимеров (ПВХ, ПС) пока крайне слабо развиты; ключевая проблема – отсутствие раздельного сбора и достаточных объемов сортировки ТКО</a:t>
            </a:r>
          </a:p>
          <a:p>
            <a:pPr marL="6286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800" dirty="0"/>
          </a:p>
          <a:p>
            <a:pPr marL="6286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800" dirty="0"/>
          </a:p>
          <a:p>
            <a:pPr marL="6286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800" dirty="0"/>
          </a:p>
          <a:p>
            <a:pPr marL="6286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800" dirty="0"/>
          </a:p>
          <a:p>
            <a:pPr indent="109538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620688"/>
            <a:ext cx="8388350" cy="0"/>
          </a:xfrm>
          <a:prstGeom prst="rect">
            <a:avLst/>
          </a:prstGeom>
          <a:solidFill>
            <a:srgbClr val="5C9919"/>
          </a:solidFill>
          <a:ln>
            <a:solidFill>
              <a:srgbClr val="4C9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6"/>
            <a:ext cx="201622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rgbClr val="4C996B"/>
                </a:solidFill>
                <a:cs typeface="Tahoma" panose="020B0604030504040204" pitchFamily="34" charset="0"/>
              </a:rPr>
              <a:t>ВЫВОДЫ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5753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-324544" y="980728"/>
            <a:ext cx="9361040" cy="5688632"/>
          </a:xfrm>
          <a:prstGeom prst="rect">
            <a:avLst/>
          </a:prstGeom>
          <a:extLst/>
        </p:spPr>
        <p:txBody>
          <a:bodyPr>
            <a:noAutofit/>
          </a:bodyPr>
          <a:lstStyle>
            <a:lvl1pPr marL="342900" indent="-342900">
              <a:lnSpc>
                <a:spcPct val="120000"/>
              </a:lnSpc>
              <a:spcBef>
                <a:spcPts val="1200"/>
              </a:spcBef>
              <a:buFont typeface="Arial" pitchFamily="34" charset="0"/>
              <a:buChar char="•"/>
              <a:defRPr sz="2200"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latin typeface="Trebuchet MS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628650" indent="-28575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Уточнение принятых в 2015 году законов в области экологического законодательства и появление новых правил в 2016 году окончательно определило направление движения отрасли: </a:t>
            </a:r>
          </a:p>
          <a:p>
            <a:pPr marL="1028700" lvl="1" algn="just">
              <a:buFont typeface="Wingdings" panose="05000000000000000000" pitchFamily="2" charset="2"/>
              <a:buChar char="Ø"/>
              <a:defRPr/>
            </a:pPr>
            <a:r>
              <a:rPr lang="ru-RU" sz="1800" b="1" dirty="0"/>
              <a:t>ВТОРИЧНАЯ ПЕРЕРАБОТКА БУДЕТ РАЗВИВАТЬСЯ АКТИВНЫМИ ТЕМПАМИ</a:t>
            </a:r>
          </a:p>
          <a:p>
            <a:pPr marL="628650" indent="-285750" algn="just"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Сегмент продолжает расти </a:t>
            </a:r>
            <a:r>
              <a:rPr lang="en-US" sz="1800" dirty="0"/>
              <a:t>“</a:t>
            </a:r>
            <a:r>
              <a:rPr lang="ru-RU" sz="1800" dirty="0"/>
              <a:t>2-</a:t>
            </a:r>
            <a:r>
              <a:rPr lang="en-US" sz="1800" dirty="0"/>
              <a:t>digits”</a:t>
            </a:r>
            <a:endParaRPr lang="ru-RU" sz="1800" dirty="0"/>
          </a:p>
          <a:p>
            <a:pPr marL="1085850" lvl="3" indent="-28575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Эффект «низкого старта»</a:t>
            </a:r>
          </a:p>
          <a:p>
            <a:pPr marL="1085850" lvl="3" indent="-28575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Высокие цены на первичные полимеры</a:t>
            </a:r>
          </a:p>
          <a:p>
            <a:pPr marL="1085850" lvl="3" indent="-28575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Общий интерес к рециклингу и другим сегментам сферы обращения ТКО</a:t>
            </a:r>
          </a:p>
          <a:p>
            <a:pPr marL="628650" indent="-285750" algn="just">
              <a:buFont typeface="Wingdings" panose="05000000000000000000" pitchFamily="2" charset="2"/>
              <a:buChar char="ü"/>
              <a:defRPr/>
            </a:pPr>
            <a:r>
              <a:rPr lang="ru-RU" sz="1800" dirty="0"/>
              <a:t>Основные проблемы сегмента сегодня:</a:t>
            </a:r>
          </a:p>
          <a:p>
            <a:pPr marL="1085850" lvl="3" indent="-28575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По-прежнему низкие масштабы сбора фракций для переработки</a:t>
            </a:r>
          </a:p>
          <a:p>
            <a:pPr marL="1085850" lvl="3" indent="-28575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Неопределенность, связанная с продолжающейся обкаткой в плоскости законодательства и госрегулирования отрасли</a:t>
            </a:r>
          </a:p>
          <a:p>
            <a:pPr marL="1085850" lvl="3" indent="-285750" algn="just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ru-RU" sz="1600" dirty="0"/>
              <a:t>Высокая доля игроков, остающихся «в тени»</a:t>
            </a:r>
          </a:p>
          <a:p>
            <a:pPr indent="109538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650" y="620688"/>
            <a:ext cx="8388350" cy="0"/>
          </a:xfrm>
          <a:prstGeom prst="rect">
            <a:avLst/>
          </a:prstGeom>
          <a:solidFill>
            <a:srgbClr val="5C9919"/>
          </a:solidFill>
          <a:ln>
            <a:solidFill>
              <a:srgbClr val="4C9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6"/>
            <a:ext cx="201622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rgbClr val="4C996B"/>
                </a:solidFill>
                <a:cs typeface="Tahoma" panose="020B0604030504040204" pitchFamily="34" charset="0"/>
              </a:rPr>
              <a:t>ВЫВОДЫ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2903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:\Documents\_BUSINESS\ECOTECHNOLOGIES\Имиджи\ecotech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5517232"/>
            <a:ext cx="997145" cy="86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496" y="2602516"/>
            <a:ext cx="9108504" cy="24929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742950" indent="-28575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2pPr>
            <a:lvl3pPr marL="1143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3pPr>
            <a:lvl4pPr marL="1600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4pPr>
            <a:lvl5pPr marL="2057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ru-RU" sz="4000" dirty="0"/>
              <a:t>Спасибо</a:t>
            </a:r>
          </a:p>
          <a:p>
            <a:pPr algn="ctr">
              <a:lnSpc>
                <a:spcPct val="130000"/>
              </a:lnSpc>
            </a:pPr>
            <a:r>
              <a:rPr lang="ru-RU" sz="4000" dirty="0"/>
              <a:t>за ваш интерес к  </a:t>
            </a:r>
          </a:p>
          <a:p>
            <a:pPr algn="ctr">
              <a:lnSpc>
                <a:spcPct val="130000"/>
              </a:lnSpc>
            </a:pPr>
            <a:r>
              <a:rPr lang="ru-RU" sz="4000" dirty="0"/>
              <a:t>вторичной переработке пластмасс!</a:t>
            </a:r>
            <a:endParaRPr lang="ru-RU" sz="4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94" y="116632"/>
            <a:ext cx="1897798" cy="2304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1876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549275"/>
            <a:ext cx="8388350" cy="0"/>
          </a:xfrm>
          <a:prstGeom prst="rect">
            <a:avLst/>
          </a:prstGeom>
          <a:solidFill>
            <a:srgbClr val="5C9919"/>
          </a:solidFill>
          <a:ln>
            <a:solidFill>
              <a:srgbClr val="5C99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510338"/>
            <a:ext cx="9144000" cy="360362"/>
          </a:xfrm>
          <a:prstGeom prst="rect">
            <a:avLst/>
          </a:prstGeom>
          <a:solidFill>
            <a:srgbClr val="4C9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39750" y="5935663"/>
            <a:ext cx="3168650" cy="9350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5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6572250"/>
            <a:ext cx="18589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внобедренный треугольник 7"/>
          <p:cNvSpPr/>
          <p:nvPr/>
        </p:nvSpPr>
        <p:spPr>
          <a:xfrm>
            <a:off x="5508625" y="5935663"/>
            <a:ext cx="3167063" cy="9350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7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515100"/>
            <a:ext cx="18065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116013" y="2465933"/>
            <a:ext cx="3425825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Завод запущен в Твери в 2005г,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более 250 работающих</a:t>
            </a:r>
          </a:p>
        </p:txBody>
      </p:sp>
      <p:sp>
        <p:nvSpPr>
          <p:cNvPr id="16" name="Овал 15"/>
          <p:cNvSpPr/>
          <p:nvPr/>
        </p:nvSpPr>
        <p:spPr bwMode="auto">
          <a:xfrm>
            <a:off x="323850" y="2310358"/>
            <a:ext cx="735013" cy="735013"/>
          </a:xfrm>
          <a:prstGeom prst="ellipse">
            <a:avLst/>
          </a:prstGeom>
          <a:solidFill>
            <a:srgbClr val="4C9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51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392908"/>
            <a:ext cx="5286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вал 20"/>
          <p:cNvSpPr/>
          <p:nvPr/>
        </p:nvSpPr>
        <p:spPr bwMode="auto">
          <a:xfrm>
            <a:off x="323850" y="3358108"/>
            <a:ext cx="735013" cy="736600"/>
          </a:xfrm>
          <a:prstGeom prst="ellipse">
            <a:avLst/>
          </a:prstGeom>
          <a:solidFill>
            <a:srgbClr val="4C9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53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461296"/>
            <a:ext cx="5286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1155700" y="3284984"/>
            <a:ext cx="2385589" cy="1052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Переработано в 2016: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более </a:t>
            </a:r>
            <a:r>
              <a:rPr lang="en-US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18</a:t>
            </a: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000 тонн </a:t>
            </a:r>
          </a:p>
          <a:p>
            <a:pPr>
              <a:lnSpc>
                <a:spcPct val="130000"/>
              </a:lnSpc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ПЭТ-бутылок</a:t>
            </a:r>
          </a:p>
        </p:txBody>
      </p:sp>
      <p:sp>
        <p:nvSpPr>
          <p:cNvPr id="23" name="Овал 22"/>
          <p:cNvSpPr/>
          <p:nvPr/>
        </p:nvSpPr>
        <p:spPr bwMode="auto">
          <a:xfrm>
            <a:off x="323850" y="4566196"/>
            <a:ext cx="735013" cy="735012"/>
          </a:xfrm>
          <a:prstGeom prst="ellipse">
            <a:avLst/>
          </a:prstGeom>
          <a:solidFill>
            <a:srgbClr val="4C9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44588" y="4541862"/>
            <a:ext cx="30607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более 3 000 тонн отходов ПНД и ПП</a:t>
            </a:r>
            <a:endParaRPr lang="ru-RU" sz="1600" dirty="0"/>
          </a:p>
        </p:txBody>
      </p:sp>
      <p:sp>
        <p:nvSpPr>
          <p:cNvPr id="10257" name="Прямоугольник 30"/>
          <p:cNvSpPr>
            <a:spLocks noChangeArrowheads="1"/>
          </p:cNvSpPr>
          <p:nvPr/>
        </p:nvSpPr>
        <p:spPr bwMode="auto">
          <a:xfrm>
            <a:off x="250825" y="233363"/>
            <a:ext cx="604996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Arial" pitchFamily="34" charset="0"/>
              <a:buNone/>
            </a:pPr>
            <a:r>
              <a:rPr kumimoji="0" lang="ru-RU" altLang="ru-RU" b="1" dirty="0">
                <a:solidFill>
                  <a:srgbClr val="4C996B"/>
                </a:solidFill>
                <a:cs typeface="Tahoma" pitchFamily="34" charset="0"/>
              </a:rPr>
              <a:t>Группа Компаний ЭкоТехнологии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745807" y="1173311"/>
            <a:ext cx="2714625" cy="671513"/>
            <a:chOff x="5492750" y="1025525"/>
            <a:chExt cx="2714625" cy="671513"/>
          </a:xfrm>
        </p:grpSpPr>
        <p:pic>
          <p:nvPicPr>
            <p:cNvPr id="1025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8238" y="1252538"/>
              <a:ext cx="1989137" cy="27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750" y="1025525"/>
              <a:ext cx="573088" cy="671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Овал 35"/>
          <p:cNvSpPr/>
          <p:nvPr/>
        </p:nvSpPr>
        <p:spPr bwMode="auto">
          <a:xfrm>
            <a:off x="4572000" y="2133600"/>
            <a:ext cx="735013" cy="735013"/>
          </a:xfrm>
          <a:prstGeom prst="ellipse">
            <a:avLst/>
          </a:prstGeom>
          <a:solidFill>
            <a:srgbClr val="4C9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2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2216150"/>
            <a:ext cx="52863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4427538" y="1262063"/>
            <a:ext cx="0" cy="5046662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>
            <a:spLocks noChangeArrowheads="1"/>
          </p:cNvSpPr>
          <p:nvPr/>
        </p:nvSpPr>
        <p:spPr bwMode="auto">
          <a:xfrm>
            <a:off x="5513388" y="2060848"/>
            <a:ext cx="3427412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Расположен в Ржеве, с 2008г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kumimoji="0"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более 120 работающих</a:t>
            </a:r>
          </a:p>
        </p:txBody>
      </p:sp>
      <p:sp>
        <p:nvSpPr>
          <p:cNvPr id="43" name="Овал 42"/>
          <p:cNvSpPr/>
          <p:nvPr/>
        </p:nvSpPr>
        <p:spPr bwMode="auto">
          <a:xfrm>
            <a:off x="4572000" y="3430588"/>
            <a:ext cx="735013" cy="736600"/>
          </a:xfrm>
          <a:prstGeom prst="ellipse">
            <a:avLst/>
          </a:prstGeom>
          <a:solidFill>
            <a:srgbClr val="4C9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66" name="Рисунок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3479800"/>
            <a:ext cx="661988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5483225" y="2852936"/>
            <a:ext cx="3703638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Производит: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Подвижные полы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Конвейерное оборудование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Мусоросортировочные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    станции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Контейнеры для РСО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572000" y="4437112"/>
            <a:ext cx="4498975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С 2010 года введено в эксплуатацию более 40 мусоросортировочных станций </a:t>
            </a:r>
          </a:p>
          <a:p>
            <a:pPr>
              <a:defRPr/>
            </a:pPr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и перегрузок</a:t>
            </a:r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493713" y="5935663"/>
            <a:ext cx="3168650" cy="93503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70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6529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Рисунок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524625"/>
            <a:ext cx="18510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Картинка 6 из 258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471853"/>
            <a:ext cx="994164" cy="83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7" descr="\\Server-datos\profiles$\galina.kistanova\Мои документы\Безымянный 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383" y="5577617"/>
            <a:ext cx="926167" cy="677156"/>
          </a:xfrm>
          <a:prstGeom prst="rect">
            <a:avLst/>
          </a:prstGeom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 descr="Q:\Application Data\Documents\1 Current Project\0PETCommercial\Аналитика\Креон\Хлопья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30" y="5516349"/>
            <a:ext cx="1036241" cy="72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6" descr="Q:\Documents\_BUSINESS\ECOTECHNOLOGIES\ECOTECH WWW\PHOTOS\Photos for new pages\sorting station workshop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742" y="5445224"/>
            <a:ext cx="12747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constantin.rzaev\Documents\_BUSINESS\ECOTECHNOLOGIES\_МАРКЕТИНГ\БАКИ, КОНТЕЙНЕРЫ, КОРЗИНЫ\СК-ЕП РСО ЭкоМеханика еврозахват умнш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644" y="5289459"/>
            <a:ext cx="1017700" cy="101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nstantin.rzaev\Documents\_BUSINESS\ECOTECHNOLOGIES\_МАРКЕТИНГ\БАКИ, КОНТЕЙНЕРЫ, КОРЗИНЫ\модуль РСО ЭкоМеханика вид сбоку умнш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68" y="5435333"/>
            <a:ext cx="1051551" cy="89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www.servipress.ru/images/catalog/vertical-press/pressor/1s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-533" r="14355"/>
          <a:stretch>
            <a:fillRect/>
          </a:stretch>
        </p:blipFill>
        <p:spPr bwMode="auto">
          <a:xfrm>
            <a:off x="5672582" y="5286903"/>
            <a:ext cx="687434" cy="95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97468"/>
            <a:ext cx="1151544" cy="16954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268" y="1031516"/>
            <a:ext cx="1836039" cy="81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78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21" grpId="0" animBg="1"/>
      <p:bldP spid="25" grpId="0"/>
      <p:bldP spid="23" grpId="0" animBg="1"/>
      <p:bldP spid="28" grpId="0"/>
      <p:bldP spid="36" grpId="0" animBg="1"/>
      <p:bldP spid="40" grpId="0"/>
      <p:bldP spid="43" grpId="0" animBg="1"/>
      <p:bldP spid="47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2008" y="4077072"/>
            <a:ext cx="9036496" cy="2290906"/>
            <a:chOff x="107504" y="6406004"/>
            <a:chExt cx="9036496" cy="229090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9" t="35539" r="33428" b="12230"/>
            <a:stretch/>
          </p:blipFill>
          <p:spPr bwMode="auto">
            <a:xfrm>
              <a:off x="107504" y="6406004"/>
              <a:ext cx="4252989" cy="2275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Динамика цены нефти Брент за 2016 год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0576" y="6537565"/>
              <a:ext cx="4613424" cy="2159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885" y="1700808"/>
            <a:ext cx="8569325" cy="2304256"/>
          </a:xfrm>
        </p:spPr>
        <p:txBody>
          <a:bodyPr>
            <a:noAutofit/>
          </a:bodyPr>
          <a:lstStyle/>
          <a:p>
            <a:pPr marL="446088" lvl="1" indent="-358775" eaLnBrk="1" fontAlgn="auto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Корректировка цены на нефть (</a:t>
            </a:r>
            <a:r>
              <a:rPr lang="en-US" sz="2000" dirty="0"/>
              <a:t>55 vs 34</a:t>
            </a:r>
            <a:r>
              <a:rPr lang="ru-RU" sz="2000" dirty="0"/>
              <a:t>)</a:t>
            </a:r>
            <a:r>
              <a:rPr lang="en-US" sz="2000" dirty="0"/>
              <a:t> </a:t>
            </a:r>
            <a:r>
              <a:rPr lang="ru-RU" sz="2000" dirty="0"/>
              <a:t>на </a:t>
            </a:r>
            <a:r>
              <a:rPr lang="en-US" sz="2000" dirty="0"/>
              <a:t>62%</a:t>
            </a:r>
            <a:endParaRPr lang="ru-RU" sz="2000" dirty="0"/>
          </a:p>
          <a:p>
            <a:pPr marL="446088" lvl="1" indent="-3587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Укрепление рубля на </a:t>
            </a:r>
            <a:r>
              <a:rPr lang="en-US" sz="2000" dirty="0"/>
              <a:t>35</a:t>
            </a:r>
            <a:r>
              <a:rPr lang="ru-RU" sz="2000" dirty="0"/>
              <a:t>% в течение года</a:t>
            </a:r>
          </a:p>
          <a:p>
            <a:pPr marL="446088" lvl="1" indent="-3587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Восстановление темпов инвестиций в ряде секторов (в </a:t>
            </a:r>
            <a:r>
              <a:rPr lang="ru-RU" sz="2000" dirty="0" err="1"/>
              <a:t>т.ч</a:t>
            </a:r>
            <a:r>
              <a:rPr lang="ru-RU" sz="2000" dirty="0"/>
              <a:t>. инфраструктурный и нефтегазовый сектора)</a:t>
            </a:r>
          </a:p>
          <a:p>
            <a:pPr marL="446088" lvl="1" indent="-358775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sz="2000" dirty="0"/>
              <a:t>Цены на первичные полимеры остаются на высоком уровне</a:t>
            </a:r>
          </a:p>
        </p:txBody>
      </p:sp>
      <p:pic>
        <p:nvPicPr>
          <p:cNvPr id="3074" name="Picture 2" descr="http://2.bp.blogspot.com/-4cBieWUdP14/UFDB4ZcjTQI/AAAAAAAABnc/5fKFJ3iiqvY/s320/%D1%80%D0%B0%D0%BD%D0%B6%D0%B8%D1%80%D0%BE%D0%B2%D0%B0%D0%BD%D0%B8%D0%B5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69120"/>
            <a:ext cx="1584176" cy="112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650" y="692696"/>
            <a:ext cx="8388350" cy="0"/>
          </a:xfrm>
          <a:prstGeom prst="rect">
            <a:avLst/>
          </a:prstGeom>
          <a:solidFill>
            <a:srgbClr val="5C9919"/>
          </a:solidFill>
          <a:ln>
            <a:solidFill>
              <a:srgbClr val="4C9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858125" cy="1238801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2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События и Факты</a:t>
            </a:r>
            <a:r>
              <a:rPr lang="en-US" sz="32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 - </a:t>
            </a:r>
            <a:r>
              <a:rPr lang="ru-RU" sz="32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2016 </a:t>
            </a:r>
            <a:r>
              <a:rPr lang="en-US" sz="32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vs</a:t>
            </a:r>
            <a:r>
              <a:rPr lang="ru-RU" sz="32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 2017</a:t>
            </a:r>
            <a:br>
              <a:rPr lang="ru-RU" sz="32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</a:br>
            <a:r>
              <a:rPr lang="ru-RU" sz="105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   </a:t>
            </a:r>
            <a:br>
              <a:rPr lang="ru-RU" sz="32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</a:br>
            <a:r>
              <a:rPr lang="ru-RU" sz="32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МАКРОЭКОНОМИКА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287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464" y="362743"/>
            <a:ext cx="7859216" cy="1077218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200" dirty="0" err="1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Рециклинг</a:t>
            </a:r>
            <a:r>
              <a:rPr lang="ru-RU" sz="32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 отходов пластмасс – тренды 2015-2016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107504" y="1484784"/>
            <a:ext cx="8784976" cy="320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marL="342900" indent="-342900">
              <a:spcBef>
                <a:spcPct val="30000"/>
              </a:spcBef>
              <a:buFont typeface="Wingdings" pitchFamily="2" charset="2"/>
              <a:buChar char="ü"/>
              <a:tabLst>
                <a:tab pos="5111750" algn="l"/>
              </a:tabLst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  <a:lvl2pPr marL="742950" indent="-285750" eaLnBrk="0" hangingPunct="0">
              <a:tabLst>
                <a:tab pos="5111750" algn="l"/>
              </a:tabLst>
              <a:defRPr>
                <a:latin typeface="Arial" charset="0"/>
              </a:defRPr>
            </a:lvl2pPr>
            <a:lvl3pPr marL="1143000" indent="-228600" eaLnBrk="0" hangingPunct="0">
              <a:tabLst>
                <a:tab pos="5111750" algn="l"/>
              </a:tabLst>
              <a:defRPr>
                <a:latin typeface="Arial" charset="0"/>
              </a:defRPr>
            </a:lvl3pPr>
            <a:lvl4pPr marL="1600200" indent="-228600" eaLnBrk="0" hangingPunct="0">
              <a:tabLst>
                <a:tab pos="5111750" algn="l"/>
              </a:tabLst>
              <a:defRPr>
                <a:latin typeface="Arial" charset="0"/>
              </a:defRPr>
            </a:lvl4pPr>
            <a:lvl5pPr marL="2057400" indent="-228600" eaLnBrk="0" hangingPunct="0">
              <a:tabLst>
                <a:tab pos="5111750" algn="l"/>
              </a:tabLst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0" algn="l"/>
              </a:tabLst>
              <a:defRPr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2200" dirty="0"/>
              <a:t>Факторы, влекущие за собой повышение интереса к сегменту и усиление активности: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Принятие 458 ФЗ и введение РОП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Большинство «образователей» отходов научились их сортировать и продавать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Ввод всё большого числа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мусоросортирочных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комплексов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Ожидаемый с 2018г запрет на захоронение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отходов, в состав которых входят полезные компоненты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170" name="Picture 2" descr="https://nonprofitquarterly.org/wp-content/blogs.dir/56/files/newswire/For-S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80" y="4521668"/>
            <a:ext cx="812686" cy="5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blogs.ubc.ca/cameronfrick/files/2011/11/2710211-pile-of-open-cardboard-boxes-on-white-backgrou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006036"/>
            <a:ext cx="1182603" cy="78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www.mrw.co.uk/pictures/2000x2000fit/4/7/3/1357473_corrugat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16" y="5795424"/>
            <a:ext cx="1416768" cy="10625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images.ru.prom.st/94231746_w640_h640_pnd_plen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83" y="4774235"/>
            <a:ext cx="1266737" cy="95005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freemarket.ua/images_message/347/130946/1075749/2213568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37056"/>
            <a:ext cx="1765856" cy="132511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nonprofitquarterly.org/wp-content/blogs.dir/56/files/newswire/For-Sal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521" y="4977682"/>
            <a:ext cx="737252" cy="51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birzha-othodov.ru/upload/iblock/0e9/DSC_022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232" y="5692338"/>
            <a:ext cx="2089136" cy="11751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i.aushki.com.ua/1012/042/162/juytvcilj5t2auiy/l--vygodno_dlya_vas_zakupaem_prodaem_evropoddony_tsena_obyavleniya_picN1204216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85" y="4927751"/>
            <a:ext cx="1418166" cy="79653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moscow.buyreklama.ru/moscow/photos/32114526/6d146bf2254a538ec752b1a84f34890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35" y="5085184"/>
            <a:ext cx="2053301" cy="1533960"/>
          </a:xfrm>
          <a:prstGeom prst="rect">
            <a:avLst/>
          </a:prstGeom>
          <a:noFill/>
          <a:effectLst>
            <a:softEdge rad="63500"/>
          </a:effectLst>
          <a:scene3d>
            <a:camera prst="orthographicFront">
              <a:rot lat="0" lon="0" rev="1625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http://freemarket.ua/images_message/377/222560/892789/1632075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0" t="17557" b="22150"/>
          <a:stretch/>
        </p:blipFill>
        <p:spPr bwMode="auto">
          <a:xfrm>
            <a:off x="7155361" y="4231673"/>
            <a:ext cx="1988639" cy="9975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4" name="Picture 26" descr="http://images.ru.prom.st/243385141_w640_h640_bb_mas_pres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90211"/>
            <a:ext cx="1625842" cy="21677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nonprofitquarterly.org/wp-content/blogs.dir/56/files/newswire/For-S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374">
            <a:off x="4734551" y="4617573"/>
            <a:ext cx="812686" cy="5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nonprofitquarterly.org/wp-content/blogs.dir/56/files/newswire/For-S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2199">
            <a:off x="6231888" y="4645993"/>
            <a:ext cx="812686" cy="5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nonprofitquarterly.org/wp-content/blogs.dir/56/files/newswire/For-Sa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189">
            <a:off x="8272754" y="4061903"/>
            <a:ext cx="812686" cy="5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86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77596"/>
            <a:ext cx="6480720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32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Средний морфологический состав </a:t>
            </a:r>
            <a:br>
              <a:rPr lang="ru-RU" sz="32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</a:br>
            <a:r>
              <a:rPr lang="ru-RU" sz="32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ТКО в России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Q:\Documents\_BUSINESS\ECOTECHNOLOGIES\МАРКЕТИНГ\ВЕДОМОСТИ 6-6-2013\pomojka_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752" y="5301208"/>
            <a:ext cx="2411760" cy="16078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6397" y="3717032"/>
            <a:ext cx="36599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Все ТКО = 100%</a:t>
            </a:r>
          </a:p>
          <a:p>
            <a:pPr algn="ctr"/>
            <a:r>
              <a:rPr lang="ru-RU" sz="2800" b="1" dirty="0">
                <a:latin typeface="Arial Black" panose="020B0A04020102020204" pitchFamily="34" charset="0"/>
              </a:rPr>
              <a:t>(</a:t>
            </a:r>
            <a:r>
              <a:rPr lang="en-US" sz="2800" b="1" dirty="0">
                <a:latin typeface="Arial Black" panose="020B0A04020102020204" pitchFamily="34" charset="0"/>
              </a:rPr>
              <a:t>~60</a:t>
            </a:r>
            <a:r>
              <a:rPr lang="ru-RU" sz="2800" b="1" dirty="0">
                <a:latin typeface="Arial Black" panose="020B0A04020102020204" pitchFamily="34" charset="0"/>
              </a:rPr>
              <a:t> </a:t>
            </a:r>
            <a:r>
              <a:rPr lang="ru-RU" sz="2800" b="1" dirty="0" err="1">
                <a:latin typeface="Arial Black" panose="020B0A04020102020204" pitchFamily="34" charset="0"/>
              </a:rPr>
              <a:t>млн.т</a:t>
            </a:r>
            <a:r>
              <a:rPr lang="ru-RU" sz="2800" b="1" dirty="0">
                <a:latin typeface="Arial Black" panose="020B0A04020102020204" pitchFamily="34" charset="0"/>
              </a:rPr>
              <a:t>. в год)</a:t>
            </a:r>
          </a:p>
        </p:txBody>
      </p:sp>
    </p:spTree>
    <p:extLst>
      <p:ext uri="{BB962C8B-B14F-4D97-AF65-F5344CB8AC3E}">
        <p14:creationId xmlns:p14="http://schemas.microsoft.com/office/powerpoint/2010/main" val="1156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264" y="260648"/>
            <a:ext cx="7859216" cy="50891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 </a:t>
            </a:r>
            <a:r>
              <a:rPr lang="ru-RU" sz="32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Состав выбираемых полезных фракций</a:t>
            </a:r>
            <a:r>
              <a:rPr lang="ru-RU" sz="3200" baseline="300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1</a:t>
            </a:r>
            <a:r>
              <a:rPr lang="ru-RU" sz="32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539552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 rot="18308312">
            <a:off x="2092869" y="2251999"/>
            <a:ext cx="1856511" cy="2300954"/>
          </a:xfrm>
          <a:prstGeom prst="ellipse">
            <a:avLst/>
          </a:prstGeom>
          <a:noFill/>
          <a:ln w="1174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9512" y="2091014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∑ </a:t>
            </a:r>
            <a:r>
              <a:rPr lang="en-US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&gt;</a:t>
            </a:r>
            <a:r>
              <a:rPr lang="ru-RU" sz="2400" b="1" dirty="0">
                <a:solidFill>
                  <a:srgbClr val="FF0000"/>
                </a:solidFill>
                <a:latin typeface="Trebuchet MS" panose="020B0603020202020204" pitchFamily="34" charset="0"/>
              </a:rPr>
              <a:t> 20%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55335" y="3717032"/>
            <a:ext cx="3292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Все выбираемые </a:t>
            </a:r>
          </a:p>
          <a:p>
            <a:pPr algn="ctr"/>
            <a:r>
              <a:rPr lang="ru-RU" sz="2400" b="1" dirty="0">
                <a:latin typeface="Arial Black" panose="020B0A04020102020204" pitchFamily="34" charset="0"/>
              </a:rPr>
              <a:t>фракции= 100%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0280" y="6402814"/>
            <a:ext cx="6732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1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на сегодня на МСС выбирается 6-14% от входящего потока</a:t>
            </a:r>
          </a:p>
        </p:txBody>
      </p:sp>
    </p:spTree>
    <p:extLst>
      <p:ext uri="{BB962C8B-B14F-4D97-AF65-F5344CB8AC3E}">
        <p14:creationId xmlns:p14="http://schemas.microsoft.com/office/powerpoint/2010/main" val="29468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8" name="Picture 12" descr="http://www.nord-news.ru/img/newsimages/20110603/1_772ebfe4e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657" y="2600908"/>
            <a:ext cx="1299759" cy="9748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blueridgeplastics.com/images/materials-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80245"/>
            <a:ext cx="1368152" cy="91210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recyclingrevolution.net/adaxweb/wp-content/uploads/2009/12/DSC046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551" y="2708920"/>
            <a:ext cx="1344150" cy="100811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548680"/>
            <a:ext cx="7859216" cy="7969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Содержание основных пластмасс в ТКО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и текущая ситуация с их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рециклингом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628800"/>
          <a:ext cx="550810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0588" y="3429000"/>
          <a:ext cx="2247156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1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Упак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пленка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35%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Упак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прочая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42%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ПЭТ бутылка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12%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Ост.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пластики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11%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/>
          </p:nvPr>
        </p:nvGraphicFramePr>
        <p:xfrm>
          <a:off x="3491880" y="3429000"/>
          <a:ext cx="565212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2987824" y="5373216"/>
          <a:ext cx="2952328" cy="125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Упак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пленка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20%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Упак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прочая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24%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ПЭТ бутылка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42%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Ост.</a:t>
                      </a:r>
                      <a:r>
                        <a:rPr lang="ru-RU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пластики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u="none" strike="noStrike" dirty="0">
                          <a:effectLst/>
                        </a:rPr>
                        <a:t>14%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218" name="Picture 2" descr="http://www.ukrainemade.com/_product/47/46274/full-picture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31494"/>
            <a:ext cx="1152128" cy="92170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orel.rusuper.ru/photos/228448/orel/507bb7bd13a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96" y="1412776"/>
            <a:ext cx="1439427" cy="10795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36512" y="2782669"/>
            <a:ext cx="1968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rebuchet MS" panose="020B0603020202020204" pitchFamily="34" charset="0"/>
              </a:rPr>
              <a:t>Все пластмассы</a:t>
            </a:r>
          </a:p>
          <a:p>
            <a:r>
              <a:rPr lang="ru-RU" b="1" dirty="0">
                <a:latin typeface="Trebuchet MS" panose="020B0603020202020204" pitchFamily="34" charset="0"/>
              </a:rPr>
              <a:t>в ТБО = 100%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3808" y="472514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rebuchet MS" panose="020B0603020202020204" pitchFamily="34" charset="0"/>
              </a:rPr>
              <a:t>Все извлекаемые </a:t>
            </a:r>
          </a:p>
          <a:p>
            <a:r>
              <a:rPr lang="ru-RU" b="1" dirty="0">
                <a:latin typeface="Trebuchet MS" panose="020B0603020202020204" pitchFamily="34" charset="0"/>
              </a:rPr>
              <a:t>из ТБО пластмассы = 100%</a:t>
            </a:r>
          </a:p>
        </p:txBody>
      </p:sp>
    </p:spTree>
    <p:extLst>
      <p:ext uri="{BB962C8B-B14F-4D97-AF65-F5344CB8AC3E}">
        <p14:creationId xmlns:p14="http://schemas.microsoft.com/office/powerpoint/2010/main" val="172613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5558"/>
            <a:ext cx="7416824" cy="1077218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3200" dirty="0" err="1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Рециклинг</a:t>
            </a:r>
            <a:r>
              <a:rPr lang="ru-RU" sz="3200" dirty="0">
                <a:solidFill>
                  <a:srgbClr val="4C996B"/>
                </a:solidFill>
                <a:effectLst/>
                <a:latin typeface="+mn-lt"/>
                <a:ea typeface="+mn-ea"/>
                <a:cs typeface="Tahoma" panose="020B0604030504040204" pitchFamily="34" charset="0"/>
              </a:rPr>
              <a:t> отходов пластмасс – тренды 2015-2016</a:t>
            </a:r>
          </a:p>
        </p:txBody>
      </p:sp>
      <p:graphicFrame>
        <p:nvGraphicFramePr>
          <p:cNvPr id="4" name="Диаграмма 3"/>
          <p:cNvGraphicFramePr/>
          <p:nvPr>
            <p:extLst/>
          </p:nvPr>
        </p:nvGraphicFramePr>
        <p:xfrm>
          <a:off x="-237272" y="1628800"/>
          <a:ext cx="53133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/>
          </p:nvPr>
        </p:nvGraphicFramePr>
        <p:xfrm>
          <a:off x="3995936" y="2636912"/>
          <a:ext cx="5586095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194" name="Picture 2" descr="http://alau.kz/wp-content/uploads/2015/12/%D0%A2%D0%B1%D0%BE%D0%BF%D0%BE%D0%BB%D0%B8%D0%B3%D0%BE%D0%B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t="3687" b="5375"/>
          <a:stretch/>
        </p:blipFill>
        <p:spPr bwMode="auto">
          <a:xfrm>
            <a:off x="-19926" y="5384655"/>
            <a:ext cx="2215662" cy="150072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egodnya.ua/img/forall/users/1152/115236/4_1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5"/>
          <a:stretch/>
        </p:blipFill>
        <p:spPr bwMode="auto">
          <a:xfrm>
            <a:off x="6459196" y="1268760"/>
            <a:ext cx="2073244" cy="15242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constantin.rzaev\Documents\_BUSINESS\ECOTECHNOLOGIES\_МАРКЕТИНГ\_ZW\Корзины, Баки\СК РСО ЭкоМеханика в Твери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2" t="15406" r="6836" b="18931"/>
          <a:stretch/>
        </p:blipFill>
        <p:spPr bwMode="auto">
          <a:xfrm>
            <a:off x="3923928" y="1988840"/>
            <a:ext cx="1440160" cy="14894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71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.5|6.2|2.6|0.5|2.7|0.7|5.1|5.8|1|0.6|2.6|5.5|0.6|4.3|5.7|0.5|2.6|0.4|1.7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0.7|0.6|0.7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|0.7|0.6|0.7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33516</TotalTime>
  <Words>1331</Words>
  <Application>Microsoft Office PowerPoint</Application>
  <PresentationFormat>Экран (4:3)</PresentationFormat>
  <Paragraphs>300</Paragraphs>
  <Slides>23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Tahoma</vt:lpstr>
      <vt:lpstr>Trebuchet MS</vt:lpstr>
      <vt:lpstr>Verdana</vt:lpstr>
      <vt:lpstr>Wingdings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События и Факты - 2016 vs 2017     МАКРОЭКОНОМИКА</vt:lpstr>
      <vt:lpstr>Рециклинг отходов пластмасс – тренды 2015-2016</vt:lpstr>
      <vt:lpstr>Средний морфологический состав  ТКО в России </vt:lpstr>
      <vt:lpstr>  Состав выбираемых полезных фракций1 </vt:lpstr>
      <vt:lpstr> Содержание основных пластмасс в ТКО  и текущая ситуация с их рециклингом </vt:lpstr>
      <vt:lpstr>Рециклинг отходов пластмасс – тренды 2015-2016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Рынок вторичного ПЭ в России - цифры</vt:lpstr>
      <vt:lpstr>Презентация PowerPoint</vt:lpstr>
      <vt:lpstr>Презентация PowerPoint</vt:lpstr>
      <vt:lpstr>январь-февраль 2015г vs январь-февраль 2016г vs январь-февраль 2017г руб/кг вкл. НДС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</dc:creator>
  <cp:lastModifiedBy>Constantin Rzaev // ChemPartners</cp:lastModifiedBy>
  <cp:revision>519</cp:revision>
  <cp:lastPrinted>2014-02-19T17:54:37Z</cp:lastPrinted>
  <dcterms:created xsi:type="dcterms:W3CDTF">2012-11-03T12:26:21Z</dcterms:created>
  <dcterms:modified xsi:type="dcterms:W3CDTF">2017-05-23T12:03:37Z</dcterms:modified>
</cp:coreProperties>
</file>