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60" r:id="rId1"/>
    <p:sldMasterId id="2147483678" r:id="rId2"/>
  </p:sldMasterIdLst>
  <p:notesMasterIdLst>
    <p:notesMasterId r:id="rId23"/>
  </p:notesMasterIdLst>
  <p:sldIdLst>
    <p:sldId id="410" r:id="rId3"/>
    <p:sldId id="408" r:id="rId4"/>
    <p:sldId id="395" r:id="rId5"/>
    <p:sldId id="392" r:id="rId6"/>
    <p:sldId id="397" r:id="rId7"/>
    <p:sldId id="406" r:id="rId8"/>
    <p:sldId id="398" r:id="rId9"/>
    <p:sldId id="386" r:id="rId10"/>
    <p:sldId id="399" r:id="rId11"/>
    <p:sldId id="385" r:id="rId12"/>
    <p:sldId id="409" r:id="rId13"/>
    <p:sldId id="393" r:id="rId14"/>
    <p:sldId id="401" r:id="rId15"/>
    <p:sldId id="388" r:id="rId16"/>
    <p:sldId id="403" r:id="rId17"/>
    <p:sldId id="389" r:id="rId18"/>
    <p:sldId id="405" r:id="rId19"/>
    <p:sldId id="402" r:id="rId20"/>
    <p:sldId id="394" r:id="rId21"/>
    <p:sldId id="411" r:id="rId22"/>
  </p:sldIdLst>
  <p:sldSz cx="10691813" cy="7559675"/>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A22"/>
    <a:srgbClr val="407B23"/>
    <a:srgbClr val="00659F"/>
    <a:srgbClr val="09649F"/>
    <a:srgbClr val="CCFFCC"/>
    <a:srgbClr val="D9E1FD"/>
    <a:srgbClr val="0000CC"/>
    <a:srgbClr val="D9E8FF"/>
    <a:srgbClr val="DDDAFE"/>
    <a:srgbClr val="636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3063" autoAdjust="0"/>
  </p:normalViewPr>
  <p:slideViewPr>
    <p:cSldViewPr snapToGrid="0" showGuides="1">
      <p:cViewPr varScale="1">
        <p:scale>
          <a:sx n="47" d="100"/>
          <a:sy n="47" d="100"/>
        </p:scale>
        <p:origin x="68" y="48"/>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7C-4048-8653-5E99E528D8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7C-4048-8653-5E99E528D8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7C-4048-8653-5E99E528D8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7C-4048-8653-5E99E528D86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7C-4048-8653-5E99E528D86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17C-4048-8653-5E99E528D86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17C-4048-8653-5E99E528D867}"/>
              </c:ext>
            </c:extLst>
          </c:dPt>
          <c:dLbls>
            <c:dLbl>
              <c:idx val="0"/>
              <c:layout>
                <c:manualLayout>
                  <c:x val="-0.12630614510485416"/>
                  <c:y val="-0.252643200515222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7C-4048-8653-5E99E528D867}"/>
                </c:ext>
              </c:extLst>
            </c:dLbl>
            <c:dLbl>
              <c:idx val="6"/>
              <c:layout>
                <c:manualLayout>
                  <c:x val="2.2742192058164992E-2"/>
                  <c:y val="1.1022971973704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17C-4048-8653-5E99E528D8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obrabotka!$A$246:$A$252</c:f>
              <c:strCache>
                <c:ptCount val="7"/>
                <c:pt idx="0">
                  <c:v>Упаковка</c:v>
                </c:pt>
                <c:pt idx="1">
                  <c:v>Общепит</c:v>
                </c:pt>
                <c:pt idx="2">
                  <c:v>Волокна/Нити</c:v>
                </c:pt>
                <c:pt idx="3">
                  <c:v>Медицина</c:v>
                </c:pt>
                <c:pt idx="4">
                  <c:v>Агрохимия</c:v>
                </c:pt>
                <c:pt idx="5">
                  <c:v>Электроника</c:v>
                </c:pt>
                <c:pt idx="6">
                  <c:v>прочее</c:v>
                </c:pt>
              </c:strCache>
            </c:strRef>
          </c:cat>
          <c:val>
            <c:numRef>
              <c:f>obrabotka!$C$246:$C$252</c:f>
              <c:numCache>
                <c:formatCode>0%</c:formatCode>
                <c:ptCount val="7"/>
                <c:pt idx="0">
                  <c:v>0.74285714285714288</c:v>
                </c:pt>
                <c:pt idx="1">
                  <c:v>9.4285714285714292E-2</c:v>
                </c:pt>
                <c:pt idx="2">
                  <c:v>0.04</c:v>
                </c:pt>
                <c:pt idx="3">
                  <c:v>0.04</c:v>
                </c:pt>
                <c:pt idx="4">
                  <c:v>0.02</c:v>
                </c:pt>
                <c:pt idx="5">
                  <c:v>1.4285714285714285E-2</c:v>
                </c:pt>
                <c:pt idx="6">
                  <c:v>4.8571428571428571E-2</c:v>
                </c:pt>
              </c:numCache>
            </c:numRef>
          </c:val>
          <c:extLst>
            <c:ext xmlns:c16="http://schemas.microsoft.com/office/drawing/2014/chart" uri="{C3380CC4-5D6E-409C-BE32-E72D297353CC}">
              <c16:uniqueId val="{0000000E-217C-4048-8653-5E99E528D86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2637481439150866"/>
          <c:y val="0.18756994226744053"/>
          <c:w val="0.26637181972856411"/>
          <c:h val="0.624860115465118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DE-4F50-96BA-3D5D41C702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DE-4F50-96BA-3D5D41C702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DE-4F50-96BA-3D5D41C702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DE-4F50-96BA-3D5D41C7022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2DE-4F50-96BA-3D5D41C7022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obrabotka!$A$229:$A$233</c:f>
              <c:strCache>
                <c:ptCount val="5"/>
                <c:pt idx="0">
                  <c:v>PLA</c:v>
                </c:pt>
                <c:pt idx="1">
                  <c:v>PHA</c:v>
                </c:pt>
                <c:pt idx="2">
                  <c:v>PBS</c:v>
                </c:pt>
                <c:pt idx="3">
                  <c:v>PBAT</c:v>
                </c:pt>
                <c:pt idx="4">
                  <c:v>прочие</c:v>
                </c:pt>
              </c:strCache>
            </c:strRef>
          </c:cat>
          <c:val>
            <c:numRef>
              <c:f>obrabotka!$B$229:$B$233</c:f>
              <c:numCache>
                <c:formatCode>0.0%</c:formatCode>
                <c:ptCount val="5"/>
                <c:pt idx="0">
                  <c:v>0.30952380952380953</c:v>
                </c:pt>
                <c:pt idx="1">
                  <c:v>0.16666666666666666</c:v>
                </c:pt>
                <c:pt idx="2">
                  <c:v>0.23809523809523808</c:v>
                </c:pt>
                <c:pt idx="3">
                  <c:v>0.21428571428571427</c:v>
                </c:pt>
                <c:pt idx="4">
                  <c:v>7.1428571428571425E-2</c:v>
                </c:pt>
              </c:numCache>
            </c:numRef>
          </c:val>
          <c:extLst>
            <c:ext xmlns:c16="http://schemas.microsoft.com/office/drawing/2014/chart" uri="{C3380CC4-5D6E-409C-BE32-E72D297353CC}">
              <c16:uniqueId val="{0000000A-52DE-4F50-96BA-3D5D41C7022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391711347365626"/>
          <c:y val="0.31311196045749756"/>
          <c:w val="0.17011918257299549"/>
          <c:h val="0.4182294959480429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64-4A58-90FE-A323AE842F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64-4A58-90FE-A323AE842F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64-4A58-90FE-A323AE842F5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64-4A58-90FE-A323AE842F58}"/>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obrabotka!$C$358:$C$361</c:f>
              <c:strCache>
                <c:ptCount val="4"/>
                <c:pt idx="0">
                  <c:v>Северная Америка</c:v>
                </c:pt>
                <c:pt idx="1">
                  <c:v>Западная Европа</c:v>
                </c:pt>
                <c:pt idx="2">
                  <c:v>Юго-Восточная Азия</c:v>
                </c:pt>
                <c:pt idx="3">
                  <c:v>прочие</c:v>
                </c:pt>
              </c:strCache>
            </c:strRef>
          </c:cat>
          <c:val>
            <c:numRef>
              <c:f>obrabotka!$D$358:$D$361</c:f>
              <c:numCache>
                <c:formatCode>0%</c:formatCode>
                <c:ptCount val="4"/>
                <c:pt idx="0">
                  <c:v>0.3</c:v>
                </c:pt>
                <c:pt idx="1">
                  <c:v>0.25</c:v>
                </c:pt>
                <c:pt idx="2">
                  <c:v>0.37</c:v>
                </c:pt>
                <c:pt idx="3">
                  <c:v>0.08</c:v>
                </c:pt>
              </c:numCache>
            </c:numRef>
          </c:val>
          <c:extLst>
            <c:ext xmlns:c16="http://schemas.microsoft.com/office/drawing/2014/chart" uri="{C3380CC4-5D6E-409C-BE32-E72D297353CC}">
              <c16:uniqueId val="{00000008-6664-4A58-90FE-A323AE842F5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9307918990944541"/>
          <c:y val="0.24861811023622046"/>
          <c:w val="0.3902045426514596"/>
          <c:h val="0.5027637795275590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sz="1000" b="1"/>
      </a:pPr>
      <a:endParaRPr lang="ru-R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F3DE0-EDE1-4946-9A8B-FE705A7E8FA7}" type="datetimeFigureOut">
              <a:rPr lang="ru-RU" smtClean="0"/>
              <a:t>29.01.2020</a:t>
            </a:fld>
            <a:endParaRPr lang="ru-RU"/>
          </a:p>
        </p:txBody>
      </p:sp>
      <p:sp>
        <p:nvSpPr>
          <p:cNvPr id="4" name="Образ слайда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DD359-3EBB-4D13-9DB0-438269EECFB8}" type="slidenum">
              <a:rPr lang="ru-RU" smtClean="0"/>
              <a:t>‹#›</a:t>
            </a:fld>
            <a:endParaRPr lang="ru-RU"/>
          </a:p>
        </p:txBody>
      </p:sp>
    </p:spTree>
    <p:extLst>
      <p:ext uri="{BB962C8B-B14F-4D97-AF65-F5344CB8AC3E}">
        <p14:creationId xmlns:p14="http://schemas.microsoft.com/office/powerpoint/2010/main" val="65470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DD359-3EBB-4D13-9DB0-438269EECFB8}"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28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F9DD359-3EBB-4D13-9DB0-438269EECFB8}" type="slidenum">
              <a:rPr lang="ru-RU" smtClean="0"/>
              <a:t>11</a:t>
            </a:fld>
            <a:endParaRPr lang="ru-RU"/>
          </a:p>
        </p:txBody>
      </p:sp>
    </p:spTree>
    <p:extLst>
      <p:ext uri="{BB962C8B-B14F-4D97-AF65-F5344CB8AC3E}">
        <p14:creationId xmlns:p14="http://schemas.microsoft.com/office/powerpoint/2010/main" val="2959091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13" y="1332328"/>
            <a:ext cx="10009187" cy="5457091"/>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9" name="Date Placeholder 3"/>
          <p:cNvSpPr>
            <a:spLocks noGrp="1"/>
          </p:cNvSpPr>
          <p:nvPr>
            <p:ph type="dt" sz="half" idx="2"/>
          </p:nvPr>
        </p:nvSpPr>
        <p:spPr>
          <a:xfrm>
            <a:off x="369302" y="7098140"/>
            <a:ext cx="2405658" cy="402483"/>
          </a:xfrm>
          <a:prstGeom prst="rect">
            <a:avLst/>
          </a:prstGeom>
        </p:spPr>
        <p:txBody>
          <a:bodyPr anchor="ctr"/>
          <a:lstStyle>
            <a:lvl1pPr>
              <a:defRPr sz="1050">
                <a:solidFill>
                  <a:srgbClr val="636266"/>
                </a:solidFill>
              </a:defRPr>
            </a:lvl1pPr>
          </a:lstStyle>
          <a:p>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3"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527061954"/>
      </p:ext>
    </p:extLst>
  </p:cSld>
  <p:clrMapOvr>
    <a:masterClrMapping/>
  </p:clrMapOvr>
  <p:extLst mod="1">
    <p:ext uri="{DCECCB84-F9BA-43D5-87BE-67443E8EF086}">
      <p15:sldGuideLst xmlns:p15="http://schemas.microsoft.com/office/powerpoint/2012/main">
        <p15:guide id="1" orient="horz" pos="2381" userDrawn="1">
          <p15:clr>
            <a:srgbClr val="FBAE40"/>
          </p15:clr>
        </p15:guide>
        <p15:guide id="2" pos="3367" userDrawn="1">
          <p15:clr>
            <a:srgbClr val="FBAE40"/>
          </p15:clr>
        </p15:guide>
        <p15:guide id="3" pos="215" userDrawn="1">
          <p15:clr>
            <a:srgbClr val="FBAE40"/>
          </p15:clr>
        </p15:guide>
        <p15:guide id="4" pos="65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369302" y="7098140"/>
            <a:ext cx="2405658" cy="402483"/>
          </a:xfrm>
          <a:prstGeom prst="rect">
            <a:avLst/>
          </a:prstGeom>
        </p:spPr>
        <p:txBody>
          <a:bodyPr anchor="ctr"/>
          <a:lstStyle>
            <a:lvl1pPr>
              <a:defRPr sz="1050">
                <a:solidFill>
                  <a:srgbClr val="636266"/>
                </a:solidFill>
              </a:defRPr>
            </a:lvl1pPr>
          </a:lstStyle>
          <a:p>
            <a:endParaRPr lang="ru-RU"/>
          </a:p>
        </p:txBody>
      </p:sp>
      <p:sp>
        <p:nvSpPr>
          <p:cNvPr id="8"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9"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4" name="Объект 2"/>
          <p:cNvSpPr>
            <a:spLocks noGrp="1"/>
          </p:cNvSpPr>
          <p:nvPr>
            <p:ph sz="quarter" idx="10" hasCustomPrompt="1"/>
          </p:nvPr>
        </p:nvSpPr>
        <p:spPr>
          <a:xfrm>
            <a:off x="406874" y="2296885"/>
            <a:ext cx="4671674" cy="4343627"/>
          </a:xfrm>
          <a:prstGeom prst="rect">
            <a:avLst/>
          </a:prstGeom>
        </p:spPr>
        <p:txBody>
          <a:bodyPr lIns="0" tIns="0" rIns="0" bIns="0"/>
          <a:lstStyle>
            <a:lvl1pPr marL="0" indent="0">
              <a:buNone/>
              <a:defRPr lang="ru-RU" sz="1100" smtClean="0">
                <a:solidFill>
                  <a:srgbClr val="00659F"/>
                </a:solidFill>
                <a:effectLst/>
              </a:defRPr>
            </a:lvl1pPr>
          </a:lstStyle>
          <a:p>
            <a:pPr lvl="0"/>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Текст слайда или объект</a:t>
            </a:r>
            <a:endParaRPr lang="ru-RU" dirty="0"/>
          </a:p>
        </p:txBody>
      </p:sp>
      <p:sp>
        <p:nvSpPr>
          <p:cNvPr id="15" name="Объект 2"/>
          <p:cNvSpPr>
            <a:spLocks noGrp="1"/>
          </p:cNvSpPr>
          <p:nvPr>
            <p:ph sz="quarter" idx="11" hasCustomPrompt="1"/>
          </p:nvPr>
        </p:nvSpPr>
        <p:spPr>
          <a:xfrm>
            <a:off x="5646375" y="2296885"/>
            <a:ext cx="4671674" cy="4343627"/>
          </a:xfrm>
          <a:prstGeom prst="rect">
            <a:avLst/>
          </a:prstGeom>
        </p:spPr>
        <p:txBody>
          <a:bodyPr lIns="0" tIns="0" rIns="0" bIns="0"/>
          <a:lstStyle>
            <a:lvl1pPr marL="0" indent="0">
              <a:buNone/>
              <a:defRPr lang="ru-RU" sz="1100" smtClean="0">
                <a:solidFill>
                  <a:srgbClr val="00659F"/>
                </a:solidFill>
                <a:effectLst/>
              </a:defRPr>
            </a:lvl1pPr>
          </a:lstStyle>
          <a:p>
            <a:pPr lvl="0"/>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Текст слайда или объект</a:t>
            </a:r>
            <a:endParaRPr lang="ru-RU" dirty="0"/>
          </a:p>
        </p:txBody>
      </p:sp>
      <p:sp>
        <p:nvSpPr>
          <p:cNvPr id="16" name="Текст 3"/>
          <p:cNvSpPr>
            <a:spLocks noGrp="1"/>
          </p:cNvSpPr>
          <p:nvPr>
            <p:ph type="body" sz="quarter" idx="12"/>
          </p:nvPr>
        </p:nvSpPr>
        <p:spPr>
          <a:xfrm>
            <a:off x="406439" y="1328739"/>
            <a:ext cx="4672551" cy="728662"/>
          </a:xfrm>
          <a:prstGeom prst="rect">
            <a:avLst/>
          </a:prstGeom>
        </p:spPr>
        <p:txBody>
          <a:bodyPr lIns="0" tIns="0" rIns="0" bIns="0"/>
          <a:lstStyle>
            <a:lvl1pPr marL="0" indent="0">
              <a:buNone/>
              <a:defRPr>
                <a:solidFill>
                  <a:srgbClr val="00659F"/>
                </a:solidFill>
              </a:defRPr>
            </a:lvl1pPr>
          </a:lstStyle>
          <a:p>
            <a:pPr lvl="0"/>
            <a:endParaRPr lang="ru-RU" dirty="0"/>
          </a:p>
        </p:txBody>
      </p:sp>
      <p:sp>
        <p:nvSpPr>
          <p:cNvPr id="17" name="Текст 3"/>
          <p:cNvSpPr>
            <a:spLocks noGrp="1"/>
          </p:cNvSpPr>
          <p:nvPr>
            <p:ph type="body" sz="quarter" idx="13"/>
          </p:nvPr>
        </p:nvSpPr>
        <p:spPr>
          <a:xfrm>
            <a:off x="5646393" y="1328739"/>
            <a:ext cx="4672551" cy="728662"/>
          </a:xfrm>
          <a:prstGeom prst="rect">
            <a:avLst/>
          </a:prstGeom>
        </p:spPr>
        <p:txBody>
          <a:bodyPr lIns="0" tIns="0" rIns="0" bIns="0"/>
          <a:lstStyle>
            <a:lvl1pPr marL="0" indent="0">
              <a:buNone/>
              <a:defRPr>
                <a:solidFill>
                  <a:srgbClr val="00659F"/>
                </a:solidFill>
              </a:defRPr>
            </a:lvl1pPr>
          </a:lstStyle>
          <a:p>
            <a:pPr lvl="0"/>
            <a:endParaRPr lang="ru-RU" dirty="0"/>
          </a:p>
        </p:txBody>
      </p:sp>
      <p:sp>
        <p:nvSpPr>
          <p:cNvPr id="12"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87149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Буллит-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Текст 3"/>
          <p:cNvSpPr>
            <a:spLocks noGrp="1"/>
          </p:cNvSpPr>
          <p:nvPr>
            <p:ph type="body" sz="quarter" idx="13" hasCustomPrompt="1"/>
          </p:nvPr>
        </p:nvSpPr>
        <p:spPr>
          <a:xfrm>
            <a:off x="372149" y="1328738"/>
            <a:ext cx="4672551" cy="5437821"/>
          </a:xfrm>
          <a:prstGeom prst="rect">
            <a:avLst/>
          </a:prstGeom>
        </p:spPr>
        <p:txBody>
          <a:bodyPr lIns="0" tIns="0" rIns="0" bIns="0"/>
          <a:lstStyle>
            <a:lvl1pPr marL="360363" marR="0" indent="-360363" algn="l" defTabSz="801929" rtl="0" eaLnBrk="1" fontAlgn="auto" latinLnBrk="0" hangingPunct="1">
              <a:lnSpc>
                <a:spcPct val="90000"/>
              </a:lnSpc>
              <a:spcBef>
                <a:spcPts val="877"/>
              </a:spcBef>
              <a:spcAft>
                <a:spcPts val="0"/>
              </a:spcAft>
              <a:buClr>
                <a:srgbClr val="00659F"/>
              </a:buClr>
              <a:buSzTx/>
              <a:buFont typeface="+mj-lt"/>
              <a:buAutoNum type="arabicPeriod"/>
              <a:tabLst>
                <a:tab pos="896938" algn="l"/>
              </a:tabLst>
              <a:defRPr sz="2400">
                <a:solidFill>
                  <a:srgbClr val="00659F"/>
                </a:solidFill>
              </a:defRPr>
            </a:lvl1pPr>
          </a:lstStyle>
          <a:p>
            <a:pPr lvl="0"/>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p:txBody>
      </p:sp>
      <p:sp>
        <p:nvSpPr>
          <p:cNvPr id="7" name="Date Placeholder 3"/>
          <p:cNvSpPr>
            <a:spLocks noGrp="1"/>
          </p:cNvSpPr>
          <p:nvPr>
            <p:ph type="dt" sz="half" idx="2"/>
          </p:nvPr>
        </p:nvSpPr>
        <p:spPr>
          <a:xfrm>
            <a:off x="369302" y="7098140"/>
            <a:ext cx="2405658" cy="402483"/>
          </a:xfrm>
          <a:prstGeom prst="rect">
            <a:avLst/>
          </a:prstGeom>
        </p:spPr>
        <p:txBody>
          <a:bodyPr anchor="ctr"/>
          <a:lstStyle>
            <a:lvl1pPr>
              <a:defRPr sz="1050">
                <a:solidFill>
                  <a:srgbClr val="636266"/>
                </a:solidFill>
              </a:defRPr>
            </a:lvl1pPr>
          </a:lstStyle>
          <a:p>
            <a:endParaRPr lang="ru-RU"/>
          </a:p>
        </p:txBody>
      </p:sp>
      <p:sp>
        <p:nvSpPr>
          <p:cNvPr id="8"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9"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2" name="Текст 3"/>
          <p:cNvSpPr>
            <a:spLocks noGrp="1"/>
          </p:cNvSpPr>
          <p:nvPr>
            <p:ph type="body" sz="quarter" idx="14" hasCustomPrompt="1"/>
          </p:nvPr>
        </p:nvSpPr>
        <p:spPr>
          <a:xfrm>
            <a:off x="5672820" y="1328737"/>
            <a:ext cx="4672551" cy="5437821"/>
          </a:xfrm>
          <a:prstGeom prst="rect">
            <a:avLst/>
          </a:prstGeom>
        </p:spPr>
        <p:txBody>
          <a:bodyPr lIns="0" tIns="0" rIns="0" bIns="0"/>
          <a:lstStyle>
            <a:lvl1pPr marL="360363" marR="0" indent="-360363" algn="l" defTabSz="801929" rtl="0" eaLnBrk="1" fontAlgn="auto" latinLnBrk="0" hangingPunct="1">
              <a:lnSpc>
                <a:spcPct val="90000"/>
              </a:lnSpc>
              <a:spcBef>
                <a:spcPts val="877"/>
              </a:spcBef>
              <a:spcAft>
                <a:spcPts val="0"/>
              </a:spcAft>
              <a:buClr>
                <a:srgbClr val="00659F"/>
              </a:buClr>
              <a:buSzTx/>
              <a:buFont typeface="+mj-lt"/>
              <a:buAutoNum type="arabicPeriod"/>
              <a:tabLst>
                <a:tab pos="896938" algn="l"/>
              </a:tabLst>
              <a:defRPr sz="2400">
                <a:solidFill>
                  <a:srgbClr val="00659F"/>
                </a:solidFill>
              </a:defRPr>
            </a:lvl1pPr>
          </a:lstStyle>
          <a:p>
            <a:pPr lvl="0"/>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p:txBody>
      </p:sp>
      <p:sp>
        <p:nvSpPr>
          <p:cNvPr id="13"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243133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5413" y="1459930"/>
            <a:ext cx="5799958" cy="5272340"/>
          </a:xfrm>
          <a:prstGeom prst="rect">
            <a:avLst/>
          </a:prstGeo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72148" y="1459930"/>
            <a:ext cx="3912696" cy="5280925"/>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smtClean="0"/>
              <a:t>Образец текста</a:t>
            </a:r>
          </a:p>
        </p:txBody>
      </p:sp>
      <p:sp>
        <p:nvSpPr>
          <p:cNvPr id="9" name="Date Placeholder 3"/>
          <p:cNvSpPr>
            <a:spLocks noGrp="1"/>
          </p:cNvSpPr>
          <p:nvPr>
            <p:ph type="dt" sz="half" idx="10"/>
          </p:nvPr>
        </p:nvSpPr>
        <p:spPr>
          <a:xfrm>
            <a:off x="369302" y="7098140"/>
            <a:ext cx="2405658" cy="402483"/>
          </a:xfrm>
          <a:prstGeom prst="rect">
            <a:avLst/>
          </a:prstGeom>
        </p:spPr>
        <p:txBody>
          <a:bodyPr anchor="ctr"/>
          <a:lstStyle>
            <a:lvl1pPr>
              <a:defRPr sz="1050">
                <a:solidFill>
                  <a:srgbClr val="636266"/>
                </a:solidFill>
              </a:defRPr>
            </a:lvl1pPr>
          </a:lstStyle>
          <a:p>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4"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174433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545413" y="1459930"/>
            <a:ext cx="5799958" cy="5000794"/>
          </a:xfrm>
          <a:prstGeom prst="rect">
            <a:avLst/>
          </a:prstGeo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ru-RU" smtClean="0"/>
              <a:t>Вставка рисунка</a:t>
            </a:r>
            <a:endParaRPr lang="en-US" dirty="0"/>
          </a:p>
        </p:txBody>
      </p:sp>
      <p:sp>
        <p:nvSpPr>
          <p:cNvPr id="9" name="Date Placeholder 3"/>
          <p:cNvSpPr>
            <a:spLocks noGrp="1"/>
          </p:cNvSpPr>
          <p:nvPr>
            <p:ph type="dt" sz="half" idx="10"/>
          </p:nvPr>
        </p:nvSpPr>
        <p:spPr>
          <a:xfrm>
            <a:off x="369302" y="7098140"/>
            <a:ext cx="2405658" cy="402483"/>
          </a:xfrm>
          <a:prstGeom prst="rect">
            <a:avLst/>
          </a:prstGeom>
        </p:spPr>
        <p:txBody>
          <a:bodyPr anchor="ctr"/>
          <a:lstStyle>
            <a:lvl1pPr>
              <a:defRPr sz="1050">
                <a:solidFill>
                  <a:srgbClr val="636266"/>
                </a:solidFill>
              </a:defRPr>
            </a:lvl1pPr>
          </a:lstStyle>
          <a:p>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4" name="Text Placeholder 3"/>
          <p:cNvSpPr>
            <a:spLocks noGrp="1"/>
          </p:cNvSpPr>
          <p:nvPr>
            <p:ph type="body" sz="half" idx="2"/>
          </p:nvPr>
        </p:nvSpPr>
        <p:spPr>
          <a:xfrm>
            <a:off x="272148" y="1459931"/>
            <a:ext cx="3912696" cy="5000794"/>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smtClean="0"/>
              <a:t>Образец текста</a:t>
            </a:r>
          </a:p>
        </p:txBody>
      </p:sp>
      <p:sp>
        <p:nvSpPr>
          <p:cNvPr id="15"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3022151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Пустой слайд без лог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369302" y="7098140"/>
            <a:ext cx="2405658" cy="402483"/>
          </a:xfrm>
          <a:prstGeom prst="rect">
            <a:avLst/>
          </a:prstGeom>
        </p:spPr>
        <p:txBody>
          <a:bodyPr anchor="ctr"/>
          <a:lstStyle>
            <a:lvl1pPr>
              <a:defRPr sz="1050">
                <a:solidFill>
                  <a:srgbClr val="636266"/>
                </a:solidFill>
              </a:defRPr>
            </a:lvl1pPr>
          </a:lstStyle>
          <a:p>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sp>
        <p:nvSpPr>
          <p:cNvPr id="6"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757290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13" y="1332328"/>
            <a:ext cx="10009187" cy="5457091"/>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9" name="Date Placeholder 3"/>
          <p:cNvSpPr>
            <a:spLocks noGrp="1"/>
          </p:cNvSpPr>
          <p:nvPr>
            <p:ph type="dt" sz="half" idx="2"/>
          </p:nvPr>
        </p:nvSpPr>
        <p:spPr>
          <a:xfrm>
            <a:off x="369302" y="7098140"/>
            <a:ext cx="2405658" cy="402483"/>
          </a:xfrm>
          <a:prstGeom prst="rect">
            <a:avLst/>
          </a:prstGeom>
        </p:spPr>
        <p:txBody>
          <a:bodyPr anchor="ctr"/>
          <a:lstStyle>
            <a:lvl1pPr>
              <a:defRPr sz="1050">
                <a:solidFill>
                  <a:srgbClr val="636266"/>
                </a:solidFill>
              </a:defRPr>
            </a:lvl1pPr>
          </a:lstStyle>
          <a:p>
            <a:fld id="{83774F7D-5185-4F4B-AFE8-18DA6A114804}" type="datetimeFigureOut">
              <a:rPr lang="ru-RU" smtClean="0"/>
              <a:pPr/>
              <a:t>29.01.2020</a:t>
            </a:fld>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3"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1331004065"/>
      </p:ext>
    </p:extLst>
  </p:cSld>
  <p:clrMapOvr>
    <a:masterClrMapping/>
  </p:clrMapOvr>
  <p:extLst mod="1">
    <p:ext uri="{DCECCB84-F9BA-43D5-87BE-67443E8EF086}">
      <p15:sldGuideLst xmlns:p15="http://schemas.microsoft.com/office/powerpoint/2012/main">
        <p15:guide id="1" orient="horz" pos="2381">
          <p15:clr>
            <a:srgbClr val="FBAE40"/>
          </p15:clr>
        </p15:guide>
        <p15:guide id="2" pos="3367">
          <p15:clr>
            <a:srgbClr val="FBAE40"/>
          </p15:clr>
        </p15:guide>
        <p15:guide id="3" pos="215">
          <p15:clr>
            <a:srgbClr val="FBAE40"/>
          </p15:clr>
        </p15:guide>
        <p15:guide id="4" pos="65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13" y="1332328"/>
            <a:ext cx="10009187" cy="5457091"/>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9" name="Date Placeholder 3"/>
          <p:cNvSpPr>
            <a:spLocks noGrp="1"/>
          </p:cNvSpPr>
          <p:nvPr>
            <p:ph type="dt" sz="half" idx="2"/>
          </p:nvPr>
        </p:nvSpPr>
        <p:spPr>
          <a:xfrm>
            <a:off x="369302" y="7098140"/>
            <a:ext cx="2405658" cy="402483"/>
          </a:xfrm>
          <a:prstGeom prst="rect">
            <a:avLst/>
          </a:prstGeom>
        </p:spPr>
        <p:txBody>
          <a:bodyPr anchor="ctr"/>
          <a:lstStyle>
            <a:lvl1pPr>
              <a:defRPr sz="1050">
                <a:solidFill>
                  <a:srgbClr val="636266"/>
                </a:solidFill>
              </a:defRPr>
            </a:lvl1pPr>
          </a:lstStyle>
          <a:p>
            <a:fld id="{83774F7D-5185-4F4B-AFE8-18DA6A114804}" type="datetimeFigureOut">
              <a:rPr lang="ru-RU" smtClean="0"/>
              <a:pPr/>
              <a:t>29.01.2020</a:t>
            </a:fld>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3"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2701259475"/>
      </p:ext>
    </p:extLst>
  </p:cSld>
  <p:clrMapOvr>
    <a:masterClrMapping/>
  </p:clrMapOvr>
  <p:extLst mod="1">
    <p:ext uri="{DCECCB84-F9BA-43D5-87BE-67443E8EF086}">
      <p15:sldGuideLst xmlns:p15="http://schemas.microsoft.com/office/powerpoint/2012/main">
        <p15:guide id="1" orient="horz" pos="2381">
          <p15:clr>
            <a:srgbClr val="FBAE40"/>
          </p15:clr>
        </p15:guide>
        <p15:guide id="2" pos="3367">
          <p15:clr>
            <a:srgbClr val="FBAE40"/>
          </p15:clr>
        </p15:guide>
        <p15:guide id="3" pos="215">
          <p15:clr>
            <a:srgbClr val="FBAE40"/>
          </p15:clr>
        </p15:guide>
        <p15:guide id="4" pos="65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5884" y="1525905"/>
            <a:ext cx="4544021" cy="5283053"/>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Content Placeholder 3"/>
          <p:cNvSpPr>
            <a:spLocks noGrp="1"/>
          </p:cNvSpPr>
          <p:nvPr>
            <p:ph sz="half" idx="2"/>
          </p:nvPr>
        </p:nvSpPr>
        <p:spPr>
          <a:xfrm>
            <a:off x="5745067" y="1525905"/>
            <a:ext cx="4544021" cy="5283053"/>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9" name="Date Placeholder 3"/>
          <p:cNvSpPr>
            <a:spLocks noGrp="1"/>
          </p:cNvSpPr>
          <p:nvPr>
            <p:ph type="dt" sz="half" idx="10"/>
          </p:nvPr>
        </p:nvSpPr>
        <p:spPr>
          <a:xfrm>
            <a:off x="369302" y="7098140"/>
            <a:ext cx="2405658" cy="402483"/>
          </a:xfrm>
          <a:prstGeom prst="rect">
            <a:avLst/>
          </a:prstGeom>
        </p:spPr>
        <p:txBody>
          <a:bodyPr anchor="ctr"/>
          <a:lstStyle>
            <a:lvl1pPr>
              <a:defRPr sz="1050">
                <a:solidFill>
                  <a:srgbClr val="636266"/>
                </a:solidFill>
              </a:defRPr>
            </a:lvl1pPr>
          </a:lstStyle>
          <a:p>
            <a:fld id="{83774F7D-5185-4F4B-AFE8-18DA6A114804}" type="datetimeFigureOut">
              <a:rPr lang="ru-RU" smtClean="0"/>
              <a:pPr/>
              <a:t>29.01.2020</a:t>
            </a:fld>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7"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1002247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_Автопро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886" y="587840"/>
            <a:ext cx="9088041" cy="916281"/>
          </a:xfrm>
          <a:prstGeom prst="rect">
            <a:avLst/>
          </a:prstGeom>
        </p:spPr>
        <p:txBody>
          <a:bodyPr anchor="b">
            <a:noAutofit/>
          </a:bodyPr>
          <a:lstStyle>
            <a:lvl1pPr algn="l">
              <a:defRPr sz="5400"/>
            </a:lvl1pPr>
          </a:lstStyle>
          <a:p>
            <a:r>
              <a:rPr lang="ru-RU" dirty="0" smtClean="0"/>
              <a:t>Образец заголовка</a:t>
            </a:r>
            <a:endParaRPr lang="en-US" dirty="0"/>
          </a:p>
        </p:txBody>
      </p:sp>
      <p:sp>
        <p:nvSpPr>
          <p:cNvPr id="3" name="Subtitle 2"/>
          <p:cNvSpPr>
            <a:spLocks noGrp="1"/>
          </p:cNvSpPr>
          <p:nvPr>
            <p:ph type="subTitle" idx="1"/>
          </p:nvPr>
        </p:nvSpPr>
        <p:spPr>
          <a:xfrm>
            <a:off x="801886" y="1757467"/>
            <a:ext cx="8018860" cy="1825171"/>
          </a:xfrm>
          <a:prstGeom prst="rect">
            <a:avLst/>
          </a:prstGeom>
        </p:spPr>
        <p:txBody>
          <a:bodyPr/>
          <a:lstStyle>
            <a:lvl1pPr marL="0" indent="0" algn="l">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dirty="0" smtClean="0"/>
              <a:t>Образец подзаголовка</a:t>
            </a:r>
            <a:endParaRPr lang="en-US" dirty="0"/>
          </a:p>
        </p:txBody>
      </p:sp>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4527" y="6332183"/>
            <a:ext cx="2507285" cy="535808"/>
          </a:xfrm>
          <a:prstGeom prst="rect">
            <a:avLst/>
          </a:prstGeom>
        </p:spPr>
      </p:pic>
    </p:spTree>
    <p:extLst>
      <p:ext uri="{BB962C8B-B14F-4D97-AF65-F5344CB8AC3E}">
        <p14:creationId xmlns:p14="http://schemas.microsoft.com/office/powerpoint/2010/main" val="2568253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2_Титульный слайд_До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886" y="587840"/>
            <a:ext cx="9088041" cy="916281"/>
          </a:xfrm>
          <a:prstGeom prst="rect">
            <a:avLst/>
          </a:prstGeom>
        </p:spPr>
        <p:txBody>
          <a:bodyPr anchor="b">
            <a:noAutofit/>
          </a:bodyPr>
          <a:lstStyle>
            <a:lvl1pPr algn="l">
              <a:defRPr sz="5400"/>
            </a:lvl1pPr>
          </a:lstStyle>
          <a:p>
            <a:r>
              <a:rPr lang="ru-RU" dirty="0" smtClean="0"/>
              <a:t>Образец заголовка</a:t>
            </a:r>
            <a:endParaRPr lang="en-US" dirty="0"/>
          </a:p>
        </p:txBody>
      </p:sp>
      <p:sp>
        <p:nvSpPr>
          <p:cNvPr id="3" name="Subtitle 2"/>
          <p:cNvSpPr>
            <a:spLocks noGrp="1"/>
          </p:cNvSpPr>
          <p:nvPr>
            <p:ph type="subTitle" idx="1"/>
          </p:nvPr>
        </p:nvSpPr>
        <p:spPr>
          <a:xfrm>
            <a:off x="801886" y="1757467"/>
            <a:ext cx="8018860" cy="1825171"/>
          </a:xfrm>
          <a:prstGeom prst="rect">
            <a:avLst/>
          </a:prstGeom>
        </p:spPr>
        <p:txBody>
          <a:bodyPr/>
          <a:lstStyle>
            <a:lvl1pPr marL="0" indent="0" algn="l">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dirty="0" smtClean="0"/>
              <a:t>Образец подзаголовка</a:t>
            </a:r>
            <a:endParaRPr lang="en-US" dirty="0"/>
          </a:p>
        </p:txBody>
      </p:sp>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4527" y="6332183"/>
            <a:ext cx="2507285" cy="535808"/>
          </a:xfrm>
          <a:prstGeom prst="rect">
            <a:avLst/>
          </a:prstGeom>
        </p:spPr>
      </p:pic>
    </p:spTree>
    <p:extLst>
      <p:ext uri="{BB962C8B-B14F-4D97-AF65-F5344CB8AC3E}">
        <p14:creationId xmlns:p14="http://schemas.microsoft.com/office/powerpoint/2010/main" val="169698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13" y="1332328"/>
            <a:ext cx="10009187" cy="5457091"/>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9" name="Date Placeholder 3"/>
          <p:cNvSpPr>
            <a:spLocks noGrp="1"/>
          </p:cNvSpPr>
          <p:nvPr>
            <p:ph type="dt" sz="half" idx="2"/>
          </p:nvPr>
        </p:nvSpPr>
        <p:spPr>
          <a:xfrm>
            <a:off x="369302" y="7098140"/>
            <a:ext cx="2405658" cy="402483"/>
          </a:xfrm>
          <a:prstGeom prst="rect">
            <a:avLst/>
          </a:prstGeom>
        </p:spPr>
        <p:txBody>
          <a:bodyPr anchor="ctr"/>
          <a:lstStyle>
            <a:lvl1pPr>
              <a:defRPr sz="1050">
                <a:solidFill>
                  <a:srgbClr val="636266"/>
                </a:solidFill>
              </a:defRPr>
            </a:lvl1pPr>
          </a:lstStyle>
          <a:p>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3"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2406899302"/>
      </p:ext>
    </p:extLst>
  </p:cSld>
  <p:clrMapOvr>
    <a:masterClrMapping/>
  </p:clrMapOvr>
  <p:extLst mod="1">
    <p:ext uri="{DCECCB84-F9BA-43D5-87BE-67443E8EF086}">
      <p15:sldGuideLst xmlns:p15="http://schemas.microsoft.com/office/powerpoint/2012/main">
        <p15:guide id="1" orient="horz" pos="2381">
          <p15:clr>
            <a:srgbClr val="FBAE40"/>
          </p15:clr>
        </p15:guide>
        <p15:guide id="2" pos="3367">
          <p15:clr>
            <a:srgbClr val="FBAE40"/>
          </p15:clr>
        </p15:guide>
        <p15:guide id="3" pos="215">
          <p15:clr>
            <a:srgbClr val="FBAE40"/>
          </p15:clr>
        </p15:guide>
        <p15:guide id="4" pos="6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Титульный слайд_Белая техни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886" y="587840"/>
            <a:ext cx="9088041" cy="916281"/>
          </a:xfrm>
          <a:prstGeom prst="rect">
            <a:avLst/>
          </a:prstGeom>
        </p:spPr>
        <p:txBody>
          <a:bodyPr anchor="b">
            <a:noAutofit/>
          </a:bodyPr>
          <a:lstStyle>
            <a:lvl1pPr algn="l">
              <a:defRPr sz="5400"/>
            </a:lvl1pPr>
          </a:lstStyle>
          <a:p>
            <a:r>
              <a:rPr lang="ru-RU" dirty="0" smtClean="0"/>
              <a:t>Образец заголовка</a:t>
            </a:r>
            <a:endParaRPr lang="en-US" dirty="0"/>
          </a:p>
        </p:txBody>
      </p:sp>
      <p:sp>
        <p:nvSpPr>
          <p:cNvPr id="3" name="Subtitle 2"/>
          <p:cNvSpPr>
            <a:spLocks noGrp="1"/>
          </p:cNvSpPr>
          <p:nvPr>
            <p:ph type="subTitle" idx="1"/>
          </p:nvPr>
        </p:nvSpPr>
        <p:spPr>
          <a:xfrm>
            <a:off x="801886" y="1757467"/>
            <a:ext cx="8018860" cy="1825171"/>
          </a:xfrm>
          <a:prstGeom prst="rect">
            <a:avLst/>
          </a:prstGeom>
        </p:spPr>
        <p:txBody>
          <a:bodyPr/>
          <a:lstStyle>
            <a:lvl1pPr marL="0" indent="0" algn="l">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dirty="0" smtClean="0"/>
              <a:t>Образец подзаголовка</a:t>
            </a:r>
            <a:endParaRPr lang="en-US" dirty="0"/>
          </a:p>
        </p:txBody>
      </p:sp>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4527" y="6332183"/>
            <a:ext cx="2507285" cy="535808"/>
          </a:xfrm>
          <a:prstGeom prst="rect">
            <a:avLst/>
          </a:prstGeom>
        </p:spPr>
      </p:pic>
    </p:spTree>
    <p:extLst>
      <p:ext uri="{BB962C8B-B14F-4D97-AF65-F5344CB8AC3E}">
        <p14:creationId xmlns:p14="http://schemas.microsoft.com/office/powerpoint/2010/main" val="3072330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слайд_Пустой">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801886" y="587840"/>
            <a:ext cx="9088041" cy="916281"/>
          </a:xfrm>
          <a:prstGeom prst="rect">
            <a:avLst/>
          </a:prstGeom>
        </p:spPr>
        <p:txBody>
          <a:bodyPr anchor="b">
            <a:noAutofit/>
          </a:bodyPr>
          <a:lstStyle>
            <a:lvl1pPr algn="l">
              <a:defRPr sz="5400"/>
            </a:lvl1pPr>
          </a:lstStyle>
          <a:p>
            <a:r>
              <a:rPr lang="ru-RU" dirty="0" smtClean="0"/>
              <a:t>Образец заголовка</a:t>
            </a:r>
            <a:endParaRPr lang="en-US" dirty="0"/>
          </a:p>
        </p:txBody>
      </p:sp>
      <p:sp>
        <p:nvSpPr>
          <p:cNvPr id="9" name="Subtitle 2"/>
          <p:cNvSpPr>
            <a:spLocks noGrp="1"/>
          </p:cNvSpPr>
          <p:nvPr>
            <p:ph type="subTitle" idx="1"/>
          </p:nvPr>
        </p:nvSpPr>
        <p:spPr>
          <a:xfrm>
            <a:off x="801886" y="1757467"/>
            <a:ext cx="8018860" cy="1825171"/>
          </a:xfrm>
          <a:prstGeom prst="rect">
            <a:avLst/>
          </a:prstGeom>
        </p:spPr>
        <p:txBody>
          <a:bodyPr/>
          <a:lstStyle>
            <a:lvl1pPr marL="0" indent="0" algn="l">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dirty="0" smtClean="0"/>
              <a:t>Образец подзаголовка</a:t>
            </a:r>
            <a:endParaRPr lang="en-US" dirty="0"/>
          </a:p>
        </p:txBody>
      </p:sp>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4527" y="6141012"/>
            <a:ext cx="2507285" cy="535808"/>
          </a:xfrm>
          <a:prstGeom prst="rect">
            <a:avLst/>
          </a:prstGeom>
        </p:spPr>
      </p:pic>
    </p:spTree>
    <p:extLst>
      <p:ext uri="{BB962C8B-B14F-4D97-AF65-F5344CB8AC3E}">
        <p14:creationId xmlns:p14="http://schemas.microsoft.com/office/powerpoint/2010/main" val="3666442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Сравнени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2147" y="1536658"/>
            <a:ext cx="4811787" cy="908210"/>
          </a:xfrm>
          <a:prstGeom prst="rect">
            <a:avLst/>
          </a:prstGeom>
        </p:spPr>
        <p:txBody>
          <a:bodyPr anchor="t"/>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dirty="0" smtClean="0"/>
              <a:t>Образец текста</a:t>
            </a:r>
          </a:p>
        </p:txBody>
      </p:sp>
      <p:sp>
        <p:nvSpPr>
          <p:cNvPr id="4" name="Content Placeholder 3"/>
          <p:cNvSpPr>
            <a:spLocks noGrp="1"/>
          </p:cNvSpPr>
          <p:nvPr>
            <p:ph sz="half" idx="2"/>
          </p:nvPr>
        </p:nvSpPr>
        <p:spPr>
          <a:xfrm>
            <a:off x="272147" y="2444868"/>
            <a:ext cx="4811787" cy="4061576"/>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5" name="Text Placeholder 4"/>
          <p:cNvSpPr>
            <a:spLocks noGrp="1"/>
          </p:cNvSpPr>
          <p:nvPr>
            <p:ph type="body" sz="quarter" idx="3"/>
          </p:nvPr>
        </p:nvSpPr>
        <p:spPr>
          <a:xfrm>
            <a:off x="5509886" y="1536658"/>
            <a:ext cx="4835485" cy="908210"/>
          </a:xfrm>
          <a:prstGeom prst="rect">
            <a:avLst/>
          </a:prstGeom>
        </p:spPr>
        <p:txBody>
          <a:bodyPr anchor="t"/>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dirty="0" smtClean="0"/>
              <a:t>Образец текста</a:t>
            </a:r>
          </a:p>
        </p:txBody>
      </p:sp>
      <p:sp>
        <p:nvSpPr>
          <p:cNvPr id="6" name="Content Placeholder 5"/>
          <p:cNvSpPr>
            <a:spLocks noGrp="1"/>
          </p:cNvSpPr>
          <p:nvPr>
            <p:ph sz="quarter" idx="4"/>
          </p:nvPr>
        </p:nvSpPr>
        <p:spPr>
          <a:xfrm>
            <a:off x="5509886" y="2444868"/>
            <a:ext cx="4835485" cy="4061576"/>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11" name="Date Placeholder 3"/>
          <p:cNvSpPr>
            <a:spLocks noGrp="1"/>
          </p:cNvSpPr>
          <p:nvPr>
            <p:ph type="dt" sz="half" idx="10"/>
          </p:nvPr>
        </p:nvSpPr>
        <p:spPr>
          <a:xfrm>
            <a:off x="369302" y="7098140"/>
            <a:ext cx="2405658" cy="402483"/>
          </a:xfrm>
          <a:prstGeom prst="rect">
            <a:avLst/>
          </a:prstGeom>
        </p:spPr>
        <p:txBody>
          <a:bodyPr anchor="ctr"/>
          <a:lstStyle>
            <a:lvl1pPr>
              <a:defRPr sz="1050">
                <a:solidFill>
                  <a:srgbClr val="636266"/>
                </a:solidFill>
              </a:defRPr>
            </a:lvl1pPr>
          </a:lstStyle>
          <a:p>
            <a:fld id="{83774F7D-5185-4F4B-AFE8-18DA6A114804}" type="datetimeFigureOut">
              <a:rPr lang="ru-RU" smtClean="0"/>
              <a:pPr/>
              <a:t>29.01.2020</a:t>
            </a:fld>
            <a:endParaRPr lang="ru-RU"/>
          </a:p>
        </p:txBody>
      </p:sp>
      <p:sp>
        <p:nvSpPr>
          <p:cNvPr id="12" name="Footer Placeholder 4"/>
          <p:cNvSpPr>
            <a:spLocks noGrp="1"/>
          </p:cNvSpPr>
          <p:nvPr>
            <p:ph type="ftr" sz="quarter" idx="11"/>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3" name="Slide Number Placeholder 5"/>
          <p:cNvSpPr>
            <a:spLocks noGrp="1"/>
          </p:cNvSpPr>
          <p:nvPr>
            <p:ph type="sldNum" sz="quarter" idx="12"/>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sp>
        <p:nvSpPr>
          <p:cNvPr id="14"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pic>
        <p:nvPicPr>
          <p:cNvPr id="15" name="Рисунок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Tree>
    <p:extLst>
      <p:ext uri="{BB962C8B-B14F-4D97-AF65-F5344CB8AC3E}">
        <p14:creationId xmlns:p14="http://schemas.microsoft.com/office/powerpoint/2010/main" val="183175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369302" y="7098140"/>
            <a:ext cx="2405658" cy="402483"/>
          </a:xfrm>
          <a:prstGeom prst="rect">
            <a:avLst/>
          </a:prstGeom>
        </p:spPr>
        <p:txBody>
          <a:bodyPr anchor="ctr"/>
          <a:lstStyle>
            <a:lvl1pPr>
              <a:defRPr sz="1050">
                <a:solidFill>
                  <a:srgbClr val="636266"/>
                </a:solidFill>
              </a:defRPr>
            </a:lvl1pPr>
          </a:lstStyle>
          <a:p>
            <a:fld id="{83774F7D-5185-4F4B-AFE8-18DA6A114804}" type="datetimeFigureOut">
              <a:rPr lang="ru-RU" smtClean="0"/>
              <a:pPr/>
              <a:t>29.01.2020</a:t>
            </a:fld>
            <a:endParaRPr lang="ru-RU"/>
          </a:p>
        </p:txBody>
      </p:sp>
      <p:sp>
        <p:nvSpPr>
          <p:cNvPr id="8"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9"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2" name="Объект 2"/>
          <p:cNvSpPr>
            <a:spLocks noGrp="1"/>
          </p:cNvSpPr>
          <p:nvPr>
            <p:ph sz="quarter" idx="10" hasCustomPrompt="1"/>
          </p:nvPr>
        </p:nvSpPr>
        <p:spPr>
          <a:xfrm>
            <a:off x="370366" y="1382713"/>
            <a:ext cx="4658026" cy="5257800"/>
          </a:xfrm>
          <a:prstGeom prst="rect">
            <a:avLst/>
          </a:prstGeom>
        </p:spPr>
        <p:txBody>
          <a:bodyPr lIns="0" tIns="0" rIns="0" bIns="0"/>
          <a:lstStyle>
            <a:lvl1pPr marL="0" indent="0">
              <a:buNone/>
              <a:defRPr>
                <a:solidFill>
                  <a:srgbClr val="00659F"/>
                </a:solidFill>
              </a:defRPr>
            </a:lvl1pPr>
          </a:lstStyle>
          <a:p>
            <a:pPr lvl="0"/>
            <a:r>
              <a:rPr lang="ru-RU" dirty="0" smtClean="0"/>
              <a:t>Текст слайда или объект</a:t>
            </a:r>
            <a:endParaRPr lang="ru-RU" dirty="0"/>
          </a:p>
        </p:txBody>
      </p:sp>
      <p:sp>
        <p:nvSpPr>
          <p:cNvPr id="13" name="Объект 2"/>
          <p:cNvSpPr>
            <a:spLocks noGrp="1"/>
          </p:cNvSpPr>
          <p:nvPr>
            <p:ph sz="quarter" idx="11" hasCustomPrompt="1"/>
          </p:nvPr>
        </p:nvSpPr>
        <p:spPr>
          <a:xfrm>
            <a:off x="5661302" y="1382713"/>
            <a:ext cx="4658026" cy="5257800"/>
          </a:xfrm>
          <a:prstGeom prst="rect">
            <a:avLst/>
          </a:prstGeom>
        </p:spPr>
        <p:txBody>
          <a:bodyPr lIns="0" tIns="0" rIns="0" bIns="0"/>
          <a:lstStyle>
            <a:lvl1pPr marL="0" indent="0">
              <a:buNone/>
              <a:defRPr>
                <a:solidFill>
                  <a:srgbClr val="00659F"/>
                </a:solidFill>
              </a:defRPr>
            </a:lvl1pPr>
          </a:lstStyle>
          <a:p>
            <a:pPr lvl="0"/>
            <a:r>
              <a:rPr lang="ru-RU" dirty="0" smtClean="0"/>
              <a:t>Текст слайда или объект</a:t>
            </a:r>
            <a:endParaRPr lang="ru-RU" dirty="0"/>
          </a:p>
        </p:txBody>
      </p:sp>
      <p:sp>
        <p:nvSpPr>
          <p:cNvPr id="14"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1717564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369302" y="7098140"/>
            <a:ext cx="2405658" cy="402483"/>
          </a:xfrm>
          <a:prstGeom prst="rect">
            <a:avLst/>
          </a:prstGeom>
        </p:spPr>
        <p:txBody>
          <a:bodyPr anchor="ctr"/>
          <a:lstStyle>
            <a:lvl1pPr>
              <a:defRPr sz="1050">
                <a:solidFill>
                  <a:srgbClr val="636266"/>
                </a:solidFill>
              </a:defRPr>
            </a:lvl1pPr>
          </a:lstStyle>
          <a:p>
            <a:fld id="{83774F7D-5185-4F4B-AFE8-18DA6A114804}" type="datetimeFigureOut">
              <a:rPr lang="ru-RU" smtClean="0"/>
              <a:pPr/>
              <a:t>29.01.2020</a:t>
            </a:fld>
            <a:endParaRPr lang="ru-RU"/>
          </a:p>
        </p:txBody>
      </p:sp>
      <p:sp>
        <p:nvSpPr>
          <p:cNvPr id="8"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9"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4" name="Объект 2"/>
          <p:cNvSpPr>
            <a:spLocks noGrp="1"/>
          </p:cNvSpPr>
          <p:nvPr>
            <p:ph sz="quarter" idx="10" hasCustomPrompt="1"/>
          </p:nvPr>
        </p:nvSpPr>
        <p:spPr>
          <a:xfrm>
            <a:off x="406874" y="2296885"/>
            <a:ext cx="4671674" cy="4343627"/>
          </a:xfrm>
          <a:prstGeom prst="rect">
            <a:avLst/>
          </a:prstGeom>
        </p:spPr>
        <p:txBody>
          <a:bodyPr lIns="0" tIns="0" rIns="0" bIns="0"/>
          <a:lstStyle>
            <a:lvl1pPr marL="0" indent="0">
              <a:buNone/>
              <a:defRPr lang="ru-RU" sz="1100" smtClean="0">
                <a:solidFill>
                  <a:srgbClr val="00659F"/>
                </a:solidFill>
                <a:effectLst/>
              </a:defRPr>
            </a:lvl1pPr>
          </a:lstStyle>
          <a:p>
            <a:pPr lvl="0"/>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Текст слайда или объект</a:t>
            </a:r>
            <a:endParaRPr lang="ru-RU" dirty="0"/>
          </a:p>
        </p:txBody>
      </p:sp>
      <p:sp>
        <p:nvSpPr>
          <p:cNvPr id="15" name="Объект 2"/>
          <p:cNvSpPr>
            <a:spLocks noGrp="1"/>
          </p:cNvSpPr>
          <p:nvPr>
            <p:ph sz="quarter" idx="11" hasCustomPrompt="1"/>
          </p:nvPr>
        </p:nvSpPr>
        <p:spPr>
          <a:xfrm>
            <a:off x="5646375" y="2296885"/>
            <a:ext cx="4671674" cy="4343627"/>
          </a:xfrm>
          <a:prstGeom prst="rect">
            <a:avLst/>
          </a:prstGeom>
        </p:spPr>
        <p:txBody>
          <a:bodyPr lIns="0" tIns="0" rIns="0" bIns="0"/>
          <a:lstStyle>
            <a:lvl1pPr marL="0" indent="0">
              <a:buNone/>
              <a:defRPr lang="ru-RU" sz="1100" smtClean="0">
                <a:solidFill>
                  <a:srgbClr val="00659F"/>
                </a:solidFill>
                <a:effectLst/>
              </a:defRPr>
            </a:lvl1pPr>
          </a:lstStyle>
          <a:p>
            <a:pPr lvl="0"/>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Текст слайда или объект</a:t>
            </a:r>
            <a:endParaRPr lang="ru-RU" dirty="0"/>
          </a:p>
        </p:txBody>
      </p:sp>
      <p:sp>
        <p:nvSpPr>
          <p:cNvPr id="16" name="Текст 3"/>
          <p:cNvSpPr>
            <a:spLocks noGrp="1"/>
          </p:cNvSpPr>
          <p:nvPr>
            <p:ph type="body" sz="quarter" idx="12"/>
          </p:nvPr>
        </p:nvSpPr>
        <p:spPr>
          <a:xfrm>
            <a:off x="406439" y="1328739"/>
            <a:ext cx="4672551" cy="728662"/>
          </a:xfrm>
          <a:prstGeom prst="rect">
            <a:avLst/>
          </a:prstGeom>
        </p:spPr>
        <p:txBody>
          <a:bodyPr lIns="0" tIns="0" rIns="0" bIns="0"/>
          <a:lstStyle>
            <a:lvl1pPr marL="0" indent="0">
              <a:buNone/>
              <a:defRPr>
                <a:solidFill>
                  <a:srgbClr val="00659F"/>
                </a:solidFill>
              </a:defRPr>
            </a:lvl1pPr>
          </a:lstStyle>
          <a:p>
            <a:pPr lvl="0"/>
            <a:endParaRPr lang="ru-RU" dirty="0"/>
          </a:p>
        </p:txBody>
      </p:sp>
      <p:sp>
        <p:nvSpPr>
          <p:cNvPr id="17" name="Текст 3"/>
          <p:cNvSpPr>
            <a:spLocks noGrp="1"/>
          </p:cNvSpPr>
          <p:nvPr>
            <p:ph type="body" sz="quarter" idx="13"/>
          </p:nvPr>
        </p:nvSpPr>
        <p:spPr>
          <a:xfrm>
            <a:off x="5646393" y="1328739"/>
            <a:ext cx="4672551" cy="728662"/>
          </a:xfrm>
          <a:prstGeom prst="rect">
            <a:avLst/>
          </a:prstGeom>
        </p:spPr>
        <p:txBody>
          <a:bodyPr lIns="0" tIns="0" rIns="0" bIns="0"/>
          <a:lstStyle>
            <a:lvl1pPr marL="0" indent="0">
              <a:buNone/>
              <a:defRPr>
                <a:solidFill>
                  <a:srgbClr val="00659F"/>
                </a:solidFill>
              </a:defRPr>
            </a:lvl1pPr>
          </a:lstStyle>
          <a:p>
            <a:pPr lvl="0"/>
            <a:endParaRPr lang="ru-RU" dirty="0"/>
          </a:p>
        </p:txBody>
      </p:sp>
      <p:sp>
        <p:nvSpPr>
          <p:cNvPr id="12"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2042438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Буллит-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Текст 3"/>
          <p:cNvSpPr>
            <a:spLocks noGrp="1"/>
          </p:cNvSpPr>
          <p:nvPr>
            <p:ph type="body" sz="quarter" idx="13" hasCustomPrompt="1"/>
          </p:nvPr>
        </p:nvSpPr>
        <p:spPr>
          <a:xfrm>
            <a:off x="372149" y="1328738"/>
            <a:ext cx="4672551" cy="5437821"/>
          </a:xfrm>
          <a:prstGeom prst="rect">
            <a:avLst/>
          </a:prstGeom>
        </p:spPr>
        <p:txBody>
          <a:bodyPr lIns="0" tIns="0" rIns="0" bIns="0"/>
          <a:lstStyle>
            <a:lvl1pPr marL="360363" marR="0" indent="-360363" algn="l" defTabSz="801929" rtl="0" eaLnBrk="1" fontAlgn="auto" latinLnBrk="0" hangingPunct="1">
              <a:lnSpc>
                <a:spcPct val="90000"/>
              </a:lnSpc>
              <a:spcBef>
                <a:spcPts val="877"/>
              </a:spcBef>
              <a:spcAft>
                <a:spcPts val="0"/>
              </a:spcAft>
              <a:buClr>
                <a:srgbClr val="00659F"/>
              </a:buClr>
              <a:buSzTx/>
              <a:buFont typeface="+mj-lt"/>
              <a:buAutoNum type="arabicPeriod"/>
              <a:tabLst>
                <a:tab pos="896938" algn="l"/>
              </a:tabLst>
              <a:defRPr sz="2400">
                <a:solidFill>
                  <a:srgbClr val="00659F"/>
                </a:solidFill>
              </a:defRPr>
            </a:lvl1pPr>
          </a:lstStyle>
          <a:p>
            <a:pPr lvl="0"/>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p:txBody>
      </p:sp>
      <p:sp>
        <p:nvSpPr>
          <p:cNvPr id="7" name="Date Placeholder 3"/>
          <p:cNvSpPr>
            <a:spLocks noGrp="1"/>
          </p:cNvSpPr>
          <p:nvPr>
            <p:ph type="dt" sz="half" idx="2"/>
          </p:nvPr>
        </p:nvSpPr>
        <p:spPr>
          <a:xfrm>
            <a:off x="369302" y="7098140"/>
            <a:ext cx="2405658" cy="402483"/>
          </a:xfrm>
          <a:prstGeom prst="rect">
            <a:avLst/>
          </a:prstGeom>
        </p:spPr>
        <p:txBody>
          <a:bodyPr anchor="ctr"/>
          <a:lstStyle>
            <a:lvl1pPr>
              <a:defRPr sz="1050">
                <a:solidFill>
                  <a:srgbClr val="636266"/>
                </a:solidFill>
              </a:defRPr>
            </a:lvl1pPr>
          </a:lstStyle>
          <a:p>
            <a:fld id="{83774F7D-5185-4F4B-AFE8-18DA6A114804}" type="datetimeFigureOut">
              <a:rPr lang="ru-RU" smtClean="0"/>
              <a:pPr/>
              <a:t>29.01.2020</a:t>
            </a:fld>
            <a:endParaRPr lang="ru-RU"/>
          </a:p>
        </p:txBody>
      </p:sp>
      <p:sp>
        <p:nvSpPr>
          <p:cNvPr id="8"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9"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2" name="Текст 3"/>
          <p:cNvSpPr>
            <a:spLocks noGrp="1"/>
          </p:cNvSpPr>
          <p:nvPr>
            <p:ph type="body" sz="quarter" idx="14" hasCustomPrompt="1"/>
          </p:nvPr>
        </p:nvSpPr>
        <p:spPr>
          <a:xfrm>
            <a:off x="5672820" y="1328737"/>
            <a:ext cx="4672551" cy="5437821"/>
          </a:xfrm>
          <a:prstGeom prst="rect">
            <a:avLst/>
          </a:prstGeom>
        </p:spPr>
        <p:txBody>
          <a:bodyPr lIns="0" tIns="0" rIns="0" bIns="0"/>
          <a:lstStyle>
            <a:lvl1pPr marL="360363" marR="0" indent="-360363" algn="l" defTabSz="801929" rtl="0" eaLnBrk="1" fontAlgn="auto" latinLnBrk="0" hangingPunct="1">
              <a:lnSpc>
                <a:spcPct val="90000"/>
              </a:lnSpc>
              <a:spcBef>
                <a:spcPts val="877"/>
              </a:spcBef>
              <a:spcAft>
                <a:spcPts val="0"/>
              </a:spcAft>
              <a:buClr>
                <a:srgbClr val="00659F"/>
              </a:buClr>
              <a:buSzTx/>
              <a:buFont typeface="+mj-lt"/>
              <a:buAutoNum type="arabicPeriod"/>
              <a:tabLst>
                <a:tab pos="896938" algn="l"/>
              </a:tabLst>
              <a:defRPr sz="2400">
                <a:solidFill>
                  <a:srgbClr val="00659F"/>
                </a:solidFill>
              </a:defRPr>
            </a:lvl1pPr>
          </a:lstStyle>
          <a:p>
            <a:pPr lvl="0"/>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a:p>
            <a:pPr marL="360363" marR="0" lvl="0" indent="-360363" algn="l" defTabSz="801929" rtl="0" eaLnBrk="1" fontAlgn="auto" latinLnBrk="0" hangingPunct="1">
              <a:lnSpc>
                <a:spcPct val="90000"/>
              </a:lnSpc>
              <a:spcBef>
                <a:spcPts val="877"/>
              </a:spcBef>
              <a:spcAft>
                <a:spcPts val="0"/>
              </a:spcAft>
              <a:buClrTx/>
              <a:buSzTx/>
              <a:buFont typeface="+mj-lt"/>
              <a:buAutoNum type="arabicPeriod"/>
              <a:tabLst>
                <a:tab pos="896938" algn="l"/>
              </a:tabLst>
              <a:defRPr/>
            </a:pPr>
            <a:r>
              <a:rPr lang="ru-RU" dirty="0" smtClean="0"/>
              <a:t>Буллит слайда</a:t>
            </a:r>
          </a:p>
        </p:txBody>
      </p:sp>
      <p:sp>
        <p:nvSpPr>
          <p:cNvPr id="13"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1639804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5413" y="1459930"/>
            <a:ext cx="5799958" cy="5272340"/>
          </a:xfrm>
          <a:prstGeom prst="rect">
            <a:avLst/>
          </a:prstGeo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72148" y="1459930"/>
            <a:ext cx="3912696" cy="5280925"/>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smtClean="0"/>
              <a:t>Образец текста</a:t>
            </a:r>
          </a:p>
        </p:txBody>
      </p:sp>
      <p:sp>
        <p:nvSpPr>
          <p:cNvPr id="9" name="Date Placeholder 3"/>
          <p:cNvSpPr>
            <a:spLocks noGrp="1"/>
          </p:cNvSpPr>
          <p:nvPr>
            <p:ph type="dt" sz="half" idx="10"/>
          </p:nvPr>
        </p:nvSpPr>
        <p:spPr>
          <a:xfrm>
            <a:off x="369302" y="7098140"/>
            <a:ext cx="2405658" cy="402483"/>
          </a:xfrm>
          <a:prstGeom prst="rect">
            <a:avLst/>
          </a:prstGeom>
        </p:spPr>
        <p:txBody>
          <a:bodyPr anchor="ctr"/>
          <a:lstStyle>
            <a:lvl1pPr>
              <a:defRPr sz="1050">
                <a:solidFill>
                  <a:srgbClr val="636266"/>
                </a:solidFill>
              </a:defRPr>
            </a:lvl1pPr>
          </a:lstStyle>
          <a:p>
            <a:fld id="{83774F7D-5185-4F4B-AFE8-18DA6A114804}" type="datetimeFigureOut">
              <a:rPr lang="ru-RU" smtClean="0"/>
              <a:pPr/>
              <a:t>29.01.2020</a:t>
            </a:fld>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4"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4243831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545413" y="1459930"/>
            <a:ext cx="5799958" cy="5000794"/>
          </a:xfrm>
          <a:prstGeom prst="rect">
            <a:avLst/>
          </a:prstGeo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ru-RU" smtClean="0"/>
              <a:t>Вставка рисунка</a:t>
            </a:r>
            <a:endParaRPr lang="en-US" dirty="0"/>
          </a:p>
        </p:txBody>
      </p:sp>
      <p:sp>
        <p:nvSpPr>
          <p:cNvPr id="9" name="Date Placeholder 3"/>
          <p:cNvSpPr>
            <a:spLocks noGrp="1"/>
          </p:cNvSpPr>
          <p:nvPr>
            <p:ph type="dt" sz="half" idx="10"/>
          </p:nvPr>
        </p:nvSpPr>
        <p:spPr>
          <a:xfrm>
            <a:off x="369302" y="7098140"/>
            <a:ext cx="2405658" cy="402483"/>
          </a:xfrm>
          <a:prstGeom prst="rect">
            <a:avLst/>
          </a:prstGeom>
        </p:spPr>
        <p:txBody>
          <a:bodyPr anchor="ctr"/>
          <a:lstStyle>
            <a:lvl1pPr>
              <a:defRPr sz="1050">
                <a:solidFill>
                  <a:srgbClr val="636266"/>
                </a:solidFill>
              </a:defRPr>
            </a:lvl1pPr>
          </a:lstStyle>
          <a:p>
            <a:fld id="{83774F7D-5185-4F4B-AFE8-18DA6A114804}" type="datetimeFigureOut">
              <a:rPr lang="ru-RU" smtClean="0"/>
              <a:pPr/>
              <a:t>29.01.2020</a:t>
            </a:fld>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4" name="Text Placeholder 3"/>
          <p:cNvSpPr>
            <a:spLocks noGrp="1"/>
          </p:cNvSpPr>
          <p:nvPr>
            <p:ph type="body" sz="half" idx="2"/>
          </p:nvPr>
        </p:nvSpPr>
        <p:spPr>
          <a:xfrm>
            <a:off x="272148" y="1459931"/>
            <a:ext cx="3912696" cy="5000794"/>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smtClean="0"/>
              <a:t>Образец текста</a:t>
            </a:r>
          </a:p>
        </p:txBody>
      </p:sp>
      <p:sp>
        <p:nvSpPr>
          <p:cNvPr id="15"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1189543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Пустой слайд без лог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369302" y="7098140"/>
            <a:ext cx="2405658" cy="402483"/>
          </a:xfrm>
          <a:prstGeom prst="rect">
            <a:avLst/>
          </a:prstGeom>
        </p:spPr>
        <p:txBody>
          <a:bodyPr anchor="ctr"/>
          <a:lstStyle>
            <a:lvl1pPr>
              <a:defRPr sz="1050">
                <a:solidFill>
                  <a:srgbClr val="636266"/>
                </a:solidFill>
              </a:defRPr>
            </a:lvl1pPr>
          </a:lstStyle>
          <a:p>
            <a:fld id="{83774F7D-5185-4F4B-AFE8-18DA6A114804}" type="datetimeFigureOut">
              <a:rPr lang="ru-RU" smtClean="0"/>
              <a:pPr/>
              <a:t>29.01.2020</a:t>
            </a:fld>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sp>
        <p:nvSpPr>
          <p:cNvPr id="6"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160938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5884" y="1525905"/>
            <a:ext cx="4544021" cy="5283053"/>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Content Placeholder 3"/>
          <p:cNvSpPr>
            <a:spLocks noGrp="1"/>
          </p:cNvSpPr>
          <p:nvPr>
            <p:ph sz="half" idx="2"/>
          </p:nvPr>
        </p:nvSpPr>
        <p:spPr>
          <a:xfrm>
            <a:off x="5745067" y="1525905"/>
            <a:ext cx="4544021" cy="5283053"/>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9" name="Date Placeholder 3"/>
          <p:cNvSpPr>
            <a:spLocks noGrp="1"/>
          </p:cNvSpPr>
          <p:nvPr>
            <p:ph type="dt" sz="half" idx="10"/>
          </p:nvPr>
        </p:nvSpPr>
        <p:spPr>
          <a:xfrm>
            <a:off x="369302" y="7098140"/>
            <a:ext cx="2405658" cy="402483"/>
          </a:xfrm>
          <a:prstGeom prst="rect">
            <a:avLst/>
          </a:prstGeom>
        </p:spPr>
        <p:txBody>
          <a:bodyPr anchor="ctr"/>
          <a:lstStyle>
            <a:lvl1pPr>
              <a:defRPr sz="1050">
                <a:solidFill>
                  <a:srgbClr val="636266"/>
                </a:solidFill>
              </a:defRPr>
            </a:lvl1pPr>
          </a:lstStyle>
          <a:p>
            <a:endParaRPr lang="ru-RU"/>
          </a:p>
        </p:txBody>
      </p:sp>
      <p:sp>
        <p:nvSpPr>
          <p:cNvPr id="10"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1"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7"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316362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_Автопро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886" y="587840"/>
            <a:ext cx="9088041" cy="916281"/>
          </a:xfrm>
          <a:prstGeom prst="rect">
            <a:avLst/>
          </a:prstGeom>
        </p:spPr>
        <p:txBody>
          <a:bodyPr anchor="b">
            <a:noAutofit/>
          </a:bodyPr>
          <a:lstStyle>
            <a:lvl1pPr algn="l">
              <a:defRPr sz="5400"/>
            </a:lvl1pPr>
          </a:lstStyle>
          <a:p>
            <a:r>
              <a:rPr lang="ru-RU" dirty="0" smtClean="0"/>
              <a:t>Образец заголовка</a:t>
            </a:r>
            <a:endParaRPr lang="en-US" dirty="0"/>
          </a:p>
        </p:txBody>
      </p:sp>
      <p:sp>
        <p:nvSpPr>
          <p:cNvPr id="3" name="Subtitle 2"/>
          <p:cNvSpPr>
            <a:spLocks noGrp="1"/>
          </p:cNvSpPr>
          <p:nvPr>
            <p:ph type="subTitle" idx="1"/>
          </p:nvPr>
        </p:nvSpPr>
        <p:spPr>
          <a:xfrm>
            <a:off x="801886" y="1757467"/>
            <a:ext cx="8018860" cy="1825171"/>
          </a:xfrm>
          <a:prstGeom prst="rect">
            <a:avLst/>
          </a:prstGeom>
        </p:spPr>
        <p:txBody>
          <a:bodyPr/>
          <a:lstStyle>
            <a:lvl1pPr marL="0" indent="0" algn="l">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dirty="0" smtClean="0"/>
              <a:t>Образец подзаголовка</a:t>
            </a:r>
            <a:endParaRPr lang="en-US" dirty="0"/>
          </a:p>
        </p:txBody>
      </p:sp>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4527" y="6332183"/>
            <a:ext cx="2507285" cy="535808"/>
          </a:xfrm>
          <a:prstGeom prst="rect">
            <a:avLst/>
          </a:prstGeom>
        </p:spPr>
      </p:pic>
    </p:spTree>
    <p:extLst>
      <p:ext uri="{BB962C8B-B14F-4D97-AF65-F5344CB8AC3E}">
        <p14:creationId xmlns:p14="http://schemas.microsoft.com/office/powerpoint/2010/main" val="241729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Титульный слайд_До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886" y="587840"/>
            <a:ext cx="9088041" cy="916281"/>
          </a:xfrm>
          <a:prstGeom prst="rect">
            <a:avLst/>
          </a:prstGeom>
        </p:spPr>
        <p:txBody>
          <a:bodyPr anchor="b">
            <a:noAutofit/>
          </a:bodyPr>
          <a:lstStyle>
            <a:lvl1pPr algn="l">
              <a:defRPr sz="5400"/>
            </a:lvl1pPr>
          </a:lstStyle>
          <a:p>
            <a:r>
              <a:rPr lang="ru-RU" dirty="0" smtClean="0"/>
              <a:t>Образец заголовка</a:t>
            </a:r>
            <a:endParaRPr lang="en-US" dirty="0"/>
          </a:p>
        </p:txBody>
      </p:sp>
      <p:sp>
        <p:nvSpPr>
          <p:cNvPr id="3" name="Subtitle 2"/>
          <p:cNvSpPr>
            <a:spLocks noGrp="1"/>
          </p:cNvSpPr>
          <p:nvPr>
            <p:ph type="subTitle" idx="1"/>
          </p:nvPr>
        </p:nvSpPr>
        <p:spPr>
          <a:xfrm>
            <a:off x="801886" y="1757467"/>
            <a:ext cx="8018860" cy="1825171"/>
          </a:xfrm>
          <a:prstGeom prst="rect">
            <a:avLst/>
          </a:prstGeom>
        </p:spPr>
        <p:txBody>
          <a:bodyPr/>
          <a:lstStyle>
            <a:lvl1pPr marL="0" indent="0" algn="l">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dirty="0" smtClean="0"/>
              <a:t>Образец подзаголовка</a:t>
            </a:r>
            <a:endParaRPr lang="en-US" dirty="0"/>
          </a:p>
        </p:txBody>
      </p:sp>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4527" y="6332183"/>
            <a:ext cx="2507285" cy="535808"/>
          </a:xfrm>
          <a:prstGeom prst="rect">
            <a:avLst/>
          </a:prstGeom>
        </p:spPr>
      </p:pic>
    </p:spTree>
    <p:extLst>
      <p:ext uri="{BB962C8B-B14F-4D97-AF65-F5344CB8AC3E}">
        <p14:creationId xmlns:p14="http://schemas.microsoft.com/office/powerpoint/2010/main" val="354834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3_Титульный слайд_Белая техни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886" y="587840"/>
            <a:ext cx="9088041" cy="916281"/>
          </a:xfrm>
          <a:prstGeom prst="rect">
            <a:avLst/>
          </a:prstGeom>
        </p:spPr>
        <p:txBody>
          <a:bodyPr anchor="b">
            <a:noAutofit/>
          </a:bodyPr>
          <a:lstStyle>
            <a:lvl1pPr algn="l">
              <a:defRPr sz="5400"/>
            </a:lvl1pPr>
          </a:lstStyle>
          <a:p>
            <a:r>
              <a:rPr lang="ru-RU" dirty="0" smtClean="0"/>
              <a:t>Образец заголовка</a:t>
            </a:r>
            <a:endParaRPr lang="en-US" dirty="0"/>
          </a:p>
        </p:txBody>
      </p:sp>
      <p:sp>
        <p:nvSpPr>
          <p:cNvPr id="3" name="Subtitle 2"/>
          <p:cNvSpPr>
            <a:spLocks noGrp="1"/>
          </p:cNvSpPr>
          <p:nvPr>
            <p:ph type="subTitle" idx="1"/>
          </p:nvPr>
        </p:nvSpPr>
        <p:spPr>
          <a:xfrm>
            <a:off x="801886" y="1757467"/>
            <a:ext cx="8018860" cy="1825171"/>
          </a:xfrm>
          <a:prstGeom prst="rect">
            <a:avLst/>
          </a:prstGeom>
        </p:spPr>
        <p:txBody>
          <a:bodyPr/>
          <a:lstStyle>
            <a:lvl1pPr marL="0" indent="0" algn="l">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dirty="0" smtClean="0"/>
              <a:t>Образец подзаголовка</a:t>
            </a:r>
            <a:endParaRPr lang="en-US" dirty="0"/>
          </a:p>
        </p:txBody>
      </p:sp>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4527" y="6332183"/>
            <a:ext cx="2507285" cy="535808"/>
          </a:xfrm>
          <a:prstGeom prst="rect">
            <a:avLst/>
          </a:prstGeom>
        </p:spPr>
      </p:pic>
    </p:spTree>
    <p:extLst>
      <p:ext uri="{BB962C8B-B14F-4D97-AF65-F5344CB8AC3E}">
        <p14:creationId xmlns:p14="http://schemas.microsoft.com/office/powerpoint/2010/main" val="27289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слайд_Пустой">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801886" y="587840"/>
            <a:ext cx="9088041" cy="916281"/>
          </a:xfrm>
          <a:prstGeom prst="rect">
            <a:avLst/>
          </a:prstGeom>
        </p:spPr>
        <p:txBody>
          <a:bodyPr anchor="b">
            <a:noAutofit/>
          </a:bodyPr>
          <a:lstStyle>
            <a:lvl1pPr algn="l">
              <a:defRPr sz="5400"/>
            </a:lvl1pPr>
          </a:lstStyle>
          <a:p>
            <a:r>
              <a:rPr lang="ru-RU" dirty="0" smtClean="0"/>
              <a:t>Образец заголовка</a:t>
            </a:r>
            <a:endParaRPr lang="en-US" dirty="0"/>
          </a:p>
        </p:txBody>
      </p:sp>
      <p:sp>
        <p:nvSpPr>
          <p:cNvPr id="9" name="Subtitle 2"/>
          <p:cNvSpPr>
            <a:spLocks noGrp="1"/>
          </p:cNvSpPr>
          <p:nvPr>
            <p:ph type="subTitle" idx="1"/>
          </p:nvPr>
        </p:nvSpPr>
        <p:spPr>
          <a:xfrm>
            <a:off x="801886" y="1757467"/>
            <a:ext cx="8018860" cy="1825171"/>
          </a:xfrm>
          <a:prstGeom prst="rect">
            <a:avLst/>
          </a:prstGeom>
        </p:spPr>
        <p:txBody>
          <a:bodyPr/>
          <a:lstStyle>
            <a:lvl1pPr marL="0" indent="0" algn="l">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dirty="0" smtClean="0"/>
              <a:t>Образец подзаголовка</a:t>
            </a:r>
            <a:endParaRPr lang="en-US" dirty="0"/>
          </a:p>
        </p:txBody>
      </p:sp>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4527" y="6141012"/>
            <a:ext cx="2507285" cy="535808"/>
          </a:xfrm>
          <a:prstGeom prst="rect">
            <a:avLst/>
          </a:prstGeom>
        </p:spPr>
      </p:pic>
    </p:spTree>
    <p:extLst>
      <p:ext uri="{BB962C8B-B14F-4D97-AF65-F5344CB8AC3E}">
        <p14:creationId xmlns:p14="http://schemas.microsoft.com/office/powerpoint/2010/main" val="367235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равнени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2147" y="1536658"/>
            <a:ext cx="4811787" cy="908210"/>
          </a:xfrm>
          <a:prstGeom prst="rect">
            <a:avLst/>
          </a:prstGeom>
        </p:spPr>
        <p:txBody>
          <a:bodyPr anchor="t"/>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dirty="0" smtClean="0"/>
              <a:t>Образец текста</a:t>
            </a:r>
          </a:p>
        </p:txBody>
      </p:sp>
      <p:sp>
        <p:nvSpPr>
          <p:cNvPr id="4" name="Content Placeholder 3"/>
          <p:cNvSpPr>
            <a:spLocks noGrp="1"/>
          </p:cNvSpPr>
          <p:nvPr>
            <p:ph sz="half" idx="2"/>
          </p:nvPr>
        </p:nvSpPr>
        <p:spPr>
          <a:xfrm>
            <a:off x="272147" y="2444868"/>
            <a:ext cx="4811787" cy="4061576"/>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5" name="Text Placeholder 4"/>
          <p:cNvSpPr>
            <a:spLocks noGrp="1"/>
          </p:cNvSpPr>
          <p:nvPr>
            <p:ph type="body" sz="quarter" idx="3"/>
          </p:nvPr>
        </p:nvSpPr>
        <p:spPr>
          <a:xfrm>
            <a:off x="5509886" y="1536658"/>
            <a:ext cx="4835485" cy="908210"/>
          </a:xfrm>
          <a:prstGeom prst="rect">
            <a:avLst/>
          </a:prstGeom>
        </p:spPr>
        <p:txBody>
          <a:bodyPr anchor="t"/>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dirty="0" smtClean="0"/>
              <a:t>Образец текста</a:t>
            </a:r>
          </a:p>
        </p:txBody>
      </p:sp>
      <p:sp>
        <p:nvSpPr>
          <p:cNvPr id="6" name="Content Placeholder 5"/>
          <p:cNvSpPr>
            <a:spLocks noGrp="1"/>
          </p:cNvSpPr>
          <p:nvPr>
            <p:ph sz="quarter" idx="4"/>
          </p:nvPr>
        </p:nvSpPr>
        <p:spPr>
          <a:xfrm>
            <a:off x="5509886" y="2444868"/>
            <a:ext cx="4835485" cy="4061576"/>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11" name="Date Placeholder 3"/>
          <p:cNvSpPr>
            <a:spLocks noGrp="1"/>
          </p:cNvSpPr>
          <p:nvPr>
            <p:ph type="dt" sz="half" idx="10"/>
          </p:nvPr>
        </p:nvSpPr>
        <p:spPr>
          <a:xfrm>
            <a:off x="369302" y="7098140"/>
            <a:ext cx="2405658" cy="402483"/>
          </a:xfrm>
          <a:prstGeom prst="rect">
            <a:avLst/>
          </a:prstGeom>
        </p:spPr>
        <p:txBody>
          <a:bodyPr anchor="ctr"/>
          <a:lstStyle>
            <a:lvl1pPr>
              <a:defRPr sz="1050">
                <a:solidFill>
                  <a:srgbClr val="636266"/>
                </a:solidFill>
              </a:defRPr>
            </a:lvl1pPr>
          </a:lstStyle>
          <a:p>
            <a:endParaRPr lang="ru-RU"/>
          </a:p>
        </p:txBody>
      </p:sp>
      <p:sp>
        <p:nvSpPr>
          <p:cNvPr id="12" name="Footer Placeholder 4"/>
          <p:cNvSpPr>
            <a:spLocks noGrp="1"/>
          </p:cNvSpPr>
          <p:nvPr>
            <p:ph type="ftr" sz="quarter" idx="11"/>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13" name="Slide Number Placeholder 5"/>
          <p:cNvSpPr>
            <a:spLocks noGrp="1"/>
          </p:cNvSpPr>
          <p:nvPr>
            <p:ph type="sldNum" sz="quarter" idx="12"/>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sp>
        <p:nvSpPr>
          <p:cNvPr id="14"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pic>
        <p:nvPicPr>
          <p:cNvPr id="15" name="Рисунок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Tree>
    <p:extLst>
      <p:ext uri="{BB962C8B-B14F-4D97-AF65-F5344CB8AC3E}">
        <p14:creationId xmlns:p14="http://schemas.microsoft.com/office/powerpoint/2010/main" val="105455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369302" y="7098140"/>
            <a:ext cx="2405658" cy="402483"/>
          </a:xfrm>
          <a:prstGeom prst="rect">
            <a:avLst/>
          </a:prstGeom>
        </p:spPr>
        <p:txBody>
          <a:bodyPr anchor="ctr"/>
          <a:lstStyle>
            <a:lvl1pPr>
              <a:defRPr sz="1050">
                <a:solidFill>
                  <a:srgbClr val="636266"/>
                </a:solidFill>
              </a:defRPr>
            </a:lvl1pPr>
          </a:lstStyle>
          <a:p>
            <a:endParaRPr lang="ru-RU"/>
          </a:p>
        </p:txBody>
      </p:sp>
      <p:sp>
        <p:nvSpPr>
          <p:cNvPr id="8" name="Footer Placeholder 4"/>
          <p:cNvSpPr>
            <a:spLocks noGrp="1"/>
          </p:cNvSpPr>
          <p:nvPr>
            <p:ph type="ftr" sz="quarter" idx="3"/>
          </p:nvPr>
        </p:nvSpPr>
        <p:spPr>
          <a:xfrm>
            <a:off x="3541663" y="7098140"/>
            <a:ext cx="3608487" cy="402483"/>
          </a:xfrm>
          <a:prstGeom prst="rect">
            <a:avLst/>
          </a:prstGeom>
        </p:spPr>
        <p:txBody>
          <a:bodyPr anchor="ctr"/>
          <a:lstStyle>
            <a:lvl1pPr algn="ctr">
              <a:defRPr sz="1050">
                <a:solidFill>
                  <a:srgbClr val="636266"/>
                </a:solidFill>
              </a:defRPr>
            </a:lvl1pPr>
          </a:lstStyle>
          <a:p>
            <a:endParaRPr lang="ru-RU" dirty="0"/>
          </a:p>
        </p:txBody>
      </p:sp>
      <p:sp>
        <p:nvSpPr>
          <p:cNvPr id="9" name="Slide Number Placeholder 5"/>
          <p:cNvSpPr>
            <a:spLocks noGrp="1"/>
          </p:cNvSpPr>
          <p:nvPr>
            <p:ph type="sldNum" sz="quarter" idx="4"/>
          </p:nvPr>
        </p:nvSpPr>
        <p:spPr>
          <a:xfrm>
            <a:off x="7939713" y="7098140"/>
            <a:ext cx="2405658" cy="402483"/>
          </a:xfrm>
          <a:prstGeom prst="rect">
            <a:avLst/>
          </a:prstGeom>
        </p:spPr>
        <p:txBody>
          <a:bodyPr anchor="ctr"/>
          <a:lstStyle>
            <a:lvl1pPr algn="r">
              <a:defRPr sz="1050">
                <a:solidFill>
                  <a:srgbClr val="636266"/>
                </a:solidFill>
              </a:defRPr>
            </a:lvl1pPr>
          </a:lstStyle>
          <a:p>
            <a:fld id="{46C0B8E6-AC79-49E7-B29C-9176B3E2EA50}" type="slidenum">
              <a:rPr lang="ru-RU" smtClean="0"/>
              <a:pPr/>
              <a:t>‹#›</a:t>
            </a:fld>
            <a:endParaRPr lang="ru-RU" dirty="0"/>
          </a:p>
        </p:txBody>
      </p:sp>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
        <p:nvSpPr>
          <p:cNvPr id="12" name="Объект 2"/>
          <p:cNvSpPr>
            <a:spLocks noGrp="1"/>
          </p:cNvSpPr>
          <p:nvPr>
            <p:ph sz="quarter" idx="10" hasCustomPrompt="1"/>
          </p:nvPr>
        </p:nvSpPr>
        <p:spPr>
          <a:xfrm>
            <a:off x="370366" y="1382713"/>
            <a:ext cx="4658026" cy="5257800"/>
          </a:xfrm>
          <a:prstGeom prst="rect">
            <a:avLst/>
          </a:prstGeom>
        </p:spPr>
        <p:txBody>
          <a:bodyPr lIns="0" tIns="0" rIns="0" bIns="0"/>
          <a:lstStyle>
            <a:lvl1pPr marL="0" indent="0">
              <a:buNone/>
              <a:defRPr>
                <a:solidFill>
                  <a:srgbClr val="00659F"/>
                </a:solidFill>
              </a:defRPr>
            </a:lvl1pPr>
          </a:lstStyle>
          <a:p>
            <a:pPr lvl="0"/>
            <a:r>
              <a:rPr lang="ru-RU" dirty="0" smtClean="0"/>
              <a:t>Текст слайда или объект</a:t>
            </a:r>
            <a:endParaRPr lang="ru-RU" dirty="0"/>
          </a:p>
        </p:txBody>
      </p:sp>
      <p:sp>
        <p:nvSpPr>
          <p:cNvPr id="13" name="Объект 2"/>
          <p:cNvSpPr>
            <a:spLocks noGrp="1"/>
          </p:cNvSpPr>
          <p:nvPr>
            <p:ph sz="quarter" idx="11" hasCustomPrompt="1"/>
          </p:nvPr>
        </p:nvSpPr>
        <p:spPr>
          <a:xfrm>
            <a:off x="5661302" y="1382713"/>
            <a:ext cx="4658026" cy="5257800"/>
          </a:xfrm>
          <a:prstGeom prst="rect">
            <a:avLst/>
          </a:prstGeom>
        </p:spPr>
        <p:txBody>
          <a:bodyPr lIns="0" tIns="0" rIns="0" bIns="0"/>
          <a:lstStyle>
            <a:lvl1pPr marL="0" indent="0">
              <a:buNone/>
              <a:defRPr>
                <a:solidFill>
                  <a:srgbClr val="00659F"/>
                </a:solidFill>
              </a:defRPr>
            </a:lvl1pPr>
          </a:lstStyle>
          <a:p>
            <a:pPr lvl="0"/>
            <a:r>
              <a:rPr lang="ru-RU" dirty="0" smtClean="0"/>
              <a:t>Текст слайда или объект</a:t>
            </a:r>
            <a:endParaRPr lang="ru-RU" dirty="0"/>
          </a:p>
        </p:txBody>
      </p:sp>
      <p:sp>
        <p:nvSpPr>
          <p:cNvPr id="14" name="Title 1"/>
          <p:cNvSpPr>
            <a:spLocks noGrp="1"/>
          </p:cNvSpPr>
          <p:nvPr>
            <p:ph type="title"/>
          </p:nvPr>
        </p:nvSpPr>
        <p:spPr>
          <a:xfrm>
            <a:off x="272147" y="0"/>
            <a:ext cx="7443103" cy="937260"/>
          </a:xfrm>
          <a:prstGeom prst="rect">
            <a:avLst/>
          </a:prstGeom>
        </p:spPr>
        <p:txBody>
          <a:bodyPr anchor="ctr">
            <a:normAutofit/>
          </a:bodyPr>
          <a:lstStyle>
            <a:lvl1pPr>
              <a:defRPr sz="2400">
                <a:solidFill>
                  <a:srgbClr val="00659F"/>
                </a:solidFill>
              </a:defRPr>
            </a:lvl1pPr>
          </a:lstStyle>
          <a:p>
            <a:r>
              <a:rPr lang="ru-RU" dirty="0" smtClean="0"/>
              <a:t>Образец заголовка</a:t>
            </a:r>
            <a:endParaRPr lang="en-US" dirty="0"/>
          </a:p>
        </p:txBody>
      </p:sp>
    </p:spTree>
    <p:extLst>
      <p:ext uri="{BB962C8B-B14F-4D97-AF65-F5344CB8AC3E}">
        <p14:creationId xmlns:p14="http://schemas.microsoft.com/office/powerpoint/2010/main" val="154703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wmf"/><Relationship Id="rId2" Type="http://schemas.openxmlformats.org/officeDocument/2006/relationships/slideLayout" Target="../slideLayouts/slideLayout16.xml"/><Relationship Id="rId16" Type="http://schemas.openxmlformats.org/officeDocument/2006/relationships/image" Target="../media/image1.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Tree>
    <p:extLst>
      <p:ext uri="{BB962C8B-B14F-4D97-AF65-F5344CB8AC3E}">
        <p14:creationId xmlns:p14="http://schemas.microsoft.com/office/powerpoint/2010/main" val="2369796035"/>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64" r:id="rId3"/>
    <p:sldLayoutId id="2147483661" r:id="rId4"/>
    <p:sldLayoutId id="2147483673" r:id="rId5"/>
    <p:sldLayoutId id="2147483674" r:id="rId6"/>
    <p:sldLayoutId id="2147483672" r:id="rId7"/>
    <p:sldLayoutId id="2147483665" r:id="rId8"/>
    <p:sldLayoutId id="2147483666" r:id="rId9"/>
    <p:sldLayoutId id="2147483675" r:id="rId10"/>
    <p:sldLayoutId id="2147483667" r:id="rId11"/>
    <p:sldLayoutId id="2147483668" r:id="rId12"/>
    <p:sldLayoutId id="2147483669" r:id="rId13"/>
    <p:sldLayoutId id="2147483676" r:id="rId14"/>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rgbClr val="636266"/>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rgbClr val="636266"/>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rgbClr val="636266"/>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18900" y="320040"/>
            <a:ext cx="1731564" cy="370036"/>
          </a:xfrm>
          <a:prstGeom prst="rect">
            <a:avLst/>
          </a:prstGeom>
        </p:spPr>
      </p:pic>
    </p:spTree>
    <p:extLst>
      <p:ext uri="{BB962C8B-B14F-4D97-AF65-F5344CB8AC3E}">
        <p14:creationId xmlns:p14="http://schemas.microsoft.com/office/powerpoint/2010/main" val="30022125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rgbClr val="636266"/>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rgbClr val="636266"/>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rgbClr val="636266"/>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cdn.ihs.com/www/pdf/IHS%20Markit%20Biodegradable%20Polymer%20Infographic.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c.europa.eu/environment/circular-economy/pdf/oxo-plastics.pdf" TargetMode="Externa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363083" y="484741"/>
            <a:ext cx="9088041" cy="1019379"/>
          </a:xfrm>
        </p:spPr>
        <p:txBody>
          <a:bodyPr/>
          <a:lstStyle/>
          <a:p>
            <a:r>
              <a:rPr lang="ru-RU" sz="3200" b="1" dirty="0"/>
              <a:t>Перспективы развития рынка </a:t>
            </a:r>
            <a:r>
              <a:rPr lang="ru-RU" sz="3200" b="1" dirty="0" smtClean="0"/>
              <a:t>биоразл</a:t>
            </a:r>
            <a:r>
              <a:rPr lang="ru-RU" sz="3200" b="1" dirty="0"/>
              <a:t>а</a:t>
            </a:r>
            <a:r>
              <a:rPr lang="ru-RU" sz="3200" b="1" dirty="0" smtClean="0"/>
              <a:t>гаемых </a:t>
            </a:r>
            <a:r>
              <a:rPr lang="ru-RU" sz="3200" b="1" dirty="0"/>
              <a:t>материалов в РФ</a:t>
            </a:r>
          </a:p>
        </p:txBody>
      </p:sp>
      <p:sp>
        <p:nvSpPr>
          <p:cNvPr id="3" name="TextBox 2"/>
          <p:cNvSpPr txBox="1"/>
          <p:nvPr/>
        </p:nvSpPr>
        <p:spPr>
          <a:xfrm>
            <a:off x="363083" y="4199947"/>
            <a:ext cx="415666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1" i="0" u="none" strike="noStrike" kern="1200" cap="none" spc="0" normalizeH="0" baseline="0" noProof="0" dirty="0" smtClean="0">
                <a:ln>
                  <a:noFill/>
                </a:ln>
                <a:solidFill>
                  <a:srgbClr val="095B95"/>
                </a:solidFill>
                <a:effectLst/>
                <a:uLnTx/>
                <a:uFillTx/>
                <a:latin typeface="Calibri"/>
                <a:ea typeface="+mn-ea"/>
                <a:cs typeface="+mn-cs"/>
              </a:rPr>
              <a:t>Потапова Анна Михайловна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smtClean="0">
                <a:ln>
                  <a:noFill/>
                </a:ln>
                <a:solidFill>
                  <a:srgbClr val="095B95"/>
                </a:solidFill>
                <a:effectLst/>
                <a:uLnTx/>
                <a:uFillTx/>
                <a:latin typeface="Calibri"/>
                <a:ea typeface="+mn-ea"/>
                <a:cs typeface="+mn-cs"/>
              </a:rPr>
              <a:t>Руководитель Отдела развития рынка НПП Полипластик</a:t>
            </a:r>
            <a:endParaRPr kumimoji="0" lang="ru-RU" sz="2200" b="0" i="0" u="none" strike="noStrike" kern="1200" cap="none" spc="0" normalizeH="0" baseline="0" noProof="0" dirty="0">
              <a:ln>
                <a:noFill/>
              </a:ln>
              <a:solidFill>
                <a:srgbClr val="095B95"/>
              </a:solidFill>
              <a:effectLst/>
              <a:uLnTx/>
              <a:uFillTx/>
              <a:latin typeface="Calibri"/>
              <a:ea typeface="+mn-ea"/>
              <a:cs typeface="+mn-cs"/>
            </a:endParaRPr>
          </a:p>
        </p:txBody>
      </p:sp>
      <p:sp>
        <p:nvSpPr>
          <p:cNvPr id="2" name="TextBox 1"/>
          <p:cNvSpPr txBox="1"/>
          <p:nvPr/>
        </p:nvSpPr>
        <p:spPr>
          <a:xfrm>
            <a:off x="3283026" y="7100630"/>
            <a:ext cx="40211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95B95"/>
                </a:solidFill>
                <a:effectLst/>
                <a:uLnTx/>
                <a:uFillTx/>
                <a:latin typeface="Calibri"/>
                <a:ea typeface="+mn-ea"/>
                <a:cs typeface="+mn-cs"/>
              </a:rPr>
              <a:t>«Recycling Solutions</a:t>
            </a:r>
            <a:r>
              <a:rPr kumimoji="0" lang="en-US" sz="1800" b="0" i="0" u="none" strike="noStrike" kern="1200" cap="none" spc="0" normalizeH="0" baseline="0" noProof="0" dirty="0" smtClean="0">
                <a:ln>
                  <a:noFill/>
                </a:ln>
                <a:solidFill>
                  <a:srgbClr val="095B95"/>
                </a:solidFill>
                <a:effectLst/>
                <a:uLnTx/>
                <a:uFillTx/>
                <a:latin typeface="Calibri"/>
                <a:ea typeface="+mn-ea"/>
                <a:cs typeface="+mn-cs"/>
              </a:rPr>
              <a:t>», 30 </a:t>
            </a:r>
            <a:r>
              <a:rPr kumimoji="0" lang="ru-RU" sz="1800" b="0" i="0" u="none" strike="noStrike" kern="1200" cap="none" spc="0" normalizeH="0" baseline="0" noProof="0" dirty="0" smtClean="0">
                <a:ln>
                  <a:noFill/>
                </a:ln>
                <a:solidFill>
                  <a:srgbClr val="095B95"/>
                </a:solidFill>
                <a:effectLst/>
                <a:uLnTx/>
                <a:uFillTx/>
                <a:latin typeface="Calibri"/>
                <a:ea typeface="+mn-ea"/>
                <a:cs typeface="+mn-cs"/>
              </a:rPr>
              <a:t>января 2020 г.</a:t>
            </a:r>
            <a:endParaRPr kumimoji="0" lang="en-US" sz="1800" b="0" i="0" u="none" strike="noStrike" kern="1200" cap="none" spc="0" normalizeH="0" baseline="0" noProof="0" dirty="0">
              <a:ln>
                <a:noFill/>
              </a:ln>
              <a:solidFill>
                <a:srgbClr val="095B95"/>
              </a:solidFill>
              <a:effectLst/>
              <a:uLnTx/>
              <a:uFillTx/>
              <a:latin typeface="Calibri"/>
              <a:ea typeface="+mn-ea"/>
              <a:cs typeface="+mn-cs"/>
            </a:endParaRPr>
          </a:p>
        </p:txBody>
      </p:sp>
    </p:spTree>
    <p:extLst>
      <p:ext uri="{BB962C8B-B14F-4D97-AF65-F5344CB8AC3E}">
        <p14:creationId xmlns:p14="http://schemas.microsoft.com/office/powerpoint/2010/main" val="3452167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272147" y="0"/>
            <a:ext cx="8486263" cy="937260"/>
          </a:xfrm>
        </p:spPr>
        <p:txBody>
          <a:bodyPr>
            <a:normAutofit fontScale="90000"/>
          </a:bodyPr>
          <a:lstStyle/>
          <a:p>
            <a:r>
              <a:rPr lang="ru-RU" sz="3200" b="1" dirty="0" smtClean="0"/>
              <a:t>Характеристика мирового рынка биоразлагаемых полимеров (без целлюлозы и крахмалов)</a:t>
            </a:r>
            <a:endParaRPr lang="ru-RU" sz="3200" b="1" dirty="0"/>
          </a:p>
        </p:txBody>
      </p:sp>
      <p:graphicFrame>
        <p:nvGraphicFramePr>
          <p:cNvPr id="17" name="Таблица 16"/>
          <p:cNvGraphicFramePr>
            <a:graphicFrameLocks noGrp="1"/>
          </p:cNvGraphicFramePr>
          <p:nvPr>
            <p:extLst>
              <p:ext uri="{D42A27DB-BD31-4B8C-83A1-F6EECF244321}">
                <p14:modId xmlns:p14="http://schemas.microsoft.com/office/powerpoint/2010/main" val="3409885532"/>
              </p:ext>
            </p:extLst>
          </p:nvPr>
        </p:nvGraphicFramePr>
        <p:xfrm>
          <a:off x="6053109" y="4496240"/>
          <a:ext cx="4280712" cy="1769336"/>
        </p:xfrm>
        <a:graphic>
          <a:graphicData uri="http://schemas.openxmlformats.org/drawingml/2006/table">
            <a:tbl>
              <a:tblPr/>
              <a:tblGrid>
                <a:gridCol w="2722145">
                  <a:extLst>
                    <a:ext uri="{9D8B030D-6E8A-4147-A177-3AD203B41FA5}">
                      <a16:colId xmlns:a16="http://schemas.microsoft.com/office/drawing/2014/main" val="1841597765"/>
                    </a:ext>
                  </a:extLst>
                </a:gridCol>
                <a:gridCol w="879360">
                  <a:extLst>
                    <a:ext uri="{9D8B030D-6E8A-4147-A177-3AD203B41FA5}">
                      <a16:colId xmlns:a16="http://schemas.microsoft.com/office/drawing/2014/main" val="3912720274"/>
                    </a:ext>
                  </a:extLst>
                </a:gridCol>
                <a:gridCol w="679207">
                  <a:extLst>
                    <a:ext uri="{9D8B030D-6E8A-4147-A177-3AD203B41FA5}">
                      <a16:colId xmlns:a16="http://schemas.microsoft.com/office/drawing/2014/main" val="2885691075"/>
                    </a:ext>
                  </a:extLst>
                </a:gridCol>
              </a:tblGrid>
              <a:tr h="347947">
                <a:tc>
                  <a:txBody>
                    <a:bodyPr/>
                    <a:lstStyle/>
                    <a:p>
                      <a:pPr algn="ctr" fontAlgn="ctr"/>
                      <a:r>
                        <a:rPr lang="ru-RU" sz="1100" b="1" i="0" u="none" strike="noStrike" dirty="0">
                          <a:solidFill>
                            <a:srgbClr val="FFFFFF"/>
                          </a:solidFill>
                          <a:effectLst/>
                          <a:latin typeface="Calibri" panose="020F0502020204030204" pitchFamily="34" charset="0"/>
                        </a:rPr>
                        <a:t>Вид материала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ru-RU" sz="1100" b="1" i="0" u="none" strike="noStrike">
                          <a:solidFill>
                            <a:srgbClr val="FFFFFF"/>
                          </a:solidFill>
                          <a:effectLst/>
                          <a:latin typeface="Calibri" panose="020F0502020204030204" pitchFamily="34" charset="0"/>
                        </a:rPr>
                        <a:t>Объем, тыс. тонн/год</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ru-RU" sz="1100" b="1" i="0" u="none" strike="noStrike">
                          <a:solidFill>
                            <a:srgbClr val="FFFFFF"/>
                          </a:solidFill>
                          <a:effectLst/>
                          <a:latin typeface="Calibri" panose="020F0502020204030204" pitchFamily="34" charset="0"/>
                        </a:rPr>
                        <a:t>Доля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1173532300"/>
                  </a:ext>
                </a:extLst>
              </a:tr>
              <a:tr h="131670">
                <a:tc>
                  <a:txBody>
                    <a:bodyPr/>
                    <a:lstStyle/>
                    <a:p>
                      <a:pPr algn="l" fontAlgn="ctr"/>
                      <a:r>
                        <a:rPr lang="en-US" sz="1100" b="0" i="0" u="none" strike="noStrike" dirty="0">
                          <a:solidFill>
                            <a:srgbClr val="000000"/>
                          </a:solidFill>
                          <a:effectLst/>
                          <a:latin typeface="Calibri" panose="020F0502020204030204" pitchFamily="34" charset="0"/>
                        </a:rPr>
                        <a:t>PLA (</a:t>
                      </a:r>
                      <a:r>
                        <a:rPr lang="ru-RU" sz="1100" b="0" i="0" u="none" strike="noStrike" dirty="0">
                          <a:solidFill>
                            <a:srgbClr val="000000"/>
                          </a:solidFill>
                          <a:effectLst/>
                          <a:latin typeface="Calibri" panose="020F0502020204030204" pitchFamily="34" charset="0"/>
                        </a:rPr>
                        <a:t>Полилактид)</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130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31,0%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676984"/>
                  </a:ext>
                </a:extLst>
              </a:tr>
              <a:tr h="131670">
                <a:tc>
                  <a:txBody>
                    <a:bodyPr/>
                    <a:lstStyle/>
                    <a:p>
                      <a:pPr algn="l" fontAlgn="ctr"/>
                      <a:r>
                        <a:rPr lang="en-US" sz="1100" b="0" i="0" u="none" strike="noStrike">
                          <a:solidFill>
                            <a:srgbClr val="000000"/>
                          </a:solidFill>
                          <a:effectLst/>
                          <a:latin typeface="Calibri" panose="020F0502020204030204" pitchFamily="34" charset="0"/>
                        </a:rPr>
                        <a:t>PHA (</a:t>
                      </a:r>
                      <a:r>
                        <a:rPr lang="ru-RU" sz="1100" b="0" i="0" u="none" strike="noStrike">
                          <a:solidFill>
                            <a:srgbClr val="000000"/>
                          </a:solidFill>
                          <a:effectLst/>
                          <a:latin typeface="Calibri" panose="020F0502020204030204" pitchFamily="34" charset="0"/>
                        </a:rPr>
                        <a:t>Полигидроксиалконаты)</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16,7%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344966"/>
                  </a:ext>
                </a:extLst>
              </a:tr>
              <a:tr h="131670">
                <a:tc>
                  <a:txBody>
                    <a:bodyPr/>
                    <a:lstStyle/>
                    <a:p>
                      <a:pPr algn="l" fontAlgn="ctr"/>
                      <a:r>
                        <a:rPr lang="en-US" sz="1100" b="0" i="0" u="none" strike="noStrike" dirty="0">
                          <a:solidFill>
                            <a:srgbClr val="000000"/>
                          </a:solidFill>
                          <a:effectLst/>
                          <a:latin typeface="Calibri" panose="020F0502020204030204" pitchFamily="34" charset="0"/>
                        </a:rPr>
                        <a:t>PBS (</a:t>
                      </a:r>
                      <a:r>
                        <a:rPr lang="ru-RU" sz="1100" b="0" i="0" u="none" strike="noStrike" dirty="0">
                          <a:solidFill>
                            <a:srgbClr val="000000"/>
                          </a:solidFill>
                          <a:effectLst/>
                          <a:latin typeface="Calibri" panose="020F0502020204030204" pitchFamily="34" charset="0"/>
                        </a:rPr>
                        <a:t>Полибутилсукцинат)</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23,8%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993618"/>
                  </a:ext>
                </a:extLst>
              </a:tr>
              <a:tr h="161865">
                <a:tc>
                  <a:txBody>
                    <a:bodyPr/>
                    <a:lstStyle/>
                    <a:p>
                      <a:pPr algn="l" fontAlgn="ctr"/>
                      <a:r>
                        <a:rPr lang="en-US" sz="1100" b="0" i="0" u="none" strike="noStrike" dirty="0">
                          <a:solidFill>
                            <a:srgbClr val="000000"/>
                          </a:solidFill>
                          <a:effectLst/>
                          <a:latin typeface="Calibri" panose="020F0502020204030204" pitchFamily="34" charset="0"/>
                        </a:rPr>
                        <a:t>PBAT (</a:t>
                      </a:r>
                      <a:r>
                        <a:rPr lang="ru-RU" sz="1100" b="0" i="0" u="none" strike="noStrike" dirty="0">
                          <a:solidFill>
                            <a:srgbClr val="000000"/>
                          </a:solidFill>
                          <a:effectLst/>
                          <a:latin typeface="Calibri" panose="020F0502020204030204" pitchFamily="34" charset="0"/>
                        </a:rPr>
                        <a:t>Полибутиратадипинтерефталат)</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21,4%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776651"/>
                  </a:ext>
                </a:extLst>
              </a:tr>
              <a:tr h="131670">
                <a:tc>
                  <a:txBody>
                    <a:bodyPr/>
                    <a:lstStyle/>
                    <a:p>
                      <a:pPr algn="l" fontAlgn="ctr"/>
                      <a:r>
                        <a:rPr lang="ru-RU" sz="1100" b="0" i="0" u="none" strike="noStrike" dirty="0">
                          <a:solidFill>
                            <a:srgbClr val="000000"/>
                          </a:solidFill>
                          <a:effectLst/>
                          <a:latin typeface="Calibri" panose="020F0502020204030204" pitchFamily="34" charset="0"/>
                        </a:rPr>
                        <a:t>прочие</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115595"/>
                  </a:ext>
                </a:extLst>
              </a:tr>
              <a:tr h="131670">
                <a:tc>
                  <a:txBody>
                    <a:bodyPr/>
                    <a:lstStyle/>
                    <a:p>
                      <a:pPr algn="ctr" fontAlgn="ctr"/>
                      <a:r>
                        <a:rPr lang="ru-RU" sz="1100" b="1" i="0" u="none" strike="noStrike">
                          <a:solidFill>
                            <a:srgbClr val="000000"/>
                          </a:solidFill>
                          <a:effectLst/>
                          <a:latin typeface="Calibri" panose="020F0502020204030204" pitchFamily="34" charset="0"/>
                        </a:rPr>
                        <a:t>Всего: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Calibri" panose="020F0502020204030204" pitchFamily="34" charset="0"/>
                        </a:rPr>
                        <a:t>420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Calibri" panose="020F0502020204030204" pitchFamily="34" charset="0"/>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9395"/>
                  </a:ext>
                </a:extLst>
              </a:tr>
              <a:tr h="377449">
                <a:tc>
                  <a:txBody>
                    <a:bodyPr/>
                    <a:lstStyle/>
                    <a:p>
                      <a:pPr algn="l" fontAlgn="ctr"/>
                      <a:r>
                        <a:rPr lang="ru-RU" sz="1100" b="0" i="1" u="none" strike="noStrike" dirty="0">
                          <a:solidFill>
                            <a:srgbClr val="000000"/>
                          </a:solidFill>
                          <a:effectLst/>
                          <a:latin typeface="Calibri" panose="020F0502020204030204" pitchFamily="34" charset="0"/>
                        </a:rPr>
                        <a:t>"</a:t>
                      </a:r>
                      <a:r>
                        <a:rPr lang="ru-RU" sz="1100" b="0" i="1" u="none" strike="noStrike" dirty="0" err="1">
                          <a:solidFill>
                            <a:srgbClr val="000000"/>
                          </a:solidFill>
                          <a:effectLst/>
                          <a:latin typeface="Calibri" panose="020F0502020204030204" pitchFamily="34" charset="0"/>
                        </a:rPr>
                        <a:t>Starch</a:t>
                      </a:r>
                      <a:r>
                        <a:rPr lang="ru-RU" sz="1100" b="0" i="1" u="none" strike="noStrike" dirty="0">
                          <a:solidFill>
                            <a:srgbClr val="000000"/>
                          </a:solidFill>
                          <a:effectLst/>
                          <a:latin typeface="Calibri" panose="020F0502020204030204" pitchFamily="34" charset="0"/>
                        </a:rPr>
                        <a:t> </a:t>
                      </a:r>
                      <a:r>
                        <a:rPr lang="ru-RU" sz="1100" b="0" i="1" u="none" strike="noStrike" dirty="0" err="1">
                          <a:solidFill>
                            <a:srgbClr val="000000"/>
                          </a:solidFill>
                          <a:effectLst/>
                          <a:latin typeface="Calibri" panose="020F0502020204030204" pitchFamily="34" charset="0"/>
                        </a:rPr>
                        <a:t>blends</a:t>
                      </a:r>
                      <a:r>
                        <a:rPr lang="ru-RU" sz="1100" b="0" i="1" u="none" strike="noStrike" dirty="0">
                          <a:solidFill>
                            <a:srgbClr val="000000"/>
                          </a:solidFill>
                          <a:effectLst/>
                          <a:latin typeface="Calibri" panose="020F0502020204030204" pitchFamily="34" charset="0"/>
                        </a:rPr>
                        <a:t>" (синтетические полимеры с добавками для биоразложения), </a:t>
                      </a:r>
                      <a:r>
                        <a:rPr lang="ru-RU" sz="1100" b="0" i="1" u="none" strike="noStrike" dirty="0" err="1">
                          <a:solidFill>
                            <a:srgbClr val="000000"/>
                          </a:solidFill>
                          <a:effectLst/>
                          <a:latin typeface="Calibri" panose="020F0502020204030204" pitchFamily="34" charset="0"/>
                        </a:rPr>
                        <a:t>справочно</a:t>
                      </a:r>
                      <a:endParaRPr lang="ru-RU" sz="1100" b="0" i="1"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effectLst/>
                          <a:latin typeface="Calibri" panose="020F0502020204030204" pitchFamily="34" charset="0"/>
                        </a:rPr>
                        <a:t>430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dirty="0">
                          <a:solidFill>
                            <a:srgbClr val="000000"/>
                          </a:solidFill>
                          <a:effectLst/>
                          <a:latin typeface="Calibri" panose="020F050202020403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824133"/>
                  </a:ext>
                </a:extLst>
              </a:tr>
            </a:tbl>
          </a:graphicData>
        </a:graphic>
      </p:graphicFrame>
      <p:sp>
        <p:nvSpPr>
          <p:cNvPr id="22" name="TextBox 21"/>
          <p:cNvSpPr txBox="1"/>
          <p:nvPr/>
        </p:nvSpPr>
        <p:spPr>
          <a:xfrm>
            <a:off x="191157" y="7129363"/>
            <a:ext cx="9797271" cy="523220"/>
          </a:xfrm>
          <a:prstGeom prst="rect">
            <a:avLst/>
          </a:prstGeom>
          <a:noFill/>
        </p:spPr>
        <p:txBody>
          <a:bodyPr wrap="square" rtlCol="0">
            <a:spAutoFit/>
          </a:bodyPr>
          <a:lstStyle>
            <a:defPPr>
              <a:defRPr lang="ru-RU"/>
            </a:defPPr>
            <a:lvl1pPr>
              <a:defRPr sz="1400">
                <a:solidFill>
                  <a:schemeClr val="accent6"/>
                </a:solidFill>
              </a:defRPr>
            </a:lvl1pPr>
          </a:lstStyle>
          <a:p>
            <a:r>
              <a:rPr lang="ru-RU" dirty="0"/>
              <a:t>Источник: </a:t>
            </a:r>
            <a:r>
              <a:rPr lang="en-US" dirty="0"/>
              <a:t>IHS </a:t>
            </a:r>
            <a:r>
              <a:rPr lang="en-US" dirty="0" smtClean="0"/>
              <a:t>Markit</a:t>
            </a:r>
            <a:r>
              <a:rPr lang="en-US" dirty="0"/>
              <a:t> (</a:t>
            </a:r>
            <a:r>
              <a:rPr lang="en-US" dirty="0">
                <a:hlinkClick r:id="rId3"/>
              </a:rPr>
              <a:t>https://</a:t>
            </a:r>
            <a:r>
              <a:rPr lang="en-US" dirty="0" smtClean="0">
                <a:hlinkClick r:id="rId3"/>
              </a:rPr>
              <a:t>cdn.ihs.com/www/pdf/IHS%20Markit%20Biodegradable%20Polymer%20Infographic.pdf</a:t>
            </a:r>
            <a:r>
              <a:rPr lang="en-US" dirty="0" smtClean="0"/>
              <a:t>)</a:t>
            </a:r>
          </a:p>
          <a:p>
            <a:endParaRPr lang="ru-RU" dirty="0"/>
          </a:p>
        </p:txBody>
      </p:sp>
      <p:graphicFrame>
        <p:nvGraphicFramePr>
          <p:cNvPr id="27" name="Таблица 26"/>
          <p:cNvGraphicFramePr>
            <a:graphicFrameLocks noGrp="1"/>
          </p:cNvGraphicFramePr>
          <p:nvPr>
            <p:extLst>
              <p:ext uri="{D42A27DB-BD31-4B8C-83A1-F6EECF244321}">
                <p14:modId xmlns:p14="http://schemas.microsoft.com/office/powerpoint/2010/main" val="2888368316"/>
              </p:ext>
            </p:extLst>
          </p:nvPr>
        </p:nvGraphicFramePr>
        <p:xfrm>
          <a:off x="827841" y="4518275"/>
          <a:ext cx="4217884" cy="1733550"/>
        </p:xfrm>
        <a:graphic>
          <a:graphicData uri="http://schemas.openxmlformats.org/drawingml/2006/table">
            <a:tbl>
              <a:tblPr/>
              <a:tblGrid>
                <a:gridCol w="2438464">
                  <a:extLst>
                    <a:ext uri="{9D8B030D-6E8A-4147-A177-3AD203B41FA5}">
                      <a16:colId xmlns:a16="http://schemas.microsoft.com/office/drawing/2014/main" val="37061717"/>
                    </a:ext>
                  </a:extLst>
                </a:gridCol>
                <a:gridCol w="935843">
                  <a:extLst>
                    <a:ext uri="{9D8B030D-6E8A-4147-A177-3AD203B41FA5}">
                      <a16:colId xmlns:a16="http://schemas.microsoft.com/office/drawing/2014/main" val="3909767863"/>
                    </a:ext>
                  </a:extLst>
                </a:gridCol>
                <a:gridCol w="843577">
                  <a:extLst>
                    <a:ext uri="{9D8B030D-6E8A-4147-A177-3AD203B41FA5}">
                      <a16:colId xmlns:a16="http://schemas.microsoft.com/office/drawing/2014/main" val="3042060666"/>
                    </a:ext>
                  </a:extLst>
                </a:gridCol>
              </a:tblGrid>
              <a:tr h="337461">
                <a:tc>
                  <a:txBody>
                    <a:bodyPr/>
                    <a:lstStyle/>
                    <a:p>
                      <a:pPr algn="ctr" fontAlgn="ctr"/>
                      <a:r>
                        <a:rPr lang="ru-RU" sz="1100" b="1" i="0" u="none" strike="noStrike">
                          <a:solidFill>
                            <a:srgbClr val="FFFFFF"/>
                          </a:solidFill>
                          <a:effectLst/>
                          <a:latin typeface="Calibri" panose="020F0502020204030204" pitchFamily="34" charset="0"/>
                        </a:rPr>
                        <a:t>Направление использования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ru-RU" sz="1100" b="1" i="0" u="none" strike="noStrike">
                          <a:solidFill>
                            <a:srgbClr val="FFFFFF"/>
                          </a:solidFill>
                          <a:effectLst/>
                          <a:latin typeface="Calibri" panose="020F0502020204030204" pitchFamily="34" charset="0"/>
                        </a:rPr>
                        <a:t>Объем, тыс. тонн</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ctr" fontAlgn="ctr"/>
                      <a:r>
                        <a:rPr lang="ru-RU" sz="1100" b="1" i="0" u="none" strike="noStrike">
                          <a:solidFill>
                            <a:srgbClr val="FFFFFF"/>
                          </a:solidFill>
                          <a:effectLst/>
                          <a:latin typeface="Calibri" panose="020F0502020204030204" pitchFamily="34" charset="0"/>
                        </a:rPr>
                        <a:t>Доля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extLst>
                  <a:ext uri="{0D108BD9-81ED-4DB2-BD59-A6C34878D82A}">
                    <a16:rowId xmlns:a16="http://schemas.microsoft.com/office/drawing/2014/main" val="3951122944"/>
                  </a:ext>
                </a:extLst>
              </a:tr>
              <a:tr h="155297">
                <a:tc>
                  <a:txBody>
                    <a:bodyPr/>
                    <a:lstStyle/>
                    <a:p>
                      <a:pPr algn="l" fontAlgn="ctr"/>
                      <a:r>
                        <a:rPr lang="ru-RU" sz="1100" b="0" i="0" u="none" strike="noStrike" dirty="0">
                          <a:solidFill>
                            <a:srgbClr val="C00000"/>
                          </a:solidFill>
                          <a:effectLst/>
                          <a:latin typeface="Calibri" panose="020F0502020204030204" pitchFamily="34" charset="0"/>
                        </a:rPr>
                        <a:t>Упаковка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C00000"/>
                          </a:solidFill>
                          <a:effectLst/>
                          <a:latin typeface="Calibri" panose="020F0502020204030204" pitchFamily="34" charset="0"/>
                        </a:rPr>
                        <a:t>275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C00000"/>
                          </a:solidFill>
                          <a:effectLst/>
                          <a:latin typeface="Calibri" panose="020F0502020204030204" pitchFamily="34" charset="0"/>
                        </a:rPr>
                        <a:t>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498612"/>
                  </a:ext>
                </a:extLst>
              </a:tr>
              <a:tr h="155297">
                <a:tc>
                  <a:txBody>
                    <a:bodyPr/>
                    <a:lstStyle/>
                    <a:p>
                      <a:pPr algn="l" fontAlgn="ctr"/>
                      <a:r>
                        <a:rPr lang="ru-RU" sz="1100" b="0" i="0" u="none" strike="noStrike">
                          <a:solidFill>
                            <a:srgbClr val="000000"/>
                          </a:solidFill>
                          <a:effectLst/>
                          <a:latin typeface="Calibri" panose="020F0502020204030204" pitchFamily="34" charset="0"/>
                        </a:rPr>
                        <a:t>Общественное питание</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95286"/>
                  </a:ext>
                </a:extLst>
              </a:tr>
              <a:tr h="155297">
                <a:tc>
                  <a:txBody>
                    <a:bodyPr/>
                    <a:lstStyle/>
                    <a:p>
                      <a:pPr algn="l" fontAlgn="ctr"/>
                      <a:r>
                        <a:rPr lang="ru-RU" sz="1100" b="0" i="0" u="none" strike="noStrike">
                          <a:solidFill>
                            <a:srgbClr val="000000"/>
                          </a:solidFill>
                          <a:effectLst/>
                          <a:latin typeface="Calibri" panose="020F0502020204030204" pitchFamily="34" charset="0"/>
                        </a:rPr>
                        <a:t>Волокна/Нити</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592514"/>
                  </a:ext>
                </a:extLst>
              </a:tr>
              <a:tr h="149514">
                <a:tc>
                  <a:txBody>
                    <a:bodyPr/>
                    <a:lstStyle/>
                    <a:p>
                      <a:pPr algn="l" fontAlgn="ctr"/>
                      <a:r>
                        <a:rPr lang="ru-RU" sz="1100" b="0" i="0" u="none" strike="noStrike">
                          <a:solidFill>
                            <a:srgbClr val="000000"/>
                          </a:solidFill>
                          <a:effectLst/>
                          <a:latin typeface="Calibri" panose="020F0502020204030204" pitchFamily="34" charset="0"/>
                        </a:rPr>
                        <a:t>Медицина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695361"/>
                  </a:ext>
                </a:extLst>
              </a:tr>
              <a:tr h="155297">
                <a:tc>
                  <a:txBody>
                    <a:bodyPr/>
                    <a:lstStyle/>
                    <a:p>
                      <a:pPr algn="l" fontAlgn="ctr"/>
                      <a:r>
                        <a:rPr lang="ru-RU" sz="1100" b="0" i="0" u="none" strike="noStrike">
                          <a:solidFill>
                            <a:srgbClr val="000000"/>
                          </a:solidFill>
                          <a:effectLst/>
                          <a:latin typeface="Calibri" panose="020F0502020204030204" pitchFamily="34" charset="0"/>
                        </a:rPr>
                        <a:t>Агрохимия</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205909"/>
                  </a:ext>
                </a:extLst>
              </a:tr>
              <a:tr h="155297">
                <a:tc>
                  <a:txBody>
                    <a:bodyPr/>
                    <a:lstStyle/>
                    <a:p>
                      <a:pPr algn="l" fontAlgn="ctr"/>
                      <a:r>
                        <a:rPr lang="ru-RU" sz="1100" b="0" i="0" u="none" strike="noStrike">
                          <a:solidFill>
                            <a:srgbClr val="000000"/>
                          </a:solidFill>
                          <a:effectLst/>
                          <a:latin typeface="Calibri" panose="020F0502020204030204" pitchFamily="34" charset="0"/>
                        </a:rPr>
                        <a:t>Электроника</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4215"/>
                  </a:ext>
                </a:extLst>
              </a:tr>
              <a:tr h="155297">
                <a:tc>
                  <a:txBody>
                    <a:bodyPr/>
                    <a:lstStyle/>
                    <a:p>
                      <a:pPr algn="l" fontAlgn="ctr"/>
                      <a:r>
                        <a:rPr lang="ru-RU" sz="1100" b="0" i="0" u="none" strike="noStrike">
                          <a:solidFill>
                            <a:srgbClr val="000000"/>
                          </a:solidFill>
                          <a:effectLst/>
                          <a:latin typeface="Calibri" panose="020F0502020204030204" pitchFamily="34" charset="0"/>
                        </a:rPr>
                        <a:t>прочее</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327629"/>
                  </a:ext>
                </a:extLst>
              </a:tr>
              <a:tr h="155297">
                <a:tc>
                  <a:txBody>
                    <a:bodyPr/>
                    <a:lstStyle/>
                    <a:p>
                      <a:pPr algn="ctr" fontAlgn="ctr"/>
                      <a:r>
                        <a:rPr lang="ru-RU" sz="1100" b="1" i="0" u="none" strike="noStrike">
                          <a:solidFill>
                            <a:srgbClr val="000000"/>
                          </a:solidFill>
                          <a:effectLst/>
                          <a:latin typeface="Calibri" panose="020F0502020204030204" pitchFamily="34" charset="0"/>
                        </a:rPr>
                        <a:t>Всего: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Calibri" panose="020F0502020204030204" pitchFamily="34" charset="0"/>
                        </a:rPr>
                        <a:t>370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a:solidFill>
                            <a:srgbClr val="000000"/>
                          </a:solidFill>
                          <a:effectLst/>
                          <a:latin typeface="Calibri" panose="020F0502020204030204" pitchFamily="34" charset="0"/>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487296"/>
                  </a:ext>
                </a:extLst>
              </a:tr>
            </a:tbl>
          </a:graphicData>
        </a:graphic>
      </p:graphicFrame>
      <p:sp>
        <p:nvSpPr>
          <p:cNvPr id="2" name="Прямоугольник 1"/>
          <p:cNvSpPr/>
          <p:nvPr/>
        </p:nvSpPr>
        <p:spPr>
          <a:xfrm>
            <a:off x="651571" y="6363787"/>
            <a:ext cx="9814021" cy="584775"/>
          </a:xfrm>
          <a:prstGeom prst="rect">
            <a:avLst/>
          </a:prstGeom>
        </p:spPr>
        <p:txBody>
          <a:bodyPr wrap="square">
            <a:spAutoFit/>
          </a:bodyPr>
          <a:lstStyle/>
          <a:p>
            <a:r>
              <a:rPr lang="ru-RU" sz="1600" dirty="0"/>
              <a:t>Объем рынка указанных биоразлагаемых материалов по итогам 2018 года оценивается на уровне 370 тыс. тонн/год (</a:t>
            </a:r>
            <a:r>
              <a:rPr lang="en-US" sz="1600" dirty="0"/>
              <a:t>$</a:t>
            </a:r>
            <a:r>
              <a:rPr lang="ru-RU" sz="1600" dirty="0"/>
              <a:t>1,1 млрд.), а средние темпы ежегодного роста – 9%.</a:t>
            </a:r>
          </a:p>
        </p:txBody>
      </p:sp>
      <p:sp>
        <p:nvSpPr>
          <p:cNvPr id="16" name="TextBox 15"/>
          <p:cNvSpPr txBox="1"/>
          <p:nvPr/>
        </p:nvSpPr>
        <p:spPr>
          <a:xfrm>
            <a:off x="6144104" y="985493"/>
            <a:ext cx="3838459" cy="523220"/>
          </a:xfrm>
          <a:prstGeom prst="rect">
            <a:avLst/>
          </a:prstGeom>
          <a:noFill/>
        </p:spPr>
        <p:txBody>
          <a:bodyPr wrap="square" rtlCol="0">
            <a:spAutoFit/>
          </a:bodyPr>
          <a:lstStyle/>
          <a:p>
            <a:pPr algn="ctr"/>
            <a:r>
              <a:rPr lang="ru-RU" sz="1400" b="1" dirty="0" smtClean="0"/>
              <a:t>Структура мировых мощностей по основным видам биоразлагаемых полимеров</a:t>
            </a:r>
            <a:endParaRPr lang="ru-RU" sz="1400" b="1" dirty="0"/>
          </a:p>
        </p:txBody>
      </p:sp>
      <p:sp>
        <p:nvSpPr>
          <p:cNvPr id="25" name="TextBox 24"/>
          <p:cNvSpPr txBox="1"/>
          <p:nvPr/>
        </p:nvSpPr>
        <p:spPr>
          <a:xfrm>
            <a:off x="827841" y="1005717"/>
            <a:ext cx="3838459" cy="523220"/>
          </a:xfrm>
          <a:prstGeom prst="rect">
            <a:avLst/>
          </a:prstGeom>
          <a:noFill/>
        </p:spPr>
        <p:txBody>
          <a:bodyPr wrap="square" rtlCol="0">
            <a:spAutoFit/>
          </a:bodyPr>
          <a:lstStyle/>
          <a:p>
            <a:pPr algn="ctr"/>
            <a:r>
              <a:rPr lang="ru-RU" sz="1400" b="1" dirty="0" smtClean="0"/>
              <a:t>Структура мирового спроса по областям применения (2018 год)</a:t>
            </a:r>
            <a:endParaRPr lang="ru-RU" sz="1400" b="1" dirty="0"/>
          </a:p>
        </p:txBody>
      </p:sp>
      <p:sp>
        <p:nvSpPr>
          <p:cNvPr id="5" name="Номер слайда 4"/>
          <p:cNvSpPr>
            <a:spLocks noGrp="1"/>
          </p:cNvSpPr>
          <p:nvPr>
            <p:ph type="sldNum" sz="quarter" idx="4"/>
          </p:nvPr>
        </p:nvSpPr>
        <p:spPr/>
        <p:txBody>
          <a:bodyPr/>
          <a:lstStyle/>
          <a:p>
            <a:fld id="{46C0B8E6-AC79-49E7-B29C-9176B3E2EA50}" type="slidenum">
              <a:rPr lang="ru-RU" smtClean="0"/>
              <a:pPr/>
              <a:t>11</a:t>
            </a:fld>
            <a:endParaRPr lang="ru-RU" dirty="0"/>
          </a:p>
        </p:txBody>
      </p:sp>
      <p:graphicFrame>
        <p:nvGraphicFramePr>
          <p:cNvPr id="20" name="Диаграмма 19"/>
          <p:cNvGraphicFramePr>
            <a:graphicFrameLocks/>
          </p:cNvGraphicFramePr>
          <p:nvPr>
            <p:extLst>
              <p:ext uri="{D42A27DB-BD31-4B8C-83A1-F6EECF244321}">
                <p14:modId xmlns:p14="http://schemas.microsoft.com/office/powerpoint/2010/main" val="2871040325"/>
              </p:ext>
            </p:extLst>
          </p:nvPr>
        </p:nvGraphicFramePr>
        <p:xfrm>
          <a:off x="429736" y="1452245"/>
          <a:ext cx="5054600" cy="326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Диаграмма 23"/>
          <p:cNvGraphicFramePr>
            <a:graphicFrameLocks/>
          </p:cNvGraphicFramePr>
          <p:nvPr>
            <p:extLst>
              <p:ext uri="{D42A27DB-BD31-4B8C-83A1-F6EECF244321}">
                <p14:modId xmlns:p14="http://schemas.microsoft.com/office/powerpoint/2010/main" val="1209775653"/>
              </p:ext>
            </p:extLst>
          </p:nvPr>
        </p:nvGraphicFramePr>
        <p:xfrm>
          <a:off x="5972651" y="1476259"/>
          <a:ext cx="4719162" cy="31891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7255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stretch>
            <a:fillRect/>
          </a:stretch>
        </p:blipFill>
        <p:spPr>
          <a:xfrm>
            <a:off x="5976113" y="4532533"/>
            <a:ext cx="4019536" cy="2411722"/>
          </a:xfrm>
          <a:prstGeom prst="rect">
            <a:avLst/>
          </a:prstGeom>
        </p:spPr>
      </p:pic>
      <p:sp>
        <p:nvSpPr>
          <p:cNvPr id="4" name="Заголовок 2"/>
          <p:cNvSpPr>
            <a:spLocks noGrp="1"/>
          </p:cNvSpPr>
          <p:nvPr>
            <p:ph type="title"/>
          </p:nvPr>
        </p:nvSpPr>
        <p:spPr>
          <a:xfrm>
            <a:off x="272147" y="0"/>
            <a:ext cx="8486263" cy="937260"/>
          </a:xfrm>
        </p:spPr>
        <p:txBody>
          <a:bodyPr>
            <a:normAutofit/>
          </a:bodyPr>
          <a:lstStyle/>
          <a:p>
            <a:r>
              <a:rPr lang="ru-RU" sz="3200" b="1" dirty="0" smtClean="0"/>
              <a:t>Прогноз мирового рынка </a:t>
            </a:r>
            <a:r>
              <a:rPr lang="en-US" sz="3200" b="1" dirty="0" smtClean="0"/>
              <a:t>PLA </a:t>
            </a:r>
            <a:r>
              <a:rPr lang="ru-RU" sz="3200" b="1" dirty="0" smtClean="0"/>
              <a:t>в 2019-2027 гг. </a:t>
            </a:r>
            <a:endParaRPr lang="ru-RU" sz="3200" b="1" dirty="0"/>
          </a:p>
        </p:txBody>
      </p:sp>
      <p:sp>
        <p:nvSpPr>
          <p:cNvPr id="5" name="TextBox 4"/>
          <p:cNvSpPr txBox="1"/>
          <p:nvPr/>
        </p:nvSpPr>
        <p:spPr>
          <a:xfrm>
            <a:off x="490511" y="1272785"/>
            <a:ext cx="5037984"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u="none" strike="noStrike" kern="1200" cap="none" spc="0" normalizeH="0" baseline="0" noProof="0" dirty="0" smtClean="0">
                <a:ln>
                  <a:noFill/>
                </a:ln>
                <a:solidFill>
                  <a:srgbClr val="323032">
                    <a:lumMod val="75000"/>
                    <a:lumOff val="25000"/>
                  </a:srgbClr>
                </a:solidFill>
                <a:effectLst/>
                <a:uLnTx/>
                <a:uFillTx/>
                <a:latin typeface="Calibri"/>
                <a:ea typeface="+mn-ea"/>
                <a:cs typeface="+mn-cs"/>
              </a:rPr>
              <a:t>Согласно данным исследования компании </a:t>
            </a:r>
            <a:r>
              <a:rPr kumimoji="0" lang="en-US" sz="2000" u="none" strike="noStrike" kern="1200" cap="none" spc="0" normalizeH="0" baseline="0" noProof="0" dirty="0">
                <a:ln>
                  <a:noFill/>
                </a:ln>
                <a:solidFill>
                  <a:srgbClr val="323032">
                    <a:lumMod val="75000"/>
                    <a:lumOff val="25000"/>
                  </a:srgbClr>
                </a:solidFill>
                <a:effectLst/>
                <a:uLnTx/>
                <a:uFillTx/>
                <a:latin typeface="Calibri"/>
                <a:ea typeface="+mn-ea"/>
                <a:cs typeface="+mn-cs"/>
              </a:rPr>
              <a:t>Inkwood </a:t>
            </a:r>
            <a:r>
              <a:rPr kumimoji="0" lang="en-US" sz="2000" u="none" strike="noStrike" kern="1200" cap="none" spc="0" normalizeH="0" baseline="0" noProof="0" dirty="0" smtClean="0">
                <a:ln>
                  <a:noFill/>
                </a:ln>
                <a:solidFill>
                  <a:srgbClr val="323032">
                    <a:lumMod val="75000"/>
                    <a:lumOff val="25000"/>
                  </a:srgbClr>
                </a:solidFill>
                <a:effectLst/>
                <a:uLnTx/>
                <a:uFillTx/>
                <a:latin typeface="Calibri"/>
                <a:ea typeface="+mn-ea"/>
                <a:cs typeface="+mn-cs"/>
              </a:rPr>
              <a:t>Research</a:t>
            </a:r>
            <a:r>
              <a:rPr kumimoji="0" lang="ru-RU" sz="2000" u="none" strike="noStrike" kern="1200" cap="none" spc="0" normalizeH="0" baseline="0" noProof="0" dirty="0" smtClean="0">
                <a:ln>
                  <a:noFill/>
                </a:ln>
                <a:solidFill>
                  <a:srgbClr val="323032">
                    <a:lumMod val="75000"/>
                    <a:lumOff val="25000"/>
                  </a:srgbClr>
                </a:solidFill>
                <a:effectLst/>
                <a:uLnTx/>
                <a:uFillTx/>
                <a:latin typeface="Calibri"/>
                <a:ea typeface="+mn-ea"/>
                <a:cs typeface="+mn-cs"/>
              </a:rPr>
              <a:t> рынок </a:t>
            </a:r>
            <a:r>
              <a:rPr kumimoji="0" lang="en-US" sz="2000" u="none" strike="noStrike" kern="1200" cap="none" spc="0" normalizeH="0" baseline="0" noProof="0" dirty="0" smtClean="0">
                <a:ln>
                  <a:noFill/>
                </a:ln>
                <a:solidFill>
                  <a:srgbClr val="323032">
                    <a:lumMod val="75000"/>
                    <a:lumOff val="25000"/>
                  </a:srgbClr>
                </a:solidFill>
                <a:effectLst/>
                <a:uLnTx/>
                <a:uFillTx/>
                <a:latin typeface="Calibri"/>
                <a:ea typeface="+mn-ea"/>
                <a:cs typeface="+mn-cs"/>
              </a:rPr>
              <a:t>PLA </a:t>
            </a:r>
            <a:r>
              <a:rPr kumimoji="0" lang="ru-RU" sz="2000" u="none" strike="noStrike" kern="1200" cap="none" spc="0" normalizeH="0" baseline="0" noProof="0" dirty="0" smtClean="0">
                <a:ln>
                  <a:noFill/>
                </a:ln>
                <a:solidFill>
                  <a:srgbClr val="323032">
                    <a:lumMod val="75000"/>
                    <a:lumOff val="25000"/>
                  </a:srgbClr>
                </a:solidFill>
                <a:effectLst/>
                <a:uLnTx/>
                <a:uFillTx/>
                <a:latin typeface="Calibri"/>
                <a:ea typeface="+mn-ea"/>
                <a:cs typeface="+mn-cs"/>
              </a:rPr>
              <a:t>в период 2019-2027 гг. будет увеличиваться в среднем на 14,55% ежегодно, достигнув к 2027 году 2,3 млрд. долл., что подтверждают анонсируемые проекты в Европе и ЮВА.</a:t>
            </a:r>
            <a:endParaRPr kumimoji="0" lang="en-US" sz="2000" u="none" strike="noStrike" kern="1200" cap="none" spc="0" normalizeH="0" baseline="0" noProof="0" dirty="0" smtClean="0">
              <a:ln>
                <a:noFill/>
              </a:ln>
              <a:solidFill>
                <a:srgbClr val="323032">
                  <a:lumMod val="75000"/>
                  <a:lumOff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323032">
                  <a:lumMod val="75000"/>
                  <a:lumOff val="2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1" i="0" u="none" strike="noStrike" kern="1200" cap="none" spc="0" normalizeH="0" baseline="0" noProof="0" dirty="0" smtClean="0">
              <a:ln>
                <a:noFill/>
              </a:ln>
              <a:solidFill>
                <a:srgbClr val="09649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09649F"/>
                </a:solidFill>
                <a:effectLst/>
                <a:uLnTx/>
                <a:uFillTx/>
                <a:latin typeface="Calibri"/>
                <a:ea typeface="+mn-ea"/>
                <a:cs typeface="+mn-cs"/>
              </a:rPr>
              <a:t>Ключевые мировые производители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1" i="0" u="none" strike="noStrike" kern="1200" cap="none" spc="0" normalizeH="0" baseline="0" noProof="0" dirty="0">
              <a:ln>
                <a:noFill/>
              </a:ln>
              <a:solidFill>
                <a:srgbClr val="09649F"/>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smtClean="0">
                <a:ln>
                  <a:noFill/>
                </a:ln>
                <a:solidFill>
                  <a:srgbClr val="646064"/>
                </a:solidFill>
                <a:effectLst/>
                <a:uLnTx/>
                <a:uFillTx/>
                <a:latin typeface="Calibri"/>
                <a:ea typeface="+mn-ea"/>
                <a:cs typeface="+mn-cs"/>
              </a:rPr>
              <a:t>Total-</a:t>
            </a:r>
            <a:r>
              <a:rPr kumimoji="0" lang="en-US" sz="2000" b="1" i="0" u="none" strike="noStrike" kern="1200" cap="none" spc="0" normalizeH="0" baseline="0" noProof="0" dirty="0" err="1" smtClean="0">
                <a:ln>
                  <a:noFill/>
                </a:ln>
                <a:solidFill>
                  <a:srgbClr val="646064"/>
                </a:solidFill>
                <a:effectLst/>
                <a:uLnTx/>
                <a:uFillTx/>
                <a:latin typeface="Calibri"/>
                <a:ea typeface="+mn-ea"/>
                <a:cs typeface="+mn-cs"/>
              </a:rPr>
              <a:t>Corbion</a:t>
            </a:r>
            <a:r>
              <a:rPr kumimoji="0" lang="ru-RU" sz="2000" b="1" i="0" u="none" strike="noStrike" kern="1200" cap="none" spc="0" normalizeH="0" baseline="0" noProof="0" dirty="0" smtClean="0">
                <a:ln>
                  <a:noFill/>
                </a:ln>
                <a:solidFill>
                  <a:srgbClr val="646064"/>
                </a:solidFill>
                <a:effectLst/>
                <a:uLnTx/>
                <a:uFillTx/>
                <a:latin typeface="Calibri"/>
                <a:ea typeface="+mn-ea"/>
                <a:cs typeface="+mn-cs"/>
              </a:rPr>
              <a:t> (Таиланд)</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smtClean="0">
                <a:ln>
                  <a:noFill/>
                </a:ln>
                <a:solidFill>
                  <a:srgbClr val="646064"/>
                </a:solidFill>
                <a:effectLst/>
                <a:uLnTx/>
                <a:uFillTx/>
                <a:latin typeface="Calibri"/>
                <a:ea typeface="+mn-ea"/>
                <a:cs typeface="+mn-cs"/>
              </a:rPr>
              <a:t>NatureWorks</a:t>
            </a:r>
            <a:r>
              <a:rPr kumimoji="0" lang="ru-RU" sz="2000" b="1" i="0" u="none" strike="noStrike" kern="1200" cap="none" spc="0" normalizeH="0" baseline="0" noProof="0" dirty="0" smtClean="0">
                <a:ln>
                  <a:noFill/>
                </a:ln>
                <a:solidFill>
                  <a:srgbClr val="646064"/>
                </a:solidFill>
                <a:effectLst/>
                <a:uLnTx/>
                <a:uFillTx/>
                <a:latin typeface="Calibri"/>
                <a:ea typeface="+mn-ea"/>
                <a:cs typeface="+mn-cs"/>
              </a:rPr>
              <a:t> (США)</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smtClean="0">
                <a:ln>
                  <a:noFill/>
                </a:ln>
                <a:solidFill>
                  <a:srgbClr val="646064"/>
                </a:solidFill>
                <a:effectLst/>
                <a:uLnTx/>
                <a:uFillTx/>
                <a:latin typeface="Calibri"/>
                <a:ea typeface="+mn-ea"/>
                <a:cs typeface="+mn-cs"/>
              </a:rPr>
              <a:t>Hitachi (</a:t>
            </a:r>
            <a:r>
              <a:rPr kumimoji="0" lang="ru-RU" sz="2000" b="1" i="0" u="none" strike="noStrike" kern="1200" cap="none" spc="0" normalizeH="0" baseline="0" noProof="0" dirty="0" smtClean="0">
                <a:ln>
                  <a:noFill/>
                </a:ln>
                <a:solidFill>
                  <a:srgbClr val="646064"/>
                </a:solidFill>
                <a:effectLst/>
                <a:uLnTx/>
                <a:uFillTx/>
                <a:latin typeface="Calibri"/>
                <a:ea typeface="+mn-ea"/>
                <a:cs typeface="+mn-cs"/>
              </a:rPr>
              <a:t>Япония)</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646064"/>
                </a:solidFill>
                <a:effectLst/>
                <a:uLnTx/>
                <a:uFillTx/>
                <a:latin typeface="Calibri"/>
                <a:ea typeface="+mn-ea"/>
                <a:cs typeface="+mn-cs"/>
              </a:rPr>
              <a:t>Zhenjiang Hisun </a:t>
            </a:r>
            <a:r>
              <a:rPr kumimoji="0" lang="en-US" sz="2000" b="1" i="0" u="none" strike="noStrike" kern="1200" cap="none" spc="0" normalizeH="0" baseline="0" noProof="0" dirty="0" smtClean="0">
                <a:ln>
                  <a:noFill/>
                </a:ln>
                <a:solidFill>
                  <a:srgbClr val="646064"/>
                </a:solidFill>
                <a:effectLst/>
                <a:uLnTx/>
                <a:uFillTx/>
                <a:latin typeface="Calibri"/>
                <a:ea typeface="+mn-ea"/>
                <a:cs typeface="+mn-cs"/>
              </a:rPr>
              <a:t>Biomaterials (</a:t>
            </a:r>
            <a:r>
              <a:rPr kumimoji="0" lang="ru-RU" sz="2000" b="1" i="0" u="none" strike="noStrike" kern="1200" cap="none" spc="0" normalizeH="0" baseline="0" noProof="0" dirty="0" smtClean="0">
                <a:ln>
                  <a:noFill/>
                </a:ln>
                <a:solidFill>
                  <a:srgbClr val="646064"/>
                </a:solidFill>
                <a:effectLst/>
                <a:uLnTx/>
                <a:uFillTx/>
                <a:latin typeface="Calibri"/>
                <a:ea typeface="+mn-ea"/>
                <a:cs typeface="+mn-cs"/>
              </a:rPr>
              <a:t>Китай)</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646064"/>
                </a:solidFill>
                <a:effectLst/>
                <a:uLnTx/>
                <a:uFillTx/>
                <a:latin typeface="Calibri"/>
                <a:ea typeface="+mn-ea"/>
                <a:cs typeface="+mn-cs"/>
              </a:rPr>
              <a:t>Synbra </a:t>
            </a:r>
            <a:r>
              <a:rPr kumimoji="0" lang="en-US" sz="2000" b="1" i="0" u="none" strike="noStrike" kern="1200" cap="none" spc="0" normalizeH="0" baseline="0" noProof="0" dirty="0" smtClean="0">
                <a:ln>
                  <a:noFill/>
                </a:ln>
                <a:solidFill>
                  <a:srgbClr val="646064"/>
                </a:solidFill>
                <a:effectLst/>
                <a:uLnTx/>
                <a:uFillTx/>
                <a:latin typeface="Calibri"/>
                <a:ea typeface="+mn-ea"/>
                <a:cs typeface="+mn-cs"/>
              </a:rPr>
              <a:t>Technologies</a:t>
            </a:r>
            <a:r>
              <a:rPr kumimoji="0" lang="ru-RU" sz="2000" b="1" i="0" u="none" strike="noStrike" kern="1200" cap="none" spc="0" normalizeH="0" baseline="0" noProof="0" dirty="0" smtClean="0">
                <a:ln>
                  <a:noFill/>
                </a:ln>
                <a:solidFill>
                  <a:srgbClr val="646064"/>
                </a:solidFill>
                <a:effectLst/>
                <a:uLnTx/>
                <a:uFillTx/>
                <a:latin typeface="Calibri"/>
                <a:ea typeface="+mn-ea"/>
                <a:cs typeface="+mn-cs"/>
              </a:rPr>
              <a:t> (Нидерланды)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095B95"/>
              </a:solidFill>
              <a:effectLst/>
              <a:uLnTx/>
              <a:uFillTx/>
              <a:latin typeface="Calibri"/>
              <a:ea typeface="+mn-ea"/>
              <a:cs typeface="+mn-cs"/>
            </a:endParaRPr>
          </a:p>
        </p:txBody>
      </p:sp>
      <p:sp>
        <p:nvSpPr>
          <p:cNvPr id="7" name="TextBox 6"/>
          <p:cNvSpPr txBox="1"/>
          <p:nvPr/>
        </p:nvSpPr>
        <p:spPr>
          <a:xfrm>
            <a:off x="6157150" y="999830"/>
            <a:ext cx="36528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smtClean="0">
                <a:ln>
                  <a:noFill/>
                </a:ln>
                <a:solidFill>
                  <a:srgbClr val="095B95"/>
                </a:solidFill>
                <a:effectLst/>
                <a:uLnTx/>
                <a:uFillTx/>
                <a:latin typeface="Calibri"/>
                <a:ea typeface="+mn-ea"/>
                <a:cs typeface="+mn-cs"/>
              </a:rPr>
              <a:t>Региональная структура мирового производства </a:t>
            </a:r>
            <a:r>
              <a:rPr kumimoji="0" lang="en-US" b="1" i="0" u="none" strike="noStrike" kern="1200" cap="none" spc="0" normalizeH="0" baseline="0" noProof="0" dirty="0" smtClean="0">
                <a:ln>
                  <a:noFill/>
                </a:ln>
                <a:solidFill>
                  <a:srgbClr val="095B95"/>
                </a:solidFill>
                <a:effectLst/>
                <a:uLnTx/>
                <a:uFillTx/>
                <a:latin typeface="Calibri"/>
                <a:ea typeface="+mn-ea"/>
                <a:cs typeface="+mn-cs"/>
              </a:rPr>
              <a:t>PLA </a:t>
            </a:r>
            <a:r>
              <a:rPr kumimoji="0" lang="ru-RU" b="1" i="0" u="none" strike="noStrike" kern="1200" cap="none" spc="0" normalizeH="0" baseline="0" noProof="0" dirty="0" smtClean="0">
                <a:ln>
                  <a:noFill/>
                </a:ln>
                <a:solidFill>
                  <a:srgbClr val="095B95"/>
                </a:solidFill>
                <a:effectLst/>
                <a:uLnTx/>
                <a:uFillTx/>
                <a:latin typeface="Calibri"/>
                <a:ea typeface="+mn-ea"/>
                <a:cs typeface="+mn-cs"/>
              </a:rPr>
              <a:t>в 2018 году</a:t>
            </a:r>
            <a:endParaRPr kumimoji="0" lang="ru-RU" b="1" i="0" u="none" strike="noStrike" kern="1200" cap="none" spc="0" normalizeH="0" baseline="0" noProof="0" dirty="0">
              <a:ln>
                <a:noFill/>
              </a:ln>
              <a:solidFill>
                <a:srgbClr val="095B95"/>
              </a:solidFill>
              <a:effectLst/>
              <a:uLnTx/>
              <a:uFillTx/>
              <a:latin typeface="Calibri"/>
              <a:ea typeface="+mn-ea"/>
              <a:cs typeface="+mn-cs"/>
            </a:endParaRPr>
          </a:p>
        </p:txBody>
      </p:sp>
      <p:sp>
        <p:nvSpPr>
          <p:cNvPr id="10" name="TextBox 9"/>
          <p:cNvSpPr txBox="1"/>
          <p:nvPr/>
        </p:nvSpPr>
        <p:spPr>
          <a:xfrm>
            <a:off x="272147" y="7084226"/>
            <a:ext cx="9797271" cy="523220"/>
          </a:xfrm>
          <a:prstGeom prst="rect">
            <a:avLst/>
          </a:prstGeom>
          <a:noFill/>
        </p:spPr>
        <p:txBody>
          <a:bodyPr wrap="square" rtlCol="0">
            <a:spAutoFit/>
          </a:bodyPr>
          <a:lstStyle>
            <a:defPPr>
              <a:defRPr lang="ru-RU"/>
            </a:defPPr>
            <a:lvl1pPr>
              <a:defRPr sz="1400">
                <a:solidFill>
                  <a:schemeClr val="accent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323032"/>
                </a:solidFill>
                <a:effectLst/>
                <a:uLnTx/>
                <a:uFillTx/>
                <a:latin typeface="Calibri"/>
                <a:ea typeface="+mn-ea"/>
                <a:cs typeface="+mn-cs"/>
              </a:rPr>
              <a:t>Источник: </a:t>
            </a:r>
            <a:r>
              <a:rPr kumimoji="0" lang="en-US" sz="1400" b="0" i="0" u="none" strike="noStrike" kern="1200" cap="none" spc="0" normalizeH="0" baseline="0" noProof="0" dirty="0" smtClean="0">
                <a:ln>
                  <a:noFill/>
                </a:ln>
                <a:solidFill>
                  <a:srgbClr val="323032"/>
                </a:solidFill>
                <a:effectLst/>
                <a:uLnTx/>
                <a:uFillTx/>
                <a:latin typeface="Calibri"/>
                <a:ea typeface="+mn-ea"/>
                <a:cs typeface="+mn-cs"/>
              </a:rPr>
              <a:t>Inkwood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srgbClr val="323032"/>
              </a:solidFill>
              <a:effectLst/>
              <a:uLnTx/>
              <a:uFillTx/>
              <a:latin typeface="Calibri"/>
              <a:ea typeface="+mn-ea"/>
              <a:cs typeface="+mn-cs"/>
            </a:endParaRPr>
          </a:p>
        </p:txBody>
      </p:sp>
      <p:sp>
        <p:nvSpPr>
          <p:cNvPr id="11" name="TextBox 10"/>
          <p:cNvSpPr txBox="1"/>
          <p:nvPr/>
        </p:nvSpPr>
        <p:spPr>
          <a:xfrm>
            <a:off x="6042351" y="3831893"/>
            <a:ext cx="36528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b="1" i="0" u="none" strike="noStrike" kern="1200" cap="none" spc="0" normalizeH="0" baseline="0" noProof="0" dirty="0" smtClean="0">
                <a:ln>
                  <a:noFill/>
                </a:ln>
                <a:solidFill>
                  <a:srgbClr val="095B95"/>
                </a:solidFill>
                <a:effectLst/>
                <a:uLnTx/>
                <a:uFillTx/>
                <a:latin typeface="Calibri"/>
                <a:ea typeface="+mn-ea"/>
                <a:cs typeface="+mn-cs"/>
              </a:rPr>
              <a:t>Отраслевая структура спроса на </a:t>
            </a:r>
            <a:r>
              <a:rPr kumimoji="0" lang="en-US" b="1" i="0" u="none" strike="noStrike" kern="1200" cap="none" spc="0" normalizeH="0" baseline="0" noProof="0" dirty="0" smtClean="0">
                <a:ln>
                  <a:noFill/>
                </a:ln>
                <a:solidFill>
                  <a:srgbClr val="095B95"/>
                </a:solidFill>
                <a:effectLst/>
                <a:uLnTx/>
                <a:uFillTx/>
                <a:latin typeface="Calibri"/>
                <a:ea typeface="+mn-ea"/>
                <a:cs typeface="+mn-cs"/>
              </a:rPr>
              <a:t>PLA </a:t>
            </a:r>
            <a:r>
              <a:rPr kumimoji="0" lang="ru-RU" b="1" i="0" u="none" strike="noStrike" kern="1200" cap="none" spc="0" normalizeH="0" baseline="0" noProof="0" dirty="0" smtClean="0">
                <a:ln>
                  <a:noFill/>
                </a:ln>
                <a:solidFill>
                  <a:srgbClr val="095B95"/>
                </a:solidFill>
                <a:effectLst/>
                <a:uLnTx/>
                <a:uFillTx/>
                <a:latin typeface="Calibri"/>
                <a:ea typeface="+mn-ea"/>
                <a:cs typeface="+mn-cs"/>
              </a:rPr>
              <a:t>в 2018 и 2027 гг.</a:t>
            </a:r>
            <a:endParaRPr kumimoji="0" lang="ru-RU" b="1" i="0" u="none" strike="noStrike" kern="1200" cap="none" spc="0" normalizeH="0" baseline="0" noProof="0" dirty="0">
              <a:ln>
                <a:noFill/>
              </a:ln>
              <a:solidFill>
                <a:srgbClr val="095B95"/>
              </a:solidFill>
              <a:effectLst/>
              <a:uLnTx/>
              <a:uFillTx/>
              <a:latin typeface="Calibri"/>
              <a:ea typeface="+mn-ea"/>
              <a:cs typeface="+mn-cs"/>
            </a:endParaRPr>
          </a:p>
        </p:txBody>
      </p:sp>
      <p:graphicFrame>
        <p:nvGraphicFramePr>
          <p:cNvPr id="14" name="Диаграмма 13"/>
          <p:cNvGraphicFramePr>
            <a:graphicFrameLocks/>
          </p:cNvGraphicFramePr>
          <p:nvPr>
            <p:extLst>
              <p:ext uri="{D42A27DB-BD31-4B8C-83A1-F6EECF244321}">
                <p14:modId xmlns:p14="http://schemas.microsoft.com/office/powerpoint/2010/main" val="2183380134"/>
              </p:ext>
            </p:extLst>
          </p:nvPr>
        </p:nvGraphicFramePr>
        <p:xfrm>
          <a:off x="6327242" y="1191312"/>
          <a:ext cx="3851275" cy="304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0605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272147" y="0"/>
            <a:ext cx="7443103" cy="937260"/>
          </a:xfrm>
        </p:spPr>
        <p:txBody>
          <a:bodyPr>
            <a:normAutofit/>
          </a:bodyPr>
          <a:lstStyle/>
          <a:p>
            <a:r>
              <a:rPr lang="ru-RU" sz="3200" b="1" dirty="0" smtClean="0"/>
              <a:t>Факторы, влияющие на развитие рынка</a:t>
            </a:r>
            <a:endParaRPr lang="ru-RU" sz="3200" b="1" dirty="0"/>
          </a:p>
        </p:txBody>
      </p:sp>
      <p:sp>
        <p:nvSpPr>
          <p:cNvPr id="5" name="TextBox 4"/>
          <p:cNvSpPr txBox="1"/>
          <p:nvPr/>
        </p:nvSpPr>
        <p:spPr>
          <a:xfrm>
            <a:off x="514518" y="969485"/>
            <a:ext cx="9705861" cy="6140142"/>
          </a:xfrm>
          <a:prstGeom prst="rect">
            <a:avLst/>
          </a:prstGeom>
          <a:noFill/>
        </p:spPr>
        <p:txBody>
          <a:bodyPr wrap="square" rtlCol="0">
            <a:spAutoFit/>
          </a:bodyPr>
          <a:lstStyle/>
          <a:p>
            <a:r>
              <a:rPr lang="ru-RU" sz="2400" b="1" dirty="0" smtClean="0">
                <a:solidFill>
                  <a:srgbClr val="C00000"/>
                </a:solidFill>
              </a:rPr>
              <a:t>Законодательство – ключевой фактор роста рынка биоразлагаемых материалов</a:t>
            </a:r>
          </a:p>
          <a:p>
            <a:endParaRPr lang="ru-RU" sz="2000" dirty="0" smtClean="0"/>
          </a:p>
          <a:p>
            <a:pPr marL="285750" indent="-285750">
              <a:spcBef>
                <a:spcPts val="600"/>
              </a:spcBef>
              <a:spcAft>
                <a:spcPts val="600"/>
              </a:spcAft>
              <a:buFont typeface="Wingdings" panose="05000000000000000000" pitchFamily="2" charset="2"/>
              <a:buChar char="ü"/>
            </a:pPr>
            <a:r>
              <a:rPr lang="ru-RU" sz="2000" dirty="0" smtClean="0">
                <a:solidFill>
                  <a:schemeClr val="accent5">
                    <a:lumMod val="75000"/>
                  </a:schemeClr>
                </a:solidFill>
              </a:rPr>
              <a:t>Развитие </a:t>
            </a:r>
            <a:r>
              <a:rPr lang="ru-RU" sz="2000" dirty="0">
                <a:solidFill>
                  <a:schemeClr val="accent5">
                    <a:lumMod val="75000"/>
                  </a:schemeClr>
                </a:solidFill>
              </a:rPr>
              <a:t>технологий, позволяющих снизить производственные издержки и улучшить </a:t>
            </a:r>
            <a:r>
              <a:rPr lang="ru-RU" sz="2000" dirty="0" smtClean="0">
                <a:solidFill>
                  <a:schemeClr val="accent5">
                    <a:lumMod val="75000"/>
                  </a:schemeClr>
                </a:solidFill>
              </a:rPr>
              <a:t>механические свойства биоразлагаемых материалов</a:t>
            </a:r>
          </a:p>
          <a:p>
            <a:pPr marL="285750" indent="-285750">
              <a:spcBef>
                <a:spcPts val="600"/>
              </a:spcBef>
              <a:spcAft>
                <a:spcPts val="600"/>
              </a:spcAft>
              <a:buFont typeface="Wingdings" panose="05000000000000000000" pitchFamily="2" charset="2"/>
              <a:buChar char="ü"/>
            </a:pPr>
            <a:r>
              <a:rPr lang="ru-RU" sz="2000" dirty="0" smtClean="0">
                <a:solidFill>
                  <a:schemeClr val="accent5">
                    <a:lumMod val="75000"/>
                  </a:schemeClr>
                </a:solidFill>
              </a:rPr>
              <a:t>Стоимость биоразлагаемых полимеров по сравнению с традиционными пластмассами;</a:t>
            </a:r>
          </a:p>
          <a:p>
            <a:pPr marL="285750" indent="-285750">
              <a:spcBef>
                <a:spcPts val="600"/>
              </a:spcBef>
              <a:spcAft>
                <a:spcPts val="600"/>
              </a:spcAft>
              <a:buFont typeface="Wingdings" panose="05000000000000000000" pitchFamily="2" charset="2"/>
              <a:buChar char="ü"/>
            </a:pPr>
            <a:r>
              <a:rPr lang="ru-RU" sz="2000" dirty="0" smtClean="0">
                <a:solidFill>
                  <a:schemeClr val="accent5">
                    <a:lumMod val="75000"/>
                  </a:schemeClr>
                </a:solidFill>
              </a:rPr>
              <a:t>Наличие или отсутствие инфраструктуры компостирования;</a:t>
            </a:r>
          </a:p>
          <a:p>
            <a:pPr marL="285750" indent="-285750">
              <a:spcBef>
                <a:spcPts val="600"/>
              </a:spcBef>
              <a:spcAft>
                <a:spcPts val="600"/>
              </a:spcAft>
              <a:buFont typeface="Wingdings" panose="05000000000000000000" pitchFamily="2" charset="2"/>
              <a:buChar char="ü"/>
            </a:pPr>
            <a:r>
              <a:rPr lang="ru-RU" sz="2000" dirty="0" smtClean="0">
                <a:solidFill>
                  <a:schemeClr val="accent5">
                    <a:lumMod val="75000"/>
                  </a:schemeClr>
                </a:solidFill>
              </a:rPr>
              <a:t>Наличие или отсутствие специализированных сертификационных центров;</a:t>
            </a:r>
          </a:p>
          <a:p>
            <a:pPr marL="285750" indent="-285750">
              <a:spcBef>
                <a:spcPts val="600"/>
              </a:spcBef>
              <a:spcAft>
                <a:spcPts val="600"/>
              </a:spcAft>
              <a:buFont typeface="Wingdings" panose="05000000000000000000" pitchFamily="2" charset="2"/>
              <a:buChar char="ü"/>
            </a:pPr>
            <a:r>
              <a:rPr lang="ru-RU" sz="2000" dirty="0" smtClean="0">
                <a:solidFill>
                  <a:schemeClr val="accent5">
                    <a:lumMod val="75000"/>
                  </a:schemeClr>
                </a:solidFill>
              </a:rPr>
              <a:t>Общественная обеспокоенность по поводу пластиковых отходов в окружающей среде;</a:t>
            </a:r>
          </a:p>
          <a:p>
            <a:pPr marL="285750" indent="-285750">
              <a:spcBef>
                <a:spcPts val="600"/>
              </a:spcBef>
              <a:spcAft>
                <a:spcPts val="600"/>
              </a:spcAft>
              <a:buFont typeface="Wingdings" panose="05000000000000000000" pitchFamily="2" charset="2"/>
              <a:buChar char="ü"/>
            </a:pPr>
            <a:r>
              <a:rPr lang="ru-RU" sz="2000" dirty="0" smtClean="0">
                <a:solidFill>
                  <a:schemeClr val="accent5">
                    <a:lumMod val="75000"/>
                  </a:schemeClr>
                </a:solidFill>
              </a:rPr>
              <a:t>Корпоративные инициативы по устойчивому развитию рынка биоразлагаемых полимеров;</a:t>
            </a:r>
          </a:p>
          <a:p>
            <a:pPr marL="285750" indent="-285750">
              <a:spcBef>
                <a:spcPts val="600"/>
              </a:spcBef>
              <a:spcAft>
                <a:spcPts val="600"/>
              </a:spcAft>
              <a:buFont typeface="Wingdings" panose="05000000000000000000" pitchFamily="2" charset="2"/>
              <a:buChar char="ü"/>
            </a:pPr>
            <a:r>
              <a:rPr lang="ru-RU" sz="2000" dirty="0" smtClean="0">
                <a:solidFill>
                  <a:schemeClr val="accent5">
                    <a:lumMod val="75000"/>
                  </a:schemeClr>
                </a:solidFill>
              </a:rPr>
              <a:t>Борьба с «зеленым камуфляжем» (</a:t>
            </a:r>
            <a:r>
              <a:rPr lang="en-US" sz="2000" dirty="0" smtClean="0">
                <a:solidFill>
                  <a:schemeClr val="accent5">
                    <a:lumMod val="75000"/>
                  </a:schemeClr>
                </a:solidFill>
              </a:rPr>
              <a:t>“greenwashing” – </a:t>
            </a:r>
            <a:r>
              <a:rPr lang="ru-RU" sz="2000" dirty="0" smtClean="0">
                <a:solidFill>
                  <a:schemeClr val="accent5">
                    <a:lumMod val="75000"/>
                  </a:schemeClr>
                </a:solidFill>
              </a:rPr>
              <a:t>форма экологического маркетинга, направленная на создание необоснованного имиджа экоориентированной компании)</a:t>
            </a:r>
          </a:p>
        </p:txBody>
      </p:sp>
      <p:sp>
        <p:nvSpPr>
          <p:cNvPr id="2" name="Номер слайда 1"/>
          <p:cNvSpPr>
            <a:spLocks noGrp="1"/>
          </p:cNvSpPr>
          <p:nvPr>
            <p:ph type="sldNum" sz="quarter" idx="4"/>
          </p:nvPr>
        </p:nvSpPr>
        <p:spPr/>
        <p:txBody>
          <a:bodyPr/>
          <a:lstStyle/>
          <a:p>
            <a:fld id="{46C0B8E6-AC79-49E7-B29C-9176B3E2EA50}" type="slidenum">
              <a:rPr lang="ru-RU" smtClean="0"/>
              <a:pPr/>
              <a:t>13</a:t>
            </a:fld>
            <a:endParaRPr lang="ru-RU" dirty="0"/>
          </a:p>
        </p:txBody>
      </p:sp>
    </p:spTree>
    <p:extLst>
      <p:ext uri="{BB962C8B-B14F-4D97-AF65-F5344CB8AC3E}">
        <p14:creationId xmlns:p14="http://schemas.microsoft.com/office/powerpoint/2010/main" val="3902578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90081" y="1174229"/>
            <a:ext cx="9761735" cy="5490976"/>
          </a:xfrm>
          <a:prstGeom prst="rect">
            <a:avLst/>
          </a:prstGeom>
        </p:spPr>
      </p:pic>
      <p:sp>
        <p:nvSpPr>
          <p:cNvPr id="2" name="Номер слайда 1"/>
          <p:cNvSpPr>
            <a:spLocks noGrp="1"/>
          </p:cNvSpPr>
          <p:nvPr>
            <p:ph type="sldNum" sz="quarter" idx="4"/>
          </p:nvPr>
        </p:nvSpPr>
        <p:spPr/>
        <p:txBody>
          <a:bodyPr/>
          <a:lstStyle/>
          <a:p>
            <a:fld id="{46C0B8E6-AC79-49E7-B29C-9176B3E2EA50}" type="slidenum">
              <a:rPr lang="ru-RU" smtClean="0"/>
              <a:pPr/>
              <a:t>14</a:t>
            </a:fld>
            <a:endParaRPr lang="ru-RU" dirty="0"/>
          </a:p>
        </p:txBody>
      </p:sp>
    </p:spTree>
    <p:extLst>
      <p:ext uri="{BB962C8B-B14F-4D97-AF65-F5344CB8AC3E}">
        <p14:creationId xmlns:p14="http://schemas.microsoft.com/office/powerpoint/2010/main" val="3200503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272147" y="0"/>
            <a:ext cx="7443103" cy="937260"/>
          </a:xfrm>
        </p:spPr>
        <p:txBody>
          <a:bodyPr>
            <a:normAutofit fontScale="90000"/>
          </a:bodyPr>
          <a:lstStyle/>
          <a:p>
            <a:r>
              <a:rPr lang="ru-RU" sz="3200" b="1" dirty="0" smtClean="0"/>
              <a:t>Текущее состояние рынка и предпосылки развития спроса в РФ</a:t>
            </a:r>
            <a:endParaRPr lang="ru-RU" sz="3200" b="1" dirty="0"/>
          </a:p>
        </p:txBody>
      </p:sp>
      <p:sp>
        <p:nvSpPr>
          <p:cNvPr id="2" name="TextBox 1"/>
          <p:cNvSpPr txBox="1"/>
          <p:nvPr/>
        </p:nvSpPr>
        <p:spPr>
          <a:xfrm>
            <a:off x="305197" y="1156772"/>
            <a:ext cx="10050658" cy="5447645"/>
          </a:xfrm>
          <a:prstGeom prst="rect">
            <a:avLst/>
          </a:prstGeom>
          <a:noFill/>
        </p:spPr>
        <p:txBody>
          <a:bodyPr wrap="square" rtlCol="0">
            <a:spAutoFit/>
          </a:bodyPr>
          <a:lstStyle/>
          <a:p>
            <a:r>
              <a:rPr lang="ru-RU" sz="2000" b="1" dirty="0" smtClean="0">
                <a:solidFill>
                  <a:schemeClr val="accent6">
                    <a:lumMod val="75000"/>
                    <a:lumOff val="25000"/>
                  </a:schemeClr>
                </a:solidFill>
              </a:rPr>
              <a:t>На текущий момент российский рынок биоразлагаемой упаковки составляет не более 10 тыс. тонн/год. Она преимущественно представлена материалами на основе крахмалов, а также традиционных полимеров, включающих импортные добавки, ускоряющих биодеградацию.</a:t>
            </a:r>
          </a:p>
          <a:p>
            <a:endParaRPr lang="ru-RU" sz="2000" b="1" dirty="0"/>
          </a:p>
          <a:p>
            <a:r>
              <a:rPr lang="ru-RU" sz="2000" b="1" dirty="0" smtClean="0">
                <a:solidFill>
                  <a:srgbClr val="C00000"/>
                </a:solidFill>
              </a:rPr>
              <a:t>Сегодня в России отсутствует регуляторная база, касающаяся биоразложения упаковки и одноразовой посуды, но анонсируется ее принятие в течение 5-10 лет</a:t>
            </a:r>
          </a:p>
          <a:p>
            <a:endParaRPr lang="ru-RU" sz="2000" b="1" dirty="0">
              <a:solidFill>
                <a:srgbClr val="C00000"/>
              </a:solidFill>
            </a:endParaRPr>
          </a:p>
          <a:p>
            <a:r>
              <a:rPr lang="ru-RU" sz="2000" b="1" dirty="0" smtClean="0">
                <a:solidFill>
                  <a:schemeClr val="accent6">
                    <a:lumMod val="75000"/>
                    <a:lumOff val="25000"/>
                  </a:schemeClr>
                </a:solidFill>
              </a:rPr>
              <a:t>В настоящий момент основными предпосылками формирования рынка биоразлагаемых полимеров выступают:</a:t>
            </a:r>
          </a:p>
          <a:p>
            <a:pPr marL="285750" indent="-285750">
              <a:spcBef>
                <a:spcPts val="600"/>
              </a:spcBef>
              <a:spcAft>
                <a:spcPts val="600"/>
              </a:spcAft>
              <a:buFont typeface="Wingdings" panose="05000000000000000000" pitchFamily="2" charset="2"/>
              <a:buChar char="ü"/>
            </a:pPr>
            <a:r>
              <a:rPr lang="ru-RU" sz="2000" dirty="0" smtClean="0">
                <a:solidFill>
                  <a:schemeClr val="accent6">
                    <a:lumMod val="75000"/>
                    <a:lumOff val="25000"/>
                  </a:schemeClr>
                </a:solidFill>
              </a:rPr>
              <a:t>Крайне </a:t>
            </a:r>
            <a:r>
              <a:rPr lang="ru-RU" sz="2000" dirty="0">
                <a:solidFill>
                  <a:schemeClr val="accent6">
                    <a:lumMod val="75000"/>
                    <a:lumOff val="25000"/>
                  </a:schemeClr>
                </a:solidFill>
              </a:rPr>
              <a:t>низкие показатели вторичного полимерного сырья в сырьевом балансе РФ (менее 3%)</a:t>
            </a:r>
          </a:p>
          <a:p>
            <a:pPr marL="285750" indent="-285750">
              <a:spcBef>
                <a:spcPts val="600"/>
              </a:spcBef>
              <a:spcAft>
                <a:spcPts val="600"/>
              </a:spcAft>
              <a:buFont typeface="Wingdings" panose="05000000000000000000" pitchFamily="2" charset="2"/>
              <a:buChar char="ü"/>
            </a:pPr>
            <a:r>
              <a:rPr lang="ru-RU" sz="2000" dirty="0" smtClean="0">
                <a:solidFill>
                  <a:schemeClr val="accent6">
                    <a:lumMod val="75000"/>
                    <a:lumOff val="25000"/>
                  </a:schemeClr>
                </a:solidFill>
              </a:rPr>
              <a:t>Общемировые </a:t>
            </a:r>
            <a:r>
              <a:rPr lang="ru-RU" sz="2000" dirty="0">
                <a:solidFill>
                  <a:schemeClr val="accent6">
                    <a:lumMod val="75000"/>
                    <a:lumOff val="25000"/>
                  </a:schemeClr>
                </a:solidFill>
              </a:rPr>
              <a:t>тенденции введения ограничений, связанных с пластиковыми отходами</a:t>
            </a:r>
          </a:p>
          <a:p>
            <a:pPr marL="285750" indent="-285750">
              <a:spcBef>
                <a:spcPts val="600"/>
              </a:spcBef>
              <a:spcAft>
                <a:spcPts val="600"/>
              </a:spcAft>
              <a:buFont typeface="Wingdings" panose="05000000000000000000" pitchFamily="2" charset="2"/>
              <a:buChar char="ü"/>
            </a:pPr>
            <a:r>
              <a:rPr lang="ru-RU" sz="2000" dirty="0" smtClean="0">
                <a:solidFill>
                  <a:schemeClr val="accent6">
                    <a:lumMod val="75000"/>
                    <a:lumOff val="25000"/>
                  </a:schemeClr>
                </a:solidFill>
              </a:rPr>
              <a:t>Планируемое </a:t>
            </a:r>
            <a:r>
              <a:rPr lang="ru-RU" sz="2000" dirty="0">
                <a:solidFill>
                  <a:schemeClr val="accent6">
                    <a:lumMod val="75000"/>
                    <a:lumOff val="25000"/>
                  </a:schemeClr>
                </a:solidFill>
              </a:rPr>
              <a:t>введение запрета на использование  одноразовой пластиковой посуды в России в течение 5-10 лет (Минприроды</a:t>
            </a:r>
            <a:r>
              <a:rPr lang="ru-RU" sz="2000" dirty="0" smtClean="0">
                <a:solidFill>
                  <a:schemeClr val="accent6">
                    <a:lumMod val="75000"/>
                    <a:lumOff val="25000"/>
                  </a:schemeClr>
                </a:solidFill>
              </a:rPr>
              <a:t>)</a:t>
            </a:r>
          </a:p>
          <a:p>
            <a:endParaRPr lang="ru-RU" b="1" dirty="0">
              <a:solidFill>
                <a:schemeClr val="accent1"/>
              </a:solidFill>
            </a:endParaRPr>
          </a:p>
        </p:txBody>
      </p:sp>
      <p:sp>
        <p:nvSpPr>
          <p:cNvPr id="3" name="Номер слайда 2"/>
          <p:cNvSpPr>
            <a:spLocks noGrp="1"/>
          </p:cNvSpPr>
          <p:nvPr>
            <p:ph type="sldNum" sz="quarter" idx="4"/>
          </p:nvPr>
        </p:nvSpPr>
        <p:spPr/>
        <p:txBody>
          <a:bodyPr/>
          <a:lstStyle/>
          <a:p>
            <a:fld id="{46C0B8E6-AC79-49E7-B29C-9176B3E2EA50}" type="slidenum">
              <a:rPr lang="ru-RU" smtClean="0"/>
              <a:pPr/>
              <a:t>15</a:t>
            </a:fld>
            <a:endParaRPr lang="ru-RU" dirty="0"/>
          </a:p>
        </p:txBody>
      </p:sp>
    </p:spTree>
    <p:extLst>
      <p:ext uri="{BB962C8B-B14F-4D97-AF65-F5344CB8AC3E}">
        <p14:creationId xmlns:p14="http://schemas.microsoft.com/office/powerpoint/2010/main" val="2285487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272147" y="0"/>
            <a:ext cx="8574398" cy="937260"/>
          </a:xfrm>
        </p:spPr>
        <p:txBody>
          <a:bodyPr>
            <a:normAutofit fontScale="90000"/>
          </a:bodyPr>
          <a:lstStyle/>
          <a:p>
            <a:r>
              <a:rPr lang="ru-RU" sz="3200" b="1" dirty="0" smtClean="0"/>
              <a:t>Возможные механизмы стимулирования производства биоразлагаемых пластиков в РФ</a:t>
            </a:r>
            <a:endParaRPr lang="ru-RU" sz="3200" b="1" dirty="0"/>
          </a:p>
        </p:txBody>
      </p:sp>
      <p:sp>
        <p:nvSpPr>
          <p:cNvPr id="5" name="TextBox 4"/>
          <p:cNvSpPr txBox="1"/>
          <p:nvPr/>
        </p:nvSpPr>
        <p:spPr>
          <a:xfrm>
            <a:off x="440676" y="1608463"/>
            <a:ext cx="4671152" cy="3031599"/>
          </a:xfrm>
          <a:prstGeom prst="rect">
            <a:avLst/>
          </a:prstGeom>
          <a:noFill/>
        </p:spPr>
        <p:txBody>
          <a:bodyPr wrap="square" rtlCol="0">
            <a:spAutoFit/>
          </a:bodyPr>
          <a:lstStyle/>
          <a:p>
            <a:r>
              <a:rPr lang="ru-RU" sz="2000" b="1" dirty="0" smtClean="0"/>
              <a:t>Меры экономического стимулирования</a:t>
            </a:r>
          </a:p>
          <a:p>
            <a:endParaRPr lang="ru-RU" sz="2000" b="1" dirty="0"/>
          </a:p>
          <a:p>
            <a:pPr marL="285750" indent="-285750">
              <a:spcBef>
                <a:spcPts val="600"/>
              </a:spcBef>
              <a:spcAft>
                <a:spcPts val="600"/>
              </a:spcAft>
              <a:buFont typeface="Arial" panose="020B0604020202020204" pitchFamily="34" charset="0"/>
              <a:buChar char="•"/>
            </a:pPr>
            <a:r>
              <a:rPr lang="ru-RU" b="1" dirty="0" smtClean="0"/>
              <a:t>Льготная ставка НДС на реализацию биоразлагаемых полимерных материалов</a:t>
            </a:r>
          </a:p>
          <a:p>
            <a:pPr marL="285750" indent="-285750">
              <a:spcBef>
                <a:spcPts val="600"/>
              </a:spcBef>
              <a:spcAft>
                <a:spcPts val="600"/>
              </a:spcAft>
              <a:buFont typeface="Arial" panose="020B0604020202020204" pitchFamily="34" charset="0"/>
              <a:buChar char="•"/>
            </a:pPr>
            <a:r>
              <a:rPr lang="ru-RU" b="1" dirty="0" smtClean="0"/>
              <a:t>Субсидирование производства биоразлагаемой упаковки</a:t>
            </a:r>
          </a:p>
          <a:p>
            <a:pPr marL="285750" indent="-285750">
              <a:spcBef>
                <a:spcPts val="600"/>
              </a:spcBef>
              <a:spcAft>
                <a:spcPts val="600"/>
              </a:spcAft>
              <a:buFont typeface="Arial" panose="020B0604020202020204" pitchFamily="34" charset="0"/>
              <a:buChar char="•"/>
            </a:pPr>
            <a:r>
              <a:rPr lang="ru-RU" b="1" dirty="0" smtClean="0"/>
              <a:t>Снижение платы на утилизацию биоразлагаемой упаковки</a:t>
            </a:r>
            <a:endParaRPr lang="ru-RU" b="1" dirty="0"/>
          </a:p>
        </p:txBody>
      </p:sp>
      <p:sp>
        <p:nvSpPr>
          <p:cNvPr id="6" name="TextBox 5"/>
          <p:cNvSpPr txBox="1"/>
          <p:nvPr/>
        </p:nvSpPr>
        <p:spPr>
          <a:xfrm>
            <a:off x="5431314" y="1608462"/>
            <a:ext cx="4792337" cy="3585597"/>
          </a:xfrm>
          <a:prstGeom prst="rect">
            <a:avLst/>
          </a:prstGeom>
          <a:noFill/>
        </p:spPr>
        <p:txBody>
          <a:bodyPr wrap="square" rtlCol="0">
            <a:spAutoFit/>
          </a:bodyPr>
          <a:lstStyle/>
          <a:p>
            <a:r>
              <a:rPr lang="ru-RU" sz="2000" b="1" dirty="0" smtClean="0">
                <a:solidFill>
                  <a:schemeClr val="accent3"/>
                </a:solidFill>
              </a:rPr>
              <a:t>Ограничительные меры стимулирования</a:t>
            </a:r>
          </a:p>
          <a:p>
            <a:endParaRPr lang="ru-RU" sz="2000" b="1" dirty="0">
              <a:solidFill>
                <a:schemeClr val="accent3"/>
              </a:solidFill>
            </a:endParaRPr>
          </a:p>
          <a:p>
            <a:pPr marL="285750" indent="-285750">
              <a:spcBef>
                <a:spcPts val="600"/>
              </a:spcBef>
              <a:spcAft>
                <a:spcPts val="600"/>
              </a:spcAft>
              <a:buFont typeface="Arial" panose="020B0604020202020204" pitchFamily="34" charset="0"/>
              <a:buChar char="•"/>
            </a:pPr>
            <a:r>
              <a:rPr lang="ru-RU" b="1" dirty="0" smtClean="0">
                <a:solidFill>
                  <a:schemeClr val="accent3"/>
                </a:solidFill>
              </a:rPr>
              <a:t>Полный или частичный запрет на использование небиоразлагаемых материалов для товаров, жизненный цикл которых составляет менее 1 недели</a:t>
            </a:r>
          </a:p>
          <a:p>
            <a:pPr marL="285750" indent="-285750">
              <a:spcBef>
                <a:spcPts val="600"/>
              </a:spcBef>
              <a:spcAft>
                <a:spcPts val="600"/>
              </a:spcAft>
              <a:buFont typeface="Arial" panose="020B0604020202020204" pitchFamily="34" charset="0"/>
              <a:buChar char="•"/>
            </a:pPr>
            <a:r>
              <a:rPr lang="ru-RU" b="1" dirty="0">
                <a:solidFill>
                  <a:schemeClr val="accent3"/>
                </a:solidFill>
              </a:rPr>
              <a:t>Борьба с «зеленым камуфляжем» (“</a:t>
            </a:r>
            <a:r>
              <a:rPr lang="ru-RU" b="1" dirty="0" err="1">
                <a:solidFill>
                  <a:schemeClr val="accent3"/>
                </a:solidFill>
              </a:rPr>
              <a:t>greenwashing</a:t>
            </a:r>
            <a:r>
              <a:rPr lang="ru-RU" b="1" dirty="0" smtClean="0">
                <a:solidFill>
                  <a:schemeClr val="accent3"/>
                </a:solidFill>
              </a:rPr>
              <a:t>”)</a:t>
            </a:r>
          </a:p>
          <a:p>
            <a:pPr marL="285750" indent="-285750">
              <a:spcBef>
                <a:spcPts val="600"/>
              </a:spcBef>
              <a:spcAft>
                <a:spcPts val="600"/>
              </a:spcAft>
              <a:buFont typeface="Arial" panose="020B0604020202020204" pitchFamily="34" charset="0"/>
              <a:buChar char="•"/>
            </a:pPr>
            <a:r>
              <a:rPr lang="ru-RU" b="1" dirty="0" smtClean="0">
                <a:solidFill>
                  <a:schemeClr val="accent3"/>
                </a:solidFill>
              </a:rPr>
              <a:t>Запрет использования </a:t>
            </a:r>
            <a:r>
              <a:rPr lang="ru-RU" b="1" dirty="0" err="1" smtClean="0">
                <a:solidFill>
                  <a:schemeClr val="accent3"/>
                </a:solidFill>
              </a:rPr>
              <a:t>оксибиоразлагающих</a:t>
            </a:r>
            <a:r>
              <a:rPr lang="ru-RU" b="1" dirty="0" smtClean="0">
                <a:solidFill>
                  <a:schemeClr val="accent3"/>
                </a:solidFill>
              </a:rPr>
              <a:t> добавок в традиционных полимеров</a:t>
            </a:r>
            <a:endParaRPr lang="ru-RU" b="1" dirty="0">
              <a:solidFill>
                <a:schemeClr val="accent3"/>
              </a:solidFill>
            </a:endParaRPr>
          </a:p>
        </p:txBody>
      </p:sp>
      <p:sp>
        <p:nvSpPr>
          <p:cNvPr id="7" name="TextBox 6"/>
          <p:cNvSpPr txBox="1"/>
          <p:nvPr/>
        </p:nvSpPr>
        <p:spPr>
          <a:xfrm>
            <a:off x="517793" y="5918062"/>
            <a:ext cx="10003316" cy="707886"/>
          </a:xfrm>
          <a:prstGeom prst="rect">
            <a:avLst/>
          </a:prstGeom>
          <a:noFill/>
        </p:spPr>
        <p:txBody>
          <a:bodyPr wrap="square" rtlCol="0">
            <a:spAutoFit/>
          </a:bodyPr>
          <a:lstStyle/>
          <a:p>
            <a:r>
              <a:rPr lang="ru-RU" sz="2000" b="1" dirty="0" smtClean="0">
                <a:solidFill>
                  <a:schemeClr val="accent5">
                    <a:lumMod val="75000"/>
                  </a:schemeClr>
                </a:solidFill>
              </a:rPr>
              <a:t>Введение ограничительных мер возможно лишь при условии создания отечественного производства биоразлагаемых полимерных материалов</a:t>
            </a:r>
            <a:endParaRPr lang="ru-RU" sz="2000" b="1" dirty="0">
              <a:solidFill>
                <a:schemeClr val="accent5">
                  <a:lumMod val="75000"/>
                </a:schemeClr>
              </a:solidFill>
            </a:endParaRPr>
          </a:p>
        </p:txBody>
      </p:sp>
      <p:sp>
        <p:nvSpPr>
          <p:cNvPr id="2" name="Номер слайда 1"/>
          <p:cNvSpPr>
            <a:spLocks noGrp="1"/>
          </p:cNvSpPr>
          <p:nvPr>
            <p:ph type="sldNum" sz="quarter" idx="4"/>
          </p:nvPr>
        </p:nvSpPr>
        <p:spPr/>
        <p:txBody>
          <a:bodyPr/>
          <a:lstStyle/>
          <a:p>
            <a:fld id="{46C0B8E6-AC79-49E7-B29C-9176B3E2EA50}" type="slidenum">
              <a:rPr lang="ru-RU" smtClean="0"/>
              <a:pPr/>
              <a:t>16</a:t>
            </a:fld>
            <a:endParaRPr lang="ru-RU" dirty="0"/>
          </a:p>
        </p:txBody>
      </p:sp>
    </p:spTree>
    <p:extLst>
      <p:ext uri="{BB962C8B-B14F-4D97-AF65-F5344CB8AC3E}">
        <p14:creationId xmlns:p14="http://schemas.microsoft.com/office/powerpoint/2010/main" val="1684063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5673687" y="4401687"/>
            <a:ext cx="4249151" cy="2549491"/>
          </a:xfrm>
          <a:prstGeom prst="rect">
            <a:avLst/>
          </a:prstGeom>
        </p:spPr>
      </p:pic>
      <p:sp>
        <p:nvSpPr>
          <p:cNvPr id="4" name="Заголовок 2"/>
          <p:cNvSpPr>
            <a:spLocks noGrp="1"/>
          </p:cNvSpPr>
          <p:nvPr>
            <p:ph type="title"/>
          </p:nvPr>
        </p:nvSpPr>
        <p:spPr>
          <a:xfrm>
            <a:off x="272147" y="0"/>
            <a:ext cx="7443103" cy="937260"/>
          </a:xfrm>
        </p:spPr>
        <p:txBody>
          <a:bodyPr>
            <a:normAutofit/>
          </a:bodyPr>
          <a:lstStyle/>
          <a:p>
            <a:r>
              <a:rPr lang="ru-RU" sz="3200" b="1" dirty="0" smtClean="0"/>
              <a:t>Перспективы спроса на </a:t>
            </a:r>
            <a:r>
              <a:rPr lang="en-US" sz="3200" b="1" dirty="0" smtClean="0"/>
              <a:t>PLA </a:t>
            </a:r>
            <a:r>
              <a:rPr lang="ru-RU" sz="3200" b="1" dirty="0" smtClean="0"/>
              <a:t>в России</a:t>
            </a:r>
            <a:endParaRPr lang="ru-RU" sz="3200" b="1" dirty="0"/>
          </a:p>
        </p:txBody>
      </p:sp>
      <p:sp>
        <p:nvSpPr>
          <p:cNvPr id="2" name="TextBox 1"/>
          <p:cNvSpPr txBox="1"/>
          <p:nvPr/>
        </p:nvSpPr>
        <p:spPr>
          <a:xfrm>
            <a:off x="429658" y="1156771"/>
            <a:ext cx="10025349" cy="2862322"/>
          </a:xfrm>
          <a:prstGeom prst="rect">
            <a:avLst/>
          </a:prstGeom>
          <a:noFill/>
        </p:spPr>
        <p:txBody>
          <a:bodyPr wrap="square" rtlCol="0">
            <a:spAutoFit/>
          </a:bodyPr>
          <a:lstStyle/>
          <a:p>
            <a:r>
              <a:rPr lang="ru-RU" b="1" dirty="0" smtClean="0">
                <a:solidFill>
                  <a:schemeClr val="accent5">
                    <a:lumMod val="75000"/>
                  </a:schemeClr>
                </a:solidFill>
              </a:rPr>
              <a:t>Во всем мире </a:t>
            </a:r>
            <a:r>
              <a:rPr lang="ru-RU" b="1" dirty="0" err="1" smtClean="0">
                <a:solidFill>
                  <a:schemeClr val="accent5">
                    <a:lumMod val="75000"/>
                  </a:schemeClr>
                </a:solidFill>
              </a:rPr>
              <a:t>полимолочная</a:t>
            </a:r>
            <a:r>
              <a:rPr lang="ru-RU" b="1" dirty="0" smtClean="0">
                <a:solidFill>
                  <a:schemeClr val="accent5">
                    <a:lumMod val="75000"/>
                  </a:schemeClr>
                </a:solidFill>
              </a:rPr>
              <a:t> </a:t>
            </a:r>
            <a:r>
              <a:rPr lang="ru-RU" b="1" dirty="0">
                <a:solidFill>
                  <a:schemeClr val="accent5">
                    <a:lumMod val="75000"/>
                  </a:schemeClr>
                </a:solidFill>
              </a:rPr>
              <a:t>кислота – самый востребованный биоразлагаемый </a:t>
            </a:r>
            <a:r>
              <a:rPr lang="ru-RU" b="1" dirty="0" smtClean="0">
                <a:solidFill>
                  <a:schemeClr val="accent5">
                    <a:lumMod val="75000"/>
                  </a:schemeClr>
                </a:solidFill>
              </a:rPr>
              <a:t>полимер, что обусловлено:</a:t>
            </a:r>
          </a:p>
          <a:p>
            <a:endParaRPr lang="ru-RU" dirty="0" smtClean="0">
              <a:solidFill>
                <a:schemeClr val="accent5">
                  <a:lumMod val="75000"/>
                </a:schemeClr>
              </a:solidFill>
            </a:endParaRPr>
          </a:p>
          <a:p>
            <a:pPr marL="285750" indent="-285750">
              <a:buFont typeface="Wingdings" panose="05000000000000000000" pitchFamily="2" charset="2"/>
              <a:buChar char="ü"/>
            </a:pPr>
            <a:r>
              <a:rPr lang="ru-RU" dirty="0" smtClean="0">
                <a:solidFill>
                  <a:schemeClr val="accent5">
                    <a:lumMod val="75000"/>
                  </a:schemeClr>
                </a:solidFill>
              </a:rPr>
              <a:t>Высокой стойкостью </a:t>
            </a:r>
            <a:r>
              <a:rPr lang="ru-RU" dirty="0">
                <a:solidFill>
                  <a:schemeClr val="accent5">
                    <a:lumMod val="75000"/>
                  </a:schemeClr>
                </a:solidFill>
              </a:rPr>
              <a:t>к деструкции и </a:t>
            </a:r>
            <a:r>
              <a:rPr lang="ru-RU" dirty="0" smtClean="0">
                <a:solidFill>
                  <a:schemeClr val="accent5">
                    <a:lumMod val="75000"/>
                  </a:schemeClr>
                </a:solidFill>
              </a:rPr>
              <a:t>универсальностью;</a:t>
            </a:r>
          </a:p>
          <a:p>
            <a:pPr marL="285750" indent="-285750">
              <a:buFont typeface="Wingdings" panose="05000000000000000000" pitchFamily="2" charset="2"/>
              <a:buChar char="ü"/>
            </a:pPr>
            <a:r>
              <a:rPr lang="ru-RU" dirty="0" smtClean="0">
                <a:solidFill>
                  <a:schemeClr val="accent5">
                    <a:lumMod val="75000"/>
                  </a:schemeClr>
                </a:solidFill>
              </a:rPr>
              <a:t>Хорошими прочностными свойствами (высокоэффективные </a:t>
            </a:r>
            <a:r>
              <a:rPr lang="ru-RU" dirty="0">
                <a:solidFill>
                  <a:schemeClr val="accent5">
                    <a:lumMod val="75000"/>
                  </a:schemeClr>
                </a:solidFill>
              </a:rPr>
              <a:t>марки полимера могут использоваться в качестве альтернативы ПС, ПП и </a:t>
            </a:r>
            <a:r>
              <a:rPr lang="ru-RU" dirty="0" smtClean="0">
                <a:solidFill>
                  <a:schemeClr val="accent5">
                    <a:lumMod val="75000"/>
                  </a:schemeClr>
                </a:solidFill>
              </a:rPr>
              <a:t>АБС-пластика)</a:t>
            </a:r>
          </a:p>
          <a:p>
            <a:pPr marL="285750" indent="-285750">
              <a:buFont typeface="Wingdings" panose="05000000000000000000" pitchFamily="2" charset="2"/>
              <a:buChar char="ü"/>
            </a:pPr>
            <a:r>
              <a:rPr lang="ru-RU" dirty="0" smtClean="0">
                <a:solidFill>
                  <a:schemeClr val="accent5">
                    <a:lumMod val="75000"/>
                  </a:schemeClr>
                </a:solidFill>
              </a:rPr>
              <a:t>Лучшей </a:t>
            </a:r>
            <a:r>
              <a:rPr lang="ru-RU" dirty="0" err="1" smtClean="0">
                <a:solidFill>
                  <a:schemeClr val="accent5">
                    <a:lumMod val="75000"/>
                  </a:schemeClr>
                </a:solidFill>
              </a:rPr>
              <a:t>перерабатываемостью</a:t>
            </a:r>
            <a:r>
              <a:rPr lang="ru-RU" dirty="0" smtClean="0">
                <a:solidFill>
                  <a:schemeClr val="accent5">
                    <a:lumMod val="75000"/>
                  </a:schemeClr>
                </a:solidFill>
              </a:rPr>
              <a:t>, чем </a:t>
            </a:r>
            <a:r>
              <a:rPr lang="en-US" dirty="0" smtClean="0">
                <a:solidFill>
                  <a:schemeClr val="accent5">
                    <a:lumMod val="75000"/>
                  </a:schemeClr>
                </a:solidFill>
              </a:rPr>
              <a:t>PGA</a:t>
            </a:r>
            <a:r>
              <a:rPr lang="ru-RU" dirty="0" smtClean="0">
                <a:solidFill>
                  <a:schemeClr val="accent5">
                    <a:lumMod val="75000"/>
                  </a:schemeClr>
                </a:solidFill>
              </a:rPr>
              <a:t> и </a:t>
            </a:r>
            <a:r>
              <a:rPr lang="en-US" dirty="0" smtClean="0">
                <a:solidFill>
                  <a:schemeClr val="accent5">
                    <a:lumMod val="75000"/>
                  </a:schemeClr>
                </a:solidFill>
              </a:rPr>
              <a:t>PHA</a:t>
            </a:r>
            <a:r>
              <a:rPr lang="ru-RU" dirty="0" smtClean="0">
                <a:solidFill>
                  <a:schemeClr val="accent5">
                    <a:lumMod val="75000"/>
                  </a:schemeClr>
                </a:solidFill>
              </a:rPr>
              <a:t>.</a:t>
            </a:r>
          </a:p>
          <a:p>
            <a:endParaRPr lang="ru-RU" dirty="0" smtClean="0"/>
          </a:p>
          <a:p>
            <a:r>
              <a:rPr lang="ru-RU" b="1" dirty="0" smtClean="0">
                <a:solidFill>
                  <a:schemeClr val="accent3"/>
                </a:solidFill>
              </a:rPr>
              <a:t>В силу отсутствия отечественного крупнотоннажного производства, рынок в </a:t>
            </a:r>
            <a:r>
              <a:rPr lang="en-US" b="1" dirty="0" smtClean="0">
                <a:solidFill>
                  <a:schemeClr val="accent3"/>
                </a:solidFill>
              </a:rPr>
              <a:t>PLA </a:t>
            </a:r>
            <a:r>
              <a:rPr lang="ru-RU" b="1" dirty="0" smtClean="0">
                <a:solidFill>
                  <a:schemeClr val="accent3"/>
                </a:solidFill>
              </a:rPr>
              <a:t>в России отсутствует (импорт - 460 тонн – 2019 год).</a:t>
            </a:r>
            <a:endParaRPr lang="ru-RU" b="1" dirty="0">
              <a:solidFill>
                <a:schemeClr val="accent3"/>
              </a:solidFill>
            </a:endParaRPr>
          </a:p>
        </p:txBody>
      </p:sp>
      <p:sp>
        <p:nvSpPr>
          <p:cNvPr id="5" name="TextBox 4"/>
          <p:cNvSpPr txBox="1"/>
          <p:nvPr/>
        </p:nvSpPr>
        <p:spPr>
          <a:xfrm>
            <a:off x="5796020" y="3914404"/>
            <a:ext cx="3838459" cy="523220"/>
          </a:xfrm>
          <a:prstGeom prst="rect">
            <a:avLst/>
          </a:prstGeom>
          <a:noFill/>
        </p:spPr>
        <p:txBody>
          <a:bodyPr wrap="square" rtlCol="0">
            <a:spAutoFit/>
          </a:bodyPr>
          <a:lstStyle/>
          <a:p>
            <a:pPr algn="ctr"/>
            <a:r>
              <a:rPr lang="ru-RU" sz="1400" b="1" dirty="0" smtClean="0"/>
              <a:t>Структура импорта </a:t>
            </a:r>
            <a:r>
              <a:rPr lang="en-US" sz="1400" b="1" dirty="0" smtClean="0"/>
              <a:t>PLA </a:t>
            </a:r>
            <a:r>
              <a:rPr lang="ru-RU" sz="1400" b="1" dirty="0" smtClean="0"/>
              <a:t>в РФ в 2019 году по направлениям использования</a:t>
            </a:r>
            <a:endParaRPr lang="ru-RU" sz="1400" b="1" dirty="0"/>
          </a:p>
        </p:txBody>
      </p:sp>
      <p:sp>
        <p:nvSpPr>
          <p:cNvPr id="7" name="TextBox 6"/>
          <p:cNvSpPr txBox="1"/>
          <p:nvPr/>
        </p:nvSpPr>
        <p:spPr>
          <a:xfrm>
            <a:off x="272147" y="7050795"/>
            <a:ext cx="4949848" cy="369332"/>
          </a:xfrm>
          <a:prstGeom prst="rect">
            <a:avLst/>
          </a:prstGeom>
          <a:noFill/>
        </p:spPr>
        <p:txBody>
          <a:bodyPr wrap="square" rtlCol="0">
            <a:spAutoFit/>
          </a:bodyPr>
          <a:lstStyle/>
          <a:p>
            <a:r>
              <a:rPr lang="ru-RU" dirty="0" smtClean="0"/>
              <a:t>Источник: Федеральная таможенная службы РФ</a:t>
            </a:r>
            <a:endParaRPr lang="ru-RU" dirty="0"/>
          </a:p>
        </p:txBody>
      </p:sp>
      <p:sp>
        <p:nvSpPr>
          <p:cNvPr id="8" name="TextBox 7"/>
          <p:cNvSpPr txBox="1"/>
          <p:nvPr/>
        </p:nvSpPr>
        <p:spPr>
          <a:xfrm>
            <a:off x="429658" y="4446467"/>
            <a:ext cx="5354198" cy="1631216"/>
          </a:xfrm>
          <a:prstGeom prst="rect">
            <a:avLst/>
          </a:prstGeom>
          <a:noFill/>
        </p:spPr>
        <p:txBody>
          <a:bodyPr wrap="square" rtlCol="0">
            <a:spAutoFit/>
          </a:bodyPr>
          <a:lstStyle/>
          <a:p>
            <a:r>
              <a:rPr lang="ru-RU" sz="2000" b="1" dirty="0" smtClean="0">
                <a:solidFill>
                  <a:schemeClr val="accent5">
                    <a:lumMod val="75000"/>
                  </a:schemeClr>
                </a:solidFill>
              </a:rPr>
              <a:t>Государственные инициативы по регулированию рынка одноразовой упаковки и посуды поспособствуют созданию производств </a:t>
            </a:r>
            <a:r>
              <a:rPr lang="en-US" sz="2000" b="1" dirty="0" smtClean="0">
                <a:solidFill>
                  <a:schemeClr val="accent5">
                    <a:lumMod val="75000"/>
                  </a:schemeClr>
                </a:solidFill>
              </a:rPr>
              <a:t>PLA</a:t>
            </a:r>
            <a:r>
              <a:rPr lang="ru-RU" sz="2000" b="1" dirty="0" smtClean="0">
                <a:solidFill>
                  <a:schemeClr val="accent5">
                    <a:lumMod val="75000"/>
                  </a:schemeClr>
                </a:solidFill>
              </a:rPr>
              <a:t> в РФ и развитию рынка биоразлагаемой упаковки</a:t>
            </a:r>
            <a:endParaRPr lang="ru-RU" sz="2000" b="1" dirty="0">
              <a:solidFill>
                <a:schemeClr val="accent5">
                  <a:lumMod val="75000"/>
                </a:schemeClr>
              </a:solidFill>
            </a:endParaRPr>
          </a:p>
        </p:txBody>
      </p:sp>
      <p:sp>
        <p:nvSpPr>
          <p:cNvPr id="3" name="Номер слайда 2"/>
          <p:cNvSpPr>
            <a:spLocks noGrp="1"/>
          </p:cNvSpPr>
          <p:nvPr>
            <p:ph type="sldNum" sz="quarter" idx="4"/>
          </p:nvPr>
        </p:nvSpPr>
        <p:spPr/>
        <p:txBody>
          <a:bodyPr/>
          <a:lstStyle/>
          <a:p>
            <a:fld id="{46C0B8E6-AC79-49E7-B29C-9176B3E2EA50}" type="slidenum">
              <a:rPr lang="ru-RU" smtClean="0"/>
              <a:pPr/>
              <a:t>17</a:t>
            </a:fld>
            <a:endParaRPr lang="ru-RU" dirty="0"/>
          </a:p>
        </p:txBody>
      </p:sp>
    </p:spTree>
    <p:extLst>
      <p:ext uri="{BB962C8B-B14F-4D97-AF65-F5344CB8AC3E}">
        <p14:creationId xmlns:p14="http://schemas.microsoft.com/office/powerpoint/2010/main" val="447605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6C0B8E6-AC79-49E7-B29C-9176B3E2EA50}" type="slidenum">
              <a:rPr lang="ru-RU" smtClean="0"/>
              <a:pPr/>
              <a:t>18</a:t>
            </a:fld>
            <a:endParaRPr lang="ru-RU" dirty="0"/>
          </a:p>
        </p:txBody>
      </p:sp>
      <p:sp>
        <p:nvSpPr>
          <p:cNvPr id="4" name="Заголовок 3"/>
          <p:cNvSpPr>
            <a:spLocks noGrp="1"/>
          </p:cNvSpPr>
          <p:nvPr>
            <p:ph type="title"/>
          </p:nvPr>
        </p:nvSpPr>
        <p:spPr/>
        <p:txBody>
          <a:bodyPr anchor="ctr">
            <a:normAutofit/>
          </a:bodyPr>
          <a:lstStyle/>
          <a:p>
            <a:r>
              <a:rPr lang="ru-RU" sz="3200" b="1" dirty="0" smtClean="0"/>
              <a:t>Сертификация</a:t>
            </a:r>
            <a:r>
              <a:rPr lang="en-US" sz="3200" b="1" dirty="0" smtClean="0"/>
              <a:t> TUV</a:t>
            </a:r>
            <a:r>
              <a:rPr lang="ru-RU" sz="3200" b="1" dirty="0" smtClean="0"/>
              <a:t> </a:t>
            </a:r>
            <a:endParaRPr lang="ru-RU" sz="3200" b="1" dirty="0"/>
          </a:p>
        </p:txBody>
      </p:sp>
      <p:sp>
        <p:nvSpPr>
          <p:cNvPr id="6" name="TextBox 5"/>
          <p:cNvSpPr txBox="1"/>
          <p:nvPr/>
        </p:nvSpPr>
        <p:spPr>
          <a:xfrm>
            <a:off x="272146" y="7050795"/>
            <a:ext cx="7726099" cy="307777"/>
          </a:xfrm>
          <a:prstGeom prst="rect">
            <a:avLst/>
          </a:prstGeom>
          <a:noFill/>
        </p:spPr>
        <p:txBody>
          <a:bodyPr wrap="square" rtlCol="0">
            <a:spAutoFit/>
          </a:bodyPr>
          <a:lstStyle/>
          <a:p>
            <a:r>
              <a:rPr lang="ru-RU" sz="1400" dirty="0" smtClean="0">
                <a:solidFill>
                  <a:schemeClr val="accent6"/>
                </a:solidFill>
              </a:rPr>
              <a:t>Источник: </a:t>
            </a:r>
            <a:r>
              <a:rPr lang="en-US" sz="1400" dirty="0">
                <a:solidFill>
                  <a:schemeClr val="accent6"/>
                </a:solidFill>
              </a:rPr>
              <a:t>http://www.tuv-at.be/green-marks/certifications</a:t>
            </a:r>
          </a:p>
        </p:txBody>
      </p:sp>
      <p:grpSp>
        <p:nvGrpSpPr>
          <p:cNvPr id="15" name="Группа 14"/>
          <p:cNvGrpSpPr/>
          <p:nvPr/>
        </p:nvGrpSpPr>
        <p:grpSpPr>
          <a:xfrm>
            <a:off x="282109" y="4225032"/>
            <a:ext cx="10150866" cy="2087479"/>
            <a:chOff x="359226" y="1327596"/>
            <a:chExt cx="10150866" cy="2087479"/>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26" y="2047607"/>
              <a:ext cx="2516178" cy="1215297"/>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365" y="1382367"/>
              <a:ext cx="2265697" cy="1030328"/>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425" y="1327596"/>
              <a:ext cx="2306857" cy="1056656"/>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076" y="2459046"/>
              <a:ext cx="2111825" cy="956029"/>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9847" y="1967068"/>
              <a:ext cx="2560245" cy="1259803"/>
            </a:xfrm>
            <a:prstGeom prst="rect">
              <a:avLst/>
            </a:prstGeom>
          </p:spPr>
        </p:pic>
      </p:grpSp>
      <p:sp>
        <p:nvSpPr>
          <p:cNvPr id="2" name="Прямоугольник 1"/>
          <p:cNvSpPr/>
          <p:nvPr/>
        </p:nvSpPr>
        <p:spPr>
          <a:xfrm>
            <a:off x="580144" y="1591849"/>
            <a:ext cx="9235883" cy="2369880"/>
          </a:xfrm>
          <a:prstGeom prst="rect">
            <a:avLst/>
          </a:prstGeom>
        </p:spPr>
        <p:txBody>
          <a:bodyPr wrap="square">
            <a:spAutoFit/>
          </a:bodyPr>
          <a:lstStyle/>
          <a:p>
            <a:pPr marL="342900" lvl="0" indent="-342900">
              <a:spcBef>
                <a:spcPts val="600"/>
              </a:spcBef>
              <a:spcAft>
                <a:spcPts val="600"/>
              </a:spcAft>
              <a:buFont typeface="+mj-lt"/>
              <a:buAutoNum type="arabicPeriod"/>
            </a:pPr>
            <a:r>
              <a:rPr lang="ru-RU" dirty="0" smtClean="0">
                <a:solidFill>
                  <a:schemeClr val="accent5">
                    <a:lumMod val="75000"/>
                  </a:schemeClr>
                </a:solidFill>
              </a:rPr>
              <a:t>Заключение контракта и внесение предоплаты.</a:t>
            </a:r>
          </a:p>
          <a:p>
            <a:pPr marL="342900" lvl="0" indent="-342900">
              <a:spcBef>
                <a:spcPts val="600"/>
              </a:spcBef>
              <a:spcAft>
                <a:spcPts val="600"/>
              </a:spcAft>
              <a:buFont typeface="+mj-lt"/>
              <a:buAutoNum type="arabicPeriod"/>
            </a:pPr>
            <a:r>
              <a:rPr lang="ru-RU" dirty="0" smtClean="0">
                <a:solidFill>
                  <a:schemeClr val="accent5">
                    <a:lumMod val="75000"/>
                  </a:schemeClr>
                </a:solidFill>
              </a:rPr>
              <a:t>Испытания </a:t>
            </a:r>
            <a:r>
              <a:rPr lang="ru-RU" dirty="0">
                <a:solidFill>
                  <a:schemeClr val="accent5">
                    <a:lumMod val="75000"/>
                  </a:schemeClr>
                </a:solidFill>
              </a:rPr>
              <a:t>материала проводятся в аккредитованной лаборатории в Брюсселе. Стоимость испытания – 20 тыс. евро.</a:t>
            </a:r>
          </a:p>
          <a:p>
            <a:pPr marL="342900" lvl="0" indent="-342900">
              <a:spcBef>
                <a:spcPts val="600"/>
              </a:spcBef>
              <a:spcAft>
                <a:spcPts val="600"/>
              </a:spcAft>
              <a:buFont typeface="+mj-lt"/>
              <a:buAutoNum type="arabicPeriod"/>
            </a:pPr>
            <a:r>
              <a:rPr lang="ru-RU" dirty="0">
                <a:solidFill>
                  <a:schemeClr val="accent5">
                    <a:lumMod val="75000"/>
                  </a:schemeClr>
                </a:solidFill>
              </a:rPr>
              <a:t>Стоимость самого сертификата – 10 тыс. евро.</a:t>
            </a:r>
          </a:p>
          <a:p>
            <a:pPr marL="342900" lvl="0" indent="-342900">
              <a:spcBef>
                <a:spcPts val="600"/>
              </a:spcBef>
              <a:spcAft>
                <a:spcPts val="600"/>
              </a:spcAft>
              <a:buFont typeface="+mj-lt"/>
              <a:buAutoNum type="arabicPeriod"/>
            </a:pPr>
            <a:r>
              <a:rPr lang="ru-RU" dirty="0" smtClean="0">
                <a:solidFill>
                  <a:schemeClr val="accent5">
                    <a:lumMod val="75000"/>
                  </a:schemeClr>
                </a:solidFill>
              </a:rPr>
              <a:t>Комиссия услуг </a:t>
            </a:r>
            <a:r>
              <a:rPr lang="ru-RU" dirty="0">
                <a:solidFill>
                  <a:schemeClr val="accent5">
                    <a:lumMod val="75000"/>
                  </a:schemeClr>
                </a:solidFill>
              </a:rPr>
              <a:t>российского офиса </a:t>
            </a:r>
            <a:r>
              <a:rPr lang="ru-RU" dirty="0" smtClean="0">
                <a:solidFill>
                  <a:schemeClr val="accent5">
                    <a:lumMod val="75000"/>
                  </a:schemeClr>
                </a:solidFill>
              </a:rPr>
              <a:t>– </a:t>
            </a:r>
            <a:r>
              <a:rPr lang="ru-RU" dirty="0">
                <a:solidFill>
                  <a:schemeClr val="accent5">
                    <a:lumMod val="75000"/>
                  </a:schemeClr>
                </a:solidFill>
              </a:rPr>
              <a:t>15</a:t>
            </a:r>
            <a:r>
              <a:rPr lang="ru-RU" dirty="0" smtClean="0">
                <a:solidFill>
                  <a:schemeClr val="accent5">
                    <a:lumMod val="75000"/>
                  </a:schemeClr>
                </a:solidFill>
              </a:rPr>
              <a:t>% от стоимости контракта.</a:t>
            </a:r>
          </a:p>
          <a:p>
            <a:pPr marL="342900" lvl="0" indent="-342900">
              <a:spcBef>
                <a:spcPts val="600"/>
              </a:spcBef>
              <a:spcAft>
                <a:spcPts val="600"/>
              </a:spcAft>
              <a:buFont typeface="+mj-lt"/>
              <a:buAutoNum type="arabicPeriod"/>
            </a:pPr>
            <a:r>
              <a:rPr lang="ru-RU" dirty="0" smtClean="0">
                <a:solidFill>
                  <a:schemeClr val="accent5">
                    <a:lumMod val="75000"/>
                  </a:schemeClr>
                </a:solidFill>
              </a:rPr>
              <a:t>Срок получения сертификата от 1 месяца.</a:t>
            </a:r>
            <a:endParaRPr lang="ru-RU" dirty="0">
              <a:solidFill>
                <a:schemeClr val="accent5">
                  <a:lumMod val="75000"/>
                </a:schemeClr>
              </a:solidFill>
            </a:endParaRPr>
          </a:p>
        </p:txBody>
      </p:sp>
      <p:sp>
        <p:nvSpPr>
          <p:cNvPr id="5" name="Прямоугольник 4"/>
          <p:cNvSpPr/>
          <p:nvPr/>
        </p:nvSpPr>
        <p:spPr>
          <a:xfrm>
            <a:off x="1122660" y="1127394"/>
            <a:ext cx="3384773" cy="369332"/>
          </a:xfrm>
          <a:prstGeom prst="rect">
            <a:avLst/>
          </a:prstGeom>
        </p:spPr>
        <p:txBody>
          <a:bodyPr wrap="none">
            <a:spAutoFit/>
          </a:bodyPr>
          <a:lstStyle/>
          <a:p>
            <a:r>
              <a:rPr lang="ru-RU" dirty="0" smtClean="0">
                <a:solidFill>
                  <a:srgbClr val="7F7F7F">
                    <a:lumMod val="75000"/>
                  </a:srgbClr>
                </a:solidFill>
              </a:rPr>
              <a:t>Есть офис </a:t>
            </a:r>
            <a:r>
              <a:rPr lang="ru-RU" dirty="0">
                <a:solidFill>
                  <a:srgbClr val="7F7F7F">
                    <a:lumMod val="75000"/>
                  </a:srgbClr>
                </a:solidFill>
              </a:rPr>
              <a:t>в РФ – </a:t>
            </a:r>
            <a:r>
              <a:rPr lang="en-US" dirty="0">
                <a:solidFill>
                  <a:srgbClr val="7F7F7F">
                    <a:lumMod val="75000"/>
                  </a:srgbClr>
                </a:solidFill>
              </a:rPr>
              <a:t>TUV Austria RUS</a:t>
            </a:r>
            <a:endParaRPr lang="ru-RU" dirty="0"/>
          </a:p>
        </p:txBody>
      </p:sp>
    </p:spTree>
    <p:extLst>
      <p:ext uri="{BB962C8B-B14F-4D97-AF65-F5344CB8AC3E}">
        <p14:creationId xmlns:p14="http://schemas.microsoft.com/office/powerpoint/2010/main" val="3425470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2147" y="0"/>
            <a:ext cx="7792200" cy="937260"/>
          </a:xfrm>
        </p:spPr>
        <p:txBody>
          <a:bodyPr>
            <a:normAutofit/>
          </a:bodyPr>
          <a:lstStyle/>
          <a:p>
            <a:r>
              <a:rPr lang="ru-RU" sz="2800" b="1" dirty="0" smtClean="0"/>
              <a:t>Плюсы и минусы биоразлагаемых материалов</a:t>
            </a:r>
            <a:endParaRPr lang="ru-RU" sz="2800" b="1" dirty="0"/>
          </a:p>
        </p:txBody>
      </p:sp>
      <p:sp>
        <p:nvSpPr>
          <p:cNvPr id="4" name="Прямоугольник 3"/>
          <p:cNvSpPr/>
          <p:nvPr/>
        </p:nvSpPr>
        <p:spPr>
          <a:xfrm>
            <a:off x="429819" y="7091192"/>
            <a:ext cx="2766719" cy="307777"/>
          </a:xfrm>
          <a:prstGeom prst="rect">
            <a:avLst/>
          </a:prstGeom>
        </p:spPr>
        <p:txBody>
          <a:bodyPr wrap="none">
            <a:spAutoFit/>
          </a:bodyPr>
          <a:lstStyle/>
          <a:p>
            <a:r>
              <a:rPr lang="ru-RU" sz="1400" dirty="0" smtClean="0">
                <a:solidFill>
                  <a:schemeClr val="accent6">
                    <a:lumMod val="75000"/>
                    <a:lumOff val="25000"/>
                  </a:schemeClr>
                </a:solidFill>
              </a:rPr>
              <a:t>Источник: </a:t>
            </a:r>
            <a:r>
              <a:rPr lang="en-US" sz="1400" dirty="0" smtClean="0">
                <a:solidFill>
                  <a:schemeClr val="accent6">
                    <a:lumMod val="75000"/>
                    <a:lumOff val="25000"/>
                  </a:schemeClr>
                </a:solidFill>
              </a:rPr>
              <a:t>http</a:t>
            </a:r>
            <a:r>
              <a:rPr lang="en-US" sz="1400" dirty="0">
                <a:solidFill>
                  <a:schemeClr val="accent6">
                    <a:lumMod val="75000"/>
                    <a:lumOff val="25000"/>
                  </a:schemeClr>
                </a:solidFill>
              </a:rPr>
              <a:t>://magazine.sibur.ru</a:t>
            </a:r>
            <a:endParaRPr lang="ru-RU" sz="1400" dirty="0">
              <a:solidFill>
                <a:schemeClr val="accent6">
                  <a:lumMod val="75000"/>
                  <a:lumOff val="25000"/>
                </a:schemeClr>
              </a:solidFill>
            </a:endParaRPr>
          </a:p>
        </p:txBody>
      </p:sp>
      <p:cxnSp>
        <p:nvCxnSpPr>
          <p:cNvPr id="6" name="Прямая соединительная линия 5"/>
          <p:cNvCxnSpPr/>
          <p:nvPr/>
        </p:nvCxnSpPr>
        <p:spPr>
          <a:xfrm>
            <a:off x="5365215" y="1597446"/>
            <a:ext cx="0" cy="4932000"/>
          </a:xfrm>
          <a:prstGeom prst="line">
            <a:avLst/>
          </a:prstGeom>
          <a:ln w="34925">
            <a:solidFill>
              <a:schemeClr val="accent6">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9498" y="1415138"/>
            <a:ext cx="4445122" cy="5078313"/>
          </a:xfrm>
          <a:prstGeom prst="rect">
            <a:avLst/>
          </a:prstGeom>
          <a:noFill/>
        </p:spPr>
        <p:txBody>
          <a:bodyPr wrap="square" rtlCol="0">
            <a:spAutoFit/>
          </a:bodyPr>
          <a:lstStyle/>
          <a:p>
            <a:pPr marL="285750" indent="-285750">
              <a:spcBef>
                <a:spcPts val="600"/>
              </a:spcBef>
              <a:spcAft>
                <a:spcPts val="1200"/>
              </a:spcAft>
              <a:buFont typeface="Wingdings" panose="05000000000000000000" pitchFamily="2" charset="2"/>
              <a:buChar char="ü"/>
            </a:pPr>
            <a:r>
              <a:rPr lang="ru-RU" sz="2400" dirty="0" smtClean="0">
                <a:solidFill>
                  <a:srgbClr val="407B23"/>
                </a:solidFill>
              </a:rPr>
              <a:t>Снижение количества отходов</a:t>
            </a:r>
          </a:p>
          <a:p>
            <a:pPr marL="285750" indent="-285750">
              <a:spcBef>
                <a:spcPts val="600"/>
              </a:spcBef>
              <a:spcAft>
                <a:spcPts val="1200"/>
              </a:spcAft>
              <a:buFont typeface="Wingdings" panose="05000000000000000000" pitchFamily="2" charset="2"/>
              <a:buChar char="ü"/>
            </a:pPr>
            <a:r>
              <a:rPr lang="ru-RU" sz="2400" dirty="0" smtClean="0">
                <a:solidFill>
                  <a:srgbClr val="407B23"/>
                </a:solidFill>
              </a:rPr>
              <a:t>Уменьшение энергетических затрат</a:t>
            </a:r>
          </a:p>
          <a:p>
            <a:pPr marL="285750" indent="-285750">
              <a:spcBef>
                <a:spcPts val="600"/>
              </a:spcBef>
              <a:spcAft>
                <a:spcPts val="1200"/>
              </a:spcAft>
              <a:buFont typeface="Wingdings" panose="05000000000000000000" pitchFamily="2" charset="2"/>
              <a:buChar char="ü"/>
            </a:pPr>
            <a:r>
              <a:rPr lang="ru-RU" sz="2400" dirty="0" smtClean="0">
                <a:solidFill>
                  <a:srgbClr val="407B23"/>
                </a:solidFill>
              </a:rPr>
              <a:t>Возможность комбинировать традиционные и </a:t>
            </a:r>
            <a:r>
              <a:rPr lang="ru-RU" sz="2400" dirty="0" err="1" smtClean="0">
                <a:solidFill>
                  <a:srgbClr val="407B23"/>
                </a:solidFill>
              </a:rPr>
              <a:t>биоразлагаемые</a:t>
            </a:r>
            <a:r>
              <a:rPr lang="ru-RU" sz="2400" dirty="0" smtClean="0">
                <a:solidFill>
                  <a:srgbClr val="407B23"/>
                </a:solidFill>
              </a:rPr>
              <a:t> материалы</a:t>
            </a:r>
          </a:p>
          <a:p>
            <a:pPr marL="285750" indent="-285750">
              <a:spcBef>
                <a:spcPts val="600"/>
              </a:spcBef>
              <a:spcAft>
                <a:spcPts val="1200"/>
              </a:spcAft>
              <a:buFont typeface="Wingdings" panose="05000000000000000000" pitchFamily="2" charset="2"/>
              <a:buChar char="ü"/>
            </a:pPr>
            <a:r>
              <a:rPr lang="ru-RU" sz="2400" dirty="0" smtClean="0">
                <a:solidFill>
                  <a:srgbClr val="407B23"/>
                </a:solidFill>
              </a:rPr>
              <a:t>Использование возобновляемых ресурсов при производстве</a:t>
            </a:r>
          </a:p>
          <a:p>
            <a:pPr marL="285750" indent="-285750">
              <a:spcBef>
                <a:spcPts val="600"/>
              </a:spcBef>
              <a:spcAft>
                <a:spcPts val="1200"/>
              </a:spcAft>
              <a:buFont typeface="Wingdings" panose="05000000000000000000" pitchFamily="2" charset="2"/>
              <a:buChar char="ü"/>
            </a:pPr>
            <a:r>
              <a:rPr lang="ru-RU" sz="2400" dirty="0" smtClean="0">
                <a:solidFill>
                  <a:srgbClr val="407B23"/>
                </a:solidFill>
              </a:rPr>
              <a:t>Создание новой маркетинговой платформы</a:t>
            </a:r>
            <a:endParaRPr lang="ru-RU" sz="2400" dirty="0">
              <a:solidFill>
                <a:srgbClr val="407B23"/>
              </a:solidFill>
            </a:endParaRPr>
          </a:p>
        </p:txBody>
      </p:sp>
      <p:sp>
        <p:nvSpPr>
          <p:cNvPr id="8" name="TextBox 7"/>
          <p:cNvSpPr txBox="1"/>
          <p:nvPr/>
        </p:nvSpPr>
        <p:spPr>
          <a:xfrm>
            <a:off x="5559201" y="1488879"/>
            <a:ext cx="4646682" cy="4955203"/>
          </a:xfrm>
          <a:prstGeom prst="rect">
            <a:avLst/>
          </a:prstGeom>
          <a:noFill/>
        </p:spPr>
        <p:txBody>
          <a:bodyPr wrap="square" rtlCol="0">
            <a:spAutoFit/>
          </a:bodyPr>
          <a:lstStyle/>
          <a:p>
            <a:pPr marL="285750" indent="-285750">
              <a:spcBef>
                <a:spcPts val="1200"/>
              </a:spcBef>
              <a:spcAft>
                <a:spcPts val="1800"/>
              </a:spcAft>
              <a:buFont typeface="Wingdings" panose="05000000000000000000" pitchFamily="2" charset="2"/>
              <a:buChar char="ü"/>
            </a:pPr>
            <a:r>
              <a:rPr lang="ru-RU" sz="2400" dirty="0">
                <a:solidFill>
                  <a:srgbClr val="C00000"/>
                </a:solidFill>
              </a:rPr>
              <a:t>Необходимость в определенной процедуре </a:t>
            </a:r>
            <a:r>
              <a:rPr lang="ru-RU" sz="2400" dirty="0" smtClean="0">
                <a:solidFill>
                  <a:srgbClr val="C00000"/>
                </a:solidFill>
              </a:rPr>
              <a:t>утилизации</a:t>
            </a:r>
          </a:p>
          <a:p>
            <a:pPr marL="285750" indent="-285750">
              <a:spcBef>
                <a:spcPts val="1200"/>
              </a:spcBef>
              <a:spcAft>
                <a:spcPts val="1800"/>
              </a:spcAft>
              <a:buFont typeface="Wingdings" panose="05000000000000000000" pitchFamily="2" charset="2"/>
              <a:buChar char="ü"/>
            </a:pPr>
            <a:r>
              <a:rPr lang="ru-RU" sz="2400" dirty="0">
                <a:solidFill>
                  <a:srgbClr val="C00000"/>
                </a:solidFill>
              </a:rPr>
              <a:t>Увеличение использования химических </a:t>
            </a:r>
            <a:r>
              <a:rPr lang="ru-RU" sz="2400" dirty="0" smtClean="0">
                <a:solidFill>
                  <a:srgbClr val="C00000"/>
                </a:solidFill>
              </a:rPr>
              <a:t>удобрений</a:t>
            </a:r>
          </a:p>
          <a:p>
            <a:pPr marL="285750" indent="-285750">
              <a:spcBef>
                <a:spcPts val="1200"/>
              </a:spcBef>
              <a:spcAft>
                <a:spcPts val="1800"/>
              </a:spcAft>
              <a:buFont typeface="Wingdings" panose="05000000000000000000" pitchFamily="2" charset="2"/>
              <a:buChar char="ü"/>
            </a:pPr>
            <a:r>
              <a:rPr lang="ru-RU" sz="2400" dirty="0">
                <a:solidFill>
                  <a:srgbClr val="C00000"/>
                </a:solidFill>
              </a:rPr>
              <a:t>Сложность </a:t>
            </a:r>
            <a:r>
              <a:rPr lang="ru-RU" sz="2400" dirty="0" smtClean="0">
                <a:solidFill>
                  <a:srgbClr val="C00000"/>
                </a:solidFill>
              </a:rPr>
              <a:t>утилизации</a:t>
            </a:r>
          </a:p>
          <a:p>
            <a:pPr marL="285750" indent="-285750">
              <a:spcBef>
                <a:spcPts val="1200"/>
              </a:spcBef>
              <a:spcAft>
                <a:spcPts val="1800"/>
              </a:spcAft>
              <a:buFont typeface="Wingdings" panose="05000000000000000000" pitchFamily="2" charset="2"/>
              <a:buChar char="ü"/>
            </a:pPr>
            <a:r>
              <a:rPr lang="ru-RU" sz="2400" dirty="0">
                <a:solidFill>
                  <a:srgbClr val="C00000"/>
                </a:solidFill>
              </a:rPr>
              <a:t>Увеличение пахотных </a:t>
            </a:r>
            <a:r>
              <a:rPr lang="ru-RU" sz="2400" dirty="0" smtClean="0">
                <a:solidFill>
                  <a:srgbClr val="C00000"/>
                </a:solidFill>
              </a:rPr>
              <a:t>земель</a:t>
            </a:r>
          </a:p>
          <a:p>
            <a:pPr marL="285750" indent="-285750">
              <a:spcBef>
                <a:spcPts val="1200"/>
              </a:spcBef>
              <a:spcAft>
                <a:spcPts val="1800"/>
              </a:spcAft>
              <a:buFont typeface="Wingdings" panose="05000000000000000000" pitchFamily="2" charset="2"/>
              <a:buChar char="ü"/>
            </a:pPr>
            <a:r>
              <a:rPr lang="ru-RU" sz="2400" dirty="0">
                <a:solidFill>
                  <a:srgbClr val="C00000"/>
                </a:solidFill>
              </a:rPr>
              <a:t>Снижение </a:t>
            </a:r>
            <a:r>
              <a:rPr lang="ru-RU" sz="2400" dirty="0" smtClean="0">
                <a:solidFill>
                  <a:srgbClr val="C00000"/>
                </a:solidFill>
              </a:rPr>
              <a:t>уровня СО2 </a:t>
            </a:r>
            <a:r>
              <a:rPr lang="ru-RU" sz="2400" dirty="0">
                <a:solidFill>
                  <a:srgbClr val="C00000"/>
                </a:solidFill>
              </a:rPr>
              <a:t>не гарантировано</a:t>
            </a:r>
          </a:p>
        </p:txBody>
      </p:sp>
      <p:sp>
        <p:nvSpPr>
          <p:cNvPr id="2" name="Номер слайда 1"/>
          <p:cNvSpPr>
            <a:spLocks noGrp="1"/>
          </p:cNvSpPr>
          <p:nvPr>
            <p:ph type="sldNum" sz="quarter" idx="4"/>
          </p:nvPr>
        </p:nvSpPr>
        <p:spPr/>
        <p:txBody>
          <a:bodyPr/>
          <a:lstStyle/>
          <a:p>
            <a:fld id="{46C0B8E6-AC79-49E7-B29C-9176B3E2EA50}" type="slidenum">
              <a:rPr lang="ru-RU" smtClean="0"/>
              <a:pPr/>
              <a:t>19</a:t>
            </a:fld>
            <a:endParaRPr lang="ru-RU" dirty="0"/>
          </a:p>
        </p:txBody>
      </p:sp>
    </p:spTree>
    <p:extLst>
      <p:ext uri="{BB962C8B-B14F-4D97-AF65-F5344CB8AC3E}">
        <p14:creationId xmlns:p14="http://schemas.microsoft.com/office/powerpoint/2010/main" val="3554745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272147" y="0"/>
            <a:ext cx="7443103" cy="937260"/>
          </a:xfrm>
        </p:spPr>
        <p:txBody>
          <a:bodyPr>
            <a:normAutofit/>
          </a:bodyPr>
          <a:lstStyle/>
          <a:p>
            <a:r>
              <a:rPr lang="ru-RU" sz="3200" b="1" dirty="0" smtClean="0"/>
              <a:t>Выводы</a:t>
            </a:r>
            <a:endParaRPr lang="ru-RU" sz="3200" b="1" dirty="0"/>
          </a:p>
        </p:txBody>
      </p:sp>
      <p:sp>
        <p:nvSpPr>
          <p:cNvPr id="2" name="TextBox 1"/>
          <p:cNvSpPr txBox="1"/>
          <p:nvPr/>
        </p:nvSpPr>
        <p:spPr>
          <a:xfrm>
            <a:off x="452282" y="1120876"/>
            <a:ext cx="9566789" cy="5416868"/>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ru-RU" sz="1700" dirty="0" smtClean="0">
                <a:solidFill>
                  <a:schemeClr val="accent5">
                    <a:lumMod val="75000"/>
                  </a:schemeClr>
                </a:solidFill>
              </a:rPr>
              <a:t>Биоразлагаемые </a:t>
            </a:r>
            <a:r>
              <a:rPr lang="ru-RU" sz="1700" dirty="0">
                <a:solidFill>
                  <a:schemeClr val="accent5">
                    <a:lumMod val="75000"/>
                  </a:schemeClr>
                </a:solidFill>
              </a:rPr>
              <a:t>пластики по комплексу свойств (в том числе по цене) уступают традиционным. Основными сферами их применения будет дешевая продукция массового спроса с коротким жизненным циклом либо (дорогие виды биопластиков) высокотехнологичные органосовместимые изделия медицинского </a:t>
            </a:r>
            <a:r>
              <a:rPr lang="ru-RU" sz="1700" dirty="0" smtClean="0">
                <a:solidFill>
                  <a:schemeClr val="accent5">
                    <a:lumMod val="75000"/>
                  </a:schemeClr>
                </a:solidFill>
              </a:rPr>
              <a:t>профиля;</a:t>
            </a:r>
          </a:p>
          <a:p>
            <a:pPr marL="285750" indent="-285750" algn="just">
              <a:spcBef>
                <a:spcPts val="600"/>
              </a:spcBef>
              <a:spcAft>
                <a:spcPts val="600"/>
              </a:spcAft>
              <a:buFont typeface="Arial" panose="020B0604020202020204" pitchFamily="34" charset="0"/>
              <a:buChar char="•"/>
            </a:pPr>
            <a:r>
              <a:rPr lang="ru-RU" sz="1700" dirty="0">
                <a:solidFill>
                  <a:schemeClr val="accent5">
                    <a:lumMod val="75000"/>
                  </a:schemeClr>
                </a:solidFill>
              </a:rPr>
              <a:t>Вероятность создания мощностей в России по всем видов биопластиков можно оценить как низкую, за исключением полимолочной кислоты (PLA), создание производств которой возможно, но лишь при условии господдержки через прямое финансирование проектов либо косвенное через налоговые каникулы, региональные налоговые льготы, компенсацию стоимости заимствования, специальные таможенные режимы для оборудования и материалов на этапе инвестиций и эксплуатации, дотации на сырье либо субсидии сельхозпроизводителям, осуществляющим поставки сырья на такие предприятия и т. п</a:t>
            </a:r>
            <a:r>
              <a:rPr lang="ru-RU" sz="1700" dirty="0" smtClean="0">
                <a:solidFill>
                  <a:schemeClr val="accent5">
                    <a:lumMod val="75000"/>
                  </a:schemeClr>
                </a:solidFill>
              </a:rPr>
              <a:t>.;</a:t>
            </a:r>
          </a:p>
          <a:p>
            <a:pPr marL="285750" indent="-285750" algn="just">
              <a:spcBef>
                <a:spcPts val="600"/>
              </a:spcBef>
              <a:spcAft>
                <a:spcPts val="600"/>
              </a:spcAft>
              <a:buFont typeface="Arial" panose="020B0604020202020204" pitchFamily="34" charset="0"/>
              <a:buChar char="•"/>
            </a:pPr>
            <a:r>
              <a:rPr lang="ru-RU" sz="1700" dirty="0">
                <a:solidFill>
                  <a:schemeClr val="accent5">
                    <a:lumMod val="75000"/>
                  </a:schemeClr>
                </a:solidFill>
              </a:rPr>
              <a:t>Издержки, приходящиеся на сырье, в проектах PLA в России могут оказаться на 50–100% выше, чем в США</a:t>
            </a:r>
            <a:r>
              <a:rPr lang="ru-RU" sz="1700" dirty="0" smtClean="0">
                <a:solidFill>
                  <a:schemeClr val="accent5">
                    <a:lumMod val="75000"/>
                  </a:schemeClr>
                </a:solidFill>
              </a:rPr>
              <a:t>.</a:t>
            </a:r>
          </a:p>
          <a:p>
            <a:pPr marL="285750" indent="-285750" algn="just">
              <a:spcBef>
                <a:spcPts val="600"/>
              </a:spcBef>
              <a:spcAft>
                <a:spcPts val="600"/>
              </a:spcAft>
              <a:buFont typeface="Arial" panose="020B0604020202020204" pitchFamily="34" charset="0"/>
              <a:buChar char="•"/>
            </a:pPr>
            <a:r>
              <a:rPr lang="ru-RU" sz="1700" dirty="0">
                <a:solidFill>
                  <a:schemeClr val="accent5">
                    <a:lumMod val="75000"/>
                  </a:schemeClr>
                </a:solidFill>
              </a:rPr>
              <a:t>Отказ от использования традиционных полимеров в пищевой упаковке в России станет дополнительным фактором увеличения инфляции в потребительском сегменте. </a:t>
            </a:r>
            <a:endParaRPr lang="ru-RU" sz="1700" dirty="0" smtClean="0">
              <a:solidFill>
                <a:schemeClr val="accent5">
                  <a:lumMod val="75000"/>
                </a:schemeClr>
              </a:solidFill>
            </a:endParaRPr>
          </a:p>
          <a:p>
            <a:pPr marL="285750" indent="-285750" algn="just">
              <a:spcBef>
                <a:spcPts val="600"/>
              </a:spcBef>
              <a:spcAft>
                <a:spcPts val="600"/>
              </a:spcAft>
              <a:buFont typeface="Arial" panose="020B0604020202020204" pitchFamily="34" charset="0"/>
              <a:buChar char="•"/>
            </a:pPr>
            <a:r>
              <a:rPr lang="ru-RU" sz="1700" dirty="0">
                <a:solidFill>
                  <a:schemeClr val="accent5">
                    <a:lumMod val="75000"/>
                  </a:schemeClr>
                </a:solidFill>
              </a:rPr>
              <a:t>Развитие индустрии </a:t>
            </a:r>
            <a:r>
              <a:rPr lang="ru-RU" sz="1700" dirty="0" smtClean="0">
                <a:solidFill>
                  <a:schemeClr val="accent5">
                    <a:lumMod val="75000"/>
                  </a:schemeClr>
                </a:solidFill>
              </a:rPr>
              <a:t>биоразлагаемых материалов </a:t>
            </a:r>
            <a:r>
              <a:rPr lang="ru-RU" sz="1700" dirty="0">
                <a:solidFill>
                  <a:schemeClr val="accent5">
                    <a:lumMod val="75000"/>
                  </a:schemeClr>
                </a:solidFill>
              </a:rPr>
              <a:t>в России должно осуществляться, но путем создания благоприятных условий для инвестиций в собственные научные разработки и производства, а не искусственным построением </a:t>
            </a:r>
            <a:r>
              <a:rPr lang="ru-RU" sz="1700" dirty="0" smtClean="0">
                <a:solidFill>
                  <a:schemeClr val="accent5">
                    <a:lumMod val="75000"/>
                  </a:schemeClr>
                </a:solidFill>
              </a:rPr>
              <a:t>рынков.</a:t>
            </a:r>
            <a:endParaRPr lang="ru-RU" sz="1700" dirty="0">
              <a:solidFill>
                <a:schemeClr val="accent5">
                  <a:lumMod val="75000"/>
                </a:schemeClr>
              </a:solidFill>
            </a:endParaRPr>
          </a:p>
        </p:txBody>
      </p:sp>
      <p:sp>
        <p:nvSpPr>
          <p:cNvPr id="5" name="Номер слайда 4"/>
          <p:cNvSpPr>
            <a:spLocks noGrp="1"/>
          </p:cNvSpPr>
          <p:nvPr>
            <p:ph type="sldNum" sz="quarter" idx="4"/>
          </p:nvPr>
        </p:nvSpPr>
        <p:spPr/>
        <p:txBody>
          <a:bodyPr/>
          <a:lstStyle/>
          <a:p>
            <a:fld id="{46C0B8E6-AC79-49E7-B29C-9176B3E2EA50}" type="slidenum">
              <a:rPr lang="ru-RU" smtClean="0"/>
              <a:pPr/>
              <a:t>20</a:t>
            </a:fld>
            <a:endParaRPr lang="ru-RU" dirty="0"/>
          </a:p>
        </p:txBody>
      </p:sp>
    </p:spTree>
    <p:extLst>
      <p:ext uri="{BB962C8B-B14F-4D97-AF65-F5344CB8AC3E}">
        <p14:creationId xmlns:p14="http://schemas.microsoft.com/office/powerpoint/2010/main" val="2863509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46C0B8E6-AC79-49E7-B29C-9176B3E2EA50}" type="slidenum">
              <a:rPr lang="ru-RU" smtClean="0"/>
              <a:pPr/>
              <a:t>3</a:t>
            </a:fld>
            <a:endParaRPr lang="ru-RU" dirty="0"/>
          </a:p>
        </p:txBody>
      </p:sp>
      <p:pic>
        <p:nvPicPr>
          <p:cNvPr id="2050" name="Picture 2" descr="https://autogear.ru/iq/wp-content/uploads/2019/07/Plastik-v-mirovom-okea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04" y="933088"/>
            <a:ext cx="9066188" cy="607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863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0154" y="5199960"/>
            <a:ext cx="7127914"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rgbClr val="095B95"/>
                </a:solidFill>
                <a:effectLst/>
                <a:uLnTx/>
                <a:uFillTx/>
                <a:latin typeface="Arial" panose="020B0604020202020204" pitchFamily="34" charset="0"/>
                <a:ea typeface="+mn-ea"/>
                <a:cs typeface="Arial" panose="020B0604020202020204" pitchFamily="34" charset="0"/>
              </a:rPr>
              <a:t>СПАСИБО ЗА ВНИМАНИЕ!</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3600" b="1" i="0" u="none" strike="noStrike" kern="1200" cap="none" spc="0" normalizeH="0" baseline="0" noProof="0" dirty="0">
              <a:ln>
                <a:noFill/>
              </a:ln>
              <a:solidFill>
                <a:srgbClr val="095B95"/>
              </a:solidFill>
              <a:effectLst/>
              <a:uLnTx/>
              <a:uFillTx/>
              <a:latin typeface="Arial" panose="020B0604020202020204" pitchFamily="34" charset="0"/>
              <a:ea typeface="+mn-ea"/>
              <a:cs typeface="Arial" panose="020B0604020202020204" pitchFamily="34" charset="0"/>
            </a:endParaRPr>
          </a:p>
        </p:txBody>
      </p:sp>
      <p:sp>
        <p:nvSpPr>
          <p:cNvPr id="2" name="Номер слайда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0B8E6-AC79-49E7-B29C-9176B3E2EA50}" type="slidenum">
              <a:rPr kumimoji="0" lang="ru-RU" sz="1050" b="0" i="0" u="none" strike="noStrike" kern="1200" cap="none" spc="0" normalizeH="0" baseline="0" noProof="0" smtClean="0">
                <a:ln>
                  <a:noFill/>
                </a:ln>
                <a:solidFill>
                  <a:srgbClr val="6362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050" b="0" i="0" u="none" strike="noStrike" kern="1200" cap="none" spc="0" normalizeH="0" baseline="0" noProof="0" dirty="0">
              <a:ln>
                <a:noFill/>
              </a:ln>
              <a:solidFill>
                <a:srgbClr val="636266"/>
              </a:solidFill>
              <a:effectLst/>
              <a:uLnTx/>
              <a:uFillTx/>
              <a:latin typeface="Calibri"/>
              <a:ea typeface="+mn-ea"/>
              <a:cs typeface="+mn-cs"/>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398" y="1364418"/>
            <a:ext cx="3703245" cy="3703245"/>
          </a:xfrm>
          <a:prstGeom prst="rect">
            <a:avLst/>
          </a:prstGeom>
        </p:spPr>
      </p:pic>
    </p:spTree>
    <p:extLst>
      <p:ext uri="{BB962C8B-B14F-4D97-AF65-F5344CB8AC3E}">
        <p14:creationId xmlns:p14="http://schemas.microsoft.com/office/powerpoint/2010/main" val="259605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7231" y="0"/>
            <a:ext cx="7443103" cy="937260"/>
          </a:xfrm>
        </p:spPr>
        <p:txBody>
          <a:bodyPr>
            <a:normAutofit/>
          </a:bodyPr>
          <a:lstStyle/>
          <a:p>
            <a:r>
              <a:rPr lang="ru-RU" sz="3200" dirty="0" smtClean="0"/>
              <a:t>СОДЕРЖАНИЕ</a:t>
            </a:r>
            <a:endParaRPr lang="ru-RU" sz="3200" dirty="0"/>
          </a:p>
        </p:txBody>
      </p:sp>
      <p:sp>
        <p:nvSpPr>
          <p:cNvPr id="5" name="TextBox 4"/>
          <p:cNvSpPr txBox="1"/>
          <p:nvPr/>
        </p:nvSpPr>
        <p:spPr>
          <a:xfrm>
            <a:off x="1299991" y="1299992"/>
            <a:ext cx="8438921" cy="5155257"/>
          </a:xfrm>
          <a:prstGeom prst="rect">
            <a:avLst/>
          </a:prstGeom>
          <a:noFill/>
        </p:spPr>
        <p:txBody>
          <a:bodyPr wrap="square" rtlCol="0">
            <a:spAutoFit/>
          </a:bodyPr>
          <a:lstStyle/>
          <a:p>
            <a:pPr marL="342900" indent="-342900">
              <a:spcBef>
                <a:spcPts val="600"/>
              </a:spcBef>
              <a:spcAft>
                <a:spcPts val="600"/>
              </a:spcAft>
              <a:buAutoNum type="arabicPeriod"/>
            </a:pPr>
            <a:r>
              <a:rPr lang="ru-RU" sz="2400" dirty="0" smtClean="0">
                <a:solidFill>
                  <a:schemeClr val="accent6"/>
                </a:solidFill>
              </a:rPr>
              <a:t>Классификация биоразлагаемых материалов</a:t>
            </a:r>
          </a:p>
          <a:p>
            <a:pPr marL="342900" indent="-342900">
              <a:spcBef>
                <a:spcPts val="600"/>
              </a:spcBef>
              <a:spcAft>
                <a:spcPts val="600"/>
              </a:spcAft>
              <a:buAutoNum type="arabicPeriod"/>
            </a:pPr>
            <a:r>
              <a:rPr lang="ru-RU" sz="2400" dirty="0" smtClean="0">
                <a:solidFill>
                  <a:schemeClr val="accent6"/>
                </a:solidFill>
              </a:rPr>
              <a:t>Виды и сферы применения </a:t>
            </a:r>
          </a:p>
          <a:p>
            <a:pPr marL="342900" indent="-342900">
              <a:spcBef>
                <a:spcPts val="600"/>
              </a:spcBef>
              <a:spcAft>
                <a:spcPts val="600"/>
              </a:spcAft>
              <a:buAutoNum type="arabicPeriod"/>
            </a:pPr>
            <a:r>
              <a:rPr lang="ru-RU" sz="2400" dirty="0" err="1" smtClean="0">
                <a:solidFill>
                  <a:schemeClr val="accent6"/>
                </a:solidFill>
              </a:rPr>
              <a:t>Оксо-биоразлагаемые</a:t>
            </a:r>
            <a:r>
              <a:rPr lang="ru-RU" sz="2400" dirty="0" smtClean="0">
                <a:solidFill>
                  <a:schemeClr val="accent6"/>
                </a:solidFill>
              </a:rPr>
              <a:t> добавки</a:t>
            </a:r>
          </a:p>
          <a:p>
            <a:pPr marL="342900" indent="-342900">
              <a:spcBef>
                <a:spcPts val="600"/>
              </a:spcBef>
              <a:spcAft>
                <a:spcPts val="600"/>
              </a:spcAft>
              <a:buAutoNum type="arabicPeriod"/>
            </a:pPr>
            <a:r>
              <a:rPr lang="ru-RU" sz="2400" dirty="0" smtClean="0">
                <a:solidFill>
                  <a:schemeClr val="accent6"/>
                </a:solidFill>
              </a:rPr>
              <a:t>Характеристика мирового рынка</a:t>
            </a:r>
          </a:p>
          <a:p>
            <a:pPr marL="514350" indent="-514350">
              <a:spcBef>
                <a:spcPts val="600"/>
              </a:spcBef>
              <a:spcAft>
                <a:spcPts val="600"/>
              </a:spcAft>
              <a:buFont typeface="+mj-lt"/>
              <a:buAutoNum type="arabicPeriod"/>
            </a:pPr>
            <a:r>
              <a:rPr lang="ru-RU" sz="2400" dirty="0">
                <a:solidFill>
                  <a:schemeClr val="accent6"/>
                </a:solidFill>
              </a:rPr>
              <a:t>Факторы, влияющие на развитие рынка</a:t>
            </a:r>
          </a:p>
          <a:p>
            <a:pPr marL="514350" indent="-514350">
              <a:spcBef>
                <a:spcPts val="600"/>
              </a:spcBef>
              <a:spcAft>
                <a:spcPts val="600"/>
              </a:spcAft>
              <a:buFont typeface="+mj-lt"/>
              <a:buAutoNum type="arabicPeriod"/>
            </a:pPr>
            <a:r>
              <a:rPr lang="ru-RU" sz="2400" dirty="0">
                <a:solidFill>
                  <a:schemeClr val="accent6"/>
                </a:solidFill>
              </a:rPr>
              <a:t>Текущее состояние рынка биоразлагаемых материалов в РФ и предпосылки для его развития</a:t>
            </a:r>
          </a:p>
          <a:p>
            <a:r>
              <a:rPr lang="ru-RU" sz="2400" dirty="0">
                <a:solidFill>
                  <a:schemeClr val="accent6"/>
                </a:solidFill>
              </a:rPr>
              <a:t>	</a:t>
            </a:r>
            <a:r>
              <a:rPr lang="ru-RU" sz="2400" dirty="0" smtClean="0">
                <a:solidFill>
                  <a:schemeClr val="accent6"/>
                </a:solidFill>
              </a:rPr>
              <a:t>6.1</a:t>
            </a:r>
            <a:r>
              <a:rPr lang="ru-RU" sz="2400" dirty="0">
                <a:solidFill>
                  <a:schemeClr val="accent6"/>
                </a:solidFill>
              </a:rPr>
              <a:t>. Потенциальный объем</a:t>
            </a:r>
          </a:p>
          <a:p>
            <a:r>
              <a:rPr lang="ru-RU" sz="2400" dirty="0">
                <a:solidFill>
                  <a:schemeClr val="accent6"/>
                </a:solidFill>
              </a:rPr>
              <a:t>	6</a:t>
            </a:r>
            <a:r>
              <a:rPr lang="ru-RU" sz="2400" dirty="0" smtClean="0">
                <a:solidFill>
                  <a:schemeClr val="accent6"/>
                </a:solidFill>
              </a:rPr>
              <a:t>.2</a:t>
            </a:r>
            <a:r>
              <a:rPr lang="ru-RU" sz="2400" dirty="0">
                <a:solidFill>
                  <a:schemeClr val="accent6"/>
                </a:solidFill>
              </a:rPr>
              <a:t>. Государственное регулирование</a:t>
            </a:r>
          </a:p>
          <a:p>
            <a:pPr>
              <a:spcAft>
                <a:spcPts val="600"/>
              </a:spcAft>
            </a:pPr>
            <a:r>
              <a:rPr lang="ru-RU" sz="2400" dirty="0">
                <a:solidFill>
                  <a:schemeClr val="accent6"/>
                </a:solidFill>
              </a:rPr>
              <a:t>	</a:t>
            </a:r>
            <a:r>
              <a:rPr lang="ru-RU" sz="2400" dirty="0" smtClean="0">
                <a:solidFill>
                  <a:schemeClr val="accent6"/>
                </a:solidFill>
              </a:rPr>
              <a:t>6.3</a:t>
            </a:r>
            <a:r>
              <a:rPr lang="ru-RU" sz="2400" dirty="0">
                <a:solidFill>
                  <a:schemeClr val="accent6"/>
                </a:solidFill>
              </a:rPr>
              <a:t>. Производственные мощности</a:t>
            </a:r>
          </a:p>
          <a:p>
            <a:pPr marL="514350" indent="-514350">
              <a:spcBef>
                <a:spcPts val="600"/>
              </a:spcBef>
              <a:spcAft>
                <a:spcPts val="600"/>
              </a:spcAft>
              <a:buFont typeface="+mj-lt"/>
              <a:buAutoNum type="arabicPeriod" startAt="7"/>
            </a:pPr>
            <a:r>
              <a:rPr lang="ru-RU" sz="2400" dirty="0">
                <a:solidFill>
                  <a:schemeClr val="accent6"/>
                </a:solidFill>
              </a:rPr>
              <a:t>Плюсы и минусы </a:t>
            </a:r>
            <a:r>
              <a:rPr lang="ru-RU" sz="2400" dirty="0" err="1">
                <a:solidFill>
                  <a:schemeClr val="accent6"/>
                </a:solidFill>
              </a:rPr>
              <a:t>биоразлагаемых</a:t>
            </a:r>
            <a:r>
              <a:rPr lang="ru-RU" sz="2400" dirty="0">
                <a:solidFill>
                  <a:schemeClr val="accent6"/>
                </a:solidFill>
              </a:rPr>
              <a:t> материалов</a:t>
            </a:r>
          </a:p>
        </p:txBody>
      </p:sp>
      <p:sp>
        <p:nvSpPr>
          <p:cNvPr id="2" name="Номер слайда 1"/>
          <p:cNvSpPr>
            <a:spLocks noGrp="1"/>
          </p:cNvSpPr>
          <p:nvPr>
            <p:ph type="sldNum" sz="quarter" idx="4"/>
          </p:nvPr>
        </p:nvSpPr>
        <p:spPr/>
        <p:txBody>
          <a:bodyPr/>
          <a:lstStyle/>
          <a:p>
            <a:fld id="{46C0B8E6-AC79-49E7-B29C-9176B3E2EA50}" type="slidenum">
              <a:rPr lang="ru-RU" smtClean="0"/>
              <a:pPr/>
              <a:t>4</a:t>
            </a:fld>
            <a:endParaRPr lang="ru-RU" dirty="0"/>
          </a:p>
        </p:txBody>
      </p:sp>
    </p:spTree>
    <p:extLst>
      <p:ext uri="{BB962C8B-B14F-4D97-AF65-F5344CB8AC3E}">
        <p14:creationId xmlns:p14="http://schemas.microsoft.com/office/powerpoint/2010/main" val="2901201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272146" y="0"/>
            <a:ext cx="7935419" cy="1002534"/>
          </a:xfrm>
        </p:spPr>
        <p:txBody>
          <a:bodyPr>
            <a:normAutofit/>
          </a:bodyPr>
          <a:lstStyle/>
          <a:p>
            <a:r>
              <a:rPr lang="ru-RU" sz="3200" b="1" dirty="0" smtClean="0"/>
              <a:t>Классификация полимеров по способности к биоразложению</a:t>
            </a:r>
            <a:endParaRPr lang="ru-RU" sz="3200" b="1" dirty="0"/>
          </a:p>
        </p:txBody>
      </p:sp>
      <p:pic>
        <p:nvPicPr>
          <p:cNvPr id="5" name="Рисунок 4"/>
          <p:cNvPicPr>
            <a:picLocks noChangeAspect="1"/>
          </p:cNvPicPr>
          <p:nvPr/>
        </p:nvPicPr>
        <p:blipFill>
          <a:blip r:embed="rId2"/>
          <a:stretch>
            <a:fillRect/>
          </a:stretch>
        </p:blipFill>
        <p:spPr>
          <a:xfrm>
            <a:off x="3473301" y="1395348"/>
            <a:ext cx="6675699" cy="5011346"/>
          </a:xfrm>
          <a:prstGeom prst="rect">
            <a:avLst/>
          </a:prstGeom>
        </p:spPr>
      </p:pic>
      <p:sp>
        <p:nvSpPr>
          <p:cNvPr id="6" name="TextBox 5"/>
          <p:cNvSpPr txBox="1"/>
          <p:nvPr/>
        </p:nvSpPr>
        <p:spPr>
          <a:xfrm>
            <a:off x="319489" y="2610997"/>
            <a:ext cx="3040656" cy="2308324"/>
          </a:xfrm>
          <a:prstGeom prst="rect">
            <a:avLst/>
          </a:prstGeom>
          <a:noFill/>
        </p:spPr>
        <p:txBody>
          <a:bodyPr wrap="square" rtlCol="0">
            <a:spAutoFit/>
          </a:bodyPr>
          <a:lstStyle/>
          <a:p>
            <a:r>
              <a:rPr lang="ru-RU" dirty="0" smtClean="0">
                <a:solidFill>
                  <a:schemeClr val="accent6"/>
                </a:solidFill>
              </a:rPr>
              <a:t>Не все пластики из возобновляемых источников сырья (</a:t>
            </a:r>
            <a:r>
              <a:rPr lang="en-US" dirty="0" smtClean="0">
                <a:solidFill>
                  <a:schemeClr val="accent6"/>
                </a:solidFill>
              </a:rPr>
              <a:t>bio</a:t>
            </a:r>
            <a:r>
              <a:rPr lang="ru-RU" dirty="0" smtClean="0">
                <a:solidFill>
                  <a:schemeClr val="accent6"/>
                </a:solidFill>
              </a:rPr>
              <a:t>-</a:t>
            </a:r>
            <a:r>
              <a:rPr lang="en-US" dirty="0" smtClean="0">
                <a:solidFill>
                  <a:schemeClr val="accent6"/>
                </a:solidFill>
              </a:rPr>
              <a:t>based)</a:t>
            </a:r>
            <a:r>
              <a:rPr lang="ru-RU" dirty="0" smtClean="0">
                <a:solidFill>
                  <a:schemeClr val="accent6"/>
                </a:solidFill>
              </a:rPr>
              <a:t> являются биоразлагаемыми</a:t>
            </a:r>
            <a:r>
              <a:rPr lang="en-US" dirty="0" smtClean="0">
                <a:solidFill>
                  <a:schemeClr val="accent6"/>
                </a:solidFill>
              </a:rPr>
              <a:t> (biodegradable)</a:t>
            </a:r>
            <a:r>
              <a:rPr lang="ru-RU" dirty="0" smtClean="0">
                <a:solidFill>
                  <a:schemeClr val="accent6"/>
                </a:solidFill>
              </a:rPr>
              <a:t>, как и не все полимеры из ископаемого сырья не имеют способности к биоразложению.</a:t>
            </a:r>
            <a:endParaRPr lang="ru-RU" dirty="0">
              <a:solidFill>
                <a:schemeClr val="accent6"/>
              </a:solidFill>
            </a:endParaRPr>
          </a:p>
        </p:txBody>
      </p:sp>
      <p:sp>
        <p:nvSpPr>
          <p:cNvPr id="8" name="TextBox 7"/>
          <p:cNvSpPr txBox="1"/>
          <p:nvPr/>
        </p:nvSpPr>
        <p:spPr>
          <a:xfrm>
            <a:off x="272146" y="7050795"/>
            <a:ext cx="7726099" cy="307777"/>
          </a:xfrm>
          <a:prstGeom prst="rect">
            <a:avLst/>
          </a:prstGeom>
          <a:noFill/>
        </p:spPr>
        <p:txBody>
          <a:bodyPr wrap="square" rtlCol="0">
            <a:spAutoFit/>
          </a:bodyPr>
          <a:lstStyle/>
          <a:p>
            <a:r>
              <a:rPr lang="ru-RU" sz="1400" dirty="0" smtClean="0">
                <a:solidFill>
                  <a:schemeClr val="accent6"/>
                </a:solidFill>
              </a:rPr>
              <a:t>Источник: RUPEC </a:t>
            </a:r>
            <a:r>
              <a:rPr lang="ru-RU" sz="1400" dirty="0">
                <a:solidFill>
                  <a:schemeClr val="accent6"/>
                </a:solidFill>
              </a:rPr>
              <a:t>«Биопластики: перспективы в России»</a:t>
            </a:r>
          </a:p>
        </p:txBody>
      </p:sp>
      <p:sp>
        <p:nvSpPr>
          <p:cNvPr id="2" name="Номер слайда 1"/>
          <p:cNvSpPr>
            <a:spLocks noGrp="1"/>
          </p:cNvSpPr>
          <p:nvPr>
            <p:ph type="sldNum" sz="quarter" idx="4"/>
          </p:nvPr>
        </p:nvSpPr>
        <p:spPr/>
        <p:txBody>
          <a:bodyPr/>
          <a:lstStyle/>
          <a:p>
            <a:fld id="{46C0B8E6-AC79-49E7-B29C-9176B3E2EA50}" type="slidenum">
              <a:rPr lang="ru-RU" smtClean="0"/>
              <a:pPr/>
              <a:t>5</a:t>
            </a:fld>
            <a:endParaRPr lang="ru-RU" dirty="0"/>
          </a:p>
        </p:txBody>
      </p:sp>
    </p:spTree>
    <p:extLst>
      <p:ext uri="{BB962C8B-B14F-4D97-AF65-F5344CB8AC3E}">
        <p14:creationId xmlns:p14="http://schemas.microsoft.com/office/powerpoint/2010/main" val="2732767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8761684" cy="937260"/>
          </a:xfrm>
        </p:spPr>
        <p:txBody>
          <a:bodyPr anchor="ctr">
            <a:noAutofit/>
          </a:bodyPr>
          <a:lstStyle/>
          <a:p>
            <a:r>
              <a:rPr lang="ru-RU" sz="2800" b="1" dirty="0"/>
              <a:t>Специфика биопластиков в зависимости от технологии производства и способности к биоразложению</a:t>
            </a:r>
          </a:p>
        </p:txBody>
      </p:sp>
      <p:sp>
        <p:nvSpPr>
          <p:cNvPr id="2" name="TextBox 1"/>
          <p:cNvSpPr txBox="1"/>
          <p:nvPr/>
        </p:nvSpPr>
        <p:spPr>
          <a:xfrm>
            <a:off x="407624" y="1244906"/>
            <a:ext cx="3679634" cy="2400657"/>
          </a:xfrm>
          <a:prstGeom prst="rect">
            <a:avLst/>
          </a:prstGeom>
          <a:noFill/>
        </p:spPr>
        <p:txBody>
          <a:bodyPr wrap="square" rtlCol="0">
            <a:spAutoFit/>
          </a:bodyPr>
          <a:lstStyle/>
          <a:p>
            <a:r>
              <a:rPr lang="ru-RU" sz="2400" b="1" dirty="0" smtClean="0">
                <a:solidFill>
                  <a:srgbClr val="DB651D"/>
                </a:solidFill>
              </a:rPr>
              <a:t>Биопластики</a:t>
            </a:r>
          </a:p>
          <a:p>
            <a:r>
              <a:rPr lang="ru-RU" dirty="0" smtClean="0">
                <a:solidFill>
                  <a:srgbClr val="DB651D"/>
                </a:solidFill>
              </a:rPr>
              <a:t>Аналог традиционного пластика, </a:t>
            </a:r>
            <a:r>
              <a:rPr lang="en-US" dirty="0" smtClean="0">
                <a:solidFill>
                  <a:srgbClr val="DB651D"/>
                </a:solidFill>
              </a:rPr>
              <a:t>PE, PET, PVC, PA</a:t>
            </a:r>
          </a:p>
          <a:p>
            <a:r>
              <a:rPr lang="ru-RU" dirty="0" smtClean="0"/>
              <a:t>Полимеры, изготовленные путем глубокой переработки растительного сырья и обладающие свойствами традиционных пластиков</a:t>
            </a:r>
            <a:endParaRPr lang="ru-RU" dirty="0"/>
          </a:p>
        </p:txBody>
      </p:sp>
      <p:sp>
        <p:nvSpPr>
          <p:cNvPr id="5" name="TextBox 4"/>
          <p:cNvSpPr txBox="1"/>
          <p:nvPr/>
        </p:nvSpPr>
        <p:spPr>
          <a:xfrm>
            <a:off x="407624" y="4669316"/>
            <a:ext cx="3679634" cy="1569660"/>
          </a:xfrm>
          <a:prstGeom prst="rect">
            <a:avLst/>
          </a:prstGeom>
          <a:noFill/>
        </p:spPr>
        <p:txBody>
          <a:bodyPr wrap="square" rtlCol="0">
            <a:spAutoFit/>
          </a:bodyPr>
          <a:lstStyle/>
          <a:p>
            <a:r>
              <a:rPr lang="ru-RU" sz="2400" b="1" dirty="0" smtClean="0">
                <a:solidFill>
                  <a:srgbClr val="09649F"/>
                </a:solidFill>
              </a:rPr>
              <a:t>Традиционные полимеры</a:t>
            </a:r>
          </a:p>
          <a:p>
            <a:r>
              <a:rPr lang="en-US" dirty="0" smtClean="0">
                <a:solidFill>
                  <a:srgbClr val="09649F"/>
                </a:solidFill>
              </a:rPr>
              <a:t>PE, PP, PS </a:t>
            </a:r>
            <a:r>
              <a:rPr lang="ru-RU" dirty="0" smtClean="0">
                <a:solidFill>
                  <a:srgbClr val="09649F"/>
                </a:solidFill>
              </a:rPr>
              <a:t>и др.</a:t>
            </a:r>
            <a:endParaRPr lang="en-US" dirty="0" smtClean="0">
              <a:solidFill>
                <a:srgbClr val="09649F"/>
              </a:solidFill>
            </a:endParaRPr>
          </a:p>
          <a:p>
            <a:r>
              <a:rPr lang="ru-RU" dirty="0" smtClean="0"/>
              <a:t>Полимеры, изготовленные из нефтепродуктов, срок распада в природе – более 100 лет</a:t>
            </a:r>
            <a:endParaRPr lang="ru-RU" dirty="0"/>
          </a:p>
        </p:txBody>
      </p:sp>
      <p:sp>
        <p:nvSpPr>
          <p:cNvPr id="6" name="TextBox 5"/>
          <p:cNvSpPr txBox="1"/>
          <p:nvPr/>
        </p:nvSpPr>
        <p:spPr>
          <a:xfrm>
            <a:off x="6762520" y="1244906"/>
            <a:ext cx="3679634" cy="2400657"/>
          </a:xfrm>
          <a:prstGeom prst="rect">
            <a:avLst/>
          </a:prstGeom>
          <a:noFill/>
        </p:spPr>
        <p:txBody>
          <a:bodyPr wrap="square" rtlCol="0">
            <a:spAutoFit/>
          </a:bodyPr>
          <a:lstStyle/>
          <a:p>
            <a:r>
              <a:rPr lang="ru-RU" sz="2400" b="1" dirty="0" smtClean="0">
                <a:solidFill>
                  <a:srgbClr val="00B050"/>
                </a:solidFill>
              </a:rPr>
              <a:t>Биопластики</a:t>
            </a:r>
          </a:p>
          <a:p>
            <a:r>
              <a:rPr lang="ru-RU" dirty="0" smtClean="0">
                <a:solidFill>
                  <a:srgbClr val="00B050"/>
                </a:solidFill>
              </a:rPr>
              <a:t>Биоразлагаемые растительные </a:t>
            </a:r>
            <a:r>
              <a:rPr lang="en-US" dirty="0" smtClean="0">
                <a:solidFill>
                  <a:srgbClr val="00B050"/>
                </a:solidFill>
              </a:rPr>
              <a:t>PLA, PHA</a:t>
            </a:r>
            <a:r>
              <a:rPr lang="ru-RU" dirty="0" smtClean="0">
                <a:solidFill>
                  <a:srgbClr val="00B050"/>
                </a:solidFill>
              </a:rPr>
              <a:t> и др.</a:t>
            </a:r>
            <a:endParaRPr lang="en-US" dirty="0" smtClean="0">
              <a:solidFill>
                <a:srgbClr val="00B050"/>
              </a:solidFill>
            </a:endParaRPr>
          </a:p>
          <a:p>
            <a:r>
              <a:rPr lang="ru-RU" dirty="0" smtClean="0"/>
              <a:t>Полимеры, изготовленные из растительного сырья и соответствующие требованиям директивы ЕС по срокам разложения </a:t>
            </a:r>
            <a:endParaRPr lang="ru-RU" dirty="0"/>
          </a:p>
        </p:txBody>
      </p:sp>
      <p:sp>
        <p:nvSpPr>
          <p:cNvPr id="8" name="TextBox 7"/>
          <p:cNvSpPr txBox="1"/>
          <p:nvPr/>
        </p:nvSpPr>
        <p:spPr>
          <a:xfrm>
            <a:off x="6762520" y="4669316"/>
            <a:ext cx="3679634" cy="2123658"/>
          </a:xfrm>
          <a:prstGeom prst="rect">
            <a:avLst/>
          </a:prstGeom>
          <a:noFill/>
        </p:spPr>
        <p:txBody>
          <a:bodyPr wrap="square" rtlCol="0">
            <a:spAutoFit/>
          </a:bodyPr>
          <a:lstStyle/>
          <a:p>
            <a:r>
              <a:rPr lang="ru-RU" sz="2400" b="1" dirty="0" smtClean="0">
                <a:solidFill>
                  <a:srgbClr val="00659F"/>
                </a:solidFill>
              </a:rPr>
              <a:t>Традиционные полимеры</a:t>
            </a:r>
          </a:p>
          <a:p>
            <a:r>
              <a:rPr lang="ru-RU" dirty="0" smtClean="0">
                <a:solidFill>
                  <a:srgbClr val="00659F"/>
                </a:solidFill>
              </a:rPr>
              <a:t>Биоразлагаемые благодаря добавкам</a:t>
            </a:r>
            <a:endParaRPr lang="en-US" dirty="0" smtClean="0">
              <a:solidFill>
                <a:srgbClr val="00659F"/>
              </a:solidFill>
            </a:endParaRPr>
          </a:p>
          <a:p>
            <a:r>
              <a:rPr lang="ru-RU" dirty="0" smtClean="0"/>
              <a:t>Полимеры, изготовленные из нефтепродуктов с добавлением спецдобавок для контролируемого по срокам биоразложения</a:t>
            </a:r>
            <a:endParaRPr lang="ru-RU" dirty="0"/>
          </a:p>
        </p:txBody>
      </p:sp>
      <p:sp>
        <p:nvSpPr>
          <p:cNvPr id="9" name="Овал 8"/>
          <p:cNvSpPr/>
          <p:nvPr/>
        </p:nvSpPr>
        <p:spPr>
          <a:xfrm>
            <a:off x="3690651" y="3018622"/>
            <a:ext cx="2831335" cy="1200838"/>
          </a:xfrm>
          <a:prstGeom prst="ellipse">
            <a:avLst/>
          </a:prstGeom>
          <a:solidFill>
            <a:srgbClr val="DE6A22">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5089792" y="3095740"/>
            <a:ext cx="1568986" cy="2358406"/>
          </a:xfrm>
          <a:prstGeom prst="ellipse">
            <a:avLst/>
          </a:prstGeom>
          <a:solidFill>
            <a:srgbClr val="407B23">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единительная линия 11"/>
          <p:cNvCxnSpPr/>
          <p:nvPr/>
        </p:nvCxnSpPr>
        <p:spPr>
          <a:xfrm>
            <a:off x="5089792" y="1952629"/>
            <a:ext cx="1" cy="4040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958028" y="4223019"/>
            <a:ext cx="4704201" cy="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10848" y="3459357"/>
            <a:ext cx="1478097" cy="338554"/>
          </a:xfrm>
          <a:prstGeom prst="rect">
            <a:avLst/>
          </a:prstGeom>
          <a:noFill/>
        </p:spPr>
        <p:txBody>
          <a:bodyPr wrap="square" rtlCol="0">
            <a:spAutoFit/>
          </a:bodyPr>
          <a:lstStyle/>
          <a:p>
            <a:r>
              <a:rPr lang="ru-RU" sz="1600" b="1" dirty="0" smtClean="0">
                <a:solidFill>
                  <a:srgbClr val="DE6A22"/>
                </a:solidFill>
              </a:rPr>
              <a:t>Биополимеры</a:t>
            </a:r>
            <a:endParaRPr lang="ru-RU" sz="1600" b="1" dirty="0">
              <a:solidFill>
                <a:srgbClr val="DE6A22"/>
              </a:solidFill>
            </a:endParaRPr>
          </a:p>
        </p:txBody>
      </p:sp>
      <p:sp>
        <p:nvSpPr>
          <p:cNvPr id="21" name="TextBox 20"/>
          <p:cNvSpPr txBox="1"/>
          <p:nvPr/>
        </p:nvSpPr>
        <p:spPr>
          <a:xfrm>
            <a:off x="5180681" y="3449764"/>
            <a:ext cx="1478097" cy="338554"/>
          </a:xfrm>
          <a:prstGeom prst="rect">
            <a:avLst/>
          </a:prstGeom>
          <a:noFill/>
        </p:spPr>
        <p:txBody>
          <a:bodyPr wrap="square" rtlCol="0">
            <a:spAutoFit/>
          </a:bodyPr>
          <a:lstStyle/>
          <a:p>
            <a:r>
              <a:rPr lang="ru-RU" sz="1600" b="1" dirty="0" smtClean="0">
                <a:solidFill>
                  <a:srgbClr val="407B23"/>
                </a:solidFill>
              </a:rPr>
              <a:t>Биополимеры</a:t>
            </a:r>
            <a:endParaRPr lang="ru-RU" sz="1600" b="1" dirty="0">
              <a:solidFill>
                <a:srgbClr val="407B23"/>
              </a:solidFill>
            </a:endParaRPr>
          </a:p>
        </p:txBody>
      </p:sp>
      <p:sp>
        <p:nvSpPr>
          <p:cNvPr id="22" name="TextBox 21"/>
          <p:cNvSpPr txBox="1"/>
          <p:nvPr/>
        </p:nvSpPr>
        <p:spPr>
          <a:xfrm>
            <a:off x="5157729" y="4449999"/>
            <a:ext cx="1478097" cy="338554"/>
          </a:xfrm>
          <a:prstGeom prst="rect">
            <a:avLst/>
          </a:prstGeom>
          <a:noFill/>
        </p:spPr>
        <p:txBody>
          <a:bodyPr wrap="square" rtlCol="0">
            <a:spAutoFit/>
          </a:bodyPr>
          <a:lstStyle/>
          <a:p>
            <a:r>
              <a:rPr lang="ru-RU" sz="1600" b="1" dirty="0" smtClean="0">
                <a:solidFill>
                  <a:srgbClr val="407B23"/>
                </a:solidFill>
              </a:rPr>
              <a:t>Биополимеры</a:t>
            </a:r>
            <a:endParaRPr lang="ru-RU" sz="1600" b="1" dirty="0">
              <a:solidFill>
                <a:srgbClr val="407B23"/>
              </a:solidFill>
            </a:endParaRPr>
          </a:p>
        </p:txBody>
      </p:sp>
      <p:sp>
        <p:nvSpPr>
          <p:cNvPr id="23" name="TextBox 22"/>
          <p:cNvSpPr txBox="1"/>
          <p:nvPr/>
        </p:nvSpPr>
        <p:spPr>
          <a:xfrm>
            <a:off x="3871968" y="6078025"/>
            <a:ext cx="2763857" cy="369332"/>
          </a:xfrm>
          <a:prstGeom prst="rect">
            <a:avLst/>
          </a:prstGeom>
          <a:noFill/>
        </p:spPr>
        <p:txBody>
          <a:bodyPr wrap="square" rtlCol="0">
            <a:spAutoFit/>
          </a:bodyPr>
          <a:lstStyle/>
          <a:p>
            <a:r>
              <a:rPr lang="ru-RU" i="1" dirty="0" smtClean="0">
                <a:solidFill>
                  <a:schemeClr val="accent6"/>
                </a:solidFill>
              </a:rPr>
              <a:t>Нефтехимическое сырье</a:t>
            </a:r>
            <a:endParaRPr lang="ru-RU" i="1" dirty="0">
              <a:solidFill>
                <a:schemeClr val="accent6"/>
              </a:solidFill>
            </a:endParaRPr>
          </a:p>
        </p:txBody>
      </p:sp>
      <p:sp>
        <p:nvSpPr>
          <p:cNvPr id="24" name="TextBox 23"/>
          <p:cNvSpPr txBox="1"/>
          <p:nvPr/>
        </p:nvSpPr>
        <p:spPr>
          <a:xfrm>
            <a:off x="4024369" y="1362385"/>
            <a:ext cx="2571520" cy="369332"/>
          </a:xfrm>
          <a:prstGeom prst="rect">
            <a:avLst/>
          </a:prstGeom>
          <a:noFill/>
        </p:spPr>
        <p:txBody>
          <a:bodyPr wrap="square" rtlCol="0">
            <a:spAutoFit/>
          </a:bodyPr>
          <a:lstStyle/>
          <a:p>
            <a:r>
              <a:rPr lang="ru-RU" i="1" dirty="0" smtClean="0">
                <a:solidFill>
                  <a:schemeClr val="accent6"/>
                </a:solidFill>
              </a:rPr>
              <a:t>Возобновляемое сырье</a:t>
            </a:r>
            <a:endParaRPr lang="ru-RU" i="1" dirty="0">
              <a:solidFill>
                <a:schemeClr val="accent6"/>
              </a:solidFill>
            </a:endParaRPr>
          </a:p>
        </p:txBody>
      </p:sp>
      <p:sp>
        <p:nvSpPr>
          <p:cNvPr id="25" name="TextBox 24"/>
          <p:cNvSpPr txBox="1"/>
          <p:nvPr/>
        </p:nvSpPr>
        <p:spPr>
          <a:xfrm>
            <a:off x="857023" y="3976964"/>
            <a:ext cx="1894443" cy="369332"/>
          </a:xfrm>
          <a:prstGeom prst="rect">
            <a:avLst/>
          </a:prstGeom>
          <a:noFill/>
        </p:spPr>
        <p:txBody>
          <a:bodyPr wrap="square" rtlCol="0">
            <a:spAutoFit/>
          </a:bodyPr>
          <a:lstStyle/>
          <a:p>
            <a:r>
              <a:rPr lang="ru-RU" i="1" dirty="0" smtClean="0">
                <a:solidFill>
                  <a:schemeClr val="accent6"/>
                </a:solidFill>
              </a:rPr>
              <a:t>Не разлагаемые</a:t>
            </a:r>
            <a:endParaRPr lang="ru-RU" i="1" dirty="0">
              <a:solidFill>
                <a:schemeClr val="accent6"/>
              </a:solidFill>
            </a:endParaRPr>
          </a:p>
        </p:txBody>
      </p:sp>
      <p:sp>
        <p:nvSpPr>
          <p:cNvPr id="26" name="TextBox 25"/>
          <p:cNvSpPr txBox="1"/>
          <p:nvPr/>
        </p:nvSpPr>
        <p:spPr>
          <a:xfrm>
            <a:off x="7843320" y="3976964"/>
            <a:ext cx="1894443" cy="369332"/>
          </a:xfrm>
          <a:prstGeom prst="rect">
            <a:avLst/>
          </a:prstGeom>
          <a:noFill/>
        </p:spPr>
        <p:txBody>
          <a:bodyPr wrap="square" rtlCol="0">
            <a:spAutoFit/>
          </a:bodyPr>
          <a:lstStyle/>
          <a:p>
            <a:r>
              <a:rPr lang="ru-RU" i="1" dirty="0">
                <a:solidFill>
                  <a:schemeClr val="accent6"/>
                </a:solidFill>
              </a:rPr>
              <a:t>Р</a:t>
            </a:r>
            <a:r>
              <a:rPr lang="ru-RU" i="1" dirty="0" smtClean="0">
                <a:solidFill>
                  <a:schemeClr val="accent6"/>
                </a:solidFill>
              </a:rPr>
              <a:t>азлагаемые</a:t>
            </a:r>
            <a:endParaRPr lang="ru-RU" i="1" dirty="0">
              <a:solidFill>
                <a:schemeClr val="accent6"/>
              </a:solidFill>
            </a:endParaRPr>
          </a:p>
        </p:txBody>
      </p:sp>
      <p:sp>
        <p:nvSpPr>
          <p:cNvPr id="4" name="Номер слайда 3"/>
          <p:cNvSpPr>
            <a:spLocks noGrp="1"/>
          </p:cNvSpPr>
          <p:nvPr>
            <p:ph type="sldNum" sz="quarter" idx="4"/>
          </p:nvPr>
        </p:nvSpPr>
        <p:spPr/>
        <p:txBody>
          <a:bodyPr/>
          <a:lstStyle/>
          <a:p>
            <a:fld id="{46C0B8E6-AC79-49E7-B29C-9176B3E2EA50}" type="slidenum">
              <a:rPr lang="ru-RU" smtClean="0"/>
              <a:pPr/>
              <a:t>6</a:t>
            </a:fld>
            <a:endParaRPr lang="ru-RU" dirty="0"/>
          </a:p>
        </p:txBody>
      </p:sp>
    </p:spTree>
    <p:extLst>
      <p:ext uri="{BB962C8B-B14F-4D97-AF65-F5344CB8AC3E}">
        <p14:creationId xmlns:p14="http://schemas.microsoft.com/office/powerpoint/2010/main" val="1209076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374573" y="32225"/>
            <a:ext cx="8460955" cy="937260"/>
          </a:xfrm>
        </p:spPr>
        <p:txBody>
          <a:bodyPr>
            <a:noAutofit/>
          </a:bodyPr>
          <a:lstStyle/>
          <a:p>
            <a:r>
              <a:rPr lang="ru-RU" sz="2800" b="1" dirty="0" smtClean="0"/>
              <a:t>Недостатки использования традиционных полимеров с </a:t>
            </a:r>
            <a:r>
              <a:rPr lang="ru-RU" sz="2800" b="1" dirty="0" err="1" smtClean="0"/>
              <a:t>оксо-биоразлагаемыми</a:t>
            </a:r>
            <a:r>
              <a:rPr lang="ru-RU" sz="2800" b="1" dirty="0" smtClean="0"/>
              <a:t> добавками</a:t>
            </a:r>
            <a:endParaRPr lang="ru-RU" sz="2800" b="1" dirty="0"/>
          </a:p>
        </p:txBody>
      </p:sp>
      <p:sp>
        <p:nvSpPr>
          <p:cNvPr id="6" name="TextBox 5"/>
          <p:cNvSpPr txBox="1"/>
          <p:nvPr/>
        </p:nvSpPr>
        <p:spPr>
          <a:xfrm>
            <a:off x="437400" y="1024570"/>
            <a:ext cx="9705861"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err="1" smtClean="0">
                <a:ln>
                  <a:noFill/>
                </a:ln>
                <a:solidFill>
                  <a:srgbClr val="C00000"/>
                </a:solidFill>
                <a:effectLst/>
                <a:uLnTx/>
                <a:uFillTx/>
                <a:latin typeface="Calibri"/>
                <a:ea typeface="+mn-ea"/>
                <a:cs typeface="+mn-cs"/>
              </a:rPr>
              <a:t>Оксо</a:t>
            </a:r>
            <a:r>
              <a:rPr kumimoji="0" lang="ru-RU" sz="2000" b="1" i="0" u="none" strike="noStrike" kern="1200" cap="none" spc="0" normalizeH="0" baseline="0" noProof="0" dirty="0" smtClean="0">
                <a:ln>
                  <a:noFill/>
                </a:ln>
                <a:solidFill>
                  <a:srgbClr val="C00000"/>
                </a:solidFill>
                <a:effectLst/>
                <a:uLnTx/>
                <a:uFillTx/>
                <a:latin typeface="Calibri"/>
                <a:ea typeface="+mn-ea"/>
                <a:cs typeface="+mn-cs"/>
              </a:rPr>
              <a:t> - </a:t>
            </a:r>
            <a:r>
              <a:rPr kumimoji="0" lang="ru-RU" sz="2000" b="1" i="0" u="none" strike="noStrike" kern="1200" cap="none" spc="0" normalizeH="0" baseline="0" noProof="0" dirty="0" err="1" smtClean="0">
                <a:ln>
                  <a:noFill/>
                </a:ln>
                <a:solidFill>
                  <a:srgbClr val="C00000"/>
                </a:solidFill>
                <a:effectLst/>
                <a:uLnTx/>
                <a:uFillTx/>
                <a:latin typeface="Calibri"/>
                <a:ea typeface="+mn-ea"/>
                <a:cs typeface="+mn-cs"/>
              </a:rPr>
              <a:t>биоразлагаемые</a:t>
            </a:r>
            <a:r>
              <a:rPr kumimoji="0" lang="ru-RU" sz="2000" b="1" i="0" u="none" strike="noStrike" kern="1200" cap="none" spc="0" normalizeH="0" baseline="0" noProof="0" dirty="0" smtClean="0">
                <a:ln>
                  <a:noFill/>
                </a:ln>
                <a:solidFill>
                  <a:srgbClr val="C00000"/>
                </a:solidFill>
                <a:effectLst/>
                <a:uLnTx/>
                <a:uFillTx/>
                <a:latin typeface="Calibri"/>
                <a:ea typeface="+mn-ea"/>
                <a:cs typeface="+mn-cs"/>
              </a:rPr>
              <a:t> материалы </a:t>
            </a:r>
            <a:r>
              <a:rPr kumimoji="0" lang="ru-RU" sz="2000" b="1" i="0" u="none" strike="noStrike" kern="1200" cap="none" spc="0" normalizeH="0" baseline="0" noProof="0" dirty="0" smtClean="0">
                <a:ln>
                  <a:noFill/>
                </a:ln>
                <a:solidFill>
                  <a:schemeClr val="accent6">
                    <a:lumMod val="75000"/>
                    <a:lumOff val="25000"/>
                  </a:schemeClr>
                </a:solidFill>
                <a:effectLst/>
                <a:uLnTx/>
                <a:uFillTx/>
                <a:latin typeface="Calibri"/>
                <a:ea typeface="+mn-ea"/>
                <a:cs typeface="+mn-cs"/>
              </a:rPr>
              <a:t>– традиционные полимеры с добавками солей переходных металлов (кобальт, никель, железо)</a:t>
            </a:r>
            <a:r>
              <a:rPr lang="en-US" sz="2000" b="1" dirty="0">
                <a:solidFill>
                  <a:schemeClr val="accent6">
                    <a:lumMod val="75000"/>
                    <a:lumOff val="25000"/>
                  </a:schemeClr>
                </a:solidFill>
                <a:latin typeface="Calibri"/>
              </a:rPr>
              <a:t>.</a:t>
            </a:r>
            <a:endParaRPr kumimoji="0" lang="en-US" sz="2000" b="1" i="0" u="none" strike="noStrike" kern="1200" cap="none" spc="0" normalizeH="0" baseline="0" noProof="0" dirty="0" smtClean="0">
              <a:ln>
                <a:noFill/>
              </a:ln>
              <a:solidFill>
                <a:schemeClr val="accent6">
                  <a:lumMod val="75000"/>
                  <a:lumOff val="25000"/>
                </a:schemeClr>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323032"/>
              </a:solidFill>
              <a:effectLst/>
              <a:uLnTx/>
              <a:uFillTx/>
              <a:latin typeface="Calibri"/>
              <a:ea typeface="+mn-ea"/>
              <a:cs typeface="+mn-cs"/>
            </a:endParaRPr>
          </a:p>
        </p:txBody>
      </p:sp>
      <p:sp>
        <p:nvSpPr>
          <p:cNvPr id="8" name="TextBox 7"/>
          <p:cNvSpPr txBox="1"/>
          <p:nvPr/>
        </p:nvSpPr>
        <p:spPr>
          <a:xfrm>
            <a:off x="250112" y="7028761"/>
            <a:ext cx="96099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323032"/>
                </a:solidFill>
                <a:effectLst/>
                <a:uLnTx/>
                <a:uFillTx/>
                <a:latin typeface="Calibri"/>
                <a:ea typeface="+mn-ea"/>
                <a:cs typeface="+mn-cs"/>
              </a:rPr>
              <a:t>Источник: Отчет Еврокомиссии о вреде </a:t>
            </a:r>
            <a:r>
              <a:rPr kumimoji="0" lang="ru-RU" sz="1400" b="0" i="0" u="none" strike="noStrike" kern="1200" cap="none" spc="0" normalizeH="0" baseline="0" noProof="0" dirty="0" err="1" smtClean="0">
                <a:ln>
                  <a:noFill/>
                </a:ln>
                <a:solidFill>
                  <a:srgbClr val="323032"/>
                </a:solidFill>
                <a:effectLst/>
                <a:uLnTx/>
                <a:uFillTx/>
                <a:latin typeface="Calibri"/>
                <a:ea typeface="+mn-ea"/>
                <a:cs typeface="+mn-cs"/>
              </a:rPr>
              <a:t>оксоразлагаемых</a:t>
            </a:r>
            <a:r>
              <a:rPr kumimoji="0" lang="ru-RU" sz="1400" b="0" i="0" u="none" strike="noStrike" kern="1200" cap="none" spc="0" normalizeH="0" baseline="0" noProof="0" dirty="0" smtClean="0">
                <a:ln>
                  <a:noFill/>
                </a:ln>
                <a:solidFill>
                  <a:srgbClr val="323032"/>
                </a:solidFill>
                <a:effectLst/>
                <a:uLnTx/>
                <a:uFillTx/>
                <a:latin typeface="Calibri"/>
                <a:ea typeface="+mn-ea"/>
                <a:cs typeface="+mn-cs"/>
              </a:rPr>
              <a:t> пластиков</a:t>
            </a:r>
            <a:r>
              <a:rPr kumimoji="0" lang="en-US" sz="1400" b="0" i="0" u="none" strike="noStrike" kern="1200" cap="none" spc="0" normalizeH="0" noProof="0" dirty="0" smtClean="0">
                <a:ln>
                  <a:noFill/>
                </a:ln>
                <a:solidFill>
                  <a:srgbClr val="323032"/>
                </a:solidFill>
                <a:effectLst/>
                <a:uLnTx/>
                <a:uFillTx/>
                <a:latin typeface="Calibri"/>
                <a:ea typeface="+mn-ea"/>
                <a:cs typeface="+mn-cs"/>
              </a:rPr>
              <a:t> </a:t>
            </a:r>
            <a:r>
              <a:rPr kumimoji="0" lang="ru-RU" sz="1400" b="0" i="0" u="none" strike="noStrike" kern="1200" cap="none" spc="0" normalizeH="0" baseline="0" noProof="0" dirty="0" smtClean="0">
                <a:ln>
                  <a:noFill/>
                </a:ln>
                <a:solidFill>
                  <a:srgbClr val="323032"/>
                </a:solidFill>
                <a:effectLst/>
                <a:uLnTx/>
                <a:uFillTx/>
                <a:latin typeface="Calibri"/>
                <a:ea typeface="+mn-ea"/>
                <a:cs typeface="+mn-cs"/>
              </a:rPr>
              <a:t>(</a:t>
            </a:r>
            <a:r>
              <a:rPr kumimoji="0" lang="en-US" sz="1400" b="0" i="0" u="none" strike="noStrike" kern="1200" cap="none" spc="0" normalizeH="0" baseline="0" noProof="0" dirty="0">
                <a:ln>
                  <a:noFill/>
                </a:ln>
                <a:solidFill>
                  <a:srgbClr val="323032"/>
                </a:solidFill>
                <a:effectLst/>
                <a:uLnTx/>
                <a:uFillTx/>
                <a:latin typeface="Calibri"/>
                <a:ea typeface="+mn-ea"/>
                <a:cs typeface="+mn-cs"/>
                <a:hlinkClick r:id="rId2"/>
              </a:rPr>
              <a:t>https://</a:t>
            </a:r>
            <a:r>
              <a:rPr kumimoji="0" lang="en-US" sz="1400" b="0" i="0" u="none" strike="noStrike" kern="1200" cap="none" spc="0" normalizeH="0" baseline="0" noProof="0" dirty="0" smtClean="0">
                <a:ln>
                  <a:noFill/>
                </a:ln>
                <a:solidFill>
                  <a:srgbClr val="323032"/>
                </a:solidFill>
                <a:effectLst/>
                <a:uLnTx/>
                <a:uFillTx/>
                <a:latin typeface="Calibri"/>
                <a:ea typeface="+mn-ea"/>
                <a:cs typeface="+mn-cs"/>
                <a:hlinkClick r:id="rId2"/>
              </a:rPr>
              <a:t>ec.europa.eu/environment/circular-economy/pdf/oxo-plastics.pdf</a:t>
            </a:r>
            <a:r>
              <a:rPr kumimoji="0" lang="ru-RU" sz="1400" b="0" i="0" u="none" strike="noStrike" kern="1200" cap="none" spc="0" normalizeH="0" baseline="0" noProof="0" dirty="0" smtClean="0">
                <a:ln>
                  <a:noFill/>
                </a:ln>
                <a:solidFill>
                  <a:srgbClr val="323032"/>
                </a:solidFill>
                <a:effectLst/>
                <a:uLnTx/>
                <a:uFillTx/>
                <a:latin typeface="Calibri"/>
                <a:ea typeface="+mn-ea"/>
                <a:cs typeface="+mn-cs"/>
              </a:rPr>
              <a:t>)</a:t>
            </a:r>
          </a:p>
        </p:txBody>
      </p:sp>
      <p:sp>
        <p:nvSpPr>
          <p:cNvPr id="9" name="TextBox 8"/>
          <p:cNvSpPr txBox="1"/>
          <p:nvPr/>
        </p:nvSpPr>
        <p:spPr>
          <a:xfrm>
            <a:off x="503501" y="3640321"/>
            <a:ext cx="9705861"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chemeClr val="accent6">
                    <a:lumMod val="75000"/>
                    <a:lumOff val="25000"/>
                  </a:schemeClr>
                </a:solidFill>
                <a:effectLst/>
                <a:uLnTx/>
                <a:uFillTx/>
                <a:latin typeface="Calibri"/>
                <a:ea typeface="+mn-ea"/>
                <a:cs typeface="+mn-cs"/>
              </a:rPr>
              <a:t>Основные выводы доклада Еврокомиссии (май 2019 г)</a:t>
            </a:r>
          </a:p>
          <a:p>
            <a:pPr marL="342900" marR="0" lvl="0" indent="-342900" algn="l" defTabSz="914400" rtl="0" eaLnBrk="1" fontAlgn="auto" latinLnBrk="0" hangingPunct="1">
              <a:lnSpc>
                <a:spcPct val="100000"/>
              </a:lnSpc>
              <a:spcAft>
                <a:spcPts val="600"/>
              </a:spcAft>
              <a:buClrTx/>
              <a:buSzTx/>
              <a:buFontTx/>
              <a:buAutoNum type="arabicPeriod"/>
              <a:tabLst/>
              <a:defRPr/>
            </a:pPr>
            <a:r>
              <a:rPr kumimoji="0" lang="ru-RU" sz="1800" i="0" u="none" strike="noStrike" kern="1200" cap="none" spc="0" normalizeH="0" baseline="0" noProof="0" dirty="0" err="1" smtClean="0">
                <a:ln>
                  <a:noFill/>
                </a:ln>
                <a:solidFill>
                  <a:schemeClr val="accent6">
                    <a:lumMod val="75000"/>
                    <a:lumOff val="25000"/>
                  </a:schemeClr>
                </a:solidFill>
                <a:effectLst/>
                <a:uLnTx/>
                <a:uFillTx/>
                <a:latin typeface="Calibri"/>
                <a:ea typeface="+mn-ea"/>
                <a:cs typeface="+mn-cs"/>
              </a:rPr>
              <a:t>Оксоразлагаемый</a:t>
            </a:r>
            <a:r>
              <a:rPr kumimoji="0" lang="ru-RU" sz="1800" i="0" u="none" strike="noStrike" kern="1200" cap="none" spc="0" normalizeH="0" baseline="0" noProof="0" dirty="0" smtClean="0">
                <a:ln>
                  <a:noFill/>
                </a:ln>
                <a:solidFill>
                  <a:schemeClr val="accent6">
                    <a:lumMod val="75000"/>
                    <a:lumOff val="25000"/>
                  </a:schemeClr>
                </a:solidFill>
                <a:effectLst/>
                <a:uLnTx/>
                <a:uFillTx/>
                <a:latin typeface="Calibri"/>
                <a:ea typeface="+mn-ea"/>
                <a:cs typeface="+mn-cs"/>
              </a:rPr>
              <a:t> пластик распадается на микропластики, которые, высвобождаясь из морской воды, в конечном итоге попадают в пищевую цепочку;</a:t>
            </a:r>
          </a:p>
          <a:p>
            <a:pPr marL="342900" marR="0" lvl="0" indent="-342900" algn="l" defTabSz="914400" rtl="0" eaLnBrk="1" fontAlgn="auto" latinLnBrk="0" hangingPunct="1">
              <a:lnSpc>
                <a:spcPct val="100000"/>
              </a:lnSpc>
              <a:spcAft>
                <a:spcPts val="600"/>
              </a:spcAft>
              <a:buClrTx/>
              <a:buSzTx/>
              <a:buFontTx/>
              <a:buAutoNum type="arabicPeriod"/>
              <a:tabLst/>
              <a:defRPr/>
            </a:pPr>
            <a:r>
              <a:rPr kumimoji="0" lang="ru-RU" sz="1800" i="0" u="none" strike="noStrike" kern="1200" cap="none" spc="0" normalizeH="0" baseline="0" noProof="0" dirty="0" smtClean="0">
                <a:ln>
                  <a:noFill/>
                </a:ln>
                <a:solidFill>
                  <a:schemeClr val="accent6">
                    <a:lumMod val="75000"/>
                    <a:lumOff val="25000"/>
                  </a:schemeClr>
                </a:solidFill>
                <a:effectLst/>
                <a:uLnTx/>
                <a:uFillTx/>
                <a:latin typeface="Calibri"/>
                <a:ea typeface="+mn-ea"/>
                <a:cs typeface="+mn-cs"/>
              </a:rPr>
              <a:t>Нет научно-обоснованных доказательств касательно степени разложения </a:t>
            </a:r>
            <a:r>
              <a:rPr kumimoji="0" lang="ru-RU" sz="1800" i="0" u="none" strike="noStrike" kern="1200" cap="none" spc="0" normalizeH="0" baseline="0" noProof="0" dirty="0" err="1" smtClean="0">
                <a:ln>
                  <a:noFill/>
                </a:ln>
                <a:solidFill>
                  <a:schemeClr val="accent6">
                    <a:lumMod val="75000"/>
                    <a:lumOff val="25000"/>
                  </a:schemeClr>
                </a:solidFill>
                <a:effectLst/>
                <a:uLnTx/>
                <a:uFillTx/>
                <a:latin typeface="Calibri"/>
                <a:ea typeface="+mn-ea"/>
                <a:cs typeface="+mn-cs"/>
              </a:rPr>
              <a:t>оксопластика</a:t>
            </a:r>
            <a:r>
              <a:rPr lang="ru-RU" dirty="0">
                <a:solidFill>
                  <a:schemeClr val="accent6">
                    <a:lumMod val="75000"/>
                    <a:lumOff val="25000"/>
                  </a:schemeClr>
                </a:solidFill>
                <a:latin typeface="Calibri"/>
              </a:rPr>
              <a:t>;</a:t>
            </a:r>
            <a:endParaRPr kumimoji="0" lang="ru-RU" sz="1800" i="0" u="none" strike="noStrike" kern="1200" cap="none" spc="0" normalizeH="0" baseline="0" noProof="0" dirty="0" smtClean="0">
              <a:ln>
                <a:noFill/>
              </a:ln>
              <a:solidFill>
                <a:schemeClr val="accent6">
                  <a:lumMod val="75000"/>
                  <a:lumOff val="25000"/>
                </a:schemeClr>
              </a:solidFill>
              <a:effectLst/>
              <a:uLnTx/>
              <a:uFillTx/>
              <a:latin typeface="Calibri"/>
              <a:ea typeface="+mn-ea"/>
              <a:cs typeface="+mn-cs"/>
            </a:endParaRPr>
          </a:p>
          <a:p>
            <a:pPr marL="342900" marR="0" lvl="0" indent="-342900" algn="l" defTabSz="914400" rtl="0" eaLnBrk="1" fontAlgn="auto" latinLnBrk="0" hangingPunct="1">
              <a:lnSpc>
                <a:spcPct val="100000"/>
              </a:lnSpc>
              <a:spcAft>
                <a:spcPts val="600"/>
              </a:spcAft>
              <a:buClrTx/>
              <a:buSzTx/>
              <a:buFontTx/>
              <a:buAutoNum type="arabicPeriod"/>
              <a:tabLst/>
              <a:defRPr/>
            </a:pPr>
            <a:r>
              <a:rPr kumimoji="0" lang="ru-RU" sz="1800" i="0" u="none" strike="noStrike" kern="1200" cap="none" spc="0" normalizeH="0" baseline="0" noProof="0" dirty="0" smtClean="0">
                <a:ln>
                  <a:noFill/>
                </a:ln>
                <a:solidFill>
                  <a:schemeClr val="accent6">
                    <a:lumMod val="75000"/>
                    <a:lumOff val="25000"/>
                  </a:schemeClr>
                </a:solidFill>
                <a:effectLst/>
                <a:uLnTx/>
                <a:uFillTx/>
                <a:latin typeface="Calibri"/>
                <a:ea typeface="+mn-ea"/>
                <a:cs typeface="+mn-cs"/>
              </a:rPr>
              <a:t>Снижения молекулярного веса в результате действия добавок, делает </a:t>
            </a:r>
            <a:r>
              <a:rPr kumimoji="0" lang="ru-RU" sz="1800" i="0" u="none" strike="noStrike" kern="1200" cap="none" spc="0" normalizeH="0" baseline="0" noProof="0" dirty="0" err="1" smtClean="0">
                <a:ln>
                  <a:noFill/>
                </a:ln>
                <a:solidFill>
                  <a:schemeClr val="accent6">
                    <a:lumMod val="75000"/>
                    <a:lumOff val="25000"/>
                  </a:schemeClr>
                </a:solidFill>
                <a:effectLst/>
                <a:uLnTx/>
                <a:uFillTx/>
                <a:latin typeface="Calibri"/>
                <a:ea typeface="+mn-ea"/>
                <a:cs typeface="+mn-cs"/>
              </a:rPr>
              <a:t>биоразаложение</a:t>
            </a:r>
            <a:r>
              <a:rPr kumimoji="0" lang="ru-RU" sz="1800" i="0" u="none" strike="noStrike" kern="1200" cap="none" spc="0" normalizeH="0" baseline="0" noProof="0" dirty="0" smtClean="0">
                <a:ln>
                  <a:noFill/>
                </a:ln>
                <a:solidFill>
                  <a:schemeClr val="accent6">
                    <a:lumMod val="75000"/>
                    <a:lumOff val="25000"/>
                  </a:schemeClr>
                </a:solidFill>
                <a:effectLst/>
                <a:uLnTx/>
                <a:uFillTx/>
                <a:latin typeface="Calibri"/>
                <a:ea typeface="+mn-ea"/>
                <a:cs typeface="+mn-cs"/>
              </a:rPr>
              <a:t> оксопластиков практически невозможным;</a:t>
            </a:r>
          </a:p>
          <a:p>
            <a:pPr marL="342900" marR="0" lvl="0" indent="-342900" algn="l" defTabSz="914400" rtl="0" eaLnBrk="1" fontAlgn="auto" latinLnBrk="0" hangingPunct="1">
              <a:lnSpc>
                <a:spcPct val="100000"/>
              </a:lnSpc>
              <a:spcAft>
                <a:spcPts val="600"/>
              </a:spcAft>
              <a:buClrTx/>
              <a:buSzTx/>
              <a:buFontTx/>
              <a:buAutoNum type="arabicPeriod"/>
              <a:tabLst/>
              <a:defRPr/>
            </a:pPr>
            <a:r>
              <a:rPr kumimoji="0" lang="ru-RU" sz="1800" i="0" u="none" strike="noStrike" kern="1200" cap="none" spc="0" normalizeH="0" baseline="0" noProof="0" dirty="0" smtClean="0">
                <a:ln>
                  <a:noFill/>
                </a:ln>
                <a:solidFill>
                  <a:schemeClr val="accent6">
                    <a:lumMod val="75000"/>
                    <a:lumOff val="25000"/>
                  </a:schemeClr>
                </a:solidFill>
                <a:effectLst/>
                <a:uLnTx/>
                <a:uFillTx/>
                <a:latin typeface="Calibri"/>
                <a:ea typeface="+mn-ea"/>
                <a:cs typeface="+mn-cs"/>
              </a:rPr>
              <a:t>Такой пластик нельзя компостировать, так как остаточные фрагменты пластика и микро-пластика могут негативно сказаться на качестве компоста;</a:t>
            </a:r>
          </a:p>
          <a:p>
            <a:pPr marL="342900" marR="0" lvl="0" indent="-342900" algn="l" defTabSz="914400" rtl="0" eaLnBrk="1" fontAlgn="auto" latinLnBrk="0" hangingPunct="1">
              <a:lnSpc>
                <a:spcPct val="100000"/>
              </a:lnSpc>
              <a:spcAft>
                <a:spcPts val="600"/>
              </a:spcAft>
              <a:buClrTx/>
              <a:buSzTx/>
              <a:buFontTx/>
              <a:buAutoNum type="arabicPeriod"/>
              <a:tabLst/>
              <a:defRPr/>
            </a:pPr>
            <a:r>
              <a:rPr kumimoji="0" lang="ru-RU" sz="1800" i="0" u="none" strike="noStrike" kern="1200" cap="none" spc="0" normalizeH="0" baseline="0" noProof="0" dirty="0" smtClean="0">
                <a:ln>
                  <a:noFill/>
                </a:ln>
                <a:solidFill>
                  <a:schemeClr val="accent6">
                    <a:lumMod val="75000"/>
                    <a:lumOff val="25000"/>
                  </a:schemeClr>
                </a:solidFill>
                <a:effectLst/>
                <a:uLnTx/>
                <a:uFillTx/>
                <a:latin typeface="Calibri"/>
                <a:ea typeface="+mn-ea"/>
                <a:cs typeface="+mn-cs"/>
              </a:rPr>
              <a:t>Биоразложение таких пластиков возможно лишь в глубоких слоях «тела» полигона, но с точки зрения парникового эффекта оно наносит существенный вред.</a:t>
            </a:r>
            <a:endParaRPr kumimoji="0" lang="ru-RU" sz="1800" i="0" u="none" strike="noStrike" kern="1200" cap="none" spc="0" normalizeH="0" baseline="0" noProof="0" dirty="0">
              <a:ln>
                <a:noFill/>
              </a:ln>
              <a:solidFill>
                <a:schemeClr val="accent6">
                  <a:lumMod val="75000"/>
                  <a:lumOff val="25000"/>
                </a:schemeClr>
              </a:solidFill>
              <a:effectLst/>
              <a:uLnTx/>
              <a:uFillTx/>
              <a:latin typeface="Calibri"/>
              <a:ea typeface="+mn-ea"/>
              <a:cs typeface="+mn-cs"/>
            </a:endParaRPr>
          </a:p>
        </p:txBody>
      </p:sp>
      <p:pic>
        <p:nvPicPr>
          <p:cNvPr id="1026" name="Picture 2" descr="http://sigmapluss.ru/upload/redactor/1d7f7abc18fcb43975065399b0d1e48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5171" y="1380183"/>
            <a:ext cx="780857" cy="1487167"/>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5903581" y="2161391"/>
            <a:ext cx="2403139" cy="1354287"/>
          </a:xfrm>
          <a:prstGeom prst="rect">
            <a:avLst/>
          </a:prstGeom>
        </p:spPr>
      </p:pic>
      <p:sp>
        <p:nvSpPr>
          <p:cNvPr id="5" name="Прямоугольник 4"/>
          <p:cNvSpPr/>
          <p:nvPr/>
        </p:nvSpPr>
        <p:spPr>
          <a:xfrm>
            <a:off x="480994" y="1950505"/>
            <a:ext cx="5071507" cy="1554272"/>
          </a:xfrm>
          <a:prstGeom prst="rect">
            <a:avLst/>
          </a:prstGeom>
        </p:spPr>
        <p:txBody>
          <a:bodyPr wrap="square">
            <a:spAutoFit/>
          </a:bodyPr>
          <a:lstStyle/>
          <a:p>
            <a:pPr lvl="0">
              <a:defRPr/>
            </a:pPr>
            <a:r>
              <a:rPr lang="ru-RU" b="1" dirty="0">
                <a:solidFill>
                  <a:srgbClr val="095B95"/>
                </a:solidFill>
              </a:rPr>
              <a:t>Два этапа разложения:</a:t>
            </a:r>
            <a:endParaRPr lang="ru-RU" dirty="0">
              <a:solidFill>
                <a:srgbClr val="095B95"/>
              </a:solidFill>
            </a:endParaRPr>
          </a:p>
          <a:p>
            <a:pPr marL="457200" lvl="0" indent="-457200">
              <a:spcAft>
                <a:spcPts val="600"/>
              </a:spcAft>
              <a:buFontTx/>
              <a:buAutoNum type="arabicPeriod"/>
              <a:defRPr/>
            </a:pPr>
            <a:r>
              <a:rPr lang="ru-RU" dirty="0">
                <a:solidFill>
                  <a:srgbClr val="095B95"/>
                </a:solidFill>
              </a:rPr>
              <a:t>Окисление материала – распад пластикового изделия на мелкие </a:t>
            </a:r>
            <a:r>
              <a:rPr lang="ru-RU" dirty="0" smtClean="0">
                <a:solidFill>
                  <a:srgbClr val="095B95"/>
                </a:solidFill>
              </a:rPr>
              <a:t>фрагменты</a:t>
            </a:r>
            <a:r>
              <a:rPr lang="en-US" dirty="0" smtClean="0">
                <a:solidFill>
                  <a:srgbClr val="095B95"/>
                </a:solidFill>
              </a:rPr>
              <a:t>;</a:t>
            </a:r>
            <a:endParaRPr lang="ru-RU" dirty="0">
              <a:solidFill>
                <a:srgbClr val="095B95"/>
              </a:solidFill>
            </a:endParaRPr>
          </a:p>
          <a:p>
            <a:pPr marL="457200" lvl="0" indent="-457200">
              <a:spcAft>
                <a:spcPts val="600"/>
              </a:spcAft>
              <a:buFontTx/>
              <a:buAutoNum type="arabicPeriod"/>
              <a:defRPr/>
            </a:pPr>
            <a:r>
              <a:rPr lang="ru-RU" dirty="0">
                <a:solidFill>
                  <a:srgbClr val="095B95"/>
                </a:solidFill>
              </a:rPr>
              <a:t>Расщепление микроорганизмами до диоксида </a:t>
            </a:r>
            <a:r>
              <a:rPr lang="ru-RU" dirty="0" smtClean="0">
                <a:solidFill>
                  <a:srgbClr val="095B95"/>
                </a:solidFill>
              </a:rPr>
              <a:t>углерода</a:t>
            </a:r>
            <a:r>
              <a:rPr lang="en-US" dirty="0" smtClean="0">
                <a:solidFill>
                  <a:srgbClr val="095B95"/>
                </a:solidFill>
              </a:rPr>
              <a:t>.</a:t>
            </a:r>
            <a:endParaRPr lang="ru-RU" dirty="0">
              <a:solidFill>
                <a:srgbClr val="095B95"/>
              </a:solidFill>
            </a:endParaRPr>
          </a:p>
        </p:txBody>
      </p:sp>
    </p:spTree>
    <p:extLst>
      <p:ext uri="{BB962C8B-B14F-4D97-AF65-F5344CB8AC3E}">
        <p14:creationId xmlns:p14="http://schemas.microsoft.com/office/powerpoint/2010/main" val="1694034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5642" y="1467126"/>
            <a:ext cx="9365808" cy="461665"/>
          </a:xfrm>
          <a:prstGeom prst="rect">
            <a:avLst/>
          </a:prstGeom>
          <a:noFill/>
        </p:spPr>
        <p:txBody>
          <a:bodyPr wrap="square" rtlCol="0">
            <a:spAutoFit/>
          </a:bodyPr>
          <a:lstStyle/>
          <a:p>
            <a:pPr algn="ctr"/>
            <a:r>
              <a:rPr lang="ru-RU" sz="2400" b="1" dirty="0">
                <a:solidFill>
                  <a:schemeClr val="accent6"/>
                </a:solidFill>
              </a:rPr>
              <a:t>Биоразлагаемые</a:t>
            </a:r>
            <a:r>
              <a:rPr lang="ru-RU" b="1" dirty="0" smtClean="0"/>
              <a:t> </a:t>
            </a:r>
            <a:r>
              <a:rPr lang="ru-RU" sz="2400" b="1" dirty="0">
                <a:solidFill>
                  <a:schemeClr val="accent6"/>
                </a:solidFill>
              </a:rPr>
              <a:t>полимеры из возобновляемых источников сырья</a:t>
            </a:r>
          </a:p>
        </p:txBody>
      </p:sp>
      <p:graphicFrame>
        <p:nvGraphicFramePr>
          <p:cNvPr id="6" name="Таблица 5"/>
          <p:cNvGraphicFramePr>
            <a:graphicFrameLocks noGrp="1"/>
          </p:cNvGraphicFramePr>
          <p:nvPr>
            <p:extLst>
              <p:ext uri="{D42A27DB-BD31-4B8C-83A1-F6EECF244321}">
                <p14:modId xmlns:p14="http://schemas.microsoft.com/office/powerpoint/2010/main" val="4154232032"/>
              </p:ext>
            </p:extLst>
          </p:nvPr>
        </p:nvGraphicFramePr>
        <p:xfrm>
          <a:off x="889188" y="2135400"/>
          <a:ext cx="9257347" cy="3284898"/>
        </p:xfrm>
        <a:graphic>
          <a:graphicData uri="http://schemas.openxmlformats.org/drawingml/2006/table">
            <a:tbl>
              <a:tblPr firstRow="1" bandRow="1">
                <a:tableStyleId>{5940675A-B579-460E-94D1-54222C63F5DA}</a:tableStyleId>
              </a:tblPr>
              <a:tblGrid>
                <a:gridCol w="2802950">
                  <a:extLst>
                    <a:ext uri="{9D8B030D-6E8A-4147-A177-3AD203B41FA5}">
                      <a16:colId xmlns:a16="http://schemas.microsoft.com/office/drawing/2014/main" val="2419594374"/>
                    </a:ext>
                  </a:extLst>
                </a:gridCol>
                <a:gridCol w="6454397">
                  <a:extLst>
                    <a:ext uri="{9D8B030D-6E8A-4147-A177-3AD203B41FA5}">
                      <a16:colId xmlns:a16="http://schemas.microsoft.com/office/drawing/2014/main" val="306707167"/>
                    </a:ext>
                  </a:extLst>
                </a:gridCol>
              </a:tblGrid>
              <a:tr h="1274930">
                <a:tc>
                  <a:txBody>
                    <a:bodyPr/>
                    <a:lstStyle/>
                    <a:p>
                      <a:r>
                        <a:rPr lang="ru-RU" dirty="0" smtClean="0">
                          <a:solidFill>
                            <a:schemeClr val="accent6"/>
                          </a:solidFill>
                        </a:rPr>
                        <a:t>Крахмал и композиты </a:t>
                      </a:r>
                      <a:endParaRPr lang="ru-RU" sz="1800" dirty="0">
                        <a:solidFill>
                          <a:schemeClr val="accent6"/>
                        </a:solidFill>
                      </a:endParaRPr>
                    </a:p>
                  </a:txBody>
                  <a:tcPr/>
                </a:tc>
                <a:tc>
                  <a:txBody>
                    <a:bodyPr/>
                    <a:lstStyle/>
                    <a:p>
                      <a:pPr marL="0" indent="0">
                        <a:buFont typeface="Wingdings" panose="05000000000000000000" pitchFamily="2" charset="2"/>
                        <a:buNone/>
                      </a:pPr>
                      <a:r>
                        <a:rPr lang="ru-RU" dirty="0" smtClean="0"/>
                        <a:t>пленки для сельского хозяйства, одноразовая посуда, пакеты;</a:t>
                      </a:r>
                      <a:endParaRPr lang="en-US" dirty="0" smtClean="0"/>
                    </a:p>
                  </a:txBody>
                  <a:tcPr/>
                </a:tc>
                <a:extLst>
                  <a:ext uri="{0D108BD9-81ED-4DB2-BD59-A6C34878D82A}">
                    <a16:rowId xmlns:a16="http://schemas.microsoft.com/office/drawing/2014/main" val="2181616309"/>
                  </a:ext>
                </a:extLst>
              </a:tr>
              <a:tr h="1004984">
                <a:tc>
                  <a:txBody>
                    <a:bodyPr/>
                    <a:lstStyle/>
                    <a:p>
                      <a:r>
                        <a:rPr lang="en-US" dirty="0" smtClean="0">
                          <a:solidFill>
                            <a:schemeClr val="accent6"/>
                          </a:solidFill>
                        </a:rPr>
                        <a:t>PHA </a:t>
                      </a:r>
                      <a:r>
                        <a:rPr lang="en-US" sz="1600" dirty="0" smtClean="0">
                          <a:solidFill>
                            <a:schemeClr val="accent6"/>
                          </a:solidFill>
                        </a:rPr>
                        <a:t>(</a:t>
                      </a:r>
                      <a:r>
                        <a:rPr lang="ru-RU" sz="1600" dirty="0" smtClean="0">
                          <a:solidFill>
                            <a:schemeClr val="accent6"/>
                          </a:solidFill>
                        </a:rPr>
                        <a:t>Полигидроксиалканоаты) </a:t>
                      </a:r>
                      <a:endParaRPr lang="ru-RU" sz="1600" dirty="0">
                        <a:solidFill>
                          <a:schemeClr val="accent6"/>
                        </a:solidFill>
                      </a:endParaRPr>
                    </a:p>
                  </a:txBody>
                  <a:tcPr/>
                </a:tc>
                <a:tc>
                  <a:txBody>
                    <a:bodyPr/>
                    <a:lstStyle/>
                    <a:p>
                      <a:r>
                        <a:rPr lang="ru-RU" dirty="0" smtClean="0"/>
                        <a:t>шовные материалы, </a:t>
                      </a:r>
                      <a:r>
                        <a:rPr lang="ru-RU" dirty="0" err="1" smtClean="0"/>
                        <a:t>катетерные</a:t>
                      </a:r>
                      <a:r>
                        <a:rPr lang="ru-RU" dirty="0" smtClean="0"/>
                        <a:t> иглы, </a:t>
                      </a:r>
                      <a:r>
                        <a:rPr lang="ru-RU" dirty="0" err="1" smtClean="0"/>
                        <a:t>имплантирыемые</a:t>
                      </a:r>
                      <a:r>
                        <a:rPr lang="ru-RU" dirty="0" smtClean="0"/>
                        <a:t> изделия, капсулы для препаратов, парфюмерия;</a:t>
                      </a:r>
                    </a:p>
                  </a:txBody>
                  <a:tcPr/>
                </a:tc>
                <a:extLst>
                  <a:ext uri="{0D108BD9-81ED-4DB2-BD59-A6C34878D82A}">
                    <a16:rowId xmlns:a16="http://schemas.microsoft.com/office/drawing/2014/main" val="2666230180"/>
                  </a:ext>
                </a:extLst>
              </a:tr>
              <a:tr h="1004984">
                <a:tc>
                  <a:txBody>
                    <a:bodyPr/>
                    <a:lstStyle/>
                    <a:p>
                      <a:r>
                        <a:rPr lang="en-US" dirty="0" smtClean="0">
                          <a:solidFill>
                            <a:schemeClr val="accent6"/>
                          </a:solidFill>
                        </a:rPr>
                        <a:t>PLA </a:t>
                      </a:r>
                      <a:endParaRPr lang="ru-RU" dirty="0" smtClean="0">
                        <a:solidFill>
                          <a:schemeClr val="accent6"/>
                        </a:solidFill>
                      </a:endParaRPr>
                    </a:p>
                    <a:p>
                      <a:r>
                        <a:rPr lang="en-US" dirty="0" smtClean="0">
                          <a:solidFill>
                            <a:schemeClr val="accent6"/>
                          </a:solidFill>
                        </a:rPr>
                        <a:t>(</a:t>
                      </a:r>
                      <a:r>
                        <a:rPr lang="ru-RU" dirty="0" smtClean="0">
                          <a:solidFill>
                            <a:schemeClr val="accent6"/>
                          </a:solidFill>
                        </a:rPr>
                        <a:t>Полилактид) </a:t>
                      </a:r>
                      <a:endParaRPr lang="ru-RU" sz="1400" dirty="0">
                        <a:solidFill>
                          <a:schemeClr val="accent6"/>
                        </a:solidFill>
                      </a:endParaRPr>
                    </a:p>
                  </a:txBody>
                  <a:tcPr/>
                </a:tc>
                <a:tc>
                  <a:txBody>
                    <a:bodyPr/>
                    <a:lstStyle/>
                    <a:p>
                      <a:pPr marL="0" indent="0">
                        <a:buFont typeface="Wingdings" panose="05000000000000000000" pitchFamily="2" charset="2"/>
                        <a:buNone/>
                      </a:pPr>
                      <a:r>
                        <a:rPr lang="ru-RU" dirty="0" smtClean="0"/>
                        <a:t>упаковка в </a:t>
                      </a:r>
                      <a:r>
                        <a:rPr lang="ru-RU" dirty="0" err="1" smtClean="0"/>
                        <a:t>т.ч</a:t>
                      </a:r>
                      <a:r>
                        <a:rPr lang="ru-RU" dirty="0" smtClean="0"/>
                        <a:t>. пакеты, одноразовая посуда, бутылки для пищевых продуктов, игрушки</a:t>
                      </a:r>
                      <a:endParaRPr lang="ru-RU" dirty="0"/>
                    </a:p>
                  </a:txBody>
                  <a:tcPr/>
                </a:tc>
                <a:extLst>
                  <a:ext uri="{0D108BD9-81ED-4DB2-BD59-A6C34878D82A}">
                    <a16:rowId xmlns:a16="http://schemas.microsoft.com/office/drawing/2014/main" val="4168006441"/>
                  </a:ext>
                </a:extLst>
              </a:tr>
            </a:tbl>
          </a:graphicData>
        </a:graphic>
      </p:graphicFrame>
      <p:sp>
        <p:nvSpPr>
          <p:cNvPr id="7" name="Заголовок 2"/>
          <p:cNvSpPr>
            <a:spLocks noGrp="1"/>
          </p:cNvSpPr>
          <p:nvPr>
            <p:ph type="title"/>
          </p:nvPr>
        </p:nvSpPr>
        <p:spPr>
          <a:xfrm>
            <a:off x="272146" y="0"/>
            <a:ext cx="8188808" cy="1002534"/>
          </a:xfrm>
        </p:spPr>
        <p:txBody>
          <a:bodyPr>
            <a:normAutofit/>
          </a:bodyPr>
          <a:lstStyle/>
          <a:p>
            <a:r>
              <a:rPr lang="ru-RU" sz="3200" b="1" dirty="0" smtClean="0"/>
              <a:t>Виды и сферы применения</a:t>
            </a:r>
            <a:r>
              <a:rPr lang="en-US" sz="3200" b="1" dirty="0" smtClean="0"/>
              <a:t> </a:t>
            </a:r>
            <a:r>
              <a:rPr lang="ru-RU" sz="3200" b="1" dirty="0" smtClean="0"/>
              <a:t>биоразлагаемых полимеров</a:t>
            </a:r>
            <a:endParaRPr lang="ru-RU" sz="3200" b="1" dirty="0"/>
          </a:p>
        </p:txBody>
      </p:sp>
      <p:sp>
        <p:nvSpPr>
          <p:cNvPr id="2" name="Номер слайда 1"/>
          <p:cNvSpPr>
            <a:spLocks noGrp="1"/>
          </p:cNvSpPr>
          <p:nvPr>
            <p:ph type="sldNum" sz="quarter" idx="4"/>
          </p:nvPr>
        </p:nvSpPr>
        <p:spPr/>
        <p:txBody>
          <a:bodyPr/>
          <a:lstStyle/>
          <a:p>
            <a:fld id="{46C0B8E6-AC79-49E7-B29C-9176B3E2EA50}" type="slidenum">
              <a:rPr lang="ru-RU" smtClean="0"/>
              <a:pPr/>
              <a:t>8</a:t>
            </a:fld>
            <a:endParaRPr lang="ru-RU" dirty="0"/>
          </a:p>
        </p:txBody>
      </p:sp>
    </p:spTree>
    <p:extLst>
      <p:ext uri="{BB962C8B-B14F-4D97-AF65-F5344CB8AC3E}">
        <p14:creationId xmlns:p14="http://schemas.microsoft.com/office/powerpoint/2010/main" val="1726460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272146" y="0"/>
            <a:ext cx="8188808" cy="1002534"/>
          </a:xfrm>
        </p:spPr>
        <p:txBody>
          <a:bodyPr>
            <a:normAutofit/>
          </a:bodyPr>
          <a:lstStyle/>
          <a:p>
            <a:r>
              <a:rPr lang="ru-RU" sz="3200" b="1" dirty="0" smtClean="0"/>
              <a:t>Виды и сферы применения</a:t>
            </a:r>
            <a:r>
              <a:rPr lang="en-US" sz="3200" b="1" dirty="0" smtClean="0"/>
              <a:t> </a:t>
            </a:r>
            <a:r>
              <a:rPr lang="ru-RU" sz="3200" b="1" dirty="0" smtClean="0"/>
              <a:t>биоразлагаемых полимеров</a:t>
            </a:r>
            <a:endParaRPr lang="ru-RU" sz="3200" b="1" dirty="0"/>
          </a:p>
        </p:txBody>
      </p:sp>
      <p:sp>
        <p:nvSpPr>
          <p:cNvPr id="2" name="TextBox 1"/>
          <p:cNvSpPr txBox="1"/>
          <p:nvPr/>
        </p:nvSpPr>
        <p:spPr>
          <a:xfrm>
            <a:off x="2082781" y="1277953"/>
            <a:ext cx="7325623" cy="461665"/>
          </a:xfrm>
          <a:prstGeom prst="rect">
            <a:avLst/>
          </a:prstGeom>
          <a:noFill/>
        </p:spPr>
        <p:txBody>
          <a:bodyPr wrap="square" rtlCol="0">
            <a:spAutoFit/>
          </a:bodyPr>
          <a:lstStyle/>
          <a:p>
            <a:r>
              <a:rPr lang="ru-RU" sz="2400" b="1" dirty="0" smtClean="0">
                <a:solidFill>
                  <a:schemeClr val="accent6"/>
                </a:solidFill>
              </a:rPr>
              <a:t>Биоразлагаемые полимеры из ископаемого сырья</a:t>
            </a:r>
            <a:endParaRPr lang="ru-RU" sz="2400" b="1" dirty="0">
              <a:solidFill>
                <a:schemeClr val="accent6"/>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84139505"/>
              </p:ext>
            </p:extLst>
          </p:nvPr>
        </p:nvGraphicFramePr>
        <p:xfrm>
          <a:off x="856138" y="2025231"/>
          <a:ext cx="9113713" cy="4359570"/>
        </p:xfrm>
        <a:graphic>
          <a:graphicData uri="http://schemas.openxmlformats.org/drawingml/2006/table">
            <a:tbl>
              <a:tblPr firstRow="1" bandRow="1">
                <a:tableStyleId>{5940675A-B579-460E-94D1-54222C63F5DA}</a:tableStyleId>
              </a:tblPr>
              <a:tblGrid>
                <a:gridCol w="2759460">
                  <a:extLst>
                    <a:ext uri="{9D8B030D-6E8A-4147-A177-3AD203B41FA5}">
                      <a16:colId xmlns:a16="http://schemas.microsoft.com/office/drawing/2014/main" val="2419594374"/>
                    </a:ext>
                  </a:extLst>
                </a:gridCol>
                <a:gridCol w="6354253">
                  <a:extLst>
                    <a:ext uri="{9D8B030D-6E8A-4147-A177-3AD203B41FA5}">
                      <a16:colId xmlns:a16="http://schemas.microsoft.com/office/drawing/2014/main" val="306707167"/>
                    </a:ext>
                  </a:extLst>
                </a:gridCol>
              </a:tblGrid>
              <a:tr h="1361354">
                <a:tc>
                  <a:txBody>
                    <a:bodyPr/>
                    <a:lstStyle/>
                    <a:p>
                      <a:r>
                        <a:rPr lang="en-US" dirty="0" smtClean="0">
                          <a:solidFill>
                            <a:schemeClr val="accent6"/>
                          </a:solidFill>
                        </a:rPr>
                        <a:t>PCL </a:t>
                      </a:r>
                      <a:endParaRPr lang="ru-RU" dirty="0" smtClean="0">
                        <a:solidFill>
                          <a:schemeClr val="accent6"/>
                        </a:solidFill>
                      </a:endParaRPr>
                    </a:p>
                    <a:p>
                      <a:r>
                        <a:rPr lang="en-US" sz="1800" dirty="0" smtClean="0">
                          <a:solidFill>
                            <a:schemeClr val="accent6"/>
                          </a:solidFill>
                        </a:rPr>
                        <a:t>(</a:t>
                      </a:r>
                      <a:r>
                        <a:rPr lang="ru-RU" sz="1800" dirty="0" err="1" smtClean="0">
                          <a:solidFill>
                            <a:schemeClr val="accent6"/>
                          </a:solidFill>
                        </a:rPr>
                        <a:t>Поликапролактон</a:t>
                      </a:r>
                      <a:r>
                        <a:rPr lang="ru-RU" sz="1800" dirty="0" smtClean="0">
                          <a:solidFill>
                            <a:schemeClr val="accent6"/>
                          </a:solidFill>
                        </a:rPr>
                        <a:t>)</a:t>
                      </a:r>
                      <a:r>
                        <a:rPr lang="en-US" sz="1800" dirty="0" smtClean="0">
                          <a:solidFill>
                            <a:schemeClr val="accent6"/>
                          </a:solidFill>
                        </a:rPr>
                        <a:t> </a:t>
                      </a:r>
                      <a:endParaRPr lang="ru-RU" sz="1800" dirty="0">
                        <a:solidFill>
                          <a:schemeClr val="accent6"/>
                        </a:solidFill>
                      </a:endParaRPr>
                    </a:p>
                  </a:txBody>
                  <a:tcPr/>
                </a:tc>
                <a:tc>
                  <a:txBody>
                    <a:bodyPr/>
                    <a:lstStyle/>
                    <a:p>
                      <a:pPr marL="0" indent="0">
                        <a:buFont typeface="Wingdings" panose="05000000000000000000" pitchFamily="2" charset="2"/>
                        <a:buNone/>
                      </a:pPr>
                      <a:r>
                        <a:rPr lang="ru-RU" dirty="0" smtClean="0"/>
                        <a:t>хирургические иглы, имплантируемые резервуары для препаратов, материал для реконструкции тканей, выращивание органов, пломбирования зубных каналов, компаунд для крахмала;</a:t>
                      </a:r>
                      <a:endParaRPr lang="en-US" dirty="0" smtClean="0"/>
                    </a:p>
                  </a:txBody>
                  <a:tcPr/>
                </a:tc>
                <a:extLst>
                  <a:ext uri="{0D108BD9-81ED-4DB2-BD59-A6C34878D82A}">
                    <a16:rowId xmlns:a16="http://schemas.microsoft.com/office/drawing/2014/main" val="2181616309"/>
                  </a:ext>
                </a:extLst>
              </a:tr>
              <a:tr h="370840">
                <a:tc>
                  <a:txBody>
                    <a:bodyPr/>
                    <a:lstStyle/>
                    <a:p>
                      <a:r>
                        <a:rPr lang="en-US" dirty="0" smtClean="0">
                          <a:solidFill>
                            <a:schemeClr val="accent6"/>
                          </a:solidFill>
                        </a:rPr>
                        <a:t>PBS </a:t>
                      </a:r>
                      <a:endParaRPr lang="ru-RU" dirty="0" smtClean="0">
                        <a:solidFill>
                          <a:schemeClr val="accent6"/>
                        </a:solidFill>
                      </a:endParaRPr>
                    </a:p>
                    <a:p>
                      <a:r>
                        <a:rPr lang="en-US" sz="1800" dirty="0" smtClean="0">
                          <a:solidFill>
                            <a:schemeClr val="accent6"/>
                          </a:solidFill>
                        </a:rPr>
                        <a:t>(</a:t>
                      </a:r>
                      <a:r>
                        <a:rPr lang="ru-RU" sz="1800" dirty="0" smtClean="0">
                          <a:solidFill>
                            <a:schemeClr val="accent6"/>
                          </a:solidFill>
                        </a:rPr>
                        <a:t>Полибутилсукцинат)</a:t>
                      </a:r>
                      <a:endParaRPr lang="ru-RU" sz="1800" dirty="0">
                        <a:solidFill>
                          <a:schemeClr val="accent6"/>
                        </a:solidFill>
                      </a:endParaRPr>
                    </a:p>
                  </a:txBody>
                  <a:tcPr/>
                </a:tc>
                <a:tc>
                  <a:txBody>
                    <a:bodyPr/>
                    <a:lstStyle/>
                    <a:p>
                      <a:r>
                        <a:rPr lang="ru-RU" dirty="0" smtClean="0"/>
                        <a:t>упаковка в </a:t>
                      </a:r>
                      <a:r>
                        <a:rPr lang="ru-RU" dirty="0" err="1" smtClean="0"/>
                        <a:t>т.ч</a:t>
                      </a:r>
                      <a:r>
                        <a:rPr lang="ru-RU" dirty="0" smtClean="0"/>
                        <a:t>. для агрохимии, фармацевтики, посуда, сельскохозяйственные пленки;</a:t>
                      </a:r>
                    </a:p>
                  </a:txBody>
                  <a:tcPr/>
                </a:tc>
                <a:extLst>
                  <a:ext uri="{0D108BD9-81ED-4DB2-BD59-A6C34878D82A}">
                    <a16:rowId xmlns:a16="http://schemas.microsoft.com/office/drawing/2014/main" val="2666230180"/>
                  </a:ext>
                </a:extLst>
              </a:tr>
              <a:tr h="422575">
                <a:tc>
                  <a:txBody>
                    <a:bodyPr/>
                    <a:lstStyle/>
                    <a:p>
                      <a:r>
                        <a:rPr lang="en-US" dirty="0" smtClean="0">
                          <a:solidFill>
                            <a:schemeClr val="accent6"/>
                          </a:solidFill>
                        </a:rPr>
                        <a:t>PBAT </a:t>
                      </a:r>
                      <a:r>
                        <a:rPr lang="ru-RU" sz="1400" dirty="0" smtClean="0">
                          <a:solidFill>
                            <a:schemeClr val="accent6"/>
                          </a:solidFill>
                        </a:rPr>
                        <a:t>(Полибутиратадипинтерефталат)</a:t>
                      </a:r>
                      <a:r>
                        <a:rPr lang="en-US" sz="1400" dirty="0" smtClean="0">
                          <a:solidFill>
                            <a:schemeClr val="accent6"/>
                          </a:solidFill>
                        </a:rPr>
                        <a:t> </a:t>
                      </a:r>
                      <a:endParaRPr lang="ru-RU" sz="1400" dirty="0">
                        <a:solidFill>
                          <a:schemeClr val="accent6"/>
                        </a:solidFill>
                      </a:endParaRPr>
                    </a:p>
                  </a:txBody>
                  <a:tcPr/>
                </a:tc>
                <a:tc>
                  <a:txBody>
                    <a:bodyPr/>
                    <a:lstStyle/>
                    <a:p>
                      <a:r>
                        <a:rPr lang="ru-RU" dirty="0" smtClean="0"/>
                        <a:t>пищевая упаковка, выращивание органов</a:t>
                      </a:r>
                      <a:endParaRPr lang="ru-RU" dirty="0"/>
                    </a:p>
                  </a:txBody>
                  <a:tcPr/>
                </a:tc>
                <a:extLst>
                  <a:ext uri="{0D108BD9-81ED-4DB2-BD59-A6C34878D82A}">
                    <a16:rowId xmlns:a16="http://schemas.microsoft.com/office/drawing/2014/main" val="4168006441"/>
                  </a:ext>
                </a:extLst>
              </a:tr>
              <a:tr h="370840">
                <a:tc>
                  <a:txBody>
                    <a:bodyPr/>
                    <a:lstStyle/>
                    <a:p>
                      <a:r>
                        <a:rPr lang="en-US" dirty="0" smtClean="0">
                          <a:solidFill>
                            <a:schemeClr val="accent6"/>
                          </a:solidFill>
                        </a:rPr>
                        <a:t>PGA </a:t>
                      </a:r>
                      <a:endParaRPr lang="ru-RU" dirty="0" smtClean="0">
                        <a:solidFill>
                          <a:schemeClr val="accent6"/>
                        </a:solidFill>
                      </a:endParaRPr>
                    </a:p>
                    <a:p>
                      <a:r>
                        <a:rPr lang="ru-RU" sz="1800" dirty="0" smtClean="0">
                          <a:solidFill>
                            <a:schemeClr val="accent6"/>
                          </a:solidFill>
                        </a:rPr>
                        <a:t>(Полигидроксиалканоаты)</a:t>
                      </a:r>
                      <a:r>
                        <a:rPr lang="en-US" sz="1800" dirty="0" smtClean="0">
                          <a:solidFill>
                            <a:schemeClr val="accent6"/>
                          </a:solidFill>
                        </a:rPr>
                        <a:t> </a:t>
                      </a:r>
                      <a:endParaRPr lang="ru-RU" sz="1800" dirty="0">
                        <a:solidFill>
                          <a:schemeClr val="accent6"/>
                        </a:solidFill>
                      </a:endParaRPr>
                    </a:p>
                  </a:txBody>
                  <a:tcPr/>
                </a:tc>
                <a:tc>
                  <a:txBody>
                    <a:bodyPr/>
                    <a:lstStyle/>
                    <a:p>
                      <a:r>
                        <a:rPr lang="ru-RU" dirty="0" smtClean="0"/>
                        <a:t>компаунд для PLA, шовный материал и иглы, конструкции для остеосинтеза, штифты, имплантируемые резервуары</a:t>
                      </a:r>
                      <a:endParaRPr lang="ru-RU" dirty="0"/>
                    </a:p>
                  </a:txBody>
                  <a:tcPr/>
                </a:tc>
                <a:extLst>
                  <a:ext uri="{0D108BD9-81ED-4DB2-BD59-A6C34878D82A}">
                    <a16:rowId xmlns:a16="http://schemas.microsoft.com/office/drawing/2014/main" val="4157436794"/>
                  </a:ext>
                </a:extLst>
              </a:tr>
              <a:tr h="370840">
                <a:tc>
                  <a:txBody>
                    <a:bodyPr/>
                    <a:lstStyle/>
                    <a:p>
                      <a:r>
                        <a:rPr lang="en-US" dirty="0" smtClean="0">
                          <a:solidFill>
                            <a:schemeClr val="accent6"/>
                          </a:solidFill>
                        </a:rPr>
                        <a:t>PVAL (</a:t>
                      </a:r>
                      <a:r>
                        <a:rPr lang="ru-RU" dirty="0" smtClean="0">
                          <a:solidFill>
                            <a:schemeClr val="accent6"/>
                          </a:solidFill>
                        </a:rPr>
                        <a:t>Поливиниловый спирт) </a:t>
                      </a:r>
                      <a:endParaRPr lang="ru-RU" dirty="0">
                        <a:solidFill>
                          <a:schemeClr val="accent6"/>
                        </a:solidFill>
                      </a:endParaRPr>
                    </a:p>
                  </a:txBody>
                  <a:tcPr/>
                </a:tc>
                <a:tc>
                  <a:txBody>
                    <a:bodyPr/>
                    <a:lstStyle/>
                    <a:p>
                      <a:r>
                        <a:rPr lang="ru-RU" dirty="0" smtClean="0"/>
                        <a:t>компаунд для крахмала, клеевые основы, текстильная промышленность</a:t>
                      </a:r>
                    </a:p>
                  </a:txBody>
                  <a:tcPr/>
                </a:tc>
                <a:extLst>
                  <a:ext uri="{0D108BD9-81ED-4DB2-BD59-A6C34878D82A}">
                    <a16:rowId xmlns:a16="http://schemas.microsoft.com/office/drawing/2014/main" val="2878627086"/>
                  </a:ext>
                </a:extLst>
              </a:tr>
            </a:tbl>
          </a:graphicData>
        </a:graphic>
      </p:graphicFrame>
      <p:sp>
        <p:nvSpPr>
          <p:cNvPr id="5" name="Номер слайда 4"/>
          <p:cNvSpPr>
            <a:spLocks noGrp="1"/>
          </p:cNvSpPr>
          <p:nvPr>
            <p:ph type="sldNum" sz="quarter" idx="4"/>
          </p:nvPr>
        </p:nvSpPr>
        <p:spPr/>
        <p:txBody>
          <a:bodyPr/>
          <a:lstStyle/>
          <a:p>
            <a:fld id="{46C0B8E6-AC79-49E7-B29C-9176B3E2EA50}" type="slidenum">
              <a:rPr lang="ru-RU" smtClean="0"/>
              <a:pPr/>
              <a:t>9</a:t>
            </a:fld>
            <a:endParaRPr lang="ru-RU" dirty="0"/>
          </a:p>
        </p:txBody>
      </p:sp>
    </p:spTree>
    <p:extLst>
      <p:ext uri="{BB962C8B-B14F-4D97-AF65-F5344CB8AC3E}">
        <p14:creationId xmlns:p14="http://schemas.microsoft.com/office/powerpoint/2010/main" val="3208482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chor="ctr">
            <a:normAutofit/>
          </a:bodyPr>
          <a:lstStyle/>
          <a:p>
            <a:r>
              <a:rPr lang="ru-RU" sz="3200" b="1" dirty="0" smtClean="0"/>
              <a:t>Объемы мирового производства</a:t>
            </a:r>
            <a:endParaRPr lang="ru-RU" sz="3200" b="1" dirty="0"/>
          </a:p>
        </p:txBody>
      </p:sp>
      <p:sp>
        <p:nvSpPr>
          <p:cNvPr id="6" name="TextBox 5"/>
          <p:cNvSpPr txBox="1"/>
          <p:nvPr/>
        </p:nvSpPr>
        <p:spPr>
          <a:xfrm>
            <a:off x="349264" y="7116896"/>
            <a:ext cx="9356595" cy="307777"/>
          </a:xfrm>
          <a:prstGeom prst="rect">
            <a:avLst/>
          </a:prstGeom>
          <a:noFill/>
        </p:spPr>
        <p:txBody>
          <a:bodyPr wrap="square" rtlCol="0">
            <a:spAutoFit/>
          </a:bodyPr>
          <a:lstStyle>
            <a:defPPr>
              <a:defRPr lang="ru-RU"/>
            </a:defPPr>
            <a:lvl1pPr>
              <a:defRPr sz="1400">
                <a:solidFill>
                  <a:schemeClr val="accent6"/>
                </a:solidFill>
              </a:defRPr>
            </a:lvl1pPr>
          </a:lstStyle>
          <a:p>
            <a:r>
              <a:rPr lang="ru-RU" dirty="0"/>
              <a:t>Источник: </a:t>
            </a:r>
            <a:r>
              <a:rPr lang="en-US" dirty="0"/>
              <a:t>http://vestkhimprom.ru/posts/biorazlagaemye-plastiki-tekushchee-sostoyanie-rynkov-i-perspektivy</a:t>
            </a:r>
          </a:p>
        </p:txBody>
      </p:sp>
      <p:sp>
        <p:nvSpPr>
          <p:cNvPr id="7" name="Прямоугольник 6"/>
          <p:cNvSpPr/>
          <p:nvPr/>
        </p:nvSpPr>
        <p:spPr>
          <a:xfrm>
            <a:off x="993653" y="1033887"/>
            <a:ext cx="8596905" cy="1015663"/>
          </a:xfrm>
          <a:prstGeom prst="rect">
            <a:avLst/>
          </a:prstGeom>
        </p:spPr>
        <p:txBody>
          <a:bodyPr wrap="square">
            <a:spAutoFit/>
          </a:bodyPr>
          <a:lstStyle/>
          <a:p>
            <a:pPr algn="ctr"/>
            <a:r>
              <a:rPr lang="ru-RU" sz="2000" dirty="0" smtClean="0">
                <a:solidFill>
                  <a:schemeClr val="accent5">
                    <a:lumMod val="75000"/>
                  </a:schemeClr>
                </a:solidFill>
              </a:rPr>
              <a:t>Мировое производство биоразлагаемых полимеров в период с 2013 по 2018 гг. увеличивалось в среднем на 20,5% ежегодно, достигнув, по оценкам, в 2018 году 2,9 млн. тонн, что в 2,5 раза выше уровня 2013 года</a:t>
            </a:r>
            <a:endParaRPr lang="ru-RU" sz="2000" dirty="0">
              <a:solidFill>
                <a:schemeClr val="accent5">
                  <a:lumMod val="75000"/>
                </a:schemeClr>
              </a:solidFill>
            </a:endParaRPr>
          </a:p>
        </p:txBody>
      </p:sp>
      <p:pic>
        <p:nvPicPr>
          <p:cNvPr id="5" name="Рисунок 4"/>
          <p:cNvPicPr>
            <a:picLocks noChangeAspect="1"/>
          </p:cNvPicPr>
          <p:nvPr/>
        </p:nvPicPr>
        <p:blipFill>
          <a:blip r:embed="rId2"/>
          <a:stretch>
            <a:fillRect/>
          </a:stretch>
        </p:blipFill>
        <p:spPr>
          <a:xfrm>
            <a:off x="2299543" y="3040655"/>
            <a:ext cx="5776624" cy="3587161"/>
          </a:xfrm>
          <a:prstGeom prst="rect">
            <a:avLst/>
          </a:prstGeom>
        </p:spPr>
      </p:pic>
      <p:sp>
        <p:nvSpPr>
          <p:cNvPr id="8" name="TextBox 7"/>
          <p:cNvSpPr txBox="1"/>
          <p:nvPr/>
        </p:nvSpPr>
        <p:spPr>
          <a:xfrm>
            <a:off x="2508045" y="2411151"/>
            <a:ext cx="5568122" cy="523220"/>
          </a:xfrm>
          <a:prstGeom prst="rect">
            <a:avLst/>
          </a:prstGeom>
          <a:noFill/>
        </p:spPr>
        <p:txBody>
          <a:bodyPr wrap="square" rtlCol="0">
            <a:spAutoFit/>
          </a:bodyPr>
          <a:lstStyle/>
          <a:p>
            <a:pPr algn="ctr"/>
            <a:r>
              <a:rPr lang="ru-RU" sz="1400" b="1" dirty="0" smtClean="0"/>
              <a:t>Мировое производство биоразлагаемых полимеров (включая целлюлозу и крахмалы), тыс. тонн</a:t>
            </a:r>
            <a:endParaRPr lang="ru-RU" sz="1400" b="1" dirty="0"/>
          </a:p>
        </p:txBody>
      </p:sp>
      <p:cxnSp>
        <p:nvCxnSpPr>
          <p:cNvPr id="10" name="Прямая соединительная линия 9"/>
          <p:cNvCxnSpPr>
            <a:endCxn id="12" idx="2"/>
          </p:cNvCxnSpPr>
          <p:nvPr/>
        </p:nvCxnSpPr>
        <p:spPr>
          <a:xfrm flipV="1">
            <a:off x="3216925" y="5119785"/>
            <a:ext cx="5007167" cy="110170"/>
          </a:xfrm>
          <a:prstGeom prst="line">
            <a:avLst/>
          </a:prstGeom>
        </p:spPr>
        <p:style>
          <a:lnRef idx="1">
            <a:schemeClr val="accent1"/>
          </a:lnRef>
          <a:fillRef idx="0">
            <a:schemeClr val="accent1"/>
          </a:fillRef>
          <a:effectRef idx="0">
            <a:schemeClr val="accent1"/>
          </a:effectRef>
          <a:fontRef idx="minor">
            <a:schemeClr val="tx1"/>
          </a:fontRef>
        </p:style>
      </p:cxnSp>
      <p:sp>
        <p:nvSpPr>
          <p:cNvPr id="12" name="Стрелка вверх 11"/>
          <p:cNvSpPr/>
          <p:nvPr/>
        </p:nvSpPr>
        <p:spPr>
          <a:xfrm>
            <a:off x="7932145" y="3723701"/>
            <a:ext cx="583894" cy="1396084"/>
          </a:xfrm>
          <a:prstGeom prst="upArrow">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7715250" y="3138926"/>
            <a:ext cx="1531344" cy="584775"/>
          </a:xfrm>
          <a:prstGeom prst="rect">
            <a:avLst/>
          </a:prstGeom>
          <a:noFill/>
        </p:spPr>
        <p:txBody>
          <a:bodyPr wrap="square" rtlCol="0">
            <a:spAutoFit/>
          </a:bodyPr>
          <a:lstStyle/>
          <a:p>
            <a:r>
              <a:rPr lang="ru-RU" sz="1600" b="1" i="1" dirty="0" smtClean="0"/>
              <a:t>Рост в 2,5 раза</a:t>
            </a:r>
            <a:endParaRPr lang="ru-RU" sz="1600" b="1" i="1" dirty="0"/>
          </a:p>
        </p:txBody>
      </p:sp>
      <p:sp>
        <p:nvSpPr>
          <p:cNvPr id="2" name="Номер слайда 1"/>
          <p:cNvSpPr>
            <a:spLocks noGrp="1"/>
          </p:cNvSpPr>
          <p:nvPr>
            <p:ph type="sldNum" sz="quarter" idx="4"/>
          </p:nvPr>
        </p:nvSpPr>
        <p:spPr/>
        <p:txBody>
          <a:bodyPr/>
          <a:lstStyle/>
          <a:p>
            <a:fld id="{46C0B8E6-AC79-49E7-B29C-9176B3E2EA50}" type="slidenum">
              <a:rPr lang="ru-RU" smtClean="0"/>
              <a:pPr/>
              <a:t>10</a:t>
            </a:fld>
            <a:endParaRPr lang="ru-RU" dirty="0"/>
          </a:p>
        </p:txBody>
      </p:sp>
    </p:spTree>
    <p:extLst>
      <p:ext uri="{BB962C8B-B14F-4D97-AF65-F5344CB8AC3E}">
        <p14:creationId xmlns:p14="http://schemas.microsoft.com/office/powerpoint/2010/main" val="1837380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Полипластик">
      <a:dk1>
        <a:srgbClr val="095B95"/>
      </a:dk1>
      <a:lt1>
        <a:srgbClr val="FFFFFF"/>
      </a:lt1>
      <a:dk2>
        <a:srgbClr val="646064"/>
      </a:dk2>
      <a:lt2>
        <a:srgbClr val="FFFFFF"/>
      </a:lt2>
      <a:accent1>
        <a:srgbClr val="095B95"/>
      </a:accent1>
      <a:accent2>
        <a:srgbClr val="F3B605"/>
      </a:accent2>
      <a:accent3>
        <a:srgbClr val="AC2826"/>
      </a:accent3>
      <a:accent4>
        <a:srgbClr val="646064"/>
      </a:accent4>
      <a:accent5>
        <a:srgbClr val="7F7F7F"/>
      </a:accent5>
      <a:accent6>
        <a:srgbClr val="323032"/>
      </a:accent6>
      <a:hlink>
        <a:srgbClr val="095B95"/>
      </a:hlink>
      <a:folHlink>
        <a:srgbClr val="095B95"/>
      </a:folHlink>
    </a:clrScheme>
    <a:fontScheme name="Полипластик">
      <a:majorFont>
        <a:latin typeface="Calibri"/>
        <a:ea typeface=""/>
        <a:cs typeface=""/>
      </a:majorFont>
      <a:minorFont>
        <a:latin typeface="Calibri"/>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Полипластик">
      <a:dk1>
        <a:srgbClr val="095B95"/>
      </a:dk1>
      <a:lt1>
        <a:srgbClr val="FFFFFF"/>
      </a:lt1>
      <a:dk2>
        <a:srgbClr val="646064"/>
      </a:dk2>
      <a:lt2>
        <a:srgbClr val="FFFFFF"/>
      </a:lt2>
      <a:accent1>
        <a:srgbClr val="095B95"/>
      </a:accent1>
      <a:accent2>
        <a:srgbClr val="F3B605"/>
      </a:accent2>
      <a:accent3>
        <a:srgbClr val="AC2826"/>
      </a:accent3>
      <a:accent4>
        <a:srgbClr val="646064"/>
      </a:accent4>
      <a:accent5>
        <a:srgbClr val="7F7F7F"/>
      </a:accent5>
      <a:accent6>
        <a:srgbClr val="323032"/>
      </a:accent6>
      <a:hlink>
        <a:srgbClr val="095B95"/>
      </a:hlink>
      <a:folHlink>
        <a:srgbClr val="095B95"/>
      </a:folHlink>
    </a:clrScheme>
    <a:fontScheme name="Полипластик">
      <a:majorFont>
        <a:latin typeface="Calibri"/>
        <a:ea typeface=""/>
        <a:cs typeface=""/>
      </a:majorFont>
      <a:minorFont>
        <a:latin typeface="Calibri"/>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34512</TotalTime>
  <Words>1614</Words>
  <Application>Microsoft Office PowerPoint</Application>
  <PresentationFormat>Произвольный</PresentationFormat>
  <Paragraphs>237</Paragraphs>
  <Slides>20</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20</vt:i4>
      </vt:variant>
    </vt:vector>
  </HeadingPairs>
  <TitlesOfParts>
    <vt:vector size="27" baseType="lpstr">
      <vt:lpstr>Arial</vt:lpstr>
      <vt:lpstr>Calibri</vt:lpstr>
      <vt:lpstr>Courier New</vt:lpstr>
      <vt:lpstr>Times New Roman</vt:lpstr>
      <vt:lpstr>Wingdings</vt:lpstr>
      <vt:lpstr>Тема Office</vt:lpstr>
      <vt:lpstr>1_Тема Office</vt:lpstr>
      <vt:lpstr>Перспективы развития рынка биоразлагаемых материалов в РФ</vt:lpstr>
      <vt:lpstr>Презентация PowerPoint</vt:lpstr>
      <vt:lpstr>СОДЕРЖАНИЕ</vt:lpstr>
      <vt:lpstr>Классификация полимеров по способности к биоразложению</vt:lpstr>
      <vt:lpstr>Специфика биопластиков в зависимости от технологии производства и способности к биоразложению</vt:lpstr>
      <vt:lpstr>Недостатки использования традиционных полимеров с оксо-биоразлагаемыми добавками</vt:lpstr>
      <vt:lpstr>Виды и сферы применения биоразлагаемых полимеров</vt:lpstr>
      <vt:lpstr>Виды и сферы применения биоразлагаемых полимеров</vt:lpstr>
      <vt:lpstr>Объемы мирового производства</vt:lpstr>
      <vt:lpstr>Характеристика мирового рынка биоразлагаемых полимеров (без целлюлозы и крахмалов)</vt:lpstr>
      <vt:lpstr>Прогноз мирового рынка PLA в 2019-2027 гг. </vt:lpstr>
      <vt:lpstr>Факторы, влияющие на развитие рынка</vt:lpstr>
      <vt:lpstr>Презентация PowerPoint</vt:lpstr>
      <vt:lpstr>Текущее состояние рынка и предпосылки развития спроса в РФ</vt:lpstr>
      <vt:lpstr>Возможные механизмы стимулирования производства биоразлагаемых пластиков в РФ</vt:lpstr>
      <vt:lpstr>Перспективы спроса на PLA в России</vt:lpstr>
      <vt:lpstr>Сертификация TUV </vt:lpstr>
      <vt:lpstr>Плюсы и минусы биоразлагаемых материалов</vt:lpstr>
      <vt:lpstr>Выводы</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andrey</dc:creator>
  <cp:lastModifiedBy>Потапова Анна Михайловна</cp:lastModifiedBy>
  <cp:revision>695</cp:revision>
  <dcterms:created xsi:type="dcterms:W3CDTF">2015-04-01T12:13:33Z</dcterms:created>
  <dcterms:modified xsi:type="dcterms:W3CDTF">2020-01-29T07:55:07Z</dcterms:modified>
</cp:coreProperties>
</file>