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6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7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8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9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36" r:id="rId3"/>
    <p:sldId id="330" r:id="rId4"/>
    <p:sldId id="346" r:id="rId5"/>
    <p:sldId id="356" r:id="rId6"/>
    <p:sldId id="353" r:id="rId7"/>
    <p:sldId id="347" r:id="rId8"/>
    <p:sldId id="329" r:id="rId9"/>
    <p:sldId id="358" r:id="rId10"/>
    <p:sldId id="348" r:id="rId11"/>
    <p:sldId id="357" r:id="rId12"/>
  </p:sldIdLst>
  <p:sldSz cx="9144000" cy="6858000" type="screen4x3"/>
  <p:notesSz cx="6810375" cy="9942513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561"/>
    <a:srgbClr val="0066CC"/>
    <a:srgbClr val="00E6AA"/>
    <a:srgbClr val="89FFE0"/>
    <a:srgbClr val="00CC99"/>
    <a:srgbClr val="3BA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06" autoAdjust="0"/>
    <p:restoredTop sz="81371" autoAdjust="0"/>
  </p:normalViewPr>
  <p:slideViewPr>
    <p:cSldViewPr>
      <p:cViewPr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99D059-1A29-4CFC-8BD4-E32FB7F398FF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BE98EEA-4AC4-4690-9AFB-30783E61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целевых показателей для стратегического развития компании мы принимаем следующие: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достижение за следующие 8 лет уровня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EBITDA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64 млрд. руб. при текущем уровне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EBITDA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18 млрд. руб.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мощности по переработке нефти до 6,8 млн. тонн, при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текущем уровне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4,7 млн. тонн,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мощности по переработке газового конденсата до 2,8 млн. тонн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текущих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1,8 млн. тонн, </a:t>
            </a:r>
          </a:p>
          <a:p>
            <a:pPr>
              <a:buFontTx/>
              <a:buChar char="-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пиролизных мощностей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счет увеличения сырьевой базы по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ШФЛУ 1,2 млн. тонн.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Tx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итоге мы планируем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стать одной из ведущих компаний в области интегрированной переработки жидких углеводородов, используя новейшие технологии и стратегические преимущества ОАО «Газпром»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гарантированное обеспечение сырьем.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приоритетами в переработке жидких углеводородов ГПНС к 2020 году являются: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выхода светлых нефтепродуктов с 50% до 80%, в соответствие требованиям технического регламента по сере &lt;10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Конкурирование на глобальных рынках за счет снижения затрат на сырье и повышения качества продукции и увеличение доли мощностей с 2% до 13%  к 2020 году;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диверсификация производства нефтехимической продукции путем производства сложных НХ продуктов в Центре Газовой химии для достижения роста доли EBITDA с 13% до 40% от общего показателя ГПНС;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Стратегия развития мощностей ОАО ГПНС до 2020 года предусматривает: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объемов выработки светлых путем строительства Каталитического крекинга на 1,1 млн. т. и Гидрокрекинга на 1,5 млн. т. с конверсией 85% и модернизация облагораживающих мощностей, строительство новых установок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алкилированию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изомеризации;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глубины переработки путем строительство установки замедленного коксования до 2,0 млн. т., что позволит снизить выход мазута до 0,а также повысит глубину переработки с ~70 до 89%;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Производство базовых продуктов нефтехимии  путем строительство пиролиза ЭП-800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нафте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ШФЛУ с конкурентоспособными расходными коэффициентами.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Выборочное углубление цепочки нефтехимии – полиэтилена, полипропилена, акрилатов и производство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альфа-олефинов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dirty="0" smtClean="0"/>
              <a:t>Строительство цепочки акриловой кислоты и СП по производству </a:t>
            </a:r>
            <a:r>
              <a:rPr lang="ru-RU" sz="1200" dirty="0" err="1" smtClean="0"/>
              <a:t>суперабсорбентов</a:t>
            </a:r>
            <a:r>
              <a:rPr lang="ru-RU" sz="1200" dirty="0" smtClean="0"/>
              <a:t> и </a:t>
            </a:r>
            <a:r>
              <a:rPr lang="ru-RU" sz="1200" dirty="0" err="1" smtClean="0"/>
              <a:t>стирол-акриловых</a:t>
            </a:r>
            <a:r>
              <a:rPr lang="ru-RU" sz="1200" dirty="0" smtClean="0"/>
              <a:t> дисперсий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Поддержка и развитие рынка НХ в партнерстве с другими игроками путем создания Центра Газовой химии;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модели развития управления проектами на основе лучших мировых практик, </a:t>
            </a:r>
          </a:p>
          <a:p>
            <a:pPr marL="0" marR="0" lvl="1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привлечение, мотивация и развитие лучших управленческих и технических кадров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целевой конфигурации производство бензина составит 1,9 млн. тонн (рост по сравнению с текущим положением – в 2,8 раза), дизеля – 3,6 млн. тонн (рост – 1,7 раза)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нафты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2,0 млн. тонн (рост – 2,2 раза).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Планируется ввод установок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Каткрекинга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Гидрокрекинга, Установки замедленного коксования, Изомеризации,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Алкилирования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модернизация установок гидроочистки.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выборе конфигурации комплекса подлежащей реализации учитывалось следующее: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технологическая схема НПЗ должна быть сконфигурирована на увеличение выхода средних дистиллятов и уменьшения выхода топочного мазута;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получаемые автомобильные топлива должны соответствовать перспективным стандартам качества Евро-5;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соответствия среднемировым нормам эффективности, инвестиции должны быть направлены на замену старых, маломощных или неэффективных  установок;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обеспечение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сырья для нужд нефтехимии.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 целевой конфигурации нефтехимического комплекса – Установка пиролиза мощностью до 1,4 млн.т.год с полной переработкой продуктов пиролиза в высоколиквидные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нефтехимические продукты с высокой добавленной стоимостью.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Конфигурация основана на применении новейших технологий, оборудование будет отвечать самым жестким требованиям к качеству выпускаемой продукции, энергетической эффективности и экологической безопасности. 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Планируемая модернизация  производства позволит компании выпускать конкурентоспособную продукцию и соответствовать мировым стандартам.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нефтепереработки и нефтехимии позволяет реализовать синергию от использования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нафты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ШФЛУ в качестве сырья пиролиза, а также побочных продуктов пиролиза для НПЗ.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Ключевым показателем технологического уровня развития является планируемый рост индекса Нельсона НПЗ до 10.5.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текущем слайде представлена обобщенная схема конфигурации Всероссийского центра газовой химии в разрезе нефтепереработки и нефтехимии.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период с 2008-2010 гг.   на модернизацию производств было направлено около 7 млрд. руб. На форуме «Большой химии» в 2011 году наша компания объявила о новой стратегии развития производственных мощностей, что совпало к ростом капитальных вложений на 10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составили 17 млрд. руб. Также в дальнейшие года планируется увеличение объемов капитальных вложений, которые могут достичь пикового значения в объеме 50 млрд. руб. в год. в 2014-2017 гг.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первого этапа направлена в на модернизацию нефтеперерабатывающего завода, с целью соответствия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четырехсторонему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соглашению, заключенному  в июле 2011 года между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Ростехнадзором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ФАС,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Росстандартом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12 нефтяными компаниями, в том числе и компанией  ОАО Газпром.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первого этапа планируется строительство и модернизация технологических установок, позволяющих увеличить глубину переработки и выпуск автомобильных топлив класса евро 5.  Общие инвестиционные затраты оценены на уровне 63 млрд. руб. 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рамках первого этапа предполагается провести модернизацию инфраструктурной базы предприятия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реконструкцию очистных сооружений. Общие инвестиции более 2 млрд. руб. (На данный момент ведутся строительно-монтажные работы)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ввод в работу 3-й очереди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Ново-Салаватской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ТЭЦ с парогазовой установкой электрической мощностью 410 МВт.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Общие инвестиционные затраты по данному проекту составят порядка 15 млрд. руб.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второй этап включен проект строительства Комплекса АК с общим объемом инвестиций до 21 млрд.руб. Ведется разработка проектной документации и поэтапное повышение производительности по этилену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300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380 тыс. т в год. (Заказывается оборудование и ведутся строительно-монтажные работы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остановочные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ремонты)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3-й этап развития ГПНС предполагает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 нового нефтехимического комплекса ЭП-800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возможным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расширением до 1 млн. тонн в год. Общий объем инвестиций – порядка 90 млрд.руб.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программы модернизации НПЗ позволит выполнить технический регламент, увеличить глубину переработки до 95% и повысить выход светлых нефтепродуктов до 6 млн. т в год.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 нового пиролиза ЭП-800 позволит увеличить долю в производстве пластиков в РФ с 2 до 13% к 2020 г, что позволит войти компании в тройку лидеров нефтехимического рынка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98EEA-4AC4-4690-9AFB-30783E6162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2051050" y="6469063"/>
            <a:ext cx="7092950" cy="398462"/>
          </a:xfrm>
          <a:prstGeom prst="rect">
            <a:avLst/>
          </a:prstGeom>
          <a:solidFill>
            <a:srgbClr val="0029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19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88" y="0"/>
            <a:ext cx="45354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01"/>
          <p:cNvSpPr>
            <a:spLocks noChangeArrowheads="1"/>
          </p:cNvSpPr>
          <p:nvPr userDrawn="1"/>
        </p:nvSpPr>
        <p:spPr bwMode="auto">
          <a:xfrm>
            <a:off x="2987675" y="0"/>
            <a:ext cx="1647825" cy="141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8ECE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9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4CFE-1E29-45FF-A029-0701DF918E8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670D-8F3B-4919-A64B-D7726B0F2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B6C2-D43E-4195-A11E-3D17B1E5B6E5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84A3-CA7A-4AEC-BF86-63E74439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119E-13BC-4A30-A73D-DC0C550E15A0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2ACC-8F18-4C69-B6FB-A0C4A689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7267575" y="6532563"/>
            <a:ext cx="1825625" cy="330200"/>
          </a:xfrm>
          <a:prstGeom prst="rect">
            <a:avLst/>
          </a:prstGeom>
        </p:spPr>
        <p:txBody>
          <a:bodyPr lIns="80105" tIns="40053" rIns="80105" bIns="40053" anchor="ctr"/>
          <a:lstStyle>
            <a:lvl1pPr algn="r">
              <a:defRPr sz="1200" b="1">
                <a:solidFill>
                  <a:srgbClr val="005E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01046" fontAlgn="auto">
              <a:spcBef>
                <a:spcPts val="0"/>
              </a:spcBef>
              <a:spcAft>
                <a:spcPts val="0"/>
              </a:spcAft>
              <a:defRPr/>
            </a:pPr>
            <a:fld id="{2B465640-A239-4D48-9A16-5398146A7435}" type="slidenum">
              <a:rPr lang="ru-RU" sz="1100" smtClean="0"/>
              <a:pPr defTabSz="80104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100" dirty="0"/>
          </a:p>
        </p:txBody>
      </p:sp>
      <p:pic>
        <p:nvPicPr>
          <p:cNvPr id="3" name="Picture 2" descr="Решение собрания акционеров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71438"/>
            <a:ext cx="5445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CE9F-FEBC-40FA-AAC8-96EF31580D21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C563-A91A-4EEC-B7F3-E1DD7187F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A869-151C-4B39-AFDA-9A9FAB894B0F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35EE-E20C-469F-8901-9F980130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F96F-15A7-4963-BC46-EA1452B6C588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F5E8-DD40-48B8-B67C-283F548DD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3B38-F62D-410B-B5D0-B3D54A4046D7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04F4-AF22-4A6D-A51C-97282D541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75A3-A2F1-4A3D-9A47-C7546E6C472B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9811-4385-4B77-BBE3-8FAC2664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E481-EA68-4974-9E85-A72510CF94DF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BE8C-FC59-448F-88FC-F07485FB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08E4-2FA1-4780-A034-5F91095DE136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9C6B-A1CA-46B5-9DF1-1458E0A81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069B-CF54-4931-94C5-48860E32E314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D9FB-2DA2-4E5D-931B-19856F3D7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24B46-296F-463F-AD41-B1AA98EB9FBD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BD0F5-FE09-41A1-AE16-CDD53B44F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28.xml"/><Relationship Id="rId21" Type="http://schemas.openxmlformats.org/officeDocument/2006/relationships/tags" Target="../tags/tag423.xml"/><Relationship Id="rId42" Type="http://schemas.openxmlformats.org/officeDocument/2006/relationships/tags" Target="../tags/tag444.xml"/><Relationship Id="rId47" Type="http://schemas.openxmlformats.org/officeDocument/2006/relationships/tags" Target="../tags/tag449.xml"/><Relationship Id="rId63" Type="http://schemas.openxmlformats.org/officeDocument/2006/relationships/tags" Target="../tags/tag465.xml"/><Relationship Id="rId68" Type="http://schemas.openxmlformats.org/officeDocument/2006/relationships/tags" Target="../tags/tag470.xml"/><Relationship Id="rId84" Type="http://schemas.openxmlformats.org/officeDocument/2006/relationships/tags" Target="../tags/tag486.xml"/><Relationship Id="rId89" Type="http://schemas.openxmlformats.org/officeDocument/2006/relationships/tags" Target="../tags/tag491.xml"/><Relationship Id="rId112" Type="http://schemas.openxmlformats.org/officeDocument/2006/relationships/image" Target="../media/image7.emf"/><Relationship Id="rId16" Type="http://schemas.openxmlformats.org/officeDocument/2006/relationships/tags" Target="../tags/tag418.xml"/><Relationship Id="rId107" Type="http://schemas.openxmlformats.org/officeDocument/2006/relationships/tags" Target="../tags/tag509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40" Type="http://schemas.openxmlformats.org/officeDocument/2006/relationships/tags" Target="../tags/tag442.xml"/><Relationship Id="rId45" Type="http://schemas.openxmlformats.org/officeDocument/2006/relationships/tags" Target="../tags/tag447.xml"/><Relationship Id="rId53" Type="http://schemas.openxmlformats.org/officeDocument/2006/relationships/tags" Target="../tags/tag455.xml"/><Relationship Id="rId58" Type="http://schemas.openxmlformats.org/officeDocument/2006/relationships/tags" Target="../tags/tag460.xml"/><Relationship Id="rId66" Type="http://schemas.openxmlformats.org/officeDocument/2006/relationships/tags" Target="../tags/tag468.xml"/><Relationship Id="rId74" Type="http://schemas.openxmlformats.org/officeDocument/2006/relationships/tags" Target="../tags/tag476.xml"/><Relationship Id="rId79" Type="http://schemas.openxmlformats.org/officeDocument/2006/relationships/tags" Target="../tags/tag481.xml"/><Relationship Id="rId87" Type="http://schemas.openxmlformats.org/officeDocument/2006/relationships/tags" Target="../tags/tag489.xml"/><Relationship Id="rId102" Type="http://schemas.openxmlformats.org/officeDocument/2006/relationships/tags" Target="../tags/tag504.xml"/><Relationship Id="rId110" Type="http://schemas.openxmlformats.org/officeDocument/2006/relationships/notesSlide" Target="../notesSlides/notesSlide9.xml"/><Relationship Id="rId115" Type="http://schemas.openxmlformats.org/officeDocument/2006/relationships/oleObject" Target="../embeddings/oleObject11.bin"/><Relationship Id="rId5" Type="http://schemas.openxmlformats.org/officeDocument/2006/relationships/tags" Target="../tags/tag407.xml"/><Relationship Id="rId61" Type="http://schemas.openxmlformats.org/officeDocument/2006/relationships/tags" Target="../tags/tag463.xml"/><Relationship Id="rId82" Type="http://schemas.openxmlformats.org/officeDocument/2006/relationships/tags" Target="../tags/tag484.xml"/><Relationship Id="rId90" Type="http://schemas.openxmlformats.org/officeDocument/2006/relationships/tags" Target="../tags/tag492.xml"/><Relationship Id="rId95" Type="http://schemas.openxmlformats.org/officeDocument/2006/relationships/tags" Target="../tags/tag497.xml"/><Relationship Id="rId19" Type="http://schemas.openxmlformats.org/officeDocument/2006/relationships/tags" Target="../tags/tag42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tags" Target="../tags/tag445.xml"/><Relationship Id="rId48" Type="http://schemas.openxmlformats.org/officeDocument/2006/relationships/tags" Target="../tags/tag450.xml"/><Relationship Id="rId56" Type="http://schemas.openxmlformats.org/officeDocument/2006/relationships/tags" Target="../tags/tag458.xml"/><Relationship Id="rId64" Type="http://schemas.openxmlformats.org/officeDocument/2006/relationships/tags" Target="../tags/tag466.xml"/><Relationship Id="rId69" Type="http://schemas.openxmlformats.org/officeDocument/2006/relationships/tags" Target="../tags/tag471.xml"/><Relationship Id="rId77" Type="http://schemas.openxmlformats.org/officeDocument/2006/relationships/tags" Target="../tags/tag479.xml"/><Relationship Id="rId100" Type="http://schemas.openxmlformats.org/officeDocument/2006/relationships/tags" Target="../tags/tag502.xml"/><Relationship Id="rId105" Type="http://schemas.openxmlformats.org/officeDocument/2006/relationships/tags" Target="../tags/tag507.xml"/><Relationship Id="rId113" Type="http://schemas.openxmlformats.org/officeDocument/2006/relationships/oleObject" Target="../embeddings/oleObject10.bin"/><Relationship Id="rId8" Type="http://schemas.openxmlformats.org/officeDocument/2006/relationships/tags" Target="../tags/tag410.xml"/><Relationship Id="rId51" Type="http://schemas.openxmlformats.org/officeDocument/2006/relationships/tags" Target="../tags/tag453.xml"/><Relationship Id="rId72" Type="http://schemas.openxmlformats.org/officeDocument/2006/relationships/tags" Target="../tags/tag474.xml"/><Relationship Id="rId80" Type="http://schemas.openxmlformats.org/officeDocument/2006/relationships/tags" Target="../tags/tag482.xml"/><Relationship Id="rId85" Type="http://schemas.openxmlformats.org/officeDocument/2006/relationships/tags" Target="../tags/tag487.xml"/><Relationship Id="rId93" Type="http://schemas.openxmlformats.org/officeDocument/2006/relationships/tags" Target="../tags/tag495.xml"/><Relationship Id="rId98" Type="http://schemas.openxmlformats.org/officeDocument/2006/relationships/tags" Target="../tags/tag500.xml"/><Relationship Id="rId3" Type="http://schemas.openxmlformats.org/officeDocument/2006/relationships/tags" Target="../tags/tag405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46" Type="http://schemas.openxmlformats.org/officeDocument/2006/relationships/tags" Target="../tags/tag448.xml"/><Relationship Id="rId59" Type="http://schemas.openxmlformats.org/officeDocument/2006/relationships/tags" Target="../tags/tag461.xml"/><Relationship Id="rId67" Type="http://schemas.openxmlformats.org/officeDocument/2006/relationships/tags" Target="../tags/tag469.xml"/><Relationship Id="rId103" Type="http://schemas.openxmlformats.org/officeDocument/2006/relationships/tags" Target="../tags/tag505.xml"/><Relationship Id="rId108" Type="http://schemas.openxmlformats.org/officeDocument/2006/relationships/tags" Target="../tags/tag510.xml"/><Relationship Id="rId116" Type="http://schemas.openxmlformats.org/officeDocument/2006/relationships/image" Target="../media/image15.emf"/><Relationship Id="rId20" Type="http://schemas.openxmlformats.org/officeDocument/2006/relationships/tags" Target="../tags/tag422.xml"/><Relationship Id="rId41" Type="http://schemas.openxmlformats.org/officeDocument/2006/relationships/tags" Target="../tags/tag443.xml"/><Relationship Id="rId54" Type="http://schemas.openxmlformats.org/officeDocument/2006/relationships/tags" Target="../tags/tag456.xml"/><Relationship Id="rId62" Type="http://schemas.openxmlformats.org/officeDocument/2006/relationships/tags" Target="../tags/tag464.xml"/><Relationship Id="rId70" Type="http://schemas.openxmlformats.org/officeDocument/2006/relationships/tags" Target="../tags/tag472.xml"/><Relationship Id="rId75" Type="http://schemas.openxmlformats.org/officeDocument/2006/relationships/tags" Target="../tags/tag477.xml"/><Relationship Id="rId83" Type="http://schemas.openxmlformats.org/officeDocument/2006/relationships/tags" Target="../tags/tag485.xml"/><Relationship Id="rId88" Type="http://schemas.openxmlformats.org/officeDocument/2006/relationships/tags" Target="../tags/tag490.xml"/><Relationship Id="rId91" Type="http://schemas.openxmlformats.org/officeDocument/2006/relationships/tags" Target="../tags/tag493.xml"/><Relationship Id="rId96" Type="http://schemas.openxmlformats.org/officeDocument/2006/relationships/tags" Target="../tags/tag498.xml"/><Relationship Id="rId111" Type="http://schemas.openxmlformats.org/officeDocument/2006/relationships/oleObject" Target="../embeddings/oleObject9.bin"/><Relationship Id="rId1" Type="http://schemas.openxmlformats.org/officeDocument/2006/relationships/vmlDrawing" Target="../drawings/vmlDrawing6.vml"/><Relationship Id="rId6" Type="http://schemas.openxmlformats.org/officeDocument/2006/relationships/tags" Target="../tags/tag408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49" Type="http://schemas.openxmlformats.org/officeDocument/2006/relationships/tags" Target="../tags/tag451.xml"/><Relationship Id="rId57" Type="http://schemas.openxmlformats.org/officeDocument/2006/relationships/tags" Target="../tags/tag459.xml"/><Relationship Id="rId106" Type="http://schemas.openxmlformats.org/officeDocument/2006/relationships/tags" Target="../tags/tag508.xml"/><Relationship Id="rId114" Type="http://schemas.openxmlformats.org/officeDocument/2006/relationships/image" Target="../media/image14.emf"/><Relationship Id="rId10" Type="http://schemas.openxmlformats.org/officeDocument/2006/relationships/tags" Target="../tags/tag412.xml"/><Relationship Id="rId31" Type="http://schemas.openxmlformats.org/officeDocument/2006/relationships/tags" Target="../tags/tag433.xml"/><Relationship Id="rId44" Type="http://schemas.openxmlformats.org/officeDocument/2006/relationships/tags" Target="../tags/tag446.xml"/><Relationship Id="rId52" Type="http://schemas.openxmlformats.org/officeDocument/2006/relationships/tags" Target="../tags/tag454.xml"/><Relationship Id="rId60" Type="http://schemas.openxmlformats.org/officeDocument/2006/relationships/tags" Target="../tags/tag462.xml"/><Relationship Id="rId65" Type="http://schemas.openxmlformats.org/officeDocument/2006/relationships/tags" Target="../tags/tag467.xml"/><Relationship Id="rId73" Type="http://schemas.openxmlformats.org/officeDocument/2006/relationships/tags" Target="../tags/tag475.xml"/><Relationship Id="rId78" Type="http://schemas.openxmlformats.org/officeDocument/2006/relationships/tags" Target="../tags/tag480.xml"/><Relationship Id="rId81" Type="http://schemas.openxmlformats.org/officeDocument/2006/relationships/tags" Target="../tags/tag483.xml"/><Relationship Id="rId86" Type="http://schemas.openxmlformats.org/officeDocument/2006/relationships/tags" Target="../tags/tag488.xml"/><Relationship Id="rId94" Type="http://schemas.openxmlformats.org/officeDocument/2006/relationships/tags" Target="../tags/tag496.xml"/><Relationship Id="rId99" Type="http://schemas.openxmlformats.org/officeDocument/2006/relationships/tags" Target="../tags/tag501.xml"/><Relationship Id="rId101" Type="http://schemas.openxmlformats.org/officeDocument/2006/relationships/tags" Target="../tags/tag503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39" Type="http://schemas.openxmlformats.org/officeDocument/2006/relationships/tags" Target="../tags/tag441.xml"/><Relationship Id="rId109" Type="http://schemas.openxmlformats.org/officeDocument/2006/relationships/slideLayout" Target="../slideLayouts/slideLayout12.xml"/><Relationship Id="rId34" Type="http://schemas.openxmlformats.org/officeDocument/2006/relationships/tags" Target="../tags/tag436.xml"/><Relationship Id="rId50" Type="http://schemas.openxmlformats.org/officeDocument/2006/relationships/tags" Target="../tags/tag452.xml"/><Relationship Id="rId55" Type="http://schemas.openxmlformats.org/officeDocument/2006/relationships/tags" Target="../tags/tag457.xml"/><Relationship Id="rId76" Type="http://schemas.openxmlformats.org/officeDocument/2006/relationships/tags" Target="../tags/tag478.xml"/><Relationship Id="rId97" Type="http://schemas.openxmlformats.org/officeDocument/2006/relationships/tags" Target="../tags/tag499.xml"/><Relationship Id="rId104" Type="http://schemas.openxmlformats.org/officeDocument/2006/relationships/tags" Target="../tags/tag506.xml"/><Relationship Id="rId7" Type="http://schemas.openxmlformats.org/officeDocument/2006/relationships/tags" Target="../tags/tag409.xml"/><Relationship Id="rId71" Type="http://schemas.openxmlformats.org/officeDocument/2006/relationships/tags" Target="../tags/tag473.xml"/><Relationship Id="rId92" Type="http://schemas.openxmlformats.org/officeDocument/2006/relationships/tags" Target="../tags/tag494.xml"/><Relationship Id="rId2" Type="http://schemas.openxmlformats.org/officeDocument/2006/relationships/tags" Target="../tags/tag404.xml"/><Relationship Id="rId29" Type="http://schemas.openxmlformats.org/officeDocument/2006/relationships/tags" Target="../tags/tag4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image" Target="../media/image7.emf"/><Relationship Id="rId68" Type="http://schemas.openxmlformats.org/officeDocument/2006/relationships/image" Target="../media/image9.emf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image" Target="../media/image10.jpe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slideLayout" Target="../slideLayouts/slideLayout12.xml"/><Relationship Id="rId65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oleObject" Target="../embeddings/oleObject2.bin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oleObject" Target="../embeddings/oleObject3.bin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slideLayout" Target="../slideLayouts/slideLayout12.xml"/><Relationship Id="rId3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image" Target="../media/image7.emf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tags" Target="../tags/tag158.xml"/><Relationship Id="rId47" Type="http://schemas.openxmlformats.org/officeDocument/2006/relationships/tags" Target="../tags/tag163.xml"/><Relationship Id="rId50" Type="http://schemas.openxmlformats.org/officeDocument/2006/relationships/tags" Target="../tags/tag166.xml"/><Relationship Id="rId55" Type="http://schemas.openxmlformats.org/officeDocument/2006/relationships/tags" Target="../tags/tag171.xml"/><Relationship Id="rId63" Type="http://schemas.openxmlformats.org/officeDocument/2006/relationships/tags" Target="../tags/tag17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tags" Target="../tags/tag157.xml"/><Relationship Id="rId54" Type="http://schemas.openxmlformats.org/officeDocument/2006/relationships/tags" Target="../tags/tag170.xml"/><Relationship Id="rId62" Type="http://schemas.openxmlformats.org/officeDocument/2006/relationships/tags" Target="../tags/tag17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tags" Target="../tags/tag156.xml"/><Relationship Id="rId45" Type="http://schemas.openxmlformats.org/officeDocument/2006/relationships/tags" Target="../tags/tag161.xml"/><Relationship Id="rId53" Type="http://schemas.openxmlformats.org/officeDocument/2006/relationships/tags" Target="../tags/tag169.xml"/><Relationship Id="rId58" Type="http://schemas.openxmlformats.org/officeDocument/2006/relationships/tags" Target="../tags/tag174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49" Type="http://schemas.openxmlformats.org/officeDocument/2006/relationships/tags" Target="../tags/tag165.xml"/><Relationship Id="rId57" Type="http://schemas.openxmlformats.org/officeDocument/2006/relationships/tags" Target="../tags/tag173.xml"/><Relationship Id="rId61" Type="http://schemas.openxmlformats.org/officeDocument/2006/relationships/tags" Target="../tags/tag177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4" Type="http://schemas.openxmlformats.org/officeDocument/2006/relationships/tags" Target="../tags/tag160.xml"/><Relationship Id="rId52" Type="http://schemas.openxmlformats.org/officeDocument/2006/relationships/tags" Target="../tags/tag168.xml"/><Relationship Id="rId60" Type="http://schemas.openxmlformats.org/officeDocument/2006/relationships/tags" Target="../tags/tag176.xml"/><Relationship Id="rId65" Type="http://schemas.openxmlformats.org/officeDocument/2006/relationships/notesSlide" Target="../notesSlides/notesSlide4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tags" Target="../tags/tag159.xml"/><Relationship Id="rId48" Type="http://schemas.openxmlformats.org/officeDocument/2006/relationships/tags" Target="../tags/tag164.xml"/><Relationship Id="rId56" Type="http://schemas.openxmlformats.org/officeDocument/2006/relationships/tags" Target="../tags/tag172.xml"/><Relationship Id="rId64" Type="http://schemas.openxmlformats.org/officeDocument/2006/relationships/slideLayout" Target="../slideLayouts/slideLayout12.xml"/><Relationship Id="rId8" Type="http://schemas.openxmlformats.org/officeDocument/2006/relationships/tags" Target="../tags/tag124.xml"/><Relationship Id="rId51" Type="http://schemas.openxmlformats.org/officeDocument/2006/relationships/tags" Target="../tags/tag167.xml"/><Relationship Id="rId3" Type="http://schemas.openxmlformats.org/officeDocument/2006/relationships/tags" Target="../tags/tag119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Relationship Id="rId46" Type="http://schemas.openxmlformats.org/officeDocument/2006/relationships/tags" Target="../tags/tag162.xml"/><Relationship Id="rId59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05.xml"/><Relationship Id="rId21" Type="http://schemas.openxmlformats.org/officeDocument/2006/relationships/tags" Target="../tags/tag200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63" Type="http://schemas.openxmlformats.org/officeDocument/2006/relationships/tags" Target="../tags/tag242.xml"/><Relationship Id="rId68" Type="http://schemas.openxmlformats.org/officeDocument/2006/relationships/tags" Target="../tags/tag247.xml"/><Relationship Id="rId84" Type="http://schemas.openxmlformats.org/officeDocument/2006/relationships/tags" Target="../tags/tag263.xml"/><Relationship Id="rId89" Type="http://schemas.openxmlformats.org/officeDocument/2006/relationships/tags" Target="../tags/tag268.xml"/><Relationship Id="rId7" Type="http://schemas.openxmlformats.org/officeDocument/2006/relationships/tags" Target="../tags/tag186.xml"/><Relationship Id="rId71" Type="http://schemas.openxmlformats.org/officeDocument/2006/relationships/tags" Target="../tags/tag250.xml"/><Relationship Id="rId92" Type="http://schemas.openxmlformats.org/officeDocument/2006/relationships/tags" Target="../tags/tag271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07" Type="http://schemas.openxmlformats.org/officeDocument/2006/relationships/notesSlide" Target="../notesSlides/notesSlide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66" Type="http://schemas.openxmlformats.org/officeDocument/2006/relationships/tags" Target="../tags/tag245.xml"/><Relationship Id="rId74" Type="http://schemas.openxmlformats.org/officeDocument/2006/relationships/tags" Target="../tags/tag253.xml"/><Relationship Id="rId79" Type="http://schemas.openxmlformats.org/officeDocument/2006/relationships/tags" Target="../tags/tag258.xml"/><Relationship Id="rId87" Type="http://schemas.openxmlformats.org/officeDocument/2006/relationships/tags" Target="../tags/tag266.xml"/><Relationship Id="rId102" Type="http://schemas.openxmlformats.org/officeDocument/2006/relationships/tags" Target="../tags/tag281.xml"/><Relationship Id="rId5" Type="http://schemas.openxmlformats.org/officeDocument/2006/relationships/tags" Target="../tags/tag184.xml"/><Relationship Id="rId61" Type="http://schemas.openxmlformats.org/officeDocument/2006/relationships/tags" Target="../tags/tag240.xml"/><Relationship Id="rId82" Type="http://schemas.openxmlformats.org/officeDocument/2006/relationships/tags" Target="../tags/tag261.xml"/><Relationship Id="rId90" Type="http://schemas.openxmlformats.org/officeDocument/2006/relationships/tags" Target="../tags/tag269.xml"/><Relationship Id="rId95" Type="http://schemas.openxmlformats.org/officeDocument/2006/relationships/tags" Target="../tags/tag274.xml"/><Relationship Id="rId19" Type="http://schemas.openxmlformats.org/officeDocument/2006/relationships/tags" Target="../tags/tag19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64" Type="http://schemas.openxmlformats.org/officeDocument/2006/relationships/tags" Target="../tags/tag243.xml"/><Relationship Id="rId69" Type="http://schemas.openxmlformats.org/officeDocument/2006/relationships/tags" Target="../tags/tag248.xml"/><Relationship Id="rId77" Type="http://schemas.openxmlformats.org/officeDocument/2006/relationships/tags" Target="../tags/tag256.xml"/><Relationship Id="rId100" Type="http://schemas.openxmlformats.org/officeDocument/2006/relationships/tags" Target="../tags/tag279.xml"/><Relationship Id="rId105" Type="http://schemas.openxmlformats.org/officeDocument/2006/relationships/tags" Target="../tags/tag284.xml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72" Type="http://schemas.openxmlformats.org/officeDocument/2006/relationships/tags" Target="../tags/tag251.xml"/><Relationship Id="rId80" Type="http://schemas.openxmlformats.org/officeDocument/2006/relationships/tags" Target="../tags/tag259.xml"/><Relationship Id="rId85" Type="http://schemas.openxmlformats.org/officeDocument/2006/relationships/tags" Target="../tags/tag264.xml"/><Relationship Id="rId93" Type="http://schemas.openxmlformats.org/officeDocument/2006/relationships/tags" Target="../tags/tag272.xml"/><Relationship Id="rId98" Type="http://schemas.openxmlformats.org/officeDocument/2006/relationships/tags" Target="../tags/tag277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tags" Target="../tags/tag238.xml"/><Relationship Id="rId67" Type="http://schemas.openxmlformats.org/officeDocument/2006/relationships/tags" Target="../tags/tag246.xml"/><Relationship Id="rId103" Type="http://schemas.openxmlformats.org/officeDocument/2006/relationships/tags" Target="../tags/tag282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tags" Target="../tags/tag241.xml"/><Relationship Id="rId70" Type="http://schemas.openxmlformats.org/officeDocument/2006/relationships/tags" Target="../tags/tag249.xml"/><Relationship Id="rId75" Type="http://schemas.openxmlformats.org/officeDocument/2006/relationships/tags" Target="../tags/tag254.xml"/><Relationship Id="rId83" Type="http://schemas.openxmlformats.org/officeDocument/2006/relationships/tags" Target="../tags/tag262.xml"/><Relationship Id="rId88" Type="http://schemas.openxmlformats.org/officeDocument/2006/relationships/tags" Target="../tags/tag267.xml"/><Relationship Id="rId91" Type="http://schemas.openxmlformats.org/officeDocument/2006/relationships/tags" Target="../tags/tag270.xml"/><Relationship Id="rId96" Type="http://schemas.openxmlformats.org/officeDocument/2006/relationships/tags" Target="../tags/tag275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106" Type="http://schemas.openxmlformats.org/officeDocument/2006/relationships/slideLayout" Target="../slideLayouts/slideLayout12.xml"/><Relationship Id="rId10" Type="http://schemas.openxmlformats.org/officeDocument/2006/relationships/tags" Target="../tags/tag189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tags" Target="../tags/tag239.xml"/><Relationship Id="rId65" Type="http://schemas.openxmlformats.org/officeDocument/2006/relationships/tags" Target="../tags/tag244.xml"/><Relationship Id="rId73" Type="http://schemas.openxmlformats.org/officeDocument/2006/relationships/tags" Target="../tags/tag252.xml"/><Relationship Id="rId78" Type="http://schemas.openxmlformats.org/officeDocument/2006/relationships/tags" Target="../tags/tag257.xml"/><Relationship Id="rId81" Type="http://schemas.openxmlformats.org/officeDocument/2006/relationships/tags" Target="../tags/tag260.xml"/><Relationship Id="rId86" Type="http://schemas.openxmlformats.org/officeDocument/2006/relationships/tags" Target="../tags/tag265.xml"/><Relationship Id="rId94" Type="http://schemas.openxmlformats.org/officeDocument/2006/relationships/tags" Target="../tags/tag273.xml"/><Relationship Id="rId99" Type="http://schemas.openxmlformats.org/officeDocument/2006/relationships/tags" Target="../tags/tag278.xml"/><Relationship Id="rId101" Type="http://schemas.openxmlformats.org/officeDocument/2006/relationships/tags" Target="../tags/tag280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39" Type="http://schemas.openxmlformats.org/officeDocument/2006/relationships/tags" Target="../tags/tag218.xml"/><Relationship Id="rId34" Type="http://schemas.openxmlformats.org/officeDocument/2006/relationships/tags" Target="../tags/tag213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76" Type="http://schemas.openxmlformats.org/officeDocument/2006/relationships/tags" Target="../tags/tag255.xml"/><Relationship Id="rId97" Type="http://schemas.openxmlformats.org/officeDocument/2006/relationships/tags" Target="../tags/tag276.xml"/><Relationship Id="rId104" Type="http://schemas.openxmlformats.org/officeDocument/2006/relationships/tags" Target="../tags/tag2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tags" Target="../tags/tag322.xml"/><Relationship Id="rId3" Type="http://schemas.openxmlformats.org/officeDocument/2006/relationships/tags" Target="../tags/tag286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slideLayout" Target="../slideLayouts/slideLayout12.xml"/><Relationship Id="rId47" Type="http://schemas.openxmlformats.org/officeDocument/2006/relationships/image" Target="../media/image12.emf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46" Type="http://schemas.openxmlformats.org/officeDocument/2006/relationships/image" Target="../media/image11.emf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tags" Target="../tags/tag312.xml"/><Relationship Id="rId41" Type="http://schemas.openxmlformats.org/officeDocument/2006/relationships/tags" Target="../tags/tag324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40" Type="http://schemas.openxmlformats.org/officeDocument/2006/relationships/tags" Target="../tags/tag323.xml"/><Relationship Id="rId45" Type="http://schemas.openxmlformats.org/officeDocument/2006/relationships/image" Target="../media/image7.emf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4" Type="http://schemas.openxmlformats.org/officeDocument/2006/relationships/oleObject" Target="../embeddings/oleObject6.bin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oleObject" Target="../embeddings/oleObject8.bin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tags" Target="../tags/tag357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image" Target="../media/image13.emf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tags" Target="../tags/tag352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oleObject" Target="../embeddings/oleObject7.bin"/><Relationship Id="rId40" Type="http://schemas.openxmlformats.org/officeDocument/2006/relationships/image" Target="../media/image6.jpe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notesSlide" Target="../notesSlides/notesSlide7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tags" Target="../tags/tag354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tags" Target="../tags/tag396.xml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tags" Target="../tags/tag391.xml"/><Relationship Id="rId42" Type="http://schemas.openxmlformats.org/officeDocument/2006/relationships/tags" Target="../tags/tag399.xml"/><Relationship Id="rId47" Type="http://schemas.openxmlformats.org/officeDocument/2006/relationships/slideLayout" Target="../slideLayouts/slideLayout12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tags" Target="../tags/tag390.xml"/><Relationship Id="rId38" Type="http://schemas.openxmlformats.org/officeDocument/2006/relationships/tags" Target="../tags/tag395.xml"/><Relationship Id="rId46" Type="http://schemas.openxmlformats.org/officeDocument/2006/relationships/tags" Target="../tags/tag403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tags" Target="../tags/tag386.xml"/><Relationship Id="rId41" Type="http://schemas.openxmlformats.org/officeDocument/2006/relationships/tags" Target="../tags/tag398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tags" Target="../tags/tag389.xml"/><Relationship Id="rId37" Type="http://schemas.openxmlformats.org/officeDocument/2006/relationships/tags" Target="../tags/tag394.xml"/><Relationship Id="rId40" Type="http://schemas.openxmlformats.org/officeDocument/2006/relationships/tags" Target="../tags/tag397.xml"/><Relationship Id="rId45" Type="http://schemas.openxmlformats.org/officeDocument/2006/relationships/tags" Target="../tags/tag402.xml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tags" Target="../tags/tag393.xml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tags" Target="../tags/tag388.xml"/><Relationship Id="rId44" Type="http://schemas.openxmlformats.org/officeDocument/2006/relationships/tags" Target="../tags/tag401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tags" Target="../tags/tag392.xml"/><Relationship Id="rId43" Type="http://schemas.openxmlformats.org/officeDocument/2006/relationships/tags" Target="../tags/tag400.xml"/><Relationship Id="rId4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3717032"/>
            <a:ext cx="8964613" cy="132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r"/>
            <a:r>
              <a:rPr lang="ru-RU" sz="2000" dirty="0"/>
              <a:t>докладчик</a:t>
            </a:r>
            <a:r>
              <a:rPr lang="en-US" sz="2000" dirty="0"/>
              <a:t>:</a:t>
            </a:r>
            <a:r>
              <a:rPr lang="ru-RU" sz="2000" dirty="0"/>
              <a:t> </a:t>
            </a:r>
          </a:p>
          <a:p>
            <a:pPr algn="r"/>
            <a:r>
              <a:rPr lang="ru-RU" sz="2000" dirty="0" smtClean="0"/>
              <a:t>заместитель генерального директора </a:t>
            </a:r>
          </a:p>
          <a:p>
            <a:pPr algn="r"/>
            <a:r>
              <a:rPr lang="ru-RU" sz="2000" dirty="0" smtClean="0"/>
              <a:t>ОАО «Газпром </a:t>
            </a:r>
            <a:r>
              <a:rPr lang="ru-RU" sz="2000" dirty="0" err="1" smtClean="0"/>
              <a:t>нефтехим</a:t>
            </a:r>
            <a:r>
              <a:rPr lang="ru-RU" sz="2000" dirty="0" smtClean="0"/>
              <a:t> Салават» </a:t>
            </a:r>
          </a:p>
          <a:p>
            <a:pPr algn="r"/>
            <a:r>
              <a:rPr lang="ru-RU" sz="2000" dirty="0" smtClean="0"/>
              <a:t>по развитию и науке </a:t>
            </a:r>
            <a:r>
              <a:rPr lang="ru-RU" sz="2000" dirty="0"/>
              <a:t> </a:t>
            </a:r>
            <a:r>
              <a:rPr lang="ru-RU" sz="2000" dirty="0" smtClean="0"/>
              <a:t>А. Н. Задорин</a:t>
            </a:r>
            <a:endParaRPr lang="ru-RU" sz="2000" dirty="0"/>
          </a:p>
        </p:txBody>
      </p:sp>
      <p:pic>
        <p:nvPicPr>
          <p:cNvPr id="11" name="Picture 7" descr="письмо 1"/>
          <p:cNvPicPr>
            <a:picLocks noChangeAspect="1" noChangeArrowheads="1"/>
          </p:cNvPicPr>
          <p:nvPr/>
        </p:nvPicPr>
        <p:blipFill rotWithShape="1">
          <a:blip r:embed="rId3" cstate="print"/>
          <a:srcRect l="25472" r="22667" b="25068"/>
          <a:stretch/>
        </p:blipFill>
        <p:spPr bwMode="auto">
          <a:xfrm>
            <a:off x="1259632" y="80704"/>
            <a:ext cx="3005932" cy="1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ufachemforum.ru/wp-content/uploads/2011/04/ufachemforum-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308224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450" y="3500438"/>
            <a:ext cx="7632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0" y="2485394"/>
            <a:ext cx="9144000" cy="101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Уточненная стратегия развития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ОАО «Газпром нефтехим Салават» до 2020 г.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Объект 4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0641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8" name="think-cell Slide" r:id="rId111" imgW="381" imgH="381" progId="TCLayout.ActiveDocument.1">
                  <p:embed/>
                </p:oleObj>
              </mc:Choice>
              <mc:Fallback>
                <p:oleObj name="think-cell Slide" r:id="rId111" imgW="381" imgH="381" progId="TCLayout.ActiveDocument.1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b="1">
              <a:latin typeface="Arial"/>
              <a:cs typeface="Arial"/>
              <a:sym typeface="Arial"/>
            </a:endParaRPr>
          </a:p>
        </p:txBody>
      </p:sp>
      <p:sp>
        <p:nvSpPr>
          <p:cNvPr id="1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0" y="6121400"/>
            <a:ext cx="4260180" cy="2235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4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5100" y="5113337"/>
            <a:ext cx="4260180" cy="223525"/>
          </a:xfrm>
          <a:prstGeom prst="rect">
            <a:avLst/>
          </a:prstGeom>
          <a:solidFill>
            <a:srgbClr val="27856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4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" y="1524000"/>
            <a:ext cx="4454561" cy="490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4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950" y="1524000"/>
            <a:ext cx="4454561" cy="4243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graphicFrame>
        <p:nvGraphicFramePr>
          <p:cNvPr id="144" name="Object 1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0632645"/>
              </p:ext>
            </p:extLst>
          </p:nvPr>
        </p:nvGraphicFramePr>
        <p:xfrm>
          <a:off x="1349375" y="2465387"/>
          <a:ext cx="16478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9" name="Диаграмма" r:id="rId113" imgW="1647825" imgH="4019550" progId="MSGraph.Chart.8">
                  <p:embed followColorScheme="full"/>
                </p:oleObj>
              </mc:Choice>
              <mc:Fallback>
                <p:oleObj name="Диаграмма" r:id="rId113" imgW="1647825" imgH="4019550" progId="MSGraph.Chart.8">
                  <p:embed followColorScheme="full"/>
                  <p:pic>
                    <p:nvPicPr>
                      <p:cNvPr id="0" name="Picture 183"/>
                      <p:cNvPicPr>
                        <a:picLocks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465387"/>
                        <a:ext cx="1647825" cy="401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837" y="6161087"/>
            <a:ext cx="661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01A88D7B-B32A-4C7D-B98C-2036BEBBD3AB}" type="datetime'''''Г''''''''''''''''''''ПНС'' ''2''''0''''''''''1''2'''''">
              <a:rPr lang="en-US" sz="1000" b="1" smtClean="0">
                <a:solidFill>
                  <a:schemeClr val="bg1"/>
                </a:solidFill>
              </a:rPr>
              <a:pPr defTabSz="913526">
                <a:buClr>
                  <a:schemeClr val="tx2"/>
                </a:buClr>
              </a:pPr>
              <a:t>ГПНС 2012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6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1500" y="6161087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D74996FF-45CE-4994-87A7-14448B5066FE}" type="datetime'''''''''''''3'''''''''">
              <a:rPr lang="en-US" sz="1000" smtClean="0">
                <a:solidFill>
                  <a:schemeClr val="bg1"/>
                </a:solidFill>
              </a:rPr>
              <a:pPr defTabSz="913526">
                <a:buClr>
                  <a:schemeClr val="tx2"/>
                </a:buClr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5" name="Rectangle 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837" y="5908675"/>
            <a:ext cx="850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31CAE69B-0CB9-42CC-9652-E36F72E21878}" type="datetime'Уф''а''нефт''''''''''''''''''''ех''''''''''и''м'">
              <a:rPr lang="en-US" sz="1000" smtClean="0"/>
              <a:pPr defTabSz="913526">
                <a:buClr>
                  <a:schemeClr val="tx2"/>
                </a:buClr>
              </a:pPr>
              <a:t>Уфанефтехим</a:t>
            </a:fld>
            <a:endParaRPr lang="en-US" sz="1000" dirty="0"/>
          </a:p>
        </p:txBody>
      </p:sp>
      <p:sp>
        <p:nvSpPr>
          <p:cNvPr id="148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17725" y="59086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FEC78073-C02A-494B-8C7E-D43F3BBF51F8}" type="datetime'''''''''''''''''''5'''''''''''''''">
              <a:rPr lang="en-US" sz="1000" smtClean="0"/>
              <a:pPr defTabSz="913526">
                <a:buClr>
                  <a:schemeClr val="tx2"/>
                </a:buClr>
              </a:pPr>
              <a:t>5</a:t>
            </a:fld>
            <a:endParaRPr lang="en-US" sz="1000" dirty="0"/>
          </a:p>
        </p:txBody>
      </p:sp>
      <p:sp>
        <p:nvSpPr>
          <p:cNvPr id="149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837" y="5656262"/>
            <a:ext cx="889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1DD58FF4-1F34-4CDB-94BE-59F5FFCAEED4}" type="datetime'''Н''о''в''''''''о''у''''''''''''фи''мс''''к''''и''''й'''">
              <a:rPr lang="en-US" sz="1000" smtClean="0"/>
              <a:pPr defTabSz="913526">
                <a:buClr>
                  <a:schemeClr val="tx2"/>
                </a:buClr>
              </a:pPr>
              <a:t>Новоуфимский</a:t>
            </a:fld>
            <a:endParaRPr lang="ru-RU" sz="1000" dirty="0"/>
          </a:p>
        </p:txBody>
      </p:sp>
      <p:sp>
        <p:nvSpPr>
          <p:cNvPr id="150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74875" y="5656262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C4E12452-4046-49F9-8EDF-15D6D5052A67}" type="datetime'6'''''''''''''''''">
              <a:rPr lang="en-US" sz="1000" smtClean="0"/>
              <a:pPr defTabSz="913526">
                <a:buClr>
                  <a:schemeClr val="tx2"/>
                </a:buClr>
              </a:pPr>
              <a:t>6</a:t>
            </a:fld>
            <a:endParaRPr lang="en-US" sz="1000" dirty="0"/>
          </a:p>
        </p:txBody>
      </p:sp>
      <p:sp>
        <p:nvSpPr>
          <p:cNvPr id="151" name="Rectangle 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837" y="5399087"/>
            <a:ext cx="554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193272F6-CE28-493A-B9ED-8708345DFA59}" type="datetime'А''''''''ч''''и''''нск''''''''''''''''''и''й'''''''''''''">
              <a:rPr lang="en-US" sz="1000" smtClean="0"/>
              <a:pPr defTabSz="913526">
                <a:buClr>
                  <a:schemeClr val="tx2"/>
                </a:buClr>
              </a:pPr>
              <a:t>Ачинский</a:t>
            </a:fld>
            <a:endParaRPr lang="en-US" sz="1000" dirty="0"/>
          </a:p>
        </p:txBody>
      </p:sp>
      <p:sp>
        <p:nvSpPr>
          <p:cNvPr id="15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2975" y="5399087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2097DD51-A4B3-4489-ACA8-F528136058FA}" type="datetime'''''''''''''''''''''''6'''''''">
              <a:rPr lang="en-US" sz="1000" smtClean="0"/>
              <a:pPr defTabSz="913526">
                <a:buClr>
                  <a:schemeClr val="tx2"/>
                </a:buClr>
              </a:pPr>
              <a:t>6</a:t>
            </a:fld>
            <a:endParaRPr lang="en-US" sz="1000" dirty="0"/>
          </a:p>
        </p:txBody>
      </p:sp>
      <p:sp>
        <p:nvSpPr>
          <p:cNvPr id="153" name="Rectangle 1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3837" y="5146675"/>
            <a:ext cx="661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ГПНС </a:t>
            </a:r>
            <a:r>
              <a:rPr lang="ru-RU" sz="1000" b="1" dirty="0">
                <a:solidFill>
                  <a:schemeClr val="bg1"/>
                </a:solidFill>
              </a:rPr>
              <a:t>2018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4" name="Rectangle 1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41550" y="51466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AF157EEA-8D12-4178-AC18-6ED051E7B989}" type="datetime'''''''''''''''''''''''''''6'''''''''''">
              <a:rPr lang="en-US" sz="1000" b="1">
                <a:solidFill>
                  <a:schemeClr val="bg1"/>
                </a:solidFill>
              </a:rPr>
              <a:pPr defTabSz="913526">
                <a:buClr>
                  <a:schemeClr val="tx2"/>
                </a:buClr>
              </a:pPr>
              <a:t>6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5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3837" y="4894262"/>
            <a:ext cx="366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F53820CB-FC04-401A-833E-F7448AA84264}" type="datetime'М''''''''''''''''Н''П''''''''З'''''''">
              <a:rPr lang="en-US" sz="1000" smtClean="0"/>
              <a:pPr defTabSz="913526">
                <a:buClr>
                  <a:schemeClr val="tx2"/>
                </a:buClr>
              </a:pPr>
              <a:t>МНПЗ</a:t>
            </a:fld>
            <a:endParaRPr lang="en-US" sz="1000" dirty="0"/>
          </a:p>
        </p:txBody>
      </p:sp>
      <p:sp>
        <p:nvSpPr>
          <p:cNvPr id="156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51075" y="4894262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468CD714-FD7B-4E1B-BCED-21A6C31A481B}" type="datetime'''''''''''''''''''''''''''''''''''''''''''''''''6'">
              <a:rPr lang="en-US" sz="1000" smtClean="0"/>
              <a:pPr defTabSz="913526">
                <a:buClr>
                  <a:schemeClr val="tx2"/>
                </a:buClr>
              </a:pPr>
              <a:t>6</a:t>
            </a:fld>
            <a:endParaRPr lang="en-US" sz="1000" dirty="0"/>
          </a:p>
        </p:txBody>
      </p:sp>
      <p:sp>
        <p:nvSpPr>
          <p:cNvPr id="157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837" y="4637087"/>
            <a:ext cx="1157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146C9602-BE0E-48BD-AE58-2EF67521F3B9}" type="datetime'Н''о''''во''к''уйб''ыше''в''с''''''к''''и''''''''й'''">
              <a:rPr lang="en-US" sz="1000" smtClean="0"/>
              <a:pPr defTabSz="913526">
                <a:buClr>
                  <a:schemeClr val="tx2"/>
                </a:buClr>
              </a:pPr>
              <a:t>Новокуйбышевский</a:t>
            </a:fld>
            <a:endParaRPr lang="en-US" sz="1000" dirty="0"/>
          </a:p>
        </p:txBody>
      </p:sp>
      <p:sp>
        <p:nvSpPr>
          <p:cNvPr id="158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70125" y="4637087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F846D364-5ED0-422F-934B-42BEC8A81E8F}" type="datetime'''''''''''''''''''''''''''''''''''''''''''''''''6'''''">
              <a:rPr lang="en-US" sz="1000" smtClean="0"/>
              <a:pPr defTabSz="913526">
                <a:buClr>
                  <a:schemeClr val="tx2"/>
                </a:buClr>
              </a:pPr>
              <a:t>6</a:t>
            </a:fld>
            <a:endParaRPr lang="en-US" sz="1000" dirty="0"/>
          </a:p>
        </p:txBody>
      </p:sp>
      <p:sp>
        <p:nvSpPr>
          <p:cNvPr id="159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837" y="4384675"/>
            <a:ext cx="581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A25B5095-4AB1-46F7-8A02-8BEF279E0302}" type="datetime'Пе''''рм''ск''''''''''и''''''''''й'''''''''''''''''''''''''">
              <a:rPr lang="en-US" sz="1000" smtClean="0"/>
              <a:pPr defTabSz="913526">
                <a:buClr>
                  <a:schemeClr val="tx2"/>
                </a:buClr>
              </a:pPr>
              <a:t>Пермский</a:t>
            </a:fld>
            <a:endParaRPr lang="en-US" sz="1000" dirty="0"/>
          </a:p>
        </p:txBody>
      </p:sp>
      <p:sp>
        <p:nvSpPr>
          <p:cNvPr id="160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79650" y="43846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AFAAC62D-89CB-4766-B65C-67DA23A8C711}" type="datetime'''''''''''''''''''''''''6'''''''">
              <a:rPr lang="en-US" sz="1000" smtClean="0"/>
              <a:pPr defTabSz="913526">
                <a:buClr>
                  <a:schemeClr val="tx2"/>
                </a:buClr>
              </a:pPr>
              <a:t>6</a:t>
            </a:fld>
            <a:endParaRPr lang="en-US" sz="1000" dirty="0"/>
          </a:p>
        </p:txBody>
      </p:sp>
      <p:sp>
        <p:nvSpPr>
          <p:cNvPr id="161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3837" y="4132262"/>
            <a:ext cx="866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D75351F8-06E5-4606-8D98-50EDE2ED8C12}" type="datetime'''Во''л''го''''''''гр''''''а''''''д''''''''''''с''''кий'''''">
              <a:rPr lang="en-US" sz="1000" smtClean="0"/>
              <a:pPr defTabSz="913526">
                <a:buClr>
                  <a:schemeClr val="tx2"/>
                </a:buClr>
              </a:pPr>
              <a:t>Волгоградский</a:t>
            </a:fld>
            <a:endParaRPr lang="en-US" sz="1000" dirty="0"/>
          </a:p>
        </p:txBody>
      </p:sp>
      <p:sp>
        <p:nvSpPr>
          <p:cNvPr id="162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41575" y="4132262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15BC77A9-E745-451C-A007-3B610089582E}" type="datetime'''''''''''''''''''''''''''''''''''''''''''''''''''''''''''8'''">
              <a:rPr lang="en-US" sz="1000" smtClean="0"/>
              <a:pPr defTabSz="913526">
                <a:buClr>
                  <a:schemeClr val="tx2"/>
                </a:buClr>
              </a:pPr>
              <a:t>8</a:t>
            </a:fld>
            <a:endParaRPr lang="en-US" sz="1000" dirty="0"/>
          </a:p>
        </p:txBody>
      </p:sp>
      <p:sp>
        <p:nvSpPr>
          <p:cNvPr id="163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3837" y="3875087"/>
            <a:ext cx="612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082A8AA6-C796-4CCA-B694-D6D48C39AFB1}" type="datetime'Р''''''я''з''''а''''''''нски''''''''''''''''й'''''''''''">
              <a:rPr lang="en-US" sz="1000" smtClean="0"/>
              <a:pPr defTabSz="913526">
                <a:buClr>
                  <a:schemeClr val="tx2"/>
                </a:buClr>
              </a:pPr>
              <a:t>Рязанский</a:t>
            </a:fld>
            <a:endParaRPr lang="en-US" sz="1000" dirty="0"/>
          </a:p>
        </p:txBody>
      </p:sp>
      <p:sp>
        <p:nvSpPr>
          <p:cNvPr id="164" name="Rectangle 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451100" y="3875087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943B14F9-8C4E-40B1-A645-3C92AEFEC744}" type="datetime'''''''''''''''''''''''''''''''''''''''''''''''''''''''8'''''''">
              <a:rPr lang="en-US" sz="1000" smtClean="0"/>
              <a:pPr defTabSz="913526">
                <a:buClr>
                  <a:schemeClr val="tx2"/>
                </a:buClr>
              </a:pPr>
              <a:t>8</a:t>
            </a:fld>
            <a:endParaRPr lang="en-US" sz="1000" dirty="0"/>
          </a:p>
        </p:txBody>
      </p:sp>
      <p:sp>
        <p:nvSpPr>
          <p:cNvPr id="165" name="Rectangle 2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3837" y="3622675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3FE93728-FE41-4E96-9671-85386F671112}" type="datetime'Я''''''''''''''''''''''''''н''''''''''''''о''''с'''''''''''">
              <a:rPr lang="en-US" sz="1000" smtClean="0"/>
              <a:pPr defTabSz="913526">
                <a:buClr>
                  <a:schemeClr val="tx2"/>
                </a:buClr>
              </a:pPr>
              <a:t>Янос</a:t>
            </a:fld>
            <a:endParaRPr lang="en-US" sz="1000" dirty="0"/>
          </a:p>
        </p:txBody>
      </p:sp>
      <p:sp>
        <p:nvSpPr>
          <p:cNvPr id="166" name="Rectangle 2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622675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3B8D9BAF-0A68-480D-A065-8C3DA696BC2E}" type="datetime'''''''''''''''''''''''''''''8'''''''">
              <a:rPr lang="en-US" sz="1000" smtClean="0"/>
              <a:pPr defTabSz="913526">
                <a:buClr>
                  <a:schemeClr val="tx2"/>
                </a:buClr>
              </a:pPr>
              <a:t>8</a:t>
            </a:fld>
            <a:endParaRPr lang="en-US" sz="1000" dirty="0"/>
          </a:p>
        </p:txBody>
      </p:sp>
      <p:sp>
        <p:nvSpPr>
          <p:cNvPr id="167" name="Rectangle 2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3837" y="3370262"/>
            <a:ext cx="911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D7D8B240-F03B-4F01-990A-8A8D6AF1AFF8}" type="datetime'Ниж''его''ро''''дс''''''''''''''''''к''''''''''и''й'''''''">
              <a:rPr lang="en-US" sz="1000" smtClean="0"/>
              <a:pPr defTabSz="913526">
                <a:buClr>
                  <a:schemeClr val="tx2"/>
                </a:buClr>
              </a:pPr>
              <a:t>Нижегородский</a:t>
            </a:fld>
            <a:endParaRPr lang="en-US" sz="1000" dirty="0"/>
          </a:p>
        </p:txBody>
      </p:sp>
      <p:sp>
        <p:nvSpPr>
          <p:cNvPr id="168" name="Rectangle 3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622550" y="3370262"/>
            <a:ext cx="104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15E69F8B-734A-45D0-9930-0F0607DC861E}" type="datetime'''''''''''''''''''''''''''''9'''''''''''''''''''''''">
              <a:rPr lang="en-US" sz="1000" smtClean="0"/>
              <a:pPr defTabSz="913526">
                <a:buClr>
                  <a:schemeClr val="tx2"/>
                </a:buClr>
              </a:pPr>
              <a:t>9</a:t>
            </a:fld>
            <a:endParaRPr lang="en-US" sz="1000" dirty="0"/>
          </a:p>
        </p:txBody>
      </p:sp>
      <p:sp>
        <p:nvSpPr>
          <p:cNvPr id="169" name="Rectangle 3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23837" y="3113087"/>
            <a:ext cx="746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E2183016-2506-44BD-B640-A55165A41918}" type="datetime'Т''у''''апс''и''''''''''''''''''''''''''н''с''''''''''к''ий'">
              <a:rPr lang="en-US" sz="1000" smtClean="0"/>
              <a:pPr defTabSz="913526">
                <a:buClr>
                  <a:schemeClr val="tx2"/>
                </a:buClr>
              </a:pPr>
              <a:t>Туапсинский</a:t>
            </a:fld>
            <a:endParaRPr lang="en-US" sz="1000" dirty="0"/>
          </a:p>
        </p:txBody>
      </p:sp>
      <p:sp>
        <p:nvSpPr>
          <p:cNvPr id="170" name="Rectangle 3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55900" y="3113087"/>
            <a:ext cx="17494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2807990B-9BED-4B89-AC09-8BBC4D86C2EF}" type="datetime'''''''''10'''''''''''''''''''''''''''''''''''''''''''">
              <a:rPr lang="en-US" sz="1000" smtClean="0"/>
              <a:pPr defTabSz="913526">
                <a:buClr>
                  <a:schemeClr val="tx2"/>
                </a:buClr>
              </a:pPr>
              <a:t>10</a:t>
            </a:fld>
            <a:endParaRPr lang="en-US" sz="1000" dirty="0"/>
          </a:p>
        </p:txBody>
      </p:sp>
      <p:sp>
        <p:nvSpPr>
          <p:cNvPr id="171" name="Rectangle 3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23837" y="2860675"/>
            <a:ext cx="460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0C2814BC-E17E-49A1-8778-5E9E200B2945}" type="datetime'''''К''''''''ир''''''и''''ш''''''и'''''''">
              <a:rPr lang="en-US" sz="1000" smtClean="0"/>
              <a:pPr defTabSz="913526">
                <a:buClr>
                  <a:schemeClr val="tx2"/>
                </a:buClr>
              </a:pPr>
              <a:t>Кириши</a:t>
            </a:fld>
            <a:endParaRPr lang="en-US" sz="1000" dirty="0"/>
          </a:p>
        </p:txBody>
      </p:sp>
      <p:sp>
        <p:nvSpPr>
          <p:cNvPr id="172" name="Rectangle 3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813050" y="2860675"/>
            <a:ext cx="17494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2CE3A6F1-4578-4AE0-B8E7-32929C367C97}" type="datetime'''''''''''1''''''''''''''''''''''''''''1'''''''''''''''''">
              <a:rPr lang="en-US" sz="1000" smtClean="0"/>
              <a:pPr defTabSz="913526">
                <a:buClr>
                  <a:schemeClr val="tx2"/>
                </a:buClr>
              </a:pPr>
              <a:t>11</a:t>
            </a:fld>
            <a:endParaRPr lang="en-US" sz="1000" dirty="0"/>
          </a:p>
        </p:txBody>
      </p:sp>
      <p:sp>
        <p:nvSpPr>
          <p:cNvPr id="173" name="Rectangle 3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23837" y="2608262"/>
            <a:ext cx="447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7E363AA3-1B7A-4DF9-8A71-F2CAAB5CF5AB}" type="datetime'Ом''''''''''''с''''''''''''''''''к''''''''''''и''''''''''й'''">
              <a:rPr lang="en-US" sz="1000" smtClean="0"/>
              <a:pPr defTabSz="913526">
                <a:buClr>
                  <a:schemeClr val="tx2"/>
                </a:buClr>
              </a:pPr>
              <a:t>Омский</a:t>
            </a:fld>
            <a:endParaRPr lang="en-US" sz="1000" dirty="0"/>
          </a:p>
        </p:txBody>
      </p:sp>
      <p:sp>
        <p:nvSpPr>
          <p:cNvPr id="174" name="Rectangle 3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17825" y="2608262"/>
            <a:ext cx="17494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7463" tIns="0" rIns="17463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DFF95230-2047-4E0C-A8FD-EC1BE83CE8C4}" type="datetime'''''''''''''1''''''''''''''''''2'''''''''''''''''''''">
              <a:rPr lang="en-US" sz="1000" smtClean="0"/>
              <a:pPr defTabSz="913526">
                <a:buClr>
                  <a:schemeClr val="tx2"/>
                </a:buClr>
              </a:pPr>
              <a:t>12</a:t>
            </a:fld>
            <a:endParaRPr lang="en-US" sz="1000" dirty="0"/>
          </a:p>
        </p:txBody>
      </p:sp>
      <p:grpSp>
        <p:nvGrpSpPr>
          <p:cNvPr id="175" name="Group 42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41287" y="2157412"/>
            <a:ext cx="2990226" cy="330428"/>
            <a:chOff x="915" y="826"/>
            <a:chExt cx="2686" cy="204"/>
          </a:xfrm>
        </p:grpSpPr>
        <p:cxnSp>
          <p:nvCxnSpPr>
            <p:cNvPr id="176" name="AutoShape 43"/>
            <p:cNvCxnSpPr>
              <a:cxnSpLocks noChangeShapeType="1"/>
              <a:stCxn id="177" idx="4"/>
              <a:endCxn id="17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7" name="AutoShape 44"/>
            <p:cNvSpPr>
              <a:spLocks noChangeArrowheads="1"/>
            </p:cNvSpPr>
            <p:nvPr/>
          </p:nvSpPr>
          <p:spPr bwMode="auto">
            <a:xfrm>
              <a:off x="915" y="826"/>
              <a:ext cx="2686" cy="2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cs typeface="Arial" pitchFamily="34" charset="0"/>
                </a:rPr>
                <a:t>Выход светлых на НПЗ</a:t>
              </a:r>
              <a:r>
                <a:rPr lang="ru-RU" sz="1000" b="1" baseline="30000" dirty="0">
                  <a:cs typeface="Arial" pitchFamily="34" charset="0"/>
                </a:rPr>
                <a:t> </a:t>
              </a:r>
              <a:r>
                <a:rPr lang="ru-RU" sz="1000" b="1" dirty="0">
                  <a:cs typeface="Arial" pitchFamily="34" charset="0"/>
                </a:rPr>
                <a:t>РФ</a:t>
              </a:r>
              <a:r>
                <a:rPr lang="ru-RU" sz="1000" b="1" baseline="30000" dirty="0">
                  <a:cs typeface="Arial" pitchFamily="34" charset="0"/>
                </a:rPr>
                <a:t>1</a:t>
              </a:r>
              <a:r>
                <a:rPr lang="ru-RU" sz="1000" b="1" dirty="0">
                  <a:cs typeface="Arial" pitchFamily="34" charset="0"/>
                </a:rPr>
                <a:t> </a:t>
              </a:r>
            </a:p>
            <a:p>
              <a:r>
                <a:rPr lang="ru-RU" sz="1000" dirty="0">
                  <a:solidFill>
                    <a:srgbClr val="808080"/>
                  </a:solidFill>
                  <a:cs typeface="Arial" pitchFamily="34" charset="0"/>
                </a:rPr>
                <a:t>Млн.т., 20</a:t>
              </a:r>
              <a:r>
                <a:rPr lang="en-US" sz="1000" dirty="0">
                  <a:solidFill>
                    <a:srgbClr val="808080"/>
                  </a:solidFill>
                  <a:cs typeface="Arial" pitchFamily="34" charset="0"/>
                </a:rPr>
                <a:t>18</a:t>
              </a:r>
              <a:endParaRPr lang="ru-RU" sz="1000" dirty="0">
                <a:solidFill>
                  <a:srgbClr val="808080"/>
                </a:solidFill>
                <a:cs typeface="Arial" pitchFamily="34" charset="0"/>
              </a:endParaRPr>
            </a:p>
          </p:txBody>
        </p:sp>
      </p:grpSp>
      <p:sp>
        <p:nvSpPr>
          <p:cNvPr id="178" name="Rectangle 4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92087" y="2020887"/>
            <a:ext cx="142875" cy="106362"/>
          </a:xfrm>
          <a:prstGeom prst="rect">
            <a:avLst/>
          </a:prstGeom>
          <a:solidFill>
            <a:srgbClr val="9DB1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>
            <a:noAutofit/>
          </a:bodyPr>
          <a:lstStyle/>
          <a:p>
            <a:endParaRPr lang="ru-RU"/>
          </a:p>
        </p:txBody>
      </p:sp>
      <p:sp>
        <p:nvSpPr>
          <p:cNvPr id="179" name="Rectangle 4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25500" y="2020887"/>
            <a:ext cx="142875" cy="106362"/>
          </a:xfrm>
          <a:prstGeom prst="rect">
            <a:avLst/>
          </a:prstGeom>
          <a:solidFill>
            <a:srgbClr val="C3C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>
            <a:noAutofit/>
          </a:bodyPr>
          <a:lstStyle/>
          <a:p>
            <a:endParaRPr lang="ru-RU"/>
          </a:p>
        </p:txBody>
      </p:sp>
      <p:sp>
        <p:nvSpPr>
          <p:cNvPr id="180" name="Rectangle 4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460500" y="2020887"/>
            <a:ext cx="142875" cy="106362"/>
          </a:xfrm>
          <a:prstGeom prst="rect">
            <a:avLst/>
          </a:prstGeom>
          <a:solidFill>
            <a:srgbClr val="DFE5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>
            <a:noAutofit/>
          </a:bodyPr>
          <a:lstStyle/>
          <a:p>
            <a:endParaRPr lang="ru-RU"/>
          </a:p>
        </p:txBody>
      </p:sp>
      <p:sp>
        <p:nvSpPr>
          <p:cNvPr id="181" name="Rectangle 4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5762" y="2017712"/>
            <a:ext cx="338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487FFCF9-62F6-4928-B907-0E6EF6E8B2BB}" type="datetime'''Б''е''''''''''''''''нз''''''''''''''и''''''''''''''''н'''''">
              <a:rPr lang="en-US" sz="800" smtClean="0"/>
              <a:pPr defTabSz="913526">
                <a:buClr>
                  <a:schemeClr val="tx2"/>
                </a:buClr>
              </a:pPr>
              <a:t>Бензин</a:t>
            </a:fld>
            <a:endParaRPr lang="en-US" sz="800" dirty="0"/>
          </a:p>
        </p:txBody>
      </p:sp>
      <p:sp>
        <p:nvSpPr>
          <p:cNvPr id="182" name="Rectangle 4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019175" y="2017712"/>
            <a:ext cx="339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5296628E-0A2F-4609-ACF7-8146808EB069}" type="datetime'''''''''''''''Ди''з''''''''''е''''л''''''''''''''''ь'''">
              <a:rPr lang="en-US" sz="800" smtClean="0"/>
              <a:pPr defTabSz="913526">
                <a:buClr>
                  <a:schemeClr val="tx2"/>
                </a:buClr>
              </a:pPr>
              <a:t>Дизель</a:t>
            </a:fld>
            <a:endParaRPr lang="en-US" sz="800" dirty="0"/>
          </a:p>
        </p:txBody>
      </p:sp>
      <p:sp>
        <p:nvSpPr>
          <p:cNvPr id="183" name="Rectangle 5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654175" y="2017712"/>
            <a:ext cx="615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B91299E8-546B-40EC-99FE-25D166392998}" type="datetime'''''А''''''''''ви''ак''''е''р''''''''о''''с''''''''''''ин'''">
              <a:rPr lang="en-US" sz="800" smtClean="0"/>
              <a:pPr defTabSz="913526">
                <a:buClr>
                  <a:schemeClr val="tx2"/>
                </a:buClr>
              </a:pPr>
              <a:t>Авиакеросин</a:t>
            </a:fld>
            <a:endParaRPr lang="en-US" sz="800" dirty="0"/>
          </a:p>
        </p:txBody>
      </p:sp>
      <p:sp>
        <p:nvSpPr>
          <p:cNvPr id="184" name="Oval 5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8712" y="2571750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7</a:t>
            </a:r>
            <a:endParaRPr lang="en-US" sz="1000" b="1" dirty="0">
              <a:solidFill>
                <a:schemeClr val="bg2"/>
              </a:solidFill>
            </a:endParaRPr>
          </a:p>
        </p:txBody>
      </p:sp>
      <p:grpSp>
        <p:nvGrpSpPr>
          <p:cNvPr id="185" name="Group 52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244850" y="2157412"/>
            <a:ext cx="1234318" cy="330428"/>
            <a:chOff x="915" y="826"/>
            <a:chExt cx="2686" cy="204"/>
          </a:xfrm>
        </p:grpSpPr>
        <p:cxnSp>
          <p:nvCxnSpPr>
            <p:cNvPr id="186" name="AutoShape 53"/>
            <p:cNvCxnSpPr>
              <a:cxnSpLocks noChangeShapeType="1"/>
              <a:stCxn id="187" idx="4"/>
              <a:endCxn id="18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87" name="AutoShape 54"/>
            <p:cNvSpPr>
              <a:spLocks noChangeArrowheads="1"/>
            </p:cNvSpPr>
            <p:nvPr/>
          </p:nvSpPr>
          <p:spPr bwMode="auto">
            <a:xfrm>
              <a:off x="915" y="826"/>
              <a:ext cx="2686" cy="2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cs typeface="Arial" pitchFamily="34" charset="0"/>
                </a:rPr>
                <a:t>Доля в мощностях РФ, </a:t>
              </a:r>
              <a:r>
                <a:rPr lang="ru-RU" sz="1000" dirty="0">
                  <a:solidFill>
                    <a:srgbClr val="808080"/>
                  </a:solidFill>
                  <a:cs typeface="Arial" pitchFamily="34" charset="0"/>
                </a:rPr>
                <a:t>Проценты 2018</a:t>
              </a:r>
            </a:p>
          </p:txBody>
        </p:sp>
      </p:grpSp>
      <p:sp>
        <p:nvSpPr>
          <p:cNvPr id="188" name="Oval 55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68712" y="2827337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7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89" name="Oval 56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668712" y="3082925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5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0" name="Oval 57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8712" y="3338512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6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1" name="Oval 58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668712" y="3594100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5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2" name="Oval 59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68712" y="3851275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6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3" name="Oval 60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668712" y="4106862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5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4" name="Oval 6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668712" y="4618037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4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5" name="Oval 6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668712" y="5130800"/>
            <a:ext cx="345027" cy="1619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4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6" name="Oval 63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668712" y="5641975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3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97" name="Rectangle 6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3512" y="1581150"/>
            <a:ext cx="4289338" cy="3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000" b="1" dirty="0">
                <a:solidFill>
                  <a:schemeClr val="bg1"/>
                </a:solidFill>
              </a:rPr>
              <a:t>Реализация программы модернизации НПЗ позволит выполнить технический регламент и повысить выход светлых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8" name="Line 85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0812" y="2817812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199" name="Line 8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41287" y="3068637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0" name="Line 8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41287" y="3321050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1" name="Line 8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41287" y="3571875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2" name="Line 8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141287" y="3824287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3" name="Line 90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141287" y="4076700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4" name="Line 9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141287" y="4329112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5" name="Line 92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41287" y="4581525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6" name="Line 9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141287" y="5588000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7" name="Line 9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130175" y="6094412"/>
            <a:ext cx="4316874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8" name="Line 11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141287" y="4832350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09" name="Line 112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65100" y="5329237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10" name="Line 11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141287" y="5842000"/>
            <a:ext cx="4316875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11" name="Oval 11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668712" y="4362450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5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12" name="Oval 115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668712" y="4873625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5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13" name="Oval 11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668712" y="5386387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3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14" name="Oval 11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668712" y="5897562"/>
            <a:ext cx="345027" cy="16197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4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15" name="Oval 11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668712" y="6178550"/>
            <a:ext cx="345027" cy="1619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r>
              <a:rPr lang="ru-RU" sz="1000" b="1" dirty="0">
                <a:solidFill>
                  <a:schemeClr val="bg2"/>
                </a:solidFill>
              </a:rPr>
              <a:t>3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242" name="Rectangle 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729162" y="5930900"/>
            <a:ext cx="4146792" cy="404936"/>
          </a:xfrm>
          <a:prstGeom prst="rect">
            <a:avLst/>
          </a:prstGeom>
          <a:solidFill>
            <a:schemeClr val="accent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43" name="Rectangle 6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4729162" y="3402012"/>
            <a:ext cx="4146792" cy="404936"/>
          </a:xfrm>
          <a:prstGeom prst="rect">
            <a:avLst/>
          </a:prstGeom>
          <a:solidFill>
            <a:srgbClr val="27856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44" name="Oval 67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181975" y="2433637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29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45" name="Oval 68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81975" y="3451225"/>
            <a:ext cx="584763" cy="2267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36731" tIns="36731" rIns="36731" bIns="36731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13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46" name="Oval 69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81975" y="4976812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6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47" name="Oval 70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181975" y="5484812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5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48" name="Oval 71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81975" y="3959225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12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49" name="Oval 72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81975" y="2941637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26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50" name="Oval 73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181975" y="4467225"/>
            <a:ext cx="584763" cy="22676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9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51" name="Oval 7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81975" y="5992812"/>
            <a:ext cx="584763" cy="2267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36731" tIns="36731" rIns="36731" bIns="36731" anchor="ctr"/>
          <a:lstStyle/>
          <a:p>
            <a:pPr algn="ctr" defTabSz="913526">
              <a:buClr>
                <a:schemeClr val="tx2"/>
              </a:buClr>
            </a:pPr>
            <a:r>
              <a:rPr lang="en-US" sz="1000" b="1" dirty="0">
                <a:solidFill>
                  <a:schemeClr val="bg2"/>
                </a:solidFill>
              </a:rPr>
              <a:t>2</a:t>
            </a:r>
            <a:endParaRPr lang="ru-RU" sz="1000" b="1" dirty="0">
              <a:solidFill>
                <a:schemeClr val="bg2"/>
              </a:solidFill>
            </a:endParaRPr>
          </a:p>
        </p:txBody>
      </p:sp>
      <p:sp>
        <p:nvSpPr>
          <p:cNvPr id="252" name="Rectangle 7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675187" y="1524000"/>
            <a:ext cx="4274759" cy="490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53" name="Rectangle 7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75187" y="1524000"/>
            <a:ext cx="4274759" cy="4243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54" name="Rectangle 77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746625" y="1581150"/>
            <a:ext cx="4162990" cy="3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000" b="1" dirty="0">
                <a:solidFill>
                  <a:schemeClr val="bg1"/>
                </a:solidFill>
              </a:rPr>
              <a:t>Строительство нового пиролиза ЭП-800 позволит увеличить долю в производстве пластиков с 2 до 13% к 2020 г.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55" name="Line 78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746625" y="2867025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56" name="Line 7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4746625" y="3340100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57" name="Line 80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746625" y="3875087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58" name="Line 81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746625" y="4379912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59" name="Line 82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746625" y="4895850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60" name="Line 83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746625" y="5416550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sp>
        <p:nvSpPr>
          <p:cNvPr id="261" name="Line 84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746625" y="5905500"/>
            <a:ext cx="4072279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graphicFrame>
        <p:nvGraphicFramePr>
          <p:cNvPr id="262" name="Object 96"/>
          <p:cNvGraphicFramePr>
            <a:graphicFrameLocks/>
          </p:cNvGraphicFramePr>
          <p:nvPr>
            <p:custDataLst>
              <p:tags r:id="rId96"/>
            </p:custDataLst>
            <p:extLst>
              <p:ext uri="{D42A27DB-BD31-4B8C-83A1-F6EECF244321}">
                <p14:modId xmlns:p14="http://schemas.microsoft.com/office/powerpoint/2010/main" val="2188169699"/>
              </p:ext>
            </p:extLst>
          </p:nvPr>
        </p:nvGraphicFramePr>
        <p:xfrm>
          <a:off x="5459412" y="2222500"/>
          <a:ext cx="26670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0" name="Диаграмма" r:id="rId115" imgW="2667000" imgH="4305300" progId="MSGraph.Chart.8">
                  <p:embed followColorScheme="full"/>
                </p:oleObj>
              </mc:Choice>
              <mc:Fallback>
                <p:oleObj name="Диаграмма" r:id="rId115" imgW="2667000" imgH="4305300" progId="MSGraph.Chart.8">
                  <p:embed followColorScheme="full"/>
                  <p:pic>
                    <p:nvPicPr>
                      <p:cNvPr id="0" name="Picture 184"/>
                      <p:cNvPicPr>
                        <a:picLocks noChangeArrowheads="1"/>
                      </p:cNvPicPr>
                      <p:nvPr/>
                    </p:nvPicPr>
                    <p:blipFill>
                      <a:blip r:embed="rId1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2" y="2222500"/>
                        <a:ext cx="2667000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Rectangle 99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4829175" y="6084887"/>
            <a:ext cx="661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0CED7FC7-69D6-4F69-B324-23B551A39CA6}" type="datetime'''Г''''''''''П''''''''''''''Н''''С'''">
              <a:rPr lang="en-US" sz="1000" b="1" smtClean="0">
                <a:solidFill>
                  <a:schemeClr val="bg1"/>
                </a:solidFill>
              </a:rPr>
              <a:pPr defTabSz="913526">
                <a:buClr>
                  <a:schemeClr val="tx2"/>
                </a:buClr>
              </a:pPr>
              <a:t>ГПНС</a:t>
            </a:fld>
            <a:r>
              <a:rPr lang="ru-RU" sz="1000" b="1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2012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3" name="Rectangle 100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829175" y="5570537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BF39AEE7-350B-49AF-B725-B300CA41B9E5}" type="datetime'''''''Н''К''''''''''Н''''''''''Х'''''''''''''''''">
              <a:rPr lang="en-US" sz="1000" smtClean="0"/>
              <a:pPr defTabSz="913526">
                <a:buClr>
                  <a:schemeClr val="tx2"/>
                </a:buClr>
              </a:pPr>
              <a:t>НКНХ</a:t>
            </a:fld>
            <a:endParaRPr lang="en-US" sz="1000" dirty="0"/>
          </a:p>
        </p:txBody>
      </p:sp>
      <p:sp>
        <p:nvSpPr>
          <p:cNvPr id="270" name="Rectangle 101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4829175" y="5056187"/>
            <a:ext cx="63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293F4459-8081-4C01-AD49-D30AD3C10031}" type="datetime'К''''''''''''''''а''за''''нь'''' ''''О''''''''''''''''С'''''">
              <a:rPr lang="en-US" sz="1000" smtClean="0"/>
              <a:pPr defTabSz="913526">
                <a:buClr>
                  <a:schemeClr val="tx2"/>
                </a:buClr>
              </a:pPr>
              <a:t>Казань ОС</a:t>
            </a:fld>
            <a:endParaRPr lang="en-US" sz="1000" dirty="0"/>
          </a:p>
        </p:txBody>
      </p:sp>
      <p:sp>
        <p:nvSpPr>
          <p:cNvPr id="269" name="Rectangle 102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4829175" y="4546600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81100FAE-DF48-4D6B-8C5C-97C980BF68EB}" type="datetime'Д''р''''''''''''''''у''''''г''''''''''и''''''''''''е'''''">
              <a:rPr lang="en-US" sz="1000" smtClean="0"/>
              <a:pPr defTabSz="913526">
                <a:buClr>
                  <a:schemeClr val="tx2"/>
                </a:buClr>
              </a:pPr>
              <a:t>Другие</a:t>
            </a:fld>
            <a:endParaRPr lang="en-US" sz="1000" dirty="0"/>
          </a:p>
        </p:txBody>
      </p:sp>
      <p:sp>
        <p:nvSpPr>
          <p:cNvPr id="268" name="Rectangle 103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4829175" y="4037012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9A5039F8-69FA-4E09-AD1C-40D8B099271A}" type="datetime'Л''у''''''''''''''''''''''''''''к''''''о''''''й''''л'''''''''">
              <a:rPr lang="en-US" sz="1000" smtClean="0"/>
              <a:pPr defTabSz="913526">
                <a:buClr>
                  <a:schemeClr val="tx2"/>
                </a:buClr>
              </a:pPr>
              <a:t>Лукойл</a:t>
            </a:fld>
            <a:endParaRPr lang="en-US" sz="1000" dirty="0"/>
          </a:p>
        </p:txBody>
      </p:sp>
      <p:sp>
        <p:nvSpPr>
          <p:cNvPr id="267" name="Rectangle 104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4829175" y="3522662"/>
            <a:ext cx="661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D564507C-C486-4E46-9523-28B4870E9907}" type="datetime'''''''''''Г''''П''''Н''''''''''С'''''' 20''''''20'''''''">
              <a:rPr lang="en-US" sz="1000" b="1" smtClean="0">
                <a:solidFill>
                  <a:schemeClr val="bg1"/>
                </a:solidFill>
              </a:rPr>
              <a:pPr defTabSz="913526">
                <a:buClr>
                  <a:schemeClr val="tx2"/>
                </a:buClr>
              </a:pPr>
              <a:t>ГПНС 2020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6" name="Rectangle 9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829175" y="3008312"/>
            <a:ext cx="587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7682B34C-485E-4729-9A06-8B3E7DF52F81}" type="datetime'''''Рос''''н''''''''''е''ф''т''''''''''ь'''''''''''''''''''''">
              <a:rPr lang="en-US" sz="1000" smtClean="0"/>
              <a:pPr defTabSz="913526">
                <a:buClr>
                  <a:schemeClr val="tx2"/>
                </a:buClr>
              </a:pPr>
              <a:t>Роснефть</a:t>
            </a:fld>
            <a:endParaRPr lang="en-US" sz="1000" dirty="0"/>
          </a:p>
        </p:txBody>
      </p:sp>
      <p:sp>
        <p:nvSpPr>
          <p:cNvPr id="265" name="Rectangle 9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4829175" y="2493962"/>
            <a:ext cx="433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defTabSz="913526">
              <a:buClr>
                <a:schemeClr val="tx2"/>
              </a:buClr>
            </a:pPr>
            <a:fld id="{36B5E36B-0CE3-45E5-A8C2-01E282F03242}" type="datetime'С''''''''''И''''БУ''''''''''''''''''''''''''''''''''Р'''''">
              <a:rPr lang="en-US" sz="1000" smtClean="0"/>
              <a:pPr defTabSz="913526">
                <a:buClr>
                  <a:schemeClr val="tx2"/>
                </a:buClr>
              </a:pPr>
              <a:t>СИБУР</a:t>
            </a:fld>
            <a:endParaRPr lang="en-US" sz="1000" dirty="0"/>
          </a:p>
        </p:txBody>
      </p:sp>
      <p:grpSp>
        <p:nvGrpSpPr>
          <p:cNvPr id="271" name="Group 105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>
            <a:off x="4794250" y="1966912"/>
            <a:ext cx="2084734" cy="330428"/>
            <a:chOff x="915" y="826"/>
            <a:chExt cx="2686" cy="204"/>
          </a:xfrm>
        </p:grpSpPr>
        <p:cxnSp>
          <p:nvCxnSpPr>
            <p:cNvPr id="272" name="AutoShape 106"/>
            <p:cNvCxnSpPr>
              <a:cxnSpLocks noChangeShapeType="1"/>
              <a:stCxn id="273" idx="4"/>
              <a:endCxn id="27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73" name="AutoShape 107"/>
            <p:cNvSpPr>
              <a:spLocks noChangeArrowheads="1"/>
            </p:cNvSpPr>
            <p:nvPr/>
          </p:nvSpPr>
          <p:spPr bwMode="auto">
            <a:xfrm>
              <a:off x="915" y="826"/>
              <a:ext cx="2686" cy="2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rtl="1"/>
              <a:r>
                <a:rPr lang="ru-RU" sz="1000" b="1" dirty="0">
                  <a:cs typeface="Arial" pitchFamily="34" charset="0"/>
                </a:rPr>
                <a:t>Производство пластиков</a:t>
              </a:r>
              <a:r>
                <a:rPr lang="ru-RU" sz="1000" b="1" baseline="30000" dirty="0">
                  <a:cs typeface="Arial" pitchFamily="34" charset="0"/>
                </a:rPr>
                <a:t>3</a:t>
              </a:r>
              <a:r>
                <a:rPr lang="ru-RU" sz="1000" b="1" dirty="0">
                  <a:cs typeface="Arial" pitchFamily="34" charset="0"/>
                </a:rPr>
                <a:t> 2020</a:t>
              </a:r>
            </a:p>
            <a:p>
              <a:r>
                <a:rPr lang="ru-RU" sz="1000" dirty="0">
                  <a:solidFill>
                    <a:srgbClr val="808080"/>
                  </a:solidFill>
                  <a:cs typeface="Arial" pitchFamily="34" charset="0"/>
                </a:rPr>
                <a:t>Тыс. тонн</a:t>
              </a:r>
            </a:p>
          </p:txBody>
        </p:sp>
      </p:grpSp>
      <p:grpSp>
        <p:nvGrpSpPr>
          <p:cNvPr id="274" name="Group 108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>
            <a:off x="7458075" y="1966912"/>
            <a:ext cx="1454617" cy="330428"/>
            <a:chOff x="915" y="826"/>
            <a:chExt cx="2686" cy="204"/>
          </a:xfrm>
        </p:grpSpPr>
        <p:cxnSp>
          <p:nvCxnSpPr>
            <p:cNvPr id="275" name="AutoShape 109"/>
            <p:cNvCxnSpPr>
              <a:cxnSpLocks noChangeShapeType="1"/>
              <a:stCxn id="276" idx="4"/>
              <a:endCxn id="27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76" name="AutoShape 110"/>
            <p:cNvSpPr>
              <a:spLocks noChangeArrowheads="1"/>
            </p:cNvSpPr>
            <p:nvPr/>
          </p:nvSpPr>
          <p:spPr bwMode="auto">
            <a:xfrm>
              <a:off x="915" y="826"/>
              <a:ext cx="2686" cy="2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>
                  <a:cs typeface="Arial" pitchFamily="34" charset="0"/>
                </a:rPr>
                <a:t>Доля в производстве</a:t>
              </a:r>
            </a:p>
            <a:p>
              <a:r>
                <a:rPr lang="ru-RU" sz="1000" dirty="0">
                  <a:solidFill>
                    <a:srgbClr val="808080"/>
                  </a:solidFill>
                  <a:cs typeface="Arial" pitchFamily="34" charset="0"/>
                </a:rPr>
                <a:t>Проценты</a:t>
              </a:r>
            </a:p>
          </p:txBody>
        </p:sp>
      </p:grpSp>
      <p:sp>
        <p:nvSpPr>
          <p:cNvPr id="277" name="Rectangle 10"/>
          <p:cNvSpPr txBox="1">
            <a:spLocks noChangeArrowheads="1"/>
          </p:cNvSpPr>
          <p:nvPr>
            <p:custDataLst>
              <p:tags r:id="rId107"/>
            </p:custDataLst>
          </p:nvPr>
        </p:nvSpPr>
        <p:spPr>
          <a:xfrm>
            <a:off x="0" y="443880"/>
            <a:ext cx="9346039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реализации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программы модернизации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ОАО Газпром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нефтехим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Салават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2" name="McK 4. Footnote"/>
          <p:cNvSpPr txBox="1"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107504" y="6440106"/>
            <a:ext cx="8928992" cy="4178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06902" indent="-106902" defTabSz="913526"/>
            <a:r>
              <a:rPr lang="ru-RU" sz="900" dirty="0">
                <a:cs typeface="Arial" pitchFamily="34" charset="0"/>
              </a:rPr>
              <a:t>1 Рассчитано на основе публичных данных о планах модернизации как доля бензина, дизеля, </a:t>
            </a:r>
            <a:r>
              <a:rPr lang="ru-RU" sz="900" dirty="0" err="1">
                <a:cs typeface="Arial" pitchFamily="34" charset="0"/>
              </a:rPr>
              <a:t>авиакеросина</a:t>
            </a:r>
            <a:r>
              <a:rPr lang="ru-RU" sz="900" dirty="0">
                <a:cs typeface="Arial" pitchFamily="34" charset="0"/>
              </a:rPr>
              <a:t> в продуктовой корзине</a:t>
            </a:r>
          </a:p>
          <a:p>
            <a:pPr marL="106902" indent="-106902" defTabSz="913526"/>
            <a:r>
              <a:rPr lang="ru-RU" sz="900" dirty="0">
                <a:cs typeface="Arial" pitchFamily="34" charset="0"/>
              </a:rPr>
              <a:t>2 Включая следующие крупные проекты: ГХК в Приморье (Роснефть), Каспийский ГХК (</a:t>
            </a:r>
            <a:r>
              <a:rPr lang="ru-RU" sz="900" dirty="0" err="1">
                <a:cs typeface="Arial" pitchFamily="34" charset="0"/>
              </a:rPr>
              <a:t>Лукойл</a:t>
            </a:r>
            <a:r>
              <a:rPr lang="ru-RU" sz="900" dirty="0">
                <a:cs typeface="Arial" pitchFamily="34" charset="0"/>
              </a:rPr>
              <a:t>), ЗапСиб-2 (</a:t>
            </a:r>
            <a:r>
              <a:rPr lang="ru-RU" sz="900" dirty="0" err="1">
                <a:cs typeface="Arial" pitchFamily="34" charset="0"/>
              </a:rPr>
              <a:t>Сибур</a:t>
            </a:r>
            <a:r>
              <a:rPr lang="ru-RU" sz="900" dirty="0">
                <a:cs typeface="Arial" pitchFamily="34" charset="0"/>
              </a:rPr>
              <a:t>)</a:t>
            </a:r>
          </a:p>
          <a:p>
            <a:pPr marL="106902" indent="-106902" defTabSz="913526"/>
            <a:r>
              <a:rPr lang="ru-RU" sz="900" dirty="0">
                <a:cs typeface="Arial" pitchFamily="34" charset="0"/>
              </a:rPr>
              <a:t>3 Полиэтилен, полипропилен, полистирол, поливинилхлорид</a:t>
            </a:r>
            <a:endParaRPr lang="ru-RU" sz="9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Users\POMOSH~1\AppData\Local\Temp\Rar$DI06.283\Канал Right_Cкрин 3 (3D)420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7776864" cy="24482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zhelezyaka.com/images/2009/04/02/dirizhab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48872" cy="35283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>
            <p:custDataLst>
              <p:tags r:id="rId3"/>
            </p:custDataLst>
          </p:nvPr>
        </p:nvSpPr>
        <p:spPr>
          <a:xfrm>
            <a:off x="430845" y="3320988"/>
            <a:ext cx="864235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Объект 5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83647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think-cell Slide" r:id="rId62" imgW="381" imgH="381" progId="TCLayout.ActiveDocument.1">
                  <p:embed/>
                </p:oleObj>
              </mc:Choice>
              <mc:Fallback>
                <p:oleObj name="think-cell Slide" r:id="rId62" imgW="381" imgH="381" progId="TCLayout.ActiveDocument.1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600">
              <a:latin typeface="Calibri"/>
              <a:sym typeface="Calibri"/>
            </a:endParaRP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9512" y="3548671"/>
            <a:ext cx="5040560" cy="108012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600"/>
          </a:p>
        </p:txBody>
      </p:sp>
      <p:sp>
        <p:nvSpPr>
          <p:cNvPr id="29" name="Rectangle 5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97768" y="382557"/>
            <a:ext cx="884055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Стратегические цели </a:t>
            </a:r>
            <a:r>
              <a:rPr lang="ru-RU" sz="2400" b="1" dirty="0" smtClean="0"/>
              <a:t>ОАО Газпром </a:t>
            </a:r>
            <a:r>
              <a:rPr lang="ru-RU" sz="2400" b="1" dirty="0" smtClean="0"/>
              <a:t>нефтехим Салават</a:t>
            </a:r>
            <a:endParaRPr lang="en-US" sz="2400" b="1" dirty="0"/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7429" y="1085510"/>
            <a:ext cx="5046018" cy="1080119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600"/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429" y="1085510"/>
            <a:ext cx="462625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    Достичь к 2020 г. уровня </a:t>
            </a:r>
            <a:r>
              <a:rPr lang="en-US" sz="1600" b="1" dirty="0"/>
              <a:t>EBITDA </a:t>
            </a:r>
            <a:r>
              <a:rPr lang="ru-RU" sz="1600" b="1" dirty="0"/>
              <a:t>более </a:t>
            </a:r>
            <a:r>
              <a:rPr lang="ru-RU" sz="1600" b="1" dirty="0" smtClean="0"/>
              <a:t>6</a:t>
            </a:r>
            <a:r>
              <a:rPr lang="en-US" sz="1600" b="1" dirty="0" smtClean="0"/>
              <a:t>0</a:t>
            </a:r>
            <a:r>
              <a:rPr lang="ru-RU" sz="1600" b="1" dirty="0" smtClean="0"/>
              <a:t> млрд. руб. в год при </a:t>
            </a:r>
            <a:r>
              <a:rPr lang="ru-RU" sz="1600" b="1" dirty="0"/>
              <a:t>переработке нефти 6,8 млн. тонн, </a:t>
            </a:r>
            <a:r>
              <a:rPr lang="ru-RU" sz="1600" b="1" dirty="0" smtClean="0"/>
              <a:t>СГК - 2,8 </a:t>
            </a:r>
            <a:r>
              <a:rPr lang="ru-RU" sz="1600" b="1" dirty="0"/>
              <a:t>млн. </a:t>
            </a:r>
            <a:r>
              <a:rPr lang="ru-RU" sz="1600" b="1" dirty="0"/>
              <a:t>т</a:t>
            </a:r>
            <a:r>
              <a:rPr lang="ru-RU" sz="1600" b="1" dirty="0" smtClean="0"/>
              <a:t>онн</a:t>
            </a:r>
            <a:r>
              <a:rPr lang="en-US" sz="1600" b="1" dirty="0" smtClean="0"/>
              <a:t> </a:t>
            </a:r>
            <a:r>
              <a:rPr lang="ru-RU" sz="1600" b="1" dirty="0" smtClean="0"/>
              <a:t>в год , </a:t>
            </a:r>
            <a:r>
              <a:rPr lang="ru-RU" sz="1600" b="1" dirty="0"/>
              <a:t>ШФЛУ (СУГ</a:t>
            </a:r>
            <a:r>
              <a:rPr lang="ru-RU" sz="1600" b="1" dirty="0" smtClean="0"/>
              <a:t>) - 1,2 млн</a:t>
            </a:r>
            <a:r>
              <a:rPr lang="ru-RU" sz="1600" b="1" dirty="0"/>
              <a:t>. </a:t>
            </a:r>
            <a:r>
              <a:rPr lang="ru-RU" sz="1600" b="1" dirty="0" smtClean="0"/>
              <a:t>тонн в год </a:t>
            </a:r>
            <a:endParaRPr lang="ru-RU" sz="1600" b="1" dirty="0"/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9512" y="2322289"/>
            <a:ext cx="5046018" cy="108012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60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67544" y="2493017"/>
            <a:ext cx="47355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Стать </a:t>
            </a:r>
            <a:r>
              <a:rPr lang="ru-RU" sz="1600" b="1" dirty="0"/>
              <a:t>одной из ведущих </a:t>
            </a:r>
            <a:r>
              <a:rPr lang="ru-RU" sz="1600" b="1" dirty="0" smtClean="0"/>
              <a:t>нефтехимических</a:t>
            </a:r>
          </a:p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компаний, </a:t>
            </a:r>
            <a:r>
              <a:rPr lang="ru-RU" sz="1600" b="1" dirty="0"/>
              <a:t>используя новейшие </a:t>
            </a:r>
            <a:r>
              <a:rPr lang="ru-RU" sz="1600" b="1" dirty="0" smtClean="0"/>
              <a:t>технологии </a:t>
            </a:r>
            <a:r>
              <a:rPr lang="ru-RU" sz="1600" b="1" dirty="0" smtClean="0"/>
              <a:t>и</a:t>
            </a:r>
          </a:p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стратегические </a:t>
            </a:r>
            <a:r>
              <a:rPr lang="ru-RU" sz="1600" b="1" dirty="0" smtClean="0"/>
              <a:t>преимущества ОАО «Газпром»</a:t>
            </a:r>
          </a:p>
        </p:txBody>
      </p:sp>
      <p:sp>
        <p:nvSpPr>
          <p:cNvPr id="34" name="Овал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29" y="899837"/>
            <a:ext cx="395536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78556" tIns="39278" rIns="78556" bIns="39278" anchor="ctr"/>
          <a:lstStyle/>
          <a:p>
            <a:pPr algn="ctr" defTabSz="785813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Овал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029" y="2194218"/>
            <a:ext cx="395536" cy="3600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78556" tIns="39278" rIns="78556" bIns="39278" anchor="ctr"/>
          <a:lstStyle/>
          <a:p>
            <a:pPr algn="ctr" defTabSz="785813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029" y="3487765"/>
            <a:ext cx="395536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78556" tIns="39278" rIns="78556" bIns="39278" anchor="ctr"/>
          <a:lstStyle/>
          <a:p>
            <a:pPr algn="ctr" defTabSz="785813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0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00040011"/>
              </p:ext>
            </p:extLst>
          </p:nvPr>
        </p:nvGraphicFramePr>
        <p:xfrm>
          <a:off x="5691187" y="4613985"/>
          <a:ext cx="33337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Диаграмма" r:id="rId64" imgW="3333750" imgH="1714500" progId="MSGraph.Chart.8">
                  <p:embed followColorScheme="full"/>
                </p:oleObj>
              </mc:Choice>
              <mc:Fallback>
                <p:oleObj name="Диаграмма" r:id="rId64" imgW="3333750" imgH="1714500" progId="MSGraph.Chart.8">
                  <p:embed followColorScheme="full"/>
                  <p:pic>
                    <p:nvPicPr>
                      <p:cNvPr id="0" name="Picture 138"/>
                      <p:cNvPicPr>
                        <a:picLocks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7" y="4613985"/>
                        <a:ext cx="333375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Прямая соединительная линия 92"/>
          <p:cNvCxnSpPr/>
          <p:nvPr>
            <p:custDataLst>
              <p:tags r:id="rId13"/>
            </p:custDataLst>
          </p:nvPr>
        </p:nvCxnSpPr>
        <p:spPr bwMode="auto">
          <a:xfrm>
            <a:off x="8691562" y="5995110"/>
            <a:ext cx="0" cy="1619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>
            <p:custDataLst>
              <p:tags r:id="rId14"/>
            </p:custDataLst>
          </p:nvPr>
        </p:nvCxnSpPr>
        <p:spPr bwMode="auto">
          <a:xfrm>
            <a:off x="7577137" y="5995110"/>
            <a:ext cx="0" cy="16192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>
            <p:custDataLst>
              <p:tags r:id="rId15"/>
            </p:custDataLst>
          </p:nvPr>
        </p:nvCxnSpPr>
        <p:spPr bwMode="auto">
          <a:xfrm>
            <a:off x="7577137" y="5995110"/>
            <a:ext cx="11144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>
            <p:custDataLst>
              <p:tags r:id="rId16"/>
            </p:custDataLst>
          </p:nvPr>
        </p:nvCxnSpPr>
        <p:spPr bwMode="auto">
          <a:xfrm>
            <a:off x="8691562" y="5623635"/>
            <a:ext cx="0" cy="3714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>
            <p:custDataLst>
              <p:tags r:id="rId17"/>
            </p:custDataLst>
          </p:nvPr>
        </p:nvCxnSpPr>
        <p:spPr bwMode="auto">
          <a:xfrm>
            <a:off x="7577137" y="5623635"/>
            <a:ext cx="0" cy="3714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>
            <p:custDataLst>
              <p:tags r:id="rId18"/>
            </p:custDataLst>
          </p:nvPr>
        </p:nvCxnSpPr>
        <p:spPr bwMode="auto">
          <a:xfrm>
            <a:off x="7577137" y="5623635"/>
            <a:ext cx="11144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>
            <p:custDataLst>
              <p:tags r:id="rId19"/>
            </p:custDataLst>
          </p:nvPr>
        </p:nvCxnSpPr>
        <p:spPr bwMode="auto">
          <a:xfrm>
            <a:off x="8691562" y="4709235"/>
            <a:ext cx="0" cy="914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>
            <p:custDataLst>
              <p:tags r:id="rId20"/>
            </p:custDataLst>
          </p:nvPr>
        </p:nvCxnSpPr>
        <p:spPr bwMode="auto">
          <a:xfrm>
            <a:off x="7577137" y="4709235"/>
            <a:ext cx="0" cy="9144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>
            <p:custDataLst>
              <p:tags r:id="rId21"/>
            </p:custDataLst>
          </p:nvPr>
        </p:nvCxnSpPr>
        <p:spPr bwMode="auto">
          <a:xfrm>
            <a:off x="7577137" y="4709235"/>
            <a:ext cx="111442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>
            <p:custDataLst>
              <p:tags r:id="rId22"/>
            </p:custDataLst>
          </p:nvPr>
        </p:nvCxnSpPr>
        <p:spPr bwMode="auto">
          <a:xfrm flipV="1">
            <a:off x="6567487" y="4185360"/>
            <a:ext cx="1566862" cy="5334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>
            <p:custDataLst>
              <p:tags r:id="rId23"/>
            </p:custDataLst>
          </p:nvPr>
        </p:nvSpPr>
        <p:spPr bwMode="auto">
          <a:xfrm>
            <a:off x="6789737" y="4296485"/>
            <a:ext cx="1125538" cy="311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C00000"/>
                </a:solidFill>
                <a:sym typeface="Calibri"/>
              </a:rPr>
              <a:t>x1,5 </a:t>
            </a:r>
            <a:r>
              <a:rPr lang="ru-RU" sz="1600" b="1" dirty="0" smtClean="0">
                <a:solidFill>
                  <a:srgbClr val="C00000"/>
                </a:solidFill>
                <a:sym typeface="Calibri"/>
              </a:rPr>
              <a:t>раза</a:t>
            </a:r>
            <a:endParaRPr lang="ru-RU" sz="1600" b="1" dirty="0">
              <a:solidFill>
                <a:srgbClr val="C00000"/>
              </a:solidFill>
              <a:latin typeface="Calibri"/>
              <a:sym typeface="Calibri"/>
            </a:endParaRPr>
          </a:p>
        </p:txBody>
      </p:sp>
      <p:sp>
        <p:nvSpPr>
          <p:cNvPr id="44" name="Rectangle 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21624" y="6361822"/>
            <a:ext cx="425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/>
          <a:lstStyle/>
          <a:p>
            <a:pPr defTabSz="895350">
              <a:buClr>
                <a:schemeClr val="tx2"/>
              </a:buClr>
              <a:defRPr/>
            </a:pPr>
            <a:fld id="{1F96A08E-7262-4C00-83FD-DCBCBF31FE31}" type="datetime'2''''''''''''0''''''''''''''2''''''''''''''''0'">
              <a:rPr lang="en-US" sz="1600" smtClean="0">
                <a:latin typeface="Calibri"/>
                <a:cs typeface="+mn-cs"/>
                <a:sym typeface="Calibri"/>
              </a:rPr>
              <a:pPr defTabSz="895350">
                <a:buClr>
                  <a:schemeClr val="tx2"/>
                </a:buClr>
                <a:defRPr/>
              </a:pPr>
              <a:t>2020</a:t>
            </a:fld>
            <a:endParaRPr lang="en-US" sz="1600">
              <a:latin typeface="Calibri"/>
              <a:cs typeface="+mn-cs"/>
              <a:sym typeface="Calibri"/>
            </a:endParaRPr>
          </a:p>
        </p:txBody>
      </p:sp>
      <p:sp>
        <p:nvSpPr>
          <p:cNvPr id="45" name="Прямоугольник 44"/>
          <p:cNvSpPr/>
          <p:nvPr>
            <p:custDataLst>
              <p:tags r:id="rId25"/>
            </p:custDataLst>
          </p:nvPr>
        </p:nvSpPr>
        <p:spPr bwMode="auto">
          <a:xfrm>
            <a:off x="7924799" y="4439360"/>
            <a:ext cx="41910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b">
            <a:noAutofit/>
          </a:bodyPr>
          <a:lstStyle/>
          <a:p>
            <a:pPr algn="ctr">
              <a:defRPr/>
            </a:pPr>
            <a:fld id="{65EE71EC-CDF3-4362-8DBC-8AE26F58344D}" type="datetime'1''''''''''''''''''''''''''''''''''0'''''''''''''',''''8'">
              <a:rPr lang="en-US" sz="1600" b="1" smtClean="0">
                <a:solidFill>
                  <a:srgbClr val="C00000"/>
                </a:solidFill>
              </a:rPr>
              <a:pPr algn="ctr">
                <a:defRPr/>
              </a:pPr>
              <a:t>10,8</a:t>
            </a:fld>
            <a:endParaRPr lang="ru-RU" sz="1600" b="1" dirty="0">
              <a:solidFill>
                <a:srgbClr val="C00000"/>
              </a:solidFill>
              <a:sym typeface="Calibri"/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26"/>
            </p:custDataLst>
          </p:nvPr>
        </p:nvSpPr>
        <p:spPr bwMode="auto">
          <a:xfrm>
            <a:off x="7977187" y="5953835"/>
            <a:ext cx="314325" cy="244475"/>
          </a:xfrm>
          <a:prstGeom prst="rect">
            <a:avLst/>
          </a:prstGeom>
          <a:solidFill>
            <a:srgbClr val="DFE5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rtlCol="0" anchor="ctr" anchorCtr="0">
            <a:noAutofit/>
          </a:bodyPr>
          <a:lstStyle/>
          <a:p>
            <a:pPr algn="ctr"/>
            <a:fld id="{4CF9C722-309A-481D-8F8F-F2BD4733F3DF}" type="datetime'''1'''''''''''''''''',''''''''''''''''2'''''''">
              <a:rPr lang="en-US" sz="1600" smtClean="0">
                <a:solidFill>
                  <a:schemeClr val="tx1"/>
                </a:solidFill>
              </a:rPr>
              <a:pPr algn="ctr"/>
              <a:t>1,2</a:t>
            </a:fld>
            <a:endParaRPr lang="ru-RU" sz="16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47" name="Rectangle 3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54762" y="6361822"/>
            <a:ext cx="425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/>
          <a:lstStyle/>
          <a:p>
            <a:pPr defTabSz="895350">
              <a:buClr>
                <a:schemeClr val="tx2"/>
              </a:buClr>
              <a:defRPr/>
            </a:pPr>
            <a:fld id="{8A8F08A7-E571-47E2-B41D-F75647F2A913}" type="datetime'''''''''''''''2''''''''''''''01''''''''''''''''''''''''''1'''">
              <a:rPr lang="en-US" sz="1600" smtClean="0">
                <a:latin typeface="Calibri"/>
                <a:cs typeface="+mn-cs"/>
                <a:sym typeface="Calibri"/>
              </a:rPr>
              <a:pPr defTabSz="895350">
                <a:buClr>
                  <a:schemeClr val="tx2"/>
                </a:buClr>
                <a:defRPr/>
              </a:pPr>
              <a:t>2011</a:t>
            </a:fld>
            <a:endParaRPr lang="en-US" sz="1600" dirty="0">
              <a:latin typeface="Calibri"/>
              <a:cs typeface="+mn-cs"/>
              <a:sym typeface="Calibri"/>
            </a:endParaRPr>
          </a:p>
        </p:txBody>
      </p:sp>
      <p:sp>
        <p:nvSpPr>
          <p:cNvPr id="48" name="Прямоугольник 47"/>
          <p:cNvSpPr/>
          <p:nvPr>
            <p:custDataLst>
              <p:tags r:id="rId28"/>
            </p:custDataLst>
          </p:nvPr>
        </p:nvSpPr>
        <p:spPr bwMode="auto">
          <a:xfrm>
            <a:off x="6410324" y="4972760"/>
            <a:ext cx="315913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b">
            <a:noAutofit/>
          </a:bodyPr>
          <a:lstStyle/>
          <a:p>
            <a:pPr algn="ctr">
              <a:defRPr/>
            </a:pPr>
            <a:fld id="{70FCBE46-AAAD-4729-AC04-D3DAC1A72B19}" type="datetime'''''6'''''''''''''''',''''''''''''''''''8'''''''''''">
              <a:rPr lang="en-US" sz="1600" b="1" smtClean="0">
                <a:solidFill>
                  <a:srgbClr val="C00000"/>
                </a:solidFill>
              </a:rPr>
              <a:pPr algn="ctr">
                <a:defRPr/>
              </a:pPr>
              <a:t>6,8</a:t>
            </a:fld>
            <a:endParaRPr lang="ru-RU" sz="1600" b="1" dirty="0">
              <a:solidFill>
                <a:srgbClr val="C00000"/>
              </a:solidFill>
              <a:sym typeface="Calibri"/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29"/>
            </p:custDataLst>
          </p:nvPr>
        </p:nvSpPr>
        <p:spPr bwMode="auto">
          <a:xfrm>
            <a:off x="6129337" y="6015747"/>
            <a:ext cx="314325" cy="244475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575" tIns="0" rIns="28575" bIns="0" anchor="ctr"/>
          <a:lstStyle/>
          <a:p>
            <a:pPr algn="ctr">
              <a:defRPr/>
            </a:pPr>
            <a:fld id="{721B8676-8700-49F4-8E1C-B79409A30E22}" type="datetime'''''''''0'''''''''''''''''''''''',''''''''''3'">
              <a:rPr lang="en-US" sz="1600" smtClean="0">
                <a:solidFill>
                  <a:schemeClr val="tx1"/>
                </a:solidFill>
              </a:rPr>
              <a:pPr algn="ctr">
                <a:defRPr/>
              </a:pPr>
              <a:t>0,3</a:t>
            </a:fld>
            <a:endParaRPr lang="ru-RU" sz="16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30"/>
            </p:custDataLst>
          </p:nvPr>
        </p:nvSpPr>
        <p:spPr bwMode="auto">
          <a:xfrm>
            <a:off x="5508624" y="4650497"/>
            <a:ext cx="250825" cy="187325"/>
          </a:xfrm>
          <a:prstGeom prst="rect">
            <a:avLst/>
          </a:prstGeom>
          <a:solidFill>
            <a:srgbClr val="DFE5EF"/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>
            <p:custDataLst>
              <p:tags r:id="rId31"/>
            </p:custDataLst>
          </p:nvPr>
        </p:nvSpPr>
        <p:spPr bwMode="auto">
          <a:xfrm>
            <a:off x="5508624" y="4386972"/>
            <a:ext cx="250825" cy="187325"/>
          </a:xfrm>
          <a:prstGeom prst="rect">
            <a:avLst/>
          </a:prstGeom>
          <a:solidFill>
            <a:srgbClr val="C3CFE1"/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>
            <p:custDataLst>
              <p:tags r:id="rId32"/>
            </p:custDataLst>
          </p:nvPr>
        </p:nvSpPr>
        <p:spPr bwMode="auto">
          <a:xfrm>
            <a:off x="5508624" y="4123447"/>
            <a:ext cx="250825" cy="187325"/>
          </a:xfrm>
          <a:prstGeom prst="rect">
            <a:avLst/>
          </a:prstGeom>
          <a:solidFill>
            <a:srgbClr val="9DB1CF"/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>
            <p:custDataLst>
              <p:tags r:id="rId33"/>
            </p:custDataLst>
          </p:nvPr>
        </p:nvSpPr>
        <p:spPr bwMode="auto">
          <a:xfrm>
            <a:off x="5810249" y="4645735"/>
            <a:ext cx="47942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defRPr/>
            </a:pPr>
            <a:fld id="{58D3326D-BBB1-4313-9523-9B55A1D805C3}" type="datetime'''''''''''''''''''Ш''Ф''Л''''''''''''''''''''''''''У'''''''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ШФЛУ</a:t>
            </a:fld>
            <a:endParaRPr lang="ru-RU" sz="1400">
              <a:solidFill>
                <a:schemeClr val="tx1"/>
              </a:solidFill>
              <a:sym typeface="Calibri"/>
            </a:endParaRPr>
          </a:p>
        </p:txBody>
      </p:sp>
      <p:sp>
        <p:nvSpPr>
          <p:cNvPr id="54" name="Прямоугольник 53"/>
          <p:cNvSpPr/>
          <p:nvPr>
            <p:custDataLst>
              <p:tags r:id="rId34"/>
            </p:custDataLst>
          </p:nvPr>
        </p:nvSpPr>
        <p:spPr bwMode="auto">
          <a:xfrm>
            <a:off x="5810249" y="4382210"/>
            <a:ext cx="3079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defRPr/>
            </a:pPr>
            <a:fld id="{A939C0C7-BC7C-4370-AC82-6AD22ECC4A47}" type="datetime'С''''''''''Г''''''''''''''''''К'' '''''''''''''''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СГК </a:t>
            </a:fld>
            <a:endParaRPr lang="ru-RU" sz="14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5" name="Прямоугольник 54"/>
          <p:cNvSpPr/>
          <p:nvPr>
            <p:custDataLst>
              <p:tags r:id="rId35"/>
            </p:custDataLst>
          </p:nvPr>
        </p:nvSpPr>
        <p:spPr bwMode="auto">
          <a:xfrm>
            <a:off x="5810249" y="4118685"/>
            <a:ext cx="4635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defRPr/>
            </a:pPr>
            <a:fld id="{8101B600-DF36-49E9-A07E-DA54788C8392}" type="datetime'''''''''''''Н''е''''''''''''ф''т''''''''''ь'''''''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Нефть</a:t>
            </a:fld>
            <a:endParaRPr lang="ru-RU" sz="1400" dirty="0">
              <a:solidFill>
                <a:schemeClr val="tx1"/>
              </a:solidFill>
              <a:sym typeface="Calibri"/>
            </a:endParaRPr>
          </a:p>
        </p:txBody>
      </p:sp>
      <p:pic>
        <p:nvPicPr>
          <p:cNvPr id="109" name="Picture 14" descr="D:\Users\pomoshnik\AppData\Local\Microsoft\Windows\Temporary Internet Files\Content.Outlook\XCNJJH08\IMG_9052.jp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395536" y="4653136"/>
            <a:ext cx="4608512" cy="198506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12" name="Rectangle 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93806" y="3671779"/>
            <a:ext cx="3529855" cy="71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895350">
              <a:buClr>
                <a:schemeClr val="tx2"/>
              </a:buClr>
              <a:defRPr/>
            </a:pPr>
            <a:r>
              <a:rPr lang="ru-RU" sz="1600" b="1" dirty="0" smtClean="0">
                <a:cs typeface="Arial" pitchFamily="34" charset="0"/>
              </a:rPr>
              <a:t>П</a:t>
            </a:r>
            <a:r>
              <a:rPr lang="ru-RU" sz="1600" b="1" dirty="0" smtClean="0">
                <a:cs typeface="Arial" pitchFamily="34" charset="0"/>
              </a:rPr>
              <a:t>ереработка </a:t>
            </a:r>
            <a:r>
              <a:rPr lang="ru-RU" sz="1600" b="1" dirty="0" smtClean="0">
                <a:cs typeface="Arial" pitchFamily="34" charset="0"/>
              </a:rPr>
              <a:t>сырья, млн</a:t>
            </a:r>
            <a:r>
              <a:rPr lang="en-US" sz="1600" b="1" dirty="0">
                <a:cs typeface="Arial" pitchFamily="34" charset="0"/>
              </a:rPr>
              <a:t>.</a:t>
            </a:r>
            <a:r>
              <a:rPr lang="ru-RU" sz="1600" b="1" dirty="0">
                <a:cs typeface="Arial" pitchFamily="34" charset="0"/>
              </a:rPr>
              <a:t> тонн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4" name="Line 8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5414056" y="3548671"/>
            <a:ext cx="363589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ru-RU"/>
          </a:p>
        </p:txBody>
      </p:sp>
      <p:cxnSp>
        <p:nvCxnSpPr>
          <p:cNvPr id="153" name="Прямая соединительная линия 152"/>
          <p:cNvCxnSpPr/>
          <p:nvPr/>
        </p:nvCxnSpPr>
        <p:spPr bwMode="auto">
          <a:xfrm>
            <a:off x="8469201" y="162557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 bwMode="auto">
          <a:xfrm>
            <a:off x="8126301" y="179702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 bwMode="auto">
          <a:xfrm>
            <a:off x="7783401" y="194942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 bwMode="auto">
          <a:xfrm>
            <a:off x="7440501" y="2035145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 bwMode="auto">
          <a:xfrm>
            <a:off x="7097601" y="213992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 bwMode="auto">
          <a:xfrm>
            <a:off x="6754701" y="238757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 bwMode="auto">
          <a:xfrm>
            <a:off x="6411801" y="246377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 bwMode="auto">
          <a:xfrm>
            <a:off x="6068901" y="255902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 bwMode="auto">
          <a:xfrm>
            <a:off x="5726001" y="2711420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Объект 89"/>
          <p:cNvGraphicFramePr>
            <a:graphicFrameLocks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2296094063"/>
              </p:ext>
            </p:extLst>
          </p:nvPr>
        </p:nvGraphicFramePr>
        <p:xfrm>
          <a:off x="5364051" y="1473170"/>
          <a:ext cx="36290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Диаграмма" r:id="rId67" imgW="3629025" imgH="1838325" progId="MSGraph.Chart.8">
                  <p:embed followColorScheme="full"/>
                </p:oleObj>
              </mc:Choice>
              <mc:Fallback>
                <p:oleObj name="Диаграмма" r:id="rId67" imgW="3629025" imgH="1838325" progId="MSGraph.Chart.8">
                  <p:embed followColorScheme="full"/>
                  <p:pic>
                    <p:nvPicPr>
                      <p:cNvPr id="0" name="Picture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51" y="1473170"/>
                        <a:ext cx="3629025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" name="Прямая соединительная линия 162"/>
          <p:cNvCxnSpPr/>
          <p:nvPr/>
        </p:nvCxnSpPr>
        <p:spPr bwMode="auto">
          <a:xfrm>
            <a:off x="8716851" y="137792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 bwMode="auto">
          <a:xfrm>
            <a:off x="5630751" y="1377920"/>
            <a:ext cx="30861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 bwMode="auto">
          <a:xfrm flipV="1">
            <a:off x="5630751" y="1377920"/>
            <a:ext cx="0" cy="1295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 bwMode="auto">
          <a:xfrm>
            <a:off x="6611826" y="1222345"/>
            <a:ext cx="1125537" cy="311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C00000"/>
                </a:solidFill>
                <a:sym typeface="Calibri"/>
              </a:rPr>
              <a:t>x3,5 </a:t>
            </a:r>
            <a:r>
              <a:rPr lang="ru-RU" sz="1600" b="1" dirty="0">
                <a:solidFill>
                  <a:srgbClr val="C00000"/>
                </a:solidFill>
                <a:sym typeface="Calibri"/>
              </a:rPr>
              <a:t>раза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8504126" y="3260695"/>
            <a:ext cx="4254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/>
            </a:pPr>
            <a:fld id="{DF93E250-7598-4CEC-A489-FCC72FE278C2}" type="datetime'''''''''''''''''2''''''''''''''020'''">
              <a:rPr lang="en-US" sz="1600" smtClean="0">
                <a:solidFill>
                  <a:schemeClr val="tx1"/>
                </a:solidFill>
              </a:rPr>
              <a:pPr algn="ctr">
                <a:defRPr/>
              </a:pPr>
              <a:t>2020</a:t>
            </a:fld>
            <a:endParaRPr lang="ru-RU" sz="16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68" name="Прямоугольник 167"/>
          <p:cNvSpPr/>
          <p:nvPr/>
        </p:nvSpPr>
        <p:spPr bwMode="auto">
          <a:xfrm>
            <a:off x="5418026" y="3260695"/>
            <a:ext cx="4254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/>
            </a:pPr>
            <a:fld id="{392761F4-36FD-4255-A59D-5431B9D49F31}" type="datetime'''2''''''0''''''''1''''''''''''''''''''''''''1'''''''''''''">
              <a:rPr lang="en-US" sz="1600" smtClean="0">
                <a:solidFill>
                  <a:schemeClr val="tx1"/>
                </a:solidFill>
              </a:rPr>
              <a:pPr algn="ctr">
                <a:defRPr/>
              </a:pPr>
              <a:t>2011</a:t>
            </a:fld>
            <a:endParaRPr lang="ru-RU" sz="16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70" name="TextBox 110"/>
          <p:cNvSpPr txBox="1">
            <a:spLocks noChangeArrowheads="1"/>
          </p:cNvSpPr>
          <p:nvPr/>
        </p:nvSpPr>
        <p:spPr bwMode="auto">
          <a:xfrm>
            <a:off x="8490036" y="2007562"/>
            <a:ext cx="5395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71" name="TextBox 110"/>
          <p:cNvSpPr txBox="1">
            <a:spLocks noChangeArrowheads="1"/>
          </p:cNvSpPr>
          <p:nvPr/>
        </p:nvSpPr>
        <p:spPr bwMode="auto">
          <a:xfrm>
            <a:off x="5393693" y="2439610"/>
            <a:ext cx="43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2" name="Rectangle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31781" y="2726877"/>
            <a:ext cx="349188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895350">
              <a:buClr>
                <a:schemeClr val="tx2"/>
              </a:buClr>
              <a:defRPr/>
            </a:pPr>
            <a:r>
              <a:rPr lang="ru-RU" sz="1600" b="1" dirty="0">
                <a:cs typeface="Arial" pitchFamily="34" charset="0"/>
              </a:rPr>
              <a:t>Рост </a:t>
            </a:r>
            <a:r>
              <a:rPr lang="en-US" sz="1600" b="1" dirty="0" smtClean="0">
                <a:cs typeface="Arial" pitchFamily="34" charset="0"/>
              </a:rPr>
              <a:t>EBITDA</a:t>
            </a:r>
            <a:r>
              <a:rPr lang="ru-RU" sz="1600" b="1" dirty="0" smtClean="0">
                <a:cs typeface="Arial" pitchFamily="34" charset="0"/>
              </a:rPr>
              <a:t>,</a:t>
            </a:r>
            <a:r>
              <a:rPr lang="en-US" sz="1600" b="1" dirty="0" smtClean="0">
                <a:cs typeface="Arial" pitchFamily="34" charset="0"/>
              </a:rPr>
              <a:t>  </a:t>
            </a:r>
            <a:r>
              <a:rPr lang="ru-RU" sz="1600" b="1" dirty="0" err="1">
                <a:cs typeface="Arial" pitchFamily="34" charset="0"/>
              </a:rPr>
              <a:t>м</a:t>
            </a:r>
            <a:r>
              <a:rPr lang="ru-RU" sz="1600" b="1" dirty="0" err="1" smtClean="0">
                <a:cs typeface="Arial" pitchFamily="34" charset="0"/>
              </a:rPr>
              <a:t>лрд</a:t>
            </a:r>
            <a:r>
              <a:rPr lang="en-US" sz="1600" b="1" dirty="0">
                <a:cs typeface="Arial" pitchFamily="34" charset="0"/>
              </a:rPr>
              <a:t>.</a:t>
            </a:r>
            <a:r>
              <a:rPr lang="ru-RU" sz="1600" b="1" dirty="0">
                <a:cs typeface="Arial" pitchFamily="34" charset="0"/>
              </a:rPr>
              <a:t> руб.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73" name="Прямая соединительная линия 172"/>
          <p:cNvCxnSpPr/>
          <p:nvPr>
            <p:custDataLst>
              <p:tags r:id="rId41"/>
            </p:custDataLst>
          </p:nvPr>
        </p:nvCxnSpPr>
        <p:spPr bwMode="auto">
          <a:xfrm>
            <a:off x="8465231" y="162080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>
            <p:custDataLst>
              <p:tags r:id="rId42"/>
            </p:custDataLst>
          </p:nvPr>
        </p:nvCxnSpPr>
        <p:spPr bwMode="auto">
          <a:xfrm>
            <a:off x="8122331" y="179225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>
            <p:custDataLst>
              <p:tags r:id="rId43"/>
            </p:custDataLst>
          </p:nvPr>
        </p:nvCxnSpPr>
        <p:spPr bwMode="auto">
          <a:xfrm>
            <a:off x="7779431" y="194465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>
            <p:custDataLst>
              <p:tags r:id="rId44"/>
            </p:custDataLst>
          </p:nvPr>
        </p:nvCxnSpPr>
        <p:spPr bwMode="auto">
          <a:xfrm>
            <a:off x="7436531" y="2030382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>
            <p:custDataLst>
              <p:tags r:id="rId45"/>
            </p:custDataLst>
          </p:nvPr>
        </p:nvCxnSpPr>
        <p:spPr bwMode="auto">
          <a:xfrm>
            <a:off x="7093631" y="213515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>
            <p:custDataLst>
              <p:tags r:id="rId46"/>
            </p:custDataLst>
          </p:nvPr>
        </p:nvCxnSpPr>
        <p:spPr bwMode="auto">
          <a:xfrm>
            <a:off x="6750731" y="238280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>
            <p:custDataLst>
              <p:tags r:id="rId47"/>
            </p:custDataLst>
          </p:nvPr>
        </p:nvCxnSpPr>
        <p:spPr bwMode="auto">
          <a:xfrm>
            <a:off x="6407831" y="245900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 bwMode="auto">
          <a:xfrm>
            <a:off x="6064931" y="255425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>
            <p:custDataLst>
              <p:tags r:id="rId48"/>
            </p:custDataLst>
          </p:nvPr>
        </p:nvCxnSpPr>
        <p:spPr bwMode="auto">
          <a:xfrm>
            <a:off x="5722031" y="2706657"/>
            <a:ext cx="152400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>
            <p:custDataLst>
              <p:tags r:id="rId49"/>
            </p:custDataLst>
          </p:nvPr>
        </p:nvCxnSpPr>
        <p:spPr bwMode="auto">
          <a:xfrm>
            <a:off x="8712881" y="1373157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>
            <p:custDataLst>
              <p:tags r:id="rId50"/>
            </p:custDataLst>
          </p:nvPr>
        </p:nvCxnSpPr>
        <p:spPr bwMode="auto">
          <a:xfrm>
            <a:off x="5626781" y="1373157"/>
            <a:ext cx="30861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>
            <p:custDataLst>
              <p:tags r:id="rId51"/>
            </p:custDataLst>
          </p:nvPr>
        </p:nvCxnSpPr>
        <p:spPr bwMode="auto">
          <a:xfrm flipV="1">
            <a:off x="5626781" y="1373157"/>
            <a:ext cx="0" cy="1295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Овал 185"/>
          <p:cNvSpPr/>
          <p:nvPr>
            <p:custDataLst>
              <p:tags r:id="rId52"/>
            </p:custDataLst>
          </p:nvPr>
        </p:nvSpPr>
        <p:spPr bwMode="auto">
          <a:xfrm>
            <a:off x="6607856" y="1217582"/>
            <a:ext cx="1125537" cy="3111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C00000"/>
                </a:solidFill>
                <a:sym typeface="Calibri"/>
              </a:rPr>
              <a:t>x3,5 </a:t>
            </a:r>
            <a:r>
              <a:rPr lang="ru-RU" sz="1600" b="1" dirty="0">
                <a:solidFill>
                  <a:srgbClr val="C00000"/>
                </a:solidFill>
                <a:sym typeface="Calibri"/>
              </a:rPr>
              <a:t>раза</a:t>
            </a:r>
          </a:p>
        </p:txBody>
      </p:sp>
      <p:sp>
        <p:nvSpPr>
          <p:cNvPr id="187" name="Прямоугольник 186"/>
          <p:cNvSpPr/>
          <p:nvPr>
            <p:custDataLst>
              <p:tags r:id="rId53"/>
            </p:custDataLst>
          </p:nvPr>
        </p:nvSpPr>
        <p:spPr bwMode="auto">
          <a:xfrm>
            <a:off x="8500156" y="3255932"/>
            <a:ext cx="4254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/>
            </a:pPr>
            <a:fld id="{88739659-3591-41F6-AD7D-0858518AE385}" type="datetime'2''0''''''''''''''''''''''''''''''''''''2''''''0'''''''''''''">
              <a:rPr lang="en-US" sz="1600" smtClean="0">
                <a:solidFill>
                  <a:schemeClr val="tx1"/>
                </a:solidFill>
              </a:rPr>
              <a:pPr algn="ctr">
                <a:defRPr/>
              </a:pPr>
              <a:t>2020</a:t>
            </a:fld>
            <a:endParaRPr lang="ru-RU" sz="16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88" name="Прямоугольник 187"/>
          <p:cNvSpPr/>
          <p:nvPr>
            <p:custDataLst>
              <p:tags r:id="rId54"/>
            </p:custDataLst>
          </p:nvPr>
        </p:nvSpPr>
        <p:spPr bwMode="auto">
          <a:xfrm>
            <a:off x="5414056" y="3255932"/>
            <a:ext cx="4254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/>
            </a:pPr>
            <a:fld id="{48537C4D-456D-463F-968E-5057D30B72A2}" type="datetime'''''''''''''''''''''''''20''''''''''''''1''''''1'''''''''''''">
              <a:rPr lang="en-US" sz="1600" smtClean="0">
                <a:solidFill>
                  <a:schemeClr val="tx1"/>
                </a:solidFill>
              </a:rPr>
              <a:pPr algn="ctr">
                <a:defRPr/>
              </a:pPr>
              <a:t>2011</a:t>
            </a:fld>
            <a:endParaRPr lang="ru-RU" sz="16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89" name="Прямоугольник 188"/>
          <p:cNvSpPr/>
          <p:nvPr>
            <p:custDataLst>
              <p:tags r:id="rId55"/>
            </p:custDataLst>
          </p:nvPr>
        </p:nvSpPr>
        <p:spPr>
          <a:xfrm>
            <a:off x="8617631" y="1555703"/>
            <a:ext cx="184995" cy="1584176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0" name="TextBox 110"/>
          <p:cNvSpPr txBox="1">
            <a:spLocks noChangeArrowheads="1"/>
          </p:cNvSpPr>
          <p:nvPr/>
        </p:nvSpPr>
        <p:spPr bwMode="auto">
          <a:xfrm>
            <a:off x="8465231" y="969037"/>
            <a:ext cx="539553" cy="400110"/>
          </a:xfrm>
          <a:prstGeom prst="rect">
            <a:avLst/>
          </a:prstGeom>
          <a:solidFill>
            <a:schemeClr val="bg1"/>
          </a:solidFill>
          <a:ln w="22225" cap="rnd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64</a:t>
            </a:r>
          </a:p>
        </p:txBody>
      </p:sp>
      <p:sp>
        <p:nvSpPr>
          <p:cNvPr id="191" name="TextBox 110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389723" y="2434847"/>
            <a:ext cx="4320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4" name="TextBox 110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69106" y="2323116"/>
            <a:ext cx="539553" cy="400110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18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95" name="Прямая соединительная линия 194"/>
          <p:cNvCxnSpPr/>
          <p:nvPr>
            <p:custDataLst>
              <p:tags r:id="rId58"/>
            </p:custDataLst>
          </p:nvPr>
        </p:nvCxnSpPr>
        <p:spPr bwMode="auto">
          <a:xfrm flipV="1">
            <a:off x="5759449" y="2723226"/>
            <a:ext cx="149210" cy="1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73973" y="3467175"/>
            <a:ext cx="49063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</a:pPr>
            <a:endParaRPr lang="ru-RU" sz="1600" b="1" dirty="0" smtClean="0"/>
          </a:p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Синхронизация развития мощностей по </a:t>
            </a:r>
          </a:p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переработке с увеличением добычи УВ</a:t>
            </a:r>
          </a:p>
          <a:p>
            <a:pPr marL="197607" lvl="1" indent="-195987" defTabSz="913526">
              <a:buClr>
                <a:schemeClr val="tx2"/>
              </a:buClr>
              <a:buSzPct val="125000"/>
            </a:pPr>
            <a:r>
              <a:rPr lang="ru-RU" sz="1600" b="1" dirty="0" smtClean="0"/>
              <a:t>в </a:t>
            </a:r>
            <a:r>
              <a:rPr lang="ru-RU" sz="1600" b="1" dirty="0"/>
              <a:t>рамках </a:t>
            </a:r>
            <a:r>
              <a:rPr lang="ru-RU" sz="1600" b="1" dirty="0" smtClean="0"/>
              <a:t>ГК "Газпром"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Объект 4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29" imgW="381" imgH="381" progId="TCLayout.ActiveDocument.1">
                  <p:embed/>
                </p:oleObj>
              </mc:Choice>
              <mc:Fallback>
                <p:oleObj name="think-cell Slide" r:id="rId29" imgW="381" imgH="381" progId="TCLayout.ActiveDocument.1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600">
              <a:latin typeface="Calibri"/>
              <a:sym typeface="Calibri"/>
            </a:endParaRPr>
          </a:p>
        </p:txBody>
      </p:sp>
      <p:sp>
        <p:nvSpPr>
          <p:cNvPr id="2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5856" y="1317329"/>
            <a:ext cx="5695359" cy="1175935"/>
          </a:xfrm>
          <a:prstGeom prst="rect">
            <a:avLst/>
          </a:prstGeom>
          <a:solidFill>
            <a:srgbClr val="CBD9EB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31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515" y="1305991"/>
            <a:ext cx="4208346" cy="1175935"/>
          </a:xfrm>
          <a:prstGeom prst="homePlate">
            <a:avLst>
              <a:gd name="adj" fmla="val 23542"/>
            </a:avLst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pPr marL="342900" indent="-342900">
              <a:buFont typeface="Wingdings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5562" y="1466346"/>
            <a:ext cx="325587" cy="879522"/>
          </a:xfrm>
          <a:prstGeom prst="rightArrow">
            <a:avLst>
              <a:gd name="adj1" fmla="val 59852"/>
              <a:gd name="adj2" fmla="val 60694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3462" tIns="36731" rIns="36731" bIns="36731" anchor="ctr"/>
          <a:lstStyle/>
          <a:p>
            <a:endParaRPr lang="ru-RU"/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5856" y="2611484"/>
            <a:ext cx="5695359" cy="1175935"/>
          </a:xfrm>
          <a:prstGeom prst="rect">
            <a:avLst/>
          </a:prstGeom>
          <a:solidFill>
            <a:srgbClr val="CBD9EB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515" y="2613104"/>
            <a:ext cx="4208346" cy="1175935"/>
          </a:xfrm>
          <a:prstGeom prst="homePlate">
            <a:avLst>
              <a:gd name="adj" fmla="val 23542"/>
            </a:avLst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5562" y="2760500"/>
            <a:ext cx="325587" cy="879522"/>
          </a:xfrm>
          <a:prstGeom prst="rightArrow">
            <a:avLst>
              <a:gd name="adj1" fmla="val 59852"/>
              <a:gd name="adj2" fmla="val 60694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3462" tIns="36731" rIns="36731" bIns="36731" anchor="ctr"/>
          <a:lstStyle/>
          <a:p>
            <a:endParaRPr lang="ru-RU"/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5856" y="3907628"/>
            <a:ext cx="5695359" cy="1175935"/>
          </a:xfrm>
          <a:prstGeom prst="rect">
            <a:avLst/>
          </a:prstGeom>
          <a:solidFill>
            <a:srgbClr val="CBD9EB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39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515" y="3909248"/>
            <a:ext cx="4208346" cy="1175935"/>
          </a:xfrm>
          <a:prstGeom prst="homePlate">
            <a:avLst>
              <a:gd name="adj" fmla="val 23542"/>
            </a:avLst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40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5562" y="4056645"/>
            <a:ext cx="325587" cy="879521"/>
          </a:xfrm>
          <a:prstGeom prst="rightArrow">
            <a:avLst>
              <a:gd name="adj1" fmla="val 59852"/>
              <a:gd name="adj2" fmla="val 60694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3462" tIns="36731" rIns="36731" bIns="36731" anchor="ctr"/>
          <a:lstStyle/>
          <a:p>
            <a:endParaRPr lang="ru-RU"/>
          </a:p>
        </p:txBody>
      </p:sp>
      <p:sp>
        <p:nvSpPr>
          <p:cNvPr id="44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51861" y="5236166"/>
            <a:ext cx="4519354" cy="1175935"/>
          </a:xfrm>
          <a:prstGeom prst="rect">
            <a:avLst/>
          </a:prstGeom>
          <a:solidFill>
            <a:srgbClr val="CBD9EB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47" name="AutoShap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3515" y="5205393"/>
            <a:ext cx="4208346" cy="1175935"/>
          </a:xfrm>
          <a:prstGeom prst="homePlate">
            <a:avLst>
              <a:gd name="adj" fmla="val 23542"/>
            </a:avLst>
          </a:prstGeom>
          <a:solidFill>
            <a:schemeClr val="tx2"/>
          </a:solidFill>
          <a:ln w="285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lIns="93296" tIns="46648" rIns="93296" bIns="46648" anchor="ctr"/>
          <a:lstStyle/>
          <a:p>
            <a:endParaRPr lang="ru-RU"/>
          </a:p>
        </p:txBody>
      </p:sp>
      <p:sp>
        <p:nvSpPr>
          <p:cNvPr id="48" name="AutoShap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5562" y="5352789"/>
            <a:ext cx="325587" cy="879522"/>
          </a:xfrm>
          <a:prstGeom prst="rightArrow">
            <a:avLst>
              <a:gd name="adj1" fmla="val 59852"/>
              <a:gd name="adj2" fmla="val 60694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3462" tIns="36731" rIns="36731" bIns="36731" anchor="ctr"/>
          <a:lstStyle/>
          <a:p>
            <a:endParaRPr lang="ru-RU"/>
          </a:p>
        </p:txBody>
      </p:sp>
      <p:sp>
        <p:nvSpPr>
          <p:cNvPr id="50" name="Rectangle 5"/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358619" y="237176"/>
            <a:ext cx="8697144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Основные приоритеты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переработке жидких </a:t>
            </a:r>
            <a:r>
              <a:rPr lang="ru-RU" sz="2400" b="1" dirty="0" smtClean="0"/>
              <a:t>УВ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2887" y="1395076"/>
            <a:ext cx="3732112" cy="10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Низкий уровень выработки светлых </a:t>
            </a:r>
            <a:r>
              <a:rPr lang="ru-RU" sz="1400" dirty="0" smtClean="0">
                <a:solidFill>
                  <a:schemeClr val="bg1"/>
                </a:solidFill>
              </a:rPr>
              <a:t>нефтепродуктов  </a:t>
            </a:r>
            <a:r>
              <a:rPr lang="ru-RU" sz="1400" dirty="0">
                <a:solidFill>
                  <a:schemeClr val="bg1"/>
                </a:solidFill>
              </a:rPr>
              <a:t>~ 50</a:t>
            </a:r>
            <a:r>
              <a:rPr lang="ru-RU" sz="1400" dirty="0" smtClean="0">
                <a:solidFill>
                  <a:schemeClr val="bg1"/>
                </a:solidFill>
              </a:rPr>
              <a:t>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2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887" y="2689231"/>
            <a:ext cx="3732112" cy="10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Неэкономичные технологии </a:t>
            </a:r>
            <a:r>
              <a:rPr lang="ru-RU" sz="1400" dirty="0" smtClean="0">
                <a:solidFill>
                  <a:schemeClr val="bg1"/>
                </a:solidFill>
              </a:rPr>
              <a:t>пиролиза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endParaRPr lang="ru-RU" sz="1400" dirty="0">
              <a:solidFill>
                <a:schemeClr val="bg1"/>
              </a:solidFill>
            </a:endParaRPr>
          </a:p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2% доля мощностей в нефтехимии в РФ</a:t>
            </a:r>
          </a:p>
        </p:txBody>
      </p:sp>
      <p:sp>
        <p:nvSpPr>
          <p:cNvPr id="53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3528" y="4022916"/>
            <a:ext cx="4128333" cy="101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471" tIns="73471" rIns="73471" bIns="73471" anchor="ctr">
            <a:spAutoFit/>
          </a:bodyPr>
          <a:lstStyle/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Доля Нефтехимии – 13% от общей </a:t>
            </a:r>
            <a:r>
              <a:rPr lang="en-US" sz="1400" dirty="0">
                <a:solidFill>
                  <a:schemeClr val="bg1"/>
                </a:solidFill>
              </a:rPr>
              <a:t>EBITDA </a:t>
            </a:r>
            <a:r>
              <a:rPr lang="ru-RU" sz="1400" dirty="0">
                <a:solidFill>
                  <a:schemeClr val="bg1"/>
                </a:solidFill>
              </a:rPr>
              <a:t>компании;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</a:rPr>
              <a:t>Присутствие </a:t>
            </a:r>
            <a:r>
              <a:rPr lang="ru-RU" sz="1400" dirty="0">
                <a:solidFill>
                  <a:schemeClr val="bg1"/>
                </a:solidFill>
              </a:rPr>
              <a:t>на низкорентабельных </a:t>
            </a:r>
            <a:endParaRPr lang="ru-RU" sz="1400" dirty="0" smtClean="0">
              <a:solidFill>
                <a:schemeClr val="bg1"/>
              </a:solidFill>
            </a:endParaRPr>
          </a:p>
          <a:p>
            <a:pPr defTabSz="913526">
              <a:buClr>
                <a:schemeClr val="bg1"/>
              </a:buClr>
            </a:pPr>
            <a:r>
              <a:rPr lang="ru-RU" sz="1400" dirty="0" smtClean="0">
                <a:solidFill>
                  <a:schemeClr val="bg1"/>
                </a:solidFill>
              </a:rPr>
              <a:t>рынках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низкая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степень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импортозамещения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4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2887" y="5312295"/>
            <a:ext cx="3732112" cy="10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Переработка нефти 4,7 млн. </a:t>
            </a:r>
            <a:r>
              <a:rPr lang="ru-RU" sz="1400" dirty="0" smtClean="0">
                <a:solidFill>
                  <a:schemeClr val="bg1"/>
                </a:solidFill>
              </a:rPr>
              <a:t>тонн </a:t>
            </a:r>
          </a:p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</a:rPr>
              <a:t>СГК </a:t>
            </a:r>
            <a:r>
              <a:rPr lang="ru-RU" sz="1400" dirty="0">
                <a:solidFill>
                  <a:schemeClr val="bg1"/>
                </a:solidFill>
              </a:rPr>
              <a:t>1,8 млн. </a:t>
            </a:r>
            <a:r>
              <a:rPr lang="ru-RU" sz="1400" dirty="0" smtClean="0">
                <a:solidFill>
                  <a:schemeClr val="bg1"/>
                </a:solidFill>
              </a:rPr>
              <a:t>тонн</a:t>
            </a:r>
          </a:p>
          <a:p>
            <a:pPr marL="179790" indent="-179790" defTabSz="913526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</a:rPr>
              <a:t>ШФЛУ </a:t>
            </a:r>
            <a:r>
              <a:rPr lang="ru-RU" sz="1400" dirty="0">
                <a:solidFill>
                  <a:schemeClr val="bg1"/>
                </a:solidFill>
              </a:rPr>
              <a:t>0,3 млн. тонн</a:t>
            </a:r>
          </a:p>
        </p:txBody>
      </p:sp>
      <p:sp>
        <p:nvSpPr>
          <p:cNvPr id="55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21514" y="1579728"/>
            <a:ext cx="4389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Высокий выход светлых – 80</a:t>
            </a:r>
            <a:r>
              <a:rPr lang="ru-RU" sz="1400" dirty="0" smtClean="0"/>
              <a:t>%</a:t>
            </a:r>
          </a:p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соответствие </a:t>
            </a:r>
            <a:r>
              <a:rPr lang="ru-RU" sz="1400" dirty="0"/>
              <a:t>требованиям технического регламента по сере (&lt;10 </a:t>
            </a:r>
            <a:r>
              <a:rPr lang="ru-RU" sz="1400" dirty="0" err="1"/>
              <a:t>ppm</a:t>
            </a:r>
            <a:r>
              <a:rPr lang="ru-RU" sz="1400" dirty="0"/>
              <a:t>), бензолу и </a:t>
            </a:r>
            <a:r>
              <a:rPr lang="ru-RU" sz="1400" dirty="0" err="1"/>
              <a:t>ароматике</a:t>
            </a:r>
            <a:r>
              <a:rPr lang="ru-RU" sz="1400" dirty="0"/>
              <a:t> </a:t>
            </a:r>
            <a:r>
              <a:rPr lang="ru-RU" sz="1400" dirty="0" smtClean="0"/>
              <a:t> с </a:t>
            </a:r>
            <a:r>
              <a:rPr lang="ru-RU" sz="1400" dirty="0"/>
              <a:t>2016 г.</a:t>
            </a:r>
          </a:p>
        </p:txBody>
      </p:sp>
      <p:sp>
        <p:nvSpPr>
          <p:cNvPr id="56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21514" y="2685992"/>
            <a:ext cx="4389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Конкурирование </a:t>
            </a:r>
            <a:r>
              <a:rPr lang="ru-RU" sz="1400" dirty="0" smtClean="0"/>
              <a:t>за </a:t>
            </a:r>
            <a:r>
              <a:rPr lang="ru-RU" sz="1400" dirty="0"/>
              <a:t>счет низких затрат на сырье и </a:t>
            </a:r>
            <a:r>
              <a:rPr lang="ru-RU" sz="1400" dirty="0" smtClean="0"/>
              <a:t>высокого качества продукции</a:t>
            </a:r>
            <a:r>
              <a:rPr lang="ru-RU" sz="1400" dirty="0" smtClean="0"/>
              <a:t>:</a:t>
            </a:r>
          </a:p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endParaRPr lang="ru-RU" sz="1400" dirty="0"/>
          </a:p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13% доля мощностей в нефтехимии в РФ</a:t>
            </a:r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21514" y="3954601"/>
            <a:ext cx="4389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Рост </a:t>
            </a:r>
            <a:r>
              <a:rPr lang="ru-RU" sz="1400" dirty="0" smtClean="0"/>
              <a:t>продукции </a:t>
            </a:r>
            <a:r>
              <a:rPr lang="ru-RU" sz="1400" dirty="0"/>
              <a:t>Нефтехимии </a:t>
            </a:r>
            <a:r>
              <a:rPr lang="ru-RU" sz="1400" dirty="0" smtClean="0"/>
              <a:t>до </a:t>
            </a:r>
            <a:r>
              <a:rPr lang="ru-RU" sz="1400" dirty="0"/>
              <a:t>40% </a:t>
            </a:r>
            <a:r>
              <a:rPr lang="ru-RU" sz="1400" dirty="0" smtClean="0"/>
              <a:t>от общей </a:t>
            </a:r>
            <a:r>
              <a:rPr lang="ru-RU" sz="1400" dirty="0"/>
              <a:t>EBITDA</a:t>
            </a:r>
          </a:p>
          <a:p>
            <a:pPr marL="197607" lvl="1" indent="-195987" defTabSz="913526"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Производство сложных </a:t>
            </a:r>
            <a:r>
              <a:rPr lang="ru-RU" sz="1400" dirty="0" smtClean="0"/>
              <a:t>нефтехимических</a:t>
            </a:r>
            <a:r>
              <a:rPr lang="ru-RU" sz="1400" dirty="0" smtClean="0"/>
              <a:t> </a:t>
            </a:r>
            <a:r>
              <a:rPr lang="ru-RU" sz="1400" dirty="0"/>
              <a:t>продуктов </a:t>
            </a:r>
            <a:r>
              <a:rPr lang="ru-RU" sz="1400" dirty="0" smtClean="0"/>
              <a:t>с </a:t>
            </a:r>
            <a:r>
              <a:rPr lang="ru-RU" sz="1400" dirty="0"/>
              <a:t>партнерами </a:t>
            </a:r>
            <a:r>
              <a:rPr lang="ru-RU" sz="1400" dirty="0" smtClean="0"/>
              <a:t>в </a:t>
            </a:r>
            <a:r>
              <a:rPr lang="ru-RU" sz="1400" dirty="0"/>
              <a:t>центре Газовой химии</a:t>
            </a:r>
          </a:p>
        </p:txBody>
      </p:sp>
      <p:sp>
        <p:nvSpPr>
          <p:cNvPr id="58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21514" y="5333880"/>
            <a:ext cx="4389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20" lvl="1" indent="0" defTabSz="913526">
              <a:buClr>
                <a:schemeClr val="tx2"/>
              </a:buClr>
              <a:buSzPct val="125000"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</a:t>
            </a:r>
            <a:r>
              <a:rPr lang="ru-RU" sz="1400" dirty="0" smtClean="0"/>
              <a:t>П</a:t>
            </a:r>
            <a:r>
              <a:rPr lang="ru-RU" sz="1400" dirty="0" smtClean="0"/>
              <a:t>ереработка </a:t>
            </a:r>
            <a:r>
              <a:rPr lang="ru-RU" sz="1400" dirty="0"/>
              <a:t>нефти 6,8 млн. </a:t>
            </a:r>
            <a:r>
              <a:rPr lang="ru-RU" sz="1400" dirty="0" smtClean="0"/>
              <a:t>тонн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СГК </a:t>
            </a:r>
            <a:r>
              <a:rPr lang="ru-RU" sz="1400" dirty="0"/>
              <a:t>2,8 млн. </a:t>
            </a:r>
            <a:r>
              <a:rPr lang="ru-RU" sz="1400" dirty="0" smtClean="0"/>
              <a:t>тонн</a:t>
            </a:r>
          </a:p>
          <a:p>
            <a:pPr marL="1620" lvl="1" indent="0" defTabSz="913526">
              <a:buClr>
                <a:schemeClr val="tx2"/>
              </a:buClr>
              <a:buSzPct val="125000"/>
            </a:pPr>
            <a:r>
              <a:rPr lang="ru-RU" sz="1400" dirty="0" smtClean="0"/>
              <a:t>    ШФЛУ </a:t>
            </a:r>
            <a:r>
              <a:rPr lang="ru-RU" sz="1400" dirty="0"/>
              <a:t>1,2 млн. тонн</a:t>
            </a:r>
          </a:p>
        </p:txBody>
      </p:sp>
      <p:sp>
        <p:nvSpPr>
          <p:cNvPr id="59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3568" y="1001880"/>
            <a:ext cx="369323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b="1" dirty="0"/>
              <a:t>Текущая ситуация</a:t>
            </a:r>
            <a:r>
              <a:rPr lang="en-US" sz="1400" b="1" dirty="0"/>
              <a:t> – 2012</a:t>
            </a:r>
          </a:p>
        </p:txBody>
      </p:sp>
      <p:sp>
        <p:nvSpPr>
          <p:cNvPr id="61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48064" y="1001880"/>
            <a:ext cx="3693236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b="1" dirty="0"/>
              <a:t>Целевая конфигурация</a:t>
            </a:r>
            <a:r>
              <a:rPr lang="en-US" sz="1400" b="1" dirty="0"/>
              <a:t> –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Объект 4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think-cell Slide" r:id="rId35" imgW="381" imgH="381" progId="TCLayout.ActiveDocument.1">
                  <p:embed/>
                </p:oleObj>
              </mc:Choice>
              <mc:Fallback>
                <p:oleObj name="think-cell Slide" r:id="rId35" imgW="381" imgH="381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600">
              <a:latin typeface="Calibri"/>
              <a:sym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539552" y="116632"/>
            <a:ext cx="8363272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Базовые подходы  по достижению заявленных целей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539" y="980729"/>
            <a:ext cx="826119" cy="15711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3471" tIns="73471" rIns="73471" bIns="73471" anchor="ctr"/>
          <a:lstStyle/>
          <a:p>
            <a:pPr algn="ctr"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 smtClean="0">
                <a:solidFill>
                  <a:schemeClr val="bg2"/>
                </a:solidFill>
              </a:rPr>
              <a:t>НПЗ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3539" y="4495576"/>
            <a:ext cx="826119" cy="191731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3471" tIns="73471" rIns="73471" bIns="7347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 smtClean="0">
                <a:solidFill>
                  <a:schemeClr val="bg2"/>
                </a:solidFill>
              </a:rPr>
              <a:t>Управление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8" name="Rectangle 2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16144" y="980728"/>
            <a:ext cx="6020352" cy="817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0" bIns="36731" anchor="ctr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Строительство </a:t>
            </a:r>
            <a:r>
              <a:rPr lang="ru-RU" sz="1400" dirty="0" err="1" smtClean="0"/>
              <a:t>Каткрекинга</a:t>
            </a:r>
            <a:r>
              <a:rPr lang="ru-RU" sz="1400" dirty="0" smtClean="0"/>
              <a:t> </a:t>
            </a:r>
            <a:r>
              <a:rPr lang="ru-RU" sz="1400" dirty="0"/>
              <a:t>на 1,1 млн. т</a:t>
            </a:r>
            <a:r>
              <a:rPr lang="ru-RU" sz="1400" dirty="0" smtClean="0"/>
              <a:t>. В год  </a:t>
            </a:r>
          </a:p>
          <a:p>
            <a:pPr marL="1620" lvl="1" indent="0" defTabSz="913526">
              <a:lnSpc>
                <a:spcPct val="95000"/>
              </a:lnSpc>
              <a:buClr>
                <a:schemeClr val="tx2"/>
              </a:buClr>
              <a:buSzPct val="125000"/>
            </a:pPr>
            <a:r>
              <a:rPr lang="ru-RU" sz="1400" dirty="0"/>
              <a:t> </a:t>
            </a:r>
            <a:r>
              <a:rPr lang="ru-RU" sz="1400" dirty="0" smtClean="0"/>
              <a:t>   </a:t>
            </a:r>
            <a:r>
              <a:rPr lang="ru-RU" sz="1400" dirty="0" smtClean="0"/>
              <a:t>и </a:t>
            </a:r>
            <a:r>
              <a:rPr lang="ru-RU" sz="1400" dirty="0"/>
              <a:t>Гидрокрекинга на 1,5 млн. т. с конверсией 85%</a:t>
            </a:r>
            <a:r>
              <a:rPr lang="ru-RU" sz="1400" baseline="30000" dirty="0"/>
              <a:t>1</a:t>
            </a:r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Модернизация облагораживающих </a:t>
            </a:r>
            <a:r>
              <a:rPr lang="ru-RU" sz="1400" dirty="0" smtClean="0"/>
              <a:t>мощностей</a:t>
            </a:r>
            <a:r>
              <a:rPr lang="en-US" sz="1400" dirty="0" smtClean="0"/>
              <a:t> (</a:t>
            </a:r>
            <a:r>
              <a:rPr lang="ru-RU" sz="1400" dirty="0" err="1" smtClean="0"/>
              <a:t>алкилирование</a:t>
            </a:r>
            <a:r>
              <a:rPr lang="en-US" sz="1400" dirty="0" smtClean="0"/>
              <a:t>,</a:t>
            </a:r>
            <a:r>
              <a:rPr lang="ru-RU" sz="1400" dirty="0" smtClean="0"/>
              <a:t> изомеризация и пр.)</a:t>
            </a:r>
            <a:endParaRPr lang="ru-RU" sz="1400" dirty="0"/>
          </a:p>
        </p:txBody>
      </p:sp>
      <p:sp>
        <p:nvSpPr>
          <p:cNvPr id="9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3539" y="2615052"/>
            <a:ext cx="826119" cy="181249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3471" tIns="73471" rIns="73471" bIns="73471" anchor="ctr"/>
          <a:lstStyle/>
          <a:p>
            <a:pPr algn="ctr"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 smtClean="0">
                <a:solidFill>
                  <a:schemeClr val="bg2"/>
                </a:solidFill>
              </a:rPr>
              <a:t>НХ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0" name="McK 4. Footnote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5936" y="6464369"/>
            <a:ext cx="872284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06902" indent="-106902" defTabSz="913526"/>
            <a:r>
              <a:rPr lang="ru-RU" sz="900" dirty="0" smtClean="0">
                <a:cs typeface="Arial" pitchFamily="34" charset="0"/>
              </a:rPr>
              <a:t>1 </a:t>
            </a:r>
            <a:r>
              <a:rPr lang="ru-RU" sz="900" dirty="0">
                <a:cs typeface="Arial" pitchFamily="34" charset="0"/>
              </a:rPr>
              <a:t>Объемы производства бензина, дизеля и керосина к общему объему перерабатываемого </a:t>
            </a:r>
            <a:r>
              <a:rPr lang="ru-RU" sz="900" dirty="0" smtClean="0">
                <a:cs typeface="Arial" pitchFamily="34" charset="0"/>
              </a:rPr>
              <a:t>сырья</a:t>
            </a:r>
          </a:p>
          <a:p>
            <a:pPr marL="106902" indent="-106902" defTabSz="913526"/>
            <a:r>
              <a:rPr lang="ru-RU" sz="900" dirty="0">
                <a:cs typeface="Arial" pitchFamily="34" charset="0"/>
              </a:rPr>
              <a:t>2</a:t>
            </a:r>
            <a:r>
              <a:rPr lang="ru-RU" sz="900" dirty="0" smtClean="0">
                <a:cs typeface="Arial" pitchFamily="34" charset="0"/>
              </a:rPr>
              <a:t> На </a:t>
            </a:r>
            <a:r>
              <a:rPr lang="ru-RU" sz="900" dirty="0">
                <a:cs typeface="Arial" pitchFamily="34" charset="0"/>
              </a:rPr>
              <a:t>последнем этапе планируется расширение до 1 </a:t>
            </a:r>
            <a:r>
              <a:rPr lang="ru-RU" sz="900" dirty="0" err="1">
                <a:cs typeface="Arial" pitchFamily="34" charset="0"/>
              </a:rPr>
              <a:t>млн.тонн</a:t>
            </a:r>
            <a:r>
              <a:rPr lang="ru-RU" sz="900" dirty="0">
                <a:cs typeface="Arial" pitchFamily="34" charset="0"/>
              </a:rPr>
              <a:t> в </a:t>
            </a:r>
            <a:r>
              <a:rPr lang="ru-RU" sz="900" dirty="0" smtClean="0">
                <a:cs typeface="Arial" pitchFamily="34" charset="0"/>
              </a:rPr>
              <a:t>год</a:t>
            </a:r>
            <a:endParaRPr lang="ru-RU" sz="900" dirty="0">
              <a:cs typeface="Arial" pitchFamily="34" charset="0"/>
            </a:endParaRPr>
          </a:p>
        </p:txBody>
      </p:sp>
      <p:sp>
        <p:nvSpPr>
          <p:cNvPr id="11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16144" y="1861870"/>
            <a:ext cx="6020352" cy="681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Строительство </a:t>
            </a:r>
            <a:r>
              <a:rPr lang="ru-RU" sz="1400" dirty="0" smtClean="0"/>
              <a:t>УЗК до 2,0 </a:t>
            </a:r>
            <a:r>
              <a:rPr lang="ru-RU" sz="1400" dirty="0"/>
              <a:t>млн. т. </a:t>
            </a:r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Снижение выхода мазута до 0, повышение глубины </a:t>
            </a:r>
            <a:r>
              <a:rPr lang="ru-RU" sz="1400" dirty="0" smtClean="0"/>
              <a:t>переработки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</a:t>
            </a:r>
            <a:r>
              <a:rPr lang="en-US" sz="1400" dirty="0"/>
              <a:t>~</a:t>
            </a:r>
            <a:r>
              <a:rPr lang="ru-RU" sz="1400" dirty="0"/>
              <a:t>70 до 89%</a:t>
            </a:r>
            <a:endParaRPr lang="en-US" sz="1400" dirty="0"/>
          </a:p>
        </p:txBody>
      </p:sp>
      <p:sp>
        <p:nvSpPr>
          <p:cNvPr id="12" name="Rectangle 3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16144" y="2615052"/>
            <a:ext cx="6020352" cy="916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Строительство пиролиза </a:t>
            </a:r>
            <a:r>
              <a:rPr lang="ru-RU" sz="1400" dirty="0" smtClean="0"/>
              <a:t>ЭП-800+</a:t>
            </a:r>
            <a:r>
              <a:rPr lang="ru-RU" sz="1400" baseline="30000" dirty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 smtClean="0"/>
              <a:t>нафте</a:t>
            </a:r>
            <a:r>
              <a:rPr lang="ru-RU" sz="1400" dirty="0" smtClean="0"/>
              <a:t> </a:t>
            </a:r>
            <a:r>
              <a:rPr lang="ru-RU" sz="1400" dirty="0"/>
              <a:t>и </a:t>
            </a:r>
            <a:r>
              <a:rPr lang="ru-RU" sz="1400" dirty="0" smtClean="0"/>
              <a:t>ШФЛУ</a:t>
            </a:r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Строительство комплекса акриловой кислоты</a:t>
            </a:r>
          </a:p>
        </p:txBody>
      </p:sp>
      <p:sp>
        <p:nvSpPr>
          <p:cNvPr id="13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16144" y="4495575"/>
            <a:ext cx="6020352" cy="928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Партнерство </a:t>
            </a:r>
            <a:r>
              <a:rPr lang="ru-RU" sz="1400" dirty="0"/>
              <a:t>с переработчиками и производителями пластиков и жидкой </a:t>
            </a:r>
            <a:r>
              <a:rPr lang="ru-RU" sz="1400" dirty="0" smtClean="0"/>
              <a:t>химии</a:t>
            </a:r>
            <a:endParaRPr lang="ru-RU" sz="1400" dirty="0"/>
          </a:p>
        </p:txBody>
      </p:sp>
      <p:sp>
        <p:nvSpPr>
          <p:cNvPr id="14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83673" y="5472282"/>
            <a:ext cx="427638" cy="94060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15" name="Rectangle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63146" y="5472282"/>
            <a:ext cx="1406022" cy="940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Передовая </a:t>
            </a:r>
            <a:r>
              <a:rPr lang="ru-RU" sz="1400" dirty="0" err="1"/>
              <a:t>организа-ционная</a:t>
            </a:r>
            <a:r>
              <a:rPr lang="ru-RU" sz="1400" dirty="0"/>
              <a:t> модель </a:t>
            </a:r>
            <a:endParaRPr lang="en-US" sz="1400" dirty="0"/>
          </a:p>
        </p:txBody>
      </p:sp>
      <p:sp>
        <p:nvSpPr>
          <p:cNvPr id="16" name="Rectangle 3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16144" y="5472282"/>
            <a:ext cx="6020352" cy="940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endParaRPr lang="ru-RU" sz="1400" dirty="0" smtClean="0"/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Развитие </a:t>
            </a:r>
            <a:r>
              <a:rPr lang="ru-RU" sz="1400" dirty="0"/>
              <a:t>экспертизы управления проектам для выполнения проектов в срок, бюджет и соответствующим </a:t>
            </a:r>
            <a:r>
              <a:rPr lang="ru-RU" sz="1400" dirty="0" smtClean="0"/>
              <a:t>качеством</a:t>
            </a:r>
            <a:endParaRPr lang="ru-RU" sz="1400" dirty="0"/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16144" y="3604715"/>
            <a:ext cx="6020352" cy="817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/>
              <a:t>Выпуск базовых полимеров: </a:t>
            </a:r>
            <a:r>
              <a:rPr lang="ru-RU" sz="1400" dirty="0" smtClean="0"/>
              <a:t>ПЭ, ПП</a:t>
            </a:r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Собственное производство </a:t>
            </a:r>
            <a:r>
              <a:rPr lang="ru-RU" sz="1400" dirty="0" err="1" smtClean="0"/>
              <a:t>альфа-олефинов</a:t>
            </a:r>
            <a:endParaRPr lang="ru-RU" sz="1400" dirty="0"/>
          </a:p>
          <a:p>
            <a:pPr marL="197607" lvl="1" indent="-195987" defTabSz="913526">
              <a:lnSpc>
                <a:spcPct val="95000"/>
              </a:lnSpc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sz="1400" dirty="0" smtClean="0"/>
              <a:t>Создание СП </a:t>
            </a:r>
            <a:r>
              <a:rPr lang="ru-RU" sz="1400" dirty="0"/>
              <a:t>по производству </a:t>
            </a:r>
            <a:r>
              <a:rPr lang="ru-RU" sz="1400" dirty="0" err="1"/>
              <a:t>суперабсорбентов</a:t>
            </a:r>
            <a:r>
              <a:rPr lang="ru-RU" sz="1400" dirty="0"/>
              <a:t> и </a:t>
            </a:r>
            <a:r>
              <a:rPr lang="ru-RU" sz="1400" dirty="0" err="1"/>
              <a:t>стирол-акриловых</a:t>
            </a:r>
            <a:r>
              <a:rPr lang="ru-RU" sz="1400" dirty="0"/>
              <a:t> </a:t>
            </a:r>
            <a:r>
              <a:rPr lang="ru-RU" sz="1400" dirty="0" smtClean="0"/>
              <a:t>дисперсий</a:t>
            </a:r>
            <a:endParaRPr lang="ru-RU" sz="1400" dirty="0"/>
          </a:p>
        </p:txBody>
      </p:sp>
      <p:sp>
        <p:nvSpPr>
          <p:cNvPr id="18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51808" y="980728"/>
            <a:ext cx="1406022" cy="817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Повышение объемов выработки </a:t>
            </a:r>
            <a:r>
              <a:rPr lang="ru-RU" sz="1400" dirty="0" smtClean="0"/>
              <a:t>светлых</a:t>
            </a:r>
            <a:endParaRPr lang="ru-RU" sz="1400" dirty="0"/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51808" y="1861870"/>
            <a:ext cx="1406022" cy="681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Повышение глубины переработки</a:t>
            </a:r>
            <a:endParaRPr lang="en-US" sz="1400" dirty="0"/>
          </a:p>
        </p:txBody>
      </p:sp>
      <p:sp>
        <p:nvSpPr>
          <p:cNvPr id="20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51808" y="2615052"/>
            <a:ext cx="1406022" cy="916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Производство базовых продуктов нефтехимии</a:t>
            </a:r>
            <a:endParaRPr lang="en-US" sz="1400" dirty="0"/>
          </a:p>
        </p:txBody>
      </p:sp>
      <p:sp>
        <p:nvSpPr>
          <p:cNvPr id="21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51808" y="4495575"/>
            <a:ext cx="1406022" cy="928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Партнерство с др. игроками для развития рынка НХ</a:t>
            </a:r>
            <a:endParaRPr lang="en-US" sz="1400" dirty="0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51808" y="3604715"/>
            <a:ext cx="1406022" cy="817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73471" tIns="36731" rIns="73471" bIns="36731" anchor="ctr"/>
          <a:lstStyle/>
          <a:p>
            <a:pPr defTabSz="913526">
              <a:lnSpc>
                <a:spcPct val="95000"/>
              </a:lnSpc>
              <a:buClr>
                <a:schemeClr val="tx2"/>
              </a:buClr>
            </a:pPr>
            <a:r>
              <a:rPr lang="ru-RU" sz="1400" dirty="0"/>
              <a:t>Выборочное углубление цепочки нефтехимии</a:t>
            </a:r>
            <a:endParaRPr lang="en-US" sz="1400" dirty="0"/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077194" y="980728"/>
            <a:ext cx="427638" cy="8179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24" name="WordArt 50"/>
          <p:cNvSpPr>
            <a:spLocks noChangeArrowheads="1" noChangeShapeType="1" noTextEdit="1"/>
          </p:cNvSpPr>
          <p:nvPr>
            <p:custDataLst>
              <p:tags r:id="rId23"/>
            </p:custDataLst>
          </p:nvPr>
        </p:nvSpPr>
        <p:spPr bwMode="auto">
          <a:xfrm>
            <a:off x="1198683" y="1102210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1</a:t>
            </a: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077194" y="1861870"/>
            <a:ext cx="427638" cy="681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26" name="WordArt 50"/>
          <p:cNvSpPr>
            <a:spLocks noChangeArrowheads="1" noChangeShapeType="1" noTextEdit="1"/>
          </p:cNvSpPr>
          <p:nvPr>
            <p:custDataLst>
              <p:tags r:id="rId25"/>
            </p:custDataLst>
          </p:nvPr>
        </p:nvSpPr>
        <p:spPr bwMode="auto">
          <a:xfrm>
            <a:off x="1198683" y="1916941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2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077194" y="2615052"/>
            <a:ext cx="427638" cy="9167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28" name="WordArt 50"/>
          <p:cNvSpPr>
            <a:spLocks noChangeArrowheads="1" noChangeShapeType="1" noTextEdit="1"/>
          </p:cNvSpPr>
          <p:nvPr>
            <p:custDataLst>
              <p:tags r:id="rId27"/>
            </p:custDataLst>
          </p:nvPr>
        </p:nvSpPr>
        <p:spPr bwMode="auto">
          <a:xfrm>
            <a:off x="1198683" y="2786745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3</a:t>
            </a:r>
          </a:p>
        </p:txBody>
      </p:sp>
      <p:sp>
        <p:nvSpPr>
          <p:cNvPr id="29" name="Rectangle 20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077194" y="4495575"/>
            <a:ext cx="427638" cy="92811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30" name="WordArt 50"/>
          <p:cNvSpPr>
            <a:spLocks noChangeArrowheads="1" noChangeShapeType="1" noTextEdit="1"/>
          </p:cNvSpPr>
          <p:nvPr>
            <p:custDataLst>
              <p:tags r:id="rId29"/>
            </p:custDataLst>
          </p:nvPr>
        </p:nvSpPr>
        <p:spPr bwMode="auto">
          <a:xfrm>
            <a:off x="1198683" y="4644592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5</a:t>
            </a:r>
          </a:p>
        </p:txBody>
      </p:sp>
      <p:sp>
        <p:nvSpPr>
          <p:cNvPr id="31" name="WordArt 50"/>
          <p:cNvSpPr>
            <a:spLocks noChangeArrowheads="1" noChangeShapeType="1" noTextEdit="1"/>
          </p:cNvSpPr>
          <p:nvPr>
            <p:custDataLst>
              <p:tags r:id="rId30"/>
            </p:custDataLst>
          </p:nvPr>
        </p:nvSpPr>
        <p:spPr bwMode="auto">
          <a:xfrm>
            <a:off x="1198683" y="5577565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6</a:t>
            </a:r>
          </a:p>
        </p:txBody>
      </p:sp>
      <p:sp>
        <p:nvSpPr>
          <p:cNvPr id="32" name="Rectangle 1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077194" y="3604715"/>
            <a:ext cx="427638" cy="8179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lnSpc>
                <a:spcPct val="95000"/>
              </a:lnSpc>
            </a:pPr>
            <a:endParaRPr lang="ru-RU" sz="1200" b="1" dirty="0"/>
          </a:p>
        </p:txBody>
      </p:sp>
      <p:sp>
        <p:nvSpPr>
          <p:cNvPr id="33" name="WordArt 50"/>
          <p:cNvSpPr>
            <a:spLocks noChangeArrowheads="1" noChangeShapeType="1" noTextEdit="1"/>
          </p:cNvSpPr>
          <p:nvPr>
            <p:custDataLst>
              <p:tags r:id="rId32"/>
            </p:custDataLst>
          </p:nvPr>
        </p:nvSpPr>
        <p:spPr bwMode="auto">
          <a:xfrm>
            <a:off x="1198683" y="3711619"/>
            <a:ext cx="183041" cy="573390"/>
          </a:xfrm>
          <a:prstGeom prst="rect">
            <a:avLst/>
          </a:prstGeom>
        </p:spPr>
        <p:txBody>
          <a:bodyPr wrap="none" lIns="93296" tIns="46648" rIns="93296" bIns="466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7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7"/>
          <p:cNvCxnSpPr>
            <a:cxnSpLocks noChangeShapeType="1"/>
            <a:stCxn id="23" idx="0"/>
            <a:endCxn id="10" idx="1"/>
          </p:cNvCxnSpPr>
          <p:nvPr>
            <p:custDataLst>
              <p:tags r:id="rId1"/>
            </p:custDataLst>
          </p:nvPr>
        </p:nvCxnSpPr>
        <p:spPr bwMode="auto">
          <a:xfrm rot="-5400000">
            <a:off x="2978619" y="1075530"/>
            <a:ext cx="1232625" cy="378232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" name="AutoShape 8"/>
          <p:cNvCxnSpPr>
            <a:cxnSpLocks noChangeShapeType="1"/>
            <a:stCxn id="12" idx="3"/>
            <a:endCxn id="14" idx="1"/>
          </p:cNvCxnSpPr>
          <p:nvPr>
            <p:custDataLst>
              <p:tags r:id="rId2"/>
            </p:custDataLst>
          </p:nvPr>
        </p:nvCxnSpPr>
        <p:spPr bwMode="auto">
          <a:xfrm>
            <a:off x="2403538" y="3981464"/>
            <a:ext cx="82126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" name="AutoShape 9"/>
          <p:cNvCxnSpPr>
            <a:cxnSpLocks noChangeShapeType="1"/>
            <a:stCxn id="13" idx="3"/>
            <a:endCxn id="15" idx="1"/>
          </p:cNvCxnSpPr>
          <p:nvPr>
            <p:custDataLst>
              <p:tags r:id="rId3"/>
            </p:custDataLst>
          </p:nvPr>
        </p:nvCxnSpPr>
        <p:spPr bwMode="auto">
          <a:xfrm>
            <a:off x="2403538" y="4778378"/>
            <a:ext cx="82126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" name="AutoShape 10"/>
          <p:cNvCxnSpPr>
            <a:cxnSpLocks noChangeShapeType="1"/>
            <a:stCxn id="16" idx="3"/>
            <a:endCxn id="18" idx="1"/>
          </p:cNvCxnSpPr>
          <p:nvPr>
            <p:custDataLst>
              <p:tags r:id="rId4"/>
            </p:custDataLst>
          </p:nvPr>
        </p:nvCxnSpPr>
        <p:spPr bwMode="auto">
          <a:xfrm>
            <a:off x="4685894" y="3944210"/>
            <a:ext cx="79858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" name="AutoShape 11"/>
          <p:cNvCxnSpPr>
            <a:cxnSpLocks noChangeShapeType="1"/>
            <a:stCxn id="23" idx="2"/>
            <a:endCxn id="9" idx="1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3182706" y="3696277"/>
            <a:ext cx="827689" cy="378556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" name="AutoShape 12"/>
          <p:cNvCxnSpPr>
            <a:cxnSpLocks noChangeShapeType="1"/>
            <a:stCxn id="17" idx="3"/>
            <a:endCxn id="19" idx="1"/>
          </p:cNvCxnSpPr>
          <p:nvPr>
            <p:custDataLst>
              <p:tags r:id="rId6"/>
            </p:custDataLst>
          </p:nvPr>
        </p:nvCxnSpPr>
        <p:spPr bwMode="auto">
          <a:xfrm>
            <a:off x="4685894" y="4770280"/>
            <a:ext cx="79858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0384" y="4405810"/>
            <a:ext cx="7921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Дизельная фракция</a:t>
            </a:r>
            <a:endParaRPr lang="en-US" sz="1100" dirty="0"/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9335" y="5954313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095" y="2301789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86095" y="6062836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000" dirty="0"/>
          </a:p>
        </p:txBody>
      </p:sp>
      <p:sp>
        <p:nvSpPr>
          <p:cNvPr id="12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06348" y="3932871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000" dirty="0"/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6348" y="4729786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000" dirty="0"/>
          </a:p>
        </p:txBody>
      </p:sp>
      <p:sp>
        <p:nvSpPr>
          <p:cNvPr id="14" name="Rectangle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24798" y="3932871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15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24798" y="4729786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16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88704" y="3895618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17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88704" y="4721687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18" name="Rectangl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84475" y="3895618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19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4475" y="4721687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20" name="Rectangle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88704" y="5173596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21" name="Rectangl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4475" y="5173596"/>
            <a:ext cx="97190" cy="9718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22" name="Rectangle 28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349887" y="548680"/>
            <a:ext cx="8794113" cy="5263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Модернизированное производство 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нефтепродуктов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71600" y="3583007"/>
            <a:ext cx="1462716" cy="15922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defTabSz="913526">
              <a:buClr>
                <a:schemeClr val="tx2"/>
              </a:buClr>
            </a:pPr>
            <a:endParaRPr lang="en-GB" sz="1000" b="1" dirty="0"/>
          </a:p>
        </p:txBody>
      </p:sp>
      <p:sp>
        <p:nvSpPr>
          <p:cNvPr id="24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15765" y="3665614"/>
            <a:ext cx="1112830" cy="63170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/>
              <a:t>ЭЛОУ-АВТ-4</a:t>
            </a:r>
            <a:endParaRPr lang="en-US" sz="1000" b="1" dirty="0"/>
          </a:p>
        </p:txBody>
      </p:sp>
      <p:sp>
        <p:nvSpPr>
          <p:cNvPr id="25" name="Rectangle 3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15765" y="4462529"/>
            <a:ext cx="1112830" cy="63170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/>
              <a:t>ЭЛОУ-АВТ-6</a:t>
            </a:r>
            <a:endParaRPr lang="en-US" sz="1000" b="1" dirty="0"/>
          </a:p>
        </p:txBody>
      </p:sp>
      <p:sp>
        <p:nvSpPr>
          <p:cNvPr id="26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71600" y="1904951"/>
            <a:ext cx="21430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7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71600" y="1700040"/>
            <a:ext cx="21560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b="1" dirty="0"/>
              <a:t>Первичные процессы</a:t>
            </a:r>
            <a:endParaRPr lang="en-US" sz="1100" b="1" dirty="0"/>
          </a:p>
        </p:txBody>
      </p:sp>
      <p:sp>
        <p:nvSpPr>
          <p:cNvPr id="28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24798" y="1904951"/>
            <a:ext cx="21430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9" name="Rectangle 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24798" y="1700040"/>
            <a:ext cx="21560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b="1" dirty="0"/>
              <a:t>Переработка темных</a:t>
            </a:r>
            <a:endParaRPr lang="en-US" sz="1100" b="1" dirty="0"/>
          </a:p>
        </p:txBody>
      </p:sp>
      <p:sp>
        <p:nvSpPr>
          <p:cNvPr id="30" name="Rectangle 3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095" y="1700040"/>
            <a:ext cx="215600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b="1" dirty="0"/>
              <a:t>Облагораживание и очистка</a:t>
            </a:r>
            <a:endParaRPr lang="en-US" sz="1100" b="1" dirty="0"/>
          </a:p>
        </p:txBody>
      </p:sp>
      <p:sp>
        <p:nvSpPr>
          <p:cNvPr id="31" name="Rectangle 3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224798" y="3173212"/>
            <a:ext cx="1462715" cy="245715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defTabSz="913526">
              <a:buClr>
                <a:schemeClr val="tx2"/>
              </a:buClr>
            </a:pPr>
            <a:endParaRPr lang="en-GB" sz="1000" b="1" dirty="0"/>
          </a:p>
        </p:txBody>
      </p:sp>
      <p:sp>
        <p:nvSpPr>
          <p:cNvPr id="32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399740" y="3254199"/>
            <a:ext cx="1112830" cy="6317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err="1" smtClean="0">
                <a:solidFill>
                  <a:schemeClr val="bg1"/>
                </a:solidFill>
              </a:rPr>
              <a:t>Каткрекинг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Rectangle 4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99740" y="4080269"/>
            <a:ext cx="1112830" cy="6317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Гидрокрекинг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4" name="Rectangle 4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99740" y="4906339"/>
            <a:ext cx="1112830" cy="6317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Установка замедленного коксования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5" name="Rectangle 4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486095" y="1982699"/>
            <a:ext cx="1462715" cy="42275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defTabSz="913526">
              <a:buClr>
                <a:schemeClr val="tx2"/>
              </a:buClr>
            </a:pPr>
            <a:endParaRPr lang="en-GB" sz="1000" b="1" dirty="0"/>
          </a:p>
        </p:txBody>
      </p:sp>
      <p:sp>
        <p:nvSpPr>
          <p:cNvPr id="36" name="Rectangle 4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61038" y="2044249"/>
            <a:ext cx="1112830" cy="435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smtClean="0">
                <a:solidFill>
                  <a:schemeClr val="bg1"/>
                </a:solidFill>
              </a:rPr>
              <a:t>Изомеризация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Rectangle 4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61038" y="2654894"/>
            <a:ext cx="1112830" cy="43571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err="1" smtClean="0"/>
              <a:t>Риформинг</a:t>
            </a:r>
            <a:endParaRPr lang="en-US" sz="1000" b="1" dirty="0"/>
          </a:p>
        </p:txBody>
      </p:sp>
      <p:sp>
        <p:nvSpPr>
          <p:cNvPr id="38" name="Rectangle 4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61038" y="3265536"/>
            <a:ext cx="1112830" cy="4357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err="1" smtClean="0"/>
              <a:t>Платформинг</a:t>
            </a:r>
            <a:endParaRPr lang="en-US" sz="1000" b="1" dirty="0"/>
          </a:p>
        </p:txBody>
      </p:sp>
      <p:sp>
        <p:nvSpPr>
          <p:cNvPr id="39" name="Rectangle 4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661038" y="3876181"/>
            <a:ext cx="1112830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 err="1" smtClean="0">
                <a:solidFill>
                  <a:schemeClr val="bg1"/>
                </a:solidFill>
              </a:rPr>
              <a:t>Алкилирование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0" name="Rectangle 4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661038" y="4486824"/>
            <a:ext cx="1112830" cy="4357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/>
              <a:t>ГО-2</a:t>
            </a:r>
            <a:endParaRPr lang="en-US" sz="1000" b="1" dirty="0"/>
          </a:p>
        </p:txBody>
      </p:sp>
      <p:sp>
        <p:nvSpPr>
          <p:cNvPr id="41" name="Rectangle 4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661038" y="5708112"/>
            <a:ext cx="1112830" cy="435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>
                <a:solidFill>
                  <a:schemeClr val="bg1"/>
                </a:solidFill>
              </a:rPr>
              <a:t>ГО-5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2" name="Rectangle 5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661038" y="5097469"/>
            <a:ext cx="1112830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r>
              <a:rPr lang="ru-RU" sz="1000" b="1" dirty="0">
                <a:solidFill>
                  <a:schemeClr val="bg1"/>
                </a:solidFill>
              </a:rPr>
              <a:t>ГО-4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43" name="AutoShape 68"/>
          <p:cNvCxnSpPr>
            <a:cxnSpLocks noChangeShapeType="1"/>
            <a:stCxn id="31" idx="2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5384479" y="4202041"/>
            <a:ext cx="966987" cy="382363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44" name="AutoShape 69"/>
          <p:cNvCxnSpPr>
            <a:cxnSpLocks noChangeShapeType="1"/>
            <a:stCxn id="31" idx="2"/>
          </p:cNvCxnSpPr>
          <p:nvPr>
            <p:custDataLst>
              <p:tags r:id="rId43"/>
            </p:custDataLst>
          </p:nvPr>
        </p:nvCxnSpPr>
        <p:spPr bwMode="auto">
          <a:xfrm rot="16200000" flipH="1">
            <a:off x="5501101" y="4085419"/>
            <a:ext cx="733744" cy="382363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5" name="Rectangle 7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61852" y="2117934"/>
            <a:ext cx="184094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Бензиновая фракция</a:t>
            </a:r>
            <a:endParaRPr lang="en-US" sz="1100" dirty="0"/>
          </a:p>
        </p:txBody>
      </p:sp>
      <p:sp>
        <p:nvSpPr>
          <p:cNvPr id="46" name="Rectangle 71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461852" y="5576885"/>
            <a:ext cx="1291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Дизельная фракция</a:t>
            </a:r>
            <a:endParaRPr lang="en-US" sz="1100" dirty="0"/>
          </a:p>
        </p:txBody>
      </p:sp>
      <p:sp>
        <p:nvSpPr>
          <p:cNvPr id="47" name="Rectangle 7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476540" y="3750637"/>
            <a:ext cx="7273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Газойль</a:t>
            </a:r>
            <a:endParaRPr lang="en-US" sz="1100" dirty="0"/>
          </a:p>
        </p:txBody>
      </p:sp>
      <p:sp>
        <p:nvSpPr>
          <p:cNvPr id="48" name="Rectangle 7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456993" y="4547551"/>
            <a:ext cx="8163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Полугудрон</a:t>
            </a:r>
            <a:endParaRPr lang="en-US" sz="1100" dirty="0"/>
          </a:p>
        </p:txBody>
      </p:sp>
      <p:sp>
        <p:nvSpPr>
          <p:cNvPr id="49" name="Rectangle 7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007124" y="3608896"/>
            <a:ext cx="877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smtClean="0"/>
              <a:t>Бензиновая </a:t>
            </a:r>
            <a:r>
              <a:rPr lang="ru-RU" sz="1100" dirty="0"/>
              <a:t>фракция</a:t>
            </a:r>
            <a:endParaRPr lang="en-US" sz="1100" dirty="0"/>
          </a:p>
        </p:txBody>
      </p:sp>
      <p:sp>
        <p:nvSpPr>
          <p:cNvPr id="50" name="Rectangle 7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87686" y="4357218"/>
            <a:ext cx="7921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Дизельная фракция</a:t>
            </a:r>
            <a:endParaRPr lang="en-US" sz="1100" dirty="0"/>
          </a:p>
        </p:txBody>
      </p:sp>
      <p:sp>
        <p:nvSpPr>
          <p:cNvPr id="51" name="Arc 76"/>
          <p:cNvSpPr>
            <a:spLocks noChangeAspect="1"/>
          </p:cNvSpPr>
          <p:nvPr>
            <p:custDataLst>
              <p:tags r:id="rId50"/>
            </p:custDataLst>
          </p:nvPr>
        </p:nvSpPr>
        <p:spPr bwMode="black">
          <a:xfrm>
            <a:off x="3935907" y="5894383"/>
            <a:ext cx="105290" cy="21056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06375 h 43200"/>
              <a:gd name="T4" fmla="*/ 0 w 21600"/>
              <a:gd name="T5" fmla="*/ 10318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52" name="Rectangle 7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968424" y="6180254"/>
            <a:ext cx="9159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err="1"/>
              <a:t>Авиакеросин</a:t>
            </a:r>
            <a:endParaRPr lang="en-US" sz="1100" dirty="0"/>
          </a:p>
        </p:txBody>
      </p:sp>
      <p:sp>
        <p:nvSpPr>
          <p:cNvPr id="53" name="Rectangle 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968424" y="6394060"/>
            <a:ext cx="84393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Кокс</a:t>
            </a:r>
            <a:endParaRPr lang="en-US" sz="1100" dirty="0"/>
          </a:p>
        </p:txBody>
      </p:sp>
      <p:sp>
        <p:nvSpPr>
          <p:cNvPr id="54" name="Rectangle 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716016" y="3571641"/>
            <a:ext cx="835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Бензиновая фракция</a:t>
            </a:r>
            <a:endParaRPr lang="en-US" sz="1100" dirty="0"/>
          </a:p>
        </p:txBody>
      </p:sp>
      <p:sp>
        <p:nvSpPr>
          <p:cNvPr id="55" name="Rectangle 8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019639" y="1428833"/>
            <a:ext cx="131207" cy="11338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endParaRPr lang="en-GB" sz="900" b="1" dirty="0"/>
          </a:p>
        </p:txBody>
      </p:sp>
      <p:sp>
        <p:nvSpPr>
          <p:cNvPr id="56" name="Rectangle 8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07871" y="1424995"/>
            <a:ext cx="131207" cy="1133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endParaRPr lang="en-GB" sz="900" b="1" dirty="0"/>
          </a:p>
        </p:txBody>
      </p:sp>
      <p:sp>
        <p:nvSpPr>
          <p:cNvPr id="57" name="Rectangle 8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25682" y="1387515"/>
            <a:ext cx="231423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Существующая установка</a:t>
            </a:r>
            <a:endParaRPr lang="en-US" sz="1100" dirty="0"/>
          </a:p>
        </p:txBody>
      </p:sp>
      <p:sp>
        <p:nvSpPr>
          <p:cNvPr id="58" name="Rectangle 8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372200" y="1387515"/>
            <a:ext cx="2712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Новая / модернизированная установка</a:t>
            </a:r>
            <a:endParaRPr lang="en-US" sz="1100" dirty="0"/>
          </a:p>
        </p:txBody>
      </p:sp>
      <p:cxnSp>
        <p:nvCxnSpPr>
          <p:cNvPr id="59" name="AutoShape 98"/>
          <p:cNvCxnSpPr>
            <a:cxnSpLocks noChangeShapeType="1"/>
            <a:stCxn id="61" idx="3"/>
          </p:cNvCxnSpPr>
          <p:nvPr>
            <p:custDataLst>
              <p:tags r:id="rId58"/>
            </p:custDataLst>
          </p:nvPr>
        </p:nvCxnSpPr>
        <p:spPr bwMode="auto">
          <a:xfrm flipV="1">
            <a:off x="6948810" y="3992802"/>
            <a:ext cx="830979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Rectangle 9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51620" y="4692532"/>
            <a:ext cx="97190" cy="9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sp>
        <p:nvSpPr>
          <p:cNvPr id="61" name="Rectangle 10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51620" y="3944210"/>
            <a:ext cx="97190" cy="9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GB" sz="1000" dirty="0"/>
          </a:p>
        </p:txBody>
      </p:sp>
      <p:cxnSp>
        <p:nvCxnSpPr>
          <p:cNvPr id="62" name="AutoShape 101"/>
          <p:cNvCxnSpPr>
            <a:cxnSpLocks noChangeShapeType="1"/>
            <a:stCxn id="60" idx="3"/>
          </p:cNvCxnSpPr>
          <p:nvPr>
            <p:custDataLst>
              <p:tags r:id="rId61"/>
            </p:custDataLst>
          </p:nvPr>
        </p:nvCxnSpPr>
        <p:spPr bwMode="auto">
          <a:xfrm>
            <a:off x="6948810" y="4741125"/>
            <a:ext cx="830979" cy="323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Line 104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486095" y="1904951"/>
            <a:ext cx="20879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65" name="Line 3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140927" y="1628800"/>
            <a:ext cx="8794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0487" y="5427609"/>
            <a:ext cx="8763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Пропилен</a:t>
            </a:r>
          </a:p>
        </p:txBody>
      </p:sp>
      <p:grpSp>
        <p:nvGrpSpPr>
          <p:cNvPr id="3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59422" y="1804240"/>
            <a:ext cx="275373" cy="625222"/>
            <a:chOff x="2583" y="883"/>
            <a:chExt cx="118" cy="363"/>
          </a:xfrm>
        </p:grpSpPr>
        <p:sp>
          <p:nvSpPr>
            <p:cNvPr id="4" name="Line 3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2583" y="883"/>
              <a:ext cx="1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" name="Line 32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583" y="1246"/>
              <a:ext cx="1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6" name="Line 6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9907" y="2868413"/>
            <a:ext cx="1760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7" name="Line 6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9907" y="3121093"/>
            <a:ext cx="1760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8" name="Line 6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59907" y="3372153"/>
            <a:ext cx="17607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9" name="Line 9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19840" y="4716541"/>
            <a:ext cx="107557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ru-RU" sz="2400"/>
          </a:p>
        </p:txBody>
      </p:sp>
      <p:grpSp>
        <p:nvGrpSpPr>
          <p:cNvPr id="10" name="Group 1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19841" y="3964980"/>
            <a:ext cx="3523154" cy="319090"/>
            <a:chOff x="970" y="2194"/>
            <a:chExt cx="2108" cy="197"/>
          </a:xfrm>
        </p:grpSpPr>
        <p:sp>
          <p:nvSpPr>
            <p:cNvPr id="11" name="Line 95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970" y="2194"/>
              <a:ext cx="21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2" name="Line 97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970" y="2391"/>
              <a:ext cx="2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sz="2400"/>
            </a:p>
          </p:txBody>
        </p:sp>
      </p:grpSp>
      <p:cxnSp>
        <p:nvCxnSpPr>
          <p:cNvPr id="13" name="AutoShape 7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1703269" y="1795329"/>
            <a:ext cx="238103" cy="8099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4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95784" y="5638986"/>
            <a:ext cx="1150226" cy="391168"/>
            <a:chOff x="854" y="3209"/>
            <a:chExt cx="654" cy="291"/>
          </a:xfrm>
        </p:grpSpPr>
        <p:cxnSp>
          <p:nvCxnSpPr>
            <p:cNvPr id="15" name="AutoShape 77"/>
            <p:cNvCxnSpPr>
              <a:cxnSpLocks noChangeShapeType="1"/>
              <a:stCxn id="71" idx="1"/>
              <a:endCxn id="18" idx="1"/>
            </p:cNvCxnSpPr>
            <p:nvPr>
              <p:custDataLst>
                <p:tags r:id="rId100"/>
              </p:custDataLst>
            </p:nvPr>
          </p:nvCxnSpPr>
          <p:spPr bwMode="auto">
            <a:xfrm rot="5400000" flipH="1" flipV="1">
              <a:off x="1067" y="2996"/>
              <a:ext cx="228" cy="6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6" name="AutoShape 77"/>
            <p:cNvCxnSpPr>
              <a:cxnSpLocks noChangeShapeType="1"/>
              <a:stCxn id="71" idx="1"/>
              <a:endCxn id="19" idx="1"/>
            </p:cNvCxnSpPr>
            <p:nvPr>
              <p:custDataLst>
                <p:tags r:id="rId101"/>
              </p:custDataLst>
            </p:nvPr>
          </p:nvCxnSpPr>
          <p:spPr bwMode="auto">
            <a:xfrm rot="16200000" flipH="1">
              <a:off x="1150" y="3142"/>
              <a:ext cx="63" cy="6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7" name="Line 9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19841" y="5244578"/>
            <a:ext cx="9443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18" name="Rectangle 2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3647" y="5558809"/>
            <a:ext cx="124727" cy="1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2400"/>
          </a:p>
        </p:txBody>
      </p:sp>
      <p:sp>
        <p:nvSpPr>
          <p:cNvPr id="19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83647" y="6030155"/>
            <a:ext cx="124727" cy="1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ru-RU" sz="1100" dirty="0"/>
          </a:p>
        </p:txBody>
      </p:sp>
      <p:sp>
        <p:nvSpPr>
          <p:cNvPr id="20" name="Rectangle 6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70486" y="5735361"/>
            <a:ext cx="887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Пропилен</a:t>
            </a:r>
          </a:p>
        </p:txBody>
      </p:sp>
      <p:sp>
        <p:nvSpPr>
          <p:cNvPr id="21" name="Line 9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19841" y="5072885"/>
            <a:ext cx="5329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ru-RU" sz="2400"/>
          </a:p>
        </p:txBody>
      </p:sp>
      <p:cxnSp>
        <p:nvCxnSpPr>
          <p:cNvPr id="22" name="AutoShape 7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-5400000">
            <a:off x="4963196" y="3498381"/>
            <a:ext cx="132819" cy="382930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59221" y="4716541"/>
            <a:ext cx="4438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cxnSp>
        <p:nvCxnSpPr>
          <p:cNvPr id="24" name="AutoShape 77"/>
          <p:cNvCxnSpPr>
            <a:cxnSpLocks noChangeShapeType="1"/>
            <a:stCxn id="88" idx="3"/>
            <a:endCxn id="69" idx="1"/>
          </p:cNvCxnSpPr>
          <p:nvPr>
            <p:custDataLst>
              <p:tags r:id="rId17"/>
            </p:custDataLst>
          </p:nvPr>
        </p:nvCxnSpPr>
        <p:spPr bwMode="auto">
          <a:xfrm>
            <a:off x="3952411" y="5639796"/>
            <a:ext cx="8601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77"/>
          <p:cNvCxnSpPr>
            <a:cxnSpLocks noChangeShapeType="1"/>
            <a:stCxn id="87" idx="3"/>
            <a:endCxn id="70" idx="1"/>
          </p:cNvCxnSpPr>
          <p:nvPr>
            <p:custDataLst>
              <p:tags r:id="rId18"/>
            </p:custDataLst>
          </p:nvPr>
        </p:nvCxnSpPr>
        <p:spPr bwMode="auto">
          <a:xfrm>
            <a:off x="3952411" y="6167832"/>
            <a:ext cx="860136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77"/>
          <p:cNvCxnSpPr>
            <a:cxnSpLocks noChangeShapeType="1"/>
            <a:stCxn id="69" idx="3"/>
            <a:endCxn id="102" idx="1"/>
          </p:cNvCxnSpPr>
          <p:nvPr>
            <p:custDataLst>
              <p:tags r:id="rId19"/>
            </p:custDataLst>
          </p:nvPr>
        </p:nvCxnSpPr>
        <p:spPr bwMode="auto">
          <a:xfrm>
            <a:off x="5946435" y="5639796"/>
            <a:ext cx="101563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77"/>
          <p:cNvCxnSpPr>
            <a:cxnSpLocks noChangeShapeType="1"/>
            <a:stCxn id="70" idx="3"/>
            <a:endCxn id="103" idx="1"/>
          </p:cNvCxnSpPr>
          <p:nvPr>
            <p:custDataLst>
              <p:tags r:id="rId20"/>
            </p:custDataLst>
          </p:nvPr>
        </p:nvCxnSpPr>
        <p:spPr bwMode="auto">
          <a:xfrm>
            <a:off x="5946435" y="6167832"/>
            <a:ext cx="101563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8" name="Group 30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5931856" y="3922866"/>
            <a:ext cx="1020500" cy="349865"/>
            <a:chOff x="3660" y="2168"/>
            <a:chExt cx="602" cy="216"/>
          </a:xfrm>
        </p:grpSpPr>
        <p:sp>
          <p:nvSpPr>
            <p:cNvPr id="29" name="Line 36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3666" y="2168"/>
              <a:ext cx="5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0" name="Line 36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3660" y="2384"/>
              <a:ext cx="5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31" name="Rectangl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44257" y="5587965"/>
            <a:ext cx="90711" cy="10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ru-RU" sz="1100" dirty="0"/>
          </a:p>
        </p:txBody>
      </p:sp>
      <p:sp>
        <p:nvSpPr>
          <p:cNvPr id="32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44257" y="6083606"/>
            <a:ext cx="90711" cy="10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ru-RU" sz="1100" dirty="0"/>
          </a:p>
        </p:txBody>
      </p:sp>
      <p:sp>
        <p:nvSpPr>
          <p:cNvPr id="33" name="Rectangle 3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1989" y="1502968"/>
            <a:ext cx="586382" cy="455148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471" tIns="73471" rIns="73471" bIns="73471" anchor="ctr"/>
          <a:lstStyle/>
          <a:p>
            <a:pPr defTabSz="913526">
              <a:buClr>
                <a:schemeClr val="tx2"/>
              </a:buClr>
            </a:pPr>
            <a:endParaRPr lang="ru-RU" sz="1100" b="1" dirty="0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30392" y="1587194"/>
            <a:ext cx="1258617" cy="435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731" tIns="73462" rIns="36731" bIns="73462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ПНД: </a:t>
            </a:r>
            <a:r>
              <a:rPr lang="ru-RU" sz="1100" b="1" dirty="0" smtClean="0">
                <a:solidFill>
                  <a:schemeClr val="bg2"/>
                </a:solidFill>
                <a:cs typeface="Arial" pitchFamily="34" charset="0"/>
              </a:rPr>
              <a:t>ЛП </a:t>
            </a: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50/50</a:t>
            </a:r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30392" y="2209176"/>
            <a:ext cx="1258617" cy="435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731" tIns="73462" rIns="36731" bIns="73462" anchor="ctr"/>
          <a:lstStyle/>
          <a:p>
            <a:pPr algn="ctr"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ПП</a:t>
            </a:r>
          </a:p>
        </p:txBody>
      </p:sp>
      <p:sp>
        <p:nvSpPr>
          <p:cNvPr id="36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78530" y="1650364"/>
            <a:ext cx="1046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ПНД/</a:t>
            </a:r>
            <a:br>
              <a:rPr lang="ru-RU" sz="1100" dirty="0">
                <a:cs typeface="Arial" pitchFamily="34" charset="0"/>
              </a:rPr>
            </a:br>
            <a:r>
              <a:rPr lang="ru-RU" sz="1100" dirty="0">
                <a:cs typeface="Arial" pitchFamily="34" charset="0"/>
              </a:rPr>
              <a:t>ЛПВД </a:t>
            </a:r>
          </a:p>
        </p:txBody>
      </p:sp>
      <p:sp>
        <p:nvSpPr>
          <p:cNvPr id="37" name="Rectangl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78530" y="2356573"/>
            <a:ext cx="10464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ПП </a:t>
            </a:r>
          </a:p>
        </p:txBody>
      </p:sp>
      <p:sp>
        <p:nvSpPr>
          <p:cNvPr id="38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338492" y="2785805"/>
            <a:ext cx="118248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sz="1100" dirty="0">
                <a:cs typeface="Arial" pitchFamily="34" charset="0"/>
              </a:rPr>
              <a:t>C4</a:t>
            </a:r>
            <a:endParaRPr lang="ru-RU" sz="1100" dirty="0">
              <a:cs typeface="Arial" pitchFamily="34" charset="0"/>
            </a:endParaRPr>
          </a:p>
        </p:txBody>
      </p:sp>
      <p:sp>
        <p:nvSpPr>
          <p:cNvPr id="39" name="Rectangle 6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38492" y="3304123"/>
            <a:ext cx="16246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Тяжелая смола</a:t>
            </a:r>
          </a:p>
        </p:txBody>
      </p:sp>
      <p:sp>
        <p:nvSpPr>
          <p:cNvPr id="40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457856" y="2500731"/>
            <a:ext cx="103670" cy="745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100" dirty="0">
              <a:cs typeface="Arial" pitchFamily="34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770486" y="1536982"/>
            <a:ext cx="145785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Этилен</a:t>
            </a:r>
          </a:p>
        </p:txBody>
      </p:sp>
      <p:sp>
        <p:nvSpPr>
          <p:cNvPr id="42" name="Rectangle 5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770486" y="2252910"/>
            <a:ext cx="106909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Пропилен </a:t>
            </a:r>
          </a:p>
        </p:txBody>
      </p:sp>
      <p:sp>
        <p:nvSpPr>
          <p:cNvPr id="43" name="Rectangle 5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44010" y="1805860"/>
            <a:ext cx="2802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(50)</a:t>
            </a:r>
          </a:p>
        </p:txBody>
      </p:sp>
      <p:grpSp>
        <p:nvGrpSpPr>
          <p:cNvPr id="44" name="Group 48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559907" y="1711915"/>
            <a:ext cx="1755907" cy="727265"/>
            <a:chOff x="933" y="803"/>
            <a:chExt cx="1098" cy="449"/>
          </a:xfrm>
        </p:grpSpPr>
        <p:sp>
          <p:nvSpPr>
            <p:cNvPr id="45" name="Line 5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933" y="1252"/>
              <a:ext cx="10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6" name="Line 4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933" y="803"/>
              <a:ext cx="1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7" name="Line 4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1502" y="981"/>
              <a:ext cx="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48" name="Rectangl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73754" y="2201077"/>
            <a:ext cx="6236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err="1">
                <a:cs typeface="Arial" pitchFamily="34" charset="0"/>
              </a:rPr>
              <a:t>Нафта</a:t>
            </a:r>
            <a:endParaRPr lang="ru-RU" sz="1100" dirty="0">
              <a:cs typeface="Arial" pitchFamily="34" charset="0"/>
            </a:endParaRPr>
          </a:p>
        </p:txBody>
      </p:sp>
      <p:grpSp>
        <p:nvGrpSpPr>
          <p:cNvPr id="49" name="Group 56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273754" y="2685382"/>
            <a:ext cx="623638" cy="334324"/>
            <a:chOff x="309" y="1395"/>
            <a:chExt cx="524" cy="221"/>
          </a:xfrm>
        </p:grpSpPr>
        <p:sp>
          <p:nvSpPr>
            <p:cNvPr id="50" name="Rectangle 2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09" y="1395"/>
              <a:ext cx="5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3526">
                <a:buClr>
                  <a:schemeClr val="tx2"/>
                </a:buClr>
              </a:pPr>
              <a:r>
                <a:rPr lang="ru-RU" sz="1100" dirty="0">
                  <a:cs typeface="Arial" pitchFamily="34" charset="0"/>
                </a:rPr>
                <a:t>ШФЛУ</a:t>
              </a:r>
            </a:p>
          </p:txBody>
        </p:sp>
        <p:sp>
          <p:nvSpPr>
            <p:cNvPr id="51" name="Rectangle 90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09" y="1504"/>
              <a:ext cx="52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endParaRPr lang="ru-RU" sz="1100" dirty="0">
                <a:cs typeface="Arial" pitchFamily="34" charset="0"/>
              </a:endParaRPr>
            </a:p>
          </p:txBody>
        </p:sp>
      </p:grpSp>
      <p:sp>
        <p:nvSpPr>
          <p:cNvPr id="52" name="Rectangle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-5400000">
            <a:off x="410691" y="2409203"/>
            <a:ext cx="2048978" cy="39848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3471" tIns="73471" rIns="73471" bIns="73471" anchor="ctr"/>
          <a:lstStyle/>
          <a:p>
            <a:pPr algn="ctr" defTabSz="913526">
              <a:buClr>
                <a:schemeClr val="tx2"/>
              </a:buClr>
            </a:pP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ЭП-800+</a:t>
            </a:r>
            <a:r>
              <a:rPr lang="en-US" sz="1100" baseline="30000" dirty="0" smtClean="0">
                <a:solidFill>
                  <a:schemeClr val="bg1"/>
                </a:solidFill>
              </a:rPr>
              <a:t> </a:t>
            </a: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Rectangle 6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770486" y="3807865"/>
            <a:ext cx="10043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Этилен</a:t>
            </a:r>
          </a:p>
        </p:txBody>
      </p:sp>
      <p:sp>
        <p:nvSpPr>
          <p:cNvPr id="54" name="Rectangle 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770486" y="4120475"/>
            <a:ext cx="10043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err="1">
                <a:cs typeface="Arial" pitchFamily="34" charset="0"/>
              </a:rPr>
              <a:t>Пироконденсат</a:t>
            </a:r>
            <a:endParaRPr lang="ru-RU" sz="1100" dirty="0">
              <a:cs typeface="Arial" pitchFamily="34" charset="0"/>
            </a:endParaRPr>
          </a:p>
        </p:txBody>
      </p:sp>
      <p:sp>
        <p:nvSpPr>
          <p:cNvPr id="55" name="Rectangle 6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770486" y="4561045"/>
            <a:ext cx="10043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Этилен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56" name="Rectangle 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73753" y="3984416"/>
            <a:ext cx="16781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err="1">
                <a:cs typeface="Arial" pitchFamily="34" charset="0"/>
              </a:rPr>
              <a:t>Нафта</a:t>
            </a:r>
            <a:r>
              <a:rPr lang="ru-RU" sz="1100" dirty="0">
                <a:cs typeface="Arial" pitchFamily="34" charset="0"/>
              </a:rPr>
              <a:t> </a:t>
            </a:r>
          </a:p>
        </p:txBody>
      </p:sp>
      <p:sp>
        <p:nvSpPr>
          <p:cNvPr id="57" name="Rectangle 7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73753" y="4376394"/>
            <a:ext cx="16781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ШФЛУ </a:t>
            </a:r>
          </a:p>
        </p:txBody>
      </p:sp>
      <p:sp>
        <p:nvSpPr>
          <p:cNvPr id="58" name="Rectangle 7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55952" y="3796526"/>
            <a:ext cx="907111" cy="6365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 smtClean="0">
                <a:cs typeface="Arial" pitchFamily="34" charset="0"/>
              </a:rPr>
              <a:t>Этил-бензол</a:t>
            </a:r>
            <a:r>
              <a:rPr lang="ru-RU" sz="1100" b="1" dirty="0">
                <a:cs typeface="Arial" pitchFamily="34" charset="0"/>
              </a:rPr>
              <a:t>/ стирол</a:t>
            </a:r>
            <a:r>
              <a:rPr lang="en-US" sz="1100" b="1" dirty="0">
                <a:cs typeface="Arial" pitchFamily="34" charset="0"/>
              </a:rPr>
              <a:t>/</a:t>
            </a:r>
            <a:r>
              <a:rPr lang="ru-RU" sz="1100" b="1" dirty="0">
                <a:cs typeface="Arial" pitchFamily="34" charset="0"/>
              </a:rPr>
              <a:t>ПС</a:t>
            </a:r>
            <a:endParaRPr lang="en-US" sz="1100" b="1" dirty="0">
              <a:cs typeface="Arial" pitchFamily="34" charset="0"/>
            </a:endParaRPr>
          </a:p>
        </p:txBody>
      </p:sp>
      <p:sp>
        <p:nvSpPr>
          <p:cNvPr id="59" name="Rectangle 7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693795" y="4497876"/>
            <a:ext cx="1258616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Полимеризация</a:t>
            </a:r>
          </a:p>
        </p:txBody>
      </p:sp>
      <p:sp>
        <p:nvSpPr>
          <p:cNvPr id="60" name="Rectangle 7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24617" y="4878515"/>
            <a:ext cx="93140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Этилен</a:t>
            </a:r>
          </a:p>
        </p:txBody>
      </p:sp>
      <p:grpSp>
        <p:nvGrpSpPr>
          <p:cNvPr id="61" name="Group 80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887617" y="3846739"/>
            <a:ext cx="74513" cy="262399"/>
            <a:chOff x="3002" y="850"/>
            <a:chExt cx="66" cy="367"/>
          </a:xfrm>
        </p:grpSpPr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3002" y="850"/>
              <a:ext cx="6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100" dirty="0">
                <a:cs typeface="Arial" pitchFamily="34" charset="0"/>
              </a:endParaRPr>
            </a:p>
          </p:txBody>
        </p:sp>
        <p:sp>
          <p:nvSpPr>
            <p:cNvPr id="63" name="Rectangle 82"/>
            <p:cNvSpPr>
              <a:spLocks noChangeArrowheads="1"/>
            </p:cNvSpPr>
            <p:nvPr/>
          </p:nvSpPr>
          <p:spPr bwMode="auto">
            <a:xfrm>
              <a:off x="3002" y="1151"/>
              <a:ext cx="6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100" dirty="0">
                <a:cs typeface="Arial" pitchFamily="34" charset="0"/>
              </a:endParaRPr>
            </a:p>
          </p:txBody>
        </p:sp>
      </p:grpSp>
      <p:sp>
        <p:nvSpPr>
          <p:cNvPr id="64" name="Rectangle 8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24618" y="3720398"/>
            <a:ext cx="754846" cy="1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Стирол</a:t>
            </a:r>
          </a:p>
        </p:txBody>
      </p:sp>
      <p:sp>
        <p:nvSpPr>
          <p:cNvPr id="65" name="Rectangle 8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19255" y="4638793"/>
            <a:ext cx="10707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ПНД</a:t>
            </a:r>
          </a:p>
        </p:txBody>
      </p:sp>
      <p:sp>
        <p:nvSpPr>
          <p:cNvPr id="66" name="Rectangle 9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510195" y="5746699"/>
            <a:ext cx="123108" cy="12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100" dirty="0">
              <a:cs typeface="Arial" pitchFamily="34" charset="0"/>
            </a:endParaRPr>
          </a:p>
        </p:txBody>
      </p:sp>
      <p:sp>
        <p:nvSpPr>
          <p:cNvPr id="67" name="Rectangle 6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338492" y="3049824"/>
            <a:ext cx="15987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err="1">
                <a:cs typeface="Arial" pitchFamily="34" charset="0"/>
              </a:rPr>
              <a:t>Пироконденсат</a:t>
            </a:r>
            <a:endParaRPr lang="ru-RU" sz="1100" dirty="0">
              <a:cs typeface="Arial" pitchFamily="34" charset="0"/>
            </a:endParaRPr>
          </a:p>
        </p:txBody>
      </p:sp>
      <p:sp>
        <p:nvSpPr>
          <p:cNvPr id="68" name="Rectangle 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862816" y="1755647"/>
            <a:ext cx="1258617" cy="435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3462" tIns="73462" rIns="73462" bIns="73462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Бутен-1</a:t>
            </a:r>
          </a:p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Гексен-1</a:t>
            </a:r>
          </a:p>
        </p:txBody>
      </p:sp>
      <p:sp>
        <p:nvSpPr>
          <p:cNvPr id="69" name="Rectangle 6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812547" y="5421131"/>
            <a:ext cx="1133888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 err="1">
                <a:solidFill>
                  <a:schemeClr val="bg2"/>
                </a:solidFill>
                <a:cs typeface="Arial" pitchFamily="34" charset="0"/>
              </a:rPr>
              <a:t>Бутилакрилат</a:t>
            </a:r>
            <a:endParaRPr lang="ru-RU" sz="1100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0" name="Rectangle 6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812547" y="5949168"/>
            <a:ext cx="1133888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Ледяная АК</a:t>
            </a:r>
          </a:p>
        </p:txBody>
      </p:sp>
      <p:sp>
        <p:nvSpPr>
          <p:cNvPr id="71" name="Rectangle 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-5400000">
            <a:off x="332943" y="4676846"/>
            <a:ext cx="2204473" cy="39848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3471" tIns="73471" rIns="73471" bIns="73471" anchor="ctr"/>
          <a:lstStyle/>
          <a:p>
            <a:pPr algn="ctr"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ЭП-380</a:t>
            </a:r>
          </a:p>
        </p:txBody>
      </p:sp>
      <p:grpSp>
        <p:nvGrpSpPr>
          <p:cNvPr id="72" name="Group 56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273753" y="3176163"/>
            <a:ext cx="894152" cy="332754"/>
            <a:chOff x="309" y="1395"/>
            <a:chExt cx="524" cy="221"/>
          </a:xfrm>
        </p:grpSpPr>
        <p:sp>
          <p:nvSpPr>
            <p:cNvPr id="73" name="Rectangle 2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309" y="1395"/>
              <a:ext cx="5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3526">
                <a:buClr>
                  <a:schemeClr val="tx2"/>
                </a:buClr>
              </a:pPr>
              <a:r>
                <a:rPr lang="ru-RU" sz="1100" dirty="0">
                  <a:cs typeface="Arial" pitchFamily="34" charset="0"/>
                </a:rPr>
                <a:t>ППФ с НПЗ</a:t>
              </a:r>
            </a:p>
          </p:txBody>
        </p:sp>
        <p:sp>
          <p:nvSpPr>
            <p:cNvPr id="74" name="Rectangle 9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09" y="1504"/>
              <a:ext cx="52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endParaRPr lang="ru-RU" sz="1100" dirty="0">
                <a:cs typeface="Arial" pitchFamily="34" charset="0"/>
              </a:endParaRPr>
            </a:p>
          </p:txBody>
        </p:sp>
      </p:grpSp>
      <p:sp>
        <p:nvSpPr>
          <p:cNvPr id="75" name="Rectangle 8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124617" y="4075122"/>
            <a:ext cx="647936" cy="1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ПС</a:t>
            </a:r>
          </a:p>
        </p:txBody>
      </p:sp>
      <p:sp>
        <p:nvSpPr>
          <p:cNvPr id="76" name="Rectangle 6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770486" y="5097182"/>
            <a:ext cx="10043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С4 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77" name="Line 22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262415" y="2388968"/>
            <a:ext cx="8844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78" name="Line 2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2415" y="2863553"/>
            <a:ext cx="8844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cxnSp>
        <p:nvCxnSpPr>
          <p:cNvPr id="79" name="AutoShape 72"/>
          <p:cNvCxnSpPr>
            <a:cxnSpLocks noChangeShapeType="1"/>
          </p:cNvCxnSpPr>
          <p:nvPr>
            <p:custDataLst>
              <p:tags r:id="rId61"/>
            </p:custDataLst>
          </p:nvPr>
        </p:nvCxnSpPr>
        <p:spPr bwMode="auto">
          <a:xfrm>
            <a:off x="262415" y="4151251"/>
            <a:ext cx="88443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0" name="AutoShape 73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>
            <a:off x="262415" y="4538369"/>
            <a:ext cx="88443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1" name="AutoShape 74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262415" y="5312607"/>
            <a:ext cx="88443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" name="Line 2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62415" y="3351097"/>
            <a:ext cx="8844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3296" tIns="46648" rIns="93296" bIns="46648"/>
          <a:lstStyle/>
          <a:p>
            <a:endParaRPr lang="ru-RU" sz="2400"/>
          </a:p>
        </p:txBody>
      </p:sp>
      <p:sp>
        <p:nvSpPr>
          <p:cNvPr id="83" name="Rectangle 2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79512" y="116632"/>
            <a:ext cx="87941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913526"/>
            <a:r>
              <a:rPr lang="ru-RU" sz="2400" b="1" dirty="0" smtClean="0"/>
              <a:t>Целевая конфигурация нефтехимического </a:t>
            </a:r>
          </a:p>
          <a:p>
            <a:pPr algn="ctr" defTabSz="913526"/>
            <a:r>
              <a:rPr lang="ru-RU" sz="2400" b="1" dirty="0" smtClean="0"/>
              <a:t>комплекса на базе ЭП-800+</a:t>
            </a:r>
            <a:r>
              <a:rPr lang="en-US" sz="2400" baseline="30000" dirty="0"/>
              <a:t> 1</a:t>
            </a:r>
            <a:r>
              <a:rPr lang="ru-RU" sz="2400" b="1" dirty="0" smtClean="0"/>
              <a:t> и ЭП-380 к 2020 г.</a:t>
            </a:r>
            <a:endParaRPr lang="en-US" sz="2400" b="1" dirty="0" smtClean="0"/>
          </a:p>
        </p:txBody>
      </p:sp>
      <p:sp>
        <p:nvSpPr>
          <p:cNvPr id="84" name="Rectangle 69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73753" y="4593440"/>
            <a:ext cx="16781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 </a:t>
            </a:r>
          </a:p>
        </p:txBody>
      </p:sp>
      <p:sp>
        <p:nvSpPr>
          <p:cNvPr id="85" name="Rectangle 6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73753" y="5144153"/>
            <a:ext cx="167815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Этан </a:t>
            </a:r>
          </a:p>
        </p:txBody>
      </p:sp>
      <p:sp>
        <p:nvSpPr>
          <p:cNvPr id="86" name="Rectangle 7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124618" y="5186267"/>
            <a:ext cx="78076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Н-бутанол</a:t>
            </a:r>
          </a:p>
        </p:txBody>
      </p:sp>
      <p:sp>
        <p:nvSpPr>
          <p:cNvPr id="87" name="Rectangle 63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693795" y="5949168"/>
            <a:ext cx="1258616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Акриловая кислота</a:t>
            </a:r>
          </a:p>
        </p:txBody>
      </p:sp>
      <p:sp>
        <p:nvSpPr>
          <p:cNvPr id="88" name="Rectangle 6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693795" y="5421131"/>
            <a:ext cx="1258616" cy="43571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defTabSz="913526">
              <a:buClr>
                <a:schemeClr val="tx2"/>
              </a:buClr>
            </a:pPr>
            <a:r>
              <a:rPr lang="ru-RU" sz="1100" b="1" dirty="0">
                <a:cs typeface="Arial" pitchFamily="34" charset="0"/>
              </a:rPr>
              <a:t>Бутиловые спирты</a:t>
            </a:r>
          </a:p>
        </p:txBody>
      </p:sp>
      <p:sp>
        <p:nvSpPr>
          <p:cNvPr id="89" name="Rectangle 12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211960" y="1167681"/>
            <a:ext cx="131207" cy="11338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endParaRPr lang="en-GB" sz="1000" b="1" dirty="0"/>
          </a:p>
        </p:txBody>
      </p:sp>
      <p:sp>
        <p:nvSpPr>
          <p:cNvPr id="90" name="Rectangle 12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261643" y="1167681"/>
            <a:ext cx="131207" cy="1133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36731" rIns="36731" bIns="36731" anchor="ctr"/>
          <a:lstStyle/>
          <a:p>
            <a:pPr defTabSz="913526">
              <a:buClr>
                <a:schemeClr val="tx2"/>
              </a:buClr>
            </a:pPr>
            <a:endParaRPr lang="en-GB" sz="1000" b="1" dirty="0"/>
          </a:p>
        </p:txBody>
      </p:sp>
      <p:sp>
        <p:nvSpPr>
          <p:cNvPr id="91" name="Rectangle 12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427984" y="1124744"/>
            <a:ext cx="18207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/>
              <a:t>Существующая установка</a:t>
            </a:r>
            <a:endParaRPr lang="en-US" sz="1100" dirty="0"/>
          </a:p>
        </p:txBody>
      </p:sp>
      <p:sp>
        <p:nvSpPr>
          <p:cNvPr id="92" name="Rectangle 13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508149" y="1124744"/>
            <a:ext cx="263585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 smtClean="0"/>
              <a:t>Новая / модернизированная </a:t>
            </a:r>
            <a:r>
              <a:rPr lang="ru-RU" sz="1100" dirty="0"/>
              <a:t>установка</a:t>
            </a:r>
            <a:endParaRPr lang="en-US" sz="1100" dirty="0"/>
          </a:p>
        </p:txBody>
      </p:sp>
      <p:cxnSp>
        <p:nvCxnSpPr>
          <p:cNvPr id="93" name="AutoShape 77"/>
          <p:cNvCxnSpPr>
            <a:cxnSpLocks noChangeShapeType="1"/>
            <a:stCxn id="101" idx="3"/>
          </p:cNvCxnSpPr>
          <p:nvPr>
            <p:custDataLst>
              <p:tags r:id="rId75"/>
            </p:custDataLst>
          </p:nvPr>
        </p:nvCxnSpPr>
        <p:spPr bwMode="auto">
          <a:xfrm>
            <a:off x="8036030" y="6167832"/>
            <a:ext cx="104641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4" name="Rectangle 13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9053289" y="6145157"/>
            <a:ext cx="90711" cy="10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100" dirty="0"/>
          </a:p>
        </p:txBody>
      </p:sp>
      <p:sp>
        <p:nvSpPr>
          <p:cNvPr id="95" name="Rectangle 7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163997" y="5429229"/>
            <a:ext cx="81478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100" dirty="0">
                <a:cs typeface="Arial" pitchFamily="34" charset="0"/>
              </a:rPr>
              <a:t>САД</a:t>
            </a:r>
          </a:p>
        </p:txBody>
      </p:sp>
      <p:sp>
        <p:nvSpPr>
          <p:cNvPr id="96" name="Rectangle 7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163996" y="5968604"/>
            <a:ext cx="53616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sz="1100" dirty="0">
                <a:cs typeface="Arial" pitchFamily="34" charset="0"/>
              </a:rPr>
              <a:t>SAP</a:t>
            </a:r>
            <a:endParaRPr lang="ru-RU" sz="1100" dirty="0">
              <a:cs typeface="Arial" pitchFamily="34" charset="0"/>
            </a:endParaRPr>
          </a:p>
        </p:txBody>
      </p:sp>
      <p:cxnSp>
        <p:nvCxnSpPr>
          <p:cNvPr id="97" name="AutoShape 77"/>
          <p:cNvCxnSpPr>
            <a:cxnSpLocks noChangeShapeType="1"/>
            <a:stCxn id="106" idx="3"/>
            <a:endCxn id="104" idx="1"/>
          </p:cNvCxnSpPr>
          <p:nvPr>
            <p:custDataLst>
              <p:tags r:id="rId79"/>
            </p:custDataLst>
          </p:nvPr>
        </p:nvCxnSpPr>
        <p:spPr bwMode="auto">
          <a:xfrm flipV="1">
            <a:off x="3952411" y="5736980"/>
            <a:ext cx="876334" cy="338527"/>
          </a:xfrm>
          <a:prstGeom prst="bentConnector3">
            <a:avLst>
              <a:gd name="adj1" fmla="val 4990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98" name="Oval 7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726639" y="5571766"/>
            <a:ext cx="265654" cy="1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algn="ctr"/>
            <a:endParaRPr lang="ru-RU" sz="1100" dirty="0">
              <a:cs typeface="Arial" pitchFamily="34" charset="0"/>
            </a:endParaRPr>
          </a:p>
        </p:txBody>
      </p:sp>
      <p:cxnSp>
        <p:nvCxnSpPr>
          <p:cNvPr id="99" name="AutoShape 77"/>
          <p:cNvCxnSpPr>
            <a:cxnSpLocks noChangeShapeType="1"/>
            <a:stCxn id="98" idx="3"/>
          </p:cNvCxnSpPr>
          <p:nvPr>
            <p:custDataLst>
              <p:tags r:id="rId81"/>
            </p:custDataLst>
          </p:nvPr>
        </p:nvCxnSpPr>
        <p:spPr bwMode="auto">
          <a:xfrm>
            <a:off x="7992293" y="5639796"/>
            <a:ext cx="109015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0" name="Rectangle 141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9053289" y="5617120"/>
            <a:ext cx="90711" cy="10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 sz="1100" dirty="0"/>
          </a:p>
        </p:txBody>
      </p:sp>
      <p:sp>
        <p:nvSpPr>
          <p:cNvPr id="101" name="Oval 75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770375" y="6099803"/>
            <a:ext cx="265654" cy="1360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ru-RU" sz="1100" dirty="0">
              <a:cs typeface="Arial" pitchFamily="34" charset="0"/>
            </a:endParaRPr>
          </a:p>
        </p:txBody>
      </p:sp>
      <p:sp>
        <p:nvSpPr>
          <p:cNvPr id="102" name="Rectangle 63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962074" y="5421131"/>
            <a:ext cx="1133888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algn="ctr" defTabSz="913526">
              <a:buClr>
                <a:schemeClr val="tx2"/>
              </a:buClr>
            </a:pPr>
            <a:r>
              <a:rPr lang="ru-RU" sz="1100" b="1" dirty="0">
                <a:solidFill>
                  <a:schemeClr val="bg2"/>
                </a:solidFill>
                <a:cs typeface="Arial" pitchFamily="34" charset="0"/>
              </a:rPr>
              <a:t>САД</a:t>
            </a:r>
          </a:p>
        </p:txBody>
      </p:sp>
      <p:sp>
        <p:nvSpPr>
          <p:cNvPr id="103" name="Rectangle 63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962074" y="5949168"/>
            <a:ext cx="1133888" cy="43571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731" tIns="73471" rIns="36731" bIns="73471" anchor="ctr"/>
          <a:lstStyle/>
          <a:p>
            <a:pPr algn="ctr" defTabSz="913526">
              <a:buClr>
                <a:schemeClr val="tx2"/>
              </a:buClr>
            </a:pPr>
            <a:r>
              <a:rPr lang="en-US" sz="1100" b="1" dirty="0">
                <a:solidFill>
                  <a:schemeClr val="bg2"/>
                </a:solidFill>
                <a:cs typeface="Arial" pitchFamily="34" charset="0"/>
              </a:rPr>
              <a:t>SAP</a:t>
            </a:r>
            <a:endParaRPr lang="ru-RU" sz="1100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104" name="Oval 7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828745" y="5668951"/>
            <a:ext cx="265654" cy="1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algn="ctr"/>
            <a:endParaRPr lang="ru-RU" sz="1100" dirty="0">
              <a:cs typeface="Arial" pitchFamily="34" charset="0"/>
            </a:endParaRPr>
          </a:p>
        </p:txBody>
      </p:sp>
      <p:sp>
        <p:nvSpPr>
          <p:cNvPr id="105" name="Oval 75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828745" y="6007478"/>
            <a:ext cx="265654" cy="1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algn="ctr"/>
            <a:endParaRPr lang="ru-RU" sz="1100" dirty="0">
              <a:cs typeface="Arial" pitchFamily="34" charset="0"/>
            </a:endParaRPr>
          </a:p>
        </p:txBody>
      </p:sp>
      <p:sp>
        <p:nvSpPr>
          <p:cNvPr id="106" name="Oval 75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3686757" y="6007478"/>
            <a:ext cx="265654" cy="1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 algn="ctr"/>
            <a:endParaRPr lang="ru-RU" sz="1100" dirty="0">
              <a:cs typeface="Arial" pitchFamily="34" charset="0"/>
            </a:endParaRPr>
          </a:p>
        </p:txBody>
      </p:sp>
      <p:sp>
        <p:nvSpPr>
          <p:cNvPr id="107" name="Line 34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140927" y="1392824"/>
            <a:ext cx="8794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3296" tIns="46648" rIns="93296" bIns="46648" anchor="ctr"/>
          <a:lstStyle/>
          <a:p>
            <a:endParaRPr lang="ru-RU" sz="2400"/>
          </a:p>
        </p:txBody>
      </p:sp>
      <p:sp>
        <p:nvSpPr>
          <p:cNvPr id="108" name="Rectangle 10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179512" y="6525344"/>
            <a:ext cx="866614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050" dirty="0">
                <a:cs typeface="Arial" pitchFamily="34" charset="0"/>
              </a:rPr>
              <a:t>1 </a:t>
            </a:r>
            <a:r>
              <a:rPr lang="ru-RU" sz="1050" dirty="0" smtClean="0">
                <a:cs typeface="Arial" pitchFamily="34" charset="0"/>
              </a:rPr>
              <a:t>- планируется расширение до 1 млн.тонн в год</a:t>
            </a:r>
            <a:endParaRPr lang="ru-RU" sz="105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Объект 4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think-cell Slide" r:id="rId44" imgW="381" imgH="381" progId="TCLayout.ActiveDocument.1">
                  <p:embed/>
                </p:oleObj>
              </mc:Choice>
              <mc:Fallback>
                <p:oleObj name="think-cell Slide" r:id="rId44" imgW="381" imgH="381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600">
              <a:latin typeface="Calibri"/>
              <a:sym typeface="Calibri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76105" y="2597464"/>
            <a:ext cx="1185723" cy="4259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cxnSp>
        <p:nvCxnSpPr>
          <p:cNvPr id="6" name="AutoShape 5"/>
          <p:cNvCxnSpPr>
            <a:cxnSpLocks noChangeShapeType="1"/>
            <a:stCxn id="5" idx="3"/>
            <a:endCxn id="36" idx="0"/>
          </p:cNvCxnSpPr>
          <p:nvPr>
            <p:custDataLst>
              <p:tags r:id="rId5"/>
            </p:custDataLst>
          </p:nvPr>
        </p:nvCxnSpPr>
        <p:spPr bwMode="auto">
          <a:xfrm>
            <a:off x="2761829" y="2811271"/>
            <a:ext cx="5147853" cy="93459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" name="AutoShape 6"/>
          <p:cNvCxnSpPr>
            <a:cxnSpLocks noChangeShapeType="1"/>
            <a:stCxn id="19" idx="3"/>
            <a:endCxn id="35" idx="0"/>
          </p:cNvCxnSpPr>
          <p:nvPr>
            <p:custDataLst>
              <p:tags r:id="rId6"/>
            </p:custDataLst>
          </p:nvPr>
        </p:nvCxnSpPr>
        <p:spPr bwMode="auto">
          <a:xfrm>
            <a:off x="2533432" y="3219446"/>
            <a:ext cx="5049042" cy="52641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" name="AutoShape 7"/>
          <p:cNvCxnSpPr>
            <a:cxnSpLocks noChangeShapeType="1"/>
            <a:stCxn id="32" idx="1"/>
          </p:cNvCxnSpPr>
          <p:nvPr>
            <p:custDataLst>
              <p:tags r:id="rId7"/>
            </p:custDataLst>
          </p:nvPr>
        </p:nvCxnSpPr>
        <p:spPr bwMode="auto">
          <a:xfrm rot="10800000">
            <a:off x="575044" y="4534679"/>
            <a:ext cx="4626264" cy="1614885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</p:cxnSp>
      <p:cxnSp>
        <p:nvCxnSpPr>
          <p:cNvPr id="9" name="AutoShape 8"/>
          <p:cNvCxnSpPr>
            <a:cxnSpLocks noChangeShapeType="1"/>
            <a:stCxn id="31" idx="1"/>
          </p:cNvCxnSpPr>
          <p:nvPr>
            <p:custDataLst>
              <p:tags r:id="rId8"/>
            </p:custDataLst>
          </p:nvPr>
        </p:nvCxnSpPr>
        <p:spPr bwMode="auto">
          <a:xfrm rot="10800000">
            <a:off x="1394683" y="4546016"/>
            <a:ext cx="3806625" cy="100424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" name="AutoShape 9"/>
          <p:cNvCxnSpPr>
            <a:cxnSpLocks noChangeShapeType="1"/>
            <a:endCxn id="38" idx="0"/>
          </p:cNvCxnSpPr>
          <p:nvPr>
            <p:custDataLst>
              <p:tags r:id="rId9"/>
            </p:custDataLst>
          </p:nvPr>
        </p:nvCxnSpPr>
        <p:spPr bwMode="auto">
          <a:xfrm>
            <a:off x="1768866" y="2443587"/>
            <a:ext cx="6568453" cy="13022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" name="AutoShape 10"/>
          <p:cNvCxnSpPr>
            <a:cxnSpLocks noChangeShapeType="1"/>
            <a:endCxn id="34" idx="0"/>
          </p:cNvCxnSpPr>
          <p:nvPr>
            <p:custDataLst>
              <p:tags r:id="rId10"/>
            </p:custDataLst>
          </p:nvPr>
        </p:nvCxnSpPr>
        <p:spPr bwMode="auto">
          <a:xfrm>
            <a:off x="2343909" y="3580649"/>
            <a:ext cx="4969671" cy="165214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" name="AutoShape 11"/>
          <p:cNvCxnSpPr>
            <a:cxnSpLocks noChangeShapeType="1"/>
            <a:endCxn id="21" idx="2"/>
          </p:cNvCxnSpPr>
          <p:nvPr>
            <p:custDataLst>
              <p:tags r:id="rId11"/>
            </p:custDataLst>
          </p:nvPr>
        </p:nvCxnSpPr>
        <p:spPr bwMode="auto">
          <a:xfrm rot="10800000">
            <a:off x="2246719" y="4547637"/>
            <a:ext cx="2954589" cy="36606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0861" y="1693646"/>
            <a:ext cx="8763627" cy="479444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14" name="Rectangle 13"/>
          <p:cNvSpPr txBox="1"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507891" y="479078"/>
            <a:ext cx="8304042" cy="9618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Интеграция нефтепереработки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нефтехимии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McK 3. Unit of measure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539" y="1440966"/>
            <a:ext cx="3730492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/>
            <a:r>
              <a:rPr lang="ru-RU" sz="1400" dirty="0" smtClean="0">
                <a:solidFill>
                  <a:srgbClr val="808080"/>
                </a:solidFill>
                <a:cs typeface="Arial" pitchFamily="34" charset="0"/>
              </a:rPr>
              <a:t>тыс</a:t>
            </a: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. тонн</a:t>
            </a: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9969" y="3753961"/>
            <a:ext cx="119868" cy="116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65956" y="3753961"/>
            <a:ext cx="119868" cy="116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95744" y="1938227"/>
            <a:ext cx="137687" cy="1328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95744" y="3153036"/>
            <a:ext cx="137687" cy="1328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95744" y="3736144"/>
            <a:ext cx="137687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4812" y="1938227"/>
            <a:ext cx="3903816" cy="2609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647" y="1990059"/>
            <a:ext cx="403340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b="1" dirty="0"/>
              <a:t>НПЗ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68280" y="2098582"/>
            <a:ext cx="1742948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ШФЛУ </a:t>
            </a:r>
            <a:r>
              <a:rPr lang="ru-RU" sz="1400" b="1" dirty="0"/>
              <a:t>280</a:t>
            </a:r>
          </a:p>
        </p:txBody>
      </p:sp>
      <p:sp>
        <p:nvSpPr>
          <p:cNvPr id="24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8280" y="2545632"/>
            <a:ext cx="2439480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 err="1"/>
              <a:t>Нафта</a:t>
            </a:r>
            <a:r>
              <a:rPr lang="ru-RU" sz="1400" dirty="0"/>
              <a:t> </a:t>
            </a:r>
            <a:r>
              <a:rPr lang="ru-RU" sz="1400" b="1" dirty="0"/>
              <a:t>1 600</a:t>
            </a:r>
          </a:p>
        </p:txBody>
      </p:sp>
      <p:sp>
        <p:nvSpPr>
          <p:cNvPr id="25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8280" y="2961906"/>
            <a:ext cx="3625203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Бензол </a:t>
            </a:r>
            <a:r>
              <a:rPr lang="ru-RU" sz="1400" b="1" dirty="0"/>
              <a:t>68</a:t>
            </a:r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268280" y="3342547"/>
            <a:ext cx="1742948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ППФ </a:t>
            </a:r>
            <a:r>
              <a:rPr lang="ru-RU" sz="1400" b="1" dirty="0"/>
              <a:t>50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9019" y="4693413"/>
            <a:ext cx="3249400" cy="4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Водород </a:t>
            </a:r>
            <a:r>
              <a:rPr lang="ru-RU" sz="1400" b="1" dirty="0"/>
              <a:t>16</a:t>
            </a:r>
            <a:r>
              <a:rPr lang="ru-RU" sz="1400" dirty="0"/>
              <a:t> </a:t>
            </a:r>
          </a:p>
          <a:p>
            <a:pPr defTabSz="913526">
              <a:buClr>
                <a:schemeClr val="tx2"/>
              </a:buClr>
            </a:pPr>
            <a:r>
              <a:rPr lang="ru-RU" sz="1400" dirty="0"/>
              <a:t>(Гидроочистка)</a:t>
            </a:r>
          </a:p>
        </p:txBody>
      </p:sp>
      <p:sp>
        <p:nvSpPr>
          <p:cNvPr id="28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31610" y="5328353"/>
            <a:ext cx="4958332" cy="4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Тяжелая смола пиролиза </a:t>
            </a:r>
            <a:r>
              <a:rPr lang="ru-RU" sz="1400" b="1" dirty="0"/>
              <a:t>100</a:t>
            </a:r>
            <a:r>
              <a:rPr lang="ru-RU" sz="1400" dirty="0"/>
              <a:t> </a:t>
            </a:r>
          </a:p>
          <a:p>
            <a:pPr defTabSz="913526">
              <a:buClr>
                <a:schemeClr val="tx2"/>
              </a:buClr>
            </a:pPr>
            <a:r>
              <a:rPr lang="ru-RU" sz="1400" dirty="0"/>
              <a:t>(Установка замедленного коксования)</a:t>
            </a: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2515" y="5916320"/>
            <a:ext cx="6003129" cy="4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dirty="0"/>
              <a:t>Бензин пиролиза</a:t>
            </a:r>
            <a:r>
              <a:rPr lang="en-US" sz="1400" baseline="30000" dirty="0"/>
              <a:t>1</a:t>
            </a:r>
            <a:r>
              <a:rPr lang="ru-RU" sz="1400" dirty="0"/>
              <a:t> </a:t>
            </a:r>
            <a:r>
              <a:rPr lang="ru-RU" sz="1400" b="1" dirty="0"/>
              <a:t>120</a:t>
            </a:r>
            <a:r>
              <a:rPr lang="ru-RU" sz="1400" dirty="0"/>
              <a:t> </a:t>
            </a:r>
          </a:p>
          <a:p>
            <a:pPr defTabSz="913526">
              <a:buClr>
                <a:schemeClr val="tx2"/>
              </a:buClr>
            </a:pPr>
            <a:r>
              <a:rPr lang="ru-RU" sz="1400" dirty="0"/>
              <a:t>(автоматическая станция смешения бензинов)</a:t>
            </a:r>
          </a:p>
        </p:txBody>
      </p:sp>
      <p:sp>
        <p:nvSpPr>
          <p:cNvPr id="30" name="Rectangle 10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79512" y="6597352"/>
            <a:ext cx="8666147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000" dirty="0">
                <a:cs typeface="Arial" pitchFamily="34" charset="0"/>
              </a:rPr>
              <a:t>1 В случае переработки </a:t>
            </a:r>
            <a:r>
              <a:rPr lang="ru-RU" sz="1000" dirty="0" err="1">
                <a:cs typeface="Arial" pitchFamily="34" charset="0"/>
              </a:rPr>
              <a:t>пироконденсата</a:t>
            </a:r>
            <a:endParaRPr lang="ru-RU" sz="1000" dirty="0">
              <a:cs typeface="Arial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01308" y="5483850"/>
            <a:ext cx="137687" cy="1328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201308" y="6081535"/>
            <a:ext cx="137687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01308" y="4690175"/>
            <a:ext cx="137687" cy="1328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43928" y="3745863"/>
            <a:ext cx="137686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512821" y="3745863"/>
            <a:ext cx="137686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6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40029" y="3745863"/>
            <a:ext cx="137686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674246" y="3745863"/>
            <a:ext cx="137687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67667" y="3745863"/>
            <a:ext cx="137686" cy="134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sp>
        <p:nvSpPr>
          <p:cNvPr id="39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01308" y="3742623"/>
            <a:ext cx="3620344" cy="247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 algn="ctr"/>
            <a:endParaRPr lang="en-GB" sz="1400" b="1" baseline="-25000" dirty="0"/>
          </a:p>
        </p:txBody>
      </p:sp>
      <p:pic>
        <p:nvPicPr>
          <p:cNvPr id="40" name="Picture 40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85523" y="2223303"/>
            <a:ext cx="3740211" cy="22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38995" y="3839808"/>
            <a:ext cx="1422220" cy="2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400" b="1" dirty="0"/>
              <a:t>Нефтехимия</a:t>
            </a:r>
          </a:p>
        </p:txBody>
      </p:sp>
      <p:pic>
        <p:nvPicPr>
          <p:cNvPr id="42" name="Picture 44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314697" y="4043895"/>
            <a:ext cx="3487517" cy="217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54050" y="1958975"/>
          <a:ext cx="71913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think-cell Slide" r:id="rId37" imgW="7191375" imgH="2971800" progId="TCLayout.ActiveDocument.1">
                  <p:embed followColorScheme="full"/>
                </p:oleObj>
              </mc:Choice>
              <mc:Fallback>
                <p:oleObj name="think-cell Slide" r:id="rId37" imgW="7191375" imgH="2971800" progId="TCLayout.ActiveDocument.1">
                  <p:embed followColorScheme="full"/>
                  <p:pic>
                    <p:nvPicPr>
                      <p:cNvPr id="0" name="Picture 128"/>
                      <p:cNvPicPr>
                        <a:picLocks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58975"/>
                        <a:ext cx="7191375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7584" y="116632"/>
            <a:ext cx="82089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Капиталовложения  ОАО </a:t>
            </a:r>
            <a:r>
              <a:rPr lang="ru-RU" sz="2400" b="1" dirty="0"/>
              <a:t>«Газпром </a:t>
            </a:r>
            <a:r>
              <a:rPr lang="ru-RU" sz="2400" b="1" dirty="0" err="1"/>
              <a:t>нефтехим</a:t>
            </a:r>
            <a:r>
              <a:rPr lang="ru-RU" sz="2400" b="1" dirty="0"/>
              <a:t> Салават» 2008-2020 гг.</a:t>
            </a:r>
          </a:p>
        </p:txBody>
      </p:sp>
      <p:graphicFrame>
        <p:nvGraphicFramePr>
          <p:cNvPr id="50" name="Объект 3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654050" y="1958975"/>
          <a:ext cx="71913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think-cell Slide" r:id="rId39" imgW="7191375" imgH="2971800" progId="TCLayout.ActiveDocument.1">
                  <p:embed followColorScheme="full"/>
                </p:oleObj>
              </mc:Choice>
              <mc:Fallback>
                <p:oleObj name="think-cell Slide" r:id="rId39" imgW="7191375" imgH="2971800" progId="TCLayout.ActiveDocument.1">
                  <p:embed followColorScheme="full"/>
                  <p:pic>
                    <p:nvPicPr>
                      <p:cNvPr id="0" name="Picture 129"/>
                      <p:cNvPicPr>
                        <a:picLocks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58975"/>
                        <a:ext cx="7191375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51" name="Полилиния 50"/>
          <p:cNvSpPr/>
          <p:nvPr>
            <p:custDataLst>
              <p:tags r:id="rId5"/>
            </p:custDataLst>
          </p:nvPr>
        </p:nvSpPr>
        <p:spPr bwMode="auto">
          <a:xfrm>
            <a:off x="6329363" y="2436813"/>
            <a:ext cx="1074737" cy="346075"/>
          </a:xfrm>
          <a:custGeom>
            <a:avLst/>
            <a:gdLst/>
            <a:ahLst/>
            <a:cxnLst/>
            <a:rect l="0" t="0" r="0" b="0"/>
            <a:pathLst>
              <a:path w="1074738" h="346076">
                <a:moveTo>
                  <a:pt x="0" y="288925"/>
                </a:moveTo>
                <a:lnTo>
                  <a:pt x="1074737" y="0"/>
                </a:lnTo>
                <a:lnTo>
                  <a:pt x="1074737" y="57150"/>
                </a:lnTo>
                <a:lnTo>
                  <a:pt x="0" y="346075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олилиния 51"/>
          <p:cNvSpPr/>
          <p:nvPr>
            <p:custDataLst>
              <p:tags r:id="rId6"/>
            </p:custDataLst>
          </p:nvPr>
        </p:nvSpPr>
        <p:spPr bwMode="auto">
          <a:xfrm>
            <a:off x="6329363" y="2493963"/>
            <a:ext cx="1074737" cy="288925"/>
          </a:xfrm>
          <a:custGeom>
            <a:avLst/>
            <a:gdLst/>
            <a:ahLst/>
            <a:cxnLst/>
            <a:rect l="0" t="0" r="0" b="0"/>
            <a:pathLst>
              <a:path w="1074738" h="288926">
                <a:moveTo>
                  <a:pt x="0" y="288925"/>
                </a:moveTo>
                <a:lnTo>
                  <a:pt x="1074737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олилиния 52"/>
          <p:cNvSpPr/>
          <p:nvPr>
            <p:custDataLst>
              <p:tags r:id="rId7"/>
            </p:custDataLst>
          </p:nvPr>
        </p:nvSpPr>
        <p:spPr bwMode="auto">
          <a:xfrm>
            <a:off x="6329363" y="2436813"/>
            <a:ext cx="1074737" cy="288925"/>
          </a:xfrm>
          <a:custGeom>
            <a:avLst/>
            <a:gdLst/>
            <a:ahLst/>
            <a:cxnLst/>
            <a:rect l="0" t="0" r="0" b="0"/>
            <a:pathLst>
              <a:path w="1074738" h="288926">
                <a:moveTo>
                  <a:pt x="0" y="288925"/>
                </a:moveTo>
                <a:lnTo>
                  <a:pt x="1074737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8"/>
            </p:custDataLst>
          </p:nvPr>
        </p:nvCxnSpPr>
        <p:spPr bwMode="auto">
          <a:xfrm flipV="1">
            <a:off x="4087813" y="3146425"/>
            <a:ext cx="0" cy="254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9"/>
            </p:custDataLst>
          </p:nvPr>
        </p:nvCxnSpPr>
        <p:spPr bwMode="auto">
          <a:xfrm>
            <a:off x="3854450" y="3397250"/>
            <a:ext cx="2714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>
            <p:custDataLst>
              <p:tags r:id="rId10"/>
            </p:custDataLst>
          </p:nvPr>
        </p:nvCxnSpPr>
        <p:spPr bwMode="auto">
          <a:xfrm flipH="1">
            <a:off x="4049713" y="3149600"/>
            <a:ext cx="576262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>
            <p:custDataLst>
              <p:tags r:id="rId11"/>
            </p:custDataLst>
          </p:nvPr>
        </p:nvCxnSpPr>
        <p:spPr bwMode="auto">
          <a:xfrm>
            <a:off x="2101850" y="4197350"/>
            <a:ext cx="4238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>
            <p:custDataLst>
              <p:tags r:id="rId12"/>
            </p:custDataLst>
          </p:nvPr>
        </p:nvCxnSpPr>
        <p:spPr bwMode="auto">
          <a:xfrm flipH="1">
            <a:off x="2449513" y="3397250"/>
            <a:ext cx="423862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>
            <p:custDataLst>
              <p:tags r:id="rId13"/>
            </p:custDataLst>
          </p:nvPr>
        </p:nvCxnSpPr>
        <p:spPr bwMode="auto">
          <a:xfrm flipV="1">
            <a:off x="2487613" y="3394075"/>
            <a:ext cx="0" cy="806450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>
            <p:custDataLst>
              <p:tags r:id="rId14"/>
            </p:custDataLst>
          </p:nvPr>
        </p:nvCxnSpPr>
        <p:spPr bwMode="auto">
          <a:xfrm>
            <a:off x="5597525" y="3149600"/>
            <a:ext cx="216693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>
            <p:custDataLst>
              <p:tags r:id="rId15"/>
            </p:custDataLst>
          </p:nvPr>
        </p:nvCxnSpPr>
        <p:spPr bwMode="auto">
          <a:xfrm flipV="1">
            <a:off x="7726363" y="2051050"/>
            <a:ext cx="0" cy="110172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>
            <p:custDataLst>
              <p:tags r:id="rId16"/>
            </p:custDataLst>
          </p:nvPr>
        </p:nvCxnSpPr>
        <p:spPr bwMode="auto">
          <a:xfrm>
            <a:off x="7340600" y="2054225"/>
            <a:ext cx="4238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>
            <p:custDataLst>
              <p:tags r:id="rId17"/>
            </p:custDataLst>
          </p:nvPr>
        </p:nvSpPr>
        <p:spPr bwMode="auto">
          <a:xfrm>
            <a:off x="7454900" y="2460625"/>
            <a:ext cx="542925" cy="3873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+30</a:t>
            </a:r>
            <a:endParaRPr lang="ru-RU" sz="2000" b="1" dirty="0">
              <a:solidFill>
                <a:srgbClr val="C00000"/>
              </a:solidFill>
              <a:sym typeface="Calibri"/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18"/>
            </p:custDataLst>
          </p:nvPr>
        </p:nvSpPr>
        <p:spPr bwMode="auto">
          <a:xfrm>
            <a:off x="6700838" y="1724025"/>
            <a:ext cx="30797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b"/>
          <a:lstStyle/>
          <a:p>
            <a:pPr algn="ctr">
              <a:defRPr/>
            </a:pPr>
            <a:fld id="{9198245A-8474-41FE-A5E8-A2FF8505238D}" type="datetime'''''''''''''''''''''5''''''''''''''''''0'''''''''''''''">
              <a:rPr lang="en-US" sz="2000" b="1">
                <a:solidFill>
                  <a:schemeClr val="tx1"/>
                </a:solidFill>
              </a:rPr>
              <a:pPr algn="ctr">
                <a:defRPr/>
              </a:pPr>
              <a:t>50</a:t>
            </a:fld>
            <a:endParaRPr lang="ru-RU" sz="2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19"/>
            </p:custDataLst>
          </p:nvPr>
        </p:nvSpPr>
        <p:spPr bwMode="auto">
          <a:xfrm>
            <a:off x="3132138" y="4860925"/>
            <a:ext cx="4635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13EA78E5-4839-44F9-8385-B8191D6F975E}" type="datetime'''2''''''''''''''''''''''''''''''0''''''''''1''1'">
              <a:rPr lang="en-US" sz="16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defRPr/>
              </a:pPr>
              <a:t>2011</a:t>
            </a:fld>
            <a:endParaRPr lang="ru-RU" sz="1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20"/>
            </p:custDataLst>
          </p:nvPr>
        </p:nvSpPr>
        <p:spPr bwMode="auto">
          <a:xfrm>
            <a:off x="4879975" y="4860925"/>
            <a:ext cx="463550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26BB26DB-6DDE-4F56-8571-80A849EE8AC8}" type="datetime'''''''2''''''''''''''''''''''''''''0''''''''''''1''''''''''2'">
              <a:rPr lang="en-US" sz="16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defRPr/>
              </a:pPr>
              <a:t>2012</a:t>
            </a:fld>
            <a:endParaRPr lang="ru-RU" sz="1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Прямоугольник 66"/>
          <p:cNvSpPr/>
          <p:nvPr>
            <p:custDataLst>
              <p:tags r:id="rId21"/>
            </p:custDataLst>
          </p:nvPr>
        </p:nvSpPr>
        <p:spPr bwMode="auto">
          <a:xfrm>
            <a:off x="1125538" y="4860925"/>
            <a:ext cx="982662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fld id="{46EB5987-ED1D-4C7F-A0DC-FC1210A5E47E}" type="datetime'2''0''0''''8''''-''''''2''''''''''''''''''''01''''0'''''''''''">
              <a:rPr lang="en-US" sz="1600" b="1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defRPr/>
              </a:pPr>
              <a:t>2008-2010</a:t>
            </a:fld>
            <a:endParaRPr lang="ru-RU" sz="1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Овал 67"/>
          <p:cNvSpPr/>
          <p:nvPr>
            <p:custDataLst>
              <p:tags r:id="rId22"/>
            </p:custDataLst>
          </p:nvPr>
        </p:nvSpPr>
        <p:spPr bwMode="auto">
          <a:xfrm>
            <a:off x="4173538" y="3086100"/>
            <a:ext cx="376237" cy="3746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+3</a:t>
            </a:r>
            <a:endParaRPr lang="ru-RU" sz="2000" b="1" dirty="0">
              <a:solidFill>
                <a:srgbClr val="C00000"/>
              </a:solidFill>
              <a:sym typeface="Calibri"/>
            </a:endParaRPr>
          </a:p>
        </p:txBody>
      </p:sp>
      <p:sp>
        <p:nvSpPr>
          <p:cNvPr id="69" name="Овал 68"/>
          <p:cNvSpPr/>
          <p:nvPr>
            <p:custDataLst>
              <p:tags r:id="rId23"/>
            </p:custDataLst>
          </p:nvPr>
        </p:nvSpPr>
        <p:spPr bwMode="auto">
          <a:xfrm>
            <a:off x="2216150" y="3603625"/>
            <a:ext cx="542925" cy="3873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+10</a:t>
            </a:r>
            <a:endParaRPr lang="ru-RU" sz="2000" b="1" dirty="0">
              <a:solidFill>
                <a:srgbClr val="C00000"/>
              </a:solidFill>
              <a:sym typeface="Calibri"/>
            </a:endParaRPr>
          </a:p>
        </p:txBody>
      </p:sp>
      <p:sp>
        <p:nvSpPr>
          <p:cNvPr id="70" name="TextBox 1026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15816" y="1556792"/>
            <a:ext cx="1484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2011</a:t>
            </a:r>
            <a:endParaRPr lang="ru-RU" sz="1600" b="1" dirty="0"/>
          </a:p>
        </p:txBody>
      </p:sp>
      <p:sp>
        <p:nvSpPr>
          <p:cNvPr id="72" name="Прямоугольная выноска 71"/>
          <p:cNvSpPr/>
          <p:nvPr>
            <p:custDataLst>
              <p:tags r:id="rId25"/>
            </p:custDataLst>
          </p:nvPr>
        </p:nvSpPr>
        <p:spPr>
          <a:xfrm>
            <a:off x="5530180" y="5374334"/>
            <a:ext cx="2105025" cy="876772"/>
          </a:xfrm>
          <a:prstGeom prst="wedgeRectCallout">
            <a:avLst>
              <a:gd name="adj1" fmla="val -7105"/>
              <a:gd name="adj2" fmla="val -147346"/>
            </a:avLst>
          </a:prstGeom>
          <a:solidFill>
            <a:srgbClr val="27856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" name="TextBox 1026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64907" y="5401791"/>
            <a:ext cx="2084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Пиковый объем капитальных вложений в год</a:t>
            </a:r>
          </a:p>
        </p:txBody>
      </p:sp>
      <p:sp>
        <p:nvSpPr>
          <p:cNvPr id="74" name="TextBox 10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71600" y="1340768"/>
            <a:ext cx="132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До форума</a:t>
            </a:r>
          </a:p>
        </p:txBody>
      </p:sp>
      <p:cxnSp>
        <p:nvCxnSpPr>
          <p:cNvPr id="75" name="Прямая соединительная линия 74"/>
          <p:cNvCxnSpPr/>
          <p:nvPr>
            <p:custDataLst>
              <p:tags r:id="rId28"/>
            </p:custDataLst>
          </p:nvPr>
        </p:nvCxnSpPr>
        <p:spPr>
          <a:xfrm flipV="1">
            <a:off x="2483768" y="1700808"/>
            <a:ext cx="0" cy="16875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>
            <p:custDataLst>
              <p:tags r:id="rId29"/>
            </p:custDataLst>
          </p:nvPr>
        </p:nvCxnSpPr>
        <p:spPr>
          <a:xfrm flipV="1">
            <a:off x="4224784" y="1689820"/>
            <a:ext cx="0" cy="14954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>
            <p:custDataLst>
              <p:tags r:id="rId30"/>
            </p:custDataLst>
          </p:nvPr>
        </p:nvCxnSpPr>
        <p:spPr>
          <a:xfrm flipV="1">
            <a:off x="5983734" y="1708870"/>
            <a:ext cx="0" cy="1350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cK 3. Unit of measure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79649" y="1726069"/>
            <a:ext cx="12968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600" dirty="0" smtClean="0"/>
              <a:t>млрд. руб.</a:t>
            </a:r>
            <a:endParaRPr lang="ru-RU" sz="1600" dirty="0"/>
          </a:p>
        </p:txBody>
      </p:sp>
      <p:cxnSp>
        <p:nvCxnSpPr>
          <p:cNvPr id="33" name="Прямая соединительная линия 32"/>
          <p:cNvCxnSpPr/>
          <p:nvPr>
            <p:custDataLst>
              <p:tags r:id="rId32"/>
            </p:custDataLst>
          </p:nvPr>
        </p:nvCxnSpPr>
        <p:spPr bwMode="auto">
          <a:xfrm>
            <a:off x="7380312" y="2028825"/>
            <a:ext cx="1296144" cy="0"/>
          </a:xfrm>
          <a:prstGeom prst="line">
            <a:avLst/>
          </a:prstGeom>
          <a:ln w="635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>
            <p:custDataLst>
              <p:tags r:id="rId33"/>
            </p:custDataLst>
          </p:nvPr>
        </p:nvSpPr>
        <p:spPr bwMode="auto">
          <a:xfrm>
            <a:off x="6372200" y="4797152"/>
            <a:ext cx="1296144" cy="2444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2014 - 2017</a:t>
            </a:r>
            <a:endParaRPr lang="ru-RU" sz="1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6" name="Picture 2" descr="http://ufachemforum.ru/wp-content/uploads/2011/04/ufachemforum-logo1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627784" y="1268760"/>
            <a:ext cx="1224136" cy="3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ufachemforum.ru/wp-content/uploads/2011/04/ufachemforum-logo1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499992" y="1268760"/>
            <a:ext cx="1224136" cy="37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02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88024" y="1556792"/>
            <a:ext cx="1484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2012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45514" y="2117506"/>
            <a:ext cx="4182428" cy="4353874"/>
          </a:xfrm>
          <a:custGeom>
            <a:avLst/>
            <a:gdLst>
              <a:gd name="T0" fmla="*/ 1427 w 2872"/>
              <a:gd name="T1" fmla="*/ 608728 h 2797"/>
              <a:gd name="T2" fmla="*/ 1427 w 2872"/>
              <a:gd name="T3" fmla="*/ 4267200 h 2797"/>
              <a:gd name="T4" fmla="*/ 4098925 w 2872"/>
              <a:gd name="T5" fmla="*/ 4267200 h 2797"/>
              <a:gd name="T6" fmla="*/ 4087507 w 2872"/>
              <a:gd name="T7" fmla="*/ 64077 h 2797"/>
              <a:gd name="T8" fmla="*/ 2861541 w 2872"/>
              <a:gd name="T9" fmla="*/ 0 h 2797"/>
              <a:gd name="T10" fmla="*/ 1541378 w 2872"/>
              <a:gd name="T11" fmla="*/ 96115 h 2797"/>
              <a:gd name="T12" fmla="*/ 710747 w 2872"/>
              <a:gd name="T13" fmla="*/ 233422 h 2797"/>
              <a:gd name="T14" fmla="*/ 0 w 2872"/>
              <a:gd name="T15" fmla="*/ 413447 h 2797"/>
              <a:gd name="T16" fmla="*/ 1427 w 2872"/>
              <a:gd name="T17" fmla="*/ 608728 h 27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72"/>
              <a:gd name="T28" fmla="*/ 0 h 2797"/>
              <a:gd name="T29" fmla="*/ 2872 w 2872"/>
              <a:gd name="T30" fmla="*/ 2797 h 27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72" h="2797">
                <a:moveTo>
                  <a:pt x="1" y="399"/>
                </a:moveTo>
                <a:lnTo>
                  <a:pt x="1" y="2797"/>
                </a:lnTo>
                <a:lnTo>
                  <a:pt x="2872" y="2797"/>
                </a:lnTo>
                <a:lnTo>
                  <a:pt x="2864" y="42"/>
                </a:lnTo>
                <a:lnTo>
                  <a:pt x="2005" y="0"/>
                </a:lnTo>
                <a:lnTo>
                  <a:pt x="1080" y="63"/>
                </a:lnTo>
                <a:lnTo>
                  <a:pt x="498" y="153"/>
                </a:lnTo>
                <a:lnTo>
                  <a:pt x="0" y="271"/>
                </a:lnTo>
                <a:lnTo>
                  <a:pt x="1" y="3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3" name="Freeform 11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45514" y="2120745"/>
            <a:ext cx="4162990" cy="408176"/>
          </a:xfrm>
          <a:custGeom>
            <a:avLst/>
            <a:gdLst>
              <a:gd name="T0" fmla="*/ 0 w 1849"/>
              <a:gd name="T1" fmla="*/ 255431374 h 726"/>
              <a:gd name="T2" fmla="*/ 2147483647 w 1849"/>
              <a:gd name="T3" fmla="*/ 95699013 h 726"/>
              <a:gd name="T4" fmla="*/ 2147483647 w 1849"/>
              <a:gd name="T5" fmla="*/ 9851369 h 726"/>
              <a:gd name="T6" fmla="*/ 2147483647 w 1849"/>
              <a:gd name="T7" fmla="*/ 36942358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1849"/>
              <a:gd name="T13" fmla="*/ 0 h 726"/>
              <a:gd name="T14" fmla="*/ 1849 w 184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9" h="726">
                <a:moveTo>
                  <a:pt x="0" y="726"/>
                </a:moveTo>
                <a:cubicBezTo>
                  <a:pt x="167" y="557"/>
                  <a:pt x="334" y="388"/>
                  <a:pt x="537" y="272"/>
                </a:cubicBezTo>
                <a:cubicBezTo>
                  <a:pt x="740" y="156"/>
                  <a:pt x="1002" y="56"/>
                  <a:pt x="1221" y="28"/>
                </a:cubicBezTo>
                <a:cubicBezTo>
                  <a:pt x="1440" y="0"/>
                  <a:pt x="1695" y="56"/>
                  <a:pt x="1849" y="105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4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804248" y="1489045"/>
            <a:ext cx="2078255" cy="4966138"/>
          </a:xfrm>
          <a:custGeom>
            <a:avLst/>
            <a:gdLst>
              <a:gd name="T0" fmla="*/ 0 w 2401"/>
              <a:gd name="T1" fmla="*/ 4867275 h 3159"/>
              <a:gd name="T2" fmla="*/ 2036762 w 2401"/>
              <a:gd name="T3" fmla="*/ 4864193 h 3159"/>
              <a:gd name="T4" fmla="*/ 2023189 w 2401"/>
              <a:gd name="T5" fmla="*/ 49304 h 3159"/>
              <a:gd name="T6" fmla="*/ 1417505 w 2401"/>
              <a:gd name="T7" fmla="*/ 0 h 3159"/>
              <a:gd name="T8" fmla="*/ 774496 w 2401"/>
              <a:gd name="T9" fmla="*/ 106313 h 3159"/>
              <a:gd name="T10" fmla="*/ 352043 w 2401"/>
              <a:gd name="T11" fmla="*/ 231115 h 3159"/>
              <a:gd name="T12" fmla="*/ 0 w 2401"/>
              <a:gd name="T13" fmla="*/ 429873 h 3159"/>
              <a:gd name="T14" fmla="*/ 0 w 2401"/>
              <a:gd name="T15" fmla="*/ 4867275 h 31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1"/>
              <a:gd name="T25" fmla="*/ 0 h 3159"/>
              <a:gd name="T26" fmla="*/ 2401 w 2401"/>
              <a:gd name="T27" fmla="*/ 3159 h 31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1" h="3159">
                <a:moveTo>
                  <a:pt x="0" y="3159"/>
                </a:moveTo>
                <a:lnTo>
                  <a:pt x="2401" y="3157"/>
                </a:lnTo>
                <a:lnTo>
                  <a:pt x="2385" y="32"/>
                </a:lnTo>
                <a:lnTo>
                  <a:pt x="1671" y="0"/>
                </a:lnTo>
                <a:lnTo>
                  <a:pt x="913" y="69"/>
                </a:lnTo>
                <a:lnTo>
                  <a:pt x="415" y="150"/>
                </a:lnTo>
                <a:lnTo>
                  <a:pt x="0" y="279"/>
                </a:lnTo>
                <a:lnTo>
                  <a:pt x="0" y="31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5" name="Freeform 1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804248" y="1495524"/>
            <a:ext cx="2078255" cy="417894"/>
          </a:xfrm>
          <a:custGeom>
            <a:avLst/>
            <a:gdLst>
              <a:gd name="T0" fmla="*/ 0 w 1849"/>
              <a:gd name="T1" fmla="*/ 260617763 h 726"/>
              <a:gd name="T2" fmla="*/ 1225496232 w 1849"/>
              <a:gd name="T3" fmla="*/ 97641890 h 726"/>
              <a:gd name="T4" fmla="*/ 2147483647 w 1849"/>
              <a:gd name="T5" fmla="*/ 10051512 h 726"/>
              <a:gd name="T6" fmla="*/ 2147483647 w 1849"/>
              <a:gd name="T7" fmla="*/ 376927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1849"/>
              <a:gd name="T13" fmla="*/ 0 h 726"/>
              <a:gd name="T14" fmla="*/ 1849 w 184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9" h="726">
                <a:moveTo>
                  <a:pt x="0" y="726"/>
                </a:moveTo>
                <a:cubicBezTo>
                  <a:pt x="167" y="557"/>
                  <a:pt x="334" y="388"/>
                  <a:pt x="537" y="272"/>
                </a:cubicBezTo>
                <a:cubicBezTo>
                  <a:pt x="740" y="156"/>
                  <a:pt x="1002" y="56"/>
                  <a:pt x="1221" y="28"/>
                </a:cubicBezTo>
                <a:cubicBezTo>
                  <a:pt x="1440" y="0"/>
                  <a:pt x="1695" y="56"/>
                  <a:pt x="1849" y="105"/>
                </a:cubicBez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01164" y="1879403"/>
            <a:ext cx="451936" cy="1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/>
              <a:t>2016</a:t>
            </a:r>
            <a:endParaRPr lang="en-US" sz="1200" b="1" dirty="0"/>
          </a:p>
        </p:txBody>
      </p:sp>
      <p:sp>
        <p:nvSpPr>
          <p:cNvPr id="7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25708" y="1268760"/>
            <a:ext cx="45679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/>
              <a:t>2020</a:t>
            </a:r>
            <a:endParaRPr lang="en-US" sz="1200" b="1" dirty="0"/>
          </a:p>
        </p:txBody>
      </p:sp>
      <p:sp>
        <p:nvSpPr>
          <p:cNvPr id="8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6356" y="2209831"/>
            <a:ext cx="1051277" cy="1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2012</a:t>
            </a:r>
            <a:endParaRPr lang="en-US" sz="1200" b="1" dirty="0"/>
          </a:p>
        </p:txBody>
      </p:sp>
      <p:grpSp>
        <p:nvGrpSpPr>
          <p:cNvPr id="9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536471" y="1829191"/>
            <a:ext cx="2167347" cy="4642189"/>
            <a:chOff x="2805" y="868"/>
            <a:chExt cx="1338" cy="304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Freeform 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805" y="868"/>
              <a:ext cx="1338" cy="3048"/>
            </a:xfrm>
            <a:custGeom>
              <a:avLst/>
              <a:gdLst>
                <a:gd name="T0" fmla="*/ 0 w 2401"/>
                <a:gd name="T1" fmla="*/ 3048 h 3159"/>
                <a:gd name="T2" fmla="*/ 1338 w 2401"/>
                <a:gd name="T3" fmla="*/ 3046 h 3159"/>
                <a:gd name="T4" fmla="*/ 1329 w 2401"/>
                <a:gd name="T5" fmla="*/ 31 h 3159"/>
                <a:gd name="T6" fmla="*/ 931 w 2401"/>
                <a:gd name="T7" fmla="*/ 0 h 3159"/>
                <a:gd name="T8" fmla="*/ 509 w 2401"/>
                <a:gd name="T9" fmla="*/ 67 h 3159"/>
                <a:gd name="T10" fmla="*/ 231 w 2401"/>
                <a:gd name="T11" fmla="*/ 145 h 3159"/>
                <a:gd name="T12" fmla="*/ 0 w 2401"/>
                <a:gd name="T13" fmla="*/ 269 h 3159"/>
                <a:gd name="T14" fmla="*/ 0 w 2401"/>
                <a:gd name="T15" fmla="*/ 3048 h 3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1"/>
                <a:gd name="T25" fmla="*/ 0 h 3159"/>
                <a:gd name="T26" fmla="*/ 2401 w 2401"/>
                <a:gd name="T27" fmla="*/ 3159 h 3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1" h="3159">
                  <a:moveTo>
                    <a:pt x="0" y="3159"/>
                  </a:moveTo>
                  <a:lnTo>
                    <a:pt x="2401" y="3157"/>
                  </a:lnTo>
                  <a:lnTo>
                    <a:pt x="2385" y="32"/>
                  </a:lnTo>
                  <a:lnTo>
                    <a:pt x="1671" y="0"/>
                  </a:lnTo>
                  <a:lnTo>
                    <a:pt x="913" y="69"/>
                  </a:lnTo>
                  <a:lnTo>
                    <a:pt x="415" y="150"/>
                  </a:lnTo>
                  <a:lnTo>
                    <a:pt x="0" y="279"/>
                  </a:lnTo>
                  <a:lnTo>
                    <a:pt x="0" y="3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>
              <p:custDataLst>
                <p:tags r:id="rId46"/>
              </p:custDataLst>
            </p:nvPr>
          </p:nvSpPr>
          <p:spPr bwMode="gray">
            <a:xfrm>
              <a:off x="2805" y="872"/>
              <a:ext cx="1329" cy="251"/>
            </a:xfrm>
            <a:custGeom>
              <a:avLst/>
              <a:gdLst>
                <a:gd name="T0" fmla="*/ 0 w 1849"/>
                <a:gd name="T1" fmla="*/ 159714 h 726"/>
                <a:gd name="T2" fmla="*/ 799644 w 1849"/>
                <a:gd name="T3" fmla="*/ 59838 h 726"/>
                <a:gd name="T4" fmla="*/ 1818185 w 1849"/>
                <a:gd name="T5" fmla="*/ 6160 h 726"/>
                <a:gd name="T6" fmla="*/ 2753336 w 1849"/>
                <a:gd name="T7" fmla="*/ 23099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9"/>
                <a:gd name="T13" fmla="*/ 0 h 726"/>
                <a:gd name="T14" fmla="*/ 1849 w 1849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9" h="726">
                  <a:moveTo>
                    <a:pt x="0" y="726"/>
                  </a:moveTo>
                  <a:cubicBezTo>
                    <a:pt x="167" y="557"/>
                    <a:pt x="334" y="388"/>
                    <a:pt x="537" y="272"/>
                  </a:cubicBezTo>
                  <a:cubicBezTo>
                    <a:pt x="740" y="156"/>
                    <a:pt x="1002" y="56"/>
                    <a:pt x="1221" y="28"/>
                  </a:cubicBezTo>
                  <a:cubicBezTo>
                    <a:pt x="1440" y="0"/>
                    <a:pt x="1695" y="56"/>
                    <a:pt x="1849" y="105"/>
                  </a:cubicBezTo>
                </a:path>
              </a:pathLst>
            </a:custGeom>
            <a:grp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75850" y="1642921"/>
            <a:ext cx="455176" cy="1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2018</a:t>
            </a:r>
            <a:endParaRPr lang="en-US" sz="1200" b="1" dirty="0"/>
          </a:p>
        </p:txBody>
      </p:sp>
      <p:sp>
        <p:nvSpPr>
          <p:cNvPr id="13" name="Rectangle 16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79512" y="201030"/>
            <a:ext cx="8794113" cy="15567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План реализации инвестиционных проектов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927" y="2551598"/>
            <a:ext cx="8596493" cy="18627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73462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200" b="1" dirty="0"/>
              <a:t>Нефтепереработка – рост переработки нефти и СГК с 6,5 до 9,6 млн. тонн</a:t>
            </a:r>
          </a:p>
        </p:txBody>
      </p:sp>
      <p:sp>
        <p:nvSpPr>
          <p:cNvPr id="15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1927" y="4901847"/>
            <a:ext cx="8570575" cy="18627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3462" tIns="0" rIns="0" bIns="0" anchor="b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200" b="1" dirty="0"/>
              <a:t>Нефтехимия – рост переработки </a:t>
            </a:r>
            <a:r>
              <a:rPr lang="ru-RU" sz="1200" b="1" dirty="0" err="1"/>
              <a:t>нафты</a:t>
            </a:r>
            <a:r>
              <a:rPr lang="ru-RU" sz="1200" b="1" dirty="0"/>
              <a:t> и ШФЛУ с 0,8 до 2,9 млн. тонн (включая 1,6 млн. </a:t>
            </a:r>
            <a:r>
              <a:rPr lang="ru-RU" sz="1200" b="1" dirty="0" err="1"/>
              <a:t>нафты</a:t>
            </a:r>
            <a:r>
              <a:rPr lang="ru-RU" sz="1200" b="1" dirty="0"/>
              <a:t> с НПЗ)</a:t>
            </a:r>
          </a:p>
        </p:txBody>
      </p:sp>
      <p:sp>
        <p:nvSpPr>
          <p:cNvPr id="16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04102" y="1882643"/>
            <a:ext cx="1051276" cy="1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/>
              <a:t>201</a:t>
            </a:r>
            <a:r>
              <a:rPr lang="en-US" sz="1200" b="1" dirty="0"/>
              <a:t>5</a:t>
            </a:r>
          </a:p>
        </p:txBody>
      </p:sp>
      <p:grpSp>
        <p:nvGrpSpPr>
          <p:cNvPr id="17" name="Group 2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11928" y="2817236"/>
            <a:ext cx="4077138" cy="289935"/>
            <a:chOff x="197" y="1530"/>
            <a:chExt cx="2517" cy="211"/>
          </a:xfrm>
        </p:grpSpPr>
        <p:sp>
          <p:nvSpPr>
            <p:cNvPr id="18" name="Freeform 2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97" y="1530"/>
              <a:ext cx="2517" cy="211"/>
            </a:xfrm>
            <a:custGeom>
              <a:avLst/>
              <a:gdLst>
                <a:gd name="T0" fmla="*/ 0 w 2517"/>
                <a:gd name="T1" fmla="*/ 0 h 211"/>
                <a:gd name="T2" fmla="*/ 2479 w 2517"/>
                <a:gd name="T3" fmla="*/ 0 h 211"/>
                <a:gd name="T4" fmla="*/ 2517 w 2517"/>
                <a:gd name="T5" fmla="*/ 106 h 211"/>
                <a:gd name="T6" fmla="*/ 2479 w 2517"/>
                <a:gd name="T7" fmla="*/ 211 h 211"/>
                <a:gd name="T8" fmla="*/ 0 w 2517"/>
                <a:gd name="T9" fmla="*/ 211 h 211"/>
                <a:gd name="T10" fmla="*/ 0 w 2517"/>
                <a:gd name="T11" fmla="*/ 106 h 211"/>
                <a:gd name="T12" fmla="*/ 0 w 251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7" h="211">
                  <a:moveTo>
                    <a:pt x="0" y="0"/>
                  </a:moveTo>
                  <a:lnTo>
                    <a:pt x="2479" y="0"/>
                  </a:lnTo>
                  <a:lnTo>
                    <a:pt x="2517" y="106"/>
                  </a:lnTo>
                  <a:lnTo>
                    <a:pt x="2479" y="211"/>
                  </a:lnTo>
                  <a:lnTo>
                    <a:pt x="0" y="211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9" y="1542"/>
              <a:ext cx="2447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Каталитический крекинг на 1,1 млн. </a:t>
              </a:r>
              <a:r>
                <a:rPr lang="ru-RU" sz="1200" b="1" dirty="0" smtClean="0"/>
                <a:t>т</a:t>
              </a:r>
              <a:endParaRPr lang="ru-RU" sz="1200" b="1" dirty="0"/>
            </a:p>
          </p:txBody>
        </p:sp>
      </p:grpSp>
      <p:grpSp>
        <p:nvGrpSpPr>
          <p:cNvPr id="20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32984" y="5173964"/>
            <a:ext cx="2928672" cy="289934"/>
            <a:chOff x="210" y="2806"/>
            <a:chExt cx="1808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1" name="Freeform 2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10" y="2806"/>
              <a:ext cx="1808" cy="211"/>
            </a:xfrm>
            <a:custGeom>
              <a:avLst/>
              <a:gdLst>
                <a:gd name="T0" fmla="*/ 0 w 1808"/>
                <a:gd name="T1" fmla="*/ 0 h 211"/>
                <a:gd name="T2" fmla="*/ 1770 w 1808"/>
                <a:gd name="T3" fmla="*/ 0 h 211"/>
                <a:gd name="T4" fmla="*/ 1808 w 1808"/>
                <a:gd name="T5" fmla="*/ 106 h 211"/>
                <a:gd name="T6" fmla="*/ 1770 w 1808"/>
                <a:gd name="T7" fmla="*/ 211 h 211"/>
                <a:gd name="T8" fmla="*/ 0 w 1808"/>
                <a:gd name="T9" fmla="*/ 211 h 211"/>
                <a:gd name="T10" fmla="*/ 38 w 1808"/>
                <a:gd name="T11" fmla="*/ 106 h 211"/>
                <a:gd name="T12" fmla="*/ 0 w 1808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211">
                  <a:moveTo>
                    <a:pt x="0" y="0"/>
                  </a:moveTo>
                  <a:lnTo>
                    <a:pt x="1770" y="0"/>
                  </a:lnTo>
                  <a:lnTo>
                    <a:pt x="1808" y="106"/>
                  </a:lnTo>
                  <a:lnTo>
                    <a:pt x="1770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0" y="2818"/>
              <a:ext cx="1700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ЭП-380</a:t>
              </a:r>
            </a:p>
          </p:txBody>
        </p:sp>
      </p:grpSp>
      <p:grpSp>
        <p:nvGrpSpPr>
          <p:cNvPr id="23" name="Group 3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35896" y="3167101"/>
            <a:ext cx="5763392" cy="289935"/>
            <a:chOff x="397" y="1808"/>
            <a:chExt cx="3558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" name="Freeform 3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97" y="1808"/>
              <a:ext cx="3558" cy="211"/>
            </a:xfrm>
            <a:custGeom>
              <a:avLst/>
              <a:gdLst>
                <a:gd name="T0" fmla="*/ 0 w 3558"/>
                <a:gd name="T1" fmla="*/ 0 h 211"/>
                <a:gd name="T2" fmla="*/ 3520 w 3558"/>
                <a:gd name="T3" fmla="*/ 0 h 211"/>
                <a:gd name="T4" fmla="*/ 3558 w 3558"/>
                <a:gd name="T5" fmla="*/ 106 h 211"/>
                <a:gd name="T6" fmla="*/ 3520 w 3558"/>
                <a:gd name="T7" fmla="*/ 211 h 211"/>
                <a:gd name="T8" fmla="*/ 0 w 3558"/>
                <a:gd name="T9" fmla="*/ 211 h 211"/>
                <a:gd name="T10" fmla="*/ 38 w 3558"/>
                <a:gd name="T11" fmla="*/ 106 h 211"/>
                <a:gd name="T12" fmla="*/ 0 w 3558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8" h="211">
                  <a:moveTo>
                    <a:pt x="0" y="0"/>
                  </a:moveTo>
                  <a:lnTo>
                    <a:pt x="3520" y="0"/>
                  </a:lnTo>
                  <a:lnTo>
                    <a:pt x="3558" y="106"/>
                  </a:lnTo>
                  <a:lnTo>
                    <a:pt x="3520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3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7" y="1820"/>
              <a:ext cx="3450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Гидрокрекинг на 1,5 млн. </a:t>
              </a:r>
              <a:r>
                <a:rPr lang="ru-RU" sz="1200" b="1" dirty="0" smtClean="0"/>
                <a:t>т</a:t>
              </a:r>
              <a:endParaRPr lang="ru-RU" sz="1200" b="1" dirty="0"/>
            </a:p>
          </p:txBody>
        </p:sp>
      </p:grpSp>
      <p:grpSp>
        <p:nvGrpSpPr>
          <p:cNvPr id="26" name="Group 3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35895" y="3518585"/>
            <a:ext cx="6020947" cy="289934"/>
            <a:chOff x="397" y="1991"/>
            <a:chExt cx="3717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39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97" y="1991"/>
              <a:ext cx="3717" cy="211"/>
            </a:xfrm>
            <a:custGeom>
              <a:avLst/>
              <a:gdLst>
                <a:gd name="T0" fmla="*/ 0 w 3717"/>
                <a:gd name="T1" fmla="*/ 0 h 211"/>
                <a:gd name="T2" fmla="*/ 3679 w 3717"/>
                <a:gd name="T3" fmla="*/ 0 h 211"/>
                <a:gd name="T4" fmla="*/ 3717 w 3717"/>
                <a:gd name="T5" fmla="*/ 106 h 211"/>
                <a:gd name="T6" fmla="*/ 3679 w 3717"/>
                <a:gd name="T7" fmla="*/ 211 h 211"/>
                <a:gd name="T8" fmla="*/ 0 w 3717"/>
                <a:gd name="T9" fmla="*/ 211 h 211"/>
                <a:gd name="T10" fmla="*/ 38 w 3717"/>
                <a:gd name="T11" fmla="*/ 106 h 211"/>
                <a:gd name="T12" fmla="*/ 0 w 371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7" h="211">
                  <a:moveTo>
                    <a:pt x="0" y="0"/>
                  </a:moveTo>
                  <a:lnTo>
                    <a:pt x="3679" y="0"/>
                  </a:lnTo>
                  <a:lnTo>
                    <a:pt x="3717" y="106"/>
                  </a:lnTo>
                  <a:lnTo>
                    <a:pt x="3679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4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7" y="2003"/>
              <a:ext cx="3609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УЗК на </a:t>
              </a:r>
              <a:r>
                <a:rPr lang="ru-RU" sz="1200" b="1" dirty="0" smtClean="0"/>
                <a:t>2,0 </a:t>
              </a:r>
              <a:r>
                <a:rPr lang="ru-RU" sz="1200" b="1" dirty="0"/>
                <a:t>млн. </a:t>
              </a:r>
              <a:r>
                <a:rPr lang="ru-RU" sz="1200" b="1" dirty="0" smtClean="0"/>
                <a:t>т</a:t>
              </a:r>
              <a:endParaRPr lang="ru-RU" sz="1200" b="1" dirty="0"/>
            </a:p>
          </p:txBody>
        </p:sp>
      </p:grpSp>
      <p:grpSp>
        <p:nvGrpSpPr>
          <p:cNvPr id="29" name="Group 4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332985" y="5497913"/>
            <a:ext cx="4064180" cy="289934"/>
            <a:chOff x="210" y="3084"/>
            <a:chExt cx="2509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Freeform 4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10" y="3084"/>
              <a:ext cx="2509" cy="211"/>
            </a:xfrm>
            <a:custGeom>
              <a:avLst/>
              <a:gdLst>
                <a:gd name="T0" fmla="*/ 0 w 2509"/>
                <a:gd name="T1" fmla="*/ 0 h 211"/>
                <a:gd name="T2" fmla="*/ 2471 w 2509"/>
                <a:gd name="T3" fmla="*/ 0 h 211"/>
                <a:gd name="T4" fmla="*/ 2509 w 2509"/>
                <a:gd name="T5" fmla="*/ 106 h 211"/>
                <a:gd name="T6" fmla="*/ 2471 w 2509"/>
                <a:gd name="T7" fmla="*/ 211 h 211"/>
                <a:gd name="T8" fmla="*/ 0 w 2509"/>
                <a:gd name="T9" fmla="*/ 211 h 211"/>
                <a:gd name="T10" fmla="*/ 38 w 2509"/>
                <a:gd name="T11" fmla="*/ 106 h 211"/>
                <a:gd name="T12" fmla="*/ 0 w 2509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9" h="211">
                  <a:moveTo>
                    <a:pt x="0" y="0"/>
                  </a:moveTo>
                  <a:lnTo>
                    <a:pt x="2471" y="0"/>
                  </a:lnTo>
                  <a:lnTo>
                    <a:pt x="2509" y="106"/>
                  </a:lnTo>
                  <a:lnTo>
                    <a:pt x="2471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4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80" y="3096"/>
              <a:ext cx="2401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Комплекс акриловой кислоты и акрилатов</a:t>
              </a:r>
            </a:p>
          </p:txBody>
        </p:sp>
      </p:grpSp>
      <p:grpSp>
        <p:nvGrpSpPr>
          <p:cNvPr id="32" name="Group 5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917747" y="5823482"/>
            <a:ext cx="6341675" cy="289935"/>
            <a:chOff x="571" y="3362"/>
            <a:chExt cx="3648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3" name="Freeform 5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71" y="3362"/>
              <a:ext cx="3648" cy="211"/>
            </a:xfrm>
            <a:custGeom>
              <a:avLst/>
              <a:gdLst>
                <a:gd name="T0" fmla="*/ 0 w 3648"/>
                <a:gd name="T1" fmla="*/ 0 h 211"/>
                <a:gd name="T2" fmla="*/ 3610 w 3648"/>
                <a:gd name="T3" fmla="*/ 0 h 211"/>
                <a:gd name="T4" fmla="*/ 3648 w 3648"/>
                <a:gd name="T5" fmla="*/ 106 h 211"/>
                <a:gd name="T6" fmla="*/ 3610 w 3648"/>
                <a:gd name="T7" fmla="*/ 211 h 211"/>
                <a:gd name="T8" fmla="*/ 0 w 3648"/>
                <a:gd name="T9" fmla="*/ 211 h 211"/>
                <a:gd name="T10" fmla="*/ 38 w 3648"/>
                <a:gd name="T11" fmla="*/ 106 h 211"/>
                <a:gd name="T12" fmla="*/ 0 w 3648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8" h="211">
                  <a:moveTo>
                    <a:pt x="0" y="0"/>
                  </a:moveTo>
                  <a:lnTo>
                    <a:pt x="3610" y="0"/>
                  </a:lnTo>
                  <a:lnTo>
                    <a:pt x="3648" y="106"/>
                  </a:lnTo>
                  <a:lnTo>
                    <a:pt x="3610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5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1" y="3374"/>
              <a:ext cx="3540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Комплекс на базе </a:t>
              </a:r>
              <a:r>
                <a:rPr lang="ru-RU" sz="1200" b="1" dirty="0" smtClean="0"/>
                <a:t>ЭП-800+ </a:t>
              </a:r>
              <a:r>
                <a:rPr lang="ru-RU" sz="1200" b="1" dirty="0"/>
                <a:t>с полной переработкой в </a:t>
              </a:r>
              <a:r>
                <a:rPr lang="ru-RU" sz="1200" b="1" dirty="0" smtClean="0"/>
                <a:t>полимеры </a:t>
              </a:r>
              <a:r>
                <a:rPr lang="en-US" sz="1200" baseline="30000" dirty="0"/>
                <a:t>1</a:t>
              </a:r>
              <a:endParaRPr lang="ru-RU" sz="1200" b="1" dirty="0"/>
            </a:p>
          </p:txBody>
        </p:sp>
      </p:grpSp>
      <p:grpSp>
        <p:nvGrpSpPr>
          <p:cNvPr id="35" name="Group 5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355663" y="6149051"/>
            <a:ext cx="6944257" cy="289934"/>
            <a:chOff x="224" y="3641"/>
            <a:chExt cx="3995" cy="21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Freeform 5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24" y="3641"/>
              <a:ext cx="3995" cy="211"/>
            </a:xfrm>
            <a:custGeom>
              <a:avLst/>
              <a:gdLst>
                <a:gd name="T0" fmla="*/ 0 w 3995"/>
                <a:gd name="T1" fmla="*/ 0 h 211"/>
                <a:gd name="T2" fmla="*/ 3957 w 3995"/>
                <a:gd name="T3" fmla="*/ 0 h 211"/>
                <a:gd name="T4" fmla="*/ 3995 w 3995"/>
                <a:gd name="T5" fmla="*/ 106 h 211"/>
                <a:gd name="T6" fmla="*/ 3957 w 3995"/>
                <a:gd name="T7" fmla="*/ 211 h 211"/>
                <a:gd name="T8" fmla="*/ 0 w 3995"/>
                <a:gd name="T9" fmla="*/ 211 h 211"/>
                <a:gd name="T10" fmla="*/ 38 w 3995"/>
                <a:gd name="T11" fmla="*/ 106 h 211"/>
                <a:gd name="T12" fmla="*/ 0 w 3995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5" h="211">
                  <a:moveTo>
                    <a:pt x="0" y="0"/>
                  </a:moveTo>
                  <a:lnTo>
                    <a:pt x="3957" y="0"/>
                  </a:lnTo>
                  <a:lnTo>
                    <a:pt x="3995" y="106"/>
                  </a:lnTo>
                  <a:lnTo>
                    <a:pt x="3957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5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4" y="3653"/>
              <a:ext cx="3887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Инфраструктура</a:t>
              </a:r>
            </a:p>
          </p:txBody>
        </p:sp>
      </p:grpSp>
      <p:grpSp>
        <p:nvGrpSpPr>
          <p:cNvPr id="38" name="Group 63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35896" y="4219935"/>
            <a:ext cx="2055577" cy="289935"/>
            <a:chOff x="397" y="2364"/>
            <a:chExt cx="2267" cy="211"/>
          </a:xfrm>
        </p:grpSpPr>
        <p:sp>
          <p:nvSpPr>
            <p:cNvPr id="39" name="Freeform 6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97" y="2364"/>
              <a:ext cx="2267" cy="211"/>
            </a:xfrm>
            <a:custGeom>
              <a:avLst/>
              <a:gdLst>
                <a:gd name="T0" fmla="*/ 0 w 2267"/>
                <a:gd name="T1" fmla="*/ 0 h 211"/>
                <a:gd name="T2" fmla="*/ 2229 w 2267"/>
                <a:gd name="T3" fmla="*/ 0 h 211"/>
                <a:gd name="T4" fmla="*/ 2267 w 2267"/>
                <a:gd name="T5" fmla="*/ 106 h 211"/>
                <a:gd name="T6" fmla="*/ 2229 w 2267"/>
                <a:gd name="T7" fmla="*/ 211 h 211"/>
                <a:gd name="T8" fmla="*/ 0 w 2267"/>
                <a:gd name="T9" fmla="*/ 211 h 211"/>
                <a:gd name="T10" fmla="*/ 38 w 2267"/>
                <a:gd name="T11" fmla="*/ 106 h 211"/>
                <a:gd name="T12" fmla="*/ 0 w 226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7" h="211">
                  <a:moveTo>
                    <a:pt x="0" y="0"/>
                  </a:moveTo>
                  <a:lnTo>
                    <a:pt x="2229" y="0"/>
                  </a:lnTo>
                  <a:lnTo>
                    <a:pt x="2267" y="106"/>
                  </a:lnTo>
                  <a:lnTo>
                    <a:pt x="2229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A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6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67" y="2376"/>
              <a:ext cx="2159" cy="1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Изомеризация 0,4 млн. </a:t>
              </a:r>
              <a:r>
                <a:rPr lang="ru-RU" sz="1200" b="1" dirty="0" smtClean="0"/>
                <a:t>т</a:t>
              </a:r>
              <a:endParaRPr lang="ru-RU" sz="1200" b="1" dirty="0"/>
            </a:p>
          </p:txBody>
        </p:sp>
      </p:grpSp>
      <p:grpSp>
        <p:nvGrpSpPr>
          <p:cNvPr id="41" name="Group 6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35895" y="3868450"/>
            <a:ext cx="2468637" cy="289934"/>
            <a:chOff x="397" y="2236"/>
            <a:chExt cx="2267" cy="16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2" name="Freeform 6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97" y="2236"/>
              <a:ext cx="2267" cy="169"/>
            </a:xfrm>
            <a:custGeom>
              <a:avLst/>
              <a:gdLst>
                <a:gd name="T0" fmla="*/ 0 w 2267"/>
                <a:gd name="T1" fmla="*/ 0 h 169"/>
                <a:gd name="T2" fmla="*/ 2237 w 2267"/>
                <a:gd name="T3" fmla="*/ 0 h 169"/>
                <a:gd name="T4" fmla="*/ 2267 w 2267"/>
                <a:gd name="T5" fmla="*/ 85 h 169"/>
                <a:gd name="T6" fmla="*/ 2237 w 2267"/>
                <a:gd name="T7" fmla="*/ 169 h 169"/>
                <a:gd name="T8" fmla="*/ 0 w 2267"/>
                <a:gd name="T9" fmla="*/ 169 h 169"/>
                <a:gd name="T10" fmla="*/ 30 w 2267"/>
                <a:gd name="T11" fmla="*/ 85 h 169"/>
                <a:gd name="T12" fmla="*/ 0 w 2267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7" h="169">
                  <a:moveTo>
                    <a:pt x="0" y="0"/>
                  </a:moveTo>
                  <a:lnTo>
                    <a:pt x="2237" y="0"/>
                  </a:lnTo>
                  <a:lnTo>
                    <a:pt x="2267" y="85"/>
                  </a:lnTo>
                  <a:lnTo>
                    <a:pt x="2237" y="169"/>
                  </a:lnTo>
                  <a:lnTo>
                    <a:pt x="0" y="169"/>
                  </a:lnTo>
                  <a:lnTo>
                    <a:pt x="3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9" y="2246"/>
              <a:ext cx="2174" cy="1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 err="1"/>
                <a:t>Алкилирование</a:t>
              </a:r>
              <a:r>
                <a:rPr lang="ru-RU" sz="1200" b="1" dirty="0"/>
                <a:t> 0,2 млн. </a:t>
              </a:r>
              <a:r>
                <a:rPr lang="ru-RU" sz="1200" b="1" dirty="0" smtClean="0"/>
                <a:t>т</a:t>
              </a:r>
              <a:endParaRPr lang="ru-RU" sz="1200" b="1" dirty="0"/>
            </a:p>
          </p:txBody>
        </p:sp>
      </p:grpSp>
      <p:grpSp>
        <p:nvGrpSpPr>
          <p:cNvPr id="44" name="Group 70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635895" y="4571419"/>
            <a:ext cx="3717533" cy="289934"/>
            <a:chOff x="397" y="2364"/>
            <a:chExt cx="2267" cy="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5" name="Freeform 7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97" y="2364"/>
              <a:ext cx="2267" cy="211"/>
            </a:xfrm>
            <a:custGeom>
              <a:avLst/>
              <a:gdLst>
                <a:gd name="T0" fmla="*/ 0 w 2267"/>
                <a:gd name="T1" fmla="*/ 0 h 211"/>
                <a:gd name="T2" fmla="*/ 2229 w 2267"/>
                <a:gd name="T3" fmla="*/ 0 h 211"/>
                <a:gd name="T4" fmla="*/ 2267 w 2267"/>
                <a:gd name="T5" fmla="*/ 106 h 211"/>
                <a:gd name="T6" fmla="*/ 2229 w 2267"/>
                <a:gd name="T7" fmla="*/ 211 h 211"/>
                <a:gd name="T8" fmla="*/ 0 w 2267"/>
                <a:gd name="T9" fmla="*/ 211 h 211"/>
                <a:gd name="T10" fmla="*/ 38 w 2267"/>
                <a:gd name="T11" fmla="*/ 106 h 211"/>
                <a:gd name="T12" fmla="*/ 0 w 2267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7" h="211">
                  <a:moveTo>
                    <a:pt x="0" y="0"/>
                  </a:moveTo>
                  <a:lnTo>
                    <a:pt x="2229" y="0"/>
                  </a:lnTo>
                  <a:lnTo>
                    <a:pt x="2267" y="106"/>
                  </a:lnTo>
                  <a:lnTo>
                    <a:pt x="2229" y="211"/>
                  </a:lnTo>
                  <a:lnTo>
                    <a:pt x="0" y="211"/>
                  </a:lnTo>
                  <a:lnTo>
                    <a:pt x="38" y="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7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7" y="2376"/>
              <a:ext cx="2159" cy="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defTabSz="913526">
                <a:buClr>
                  <a:schemeClr val="tx2"/>
                </a:buClr>
              </a:pPr>
              <a:r>
                <a:rPr lang="ru-RU" sz="1200" b="1" dirty="0"/>
                <a:t>ГО дизельного топлива и бензина, прочие</a:t>
              </a:r>
            </a:p>
          </p:txBody>
        </p:sp>
      </p:grpSp>
      <p:sp>
        <p:nvSpPr>
          <p:cNvPr id="47" name="Rectangle 10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9512" y="6579785"/>
            <a:ext cx="866614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ru-RU" sz="1050" dirty="0">
                <a:cs typeface="Arial" pitchFamily="34" charset="0"/>
              </a:rPr>
              <a:t>1 </a:t>
            </a:r>
            <a:r>
              <a:rPr lang="ru-RU" sz="1050" dirty="0" smtClean="0">
                <a:cs typeface="Arial" pitchFamily="34" charset="0"/>
              </a:rPr>
              <a:t>На последнем этапе планируется расширение до 1 </a:t>
            </a:r>
            <a:r>
              <a:rPr lang="ru-RU" sz="1050" dirty="0" err="1" smtClean="0">
                <a:cs typeface="Arial" pitchFamily="34" charset="0"/>
              </a:rPr>
              <a:t>млн.тонн</a:t>
            </a:r>
            <a:r>
              <a:rPr lang="ru-RU" sz="1050" dirty="0" smtClean="0">
                <a:cs typeface="Arial" pitchFamily="34" charset="0"/>
              </a:rPr>
              <a:t> в год</a:t>
            </a:r>
            <a:endParaRPr lang="ru-RU" sz="105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2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3.18829690000000050000E+000&quot;&gt;&lt;m_ppcolschidx val=&quot;0&quot;/&gt;&lt;m_rgb r=&quot;1f&quot; g=&quot;49&quot; b=&quot;7d&quot;/&gt;&lt;/elem&gt;&lt;elem m_fUsage=&quot;2.50703100000000000000E+000&quot;&gt;&lt;m_ppcolschidx val=&quot;0&quot;/&gt;&lt;m_rgb r=&quot;17&quot; g=&quot;37&quot; b=&quot;5e&quot;/&gt;&lt;/elem&gt;&lt;elem m_fUsage=&quot;4.30467210000000160000E-001&quot;&gt;&lt;m_ppcolschidx val=&quot;0&quot;/&gt;&lt;m_rgb r=&quot;38&quot; g=&quot;5d&quot; b=&quot;8a&quot;/&gt;&lt;/elem&gt;&lt;/m_vecMRU&gt;&lt;/m_mruColor&gt;&lt;m_mapectfillschemeMRU&gt;&lt;key val=&quot;0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14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doSESF0iUax0nupYBx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lit_P3_EiUbFoGlwsXE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yyPO7bc0myExTURIzd.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yW8fQ2F0qJvHb5TJYmR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Q_s2bN5Ee8ziAKonnHp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CJHObXD0qgFPYO52_L_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TpiWsY80a2rWRK9ufb0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yiFItioq_0G6Uqy0y4TFn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DbX14F6kecnm4RZ8Pjs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5NkzKWVfQUC4fVhDGVzh9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d3T3nsJUq_9g1G5b2Z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Pf4OWuLUiNU_bNg6nno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Vc9t0MBaO0CWWNapSit4u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1JIfd8a0e_tsmS8icWn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P_tnJZeY9ki5wU2lFcvHu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q19MnXCk2T.FzGs7GL4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sLo1huv0a1sec9.3AR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hw22PJ8VZ02V1C6SwB46U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v49WnC0WW81bw88Oeq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TAy8fU4EiNiUIk9qvVa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uiFkZ8zE2DvRWjLKVbh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DchONxO0y8tqqYUrtU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5ynmtlyUazGHGE47nn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hjnvvCRE.ua7hBllxzu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YRryliWESqxJGCrExTJ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Ks13Dj6kSWbs_dCFSAJ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fmAuhmzUWn4yfk64qG3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2oBBk4Z02pEnuL39kRq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gy3eJMCUKe.xjVTFdo2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35Dbf2702uc8uHE_t5_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9GpKMtbEqD_4eoIM1Sa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bHVqScmECh3GScks3MC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laBJItK0K5DmQ8dLe10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m56dVDMEO7Uvzm0C3_7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pT0Brw7UeSWRSA63Qb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T8Bxp3VkGgifz66TEGS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SyMk9WeUOP5GUhsB1x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uZbIh2xUCI6iD0ZSYxT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uWlOSZnkuvPxEl3FIZH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QdJPgaOEGcB1RZ5uXlf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99eLyyTkKZP6c0Dg4qY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fPlbWtzUuMdxjG4nw5A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S0hLDxVEGoIMeAQRXp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d5q8YVB0GUNPKrJh1X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DS1jXJGUeSUYPzFegcM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DC4EcwIkeQmzVj7IVR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HUpQQsAEyFtVKRi1xwi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8yKkiwZkKcL.UMG9Ba6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doF8qMwkK.EgiJozue8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kzGQVpt0O79v7WbHyrw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UJhRKNwU.7cgN_B2bXG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A54fZLREG7Wq0kXrQP5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L2AKvG4UqSiGD65cScQ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wOmb1HjUOwlX2_rrbfN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sOuPuOvUq.Ise_A0Wz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FY.wzpSEeJxsbb3q4hn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N9OO4GW0S2tO4Xk1Pgs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J59lfxE65YemssR0LO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85XC2YEquk09.lWoJW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vDQYTOdE.vI7Kmdy4Xx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AMThrtbkSnaojh2a8Ew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mgPJThl0GKvL2xbCTXH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c25p.pzU6MbNqCIxJpZ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aXdhZK.EmcLIkX.ZS8e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GH8zhdT0CAXiCKUM_MV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SJkQ7AkmF8GHq7itv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CKjnSGqEiqyIyDw0Fk.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MAz6muqkKTDgSDoAwho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sJNJJ1A0.22bqTgKZIa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kI7Db9uUSdHtZEz7v7X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nqXtr9xU.bF6eJqXnK0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8GpoFS30.gKT_WBrhO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uGbQiPiEynGZ0seRCyH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  <p:tag name="THINKCELLSHAPEDONOTDELETE" val="pI12xQ7cO_0Ww_UWMODmHg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0PzOsXeUiaA.Me_56tp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njJuz1hEW.8ddUA6QK0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UmHss0_EOF2mUjmnB4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88uGYB.EiCbkOhVa8Ka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_wLmmWvEWjtbB2nBdzU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JWRGcOI0qNvmyS9viUr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as17qktk6WWwVyrcf4C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IocqpLoE6C43j2SP2W5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sg6f20bECQZTKw6dgpQ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bjz8kAZEetvf4AU7uAq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bowJ61WUq_CRTiBcTsQ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Pe47DI206wyhHyrQCBW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QbG99FE63m9yj3S1G_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f7.6CE2UWKgyja4zpC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C2hnrcoUaLtwZMDSPDi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UKQAWnUUa32ep2ORhtj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7Kz4i8okmrakWDi0sEy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S_h7DIB0O_L70RMuSlW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XtCC1wzka1tBOeOyqpH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ZSMxpK0O3G9A40HKJW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XTn5Cc.0mw0RU0PmkFd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4vP6SsxkCjqm.XgKW4q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wZ3t0b30qpjKiyHlbie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__dw2_hUuoAkpbXSN5w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2eGIHQG0qgEbE8bq_Bx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xRNC9klUGoFC3nqs4SY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IWRbcImkGaIVHe2ziQs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FAZyJKtk.zxRe52lNFJ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LO55Rh.ka4QGgWihVbw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n5dqs4z0qLNfKBpyUuT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0P42Yk80qG1RxNP9M_X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dKFAR7hUi5uD6ledhDz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HUOCswfk25etPdmqz6r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SbKggbykCkQI2PZVpzT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mq..riMUKdKtD_8eQv7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kOOmqzDEilvHHCnXhW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vCpd2fz0iEQtNSFiORP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8nvzDzYkiJTDMZbN85P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RW0BfPj06cPs_HapWPr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MU0A.ycUmS.sVcsOHrV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xgJhp1iIQUC06eMafnQH5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8_YuHRdes0KRQpgq_80s1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E_RaDEVik0uKa4rEOJ56L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G_TC6OzkCprydcDCcIf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eM28dL90q9U0Fr5L87X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z6wP.wlEe0_JyE5Qkv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VkTmXv4E2_g2HDeVuo_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ffI8R7Nk.T5UGnM3ymr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jrQxea3Ua6E30LwPK8A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X6Oy1QwESH5kVr8zhoa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2WQ7ZciUSLf3gn7v1er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kVlpKraEqLaBIeDsXnF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YN3xj5SUm2u8ipaBeWE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et2klhFkOT.BbKkWXMW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z.iljU1U.z8C1h6NnjE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AmRTRqZUSSLQYMhibU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rj2gSljkiK0jxcB9aOr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aFp3Yj8kusoN6OW6pbZ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_OY7G5YUaAFITIZvX8r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3AO.cRK0eYVA_bqmYvK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5U4OanIUSKUrGmzoA4w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9oomv7.0q1QpQn.7D2w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z.ky0bWEy_o1_hPa0Yx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OqFSbs_kiIYGG0MMoYr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fDQJNH5kS45o3Ljfdv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3Sp4e5CkqXqMQCz4luw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VVT4rKNEyhlfBEFYRpp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RKhocd_UGPN4qk9P_Ne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2I6l2P7kSUQEHGxnI_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m9r7hzK0.ZeKxLzpwF6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3OzNmZrEqpuhTAZ3H5A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Yn5ltwOJdUOR.JN1w42bV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2tgJducUehBsQKcYINW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tmV3So5UG.BEfs1z0sB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TvXFVOOEevonLzYDDrl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tBCS._rkOA48IyzEIgO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X7DvGx.k64e1ei7P_B4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dU9eSCikSIH67eHdY8e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96P6lDI2kO5YffqV7FEn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mot08cnEqQ0L6KP.i4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TAzdikK0S.UcbWc4Eq7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NJIUtJ5EeRDP3BqC57M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NvnN.Sm0qLM9sctylGS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ytZnGSwE.uTzU6uwxbJ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SYyOUBAEa68J0kR0nfv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3eyOlQF06yesZY8bFul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83jBPbMUC.H2GVmR_X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rptOXL00ySsE2_h3Jl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prUx5CEO8rCvSGd9s4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L704BfhUC5SLCa2I6_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g.aRuWMEa5OBU4rgjJ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pvfUEK3UiCLaPsN4tKN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rfjQKJ3k2airNV69z.6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rt.oTQs0Oy4Dk2r5c8B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gr1ZJgzkaYK7OcZAmR.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Ve0BbQukiaJD9MTXECS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y4mVGNL0i7R2pVHLKwL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Zr3sugM02VoH_RD5Kav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kFpYD9sEOAf330hKDcT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yKy7Er9UWTReRnQtp7n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pbAWhpLEawybQyhXY9J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MG8_KwNkCh4K9WGsLp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EErVuhTUm6WWXro.rPW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lJ60C8SU6XNXXl1LB6A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DwOYoDMk6iRkFEtqq3n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t4KPEceEihyIY4Mtu5P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R2iJv2akuFBMAKWWVQu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fEbfs720O3VF4wt_Jj4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L3LWCjbkKefAtSYiMV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ZE0RtkhkKoS.dYKleRt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8vz8X2Q0KIB93CecdaB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f7.6CE2UWKgyja4zpCF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BK43vUnkKIb0Ufw7pn6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Gz.klWJEGHo07Y4292V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KWvjxk60KuvGj3t3tAm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c4aCKvME.u5sZzGFcRF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KWvjxk60KuvGj3t3tAm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c4aCKvME.u5sZzGFcRF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Thk8L1fEKRK3OQQRRYz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9CNaeK7ka3bCTeKX4H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MQ8VnZ3UqG72UkoyA3Y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JhKdq5c0mzbY8gSzO.L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tCyuCMrkeKqoAEBAxnD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UhzTM2_0SKtP99s2Hp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CJOElhMkCw5K1fDJjdN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tHRvkQpUKqAMHFbJ8Qz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vc1Fr3VkKLSVTCyFV1b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OEEqquxkOx4BJFJ4C7F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olKlu6eU.oEXLEtXMtU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g0oKUDxUONqWnY3VP_G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77DrOfMkGS3efVI6O6t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KqdERDv067iQMbWDzSi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k30nkIT0iadt1VCoivV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6Lf92UG0qHoQnUbN_2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fSzZPFmEiBktUUmq3p_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XH0GiQPkKY_vFTIsrSC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a0Sry_t0u0CJOs2L6Tk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yxi4aB40m2Pj7_4KsA8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FdL0Allk2nvxNZJG_Y1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VWXfpYEk.G6E_BDtSvK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uUgAmq5EGEYM326yfSp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7QGfalgkyeRfYvzMw0j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.BqtuyXRbUO_yZmjaCG96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uojII5XEq1fJ6XeVgz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MGej3JME28jnSNN.IZ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nM.pbeaUOvf.MZbJZo3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fqdCtU9E.nqd88zKssd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f3OkN32EiadF.p78L8L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.nozry8UeV00xnfflAU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KVI4vetUm.S3A_Eq_wg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0HCGR3M023Q32RzvX4Y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oIsolp1EiTyUIop3GPv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YCCRbT30yBVnniK10n9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dYJW_k.UqIIejcQ.fIQ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4kMlgDKkSMMBiv2jrxX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upCZEt5kaBPJxIrPtEc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hPzk8vEauwPnPE8.h6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Aou5Dr20eNtChQ4ddWQ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u.sjRvxEuyPwBBsWjk.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BK43vUnkKIb0Ufw7pn6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blWA._rUi8smTb5YaEv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vU5FFsik.HxII0OSQ0m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r1P4XjhEOZpcrOTx2Ho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rgwJu6EK3CnJNAZQzx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rsEDnJQUmLqHExe6VrX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KDvOn2cEaCjbsut2sRl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oYZH72xEKmH6xMnFcQ9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A4CVW7zkqBS.DMWuy6X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DR7YFViEO_XbuFSumLV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VuLEjbtEOjQtsuCcNFf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_n_.u690e0sYsxu8T80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cMkolkfE2QzHDWBAAHO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uLTdunK0upGl5jQxAL6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LeEDhNOEKmKsFYYGfdb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4OgWCYN0WuTwvIcaOWy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l7IGnNO0WVlkoiNRaVA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6BcnJ9B0KS.bMU7eI8k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Sxg5PJ8E6JFx0EYevV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rzMY7AOUyeRJNOLbBs8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fmXILiM0S2ZZex.6dmF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UhQcWVPEyvSdFDQ.DU4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ELu9hx8Eq7XTtNDnspi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MPq51eYki.hmJ1eJmX8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sv8mfVJU.cBjCCMgEgV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dlIwARu0uyD3VHDBnW5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5.JJPVo0eJL3c2jEh59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cDVRPnzE.KwfC6eCrow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ctIGGONE.sKppnRWUUT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PLexvWW0WGoeLujTku3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1RAIVPOE23s8xBbSsFR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w5I2ubeUe2i4BeF70oF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LuC0gJJkCY5JxTBXozR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HizlyfFEWCa9sM8QKbw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kUnuDjxkSs.WuQoolvF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lpJ0z1nk.KRkzos0yT6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1Sp7k.0Oiu7UWBTarJ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3xV1gA.0W5xJDyNK7Kc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71azRgn0es7g7OrdN.X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PRVPC9lUqIqbkWDcind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GRSHcuE02_2qrZZlAz1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2UZ3q9jE2mxEIoZhOMm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mcLNUNdUSlKfkuBXrLZ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rAhiGmmUKcfiRK_1YHy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IssibhskeZmbqVnd92P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NFZ7opL0.0khg4t_98Z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53UYshBT5kKS9wsYmDfwx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cDVRPnzE.KwfC6eCrow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kUnuDjxkSs.WuQoolvF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71azRgn0es7g7OrdN.X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CBIyJQC0qyX_jwhgCH3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LXIWp0T0uEqC8SUIPbF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3I04510eZ13WPj5fKl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CCr1Hj4kmSBF3cvtB1j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5Wi4PJgkCgF7cSwts4g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7.96YFH0mTEwzXDJd40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zg_YYTXEuVceN.BTyye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tJ0zqPr0GflA9Lst97X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8KNE66hUatYy09mxrqK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IUOyM4wUGGb1c2jXWR6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TXWmO261Z0ihMqIkhpF5N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I4fboea0SLqjPAI9XXd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2_VFDttESR0EpzAD5w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NswL34EkChJMlVq9tFn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8OuSLl3kuJYhr0NLzN8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iIY_GgF2DkO4DJkqH4s3C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bQOOCcQXQ0C4eqyoPz6hU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GVSEw.MDUGTpZBbvSJlr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Wlp08jLPl0CbSJgJppo6v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qId4kiLL00ay3uLau0iC1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VtSsxHL_vE6VwpVAaX47V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ExlR8IE_DkWnOjdcVN0L7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XU6rM_rs8kqP8WWkk2VAc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DHG8rdKvmkWKJufeVulTN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sqyg17skKkJ51AVm1J0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  <p:tag name="THINKCELLSHAPEDONOTDELETE" val="pyltJKfE.6k.aV6t5w9eys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BK43vUnkKIb0Ufw7pn6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z9sTO25Uqxbt.ZDwvdP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6ah6KPy064ZoYrkNuif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gmTwZhhkasHpYTuo8VM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dEL0iJHUawk2LLYEmUnQ"/>
  <p:tag name="NAME" val="SingleBoatTex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b2AskJ0aTVBmzP7I6J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CT1GobFUqa0A.IXrOA8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77DrOfMkGS3efVI6O6t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8qQ1clF0S0fTKY.aalw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9VVq6OxkmjpbFcQFGhv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sNx.1nQUabSFZ2FlkPo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zvStAmmkyxHe3TILq4z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3s3EngJ0CwQb7b8dw5c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0tDwKxOkeyUctP5LNox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8V21xCu0SJ5dOYuB1ko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FNC_n1nkm0wIQj4f83k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W2iHIZvUuXjafosK603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rcvfztOk6o664UsBdJe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hMXeyHdUCyr4UERdRAT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vV_ra6RkOADTLxHcf2l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LtVjq_Gkyz_dmUq1Oyq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UoFcwCk0ajKyIrDqtoC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ePH5M1UU2O8HrEmLNDm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MOT0g.C0Cpvpsl3n3NO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xxgTQNjU6QVvKAuEETv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gYnlF00E.e5ThfkBsi5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IeppDAiUy1at6CceEMa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Wc7iNLBUm2HM4f7a7pU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ZwPbJ4eEy_L21D1kd9I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WjEdsSjki1faUY327Pu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1Upn1AdEenWr3WQW1BVw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IRqACrQEyDyL1PZ6XTP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_UZpJoN0q0mRibwCFrh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MqfgMEG0SP4g7tokzHw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DoD8T6uUSugk2PlbCwL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LvK0sQDkKH9uc7LFHRL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woIgFni0C0pp97dH.9f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drdVhPZ0.EHsbA.iQne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7zpFFCmkK7ova.KyrVK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6_znYZI0KAmt8xH8noK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0rnWTCa0q.2tnGBp7yY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RZCPoFDUy3bi_xVxQU1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4L232R7UKfwPFF0xZ_x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kbV2qeYEmzDybVsi8wd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XqJ8Vx8UKmqhhO8pMt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PZ_YPrpECA7Qbh22c0o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LC0bZ1O0anL2zSg.QIz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yAZhWiQUa7UPOcT5j1S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1k_4ljBECJuo4ncdlUU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9WKNAYc0SxzM0PNi4jK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w4cmZ7OEGajRaeO3uFn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PvmTEzUE.UXSBt45fK8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LaP5x4vUaaKz5NXgWZV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8TLoMAOUKXWBAwvkGpx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nNFFbtl02rMw.f6i1Ve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RbedfYGk2eQn7YEJ9j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1SOjuMEEy3m_uJAXWWB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nAJiD5UkiIuVNpuFtBq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_e6DmlnUC2lWtH9W3k0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7qMTztBkKJzwFbYCIB2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6DA4wGMECkBjstW0_aT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gtw90rEKS4gjO9MHEH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KVr0SK5E2cFVz8p2lN5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2nYb0NpU.IWrg1664Tc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yV8GXEq0SJKLE8hgaGo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cdK.gFhkCZLU1EDk.qm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Hq3x06QE.Bn.d6LzpH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04DHDXt0COVevNQd6mH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DlUXkGbUW_0QkaqGz.0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XCrK5KECWzg0gaYTeE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RF5dVT0i0zURWAkdpK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z9sTO25Uqxbt.ZDwvdP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0F96ryt0WtykcsZBlpk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pWBo1S.UmJSHXF1z9bO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o_giBrjkuV8rfQpbB3f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zut3B0.0CB7YjXnnVKr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6yFUWSkehjuxrKyvSA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rZCGhD_k634bCSgSTvb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Q9new33EaYTw3JXl7KO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xDyYepA0Cg0vj26f4bB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lDdvju0e9eLqxJtho9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FpRWiv7k6O7pwYRJULd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bIu58z.km0rB1PL7B_J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AqZNQnNkmFNh1urKzX6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3_5.WBMEyLXHUarAAHD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q_IHVOc0OMcJaWs8aZv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Y8h0ekEmKfLFZ61Oj0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llCYZoB0WCFGEJyHQrf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.9gOMVh0Wqhozozy2G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KjxvSxPEaHcFCUZi0Hy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FtVvKJenh0ykzrOrRv7G_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3JtLH5kuKEOSHuL4INe7y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0SrOVHJ.iUyPC5s6.zlKG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SPIJA_3NvkGjx4pU5MGjn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wqTCT9XKeUS2vlGhBFDqq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fIuY1cdLE0CTeera1Ffsa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1MNz6UGXCUam3ZiG1.4pJ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nzn6hvZiLEm6hfGDXnHZM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ugHHiSg0in_PDZhxxbE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LNYcMbDk.uO2rX2A_3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7UGnrFc0m4JPWesrs7n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WkWPhhCUKmTINE1o9bs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041Yrsy0OVB3ZAYZ4tm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sa3ttku0.G2bBM3UPEG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NpByvPTkez7WEc3jrYB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bKTh6U9EuLlVpCu7yX_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7rPTbNUenMSr1JjNwZ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YAEyl85kyBh.t_nEZO3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zwqSV3yE6JGVEYPItsD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Jce3lg_k.7yzehAEN6C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unsXDBtUOyZWqTiOjW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XPsnrekSm1BvOjkuC8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VB1TQ2f0ePbEBa.5sJ4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Pfl1C79kiyovpESzJhT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J8Nlr9UUmHnPy24v3e8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C18XvP2UON28SzUGPyG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qa.dXFfk.ApdsGdM0Os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6DPXZX0ku1lSlNIS4Ljg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8Jb5l_g0yxPe71UoISd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7_M8e2tUSvUhXFlLETjQ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.IO4U5fUSl3zJZe8Jxw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SaH.IhEk2ui_kJJVrb3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PVPzxu4L0y31StR23s1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mmNEhFFEmWwYUdUe49t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8TbwlOFt6k68XWlZroiP0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ipSd_E1UCgxN0hBrTw.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qQ.RA4X06qDnhdr0xL9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VZLMHSkEO81YgS1OB19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M99M5Ck.oHVkx9CJq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EFy0bZm0yDmfpPmqoH9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RBJKpq.UqaTslKRKcGW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SCbILQU06dgBhLKhXOJ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VI1bi8dEC9zS5cxGd4X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QaSQcKmU6pQ2q0ZKzw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pUHe4cKUKoJ6hH4zkwe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06s87e.k2WG3qXdjRB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.rARUQRRH0WRLQ1jO92wa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.UTB48kSYc4Y2.z32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77DrOfMkGS3efVI6O6t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RuFd6Y6EW_8g57rbUu3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ckLci8DEOhnmNz46LU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iHucMPbkOsEQwNEHecG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0hBFEzk0mwR_wi2XRPd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jSUvgoPUi9xS.lQ1pTT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_4TKFrP0OXn1jvtTWhU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lhy1wbc0SFL0UWUDVl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3qXHQeWUODGQ2HF02iZ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_ZJUvr84EqjgmwM5sNn3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5aw5mw8r0CtriOkQ7D2z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f.3aXGsUK.0EOfUOHjT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3LkRBM0UurNXzb5hBN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oIlUlmx061F3SgHTFL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yIr4V2qKpE6YB2xjEGWc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t6q11qFxx0umHSB5Y2lz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HXZBcA74sE6o3SWDVkhfN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8MmRGDwB3E29QEDX61lPI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QQ.6UG9igUqp9ZkHvonN.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.qMiXEsEGicw9dHnVTo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xvl6LYHkueip0XV6.27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QC423cLEmjrV91sgZK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QmGmXf50erSarsngp3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9zWV5VzU2xSLniBiibs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h1VbO38kOs85QFjOKSX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_s.BkjEUiqLePScdkG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77DrOfMkGS3efVI6O6t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CiOyZfjul0ia..ssEB0kB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aoW9CobUuzWyDMWs65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1l0z4oGEmFidL9j3Sye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gQAu7Nk.sxI32YVodK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MTyG0W5E.uJA1py6Pj3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n72XlrP06VT1N5S8u7_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ji5NDlq0N0CV77vEh708z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WMnJX9d0ufF95iqbjV9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Zfkrbp30iki0tgzF25K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fiEpmyAUOtaCFhNxi80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hH9SB.77KECq1wd7lK4YC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g1b82nXUaV2_J26KWKD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rDhCUbo0ibhi4bcHWbf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1548</Words>
  <Application>Microsoft Office PowerPoint</Application>
  <PresentationFormat>Экран (4:3)</PresentationFormat>
  <Paragraphs>348</Paragraphs>
  <Slides>11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think-cell Slide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Салаватнефтеоргсинтез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Каримов Миндиахмет Галимжанович</dc:creator>
  <cp:lastModifiedBy>Задорин Алексей Николаевич</cp:lastModifiedBy>
  <cp:revision>444</cp:revision>
  <dcterms:created xsi:type="dcterms:W3CDTF">2011-05-12T10:27:51Z</dcterms:created>
  <dcterms:modified xsi:type="dcterms:W3CDTF">2012-05-15T09:26:00Z</dcterms:modified>
</cp:coreProperties>
</file>