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4" r:id="rId2"/>
    <p:sldId id="299" r:id="rId3"/>
    <p:sldId id="257" r:id="rId4"/>
    <p:sldId id="311" r:id="rId5"/>
    <p:sldId id="293" r:id="rId6"/>
    <p:sldId id="320" r:id="rId7"/>
    <p:sldId id="313" r:id="rId8"/>
    <p:sldId id="321" r:id="rId9"/>
    <p:sldId id="300" r:id="rId10"/>
    <p:sldId id="317" r:id="rId11"/>
    <p:sldId id="318" r:id="rId12"/>
    <p:sldId id="315" r:id="rId13"/>
    <p:sldId id="316" r:id="rId14"/>
    <p:sldId id="319" r:id="rId15"/>
    <p:sldId id="296" r:id="rId16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vsyannikov" initials="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3B6"/>
    <a:srgbClr val="9AF3FC"/>
    <a:srgbClr val="254275"/>
    <a:srgbClr val="3E72F2"/>
    <a:srgbClr val="00CCFF"/>
    <a:srgbClr val="008080"/>
    <a:srgbClr val="FFFFFF"/>
    <a:srgbClr val="2B7BF1"/>
    <a:srgbClr val="CBF8FD"/>
    <a:srgbClr val="6B6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5" autoAdjust="0"/>
    <p:restoredTop sz="88242" autoAdjust="0"/>
  </p:normalViewPr>
  <p:slideViewPr>
    <p:cSldViewPr snapToGrid="0">
      <p:cViewPr varScale="1">
        <p:scale>
          <a:sx n="74" d="100"/>
          <a:sy n="74" d="100"/>
        </p:scale>
        <p:origin x="-133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E2666CB-1A46-4203-8324-12533D787094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206CCBB-F984-49D2-918C-A6799C2DB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1B3573B-91D2-4488-B6D6-D5B17B1A253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211115B-AABC-4AF3-9EE3-391180DD6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35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15B-AABC-4AF3-9EE3-391180DD6B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15B-AABC-4AF3-9EE3-391180DD6B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15B-AABC-4AF3-9EE3-391180DD6B7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15B-AABC-4AF3-9EE3-391180DD6B7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15B-AABC-4AF3-9EE3-391180DD6B7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15B-AABC-4AF3-9EE3-391180DD6B7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15B-AABC-4AF3-9EE3-391180DD6B7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F3FF7-B1F3-438A-8438-7665B51ACA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2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90752"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15B-AABC-4AF3-9EE3-391180DD6B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90752"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15B-AABC-4AF3-9EE3-391180DD6B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90752">
              <a:defRPr/>
            </a:pPr>
            <a:endParaRPr lang="ru-RU" i="1" dirty="0" smtClean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15B-AABC-4AF3-9EE3-391180DD6B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90752">
              <a:defRPr/>
            </a:pPr>
            <a:endParaRPr lang="ru-RU" i="1" dirty="0" smtClean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15B-AABC-4AF3-9EE3-391180DD6B7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90752"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15B-AABC-4AF3-9EE3-391180DD6B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90752"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15B-AABC-4AF3-9EE3-391180DD6B7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115B-AABC-4AF3-9EE3-391180DD6B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06D0-C23F-4D08-946E-D5CEE7E98E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DB4F-0B2B-4B84-BFD0-D6353021D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89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06D0-C23F-4D08-946E-D5CEE7E98E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DB4F-0B2B-4B84-BFD0-D6353021D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6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06D0-C23F-4D08-946E-D5CEE7E98E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DB4F-0B2B-4B84-BFD0-D6353021D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33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blipFill dpi="0" rotWithShape="1">
          <a:blip r:embed="rId2" cstate="print">
            <a:alphaModFix amt="4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5533" y="2107780"/>
            <a:ext cx="6172908" cy="2421517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sz="4800" b="1" cap="none"/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75533" y="4555753"/>
            <a:ext cx="6172908" cy="8780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rgbClr val="00ABC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презентации</a:t>
            </a:r>
            <a:endParaRPr lang="en-US" dirty="0" smtClean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496981" y="6436670"/>
            <a:ext cx="2695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www.europlast.ru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75533" y="5777319"/>
            <a:ext cx="3094056" cy="417512"/>
          </a:xfrm>
        </p:spPr>
        <p:txBody>
          <a:bodyPr>
            <a:noAutofit/>
          </a:bodyPr>
          <a:lstStyle>
            <a:lvl1pPr>
              <a:buNone/>
              <a:defRPr sz="1600" baseline="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10 </a:t>
            </a:r>
            <a:r>
              <a:rPr lang="ru-RU" dirty="0" smtClean="0"/>
              <a:t>сентября 2014 года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8901" y="5229226"/>
            <a:ext cx="1943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71993" y="736091"/>
            <a:ext cx="5083664" cy="5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2557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2927963"/>
            <a:ext cx="9292173" cy="252227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2" y="1577976"/>
            <a:ext cx="9291469" cy="1217613"/>
          </a:xfrm>
        </p:spPr>
        <p:txBody>
          <a:bodyPr>
            <a:normAutofit/>
          </a:bodyPr>
          <a:lstStyle>
            <a:lvl1pPr algn="l">
              <a:buNone/>
              <a:defRPr sz="1600" baseline="0"/>
            </a:lvl1pPr>
          </a:lstStyle>
          <a:p>
            <a:pPr lvl="0"/>
            <a:r>
              <a:rPr lang="ru-RU" sz="1600" dirty="0" smtClean="0"/>
              <a:t>Текст слайда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2" y="5640388"/>
            <a:ext cx="9291469" cy="852488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</a:lstStyle>
          <a:p>
            <a:pPr lvl="0"/>
            <a:r>
              <a:rPr lang="ru-RU" sz="1600" dirty="0" smtClean="0"/>
              <a:t>Текст слайда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31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D0DE-7087-4EE6-85C8-A9A290B397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18F-1260-4199-8812-A948CDF8F4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2491" y="476672"/>
            <a:ext cx="1138956" cy="3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01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06D0-C23F-4D08-946E-D5CEE7E98E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DB4F-0B2B-4B84-BFD0-D6353021D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05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06D0-C23F-4D08-946E-D5CEE7E98E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DB4F-0B2B-4B84-BFD0-D6353021D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93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06D0-C23F-4D08-946E-D5CEE7E98E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DB4F-0B2B-4B84-BFD0-D6353021D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12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06D0-C23F-4D08-946E-D5CEE7E98E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DB4F-0B2B-4B84-BFD0-D6353021D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20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06D0-C23F-4D08-946E-D5CEE7E98E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DB4F-0B2B-4B84-BFD0-D6353021D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64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06D0-C23F-4D08-946E-D5CEE7E98E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DB4F-0B2B-4B84-BFD0-D6353021D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82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06D0-C23F-4D08-946E-D5CEE7E98E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DB4F-0B2B-4B84-BFD0-D6353021D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34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06D0-C23F-4D08-946E-D5CEE7E98E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DB4F-0B2B-4B84-BFD0-D6353021D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6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06D0-C23F-4D08-946E-D5CEE7E98E7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8DB4F-0B2B-4B84-BFD0-D6353021D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22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16.png"/><Relationship Id="rId10" Type="http://schemas.openxmlformats.org/officeDocument/2006/relationships/image" Target="../media/image33.jpeg"/><Relationship Id="rId4" Type="http://schemas.openxmlformats.org/officeDocument/2006/relationships/image" Target="../media/image6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71994" y="1979034"/>
            <a:ext cx="9620249" cy="2421517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solidFill>
                  <a:srgbClr val="00ABC7"/>
                </a:solidFill>
                <a:latin typeface="+mn-lt"/>
                <a:ea typeface="PT Sans" panose="020B0503020203020204" pitchFamily="34" charset="-52"/>
              </a:rPr>
              <a:t>Завод по переработке пластмасс</a:t>
            </a:r>
            <a:br>
              <a:rPr lang="ru-RU" sz="4400" b="0" dirty="0" smtClean="0">
                <a:solidFill>
                  <a:srgbClr val="00ABC7"/>
                </a:solidFill>
                <a:latin typeface="+mn-lt"/>
                <a:ea typeface="PT Sans" panose="020B0503020203020204" pitchFamily="34" charset="-52"/>
              </a:rPr>
            </a:br>
            <a:r>
              <a:rPr lang="ru-RU" sz="4400" dirty="0">
                <a:solidFill>
                  <a:srgbClr val="00ABC7"/>
                </a:solidFill>
                <a:latin typeface="+mn-lt"/>
                <a:ea typeface="PT Sans" panose="020B0503020203020204" pitchFamily="34" charset="-52"/>
              </a:rPr>
              <a:t>«ПЛАРУС» </a:t>
            </a:r>
            <a:endParaRPr lang="en-US" sz="4400" dirty="0">
              <a:solidFill>
                <a:srgbClr val="00ABC7"/>
              </a:solidFill>
              <a:latin typeface="+mn-lt"/>
              <a:ea typeface="PT Sans" panose="020B0503020203020204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2995" y="615429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ABC7"/>
                </a:solidFill>
              </a:rPr>
              <a:t>201</a:t>
            </a:r>
            <a:r>
              <a:rPr lang="ru-RU" dirty="0" smtClean="0">
                <a:solidFill>
                  <a:srgbClr val="00ABC7"/>
                </a:solidFill>
              </a:rPr>
              <a:t>7</a:t>
            </a:r>
            <a:endParaRPr lang="ru-RU" dirty="0">
              <a:solidFill>
                <a:srgbClr val="00AB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8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72"/>
          <a:stretch/>
        </p:blipFill>
        <p:spPr>
          <a:xfrm>
            <a:off x="0" y="1410679"/>
            <a:ext cx="3214091" cy="53454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85448" y="944208"/>
            <a:ext cx="950655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000" b="1" i="1" dirty="0" smtClean="0">
                <a:solidFill>
                  <a:srgbClr val="254275"/>
                </a:solidFill>
              </a:rPr>
              <a:t>Недостаток предложения сырья на рынке, нестабильные цены, плохое качество</a:t>
            </a:r>
            <a:endParaRPr lang="en-US" sz="2000" b="1" i="1" dirty="0" smtClean="0">
              <a:solidFill>
                <a:srgbClr val="254275"/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endParaRPr lang="ru-RU" sz="2000" b="1" i="1" dirty="0" smtClean="0">
              <a:solidFill>
                <a:srgbClr val="254275"/>
              </a:solidFill>
            </a:endParaRPr>
          </a:p>
          <a:p>
            <a:pPr marL="9144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254275"/>
                </a:solidFill>
              </a:rPr>
              <a:t>Необходимы меры по развитию раздельного сбора отходов</a:t>
            </a:r>
            <a:r>
              <a:rPr lang="en-US" b="1" i="1" dirty="0" smtClean="0">
                <a:solidFill>
                  <a:srgbClr val="254275"/>
                </a:solidFill>
              </a:rPr>
              <a:t> (</a:t>
            </a:r>
            <a:r>
              <a:rPr lang="ru-RU" b="1" i="1" dirty="0" smtClean="0">
                <a:solidFill>
                  <a:srgbClr val="254275"/>
                </a:solidFill>
              </a:rPr>
              <a:t>далее – РСО), стимулирующие население к ответственному обращению с вторсырьем:</a:t>
            </a:r>
          </a:p>
          <a:p>
            <a:pPr marL="1371600" lvl="2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254275"/>
                </a:solidFill>
              </a:rPr>
              <a:t>Экономическое стимулирование – снизить платежи за вывоз мусора для домовладений с внедренной системой РСО;</a:t>
            </a:r>
          </a:p>
          <a:p>
            <a:pPr marL="1371600" lvl="2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254275"/>
                </a:solidFill>
              </a:rPr>
              <a:t>Разъяснение важности РСО на муниципальном уровне, УК, ТСН, органов ЖКХ;</a:t>
            </a:r>
            <a:endParaRPr lang="en-US" b="1" i="1" dirty="0" smtClean="0">
              <a:solidFill>
                <a:srgbClr val="254275"/>
              </a:solidFill>
            </a:endParaRPr>
          </a:p>
          <a:p>
            <a:pPr marL="1371600" lvl="2" indent="-457200">
              <a:spcAft>
                <a:spcPts val="600"/>
              </a:spcAft>
              <a:buFont typeface="Wingdings" pitchFamily="2" charset="2"/>
              <a:buChar char="ü"/>
            </a:pPr>
            <a:endParaRPr lang="ru-RU" b="1" i="1" dirty="0" smtClean="0">
              <a:solidFill>
                <a:srgbClr val="254275"/>
              </a:solidFill>
            </a:endParaRPr>
          </a:p>
          <a:p>
            <a:pPr marL="914400"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254275"/>
                </a:solidFill>
              </a:rPr>
              <a:t>Введение показателей эффективности деятельности региональных операторов - показатель доли (объема) сортируемых отходов и выделяемого вторсырья:</a:t>
            </a:r>
          </a:p>
          <a:p>
            <a:pPr marL="1371600" lvl="2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254275"/>
                </a:solidFill>
              </a:rPr>
              <a:t>Повышение заинтересованности по созданию инфраструктуры по сбору, сортировке и подготовке к транспортировке вторсырья переработчикам;</a:t>
            </a:r>
          </a:p>
          <a:p>
            <a:pPr marL="1371600" lvl="2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254275"/>
                </a:solidFill>
              </a:rPr>
              <a:t>Перераспределение потоков отходов – снижение доли захоронения на полигоне и увеличение переработки;</a:t>
            </a:r>
          </a:p>
          <a:p>
            <a:pPr marL="1371600" lvl="2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254275"/>
                </a:solidFill>
              </a:rPr>
              <a:t>Возникновение предпосылок к развитию системы самостоятельной утилизации отходов (выполнения нормативов утилизации в рамках РОП)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187" y="135753"/>
            <a:ext cx="7700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61849" y="124872"/>
            <a:ext cx="782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Проблемы отрасли рециклинга (1/5)	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grpSp>
        <p:nvGrpSpPr>
          <p:cNvPr id="2" name="Группа 162"/>
          <p:cNvGrpSpPr>
            <a:grpSpLocks/>
          </p:cNvGrpSpPr>
          <p:nvPr/>
        </p:nvGrpSpPr>
        <p:grpSpPr bwMode="auto">
          <a:xfrm>
            <a:off x="10544783" y="76199"/>
            <a:ext cx="1586256" cy="332363"/>
            <a:chOff x="3764937" y="102360"/>
            <a:chExt cx="3260271" cy="590550"/>
          </a:xfrm>
        </p:grpSpPr>
        <p:grpSp>
          <p:nvGrpSpPr>
            <p:cNvPr id="3" name="Группа 160"/>
            <p:cNvGrpSpPr>
              <a:grpSpLocks/>
            </p:cNvGrpSpPr>
            <p:nvPr/>
          </p:nvGrpSpPr>
          <p:grpSpPr bwMode="auto">
            <a:xfrm>
              <a:off x="3764937" y="102360"/>
              <a:ext cx="3260271" cy="590550"/>
              <a:chOff x="3903074" y="108646"/>
              <a:chExt cx="3260271" cy="590550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3903074" y="108646"/>
                <a:ext cx="3260271" cy="582428"/>
              </a:xfrm>
              <a:custGeom>
                <a:avLst/>
                <a:gdLst>
                  <a:gd name="connsiteX0" fmla="*/ 0 w 3260271"/>
                  <a:gd name="connsiteY0" fmla="*/ 576943 h 582386"/>
                  <a:gd name="connsiteX1" fmla="*/ 87086 w 3260271"/>
                  <a:gd name="connsiteY1" fmla="*/ 157843 h 582386"/>
                  <a:gd name="connsiteX2" fmla="*/ 326571 w 3260271"/>
                  <a:gd name="connsiteY2" fmla="*/ 0 h 582386"/>
                  <a:gd name="connsiteX3" fmla="*/ 3260271 w 3260271"/>
                  <a:gd name="connsiteY3" fmla="*/ 5443 h 582386"/>
                  <a:gd name="connsiteX4" fmla="*/ 3184071 w 3260271"/>
                  <a:gd name="connsiteY4" fmla="*/ 413657 h 582386"/>
                  <a:gd name="connsiteX5" fmla="*/ 2944586 w 3260271"/>
                  <a:gd name="connsiteY5" fmla="*/ 582386 h 582386"/>
                  <a:gd name="connsiteX6" fmla="*/ 0 w 3260271"/>
                  <a:gd name="connsiteY6" fmla="*/ 576943 h 5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271" h="582386">
                    <a:moveTo>
                      <a:pt x="0" y="576943"/>
                    </a:moveTo>
                    <a:lnTo>
                      <a:pt x="87086" y="157843"/>
                    </a:lnTo>
                    <a:lnTo>
                      <a:pt x="326571" y="0"/>
                    </a:lnTo>
                    <a:lnTo>
                      <a:pt x="3260271" y="5443"/>
                    </a:lnTo>
                    <a:lnTo>
                      <a:pt x="3184071" y="413657"/>
                    </a:lnTo>
                    <a:lnTo>
                      <a:pt x="2944586" y="582386"/>
                    </a:lnTo>
                    <a:lnTo>
                      <a:pt x="0" y="576943"/>
                    </a:lnTo>
                    <a:close/>
                  </a:path>
                </a:pathLst>
              </a:cu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3972688" y="108646"/>
                <a:ext cx="76343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6326813" y="208425"/>
                <a:ext cx="76459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" name="Рисунок 9" descr="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41" y="191342"/>
              <a:ext cx="2761662" cy="41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60" y="133303"/>
            <a:ext cx="899712" cy="762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1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/>
        </p:nvSpPr>
        <p:spPr>
          <a:xfrm rot="10800000" flipV="1">
            <a:off x="-2009335" y="1444684"/>
            <a:ext cx="5207067" cy="5239710"/>
          </a:xfrm>
          <a:prstGeom prst="chord">
            <a:avLst>
              <a:gd name="adj1" fmla="val 4619010"/>
              <a:gd name="adj2" fmla="val 16989200"/>
            </a:avLst>
          </a:prstGeom>
          <a:solidFill>
            <a:srgbClr val="DCEDFE"/>
          </a:solidFill>
          <a:ln>
            <a:solidFill>
              <a:srgbClr val="DCED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0" b="1" spc="50" dirty="0" smtClean="0">
                <a:ln w="11430"/>
                <a:solidFill>
                  <a:srgbClr val="16A3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!</a:t>
            </a:r>
            <a:endParaRPr lang="ru-RU" sz="40000" b="1" spc="50" dirty="0">
              <a:ln w="11430"/>
              <a:solidFill>
                <a:srgbClr val="16A3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191" y="944207"/>
            <a:ext cx="8796131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ru-RU" sz="2000" b="1" i="1" dirty="0" smtClean="0">
                <a:solidFill>
                  <a:srgbClr val="254275"/>
                </a:solidFill>
              </a:rPr>
              <a:t>2. Особенности сырья, ограничивающие возможность переработки и повторного использования</a:t>
            </a:r>
            <a:endParaRPr lang="ru-RU" b="1" i="1" dirty="0" smtClean="0">
              <a:solidFill>
                <a:srgbClr val="254275"/>
              </a:solidFill>
            </a:endParaRPr>
          </a:p>
          <a:p>
            <a:pPr marL="457200" indent="-457200">
              <a:spcAft>
                <a:spcPts val="600"/>
              </a:spcAft>
            </a:pPr>
            <a:endParaRPr lang="ru-RU" b="1" i="1" dirty="0" smtClean="0">
              <a:solidFill>
                <a:srgbClr val="254275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254275"/>
                </a:solidFill>
              </a:rPr>
              <a:t>Использование компонентов и красителей, затрудняющих или делающих невозможной дальнейшую переработку отходов полимерной упаковки, таких как красители на основе диоксида титана (белого, </a:t>
            </a:r>
            <a:r>
              <a:rPr lang="ru-RU" b="1" i="1" dirty="0" err="1" smtClean="0">
                <a:solidFill>
                  <a:srgbClr val="254275"/>
                </a:solidFill>
              </a:rPr>
              <a:t>салатового</a:t>
            </a:r>
            <a:r>
              <a:rPr lang="ru-RU" b="1" i="1" dirty="0" smtClean="0">
                <a:solidFill>
                  <a:srgbClr val="254275"/>
                </a:solidFill>
              </a:rPr>
              <a:t> и других нестандартных цветов), растекающихся при попытке экструдии;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i="1" dirty="0" err="1" smtClean="0">
                <a:solidFill>
                  <a:srgbClr val="254275"/>
                </a:solidFill>
              </a:rPr>
              <a:t>Термоусадочная</a:t>
            </a:r>
            <a:r>
              <a:rPr lang="ru-RU" b="1" i="1" dirty="0" smtClean="0">
                <a:solidFill>
                  <a:srgbClr val="254275"/>
                </a:solidFill>
              </a:rPr>
              <a:t> пленка (автоматика не может определить цвет, ПВХ и ПЭТ имеют одинаковую плотность, тяжело разделимы);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endParaRPr lang="ru-RU" b="1" i="1" dirty="0" smtClean="0">
              <a:solidFill>
                <a:srgbClr val="254275"/>
              </a:solidFill>
            </a:endParaRPr>
          </a:p>
          <a:p>
            <a:pPr marL="457200" indent="-457200">
              <a:spcAft>
                <a:spcPts val="600"/>
              </a:spcAft>
            </a:pPr>
            <a:r>
              <a:rPr lang="ru-RU" b="1" i="1" dirty="0" smtClean="0">
                <a:solidFill>
                  <a:srgbClr val="254275"/>
                </a:solidFill>
              </a:rPr>
              <a:t>	</a:t>
            </a:r>
            <a:br>
              <a:rPr lang="ru-RU" b="1" i="1" dirty="0" smtClean="0">
                <a:solidFill>
                  <a:srgbClr val="254275"/>
                </a:solidFill>
              </a:rPr>
            </a:br>
            <a:r>
              <a:rPr lang="ru-RU" b="1" i="1" dirty="0" smtClean="0">
                <a:solidFill>
                  <a:srgbClr val="254275"/>
                </a:solidFill>
              </a:rPr>
              <a:t>Что можно сделать: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254275"/>
                </a:solidFill>
              </a:rPr>
              <a:t>Ограничение использования такой упаковки;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254275"/>
                </a:solidFill>
              </a:rPr>
              <a:t>Введение повышенных коэффициентов к нормативам утилизации;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254275"/>
                </a:solidFill>
              </a:rPr>
              <a:t>Стимулирование внедрения инжиниринга упаковки с целью ее дальнейшей утилизации;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254275"/>
                </a:solidFill>
              </a:rPr>
              <a:t>НДТ для упаковки в части рециклинга.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187" y="135753"/>
            <a:ext cx="7700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61849" y="124872"/>
            <a:ext cx="782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Проблемы отрасли рециклинга</a:t>
            </a:r>
            <a:r>
              <a:rPr lang="en-US" sz="2800" b="1" i="1" dirty="0" smtClean="0">
                <a:solidFill>
                  <a:schemeClr val="bg1"/>
                </a:solidFill>
              </a:rPr>
              <a:t> (2</a:t>
            </a:r>
            <a:r>
              <a:rPr lang="ru-RU" sz="2800" b="1" i="1" dirty="0" smtClean="0">
                <a:solidFill>
                  <a:schemeClr val="bg1"/>
                </a:solidFill>
              </a:rPr>
              <a:t>/5)	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grpSp>
        <p:nvGrpSpPr>
          <p:cNvPr id="2" name="Группа 162"/>
          <p:cNvGrpSpPr>
            <a:grpSpLocks/>
          </p:cNvGrpSpPr>
          <p:nvPr/>
        </p:nvGrpSpPr>
        <p:grpSpPr bwMode="auto">
          <a:xfrm>
            <a:off x="10544783" y="76199"/>
            <a:ext cx="1586256" cy="332363"/>
            <a:chOff x="3764937" y="102360"/>
            <a:chExt cx="3260271" cy="590550"/>
          </a:xfrm>
        </p:grpSpPr>
        <p:grpSp>
          <p:nvGrpSpPr>
            <p:cNvPr id="3" name="Группа 160"/>
            <p:cNvGrpSpPr>
              <a:grpSpLocks/>
            </p:cNvGrpSpPr>
            <p:nvPr/>
          </p:nvGrpSpPr>
          <p:grpSpPr bwMode="auto">
            <a:xfrm>
              <a:off x="3764937" y="102360"/>
              <a:ext cx="3260271" cy="590550"/>
              <a:chOff x="3903074" y="108646"/>
              <a:chExt cx="3260271" cy="590550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3903074" y="108646"/>
                <a:ext cx="3260271" cy="582428"/>
              </a:xfrm>
              <a:custGeom>
                <a:avLst/>
                <a:gdLst>
                  <a:gd name="connsiteX0" fmla="*/ 0 w 3260271"/>
                  <a:gd name="connsiteY0" fmla="*/ 576943 h 582386"/>
                  <a:gd name="connsiteX1" fmla="*/ 87086 w 3260271"/>
                  <a:gd name="connsiteY1" fmla="*/ 157843 h 582386"/>
                  <a:gd name="connsiteX2" fmla="*/ 326571 w 3260271"/>
                  <a:gd name="connsiteY2" fmla="*/ 0 h 582386"/>
                  <a:gd name="connsiteX3" fmla="*/ 3260271 w 3260271"/>
                  <a:gd name="connsiteY3" fmla="*/ 5443 h 582386"/>
                  <a:gd name="connsiteX4" fmla="*/ 3184071 w 3260271"/>
                  <a:gd name="connsiteY4" fmla="*/ 413657 h 582386"/>
                  <a:gd name="connsiteX5" fmla="*/ 2944586 w 3260271"/>
                  <a:gd name="connsiteY5" fmla="*/ 582386 h 582386"/>
                  <a:gd name="connsiteX6" fmla="*/ 0 w 3260271"/>
                  <a:gd name="connsiteY6" fmla="*/ 576943 h 5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271" h="582386">
                    <a:moveTo>
                      <a:pt x="0" y="576943"/>
                    </a:moveTo>
                    <a:lnTo>
                      <a:pt x="87086" y="157843"/>
                    </a:lnTo>
                    <a:lnTo>
                      <a:pt x="326571" y="0"/>
                    </a:lnTo>
                    <a:lnTo>
                      <a:pt x="3260271" y="5443"/>
                    </a:lnTo>
                    <a:lnTo>
                      <a:pt x="3184071" y="413657"/>
                    </a:lnTo>
                    <a:lnTo>
                      <a:pt x="2944586" y="582386"/>
                    </a:lnTo>
                    <a:lnTo>
                      <a:pt x="0" y="576943"/>
                    </a:lnTo>
                    <a:close/>
                  </a:path>
                </a:pathLst>
              </a:cu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3972688" y="108646"/>
                <a:ext cx="76343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6326813" y="208425"/>
                <a:ext cx="76459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" name="Рисунок 9" descr="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41" y="191342"/>
              <a:ext cx="2761662" cy="41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60" y="133303"/>
            <a:ext cx="899712" cy="762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1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31444" y="944208"/>
            <a:ext cx="96605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 i="1" dirty="0" smtClean="0">
                <a:solidFill>
                  <a:srgbClr val="254275"/>
                </a:solidFill>
              </a:rPr>
              <a:t>3. Недостаточность мер государственного стимулирования использования продукции из вторичного сырья</a:t>
            </a:r>
            <a:endParaRPr lang="ru-RU" b="1" i="1" dirty="0" smtClean="0">
              <a:solidFill>
                <a:srgbClr val="254275"/>
              </a:solidFill>
            </a:endParaRPr>
          </a:p>
          <a:p>
            <a:pPr marL="360363" indent="-360363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254275"/>
                </a:solidFill>
              </a:rPr>
              <a:t>Пунктом 14 ст. 24.2 Федерального закона от 24.06.1998 N 89-ФЗ «Об отходах производства и потребления» предусмотрена возможность снижения Норматива утилизации, при использовании производителями вторичного сырья при производстве новой упаковки. Но только в случае самостоятельного выполнения норматива утилизации (в рамках РОП ), а не путем уплаты </a:t>
            </a:r>
            <a:r>
              <a:rPr lang="ru-RU" b="1" i="1" dirty="0" err="1" smtClean="0">
                <a:solidFill>
                  <a:srgbClr val="254275"/>
                </a:solidFill>
              </a:rPr>
              <a:t>Экосбора</a:t>
            </a:r>
            <a:r>
              <a:rPr lang="ru-RU" b="1" i="1" dirty="0" smtClean="0">
                <a:solidFill>
                  <a:srgbClr val="254275"/>
                </a:solidFill>
              </a:rPr>
              <a:t>.</a:t>
            </a:r>
          </a:p>
          <a:p>
            <a:pPr marL="174625">
              <a:spcAft>
                <a:spcPts val="600"/>
              </a:spcAft>
            </a:pPr>
            <a:r>
              <a:rPr lang="ru-RU" b="1" i="1" u="sng" dirty="0" smtClean="0">
                <a:solidFill>
                  <a:srgbClr val="254275"/>
                </a:solidFill>
              </a:rPr>
              <a:t>Необходимо предусмотреть возможность использования права на снижение Норматива утилизации, даже если производитель частично уплатил </a:t>
            </a:r>
            <a:r>
              <a:rPr lang="ru-RU" b="1" i="1" u="sng" dirty="0" err="1" smtClean="0">
                <a:solidFill>
                  <a:srgbClr val="254275"/>
                </a:solidFill>
              </a:rPr>
              <a:t>Экосбор</a:t>
            </a:r>
            <a:r>
              <a:rPr lang="ru-RU" b="1" i="1" dirty="0" smtClean="0">
                <a:solidFill>
                  <a:srgbClr val="254275"/>
                </a:solidFill>
              </a:rPr>
              <a:t>, т.к.: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254275"/>
                </a:solidFill>
              </a:rPr>
              <a:t> сдача отчетности и выполнение нормативов происходят год в год;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254275"/>
                </a:solidFill>
              </a:rPr>
              <a:t> данные о величине норматива утилизации появляются по итогам года;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254275"/>
                </a:solidFill>
              </a:rPr>
              <a:t> проведение тендера на отбор переработчика занимает время, при том, что он должен иметь право выдавать Акты утилизации;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254275"/>
                </a:solidFill>
              </a:rPr>
              <a:t> мощность переработчика по утилизации ограничена возможностями предприятия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ru-RU" b="1" i="1" dirty="0" smtClean="0">
              <a:solidFill>
                <a:srgbClr val="254275"/>
              </a:solidFill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254275"/>
                </a:solidFill>
              </a:rPr>
              <a:t>Необходимы дополнительные меры стимулирующей направленности использования вторсырья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187" y="135753"/>
            <a:ext cx="7700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61849" y="124872"/>
            <a:ext cx="782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Проблемы отрасли рециклинга</a:t>
            </a:r>
            <a:r>
              <a:rPr lang="en-US" sz="2800" b="1" i="1" dirty="0" smtClean="0">
                <a:solidFill>
                  <a:schemeClr val="bg1"/>
                </a:solidFill>
              </a:rPr>
              <a:t> (3</a:t>
            </a:r>
            <a:r>
              <a:rPr lang="ru-RU" sz="2800" b="1" i="1" dirty="0" smtClean="0">
                <a:solidFill>
                  <a:schemeClr val="bg1"/>
                </a:solidFill>
              </a:rPr>
              <a:t>/5)	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grpSp>
        <p:nvGrpSpPr>
          <p:cNvPr id="2" name="Группа 162"/>
          <p:cNvGrpSpPr>
            <a:grpSpLocks/>
          </p:cNvGrpSpPr>
          <p:nvPr/>
        </p:nvGrpSpPr>
        <p:grpSpPr bwMode="auto">
          <a:xfrm>
            <a:off x="10544783" y="76199"/>
            <a:ext cx="1586256" cy="332363"/>
            <a:chOff x="3764937" y="102360"/>
            <a:chExt cx="3260271" cy="590550"/>
          </a:xfrm>
        </p:grpSpPr>
        <p:grpSp>
          <p:nvGrpSpPr>
            <p:cNvPr id="3" name="Группа 160"/>
            <p:cNvGrpSpPr>
              <a:grpSpLocks/>
            </p:cNvGrpSpPr>
            <p:nvPr/>
          </p:nvGrpSpPr>
          <p:grpSpPr bwMode="auto">
            <a:xfrm>
              <a:off x="3764937" y="102360"/>
              <a:ext cx="3260271" cy="590550"/>
              <a:chOff x="3903074" y="108646"/>
              <a:chExt cx="3260271" cy="590550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3903074" y="108646"/>
                <a:ext cx="3260271" cy="582428"/>
              </a:xfrm>
              <a:custGeom>
                <a:avLst/>
                <a:gdLst>
                  <a:gd name="connsiteX0" fmla="*/ 0 w 3260271"/>
                  <a:gd name="connsiteY0" fmla="*/ 576943 h 582386"/>
                  <a:gd name="connsiteX1" fmla="*/ 87086 w 3260271"/>
                  <a:gd name="connsiteY1" fmla="*/ 157843 h 582386"/>
                  <a:gd name="connsiteX2" fmla="*/ 326571 w 3260271"/>
                  <a:gd name="connsiteY2" fmla="*/ 0 h 582386"/>
                  <a:gd name="connsiteX3" fmla="*/ 3260271 w 3260271"/>
                  <a:gd name="connsiteY3" fmla="*/ 5443 h 582386"/>
                  <a:gd name="connsiteX4" fmla="*/ 3184071 w 3260271"/>
                  <a:gd name="connsiteY4" fmla="*/ 413657 h 582386"/>
                  <a:gd name="connsiteX5" fmla="*/ 2944586 w 3260271"/>
                  <a:gd name="connsiteY5" fmla="*/ 582386 h 582386"/>
                  <a:gd name="connsiteX6" fmla="*/ 0 w 3260271"/>
                  <a:gd name="connsiteY6" fmla="*/ 576943 h 5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271" h="582386">
                    <a:moveTo>
                      <a:pt x="0" y="576943"/>
                    </a:moveTo>
                    <a:lnTo>
                      <a:pt x="87086" y="157843"/>
                    </a:lnTo>
                    <a:lnTo>
                      <a:pt x="326571" y="0"/>
                    </a:lnTo>
                    <a:lnTo>
                      <a:pt x="3260271" y="5443"/>
                    </a:lnTo>
                    <a:lnTo>
                      <a:pt x="3184071" y="413657"/>
                    </a:lnTo>
                    <a:lnTo>
                      <a:pt x="2944586" y="582386"/>
                    </a:lnTo>
                    <a:lnTo>
                      <a:pt x="0" y="576943"/>
                    </a:lnTo>
                    <a:close/>
                  </a:path>
                </a:pathLst>
              </a:cu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3972688" y="108646"/>
                <a:ext cx="76343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6326813" y="208425"/>
                <a:ext cx="76459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" name="Рисунок 9" descr="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41" y="191342"/>
              <a:ext cx="2761662" cy="41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60" y="133303"/>
            <a:ext cx="899712" cy="76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grayscl/>
            <a:lum bright="4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8" r="69470" b="9078"/>
          <a:stretch>
            <a:fillRect/>
          </a:stretch>
        </p:blipFill>
        <p:spPr>
          <a:xfrm>
            <a:off x="0" y="1423418"/>
            <a:ext cx="2184935" cy="52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/>
        </p:nvSpPr>
        <p:spPr>
          <a:xfrm rot="10800000" flipV="1">
            <a:off x="-2009335" y="1444684"/>
            <a:ext cx="5207067" cy="5239710"/>
          </a:xfrm>
          <a:prstGeom prst="chord">
            <a:avLst>
              <a:gd name="adj1" fmla="val 4619010"/>
              <a:gd name="adj2" fmla="val 16989200"/>
            </a:avLst>
          </a:prstGeom>
          <a:solidFill>
            <a:srgbClr val="DCEDFE"/>
          </a:solidFill>
          <a:ln>
            <a:solidFill>
              <a:srgbClr val="DCED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0" b="1" spc="50" dirty="0" smtClean="0">
                <a:ln w="11430"/>
                <a:solidFill>
                  <a:srgbClr val="16A3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!</a:t>
            </a:r>
            <a:endParaRPr lang="ru-RU" sz="40000" b="1" spc="50" dirty="0">
              <a:ln w="11430"/>
              <a:solidFill>
                <a:srgbClr val="16A3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9670" y="944208"/>
            <a:ext cx="8686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ru-RU" sz="2000" b="1" i="1" dirty="0" smtClean="0">
                <a:solidFill>
                  <a:srgbClr val="254275"/>
                </a:solidFill>
              </a:rPr>
              <a:t>4. Отсутствие системных подходов к реализации новых проектов и поддержке действующих предприятий переработки отходов</a:t>
            </a:r>
          </a:p>
          <a:p>
            <a:pPr marL="457200" indent="-457200">
              <a:spcAft>
                <a:spcPts val="600"/>
              </a:spcAft>
            </a:pPr>
            <a:r>
              <a:rPr lang="ru-RU" b="1" i="1" dirty="0" smtClean="0">
                <a:solidFill>
                  <a:srgbClr val="254275"/>
                </a:solidFill>
              </a:rPr>
              <a:t>	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i="1" dirty="0" err="1" smtClean="0">
                <a:solidFill>
                  <a:srgbClr val="254275"/>
                </a:solidFill>
              </a:rPr>
              <a:t>Терсхемы</a:t>
            </a:r>
            <a:r>
              <a:rPr lang="ru-RU" b="1" i="1" dirty="0" smtClean="0">
                <a:solidFill>
                  <a:srgbClr val="254275"/>
                </a:solidFill>
              </a:rPr>
              <a:t> обращения с отходами 2016 г. не отражают объективную картину объемов и потоков вторсырья;</a:t>
            </a:r>
            <a:br>
              <a:rPr lang="ru-RU" b="1" i="1" dirty="0" smtClean="0">
                <a:solidFill>
                  <a:srgbClr val="254275"/>
                </a:solidFill>
              </a:rPr>
            </a:br>
            <a:endParaRPr lang="ru-RU" b="1" i="1" dirty="0" smtClean="0">
              <a:solidFill>
                <a:srgbClr val="254275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254275"/>
                </a:solidFill>
              </a:rPr>
              <a:t>Одной из основных проблем развития отрасли переработки является отсутствие модели взаимодействия СУБЪЕКТ РФ – ОПЕРАТОР ОБРАЩЕНИЯ ТКО/РЕГИОНАЛЬНЫЙ ОПЕРАТОР  – ПЕРЕРАБОТЧИК: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254275"/>
                </a:solidFill>
              </a:rPr>
              <a:t>Субъекты РФ не могут гарантировать поступление сырья, но заинтересованы в развитии системы переработки, появлении новых рабочих мест, снижении объема захоронения ТКО и т.д.;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i="1" dirty="0" err="1" smtClean="0">
                <a:solidFill>
                  <a:srgbClr val="254275"/>
                </a:solidFill>
              </a:rPr>
              <a:t>Регоператор</a:t>
            </a:r>
            <a:r>
              <a:rPr lang="ru-RU" b="1" i="1" dirty="0" smtClean="0">
                <a:solidFill>
                  <a:srgbClr val="254275"/>
                </a:solidFill>
              </a:rPr>
              <a:t> хоть и будет ориентироваться на требования </a:t>
            </a:r>
            <a:r>
              <a:rPr lang="ru-RU" b="1" i="1" dirty="0" err="1" smtClean="0">
                <a:solidFill>
                  <a:srgbClr val="254275"/>
                </a:solidFill>
              </a:rPr>
              <a:t>терсхемы</a:t>
            </a:r>
            <a:r>
              <a:rPr lang="ru-RU" b="1" i="1" dirty="0" smtClean="0">
                <a:solidFill>
                  <a:srgbClr val="254275"/>
                </a:solidFill>
              </a:rPr>
              <a:t>, </a:t>
            </a:r>
            <a:br>
              <a:rPr lang="ru-RU" b="1" i="1" dirty="0" smtClean="0">
                <a:solidFill>
                  <a:srgbClr val="254275"/>
                </a:solidFill>
              </a:rPr>
            </a:br>
            <a:r>
              <a:rPr lang="ru-RU" b="1" i="1" dirty="0" smtClean="0">
                <a:solidFill>
                  <a:srgbClr val="254275"/>
                </a:solidFill>
              </a:rPr>
              <a:t>не обязан загружать сырьем новые объекты переработки. Более того, вопрос вызывает даже желание сортировать ТКО;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254275"/>
                </a:solidFill>
              </a:rPr>
              <a:t>Инвесторы заинтересованы в развитии отрасли, извлечения прибыли, но без поддержки государства и прозрачной системы потоков сырья не будут вкладываться в новые предприятия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187" y="135753"/>
            <a:ext cx="7700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61849" y="124872"/>
            <a:ext cx="782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Проблемы отрасли рециклинга</a:t>
            </a:r>
            <a:r>
              <a:rPr lang="en-US" sz="2800" b="1" i="1" dirty="0" smtClean="0">
                <a:solidFill>
                  <a:schemeClr val="bg1"/>
                </a:solidFill>
              </a:rPr>
              <a:t> (4</a:t>
            </a:r>
            <a:r>
              <a:rPr lang="ru-RU" sz="2800" b="1" i="1" dirty="0" smtClean="0">
                <a:solidFill>
                  <a:schemeClr val="bg1"/>
                </a:solidFill>
              </a:rPr>
              <a:t>/5)	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grpSp>
        <p:nvGrpSpPr>
          <p:cNvPr id="2" name="Группа 162"/>
          <p:cNvGrpSpPr>
            <a:grpSpLocks/>
          </p:cNvGrpSpPr>
          <p:nvPr/>
        </p:nvGrpSpPr>
        <p:grpSpPr bwMode="auto">
          <a:xfrm>
            <a:off x="10544783" y="76199"/>
            <a:ext cx="1586256" cy="332363"/>
            <a:chOff x="3764937" y="102360"/>
            <a:chExt cx="3260271" cy="590550"/>
          </a:xfrm>
        </p:grpSpPr>
        <p:grpSp>
          <p:nvGrpSpPr>
            <p:cNvPr id="3" name="Группа 160"/>
            <p:cNvGrpSpPr>
              <a:grpSpLocks/>
            </p:cNvGrpSpPr>
            <p:nvPr/>
          </p:nvGrpSpPr>
          <p:grpSpPr bwMode="auto">
            <a:xfrm>
              <a:off x="3764937" y="102360"/>
              <a:ext cx="3260271" cy="590550"/>
              <a:chOff x="3903074" y="108646"/>
              <a:chExt cx="3260271" cy="590550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3903074" y="108646"/>
                <a:ext cx="3260271" cy="582428"/>
              </a:xfrm>
              <a:custGeom>
                <a:avLst/>
                <a:gdLst>
                  <a:gd name="connsiteX0" fmla="*/ 0 w 3260271"/>
                  <a:gd name="connsiteY0" fmla="*/ 576943 h 582386"/>
                  <a:gd name="connsiteX1" fmla="*/ 87086 w 3260271"/>
                  <a:gd name="connsiteY1" fmla="*/ 157843 h 582386"/>
                  <a:gd name="connsiteX2" fmla="*/ 326571 w 3260271"/>
                  <a:gd name="connsiteY2" fmla="*/ 0 h 582386"/>
                  <a:gd name="connsiteX3" fmla="*/ 3260271 w 3260271"/>
                  <a:gd name="connsiteY3" fmla="*/ 5443 h 582386"/>
                  <a:gd name="connsiteX4" fmla="*/ 3184071 w 3260271"/>
                  <a:gd name="connsiteY4" fmla="*/ 413657 h 582386"/>
                  <a:gd name="connsiteX5" fmla="*/ 2944586 w 3260271"/>
                  <a:gd name="connsiteY5" fmla="*/ 582386 h 582386"/>
                  <a:gd name="connsiteX6" fmla="*/ 0 w 3260271"/>
                  <a:gd name="connsiteY6" fmla="*/ 576943 h 5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271" h="582386">
                    <a:moveTo>
                      <a:pt x="0" y="576943"/>
                    </a:moveTo>
                    <a:lnTo>
                      <a:pt x="87086" y="157843"/>
                    </a:lnTo>
                    <a:lnTo>
                      <a:pt x="326571" y="0"/>
                    </a:lnTo>
                    <a:lnTo>
                      <a:pt x="3260271" y="5443"/>
                    </a:lnTo>
                    <a:lnTo>
                      <a:pt x="3184071" y="413657"/>
                    </a:lnTo>
                    <a:lnTo>
                      <a:pt x="2944586" y="582386"/>
                    </a:lnTo>
                    <a:lnTo>
                      <a:pt x="0" y="576943"/>
                    </a:lnTo>
                    <a:close/>
                  </a:path>
                </a:pathLst>
              </a:cu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3972688" y="108646"/>
                <a:ext cx="76343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6326813" y="208425"/>
                <a:ext cx="76459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" name="Рисунок 9" descr="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41" y="191342"/>
              <a:ext cx="2761662" cy="41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60" y="133303"/>
            <a:ext cx="899712" cy="762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1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21819" y="944208"/>
            <a:ext cx="9027451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</a:pPr>
            <a:r>
              <a:rPr lang="ru-RU" sz="2000" b="1" i="1" dirty="0" smtClean="0">
                <a:solidFill>
                  <a:srgbClr val="254275"/>
                </a:solidFill>
              </a:rPr>
              <a:t>5. Наличие отдельных законодательных ограничений </a:t>
            </a:r>
          </a:p>
          <a:p>
            <a:pPr lvl="1" indent="-457200">
              <a:spcAft>
                <a:spcPts val="600"/>
              </a:spcAft>
            </a:pPr>
            <a:endParaRPr lang="en-US" b="1" i="1" dirty="0" smtClean="0">
              <a:solidFill>
                <a:srgbClr val="254275"/>
              </a:solidFill>
            </a:endParaRPr>
          </a:p>
          <a:p>
            <a:pPr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254275"/>
                </a:solidFill>
              </a:rPr>
              <a:t>НДФЛ при сдаче пластика населением. Для развития отрасли этот налог целесообразно упразднить;</a:t>
            </a:r>
          </a:p>
          <a:p>
            <a:pPr lvl="1" indent="-457200">
              <a:spcAft>
                <a:spcPts val="600"/>
              </a:spcAft>
              <a:buFont typeface="Wingdings" pitchFamily="2" charset="2"/>
              <a:buChar char="§"/>
            </a:pPr>
            <a:endParaRPr lang="ru-RU" b="1" i="1" dirty="0" smtClean="0">
              <a:solidFill>
                <a:srgbClr val="254275"/>
              </a:solidFill>
            </a:endParaRPr>
          </a:p>
          <a:p>
            <a:pPr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254275"/>
                </a:solidFill>
              </a:rPr>
              <a:t>Проблемы  сопоставимых кодов упаковки и ее отходов по ФККО;</a:t>
            </a:r>
          </a:p>
          <a:p>
            <a:pPr lvl="1" indent="-457200">
              <a:spcAft>
                <a:spcPts val="600"/>
              </a:spcAft>
              <a:buFont typeface="Wingdings" pitchFamily="2" charset="2"/>
              <a:buChar char="§"/>
            </a:pPr>
            <a:endParaRPr lang="ru-RU" b="1" i="1" dirty="0" smtClean="0">
              <a:solidFill>
                <a:srgbClr val="254275"/>
              </a:solidFill>
            </a:endParaRPr>
          </a:p>
          <a:p>
            <a:pPr lvl="1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254275"/>
                </a:solidFill>
              </a:rPr>
              <a:t>Программные продукты </a:t>
            </a:r>
            <a:r>
              <a:rPr lang="ru-RU" b="1" i="1" dirty="0" err="1" smtClean="0">
                <a:solidFill>
                  <a:srgbClr val="254275"/>
                </a:solidFill>
              </a:rPr>
              <a:t>Роспотребнадзора</a:t>
            </a:r>
            <a:r>
              <a:rPr lang="ru-RU" b="1" i="1" dirty="0" smtClean="0">
                <a:solidFill>
                  <a:srgbClr val="254275"/>
                </a:solidFill>
              </a:rPr>
              <a:t> России </a:t>
            </a:r>
            <a:r>
              <a:rPr lang="ru-RU" b="1" i="1" dirty="0" err="1" smtClean="0">
                <a:solidFill>
                  <a:srgbClr val="254275"/>
                </a:solidFill>
              </a:rPr>
              <a:t>органичивают</a:t>
            </a:r>
            <a:r>
              <a:rPr lang="ru-RU" b="1" i="1" dirty="0" smtClean="0">
                <a:solidFill>
                  <a:srgbClr val="254275"/>
                </a:solidFill>
              </a:rPr>
              <a:t> возможность выгрузки отчетности без указания лицензии и заключения </a:t>
            </a:r>
            <a:r>
              <a:rPr lang="ru-RU" b="1" i="1" dirty="0" err="1" smtClean="0">
                <a:solidFill>
                  <a:srgbClr val="254275"/>
                </a:solidFill>
              </a:rPr>
              <a:t>гос.экологической</a:t>
            </a:r>
            <a:r>
              <a:rPr lang="ru-RU" b="1" i="1" dirty="0" smtClean="0">
                <a:solidFill>
                  <a:srgbClr val="254275"/>
                </a:solidFill>
              </a:rPr>
              <a:t> экспертизы (обращение с отходами 5 класса опасности по ФККО не лицензируется);</a:t>
            </a:r>
          </a:p>
          <a:p>
            <a:pPr lvl="2" indent="-457200">
              <a:spcAft>
                <a:spcPts val="600"/>
              </a:spcAft>
              <a:buFont typeface="Arial" pitchFamily="34" charset="0"/>
              <a:buChar char="•"/>
            </a:pPr>
            <a:endParaRPr lang="ru-RU" b="1" i="1" dirty="0" smtClean="0">
              <a:solidFill>
                <a:srgbClr val="254275"/>
              </a:solidFill>
            </a:endParaRPr>
          </a:p>
          <a:p>
            <a:pPr marL="452438" indent="-452438"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254275"/>
                </a:solidFill>
              </a:rPr>
              <a:t>Вопросы стандартизации. К продукции из отходов не должны применяться запретительные меры. Необходимо регулирование на уровне Таможенного Союза.</a:t>
            </a:r>
          </a:p>
          <a:p>
            <a:pPr marL="457200" indent="-457200">
              <a:spcAft>
                <a:spcPts val="600"/>
              </a:spcAft>
            </a:pPr>
            <a:endParaRPr lang="ru-RU" b="1" i="1" dirty="0">
              <a:solidFill>
                <a:srgbClr val="254275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187" y="135753"/>
            <a:ext cx="7700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61849" y="124872"/>
            <a:ext cx="782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Проблемы отрасли рециклинга</a:t>
            </a:r>
            <a:r>
              <a:rPr lang="en-US" sz="2800" b="1" i="1" dirty="0" smtClean="0">
                <a:solidFill>
                  <a:schemeClr val="bg1"/>
                </a:solidFill>
              </a:rPr>
              <a:t> (5</a:t>
            </a:r>
            <a:r>
              <a:rPr lang="ru-RU" sz="2800" b="1" i="1" dirty="0" smtClean="0">
                <a:solidFill>
                  <a:schemeClr val="bg1"/>
                </a:solidFill>
              </a:rPr>
              <a:t>/5)	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grpSp>
        <p:nvGrpSpPr>
          <p:cNvPr id="2" name="Группа 162"/>
          <p:cNvGrpSpPr>
            <a:grpSpLocks/>
          </p:cNvGrpSpPr>
          <p:nvPr/>
        </p:nvGrpSpPr>
        <p:grpSpPr bwMode="auto">
          <a:xfrm>
            <a:off x="10544783" y="76199"/>
            <a:ext cx="1586256" cy="332363"/>
            <a:chOff x="3764937" y="102360"/>
            <a:chExt cx="3260271" cy="590550"/>
          </a:xfrm>
        </p:grpSpPr>
        <p:grpSp>
          <p:nvGrpSpPr>
            <p:cNvPr id="3" name="Группа 160"/>
            <p:cNvGrpSpPr>
              <a:grpSpLocks/>
            </p:cNvGrpSpPr>
            <p:nvPr/>
          </p:nvGrpSpPr>
          <p:grpSpPr bwMode="auto">
            <a:xfrm>
              <a:off x="3764937" y="102360"/>
              <a:ext cx="3260271" cy="590550"/>
              <a:chOff x="3903074" y="108646"/>
              <a:chExt cx="3260271" cy="590550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3903074" y="108646"/>
                <a:ext cx="3260271" cy="582428"/>
              </a:xfrm>
              <a:custGeom>
                <a:avLst/>
                <a:gdLst>
                  <a:gd name="connsiteX0" fmla="*/ 0 w 3260271"/>
                  <a:gd name="connsiteY0" fmla="*/ 576943 h 582386"/>
                  <a:gd name="connsiteX1" fmla="*/ 87086 w 3260271"/>
                  <a:gd name="connsiteY1" fmla="*/ 157843 h 582386"/>
                  <a:gd name="connsiteX2" fmla="*/ 326571 w 3260271"/>
                  <a:gd name="connsiteY2" fmla="*/ 0 h 582386"/>
                  <a:gd name="connsiteX3" fmla="*/ 3260271 w 3260271"/>
                  <a:gd name="connsiteY3" fmla="*/ 5443 h 582386"/>
                  <a:gd name="connsiteX4" fmla="*/ 3184071 w 3260271"/>
                  <a:gd name="connsiteY4" fmla="*/ 413657 h 582386"/>
                  <a:gd name="connsiteX5" fmla="*/ 2944586 w 3260271"/>
                  <a:gd name="connsiteY5" fmla="*/ 582386 h 582386"/>
                  <a:gd name="connsiteX6" fmla="*/ 0 w 3260271"/>
                  <a:gd name="connsiteY6" fmla="*/ 576943 h 5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271" h="582386">
                    <a:moveTo>
                      <a:pt x="0" y="576943"/>
                    </a:moveTo>
                    <a:lnTo>
                      <a:pt x="87086" y="157843"/>
                    </a:lnTo>
                    <a:lnTo>
                      <a:pt x="326571" y="0"/>
                    </a:lnTo>
                    <a:lnTo>
                      <a:pt x="3260271" y="5443"/>
                    </a:lnTo>
                    <a:lnTo>
                      <a:pt x="3184071" y="413657"/>
                    </a:lnTo>
                    <a:lnTo>
                      <a:pt x="2944586" y="582386"/>
                    </a:lnTo>
                    <a:lnTo>
                      <a:pt x="0" y="576943"/>
                    </a:lnTo>
                    <a:close/>
                  </a:path>
                </a:pathLst>
              </a:cu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3972688" y="108646"/>
                <a:ext cx="76343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6326813" y="208425"/>
                <a:ext cx="76459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" name="Рисунок 9" descr="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41" y="191342"/>
              <a:ext cx="2761662" cy="41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60" y="133303"/>
            <a:ext cx="899712" cy="76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grayscl/>
            <a:lum bright="4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78" r="69470" b="9078"/>
          <a:stretch>
            <a:fillRect/>
          </a:stretch>
        </p:blipFill>
        <p:spPr>
          <a:xfrm>
            <a:off x="0" y="1423418"/>
            <a:ext cx="2184935" cy="52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Группа 165"/>
          <p:cNvGrpSpPr/>
          <p:nvPr/>
        </p:nvGrpSpPr>
        <p:grpSpPr>
          <a:xfrm>
            <a:off x="1178679" y="2040659"/>
            <a:ext cx="9804908" cy="1311542"/>
            <a:chOff x="4643438" y="1207099"/>
            <a:chExt cx="3343765" cy="1023938"/>
          </a:xfrm>
          <a:solidFill>
            <a:srgbClr val="00ABC7"/>
          </a:solidFill>
        </p:grpSpPr>
        <p:sp>
          <p:nvSpPr>
            <p:cNvPr id="167" name="Полилиния 166"/>
            <p:cNvSpPr/>
            <p:nvPr/>
          </p:nvSpPr>
          <p:spPr>
            <a:xfrm>
              <a:off x="4643438" y="1207099"/>
              <a:ext cx="3343765" cy="1023938"/>
            </a:xfrm>
            <a:custGeom>
              <a:avLst/>
              <a:gdLst>
                <a:gd name="connsiteX0" fmla="*/ 0 w 2543175"/>
                <a:gd name="connsiteY0" fmla="*/ 1023938 h 1023938"/>
                <a:gd name="connsiteX1" fmla="*/ 195262 w 2543175"/>
                <a:gd name="connsiteY1" fmla="*/ 171450 h 1023938"/>
                <a:gd name="connsiteX2" fmla="*/ 409575 w 2543175"/>
                <a:gd name="connsiteY2" fmla="*/ 0 h 1023938"/>
                <a:gd name="connsiteX3" fmla="*/ 2543175 w 2543175"/>
                <a:gd name="connsiteY3" fmla="*/ 0 h 1023938"/>
                <a:gd name="connsiteX4" fmla="*/ 2338387 w 2543175"/>
                <a:gd name="connsiteY4" fmla="*/ 876300 h 1023938"/>
                <a:gd name="connsiteX5" fmla="*/ 2162175 w 2543175"/>
                <a:gd name="connsiteY5" fmla="*/ 1023938 h 1023938"/>
                <a:gd name="connsiteX6" fmla="*/ 0 w 2543175"/>
                <a:gd name="connsiteY6" fmla="*/ 1023938 h 102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175" h="1023938">
                  <a:moveTo>
                    <a:pt x="0" y="1023938"/>
                  </a:moveTo>
                  <a:lnTo>
                    <a:pt x="195262" y="171450"/>
                  </a:lnTo>
                  <a:cubicBezTo>
                    <a:pt x="402803" y="2522"/>
                    <a:pt x="321327" y="44129"/>
                    <a:pt x="409575" y="0"/>
                  </a:cubicBezTo>
                  <a:lnTo>
                    <a:pt x="2543175" y="0"/>
                  </a:lnTo>
                  <a:lnTo>
                    <a:pt x="2338387" y="876300"/>
                  </a:lnTo>
                  <a:lnTo>
                    <a:pt x="2162175" y="1023938"/>
                  </a:lnTo>
                  <a:lnTo>
                    <a:pt x="0" y="10239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Скругленный прямоугольник 169"/>
            <p:cNvSpPr/>
            <p:nvPr/>
          </p:nvSpPr>
          <p:spPr>
            <a:xfrm>
              <a:off x="4887641" y="1207099"/>
              <a:ext cx="763931" cy="490530"/>
            </a:xfrm>
            <a:prstGeom prst="roundRect">
              <a:avLst>
                <a:gd name="adj" fmla="val 4792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Скругленный прямоугольник 170"/>
            <p:cNvSpPr/>
            <p:nvPr/>
          </p:nvSpPr>
          <p:spPr>
            <a:xfrm>
              <a:off x="7085511" y="1820923"/>
              <a:ext cx="638676" cy="410102"/>
            </a:xfrm>
            <a:prstGeom prst="roundRect">
              <a:avLst>
                <a:gd name="adj" fmla="val 4792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1387983" y="2129817"/>
            <a:ext cx="9595604" cy="1341517"/>
            <a:chOff x="4643438" y="1207099"/>
            <a:chExt cx="3343765" cy="1023938"/>
          </a:xfrm>
        </p:grpSpPr>
        <p:sp>
          <p:nvSpPr>
            <p:cNvPr id="176" name="Полилиния 175"/>
            <p:cNvSpPr/>
            <p:nvPr/>
          </p:nvSpPr>
          <p:spPr>
            <a:xfrm>
              <a:off x="4643438" y="1207099"/>
              <a:ext cx="3343765" cy="1023938"/>
            </a:xfrm>
            <a:custGeom>
              <a:avLst/>
              <a:gdLst>
                <a:gd name="connsiteX0" fmla="*/ 0 w 2543175"/>
                <a:gd name="connsiteY0" fmla="*/ 1023938 h 1023938"/>
                <a:gd name="connsiteX1" fmla="*/ 195262 w 2543175"/>
                <a:gd name="connsiteY1" fmla="*/ 171450 h 1023938"/>
                <a:gd name="connsiteX2" fmla="*/ 409575 w 2543175"/>
                <a:gd name="connsiteY2" fmla="*/ 0 h 1023938"/>
                <a:gd name="connsiteX3" fmla="*/ 2543175 w 2543175"/>
                <a:gd name="connsiteY3" fmla="*/ 0 h 1023938"/>
                <a:gd name="connsiteX4" fmla="*/ 2338387 w 2543175"/>
                <a:gd name="connsiteY4" fmla="*/ 876300 h 1023938"/>
                <a:gd name="connsiteX5" fmla="*/ 2162175 w 2543175"/>
                <a:gd name="connsiteY5" fmla="*/ 1023938 h 1023938"/>
                <a:gd name="connsiteX6" fmla="*/ 0 w 2543175"/>
                <a:gd name="connsiteY6" fmla="*/ 1023938 h 102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175" h="1023938">
                  <a:moveTo>
                    <a:pt x="0" y="1023938"/>
                  </a:moveTo>
                  <a:lnTo>
                    <a:pt x="195262" y="171450"/>
                  </a:lnTo>
                  <a:cubicBezTo>
                    <a:pt x="402803" y="2522"/>
                    <a:pt x="321327" y="44129"/>
                    <a:pt x="409575" y="0"/>
                  </a:cubicBezTo>
                  <a:lnTo>
                    <a:pt x="2543175" y="0"/>
                  </a:lnTo>
                  <a:lnTo>
                    <a:pt x="2338387" y="876300"/>
                  </a:lnTo>
                  <a:lnTo>
                    <a:pt x="2162175" y="1023938"/>
                  </a:lnTo>
                  <a:lnTo>
                    <a:pt x="0" y="1023938"/>
                  </a:lnTo>
                  <a:close/>
                </a:path>
              </a:pathLst>
            </a:custGeom>
            <a:solidFill>
              <a:srgbClr val="E9EA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Скругленный прямоугольник 176"/>
            <p:cNvSpPr/>
            <p:nvPr/>
          </p:nvSpPr>
          <p:spPr>
            <a:xfrm>
              <a:off x="4903726" y="1207099"/>
              <a:ext cx="763931" cy="490530"/>
            </a:xfrm>
            <a:prstGeom prst="roundRect">
              <a:avLst>
                <a:gd name="adj" fmla="val 47924"/>
              </a:avLst>
            </a:prstGeom>
            <a:solidFill>
              <a:srgbClr val="E9EA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Скругленный прямоугольник 179"/>
            <p:cNvSpPr/>
            <p:nvPr/>
          </p:nvSpPr>
          <p:spPr>
            <a:xfrm>
              <a:off x="7085511" y="1820923"/>
              <a:ext cx="638676" cy="410102"/>
            </a:xfrm>
            <a:prstGeom prst="roundRect">
              <a:avLst>
                <a:gd name="adj" fmla="val 47924"/>
              </a:avLst>
            </a:prstGeom>
            <a:solidFill>
              <a:srgbClr val="E9EA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1553339" y="2286194"/>
            <a:ext cx="8659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254275"/>
                </a:solidFill>
                <a:ea typeface="PT Sans" panose="020B0503020203020204" pitchFamily="34" charset="-52"/>
              </a:rPr>
              <a:t>Спасибо за внимание! </a:t>
            </a:r>
            <a:endParaRPr lang="ru-RU" sz="4800" i="1" dirty="0">
              <a:solidFill>
                <a:srgbClr val="254275"/>
              </a:solidFill>
              <a:ea typeface="PT Sans" panose="020B05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918" y="3995678"/>
            <a:ext cx="9611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254275"/>
                </a:solidFill>
                <a:ea typeface="PT Sans" panose="020B0503020203020204" pitchFamily="34" charset="-52"/>
              </a:rPr>
              <a:t>Овсянников Сергей,</a:t>
            </a:r>
          </a:p>
          <a:p>
            <a:r>
              <a:rPr lang="ru-RU" sz="2800" b="1" i="1" dirty="0" smtClean="0">
                <a:solidFill>
                  <a:srgbClr val="254275"/>
                </a:solidFill>
                <a:ea typeface="PT Sans" panose="020B0503020203020204" pitchFamily="34" charset="-52"/>
              </a:rPr>
              <a:t>Руководитель направления по связям с органами государственной власти</a:t>
            </a:r>
          </a:p>
          <a:p>
            <a:endParaRPr lang="ru-RU" sz="2400" b="1" i="1" dirty="0" smtClean="0">
              <a:solidFill>
                <a:srgbClr val="254275"/>
              </a:solidFill>
              <a:ea typeface="PT Sans" panose="020B0503020203020204" pitchFamily="34" charset="-52"/>
            </a:endParaRPr>
          </a:p>
          <a:p>
            <a:r>
              <a:rPr lang="ru-RU" sz="2400" b="1" i="1" dirty="0" smtClean="0">
                <a:solidFill>
                  <a:srgbClr val="254275"/>
                </a:solidFill>
                <a:ea typeface="PT Sans" panose="020B0503020203020204" pitchFamily="34" charset="-52"/>
              </a:rPr>
              <a:t>тел. +7(495)777-8887 доб.1272, </a:t>
            </a:r>
            <a:br>
              <a:rPr lang="ru-RU" sz="2400" b="1" i="1" dirty="0" smtClean="0">
                <a:solidFill>
                  <a:srgbClr val="254275"/>
                </a:solidFill>
                <a:ea typeface="PT Sans" panose="020B0503020203020204" pitchFamily="34" charset="-52"/>
              </a:rPr>
            </a:br>
            <a:r>
              <a:rPr lang="ru-RU" sz="2400" b="1" i="1" dirty="0" err="1" smtClean="0">
                <a:solidFill>
                  <a:srgbClr val="254275"/>
                </a:solidFill>
                <a:ea typeface="PT Sans" panose="020B0503020203020204" pitchFamily="34" charset="-52"/>
              </a:rPr>
              <a:t>моб</a:t>
            </a:r>
            <a:r>
              <a:rPr lang="ru-RU" sz="2400" b="1" i="1" dirty="0" smtClean="0">
                <a:solidFill>
                  <a:srgbClr val="254275"/>
                </a:solidFill>
                <a:ea typeface="PT Sans" panose="020B0503020203020204" pitchFamily="34" charset="-52"/>
              </a:rPr>
              <a:t>. +7(903)662-9904, </a:t>
            </a:r>
          </a:p>
          <a:p>
            <a:r>
              <a:rPr lang="ru-RU" sz="2400" b="1" i="1" dirty="0" err="1" smtClean="0">
                <a:solidFill>
                  <a:srgbClr val="254275"/>
                </a:solidFill>
                <a:ea typeface="PT Sans" panose="020B0503020203020204" pitchFamily="34" charset="-52"/>
              </a:rPr>
              <a:t>E-mail</a:t>
            </a:r>
            <a:r>
              <a:rPr lang="ru-RU" sz="2400" b="1" i="1" dirty="0" smtClean="0">
                <a:solidFill>
                  <a:srgbClr val="254275"/>
                </a:solidFill>
                <a:ea typeface="PT Sans" panose="020B0503020203020204" pitchFamily="34" charset="-52"/>
              </a:rPr>
              <a:t>: </a:t>
            </a:r>
            <a:r>
              <a:rPr lang="ru-RU" sz="2400" b="1" i="1" dirty="0" err="1" smtClean="0">
                <a:solidFill>
                  <a:srgbClr val="254275"/>
                </a:solidFill>
                <a:ea typeface="PT Sans" panose="020B0503020203020204" pitchFamily="34" charset="-52"/>
              </a:rPr>
              <a:t>gr@plarus.ru</a:t>
            </a:r>
            <a:endParaRPr lang="ru-RU" b="1" dirty="0"/>
          </a:p>
        </p:txBody>
      </p:sp>
      <p:pic>
        <p:nvPicPr>
          <p:cNvPr id="12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7280" y="1097280"/>
            <a:ext cx="17287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8480" y="1016790"/>
            <a:ext cx="899712" cy="762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557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736" y="154036"/>
            <a:ext cx="7150864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1980916" y="1595932"/>
            <a:ext cx="9069376" cy="5184578"/>
            <a:chOff x="1887914" y="1844824"/>
            <a:chExt cx="6441750" cy="4896545"/>
          </a:xfrm>
        </p:grpSpPr>
        <p:pic>
          <p:nvPicPr>
            <p:cNvPr id="4" name="Picture 2" descr="U:\привлечение\дизайн\логотипы\МЫ\Пларус\Plarus_logo_r_e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5017" y="4816566"/>
              <a:ext cx="1410452" cy="150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2131814" y="5069870"/>
              <a:ext cx="1776592" cy="1038739"/>
              <a:chOff x="3347864" y="4685227"/>
              <a:chExt cx="2578457" cy="1381126"/>
            </a:xfrm>
          </p:grpSpPr>
          <p:pic>
            <p:nvPicPr>
              <p:cNvPr id="1026" name="Picture 2" descr="http://4.bp.blogspot.com/_4uJt8wjHNNM/S4BMyJyxuRI/AAAAAAAAAOo/dAI_dxyiaOM/s320/factory-vector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346" y="4685227"/>
                <a:ext cx="2085975" cy="1381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367" t="7320" r="67053" b="5369"/>
              <a:stretch/>
            </p:blipFill>
            <p:spPr>
              <a:xfrm>
                <a:off x="3347864" y="4751630"/>
                <a:ext cx="370111" cy="1314723"/>
              </a:xfrm>
              <a:prstGeom prst="rect">
                <a:avLst/>
              </a:prstGeom>
            </p:spPr>
          </p:pic>
        </p:grpSp>
        <p:pic>
          <p:nvPicPr>
            <p:cNvPr id="1028" name="Picture 4" descr="https://image.freepik.com/free-icon/shopping-cart-of-checkered-design_318-5086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992" y="2215371"/>
              <a:ext cx="1226913" cy="110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3995936" y="2860097"/>
              <a:ext cx="2330261" cy="2585127"/>
              <a:chOff x="4427984" y="3140968"/>
              <a:chExt cx="1887374" cy="2043802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27984" y="3140968"/>
                <a:ext cx="1887374" cy="2043802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30644" y="3380138"/>
                <a:ext cx="819875" cy="993095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1032" name="Picture 8" descr="http://previews.123rf.com/images/olhakostiuk/olhakostiuk1502/olhakostiuk150200003/37005507-Recycling-and-garbage-icons-set-Waste-utilization-Vector-illustration--Stock-Photo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543" t="75637" r="33404" b="11092"/>
            <a:stretch/>
          </p:blipFill>
          <p:spPr bwMode="auto">
            <a:xfrm>
              <a:off x="6519330" y="1979033"/>
              <a:ext cx="954386" cy="157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Выгнутая вправо стрелка 19"/>
            <p:cNvSpPr/>
            <p:nvPr/>
          </p:nvSpPr>
          <p:spPr>
            <a:xfrm rot="16200000">
              <a:off x="4717574" y="547122"/>
              <a:ext cx="504056" cy="3099459"/>
            </a:xfrm>
            <a:prstGeom prst="curvedLeftArrow">
              <a:avLst/>
            </a:prstGeom>
            <a:solidFill>
              <a:srgbClr val="00A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0" name="Выгнутая вправо стрелка 29"/>
            <p:cNvSpPr/>
            <p:nvPr/>
          </p:nvSpPr>
          <p:spPr>
            <a:xfrm rot="11792109">
              <a:off x="1887914" y="2589956"/>
              <a:ext cx="576064" cy="2752887"/>
            </a:xfrm>
            <a:prstGeom prst="curvedLeftArrow">
              <a:avLst/>
            </a:prstGeom>
            <a:solidFill>
              <a:srgbClr val="00A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Выгнутая вправо стрелка 30"/>
            <p:cNvSpPr/>
            <p:nvPr/>
          </p:nvSpPr>
          <p:spPr>
            <a:xfrm rot="5400000">
              <a:off x="4677170" y="4756582"/>
              <a:ext cx="576064" cy="3393509"/>
            </a:xfrm>
            <a:prstGeom prst="curvedLeftArrow">
              <a:avLst/>
            </a:prstGeom>
            <a:solidFill>
              <a:srgbClr val="00A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2" name="Выгнутая вправо стрелка 31"/>
            <p:cNvSpPr/>
            <p:nvPr/>
          </p:nvSpPr>
          <p:spPr>
            <a:xfrm rot="20210475">
              <a:off x="7785913" y="2466013"/>
              <a:ext cx="543751" cy="2378993"/>
            </a:xfrm>
            <a:prstGeom prst="curvedLeftArrow">
              <a:avLst/>
            </a:prstGeom>
            <a:solidFill>
              <a:srgbClr val="00A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28" t="22626" r="21641" b="66196"/>
          <a:stretch/>
        </p:blipFill>
        <p:spPr bwMode="auto">
          <a:xfrm>
            <a:off x="10447506" y="-1"/>
            <a:ext cx="1744493" cy="89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60" y="133303"/>
            <a:ext cx="899712" cy="7624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1627293" y="137840"/>
            <a:ext cx="760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Рециклинг</a:t>
            </a:r>
            <a:r>
              <a:rPr lang="ru-RU" sz="2800" b="1" i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ПЭТ</a:t>
            </a:r>
            <a:r>
              <a:rPr lang="en-US" sz="2800" b="1" i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в рамках Холдинга</a:t>
            </a:r>
            <a:endParaRPr lang="ru-RU" sz="2800" b="1" i="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3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55" y="272084"/>
            <a:ext cx="899712" cy="7624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526727" y="1229776"/>
            <a:ext cx="826395" cy="64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3739" y="1061393"/>
            <a:ext cx="119282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254275"/>
                </a:solidFill>
              </a:rPr>
              <a:t>2007 г. - Начало строительства завода</a:t>
            </a:r>
            <a:endParaRPr lang="en-US" sz="2000" b="1" i="1" dirty="0" smtClean="0">
              <a:solidFill>
                <a:srgbClr val="254275"/>
              </a:solidFill>
            </a:endParaRPr>
          </a:p>
          <a:p>
            <a:pPr indent="360363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254275"/>
                </a:solidFill>
              </a:rPr>
              <a:t>2009 г. - Получена первая продукция</a:t>
            </a:r>
          </a:p>
          <a:p>
            <a:pPr indent="360363">
              <a:spcAft>
                <a:spcPts val="600"/>
              </a:spcAft>
              <a:buFont typeface="Wingdings" pitchFamily="2" charset="2"/>
              <a:buChar char="§"/>
            </a:pPr>
            <a:endParaRPr lang="ru-RU" sz="2000" b="1" i="1" dirty="0" smtClean="0">
              <a:solidFill>
                <a:srgbClr val="254275"/>
              </a:solidFill>
            </a:endParaRPr>
          </a:p>
          <a:p>
            <a:pPr indent="360363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254275"/>
                </a:solidFill>
              </a:rPr>
              <a:t>Завод укомплектован оборудованием ведущих </a:t>
            </a:r>
            <a:br>
              <a:rPr lang="ru-RU" sz="2000" b="1" i="1" dirty="0" smtClean="0">
                <a:solidFill>
                  <a:srgbClr val="254275"/>
                </a:solidFill>
              </a:rPr>
            </a:br>
            <a:r>
              <a:rPr lang="ru-RU" sz="2000" b="1" i="1" dirty="0" smtClean="0">
                <a:solidFill>
                  <a:srgbClr val="254275"/>
                </a:solidFill>
              </a:rPr>
              <a:t>европейских производителей отрасли переработки </a:t>
            </a:r>
            <a:br>
              <a:rPr lang="ru-RU" sz="2000" b="1" i="1" dirty="0" smtClean="0">
                <a:solidFill>
                  <a:srgbClr val="254275"/>
                </a:solidFill>
              </a:rPr>
            </a:br>
            <a:r>
              <a:rPr lang="ru-RU" sz="2000" b="1" i="1" dirty="0" smtClean="0">
                <a:solidFill>
                  <a:srgbClr val="254275"/>
                </a:solidFill>
              </a:rPr>
              <a:t>отходов</a:t>
            </a:r>
            <a:endParaRPr lang="en-US" sz="2000" b="1" i="1" dirty="0" smtClean="0">
              <a:solidFill>
                <a:srgbClr val="254275"/>
              </a:solidFill>
            </a:endParaRPr>
          </a:p>
          <a:p>
            <a:pPr indent="360363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254275"/>
                </a:solidFill>
              </a:rPr>
              <a:t>Расположение - промышленная зона </a:t>
            </a:r>
            <a:r>
              <a:rPr lang="ru-RU" sz="2000" b="1" i="1" dirty="0" err="1" smtClean="0">
                <a:solidFill>
                  <a:srgbClr val="254275"/>
                </a:solidFill>
              </a:rPr>
              <a:t>Рекинцо</a:t>
            </a:r>
            <a:r>
              <a:rPr lang="ru-RU" sz="2000" b="1" i="1" dirty="0" smtClean="0">
                <a:solidFill>
                  <a:srgbClr val="254275"/>
                </a:solidFill>
              </a:rPr>
              <a:t> </a:t>
            </a:r>
            <a:br>
              <a:rPr lang="ru-RU" sz="2000" b="1" i="1" dirty="0" smtClean="0">
                <a:solidFill>
                  <a:srgbClr val="254275"/>
                </a:solidFill>
              </a:rPr>
            </a:br>
            <a:r>
              <a:rPr lang="ru-RU" sz="2000" b="1" i="1" dirty="0" err="1" smtClean="0">
                <a:solidFill>
                  <a:srgbClr val="254275"/>
                </a:solidFill>
              </a:rPr>
              <a:t>Солнечногорского</a:t>
            </a:r>
            <a:r>
              <a:rPr lang="ru-RU" sz="2000" b="1" i="1" dirty="0" smtClean="0">
                <a:solidFill>
                  <a:srgbClr val="254275"/>
                </a:solidFill>
              </a:rPr>
              <a:t> района Московской области</a:t>
            </a:r>
          </a:p>
          <a:p>
            <a:pPr indent="360363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254275"/>
                </a:solidFill>
              </a:rPr>
              <a:t>Численность персонала: 150 человек</a:t>
            </a:r>
          </a:p>
          <a:p>
            <a:pPr indent="360363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254275"/>
                </a:solidFill>
              </a:rPr>
              <a:t>Объем переработки: 2000 тонн отходов ПЭТ </a:t>
            </a:r>
            <a:br>
              <a:rPr lang="ru-RU" sz="2000" b="1" i="1" dirty="0" smtClean="0">
                <a:solidFill>
                  <a:srgbClr val="254275"/>
                </a:solidFill>
              </a:rPr>
            </a:br>
            <a:r>
              <a:rPr lang="ru-RU" sz="2000" b="1" i="1" dirty="0" smtClean="0">
                <a:solidFill>
                  <a:srgbClr val="254275"/>
                </a:solidFill>
              </a:rPr>
              <a:t>в месяц, с возможностью увеличения до 2500 тонн</a:t>
            </a:r>
          </a:p>
          <a:p>
            <a:pPr indent="360363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254275"/>
                </a:solidFill>
              </a:rPr>
              <a:t>Готовая продукция: гранулированный полиэтилентерефталат торговой марки “</a:t>
            </a:r>
            <a:r>
              <a:rPr lang="ru-RU" sz="2000" b="1" i="1" dirty="0" err="1" smtClean="0">
                <a:solidFill>
                  <a:srgbClr val="254275"/>
                </a:solidFill>
              </a:rPr>
              <a:t>ClearPET</a:t>
            </a:r>
            <a:r>
              <a:rPr lang="ru-RU" sz="2000" b="1" i="1" dirty="0" smtClean="0">
                <a:solidFill>
                  <a:srgbClr val="254275"/>
                </a:solidFill>
              </a:rPr>
              <a:t>” и ПЭТ-хлопья </a:t>
            </a:r>
          </a:p>
          <a:p>
            <a:pPr indent="360363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254275"/>
                </a:solidFill>
              </a:rPr>
              <a:t>Объем выпуска готовой продукции: 950 тонн в месяц кристаллического ПЭТ и от 150 до 900 тонн ПЭТ-хлопьев</a:t>
            </a:r>
            <a:endParaRPr lang="en-US" sz="2000" b="1" i="1" dirty="0" smtClean="0">
              <a:solidFill>
                <a:srgbClr val="254275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736" y="154036"/>
            <a:ext cx="750975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00399" y="143154"/>
            <a:ext cx="964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Завод по переработке пластмасс«ПЛАРУС</a:t>
            </a:r>
            <a:r>
              <a:rPr lang="ru-RU" sz="2800" b="1" i="1" dirty="0">
                <a:solidFill>
                  <a:schemeClr val="bg1"/>
                </a:solidFill>
              </a:rPr>
              <a:t>» </a:t>
            </a:r>
          </a:p>
        </p:txBody>
      </p:sp>
      <p:grpSp>
        <p:nvGrpSpPr>
          <p:cNvPr id="24" name="Группа 162"/>
          <p:cNvGrpSpPr>
            <a:grpSpLocks/>
          </p:cNvGrpSpPr>
          <p:nvPr/>
        </p:nvGrpSpPr>
        <p:grpSpPr bwMode="auto">
          <a:xfrm>
            <a:off x="10544783" y="76199"/>
            <a:ext cx="1586256" cy="332363"/>
            <a:chOff x="3764937" y="102360"/>
            <a:chExt cx="3260271" cy="590550"/>
          </a:xfrm>
        </p:grpSpPr>
        <p:grpSp>
          <p:nvGrpSpPr>
            <p:cNvPr id="29" name="Группа 160"/>
            <p:cNvGrpSpPr>
              <a:grpSpLocks/>
            </p:cNvGrpSpPr>
            <p:nvPr/>
          </p:nvGrpSpPr>
          <p:grpSpPr bwMode="auto">
            <a:xfrm>
              <a:off x="3764937" y="102360"/>
              <a:ext cx="3260271" cy="590550"/>
              <a:chOff x="3903074" y="108646"/>
              <a:chExt cx="3260271" cy="590550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903074" y="108646"/>
                <a:ext cx="3260271" cy="582428"/>
              </a:xfrm>
              <a:custGeom>
                <a:avLst/>
                <a:gdLst>
                  <a:gd name="connsiteX0" fmla="*/ 0 w 3260271"/>
                  <a:gd name="connsiteY0" fmla="*/ 576943 h 582386"/>
                  <a:gd name="connsiteX1" fmla="*/ 87086 w 3260271"/>
                  <a:gd name="connsiteY1" fmla="*/ 157843 h 582386"/>
                  <a:gd name="connsiteX2" fmla="*/ 326571 w 3260271"/>
                  <a:gd name="connsiteY2" fmla="*/ 0 h 582386"/>
                  <a:gd name="connsiteX3" fmla="*/ 3260271 w 3260271"/>
                  <a:gd name="connsiteY3" fmla="*/ 5443 h 582386"/>
                  <a:gd name="connsiteX4" fmla="*/ 3184071 w 3260271"/>
                  <a:gd name="connsiteY4" fmla="*/ 413657 h 582386"/>
                  <a:gd name="connsiteX5" fmla="*/ 2944586 w 3260271"/>
                  <a:gd name="connsiteY5" fmla="*/ 582386 h 582386"/>
                  <a:gd name="connsiteX6" fmla="*/ 0 w 3260271"/>
                  <a:gd name="connsiteY6" fmla="*/ 576943 h 5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271" h="582386">
                    <a:moveTo>
                      <a:pt x="0" y="576943"/>
                    </a:moveTo>
                    <a:lnTo>
                      <a:pt x="87086" y="157843"/>
                    </a:lnTo>
                    <a:lnTo>
                      <a:pt x="326571" y="0"/>
                    </a:lnTo>
                    <a:lnTo>
                      <a:pt x="3260271" y="5443"/>
                    </a:lnTo>
                    <a:lnTo>
                      <a:pt x="3184071" y="413657"/>
                    </a:lnTo>
                    <a:lnTo>
                      <a:pt x="2944586" y="582386"/>
                    </a:lnTo>
                    <a:lnTo>
                      <a:pt x="0" y="576943"/>
                    </a:lnTo>
                    <a:close/>
                  </a:path>
                </a:pathLst>
              </a:cu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3972688" y="108646"/>
                <a:ext cx="76343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6326813" y="208425"/>
                <a:ext cx="76459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" name="Рисунок 9" descr="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41" y="191342"/>
              <a:ext cx="2761662" cy="41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60" y="133303"/>
            <a:ext cx="899712" cy="76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4161" y="973138"/>
            <a:ext cx="5303520" cy="3136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05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fotolia_819883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41897" y="1760219"/>
            <a:ext cx="3850103" cy="2560319"/>
          </a:xfrm>
          <a:prstGeom prst="rect">
            <a:avLst/>
          </a:prstGeom>
        </p:spPr>
      </p:pic>
      <p:sp>
        <p:nvSpPr>
          <p:cNvPr id="33" name="Полилиния 32"/>
          <p:cNvSpPr/>
          <p:nvPr/>
        </p:nvSpPr>
        <p:spPr>
          <a:xfrm>
            <a:off x="3501958" y="1413914"/>
            <a:ext cx="3628416" cy="204281"/>
          </a:xfrm>
          <a:custGeom>
            <a:avLst/>
            <a:gdLst>
              <a:gd name="connsiteX0" fmla="*/ 0 w 1462088"/>
              <a:gd name="connsiteY0" fmla="*/ 4762 h 381000"/>
              <a:gd name="connsiteX1" fmla="*/ 704850 w 1462088"/>
              <a:gd name="connsiteY1" fmla="*/ 0 h 381000"/>
              <a:gd name="connsiteX2" fmla="*/ 1462088 w 1462088"/>
              <a:gd name="connsiteY2" fmla="*/ 376237 h 381000"/>
              <a:gd name="connsiteX3" fmla="*/ 771525 w 1462088"/>
              <a:gd name="connsiteY3" fmla="*/ 381000 h 381000"/>
              <a:gd name="connsiteX4" fmla="*/ 0 w 1462088"/>
              <a:gd name="connsiteY4" fmla="*/ 4762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88" h="381000">
                <a:moveTo>
                  <a:pt x="0" y="4762"/>
                </a:moveTo>
                <a:lnTo>
                  <a:pt x="704850" y="0"/>
                </a:lnTo>
                <a:lnTo>
                  <a:pt x="1462088" y="376237"/>
                </a:lnTo>
                <a:lnTo>
                  <a:pt x="771525" y="381000"/>
                </a:lnTo>
                <a:lnTo>
                  <a:pt x="0" y="476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47000">
                <a:srgbClr val="E6E6E6"/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55" y="272084"/>
            <a:ext cx="899712" cy="7624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526727" y="1229776"/>
            <a:ext cx="826395" cy="64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5659" y="3550593"/>
            <a:ext cx="112972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254275"/>
              </a:solidFill>
            </a:endParaRPr>
          </a:p>
          <a:p>
            <a:pPr indent="36036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254275"/>
                </a:solidFill>
              </a:rPr>
              <a:t>Является действующим предприятием. Работает с 2009 года</a:t>
            </a:r>
          </a:p>
          <a:p>
            <a:pPr indent="36036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254275"/>
                </a:solidFill>
              </a:rPr>
              <a:t>Включен в Территориальную схему обращения с отходами Московской области, </a:t>
            </a:r>
            <a:br>
              <a:rPr lang="ru-RU" sz="2000" b="1" i="1" dirty="0">
                <a:solidFill>
                  <a:srgbClr val="254275"/>
                </a:solidFill>
              </a:rPr>
            </a:br>
            <a:r>
              <a:rPr lang="ru-RU" sz="2000" b="1" i="1" dirty="0">
                <a:solidFill>
                  <a:srgbClr val="254275"/>
                </a:solidFill>
              </a:rPr>
              <a:t>как объект утилизации отходов из полиэтилентерефталата</a:t>
            </a:r>
          </a:p>
          <a:p>
            <a:pPr indent="36036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254275"/>
                </a:solidFill>
              </a:rPr>
              <a:t>Постоянно совершенствует производство, повышает качество выпускаемой продукции</a:t>
            </a:r>
          </a:p>
          <a:p>
            <a:pPr indent="36036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254275"/>
                </a:solidFill>
              </a:rPr>
              <a:t>Компания подстраивается под требования крупных международных производителей продукции и упаковки</a:t>
            </a:r>
          </a:p>
          <a:p>
            <a:pPr lvl="0" indent="360363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254275"/>
                </a:solidFill>
              </a:rPr>
              <a:t>Участвует в совершенствовании законодательства в области обращения с отходами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5659" y="1825475"/>
            <a:ext cx="20617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30 000 тонн </a:t>
            </a:r>
          </a:p>
          <a:p>
            <a:pPr algn="ctr"/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производственная мощность 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(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утилизация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98843" y="916261"/>
            <a:ext cx="551491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736" y="154036"/>
            <a:ext cx="750975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850" y="1609665"/>
            <a:ext cx="5748134" cy="154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423140" y="1733574"/>
            <a:ext cx="4787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254275"/>
                </a:solidFill>
              </a:rPr>
              <a:t>Единственный </a:t>
            </a:r>
            <a:r>
              <a:rPr lang="ru-RU" sz="2000" b="1" i="1" dirty="0">
                <a:solidFill>
                  <a:srgbClr val="254275"/>
                </a:solidFill>
              </a:rPr>
              <a:t>в России </a:t>
            </a:r>
            <a:r>
              <a:rPr lang="ru-RU" sz="2000" b="1" i="1" dirty="0" smtClean="0">
                <a:solidFill>
                  <a:srgbClr val="254275"/>
                </a:solidFill>
              </a:rPr>
              <a:t>переработчик, технологии которого позволяют производить гранулированный ПЭТ пищевого </a:t>
            </a:r>
            <a:r>
              <a:rPr lang="ru-RU" sz="2000" b="1" i="1" dirty="0">
                <a:solidFill>
                  <a:srgbClr val="254275"/>
                </a:solidFill>
              </a:rPr>
              <a:t>назначения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00399" y="143154"/>
            <a:ext cx="964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Завод по переработке пластмасс«ПЛАРУС</a:t>
            </a:r>
            <a:r>
              <a:rPr lang="ru-RU" sz="2800" b="1" i="1" dirty="0">
                <a:solidFill>
                  <a:schemeClr val="bg1"/>
                </a:solidFill>
              </a:rPr>
              <a:t>»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31848" y="913415"/>
            <a:ext cx="461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</a:rPr>
              <a:t>уникальное предприятие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510367" y="1415046"/>
            <a:ext cx="2061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Это 800 фур</a:t>
            </a:r>
          </a:p>
        </p:txBody>
      </p:sp>
      <p:grpSp>
        <p:nvGrpSpPr>
          <p:cNvPr id="2" name="Группа 162"/>
          <p:cNvGrpSpPr>
            <a:grpSpLocks/>
          </p:cNvGrpSpPr>
          <p:nvPr/>
        </p:nvGrpSpPr>
        <p:grpSpPr bwMode="auto">
          <a:xfrm>
            <a:off x="10544783" y="76199"/>
            <a:ext cx="1586256" cy="332363"/>
            <a:chOff x="3764937" y="102360"/>
            <a:chExt cx="3260271" cy="590550"/>
          </a:xfrm>
        </p:grpSpPr>
        <p:grpSp>
          <p:nvGrpSpPr>
            <p:cNvPr id="5" name="Группа 160"/>
            <p:cNvGrpSpPr>
              <a:grpSpLocks/>
            </p:cNvGrpSpPr>
            <p:nvPr/>
          </p:nvGrpSpPr>
          <p:grpSpPr bwMode="auto">
            <a:xfrm>
              <a:off x="3764937" y="102360"/>
              <a:ext cx="3260271" cy="590550"/>
              <a:chOff x="3903074" y="108646"/>
              <a:chExt cx="3260271" cy="590550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903074" y="108646"/>
                <a:ext cx="3260271" cy="582428"/>
              </a:xfrm>
              <a:custGeom>
                <a:avLst/>
                <a:gdLst>
                  <a:gd name="connsiteX0" fmla="*/ 0 w 3260271"/>
                  <a:gd name="connsiteY0" fmla="*/ 576943 h 582386"/>
                  <a:gd name="connsiteX1" fmla="*/ 87086 w 3260271"/>
                  <a:gd name="connsiteY1" fmla="*/ 157843 h 582386"/>
                  <a:gd name="connsiteX2" fmla="*/ 326571 w 3260271"/>
                  <a:gd name="connsiteY2" fmla="*/ 0 h 582386"/>
                  <a:gd name="connsiteX3" fmla="*/ 3260271 w 3260271"/>
                  <a:gd name="connsiteY3" fmla="*/ 5443 h 582386"/>
                  <a:gd name="connsiteX4" fmla="*/ 3184071 w 3260271"/>
                  <a:gd name="connsiteY4" fmla="*/ 413657 h 582386"/>
                  <a:gd name="connsiteX5" fmla="*/ 2944586 w 3260271"/>
                  <a:gd name="connsiteY5" fmla="*/ 582386 h 582386"/>
                  <a:gd name="connsiteX6" fmla="*/ 0 w 3260271"/>
                  <a:gd name="connsiteY6" fmla="*/ 576943 h 5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271" h="582386">
                    <a:moveTo>
                      <a:pt x="0" y="576943"/>
                    </a:moveTo>
                    <a:lnTo>
                      <a:pt x="87086" y="157843"/>
                    </a:lnTo>
                    <a:lnTo>
                      <a:pt x="326571" y="0"/>
                    </a:lnTo>
                    <a:lnTo>
                      <a:pt x="3260271" y="5443"/>
                    </a:lnTo>
                    <a:lnTo>
                      <a:pt x="3184071" y="413657"/>
                    </a:lnTo>
                    <a:lnTo>
                      <a:pt x="2944586" y="582386"/>
                    </a:lnTo>
                    <a:lnTo>
                      <a:pt x="0" y="576943"/>
                    </a:lnTo>
                    <a:close/>
                  </a:path>
                </a:pathLst>
              </a:cu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3972688" y="108646"/>
                <a:ext cx="76343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6326813" y="208425"/>
                <a:ext cx="76459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" name="Рисунок 9" descr="logo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41" y="191342"/>
              <a:ext cx="2761662" cy="41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60" y="133303"/>
            <a:ext cx="899712" cy="76246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 rot="966613">
            <a:off x="10722592" y="2745078"/>
            <a:ext cx="1957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38 тонн</a:t>
            </a:r>
          </a:p>
        </p:txBody>
      </p:sp>
    </p:spTree>
    <p:extLst>
      <p:ext uri="{BB962C8B-B14F-4D97-AF65-F5344CB8AC3E}">
        <p14:creationId xmlns:p14="http://schemas.microsoft.com/office/powerpoint/2010/main" xmlns="" val="3005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559" y="1005840"/>
            <a:ext cx="7142467" cy="222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 descr="P817179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 l="25567" b="20284"/>
          <a:stretch>
            <a:fillRect/>
          </a:stretch>
        </p:blipFill>
        <p:spPr>
          <a:xfrm>
            <a:off x="0" y="1391055"/>
            <a:ext cx="6806119" cy="54669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64412" y="1062260"/>
            <a:ext cx="633270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254275"/>
                </a:solidFill>
              </a:rPr>
              <a:t>Вторичный </a:t>
            </a:r>
            <a:r>
              <a:rPr lang="ru-RU" sz="1900" b="1" i="1" dirty="0" err="1" smtClean="0">
                <a:solidFill>
                  <a:srgbClr val="254275"/>
                </a:solidFill>
              </a:rPr>
              <a:t>гранулят</a:t>
            </a:r>
            <a:r>
              <a:rPr lang="ru-RU" sz="1900" b="1" i="1" dirty="0" smtClean="0">
                <a:solidFill>
                  <a:srgbClr val="254275"/>
                </a:solidFill>
              </a:rPr>
              <a:t> </a:t>
            </a:r>
            <a:r>
              <a:rPr lang="en-US" sz="1900" b="1" i="1" dirty="0" err="1" smtClean="0">
                <a:solidFill>
                  <a:srgbClr val="254275"/>
                </a:solidFill>
              </a:rPr>
              <a:t>ClearPET</a:t>
            </a:r>
            <a:r>
              <a:rPr lang="ru-RU" sz="1900" b="1" i="1" dirty="0" smtClean="0">
                <a:solidFill>
                  <a:srgbClr val="254275"/>
                </a:solidFill>
              </a:rPr>
              <a:t> производства </a:t>
            </a:r>
            <a:br>
              <a:rPr lang="ru-RU" sz="1900" b="1" i="1" dirty="0" smtClean="0">
                <a:solidFill>
                  <a:srgbClr val="254275"/>
                </a:solidFill>
              </a:rPr>
            </a:br>
            <a:r>
              <a:rPr lang="ru-RU" sz="1900" b="1" i="1" dirty="0" smtClean="0">
                <a:solidFill>
                  <a:srgbClr val="254275"/>
                </a:solidFill>
              </a:rPr>
              <a:t>Завода «</a:t>
            </a:r>
            <a:r>
              <a:rPr lang="ru-RU" sz="1900" b="1" i="1" dirty="0" err="1" smtClean="0">
                <a:solidFill>
                  <a:srgbClr val="254275"/>
                </a:solidFill>
              </a:rPr>
              <a:t>Пларус</a:t>
            </a:r>
            <a:r>
              <a:rPr lang="ru-RU" sz="1900" b="1" i="1" dirty="0" smtClean="0">
                <a:solidFill>
                  <a:srgbClr val="254275"/>
                </a:solidFill>
              </a:rPr>
              <a:t>»  соответствует обязательным требованиям  технического регламента </a:t>
            </a:r>
            <a:br>
              <a:rPr lang="ru-RU" sz="1900" b="1" i="1" dirty="0" smtClean="0">
                <a:solidFill>
                  <a:srgbClr val="254275"/>
                </a:solidFill>
              </a:rPr>
            </a:br>
            <a:r>
              <a:rPr lang="ru-RU" sz="1900" b="1" i="1" dirty="0" smtClean="0">
                <a:solidFill>
                  <a:srgbClr val="254275"/>
                </a:solidFill>
              </a:rPr>
              <a:t>«О безопасности упаковки» ТР ТС 005/2011 - в части соблюдения санитарно-гигиенических показателей </a:t>
            </a:r>
            <a:br>
              <a:rPr lang="ru-RU" sz="1900" b="1" i="1" dirty="0" smtClean="0">
                <a:solidFill>
                  <a:srgbClr val="254275"/>
                </a:solidFill>
              </a:rPr>
            </a:br>
            <a:r>
              <a:rPr lang="ru-RU" sz="1900" b="1" i="1" dirty="0" smtClean="0">
                <a:solidFill>
                  <a:srgbClr val="254275"/>
                </a:solidFill>
              </a:rPr>
              <a:t>к материалам, контактирующим </a:t>
            </a:r>
            <a:br>
              <a:rPr lang="ru-RU" sz="1900" b="1" i="1" dirty="0" smtClean="0">
                <a:solidFill>
                  <a:srgbClr val="254275"/>
                </a:solidFill>
              </a:rPr>
            </a:br>
            <a:r>
              <a:rPr lang="ru-RU" sz="1900" b="1" i="1" dirty="0" smtClean="0">
                <a:solidFill>
                  <a:srgbClr val="254275"/>
                </a:solidFill>
              </a:rPr>
              <a:t>с пищевой продукцией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356" y="135753"/>
            <a:ext cx="784111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33020" y="111209"/>
            <a:ext cx="802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Вторичный гранулят пищевого назначения</a:t>
            </a:r>
          </a:p>
        </p:txBody>
      </p:sp>
      <p:grpSp>
        <p:nvGrpSpPr>
          <p:cNvPr id="20" name="Группа 162"/>
          <p:cNvGrpSpPr>
            <a:grpSpLocks/>
          </p:cNvGrpSpPr>
          <p:nvPr/>
        </p:nvGrpSpPr>
        <p:grpSpPr bwMode="auto">
          <a:xfrm>
            <a:off x="10544783" y="76199"/>
            <a:ext cx="1586256" cy="332363"/>
            <a:chOff x="3764937" y="102360"/>
            <a:chExt cx="3260271" cy="590550"/>
          </a:xfrm>
        </p:grpSpPr>
        <p:grpSp>
          <p:nvGrpSpPr>
            <p:cNvPr id="21" name="Группа 160"/>
            <p:cNvGrpSpPr>
              <a:grpSpLocks/>
            </p:cNvGrpSpPr>
            <p:nvPr/>
          </p:nvGrpSpPr>
          <p:grpSpPr bwMode="auto">
            <a:xfrm>
              <a:off x="3764937" y="102360"/>
              <a:ext cx="3260271" cy="590550"/>
              <a:chOff x="3903074" y="108646"/>
              <a:chExt cx="3260271" cy="590550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3903074" y="108646"/>
                <a:ext cx="3260271" cy="582428"/>
              </a:xfrm>
              <a:custGeom>
                <a:avLst/>
                <a:gdLst>
                  <a:gd name="connsiteX0" fmla="*/ 0 w 3260271"/>
                  <a:gd name="connsiteY0" fmla="*/ 576943 h 582386"/>
                  <a:gd name="connsiteX1" fmla="*/ 87086 w 3260271"/>
                  <a:gd name="connsiteY1" fmla="*/ 157843 h 582386"/>
                  <a:gd name="connsiteX2" fmla="*/ 326571 w 3260271"/>
                  <a:gd name="connsiteY2" fmla="*/ 0 h 582386"/>
                  <a:gd name="connsiteX3" fmla="*/ 3260271 w 3260271"/>
                  <a:gd name="connsiteY3" fmla="*/ 5443 h 582386"/>
                  <a:gd name="connsiteX4" fmla="*/ 3184071 w 3260271"/>
                  <a:gd name="connsiteY4" fmla="*/ 413657 h 582386"/>
                  <a:gd name="connsiteX5" fmla="*/ 2944586 w 3260271"/>
                  <a:gd name="connsiteY5" fmla="*/ 582386 h 582386"/>
                  <a:gd name="connsiteX6" fmla="*/ 0 w 3260271"/>
                  <a:gd name="connsiteY6" fmla="*/ 576943 h 5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271" h="582386">
                    <a:moveTo>
                      <a:pt x="0" y="576943"/>
                    </a:moveTo>
                    <a:lnTo>
                      <a:pt x="87086" y="157843"/>
                    </a:lnTo>
                    <a:lnTo>
                      <a:pt x="326571" y="0"/>
                    </a:lnTo>
                    <a:lnTo>
                      <a:pt x="3260271" y="5443"/>
                    </a:lnTo>
                    <a:lnTo>
                      <a:pt x="3184071" y="413657"/>
                    </a:lnTo>
                    <a:lnTo>
                      <a:pt x="2944586" y="582386"/>
                    </a:lnTo>
                    <a:lnTo>
                      <a:pt x="0" y="576943"/>
                    </a:lnTo>
                    <a:close/>
                  </a:path>
                </a:pathLst>
              </a:cu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3972688" y="108646"/>
                <a:ext cx="76343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326813" y="208425"/>
                <a:ext cx="76459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2" name="Рисунок 9" descr="logo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41" y="191342"/>
              <a:ext cx="2761662" cy="41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Прямоугольник 27"/>
          <p:cNvSpPr/>
          <p:nvPr/>
        </p:nvSpPr>
        <p:spPr>
          <a:xfrm>
            <a:off x="6284068" y="5558695"/>
            <a:ext cx="5758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254275"/>
                </a:solidFill>
              </a:rPr>
              <a:t>ГОСТ 32686-2014 «Бутылки из полиэтилентерефталата для пищевых жидкостей. Общие технические условия» имеет рекомендательный характер</a:t>
            </a:r>
            <a:endParaRPr lang="ru-RU" b="1" i="1" dirty="0">
              <a:solidFill>
                <a:srgbClr val="254275"/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5701" y="3623311"/>
            <a:ext cx="5797685" cy="171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629400" y="3737610"/>
            <a:ext cx="494919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254275"/>
                </a:solidFill>
              </a:rPr>
              <a:t>Имеется экспертное заключение российских государственных Центров гигиены и эпидемиологии, иностранных (Австрия и Германия), а также независимых лабораторий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5158150" y="3218132"/>
            <a:ext cx="5522820" cy="410279"/>
          </a:xfrm>
          <a:custGeom>
            <a:avLst/>
            <a:gdLst>
              <a:gd name="connsiteX0" fmla="*/ 0 w 1462088"/>
              <a:gd name="connsiteY0" fmla="*/ 4762 h 381000"/>
              <a:gd name="connsiteX1" fmla="*/ 704850 w 1462088"/>
              <a:gd name="connsiteY1" fmla="*/ 0 h 381000"/>
              <a:gd name="connsiteX2" fmla="*/ 1462088 w 1462088"/>
              <a:gd name="connsiteY2" fmla="*/ 376237 h 381000"/>
              <a:gd name="connsiteX3" fmla="*/ 771525 w 1462088"/>
              <a:gd name="connsiteY3" fmla="*/ 381000 h 381000"/>
              <a:gd name="connsiteX4" fmla="*/ 0 w 1462088"/>
              <a:gd name="connsiteY4" fmla="*/ 4762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88" h="381000">
                <a:moveTo>
                  <a:pt x="0" y="4762"/>
                </a:moveTo>
                <a:lnTo>
                  <a:pt x="704850" y="0"/>
                </a:lnTo>
                <a:lnTo>
                  <a:pt x="1462088" y="376237"/>
                </a:lnTo>
                <a:lnTo>
                  <a:pt x="771525" y="381000"/>
                </a:lnTo>
                <a:lnTo>
                  <a:pt x="0" y="476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47000">
                <a:srgbClr val="E6E6E6"/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60" y="133303"/>
            <a:ext cx="899712" cy="762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051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356" y="135753"/>
            <a:ext cx="784111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33020" y="111209"/>
            <a:ext cx="802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Схема переработки ПЭТ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grpSp>
        <p:nvGrpSpPr>
          <p:cNvPr id="2" name="Группа 162"/>
          <p:cNvGrpSpPr>
            <a:grpSpLocks/>
          </p:cNvGrpSpPr>
          <p:nvPr/>
        </p:nvGrpSpPr>
        <p:grpSpPr bwMode="auto">
          <a:xfrm>
            <a:off x="10544783" y="76199"/>
            <a:ext cx="1586256" cy="332363"/>
            <a:chOff x="3764937" y="102360"/>
            <a:chExt cx="3260271" cy="590550"/>
          </a:xfrm>
        </p:grpSpPr>
        <p:grpSp>
          <p:nvGrpSpPr>
            <p:cNvPr id="3" name="Группа 160"/>
            <p:cNvGrpSpPr>
              <a:grpSpLocks/>
            </p:cNvGrpSpPr>
            <p:nvPr/>
          </p:nvGrpSpPr>
          <p:grpSpPr bwMode="auto">
            <a:xfrm>
              <a:off x="3764937" y="102360"/>
              <a:ext cx="3260271" cy="590550"/>
              <a:chOff x="3903074" y="108646"/>
              <a:chExt cx="3260271" cy="590550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3903074" y="108646"/>
                <a:ext cx="3260271" cy="582428"/>
              </a:xfrm>
              <a:custGeom>
                <a:avLst/>
                <a:gdLst>
                  <a:gd name="connsiteX0" fmla="*/ 0 w 3260271"/>
                  <a:gd name="connsiteY0" fmla="*/ 576943 h 582386"/>
                  <a:gd name="connsiteX1" fmla="*/ 87086 w 3260271"/>
                  <a:gd name="connsiteY1" fmla="*/ 157843 h 582386"/>
                  <a:gd name="connsiteX2" fmla="*/ 326571 w 3260271"/>
                  <a:gd name="connsiteY2" fmla="*/ 0 h 582386"/>
                  <a:gd name="connsiteX3" fmla="*/ 3260271 w 3260271"/>
                  <a:gd name="connsiteY3" fmla="*/ 5443 h 582386"/>
                  <a:gd name="connsiteX4" fmla="*/ 3184071 w 3260271"/>
                  <a:gd name="connsiteY4" fmla="*/ 413657 h 582386"/>
                  <a:gd name="connsiteX5" fmla="*/ 2944586 w 3260271"/>
                  <a:gd name="connsiteY5" fmla="*/ 582386 h 582386"/>
                  <a:gd name="connsiteX6" fmla="*/ 0 w 3260271"/>
                  <a:gd name="connsiteY6" fmla="*/ 576943 h 5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271" h="582386">
                    <a:moveTo>
                      <a:pt x="0" y="576943"/>
                    </a:moveTo>
                    <a:lnTo>
                      <a:pt x="87086" y="157843"/>
                    </a:lnTo>
                    <a:lnTo>
                      <a:pt x="326571" y="0"/>
                    </a:lnTo>
                    <a:lnTo>
                      <a:pt x="3260271" y="5443"/>
                    </a:lnTo>
                    <a:lnTo>
                      <a:pt x="3184071" y="413657"/>
                    </a:lnTo>
                    <a:lnTo>
                      <a:pt x="2944586" y="582386"/>
                    </a:lnTo>
                    <a:lnTo>
                      <a:pt x="0" y="576943"/>
                    </a:lnTo>
                    <a:close/>
                  </a:path>
                </a:pathLst>
              </a:cu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3972688" y="108646"/>
                <a:ext cx="76343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326813" y="208425"/>
                <a:ext cx="76459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2" name="Рисунок 9" descr="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41" y="191342"/>
              <a:ext cx="2761662" cy="41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60" y="133303"/>
            <a:ext cx="899712" cy="76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0" descr="bottle_sheme4"/>
          <p:cNvPicPr>
            <a:picLocks noChangeAspect="1" noChangeArrowheads="1"/>
          </p:cNvPicPr>
          <p:nvPr/>
        </p:nvPicPr>
        <p:blipFill>
          <a:blip r:embed="rId6" cstate="print"/>
          <a:srcRect b="3913"/>
          <a:stretch>
            <a:fillRect/>
          </a:stretch>
        </p:blipFill>
        <p:spPr bwMode="auto">
          <a:xfrm>
            <a:off x="1347537" y="729923"/>
            <a:ext cx="9933271" cy="612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0578169" y="6410425"/>
            <a:ext cx="1010653" cy="447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1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55" y="272084"/>
            <a:ext cx="899712" cy="76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736" y="154036"/>
            <a:ext cx="6541264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00399" y="143154"/>
            <a:ext cx="650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Не принимаются в переработку</a:t>
            </a:r>
          </a:p>
        </p:txBody>
      </p:sp>
      <p:grpSp>
        <p:nvGrpSpPr>
          <p:cNvPr id="2" name="Группа 162"/>
          <p:cNvGrpSpPr>
            <a:grpSpLocks/>
          </p:cNvGrpSpPr>
          <p:nvPr/>
        </p:nvGrpSpPr>
        <p:grpSpPr bwMode="auto">
          <a:xfrm>
            <a:off x="10544783" y="76199"/>
            <a:ext cx="1586256" cy="332363"/>
            <a:chOff x="3764937" y="102360"/>
            <a:chExt cx="3260271" cy="590550"/>
          </a:xfrm>
        </p:grpSpPr>
        <p:grpSp>
          <p:nvGrpSpPr>
            <p:cNvPr id="4" name="Группа 160"/>
            <p:cNvGrpSpPr>
              <a:grpSpLocks/>
            </p:cNvGrpSpPr>
            <p:nvPr/>
          </p:nvGrpSpPr>
          <p:grpSpPr bwMode="auto">
            <a:xfrm>
              <a:off x="3764937" y="102360"/>
              <a:ext cx="3260271" cy="590550"/>
              <a:chOff x="3903074" y="108646"/>
              <a:chExt cx="3260271" cy="590550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903074" y="108646"/>
                <a:ext cx="3260271" cy="582428"/>
              </a:xfrm>
              <a:custGeom>
                <a:avLst/>
                <a:gdLst>
                  <a:gd name="connsiteX0" fmla="*/ 0 w 3260271"/>
                  <a:gd name="connsiteY0" fmla="*/ 576943 h 582386"/>
                  <a:gd name="connsiteX1" fmla="*/ 87086 w 3260271"/>
                  <a:gd name="connsiteY1" fmla="*/ 157843 h 582386"/>
                  <a:gd name="connsiteX2" fmla="*/ 326571 w 3260271"/>
                  <a:gd name="connsiteY2" fmla="*/ 0 h 582386"/>
                  <a:gd name="connsiteX3" fmla="*/ 3260271 w 3260271"/>
                  <a:gd name="connsiteY3" fmla="*/ 5443 h 582386"/>
                  <a:gd name="connsiteX4" fmla="*/ 3184071 w 3260271"/>
                  <a:gd name="connsiteY4" fmla="*/ 413657 h 582386"/>
                  <a:gd name="connsiteX5" fmla="*/ 2944586 w 3260271"/>
                  <a:gd name="connsiteY5" fmla="*/ 582386 h 582386"/>
                  <a:gd name="connsiteX6" fmla="*/ 0 w 3260271"/>
                  <a:gd name="connsiteY6" fmla="*/ 576943 h 5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271" h="582386">
                    <a:moveTo>
                      <a:pt x="0" y="576943"/>
                    </a:moveTo>
                    <a:lnTo>
                      <a:pt x="87086" y="157843"/>
                    </a:lnTo>
                    <a:lnTo>
                      <a:pt x="326571" y="0"/>
                    </a:lnTo>
                    <a:lnTo>
                      <a:pt x="3260271" y="5443"/>
                    </a:lnTo>
                    <a:lnTo>
                      <a:pt x="3184071" y="413657"/>
                    </a:lnTo>
                    <a:lnTo>
                      <a:pt x="2944586" y="582386"/>
                    </a:lnTo>
                    <a:lnTo>
                      <a:pt x="0" y="576943"/>
                    </a:lnTo>
                    <a:close/>
                  </a:path>
                </a:pathLst>
              </a:cu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3972688" y="108646"/>
                <a:ext cx="76343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6326813" y="208425"/>
                <a:ext cx="76459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" name="Рисунок 9" descr="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41" y="191342"/>
              <a:ext cx="2761662" cy="41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60" y="133303"/>
            <a:ext cx="899712" cy="76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Изображение 2"/>
          <p:cNvPicPr>
            <a:picLocks noChangeAspect="1"/>
          </p:cNvPicPr>
          <p:nvPr/>
        </p:nvPicPr>
        <p:blipFill>
          <a:blip r:embed="rId6" cstate="print"/>
          <a:srcRect l="32356" r="34663"/>
          <a:stretch>
            <a:fillRect/>
          </a:stretch>
        </p:blipFill>
        <p:spPr bwMode="auto">
          <a:xfrm>
            <a:off x="355737" y="4235957"/>
            <a:ext cx="1112733" cy="258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Изображение 5"/>
          <p:cNvPicPr>
            <a:picLocks noChangeAspect="1"/>
          </p:cNvPicPr>
          <p:nvPr/>
        </p:nvPicPr>
        <p:blipFill>
          <a:blip r:embed="rId7" cstate="print"/>
          <a:srcRect l="28915" r="28751"/>
          <a:stretch>
            <a:fillRect/>
          </a:stretch>
        </p:blipFill>
        <p:spPr bwMode="auto">
          <a:xfrm>
            <a:off x="8603754" y="4292766"/>
            <a:ext cx="1323532" cy="253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Изображение 8"/>
          <p:cNvPicPr>
            <a:picLocks noChangeAspect="1"/>
          </p:cNvPicPr>
          <p:nvPr/>
        </p:nvPicPr>
        <p:blipFill>
          <a:blip r:embed="rId8" cstate="print"/>
          <a:srcRect l="14484" r="13663" b="4671"/>
          <a:stretch>
            <a:fillRect/>
          </a:stretch>
        </p:blipFill>
        <p:spPr bwMode="auto">
          <a:xfrm>
            <a:off x="10567376" y="4298571"/>
            <a:ext cx="1624624" cy="248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Изображение 10"/>
          <p:cNvPicPr>
            <a:picLocks noChangeAspect="1"/>
          </p:cNvPicPr>
          <p:nvPr/>
        </p:nvPicPr>
        <p:blipFill>
          <a:blip r:embed="rId9" cstate="print"/>
          <a:srcRect l="26160" t="-1143" r="32068" b="1143"/>
          <a:stretch>
            <a:fillRect/>
          </a:stretch>
        </p:blipFill>
        <p:spPr bwMode="auto">
          <a:xfrm>
            <a:off x="2479177" y="4217363"/>
            <a:ext cx="939949" cy="257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Изображение 11"/>
          <p:cNvPicPr>
            <a:picLocks noChangeAspect="1"/>
          </p:cNvPicPr>
          <p:nvPr/>
        </p:nvPicPr>
        <p:blipFill>
          <a:blip r:embed="rId10" cstate="print"/>
          <a:srcRect l="26820" t="7819" r="30348" b="6700"/>
          <a:stretch>
            <a:fillRect/>
          </a:stretch>
        </p:blipFill>
        <p:spPr bwMode="auto">
          <a:xfrm>
            <a:off x="6448244" y="4231671"/>
            <a:ext cx="1294159" cy="262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Изображение 12"/>
          <p:cNvPicPr>
            <a:picLocks noChangeAspect="1"/>
          </p:cNvPicPr>
          <p:nvPr/>
        </p:nvPicPr>
        <p:blipFill>
          <a:blip r:embed="rId11" cstate="print"/>
          <a:srcRect l="32721" t="262" r="31499" b="-262"/>
          <a:stretch>
            <a:fillRect/>
          </a:stretch>
        </p:blipFill>
        <p:spPr bwMode="auto">
          <a:xfrm>
            <a:off x="4560707" y="4238995"/>
            <a:ext cx="1131741" cy="25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Изображение 15" descr="Prohibido_3D.png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6379675" y="5075725"/>
            <a:ext cx="1523930" cy="1551145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0" name="Изображение 15" descr="Prohibido_3D.png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337515" y="5055405"/>
            <a:ext cx="1523930" cy="155114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2" name="Изображение 15" descr="Prohibido_3D.png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2183595" y="5022067"/>
            <a:ext cx="1523930" cy="155114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3" name="Изображение 15" descr="Prohibido_3D.png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222715" y="4974125"/>
            <a:ext cx="1523930" cy="155114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5" name="Изображение 15" descr="Prohibido_3D.png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8564075" y="5024925"/>
            <a:ext cx="1523930" cy="155114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9" name="Изображение 15" descr="Prohibido_3D.png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10624853" y="5045245"/>
            <a:ext cx="1523930" cy="155114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51" name="Прямоугольник 50"/>
          <p:cNvSpPr/>
          <p:nvPr/>
        </p:nvSpPr>
        <p:spPr>
          <a:xfrm>
            <a:off x="269348" y="1301655"/>
            <a:ext cx="118515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254275"/>
                </a:solidFill>
              </a:rPr>
              <a:t>Для производства </a:t>
            </a:r>
            <a:r>
              <a:rPr lang="ru-RU" sz="2000" b="1" i="1" dirty="0" err="1" smtClean="0">
                <a:solidFill>
                  <a:srgbClr val="254275"/>
                </a:solidFill>
              </a:rPr>
              <a:t>гранулята</a:t>
            </a:r>
            <a:r>
              <a:rPr lang="ru-RU" sz="2000" b="1" i="1" dirty="0" smtClean="0">
                <a:solidFill>
                  <a:srgbClr val="254275"/>
                </a:solidFill>
              </a:rPr>
              <a:t> на Заводе «</a:t>
            </a:r>
            <a:r>
              <a:rPr lang="ru-RU" sz="2000" b="1" i="1" dirty="0" err="1" smtClean="0">
                <a:solidFill>
                  <a:srgbClr val="254275"/>
                </a:solidFill>
              </a:rPr>
              <a:t>Пларус</a:t>
            </a:r>
            <a:r>
              <a:rPr lang="ru-RU" sz="2000" b="1" i="1" dirty="0" smtClean="0">
                <a:solidFill>
                  <a:srgbClr val="254275"/>
                </a:solidFill>
              </a:rPr>
              <a:t>» не используются следующие виды отходов:</a:t>
            </a:r>
          </a:p>
          <a:p>
            <a:endParaRPr lang="ru-RU" sz="2000" b="1" i="1" dirty="0" smtClean="0">
              <a:solidFill>
                <a:srgbClr val="254275"/>
              </a:solidFill>
            </a:endParaRP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rgbClr val="254275"/>
                </a:solidFill>
              </a:rPr>
              <a:t>ПЭТ нестандартных цветов (белого, </a:t>
            </a:r>
            <a:r>
              <a:rPr lang="ru-RU" sz="2000" b="1" i="1" dirty="0" err="1" smtClean="0">
                <a:solidFill>
                  <a:srgbClr val="254275"/>
                </a:solidFill>
              </a:rPr>
              <a:t>салатового</a:t>
            </a:r>
            <a:r>
              <a:rPr lang="ru-RU" sz="2000" b="1" i="1" dirty="0" smtClean="0">
                <a:solidFill>
                  <a:srgbClr val="254275"/>
                </a:solidFill>
              </a:rPr>
              <a:t>, серебристого, фиолетового и т.п.);</a:t>
            </a: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rgbClr val="254275"/>
                </a:solidFill>
              </a:rPr>
              <a:t>ПЭТ с добавками красителя  на основе диоксида титана (не держит форму, растекается при нагреве);</a:t>
            </a: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rgbClr val="254275"/>
                </a:solidFill>
              </a:rPr>
              <a:t>Бутылки, покрытые </a:t>
            </a:r>
            <a:r>
              <a:rPr lang="ru-RU" sz="2000" b="1" i="1" dirty="0" err="1" smtClean="0">
                <a:solidFill>
                  <a:srgbClr val="254275"/>
                </a:solidFill>
              </a:rPr>
              <a:t>термоусадочной</a:t>
            </a:r>
            <a:r>
              <a:rPr lang="ru-RU" sz="2000" b="1" i="1" dirty="0" smtClean="0">
                <a:solidFill>
                  <a:srgbClr val="254275"/>
                </a:solidFill>
              </a:rPr>
              <a:t> пленкой на основе ПВХ (сложно снять пленку, тяжело разделить хлопья ПЭТ и ПВХ – одинаковая плотность);</a:t>
            </a:r>
          </a:p>
          <a:p>
            <a:pPr marL="342900" indent="-342900">
              <a:buFontTx/>
              <a:buAutoNum type="arabicPeriod"/>
            </a:pPr>
            <a:r>
              <a:rPr lang="ru-RU" sz="2000" b="1" i="1" dirty="0" smtClean="0">
                <a:solidFill>
                  <a:srgbClr val="254275"/>
                </a:solidFill>
              </a:rPr>
              <a:t>Тара не ПЭТ.</a:t>
            </a:r>
          </a:p>
        </p:txBody>
      </p:sp>
    </p:spTree>
    <p:extLst>
      <p:ext uri="{BB962C8B-B14F-4D97-AF65-F5344CB8AC3E}">
        <p14:creationId xmlns:p14="http://schemas.microsoft.com/office/powerpoint/2010/main" xmlns="" val="3005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55" y="272084"/>
            <a:ext cx="899712" cy="76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736" y="154036"/>
            <a:ext cx="6541264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00399" y="143154"/>
            <a:ext cx="964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Наш вклад в раздельный сбор</a:t>
            </a:r>
          </a:p>
        </p:txBody>
      </p:sp>
      <p:grpSp>
        <p:nvGrpSpPr>
          <p:cNvPr id="2" name="Группа 162"/>
          <p:cNvGrpSpPr>
            <a:grpSpLocks/>
          </p:cNvGrpSpPr>
          <p:nvPr/>
        </p:nvGrpSpPr>
        <p:grpSpPr bwMode="auto">
          <a:xfrm>
            <a:off x="10544783" y="76199"/>
            <a:ext cx="1586256" cy="332363"/>
            <a:chOff x="3764937" y="102360"/>
            <a:chExt cx="3260271" cy="590550"/>
          </a:xfrm>
        </p:grpSpPr>
        <p:grpSp>
          <p:nvGrpSpPr>
            <p:cNvPr id="4" name="Группа 160"/>
            <p:cNvGrpSpPr>
              <a:grpSpLocks/>
            </p:cNvGrpSpPr>
            <p:nvPr/>
          </p:nvGrpSpPr>
          <p:grpSpPr bwMode="auto">
            <a:xfrm>
              <a:off x="3764937" y="102360"/>
              <a:ext cx="3260271" cy="590550"/>
              <a:chOff x="3903074" y="108646"/>
              <a:chExt cx="3260271" cy="590550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3903074" y="108646"/>
                <a:ext cx="3260271" cy="582428"/>
              </a:xfrm>
              <a:custGeom>
                <a:avLst/>
                <a:gdLst>
                  <a:gd name="connsiteX0" fmla="*/ 0 w 3260271"/>
                  <a:gd name="connsiteY0" fmla="*/ 576943 h 582386"/>
                  <a:gd name="connsiteX1" fmla="*/ 87086 w 3260271"/>
                  <a:gd name="connsiteY1" fmla="*/ 157843 h 582386"/>
                  <a:gd name="connsiteX2" fmla="*/ 326571 w 3260271"/>
                  <a:gd name="connsiteY2" fmla="*/ 0 h 582386"/>
                  <a:gd name="connsiteX3" fmla="*/ 3260271 w 3260271"/>
                  <a:gd name="connsiteY3" fmla="*/ 5443 h 582386"/>
                  <a:gd name="connsiteX4" fmla="*/ 3184071 w 3260271"/>
                  <a:gd name="connsiteY4" fmla="*/ 413657 h 582386"/>
                  <a:gd name="connsiteX5" fmla="*/ 2944586 w 3260271"/>
                  <a:gd name="connsiteY5" fmla="*/ 582386 h 582386"/>
                  <a:gd name="connsiteX6" fmla="*/ 0 w 3260271"/>
                  <a:gd name="connsiteY6" fmla="*/ 576943 h 5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271" h="582386">
                    <a:moveTo>
                      <a:pt x="0" y="576943"/>
                    </a:moveTo>
                    <a:lnTo>
                      <a:pt x="87086" y="157843"/>
                    </a:lnTo>
                    <a:lnTo>
                      <a:pt x="326571" y="0"/>
                    </a:lnTo>
                    <a:lnTo>
                      <a:pt x="3260271" y="5443"/>
                    </a:lnTo>
                    <a:lnTo>
                      <a:pt x="3184071" y="413657"/>
                    </a:lnTo>
                    <a:lnTo>
                      <a:pt x="2944586" y="582386"/>
                    </a:lnTo>
                    <a:lnTo>
                      <a:pt x="0" y="576943"/>
                    </a:lnTo>
                    <a:close/>
                  </a:path>
                </a:pathLst>
              </a:cu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3972688" y="108646"/>
                <a:ext cx="76343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6326813" y="208425"/>
                <a:ext cx="76459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" name="Рисунок 9" descr="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41" y="191342"/>
              <a:ext cx="2761662" cy="41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60" y="133303"/>
            <a:ext cx="899712" cy="76246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448525" y="99682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54275"/>
                </a:solidFill>
              </a:rPr>
              <a:t>«Возьми пластик в оборот</a:t>
            </a:r>
            <a:r>
              <a:rPr lang="ru-RU" b="1" i="1" dirty="0" smtClean="0">
                <a:solidFill>
                  <a:srgbClr val="254275"/>
                </a:solidFill>
              </a:rPr>
              <a:t>», </a:t>
            </a:r>
            <a:r>
              <a:rPr lang="en-US" b="1" i="1" dirty="0" smtClean="0">
                <a:solidFill>
                  <a:srgbClr val="254275"/>
                </a:solidFill>
              </a:rPr>
              <a:t/>
            </a:r>
            <a:br>
              <a:rPr lang="en-US" b="1" i="1" dirty="0" smtClean="0">
                <a:solidFill>
                  <a:srgbClr val="254275"/>
                </a:solidFill>
              </a:rPr>
            </a:br>
            <a:r>
              <a:rPr lang="ru-RU" b="1" i="1" dirty="0" smtClean="0">
                <a:solidFill>
                  <a:srgbClr val="254275"/>
                </a:solidFill>
              </a:rPr>
              <a:t>совместно с </a:t>
            </a:r>
            <a:r>
              <a:rPr lang="en-US" b="1" i="1" dirty="0" smtClean="0">
                <a:solidFill>
                  <a:srgbClr val="254275"/>
                </a:solidFill>
              </a:rPr>
              <a:t>Coca-Cola</a:t>
            </a:r>
            <a:endParaRPr lang="ru-RU" b="1" i="1" dirty="0" smtClean="0">
              <a:solidFill>
                <a:srgbClr val="25427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40785" y="1017369"/>
            <a:ext cx="3368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254275"/>
                </a:solidFill>
              </a:rPr>
              <a:t>«Дай бутылке вторую жизнь»</a:t>
            </a:r>
          </a:p>
        </p:txBody>
      </p:sp>
      <p:pic>
        <p:nvPicPr>
          <p:cNvPr id="2050" name="Picture 2" descr="http://photo-day.ru/wp-content/uploads/2012/03/secondlifeplasticbottle-9.jpg"/>
          <p:cNvPicPr>
            <a:picLocks noChangeAspect="1" noChangeArrowheads="1"/>
          </p:cNvPicPr>
          <p:nvPr/>
        </p:nvPicPr>
        <p:blipFill>
          <a:blip r:embed="rId6" cstate="print"/>
          <a:srcRect l="-1881" t="23606" r="3153" b="11076"/>
          <a:stretch>
            <a:fillRect/>
          </a:stretch>
        </p:blipFill>
        <p:spPr bwMode="auto">
          <a:xfrm>
            <a:off x="401843" y="1767156"/>
            <a:ext cx="3307127" cy="3149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://forum.paradigma.center/images/logo-xxecoforum-comb.png?crc=37837278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9068" y="996594"/>
            <a:ext cx="3666485" cy="79111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7420" name="Picture 12" descr="http://scontent.cdninstagram.com/t51.2885-15/e35/16585142_1500692339971013_3252268894320066560_n.jpg?ig_cache_key=MTQ1MDY2NDY0NjY1MzU3ODM3NQ%3D%3D.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04867" y="1970269"/>
            <a:ext cx="3855226" cy="2021240"/>
          </a:xfrm>
          <a:prstGeom prst="rect">
            <a:avLst/>
          </a:prstGeom>
          <a:noFill/>
        </p:spPr>
      </p:pic>
      <p:pic>
        <p:nvPicPr>
          <p:cNvPr id="17422" name="Picture 14" descr="http://www.lokobasket.com/upload/medialibrary/112/1122a8a76a3f9d8d6089851fb9b6be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22082" y="4100505"/>
            <a:ext cx="3543125" cy="2716396"/>
          </a:xfrm>
          <a:prstGeom prst="rect">
            <a:avLst/>
          </a:prstGeom>
          <a:noFill/>
        </p:spPr>
      </p:pic>
      <p:pic>
        <p:nvPicPr>
          <p:cNvPr id="17426" name="Picture 18" descr="C:\Users\ovsyannikov\Desktop\Фото\Все фото\Контейнеры\IMG_6736r.jpg"/>
          <p:cNvPicPr>
            <a:picLocks noChangeAspect="1" noChangeArrowheads="1"/>
          </p:cNvPicPr>
          <p:nvPr/>
        </p:nvPicPr>
        <p:blipFill>
          <a:blip r:embed="rId10" cstate="print"/>
          <a:srcRect t="4221" b="9241"/>
          <a:stretch>
            <a:fillRect/>
          </a:stretch>
        </p:blipFill>
        <p:spPr bwMode="auto">
          <a:xfrm>
            <a:off x="8928243" y="1549344"/>
            <a:ext cx="2724149" cy="3536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6" descr="http://www.rusmet.ru/data/promnews/2/67138/mir_expo_cad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139" y="5169538"/>
            <a:ext cx="3594493" cy="1437798"/>
          </a:xfrm>
          <a:prstGeom prst="rect">
            <a:avLst/>
          </a:prstGeom>
          <a:noFill/>
        </p:spPr>
      </p:pic>
      <p:pic>
        <p:nvPicPr>
          <p:cNvPr id="18440" name="Picture 8" descr="https://iga-store.ru/image/catalog/960.jpg"/>
          <p:cNvPicPr>
            <a:picLocks noChangeAspect="1" noChangeArrowheads="1"/>
          </p:cNvPicPr>
          <p:nvPr/>
        </p:nvPicPr>
        <p:blipFill>
          <a:blip r:embed="rId12" cstate="print"/>
          <a:srcRect l="13439" t="7362" r="7216" b="6749"/>
          <a:stretch>
            <a:fillRect/>
          </a:stretch>
        </p:blipFill>
        <p:spPr bwMode="auto">
          <a:xfrm>
            <a:off x="8209053" y="5604553"/>
            <a:ext cx="1993187" cy="1078786"/>
          </a:xfrm>
          <a:prstGeom prst="rect">
            <a:avLst/>
          </a:prstGeom>
          <a:noFill/>
        </p:spPr>
      </p:pic>
      <p:pic>
        <p:nvPicPr>
          <p:cNvPr id="18434" name="Picture 2" descr="http://files.storeland.ru/web/upload/sitefiles/2/109/108167/Sberbank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81275" y="5334535"/>
            <a:ext cx="1937464" cy="1348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5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/>
        </p:nvSpPr>
        <p:spPr>
          <a:xfrm rot="10800000" flipV="1">
            <a:off x="-2009335" y="1444684"/>
            <a:ext cx="5207067" cy="5239710"/>
          </a:xfrm>
          <a:prstGeom prst="chord">
            <a:avLst>
              <a:gd name="adj1" fmla="val 4619010"/>
              <a:gd name="adj2" fmla="val 16989200"/>
            </a:avLst>
          </a:prstGeom>
          <a:solidFill>
            <a:srgbClr val="DCEDFE"/>
          </a:solidFill>
          <a:ln>
            <a:solidFill>
              <a:srgbClr val="DCED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0" b="1" spc="50" dirty="0" smtClean="0">
                <a:ln w="11430"/>
                <a:solidFill>
                  <a:srgbClr val="16A3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!</a:t>
            </a:r>
            <a:endParaRPr lang="ru-RU" sz="40000" b="1" spc="50" dirty="0">
              <a:ln w="11430"/>
              <a:solidFill>
                <a:srgbClr val="16A3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9209" y="1073417"/>
            <a:ext cx="86069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200" b="1" i="1" dirty="0" smtClean="0">
                <a:solidFill>
                  <a:srgbClr val="254275"/>
                </a:solidFill>
              </a:rPr>
              <a:t>Недостаток предложения сырья на рынке, нестабильные цены, плохое качество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endParaRPr lang="ru-RU" sz="2200" b="1" i="1" dirty="0" smtClean="0">
              <a:solidFill>
                <a:srgbClr val="254275"/>
              </a:solidFill>
            </a:endParaRP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ru-RU" sz="2200" b="1" i="1" dirty="0" smtClean="0">
                <a:solidFill>
                  <a:srgbClr val="254275"/>
                </a:solidFill>
              </a:rPr>
              <a:t>Особенности сырья, ограничивающие возможность переработки и повторного использования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endParaRPr lang="ru-RU" sz="2200" b="1" i="1" dirty="0" smtClean="0">
              <a:solidFill>
                <a:srgbClr val="254275"/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200" b="1" i="1" dirty="0" smtClean="0">
                <a:solidFill>
                  <a:srgbClr val="254275"/>
                </a:solidFill>
              </a:rPr>
              <a:t>Недостаточность мер государственного стимулирования использования продукции из вторичного сырья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endParaRPr lang="ru-RU" sz="2200" b="1" i="1" dirty="0" smtClean="0">
              <a:solidFill>
                <a:srgbClr val="254275"/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200" b="1" i="1" dirty="0" smtClean="0">
                <a:solidFill>
                  <a:srgbClr val="254275"/>
                </a:solidFill>
              </a:rPr>
              <a:t>Отсутствие системных подходов к реализации новых проектов и поддержке действующих предприятий переработки отходов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endParaRPr lang="ru-RU" sz="2200" b="1" i="1" dirty="0" smtClean="0">
              <a:solidFill>
                <a:srgbClr val="254275"/>
              </a:solidFill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200" b="1" i="1" dirty="0" smtClean="0">
                <a:solidFill>
                  <a:srgbClr val="254275"/>
                </a:solidFill>
              </a:rPr>
              <a:t>Наличие отдельных законодательных ограничений 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187" y="135753"/>
            <a:ext cx="7700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61849" y="124872"/>
            <a:ext cx="782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Проблемы отрасли рециклинга	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grpSp>
        <p:nvGrpSpPr>
          <p:cNvPr id="2" name="Группа 162"/>
          <p:cNvGrpSpPr>
            <a:grpSpLocks/>
          </p:cNvGrpSpPr>
          <p:nvPr/>
        </p:nvGrpSpPr>
        <p:grpSpPr bwMode="auto">
          <a:xfrm>
            <a:off x="10544783" y="76199"/>
            <a:ext cx="1586256" cy="332363"/>
            <a:chOff x="3764937" y="102360"/>
            <a:chExt cx="3260271" cy="590550"/>
          </a:xfrm>
        </p:grpSpPr>
        <p:grpSp>
          <p:nvGrpSpPr>
            <p:cNvPr id="3" name="Группа 160"/>
            <p:cNvGrpSpPr>
              <a:grpSpLocks/>
            </p:cNvGrpSpPr>
            <p:nvPr/>
          </p:nvGrpSpPr>
          <p:grpSpPr bwMode="auto">
            <a:xfrm>
              <a:off x="3764937" y="102360"/>
              <a:ext cx="3260271" cy="590550"/>
              <a:chOff x="3903074" y="108646"/>
              <a:chExt cx="3260271" cy="590550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3903074" y="108646"/>
                <a:ext cx="3260271" cy="582428"/>
              </a:xfrm>
              <a:custGeom>
                <a:avLst/>
                <a:gdLst>
                  <a:gd name="connsiteX0" fmla="*/ 0 w 3260271"/>
                  <a:gd name="connsiteY0" fmla="*/ 576943 h 582386"/>
                  <a:gd name="connsiteX1" fmla="*/ 87086 w 3260271"/>
                  <a:gd name="connsiteY1" fmla="*/ 157843 h 582386"/>
                  <a:gd name="connsiteX2" fmla="*/ 326571 w 3260271"/>
                  <a:gd name="connsiteY2" fmla="*/ 0 h 582386"/>
                  <a:gd name="connsiteX3" fmla="*/ 3260271 w 3260271"/>
                  <a:gd name="connsiteY3" fmla="*/ 5443 h 582386"/>
                  <a:gd name="connsiteX4" fmla="*/ 3184071 w 3260271"/>
                  <a:gd name="connsiteY4" fmla="*/ 413657 h 582386"/>
                  <a:gd name="connsiteX5" fmla="*/ 2944586 w 3260271"/>
                  <a:gd name="connsiteY5" fmla="*/ 582386 h 582386"/>
                  <a:gd name="connsiteX6" fmla="*/ 0 w 3260271"/>
                  <a:gd name="connsiteY6" fmla="*/ 576943 h 5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271" h="582386">
                    <a:moveTo>
                      <a:pt x="0" y="576943"/>
                    </a:moveTo>
                    <a:lnTo>
                      <a:pt x="87086" y="157843"/>
                    </a:lnTo>
                    <a:lnTo>
                      <a:pt x="326571" y="0"/>
                    </a:lnTo>
                    <a:lnTo>
                      <a:pt x="3260271" y="5443"/>
                    </a:lnTo>
                    <a:lnTo>
                      <a:pt x="3184071" y="413657"/>
                    </a:lnTo>
                    <a:lnTo>
                      <a:pt x="2944586" y="582386"/>
                    </a:lnTo>
                    <a:lnTo>
                      <a:pt x="0" y="576943"/>
                    </a:lnTo>
                    <a:close/>
                  </a:path>
                </a:pathLst>
              </a:cu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3972688" y="108646"/>
                <a:ext cx="76343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6326813" y="208425"/>
                <a:ext cx="764597" cy="490771"/>
              </a:xfrm>
              <a:prstGeom prst="roundRect">
                <a:avLst>
                  <a:gd name="adj" fmla="val 47924"/>
                </a:avLst>
              </a:prstGeom>
              <a:solidFill>
                <a:srgbClr val="E7E8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" name="Рисунок 9" descr="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41" y="191342"/>
              <a:ext cx="2761662" cy="41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60" y="133303"/>
            <a:ext cx="899712" cy="762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31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770</Words>
  <Application>Microsoft Office PowerPoint</Application>
  <PresentationFormat>Произвольный</PresentationFormat>
  <Paragraphs>131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Завод по переработке пластмасс «ПЛАРУС»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Ревенко</dc:creator>
  <cp:lastModifiedBy>ovsyannikov</cp:lastModifiedBy>
  <cp:revision>580</cp:revision>
  <dcterms:created xsi:type="dcterms:W3CDTF">2016-11-25T19:46:40Z</dcterms:created>
  <dcterms:modified xsi:type="dcterms:W3CDTF">2017-05-22T14:50:00Z</dcterms:modified>
</cp:coreProperties>
</file>