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9" r:id="rId1"/>
    <p:sldMasterId id="2147483648" r:id="rId2"/>
    <p:sldMasterId id="2147483828" r:id="rId3"/>
    <p:sldMasterId id="2147483787" r:id="rId4"/>
  </p:sldMasterIdLst>
  <p:notesMasterIdLst>
    <p:notesMasterId r:id="rId17"/>
  </p:notesMasterIdLst>
  <p:handoutMasterIdLst>
    <p:handoutMasterId r:id="rId18"/>
  </p:handoutMasterIdLst>
  <p:sldIdLst>
    <p:sldId id="341" r:id="rId5"/>
    <p:sldId id="450" r:id="rId6"/>
    <p:sldId id="451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386" r:id="rId16"/>
  </p:sldIdLst>
  <p:sldSz cx="10691813" cy="7559675"/>
  <p:notesSz cx="7315200" cy="9601200"/>
  <p:custDataLst>
    <p:tags r:id="rId19"/>
  </p:custDataLst>
  <p:defaultTextStyle>
    <a:defPPr>
      <a:defRPr lang="en-US"/>
    </a:defPPr>
    <a:lvl1pPr marL="0" algn="l" defTabSz="787481" rtl="0" eaLnBrk="1" latinLnBrk="0" hangingPunct="1">
      <a:defRPr sz="1550" kern="1200">
        <a:solidFill>
          <a:schemeClr val="tx1"/>
        </a:solidFill>
        <a:latin typeface="+mn-lt"/>
        <a:ea typeface="+mn-ea"/>
        <a:cs typeface="+mn-cs"/>
      </a:defRPr>
    </a:lvl1pPr>
    <a:lvl2pPr marL="393741" algn="l" defTabSz="787481" rtl="0" eaLnBrk="1" latinLnBrk="0" hangingPunct="1">
      <a:defRPr sz="1550" kern="1200">
        <a:solidFill>
          <a:schemeClr val="tx1"/>
        </a:solidFill>
        <a:latin typeface="+mn-lt"/>
        <a:ea typeface="+mn-ea"/>
        <a:cs typeface="+mn-cs"/>
      </a:defRPr>
    </a:lvl2pPr>
    <a:lvl3pPr marL="787481" algn="l" defTabSz="787481" rtl="0" eaLnBrk="1" latinLnBrk="0" hangingPunct="1">
      <a:defRPr sz="1550" kern="1200">
        <a:solidFill>
          <a:schemeClr val="tx1"/>
        </a:solidFill>
        <a:latin typeface="+mn-lt"/>
        <a:ea typeface="+mn-ea"/>
        <a:cs typeface="+mn-cs"/>
      </a:defRPr>
    </a:lvl3pPr>
    <a:lvl4pPr marL="1181222" algn="l" defTabSz="787481" rtl="0" eaLnBrk="1" latinLnBrk="0" hangingPunct="1">
      <a:defRPr sz="1550" kern="1200">
        <a:solidFill>
          <a:schemeClr val="tx1"/>
        </a:solidFill>
        <a:latin typeface="+mn-lt"/>
        <a:ea typeface="+mn-ea"/>
        <a:cs typeface="+mn-cs"/>
      </a:defRPr>
    </a:lvl4pPr>
    <a:lvl5pPr marL="1574963" algn="l" defTabSz="787481" rtl="0" eaLnBrk="1" latinLnBrk="0" hangingPunct="1">
      <a:defRPr sz="1550" kern="1200">
        <a:solidFill>
          <a:schemeClr val="tx1"/>
        </a:solidFill>
        <a:latin typeface="+mn-lt"/>
        <a:ea typeface="+mn-ea"/>
        <a:cs typeface="+mn-cs"/>
      </a:defRPr>
    </a:lvl5pPr>
    <a:lvl6pPr marL="1968703" algn="l" defTabSz="787481" rtl="0" eaLnBrk="1" latinLnBrk="0" hangingPunct="1">
      <a:defRPr sz="1550" kern="1200">
        <a:solidFill>
          <a:schemeClr val="tx1"/>
        </a:solidFill>
        <a:latin typeface="+mn-lt"/>
        <a:ea typeface="+mn-ea"/>
        <a:cs typeface="+mn-cs"/>
      </a:defRPr>
    </a:lvl6pPr>
    <a:lvl7pPr marL="2362444" algn="l" defTabSz="787481" rtl="0" eaLnBrk="1" latinLnBrk="0" hangingPunct="1">
      <a:defRPr sz="1550" kern="1200">
        <a:solidFill>
          <a:schemeClr val="tx1"/>
        </a:solidFill>
        <a:latin typeface="+mn-lt"/>
        <a:ea typeface="+mn-ea"/>
        <a:cs typeface="+mn-cs"/>
      </a:defRPr>
    </a:lvl7pPr>
    <a:lvl8pPr marL="2756184" algn="l" defTabSz="787481" rtl="0" eaLnBrk="1" latinLnBrk="0" hangingPunct="1">
      <a:defRPr sz="1550" kern="1200">
        <a:solidFill>
          <a:schemeClr val="tx1"/>
        </a:solidFill>
        <a:latin typeface="+mn-lt"/>
        <a:ea typeface="+mn-ea"/>
        <a:cs typeface="+mn-cs"/>
      </a:defRPr>
    </a:lvl8pPr>
    <a:lvl9pPr marL="3149925" algn="l" defTabSz="787481" rtl="0" eaLnBrk="1" latinLnBrk="0" hangingPunct="1">
      <a:defRPr sz="15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1" orient="horz" pos="2404" userDrawn="1">
          <p15:clr>
            <a:srgbClr val="A4A3A4"/>
          </p15:clr>
        </p15:guide>
        <p15:guide id="12" orient="horz" pos="1791" userDrawn="1">
          <p15:clr>
            <a:srgbClr val="A4A3A4"/>
          </p15:clr>
        </p15:guide>
        <p15:guide id="13" orient="horz" pos="2903" userDrawn="1">
          <p15:clr>
            <a:srgbClr val="A4A3A4"/>
          </p15:clr>
        </p15:guide>
        <p15:guide id="14" orient="horz" pos="3447" userDrawn="1">
          <p15:clr>
            <a:srgbClr val="A4A3A4"/>
          </p15:clr>
        </p15:guide>
        <p15:guide id="15" pos="33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1"/>
    <a:srgbClr val="86BC24"/>
    <a:srgbClr val="000000"/>
    <a:srgbClr val="FFCD00"/>
    <a:srgbClr val="ED8B00"/>
    <a:srgbClr val="DB291C"/>
    <a:srgbClr val="FF9900"/>
    <a:srgbClr val="C00000"/>
    <a:srgbClr val="3C8A2E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05" autoAdjust="0"/>
  </p:normalViewPr>
  <p:slideViewPr>
    <p:cSldViewPr snapToGrid="0" showGuides="1">
      <p:cViewPr>
        <p:scale>
          <a:sx n="66" d="100"/>
          <a:sy n="66" d="100"/>
        </p:scale>
        <p:origin x="1128" y="30"/>
      </p:cViewPr>
      <p:guideLst>
        <p:guide orient="horz" pos="2404"/>
        <p:guide orient="horz" pos="1791"/>
        <p:guide orient="horz" pos="2903"/>
        <p:guide orient="horz" pos="3447"/>
        <p:guide pos="3345"/>
      </p:guideLst>
    </p:cSldViewPr>
  </p:slideViewPr>
  <p:outlineViewPr>
    <p:cViewPr>
      <p:scale>
        <a:sx n="33" d="100"/>
        <a:sy n="33" d="100"/>
      </p:scale>
      <p:origin x="0" y="-59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934"/>
    </p:cViewPr>
  </p:sorterViewPr>
  <p:notesViewPr>
    <p:cSldViewPr snapToGrid="0" showGuides="1">
      <p:cViewPr varScale="1">
        <p:scale>
          <a:sx n="79" d="100"/>
          <a:sy n="79" d="100"/>
        </p:scale>
        <p:origin x="2976" y="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1" i="0" baseline="0" dirty="0" smtClean="0">
                <a:solidFill>
                  <a:schemeClr val="tx1"/>
                </a:solidFill>
                <a:effectLst/>
              </a:rPr>
              <a:t>Химическая промышленность</a:t>
            </a:r>
            <a:endParaRPr lang="en-US" sz="1200" b="1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21512031331161041"/>
          <c:y val="3.349353749446581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755413385826773E-2"/>
          <c:y val="0.12624694785787757"/>
          <c:w val="0.87270316900749767"/>
          <c:h val="0.51537562669013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Химическая отрасль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1</c:v>
                </c:pt>
                <c:pt idx="1">
                  <c:v>1.0985142788871969</c:v>
                </c:pt>
                <c:pt idx="2">
                  <c:v>1.16274057946293</c:v>
                </c:pt>
                <c:pt idx="3">
                  <c:v>1.2270405132695694</c:v>
                </c:pt>
                <c:pt idx="4">
                  <c:v>1.2452302370359483</c:v>
                </c:pt>
                <c:pt idx="5">
                  <c:v>1.2945489834648902</c:v>
                </c:pt>
                <c:pt idx="6">
                  <c:v>1.3636409402154865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Химическое производство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0"/>
                  <c:y val="2.9372260444064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1</c:v>
                </c:pt>
                <c:pt idx="1">
                  <c:v>1.095</c:v>
                </c:pt>
                <c:pt idx="2">
                  <c:v>1.1398949999999999</c:v>
                </c:pt>
                <c:pt idx="3">
                  <c:v>1.20144933</c:v>
                </c:pt>
                <c:pt idx="4">
                  <c:v>1.2026507793299999</c:v>
                </c:pt>
                <c:pt idx="5">
                  <c:v>1.2784177784277899</c:v>
                </c:pt>
                <c:pt idx="6">
                  <c:v>1.3461739206844627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Производство резиновых и пластмассовых  изделий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1.7717214665980263E-16"/>
                  <c:y val="1.1014597666524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1</c:v>
                </c:pt>
                <c:pt idx="1">
                  <c:v>1.1140000000000001</c:v>
                </c:pt>
                <c:pt idx="2">
                  <c:v>1.2565920000000002</c:v>
                </c:pt>
                <c:pt idx="3">
                  <c:v>1.3307309280000001</c:v>
                </c:pt>
                <c:pt idx="4">
                  <c:v>1.4305357476</c:v>
                </c:pt>
                <c:pt idx="5">
                  <c:v>1.3776059249388002</c:v>
                </c:pt>
                <c:pt idx="6">
                  <c:v>1.4519966448854955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848232"/>
        <c:axId val="216850584"/>
      </c:lineChart>
      <c:catAx>
        <c:axId val="216848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850584"/>
        <c:crosses val="autoZero"/>
        <c:auto val="1"/>
        <c:lblAlgn val="ctr"/>
        <c:lblOffset val="100"/>
        <c:noMultiLvlLbl val="0"/>
      </c:catAx>
      <c:valAx>
        <c:axId val="216850584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84823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4421415615750697"/>
          <c:w val="0.98080412099310621"/>
          <c:h val="0.197041322954363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200" b="1" dirty="0" smtClean="0">
                <a:solidFill>
                  <a:schemeClr val="tx1"/>
                </a:solidFill>
                <a:effectLst/>
              </a:rPr>
              <a:t>Производство основных</a:t>
            </a:r>
            <a:r>
              <a:rPr lang="ru-RU" sz="1200" b="1" baseline="0" dirty="0" smtClean="0">
                <a:solidFill>
                  <a:schemeClr val="tx1"/>
                </a:solidFill>
                <a:effectLst/>
              </a:rPr>
              <a:t> видов продукции</a:t>
            </a:r>
            <a:endParaRPr lang="en-US" sz="1200" b="1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1802217604689916"/>
          <c:y val="2.68217721185512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755413385826773E-2"/>
          <c:y val="0.12624694785787757"/>
          <c:w val="0.86280747341755681"/>
          <c:h val="0.515375626690133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Удобрения минеральные или химические (в пересчете на 100% питательных веществ)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1</c:v>
                </c:pt>
                <c:pt idx="1">
                  <c:v>1.0502793296089388</c:v>
                </c:pt>
                <c:pt idx="2">
                  <c:v>0.99441340782122922</c:v>
                </c:pt>
                <c:pt idx="3">
                  <c:v>1.0279329608938548</c:v>
                </c:pt>
                <c:pt idx="4">
                  <c:v>1.1005586592178771</c:v>
                </c:pt>
                <c:pt idx="5">
                  <c:v>1.1254469273743017</c:v>
                </c:pt>
                <c:pt idx="6">
                  <c:v>1.1544692737430169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Кислота серная, олеум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0"/>
                  <c:y val="2.9372260444064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1</c:v>
                </c:pt>
                <c:pt idx="1">
                  <c:v>1.0490196078431373</c:v>
                </c:pt>
                <c:pt idx="2">
                  <c:v>1.0784313725490198</c:v>
                </c:pt>
                <c:pt idx="3">
                  <c:v>1.0098039215686276</c:v>
                </c:pt>
                <c:pt idx="4">
                  <c:v>1</c:v>
                </c:pt>
                <c:pt idx="5">
                  <c:v>1.01771568627451</c:v>
                </c:pt>
                <c:pt idx="6">
                  <c:v>1.1372549019607843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Пластмассы в первичных формах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solid"/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1.7717214665980263E-16"/>
                  <c:y val="1.10145976665242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1</c:v>
                </c:pt>
                <c:pt idx="1">
                  <c:v>1.0953052589159782</c:v>
                </c:pt>
                <c:pt idx="2">
                  <c:v>1.1116260326415475</c:v>
                </c:pt>
                <c:pt idx="3">
                  <c:v>1.2965948015313318</c:v>
                </c:pt>
                <c:pt idx="4">
                  <c:v>1.3383034454966753</c:v>
                </c:pt>
                <c:pt idx="5">
                  <c:v>1.4640100745516824</c:v>
                </c:pt>
                <c:pt idx="6">
                  <c:v>1.5575256901067902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Полимерные трубы и плиты</c:v>
                </c:pt>
              </c:strCache>
            </c:strRef>
          </c:tx>
          <c:spPr>
            <a:ln w="28575" cap="rnd">
              <a:solidFill>
                <a:srgbClr val="005587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Sheet1!$E$2:$E$8</c:f>
              <c:numCache>
                <c:formatCode>0%</c:formatCode>
                <c:ptCount val="7"/>
                <c:pt idx="0">
                  <c:v>1</c:v>
                </c:pt>
                <c:pt idx="1">
                  <c:v>1.0587734241908009</c:v>
                </c:pt>
                <c:pt idx="2">
                  <c:v>1.2862010221465077</c:v>
                </c:pt>
                <c:pt idx="3">
                  <c:v>1.2189097103918229</c:v>
                </c:pt>
                <c:pt idx="4">
                  <c:v>1.2219503407155028</c:v>
                </c:pt>
                <c:pt idx="5">
                  <c:v>1.2037027257240205</c:v>
                </c:pt>
                <c:pt idx="6">
                  <c:v>1.2810902896081773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Шины, покрышки и камеры резиновые новые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strCache>
            </c:strRef>
          </c:cat>
          <c:val>
            <c:numRef>
              <c:f>Sheet1!$F$2:$F$8</c:f>
              <c:numCache>
                <c:formatCode>0%</c:formatCode>
                <c:ptCount val="7"/>
                <c:pt idx="0">
                  <c:v>1</c:v>
                </c:pt>
                <c:pt idx="1">
                  <c:v>1.1513761467889909</c:v>
                </c:pt>
                <c:pt idx="2">
                  <c:v>1.1605504587155964</c:v>
                </c:pt>
                <c:pt idx="3">
                  <c:v>1.1674311926605503</c:v>
                </c:pt>
                <c:pt idx="4">
                  <c:v>1.201834862385321</c:v>
                </c:pt>
                <c:pt idx="5">
                  <c:v>1.320743119266055</c:v>
                </c:pt>
                <c:pt idx="6">
                  <c:v>1.4145158807339449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846272"/>
        <c:axId val="216847448"/>
      </c:lineChart>
      <c:catAx>
        <c:axId val="21684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847448"/>
        <c:crosses val="autoZero"/>
        <c:auto val="1"/>
        <c:lblAlgn val="ctr"/>
        <c:lblOffset val="100"/>
        <c:noMultiLvlLbl val="0"/>
      </c:catAx>
      <c:valAx>
        <c:axId val="216847448"/>
        <c:scaling>
          <c:orientation val="minMax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684627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4421415615750697"/>
          <c:w val="1"/>
          <c:h val="0.255785843842492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68C124-32A6-471A-A523-B5003A8910C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7D29CC-2B51-48E5-A791-B7A7CEB3CFCA}">
      <dgm:prSet phldrT="[Text]" custT="1"/>
      <dgm:spPr>
        <a:noFill/>
        <a:ln w="15875">
          <a:solidFill>
            <a:srgbClr val="86BC25"/>
          </a:solidFill>
        </a:ln>
      </dgm:spPr>
      <dgm:t>
        <a:bodyPr/>
        <a:lstStyle/>
        <a:p>
          <a:r>
            <a:rPr lang="ru-RU" sz="1000" b="0" dirty="0" smtClean="0">
              <a:solidFill>
                <a:schemeClr val="tx1"/>
              </a:solidFill>
            </a:rPr>
            <a:t>Приобретение технологий</a:t>
          </a:r>
          <a:endParaRPr lang="ru-RU" sz="1000" b="0" dirty="0">
            <a:solidFill>
              <a:schemeClr val="tx1"/>
            </a:solidFill>
          </a:endParaRPr>
        </a:p>
      </dgm:t>
    </dgm:pt>
    <dgm:pt modelId="{0BEF686E-1952-4A9F-BBBD-E51A2AB91FDA}" type="parTrans" cxnId="{F2D3AF42-E3BD-49C8-8B38-D6181F514DB3}">
      <dgm:prSet/>
      <dgm:spPr/>
      <dgm:t>
        <a:bodyPr/>
        <a:lstStyle/>
        <a:p>
          <a:endParaRPr lang="ru-RU"/>
        </a:p>
      </dgm:t>
    </dgm:pt>
    <dgm:pt modelId="{707FFFED-C92F-4F25-8195-43B716CA0A9A}" type="sibTrans" cxnId="{F2D3AF42-E3BD-49C8-8B38-D6181F514DB3}">
      <dgm:prSet/>
      <dgm:spPr/>
      <dgm:t>
        <a:bodyPr/>
        <a:lstStyle/>
        <a:p>
          <a:endParaRPr lang="ru-RU"/>
        </a:p>
      </dgm:t>
    </dgm:pt>
    <dgm:pt modelId="{5EB6E26D-D415-469E-802A-C197BE92CBB7}">
      <dgm:prSet phldrT="[Text]" custT="1"/>
      <dgm:spPr>
        <a:noFill/>
        <a:ln w="15875">
          <a:solidFill>
            <a:srgbClr val="86BC25"/>
          </a:solidFill>
        </a:ln>
      </dgm:spPr>
      <dgm:t>
        <a:bodyPr/>
        <a:lstStyle/>
        <a:p>
          <a:r>
            <a:rPr lang="ru-RU" sz="1000" b="0" dirty="0" smtClean="0">
              <a:solidFill>
                <a:schemeClr val="tx1"/>
              </a:solidFill>
            </a:rPr>
            <a:t>Внедрение диджитализации бизнес-процессов</a:t>
          </a:r>
          <a:endParaRPr lang="ru-RU" sz="1000" b="0" dirty="0">
            <a:solidFill>
              <a:schemeClr val="tx1"/>
            </a:solidFill>
          </a:endParaRPr>
        </a:p>
      </dgm:t>
    </dgm:pt>
    <dgm:pt modelId="{E69154E7-64D5-4C5B-B63F-485FD1FB69B9}" type="parTrans" cxnId="{91367FD7-F476-4A7B-993D-D26CF8F78EF9}">
      <dgm:prSet/>
      <dgm:spPr/>
      <dgm:t>
        <a:bodyPr/>
        <a:lstStyle/>
        <a:p>
          <a:endParaRPr lang="ru-RU"/>
        </a:p>
      </dgm:t>
    </dgm:pt>
    <dgm:pt modelId="{538E137F-8CE1-4586-A482-825CC48F6E58}" type="sibTrans" cxnId="{91367FD7-F476-4A7B-993D-D26CF8F78EF9}">
      <dgm:prSet/>
      <dgm:spPr/>
      <dgm:t>
        <a:bodyPr/>
        <a:lstStyle/>
        <a:p>
          <a:endParaRPr lang="ru-RU"/>
        </a:p>
      </dgm:t>
    </dgm:pt>
    <dgm:pt modelId="{25AC9FA2-FFEF-4A6F-B37B-B071E2F785D4}">
      <dgm:prSet phldrT="[Text]" custT="1"/>
      <dgm:spPr>
        <a:noFill/>
        <a:ln w="15875">
          <a:solidFill>
            <a:srgbClr val="86BC25"/>
          </a:solidFill>
        </a:ln>
      </dgm:spPr>
      <dgm:t>
        <a:bodyPr/>
        <a:lstStyle/>
        <a:p>
          <a:r>
            <a:rPr lang="ru-RU" sz="1000" b="0" dirty="0" smtClean="0">
              <a:solidFill>
                <a:schemeClr val="tx1"/>
              </a:solidFill>
            </a:rPr>
            <a:t>Приобретение прав на патенты и лицензии</a:t>
          </a:r>
          <a:endParaRPr lang="ru-RU" sz="1000" b="0" dirty="0">
            <a:solidFill>
              <a:schemeClr val="tx1"/>
            </a:solidFill>
          </a:endParaRPr>
        </a:p>
      </dgm:t>
    </dgm:pt>
    <dgm:pt modelId="{4D970B09-3865-4C13-B637-4FFE81500E04}" type="parTrans" cxnId="{FDC6FC66-71F8-4A2F-BABB-C437D1FF6F66}">
      <dgm:prSet/>
      <dgm:spPr/>
      <dgm:t>
        <a:bodyPr/>
        <a:lstStyle/>
        <a:p>
          <a:endParaRPr lang="ru-RU"/>
        </a:p>
      </dgm:t>
    </dgm:pt>
    <dgm:pt modelId="{DC05E4CD-47EF-4B9E-9051-61091916EBDE}" type="sibTrans" cxnId="{FDC6FC66-71F8-4A2F-BABB-C437D1FF6F66}">
      <dgm:prSet/>
      <dgm:spPr/>
      <dgm:t>
        <a:bodyPr/>
        <a:lstStyle/>
        <a:p>
          <a:endParaRPr lang="ru-RU"/>
        </a:p>
      </dgm:t>
    </dgm:pt>
    <dgm:pt modelId="{561CEAE9-F770-4201-8B1D-CCF188D1090E}" type="pres">
      <dgm:prSet presAssocID="{9B68C124-32A6-471A-A523-B5003A8910C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58473F-10DE-4459-AA33-39B8B2843AF8}" type="pres">
      <dgm:prSet presAssocID="{937D29CC-2B51-48E5-A791-B7A7CEB3CFC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C7C47-8B81-436C-9680-F18AA3563DD0}" type="pres">
      <dgm:prSet presAssocID="{707FFFED-C92F-4F25-8195-43B716CA0A9A}" presName="sibTrans" presStyleCnt="0"/>
      <dgm:spPr/>
    </dgm:pt>
    <dgm:pt modelId="{8EBDD98F-DE35-42D9-AFFA-76C781A7D4B3}" type="pres">
      <dgm:prSet presAssocID="{5EB6E26D-D415-469E-802A-C197BE92CBB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6D2E7-2FBC-4CF5-92FC-E355A20CFDF2}" type="pres">
      <dgm:prSet presAssocID="{538E137F-8CE1-4586-A482-825CC48F6E58}" presName="sibTrans" presStyleCnt="0"/>
      <dgm:spPr/>
    </dgm:pt>
    <dgm:pt modelId="{56355653-876A-4E12-A92F-BA17A7854AE8}" type="pres">
      <dgm:prSet presAssocID="{25AC9FA2-FFEF-4A6F-B37B-B071E2F785D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367FD7-F476-4A7B-993D-D26CF8F78EF9}" srcId="{9B68C124-32A6-471A-A523-B5003A8910C5}" destId="{5EB6E26D-D415-469E-802A-C197BE92CBB7}" srcOrd="1" destOrd="0" parTransId="{E69154E7-64D5-4C5B-B63F-485FD1FB69B9}" sibTransId="{538E137F-8CE1-4586-A482-825CC48F6E58}"/>
    <dgm:cxn modelId="{FDC6FC66-71F8-4A2F-BABB-C437D1FF6F66}" srcId="{9B68C124-32A6-471A-A523-B5003A8910C5}" destId="{25AC9FA2-FFEF-4A6F-B37B-B071E2F785D4}" srcOrd="2" destOrd="0" parTransId="{4D970B09-3865-4C13-B637-4FFE81500E04}" sibTransId="{DC05E4CD-47EF-4B9E-9051-61091916EBDE}"/>
    <dgm:cxn modelId="{E9A6CA7F-5F8E-4C47-B62E-CECB10D2FA88}" type="presOf" srcId="{937D29CC-2B51-48E5-A791-B7A7CEB3CFCA}" destId="{0D58473F-10DE-4459-AA33-39B8B2843AF8}" srcOrd="0" destOrd="0" presId="urn:microsoft.com/office/officeart/2005/8/layout/default"/>
    <dgm:cxn modelId="{6C63B059-D4A5-4225-B0FC-9EA62680D551}" type="presOf" srcId="{5EB6E26D-D415-469E-802A-C197BE92CBB7}" destId="{8EBDD98F-DE35-42D9-AFFA-76C781A7D4B3}" srcOrd="0" destOrd="0" presId="urn:microsoft.com/office/officeart/2005/8/layout/default"/>
    <dgm:cxn modelId="{E8210C9D-E709-4A65-B4C3-3ADBE3CD1274}" type="presOf" srcId="{9B68C124-32A6-471A-A523-B5003A8910C5}" destId="{561CEAE9-F770-4201-8B1D-CCF188D1090E}" srcOrd="0" destOrd="0" presId="urn:microsoft.com/office/officeart/2005/8/layout/default"/>
    <dgm:cxn modelId="{B2AFB685-D7B8-41AE-8B07-0125117978C9}" type="presOf" srcId="{25AC9FA2-FFEF-4A6F-B37B-B071E2F785D4}" destId="{56355653-876A-4E12-A92F-BA17A7854AE8}" srcOrd="0" destOrd="0" presId="urn:microsoft.com/office/officeart/2005/8/layout/default"/>
    <dgm:cxn modelId="{F2D3AF42-E3BD-49C8-8B38-D6181F514DB3}" srcId="{9B68C124-32A6-471A-A523-B5003A8910C5}" destId="{937D29CC-2B51-48E5-A791-B7A7CEB3CFCA}" srcOrd="0" destOrd="0" parTransId="{0BEF686E-1952-4A9F-BBBD-E51A2AB91FDA}" sibTransId="{707FFFED-C92F-4F25-8195-43B716CA0A9A}"/>
    <dgm:cxn modelId="{0B020C05-F2AF-4DEF-8277-C3728D147B7A}" type="presParOf" srcId="{561CEAE9-F770-4201-8B1D-CCF188D1090E}" destId="{0D58473F-10DE-4459-AA33-39B8B2843AF8}" srcOrd="0" destOrd="0" presId="urn:microsoft.com/office/officeart/2005/8/layout/default"/>
    <dgm:cxn modelId="{7952AA83-02D0-4F4E-AFF0-A905B4C57031}" type="presParOf" srcId="{561CEAE9-F770-4201-8B1D-CCF188D1090E}" destId="{BEAC7C47-8B81-436C-9680-F18AA3563DD0}" srcOrd="1" destOrd="0" presId="urn:microsoft.com/office/officeart/2005/8/layout/default"/>
    <dgm:cxn modelId="{CE5802B3-208A-44C8-B54B-EAC4250F3F3E}" type="presParOf" srcId="{561CEAE9-F770-4201-8B1D-CCF188D1090E}" destId="{8EBDD98F-DE35-42D9-AFFA-76C781A7D4B3}" srcOrd="2" destOrd="0" presId="urn:microsoft.com/office/officeart/2005/8/layout/default"/>
    <dgm:cxn modelId="{4A488E79-7F1D-4371-AEF8-51779E4FE91C}" type="presParOf" srcId="{561CEAE9-F770-4201-8B1D-CCF188D1090E}" destId="{4BC6D2E7-2FBC-4CF5-92FC-E355A20CFDF2}" srcOrd="3" destOrd="0" presId="urn:microsoft.com/office/officeart/2005/8/layout/default"/>
    <dgm:cxn modelId="{8C8CEBEA-B0FF-4493-91ED-3BC74C9002C5}" type="presParOf" srcId="{561CEAE9-F770-4201-8B1D-CCF188D1090E}" destId="{56355653-876A-4E12-A92F-BA17A7854AE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68C124-32A6-471A-A523-B5003A8910C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7D29CC-2B51-48E5-A791-B7A7CEB3CFCA}">
      <dgm:prSet phldrT="[Text]" custT="1"/>
      <dgm:spPr>
        <a:noFill/>
        <a:ln w="15875">
          <a:solidFill>
            <a:srgbClr val="86BC25"/>
          </a:solidFill>
        </a:ln>
      </dgm:spPr>
      <dgm:t>
        <a:bodyPr/>
        <a:lstStyle/>
        <a:p>
          <a:r>
            <a:rPr lang="ru-RU" sz="1000" b="0" dirty="0" smtClean="0">
              <a:solidFill>
                <a:schemeClr val="tx1"/>
              </a:solidFill>
            </a:rPr>
            <a:t>Приобретение передового оборудования и машин</a:t>
          </a:r>
          <a:endParaRPr lang="ru-RU" sz="1000" b="0" dirty="0">
            <a:solidFill>
              <a:schemeClr val="tx1"/>
            </a:solidFill>
          </a:endParaRPr>
        </a:p>
      </dgm:t>
    </dgm:pt>
    <dgm:pt modelId="{0BEF686E-1952-4A9F-BBBD-E51A2AB91FDA}" type="parTrans" cxnId="{F2D3AF42-E3BD-49C8-8B38-D6181F514DB3}">
      <dgm:prSet/>
      <dgm:spPr/>
      <dgm:t>
        <a:bodyPr/>
        <a:lstStyle/>
        <a:p>
          <a:endParaRPr lang="ru-RU"/>
        </a:p>
      </dgm:t>
    </dgm:pt>
    <dgm:pt modelId="{707FFFED-C92F-4F25-8195-43B716CA0A9A}" type="sibTrans" cxnId="{F2D3AF42-E3BD-49C8-8B38-D6181F514DB3}">
      <dgm:prSet/>
      <dgm:spPr/>
      <dgm:t>
        <a:bodyPr/>
        <a:lstStyle/>
        <a:p>
          <a:endParaRPr lang="ru-RU"/>
        </a:p>
      </dgm:t>
    </dgm:pt>
    <dgm:pt modelId="{5EB6E26D-D415-469E-802A-C197BE92CBB7}">
      <dgm:prSet phldrT="[Text]" custT="1"/>
      <dgm:spPr>
        <a:noFill/>
        <a:ln w="15875">
          <a:solidFill>
            <a:srgbClr val="86BC25"/>
          </a:solidFill>
        </a:ln>
      </dgm:spPr>
      <dgm:t>
        <a:bodyPr/>
        <a:lstStyle/>
        <a:p>
          <a:r>
            <a:rPr lang="ru-RU" sz="1000" b="0" dirty="0" smtClean="0">
              <a:solidFill>
                <a:schemeClr val="tx1"/>
              </a:solidFill>
            </a:rPr>
            <a:t>Проведение НИОКР</a:t>
          </a:r>
          <a:endParaRPr lang="ru-RU" sz="1000" b="0" dirty="0">
            <a:solidFill>
              <a:schemeClr val="tx1"/>
            </a:solidFill>
          </a:endParaRPr>
        </a:p>
      </dgm:t>
    </dgm:pt>
    <dgm:pt modelId="{E69154E7-64D5-4C5B-B63F-485FD1FB69B9}" type="parTrans" cxnId="{91367FD7-F476-4A7B-993D-D26CF8F78EF9}">
      <dgm:prSet/>
      <dgm:spPr/>
      <dgm:t>
        <a:bodyPr/>
        <a:lstStyle/>
        <a:p>
          <a:endParaRPr lang="ru-RU"/>
        </a:p>
      </dgm:t>
    </dgm:pt>
    <dgm:pt modelId="{538E137F-8CE1-4586-A482-825CC48F6E58}" type="sibTrans" cxnId="{91367FD7-F476-4A7B-993D-D26CF8F78EF9}">
      <dgm:prSet/>
      <dgm:spPr/>
      <dgm:t>
        <a:bodyPr/>
        <a:lstStyle/>
        <a:p>
          <a:endParaRPr lang="ru-RU"/>
        </a:p>
      </dgm:t>
    </dgm:pt>
    <dgm:pt modelId="{25AC9FA2-FFEF-4A6F-B37B-B071E2F785D4}">
      <dgm:prSet phldrT="[Text]" custT="1"/>
      <dgm:spPr>
        <a:noFill/>
        <a:ln w="15875">
          <a:solidFill>
            <a:srgbClr val="86BC25"/>
          </a:solidFill>
        </a:ln>
      </dgm:spPr>
      <dgm:t>
        <a:bodyPr/>
        <a:lstStyle/>
        <a:p>
          <a:r>
            <a:rPr lang="ru-RU" sz="1000" b="0" dirty="0" smtClean="0">
              <a:solidFill>
                <a:schemeClr val="tx1"/>
              </a:solidFill>
            </a:rPr>
            <a:t>Проведение маркетинговых исследований</a:t>
          </a:r>
          <a:endParaRPr lang="ru-RU" sz="1000" b="0" dirty="0">
            <a:solidFill>
              <a:schemeClr val="tx1"/>
            </a:solidFill>
          </a:endParaRPr>
        </a:p>
      </dgm:t>
    </dgm:pt>
    <dgm:pt modelId="{4D970B09-3865-4C13-B637-4FFE81500E04}" type="parTrans" cxnId="{FDC6FC66-71F8-4A2F-BABB-C437D1FF6F66}">
      <dgm:prSet/>
      <dgm:spPr/>
      <dgm:t>
        <a:bodyPr/>
        <a:lstStyle/>
        <a:p>
          <a:endParaRPr lang="ru-RU"/>
        </a:p>
      </dgm:t>
    </dgm:pt>
    <dgm:pt modelId="{DC05E4CD-47EF-4B9E-9051-61091916EBDE}" type="sibTrans" cxnId="{FDC6FC66-71F8-4A2F-BABB-C437D1FF6F66}">
      <dgm:prSet/>
      <dgm:spPr/>
      <dgm:t>
        <a:bodyPr/>
        <a:lstStyle/>
        <a:p>
          <a:endParaRPr lang="ru-RU"/>
        </a:p>
      </dgm:t>
    </dgm:pt>
    <dgm:pt modelId="{561CEAE9-F770-4201-8B1D-CCF188D1090E}" type="pres">
      <dgm:prSet presAssocID="{9B68C124-32A6-471A-A523-B5003A8910C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58473F-10DE-4459-AA33-39B8B2843AF8}" type="pres">
      <dgm:prSet presAssocID="{937D29CC-2B51-48E5-A791-B7A7CEB3CFC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AC7C47-8B81-436C-9680-F18AA3563DD0}" type="pres">
      <dgm:prSet presAssocID="{707FFFED-C92F-4F25-8195-43B716CA0A9A}" presName="sibTrans" presStyleCnt="0"/>
      <dgm:spPr/>
    </dgm:pt>
    <dgm:pt modelId="{8EBDD98F-DE35-42D9-AFFA-76C781A7D4B3}" type="pres">
      <dgm:prSet presAssocID="{5EB6E26D-D415-469E-802A-C197BE92CBB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6D2E7-2FBC-4CF5-92FC-E355A20CFDF2}" type="pres">
      <dgm:prSet presAssocID="{538E137F-8CE1-4586-A482-825CC48F6E58}" presName="sibTrans" presStyleCnt="0"/>
      <dgm:spPr/>
    </dgm:pt>
    <dgm:pt modelId="{56355653-876A-4E12-A92F-BA17A7854AE8}" type="pres">
      <dgm:prSet presAssocID="{25AC9FA2-FFEF-4A6F-B37B-B071E2F785D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1367FD7-F476-4A7B-993D-D26CF8F78EF9}" srcId="{9B68C124-32A6-471A-A523-B5003A8910C5}" destId="{5EB6E26D-D415-469E-802A-C197BE92CBB7}" srcOrd="1" destOrd="0" parTransId="{E69154E7-64D5-4C5B-B63F-485FD1FB69B9}" sibTransId="{538E137F-8CE1-4586-A482-825CC48F6E58}"/>
    <dgm:cxn modelId="{2A0B5B80-66D1-4A8D-8B30-A70243BF417C}" type="presOf" srcId="{25AC9FA2-FFEF-4A6F-B37B-B071E2F785D4}" destId="{56355653-876A-4E12-A92F-BA17A7854AE8}" srcOrd="0" destOrd="0" presId="urn:microsoft.com/office/officeart/2005/8/layout/default"/>
    <dgm:cxn modelId="{FDC6FC66-71F8-4A2F-BABB-C437D1FF6F66}" srcId="{9B68C124-32A6-471A-A523-B5003A8910C5}" destId="{25AC9FA2-FFEF-4A6F-B37B-B071E2F785D4}" srcOrd="2" destOrd="0" parTransId="{4D970B09-3865-4C13-B637-4FFE81500E04}" sibTransId="{DC05E4CD-47EF-4B9E-9051-61091916EBDE}"/>
    <dgm:cxn modelId="{301C6BBF-5A8D-4001-AB55-20D1A5A4512B}" type="presOf" srcId="{937D29CC-2B51-48E5-A791-B7A7CEB3CFCA}" destId="{0D58473F-10DE-4459-AA33-39B8B2843AF8}" srcOrd="0" destOrd="0" presId="urn:microsoft.com/office/officeart/2005/8/layout/default"/>
    <dgm:cxn modelId="{52F8DE4C-73AD-4F50-932D-3E15CB939659}" type="presOf" srcId="{5EB6E26D-D415-469E-802A-C197BE92CBB7}" destId="{8EBDD98F-DE35-42D9-AFFA-76C781A7D4B3}" srcOrd="0" destOrd="0" presId="urn:microsoft.com/office/officeart/2005/8/layout/default"/>
    <dgm:cxn modelId="{F2D3AF42-E3BD-49C8-8B38-D6181F514DB3}" srcId="{9B68C124-32A6-471A-A523-B5003A8910C5}" destId="{937D29CC-2B51-48E5-A791-B7A7CEB3CFCA}" srcOrd="0" destOrd="0" parTransId="{0BEF686E-1952-4A9F-BBBD-E51A2AB91FDA}" sibTransId="{707FFFED-C92F-4F25-8195-43B716CA0A9A}"/>
    <dgm:cxn modelId="{7A4C2A10-F483-47C2-942C-3BFCBDBF37ED}" type="presOf" srcId="{9B68C124-32A6-471A-A523-B5003A8910C5}" destId="{561CEAE9-F770-4201-8B1D-CCF188D1090E}" srcOrd="0" destOrd="0" presId="urn:microsoft.com/office/officeart/2005/8/layout/default"/>
    <dgm:cxn modelId="{9377D49B-C56A-46BD-8664-E9A7FD93C8F3}" type="presParOf" srcId="{561CEAE9-F770-4201-8B1D-CCF188D1090E}" destId="{0D58473F-10DE-4459-AA33-39B8B2843AF8}" srcOrd="0" destOrd="0" presId="urn:microsoft.com/office/officeart/2005/8/layout/default"/>
    <dgm:cxn modelId="{2F39C030-42ED-4172-97A3-FF3A6729F3E3}" type="presParOf" srcId="{561CEAE9-F770-4201-8B1D-CCF188D1090E}" destId="{BEAC7C47-8B81-436C-9680-F18AA3563DD0}" srcOrd="1" destOrd="0" presId="urn:microsoft.com/office/officeart/2005/8/layout/default"/>
    <dgm:cxn modelId="{3C91D3CD-498D-4812-802D-1A383AD106AD}" type="presParOf" srcId="{561CEAE9-F770-4201-8B1D-CCF188D1090E}" destId="{8EBDD98F-DE35-42D9-AFFA-76C781A7D4B3}" srcOrd="2" destOrd="0" presId="urn:microsoft.com/office/officeart/2005/8/layout/default"/>
    <dgm:cxn modelId="{3DE8EC6D-1504-4393-80AA-A68A9D7B38DC}" type="presParOf" srcId="{561CEAE9-F770-4201-8B1D-CCF188D1090E}" destId="{4BC6D2E7-2FBC-4CF5-92FC-E355A20CFDF2}" srcOrd="3" destOrd="0" presId="urn:microsoft.com/office/officeart/2005/8/layout/default"/>
    <dgm:cxn modelId="{B4F0CED0-C9DF-4CE8-8E3A-92DA9721C50F}" type="presParOf" srcId="{561CEAE9-F770-4201-8B1D-CCF188D1090E}" destId="{56355653-876A-4E12-A92F-BA17A7854AE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8473F-10DE-4459-AA33-39B8B2843AF8}">
      <dsp:nvSpPr>
        <dsp:cNvPr id="0" name=""/>
        <dsp:cNvSpPr/>
      </dsp:nvSpPr>
      <dsp:spPr>
        <a:xfrm>
          <a:off x="0" y="600179"/>
          <a:ext cx="1702190" cy="1021314"/>
        </a:xfrm>
        <a:prstGeom prst="rect">
          <a:avLst/>
        </a:prstGeom>
        <a:noFill/>
        <a:ln w="15875" cap="flat" cmpd="sng" algn="ctr">
          <a:solidFill>
            <a:srgbClr val="86BC2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tx1"/>
              </a:solidFill>
            </a:rPr>
            <a:t>Приобретение технологий</a:t>
          </a:r>
          <a:endParaRPr lang="ru-RU" sz="1000" b="0" kern="1200" dirty="0">
            <a:solidFill>
              <a:schemeClr val="tx1"/>
            </a:solidFill>
          </a:endParaRPr>
        </a:p>
      </dsp:txBody>
      <dsp:txXfrm>
        <a:off x="0" y="600179"/>
        <a:ext cx="1702190" cy="1021314"/>
      </dsp:txXfrm>
    </dsp:sp>
    <dsp:sp modelId="{8EBDD98F-DE35-42D9-AFFA-76C781A7D4B3}">
      <dsp:nvSpPr>
        <dsp:cNvPr id="0" name=""/>
        <dsp:cNvSpPr/>
      </dsp:nvSpPr>
      <dsp:spPr>
        <a:xfrm>
          <a:off x="0" y="1791712"/>
          <a:ext cx="1702190" cy="1021314"/>
        </a:xfrm>
        <a:prstGeom prst="rect">
          <a:avLst/>
        </a:prstGeom>
        <a:noFill/>
        <a:ln w="15875" cap="flat" cmpd="sng" algn="ctr">
          <a:solidFill>
            <a:srgbClr val="86BC2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tx1"/>
              </a:solidFill>
            </a:rPr>
            <a:t>Внедрение диджитализации бизнес-процессов</a:t>
          </a:r>
          <a:endParaRPr lang="ru-RU" sz="1000" b="0" kern="1200" dirty="0">
            <a:solidFill>
              <a:schemeClr val="tx1"/>
            </a:solidFill>
          </a:endParaRPr>
        </a:p>
      </dsp:txBody>
      <dsp:txXfrm>
        <a:off x="0" y="1791712"/>
        <a:ext cx="1702190" cy="1021314"/>
      </dsp:txXfrm>
    </dsp:sp>
    <dsp:sp modelId="{56355653-876A-4E12-A92F-BA17A7854AE8}">
      <dsp:nvSpPr>
        <dsp:cNvPr id="0" name=""/>
        <dsp:cNvSpPr/>
      </dsp:nvSpPr>
      <dsp:spPr>
        <a:xfrm>
          <a:off x="0" y="2983245"/>
          <a:ext cx="1702190" cy="1021314"/>
        </a:xfrm>
        <a:prstGeom prst="rect">
          <a:avLst/>
        </a:prstGeom>
        <a:noFill/>
        <a:ln w="15875" cap="flat" cmpd="sng" algn="ctr">
          <a:solidFill>
            <a:srgbClr val="86BC2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tx1"/>
              </a:solidFill>
            </a:rPr>
            <a:t>Приобретение прав на патенты и лицензии</a:t>
          </a:r>
          <a:endParaRPr lang="ru-RU" sz="1000" b="0" kern="1200" dirty="0">
            <a:solidFill>
              <a:schemeClr val="tx1"/>
            </a:solidFill>
          </a:endParaRPr>
        </a:p>
      </dsp:txBody>
      <dsp:txXfrm>
        <a:off x="0" y="2983245"/>
        <a:ext cx="1702190" cy="1021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58473F-10DE-4459-AA33-39B8B2843AF8}">
      <dsp:nvSpPr>
        <dsp:cNvPr id="0" name=""/>
        <dsp:cNvSpPr/>
      </dsp:nvSpPr>
      <dsp:spPr>
        <a:xfrm>
          <a:off x="0" y="600179"/>
          <a:ext cx="1702190" cy="1021314"/>
        </a:xfrm>
        <a:prstGeom prst="rect">
          <a:avLst/>
        </a:prstGeom>
        <a:noFill/>
        <a:ln w="15875" cap="flat" cmpd="sng" algn="ctr">
          <a:solidFill>
            <a:srgbClr val="86BC2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tx1"/>
              </a:solidFill>
            </a:rPr>
            <a:t>Приобретение передового оборудования и машин</a:t>
          </a:r>
          <a:endParaRPr lang="ru-RU" sz="1000" b="0" kern="1200" dirty="0">
            <a:solidFill>
              <a:schemeClr val="tx1"/>
            </a:solidFill>
          </a:endParaRPr>
        </a:p>
      </dsp:txBody>
      <dsp:txXfrm>
        <a:off x="0" y="600179"/>
        <a:ext cx="1702190" cy="1021314"/>
      </dsp:txXfrm>
    </dsp:sp>
    <dsp:sp modelId="{8EBDD98F-DE35-42D9-AFFA-76C781A7D4B3}">
      <dsp:nvSpPr>
        <dsp:cNvPr id="0" name=""/>
        <dsp:cNvSpPr/>
      </dsp:nvSpPr>
      <dsp:spPr>
        <a:xfrm>
          <a:off x="0" y="1791712"/>
          <a:ext cx="1702190" cy="1021314"/>
        </a:xfrm>
        <a:prstGeom prst="rect">
          <a:avLst/>
        </a:prstGeom>
        <a:noFill/>
        <a:ln w="15875" cap="flat" cmpd="sng" algn="ctr">
          <a:solidFill>
            <a:srgbClr val="86BC2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tx1"/>
              </a:solidFill>
            </a:rPr>
            <a:t>Проведение НИОКР</a:t>
          </a:r>
          <a:endParaRPr lang="ru-RU" sz="1000" b="0" kern="1200" dirty="0">
            <a:solidFill>
              <a:schemeClr val="tx1"/>
            </a:solidFill>
          </a:endParaRPr>
        </a:p>
      </dsp:txBody>
      <dsp:txXfrm>
        <a:off x="0" y="1791712"/>
        <a:ext cx="1702190" cy="1021314"/>
      </dsp:txXfrm>
    </dsp:sp>
    <dsp:sp modelId="{56355653-876A-4E12-A92F-BA17A7854AE8}">
      <dsp:nvSpPr>
        <dsp:cNvPr id="0" name=""/>
        <dsp:cNvSpPr/>
      </dsp:nvSpPr>
      <dsp:spPr>
        <a:xfrm>
          <a:off x="0" y="2983245"/>
          <a:ext cx="1702190" cy="1021314"/>
        </a:xfrm>
        <a:prstGeom prst="rect">
          <a:avLst/>
        </a:prstGeom>
        <a:noFill/>
        <a:ln w="15875" cap="flat" cmpd="sng" algn="ctr">
          <a:solidFill>
            <a:srgbClr val="86BC2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0" kern="1200" dirty="0" smtClean="0">
              <a:solidFill>
                <a:schemeClr val="tx1"/>
              </a:solidFill>
            </a:rPr>
            <a:t>Проведение маркетинговых исследований</a:t>
          </a:r>
          <a:endParaRPr lang="ru-RU" sz="1000" b="0" kern="1200" dirty="0">
            <a:solidFill>
              <a:schemeClr val="tx1"/>
            </a:solidFill>
          </a:endParaRPr>
        </a:p>
      </dsp:txBody>
      <dsp:txXfrm>
        <a:off x="0" y="2983245"/>
        <a:ext cx="1702190" cy="1021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0.00966</cdr:x>
      <cdr:y>0.91822</cdr:y>
    </cdr:from>
    <cdr:to>
      <cdr:x>1</cdr:x>
      <cdr:y>1</cdr:y>
    </cdr:to>
    <cdr:sp macro="" textlink="">
      <cdr:nvSpPr>
        <cdr:cNvPr id="2" name="Text Placeholder 3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44531" y="2785344"/>
          <a:ext cx="4565258" cy="2480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900" dirty="0" smtClean="0"/>
            <a:t>Источник: данные Федеральной службы государственной статистики</a:t>
          </a:r>
          <a:endParaRPr lang="en-US" sz="9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23/10/2017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23/10/2017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2838" y="720725"/>
            <a:ext cx="50895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78" tIns="49238" rIns="98478" bIns="4923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8478" tIns="49238" rIns="98478" bIns="4923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87481" rtl="0" eaLnBrk="1" latinLnBrk="0" hangingPunct="1">
      <a:defRPr sz="1033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93741" algn="l" defTabSz="787481" rtl="0" eaLnBrk="1" latinLnBrk="0" hangingPunct="1">
      <a:defRPr sz="1033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787481" algn="l" defTabSz="787481" rtl="0" eaLnBrk="1" latinLnBrk="0" hangingPunct="1">
      <a:defRPr sz="1033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181222" algn="l" defTabSz="787481" rtl="0" eaLnBrk="1" latinLnBrk="0" hangingPunct="1">
      <a:defRPr sz="1033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574963" algn="l" defTabSz="787481" rtl="0" eaLnBrk="1" latinLnBrk="0" hangingPunct="1">
      <a:defRPr sz="1033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968703" algn="l" defTabSz="787481" rtl="0" eaLnBrk="1" latinLnBrk="0" hangingPunct="1">
      <a:defRPr sz="1033" kern="1200">
        <a:solidFill>
          <a:schemeClr val="tx1"/>
        </a:solidFill>
        <a:latin typeface="+mn-lt"/>
        <a:ea typeface="+mn-ea"/>
        <a:cs typeface="+mn-cs"/>
      </a:defRPr>
    </a:lvl6pPr>
    <a:lvl7pPr marL="2362444" algn="l" defTabSz="787481" rtl="0" eaLnBrk="1" latinLnBrk="0" hangingPunct="1">
      <a:defRPr sz="1033" kern="1200">
        <a:solidFill>
          <a:schemeClr val="tx1"/>
        </a:solidFill>
        <a:latin typeface="+mn-lt"/>
        <a:ea typeface="+mn-ea"/>
        <a:cs typeface="+mn-cs"/>
      </a:defRPr>
    </a:lvl7pPr>
    <a:lvl8pPr marL="2756184" algn="l" defTabSz="787481" rtl="0" eaLnBrk="1" latinLnBrk="0" hangingPunct="1">
      <a:defRPr sz="1033" kern="1200">
        <a:solidFill>
          <a:schemeClr val="tx1"/>
        </a:solidFill>
        <a:latin typeface="+mn-lt"/>
        <a:ea typeface="+mn-ea"/>
        <a:cs typeface="+mn-cs"/>
      </a:defRPr>
    </a:lvl8pPr>
    <a:lvl9pPr marL="3149925" algn="l" defTabSz="787481" rtl="0" eaLnBrk="1" latinLnBrk="0" hangingPunct="1">
      <a:defRPr sz="10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2838" y="720725"/>
            <a:ext cx="50895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9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55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82638" y="741363"/>
            <a:ext cx="5232400" cy="37004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0245" y="9379558"/>
            <a:ext cx="2945955" cy="494692"/>
          </a:xfrm>
          <a:prstGeom prst="rect">
            <a:avLst/>
          </a:prstGeom>
        </p:spPr>
        <p:txBody>
          <a:bodyPr/>
          <a:lstStyle/>
          <a:p>
            <a:fld id="{B1FEB637-BC42-497E-9119-65CA0380A6EE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105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12838" y="720725"/>
            <a:ext cx="50895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/>
          <a:lstStyle/>
          <a:p>
            <a:fld id="{B1FEB637-BC42-497E-9119-65CA0380A6E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615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646700" y="1079837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48300" y="6449942"/>
            <a:ext cx="4783901" cy="55738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tx1"/>
                </a:solidFill>
              </a:defRPr>
            </a:lvl1pPr>
            <a:lvl2pPr marL="0" indent="0" algn="l">
              <a:buNone/>
              <a:defRPr lang="en-US" sz="1800" b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571" indent="0" algn="ctr">
              <a:buNone/>
              <a:defRPr sz="1950"/>
            </a:lvl3pPr>
            <a:lvl4pPr marL="1485856" indent="0" algn="ctr">
              <a:buNone/>
              <a:defRPr sz="1733"/>
            </a:lvl4pPr>
            <a:lvl5pPr marL="1981140" indent="0" algn="ctr">
              <a:buNone/>
              <a:defRPr sz="1733"/>
            </a:lvl5pPr>
            <a:lvl6pPr marL="2476426" indent="0" algn="ctr">
              <a:buNone/>
              <a:defRPr sz="1733"/>
            </a:lvl6pPr>
            <a:lvl7pPr marL="2971711" indent="0" algn="ctr">
              <a:buNone/>
              <a:defRPr sz="1733"/>
            </a:lvl7pPr>
            <a:lvl8pPr marL="3466995" indent="0" algn="ctr">
              <a:buNone/>
              <a:defRPr sz="1733"/>
            </a:lvl8pPr>
            <a:lvl9pPr marL="3962281" indent="0" algn="ctr">
              <a:buNone/>
              <a:defRPr sz="1733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</a:t>
            </a:r>
            <a:r>
              <a:rPr lang="en-US" noProof="0" dirty="0" smtClean="0"/>
              <a:t>subtitle </a:t>
            </a:r>
            <a:r>
              <a:rPr lang="en-US" noProof="0" dirty="0"/>
              <a:t>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48297" y="7020409"/>
            <a:ext cx="4783902" cy="3289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088830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3388" y="358775"/>
            <a:ext cx="9823450" cy="769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810781" y="1885449"/>
            <a:ext cx="5446057" cy="5148764"/>
          </a:xfrm>
        </p:spPr>
        <p:txBody>
          <a:bodyPr/>
          <a:lstStyle/>
          <a:p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42913" y="1883300"/>
            <a:ext cx="3914619" cy="5199027"/>
          </a:xfrm>
          <a:prstGeom prst="rect">
            <a:avLst/>
          </a:prstGeom>
        </p:spPr>
        <p:txBody>
          <a:bodyPr/>
          <a:lstStyle>
            <a:lvl1pPr>
              <a:tabLst>
                <a:tab pos="5448137" algn="r"/>
              </a:tabLst>
              <a:defRPr/>
            </a:lvl1pPr>
            <a:lvl2pPr>
              <a:tabLst>
                <a:tab pos="5448137" algn="r"/>
              </a:tabLst>
              <a:defRPr/>
            </a:lvl2pPr>
            <a:lvl3pPr>
              <a:tabLst>
                <a:tab pos="5448137" algn="r"/>
              </a:tabLst>
              <a:defRPr/>
            </a:lvl3pPr>
            <a:lvl4pPr>
              <a:tabLst>
                <a:tab pos="5448137" algn="r"/>
              </a:tabLst>
              <a:defRPr/>
            </a:lvl4pPr>
            <a:lvl5pPr>
              <a:tabLst>
                <a:tab pos="5448137" algn="r"/>
              </a:tabLst>
              <a:defRPr baseline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397904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sub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810781" y="1885449"/>
            <a:ext cx="5446057" cy="5148764"/>
          </a:xfrm>
        </p:spPr>
        <p:txBody>
          <a:bodyPr/>
          <a:lstStyle/>
          <a:p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42913" y="1883300"/>
            <a:ext cx="3914619" cy="5199027"/>
          </a:xfrm>
          <a:prstGeom prst="rect">
            <a:avLst/>
          </a:prstGeom>
        </p:spPr>
        <p:txBody>
          <a:bodyPr/>
          <a:lstStyle>
            <a:lvl1pPr>
              <a:tabLst>
                <a:tab pos="5448137" algn="r"/>
              </a:tabLst>
              <a:defRPr/>
            </a:lvl1pPr>
            <a:lvl2pPr>
              <a:tabLst>
                <a:tab pos="5448137" algn="r"/>
              </a:tabLst>
              <a:defRPr/>
            </a:lvl2pPr>
            <a:lvl3pPr>
              <a:tabLst>
                <a:tab pos="5448137" algn="r"/>
              </a:tabLst>
              <a:defRPr/>
            </a:lvl3pPr>
            <a:lvl4pPr>
              <a:tabLst>
                <a:tab pos="5448137" algn="r"/>
              </a:tabLst>
              <a:defRPr/>
            </a:lvl4pPr>
            <a:lvl5pPr>
              <a:tabLst>
                <a:tab pos="5448137" algn="r"/>
              </a:tabLst>
              <a:defRPr baseline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736106"/>
            <a:ext cx="9823451" cy="834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3391" y="359515"/>
            <a:ext cx="9823451" cy="3670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42551973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48300" y="1880190"/>
            <a:ext cx="9808538" cy="1755329"/>
          </a:xfrm>
        </p:spPr>
        <p:txBody>
          <a:bodyPr anchor="b"/>
          <a:lstStyle>
            <a:lvl1pPr>
              <a:lnSpc>
                <a:spcPct val="95000"/>
              </a:lnSpc>
              <a:defRPr sz="39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48300" y="3779839"/>
            <a:ext cx="9808538" cy="17268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900">
                <a:solidFill>
                  <a:schemeClr val="tx1"/>
                </a:solidFill>
              </a:defRPr>
            </a:lvl1pPr>
            <a:lvl2pPr marL="495286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 marL="990571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3pPr>
            <a:lvl4pPr marL="148585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198114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47642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2971711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46699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3962281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951509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im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48300" y="1880190"/>
            <a:ext cx="4799975" cy="1755329"/>
          </a:xfr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48300" y="3779839"/>
            <a:ext cx="4799975" cy="17268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tx1"/>
                </a:solidFill>
              </a:defRPr>
            </a:lvl1pPr>
            <a:lvl2pPr marL="495286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 marL="990571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3pPr>
            <a:lvl4pPr marL="148585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198114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47642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2971711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46699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3962281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435601" y="349250"/>
            <a:ext cx="4821238" cy="6684963"/>
          </a:xfrm>
        </p:spPr>
        <p:txBody>
          <a:bodyPr/>
          <a:lstStyle/>
          <a:p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71862706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38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8315" y="1890678"/>
            <a:ext cx="8168635" cy="523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900"/>
              </a:spcBef>
              <a:defRPr sz="2383">
                <a:solidFill>
                  <a:schemeClr val="tx1"/>
                </a:solidFill>
              </a:defRPr>
            </a:lvl1pPr>
            <a:lvl2pPr marL="495286" indent="-495286">
              <a:defRPr sz="3250">
                <a:solidFill>
                  <a:schemeClr val="bg2"/>
                </a:solidFill>
              </a:defRPr>
            </a:lvl2pPr>
            <a:lvl3pPr>
              <a:defRPr sz="3250">
                <a:solidFill>
                  <a:schemeClr val="bg2"/>
                </a:solidFill>
              </a:defRPr>
            </a:lvl3pPr>
            <a:lvl4pPr>
              <a:defRPr sz="3250">
                <a:solidFill>
                  <a:schemeClr val="bg2"/>
                </a:solidFill>
              </a:defRPr>
            </a:lvl4pPr>
            <a:lvl5pPr>
              <a:defRPr sz="32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2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736106"/>
            <a:ext cx="9823451" cy="834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3391" y="359515"/>
            <a:ext cx="9823451" cy="3670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42913" y="2309581"/>
            <a:ext cx="9823450" cy="4415070"/>
          </a:xfrm>
          <a:prstGeom prst="rect">
            <a:avLst/>
          </a:prstGeom>
        </p:spPr>
        <p:txBody>
          <a:bodyPr/>
          <a:lstStyle/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to </a:t>
            </a:r>
            <a:r>
              <a:rPr lang="es-ES" dirty="0" err="1"/>
              <a:t>add</a:t>
            </a:r>
            <a:r>
              <a:rPr lang="es-ES" dirty="0"/>
              <a:t> chart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42913" y="1884363"/>
            <a:ext cx="9823450" cy="403874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42916" y="6747289"/>
            <a:ext cx="9823451" cy="287414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000"/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9702940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5435600" y="2304334"/>
            <a:ext cx="4821238" cy="4404850"/>
          </a:xfrm>
        </p:spPr>
        <p:txBody>
          <a:bodyPr/>
          <a:lstStyle/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to </a:t>
            </a:r>
            <a:r>
              <a:rPr lang="es-ES" dirty="0" err="1"/>
              <a:t>add</a:t>
            </a:r>
            <a:r>
              <a:rPr lang="es-ES" dirty="0"/>
              <a:t> chart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5435600" y="1883299"/>
            <a:ext cx="4821238" cy="38365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737320"/>
            <a:ext cx="9823450" cy="834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3388" y="359515"/>
            <a:ext cx="9823450" cy="3682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42914" y="6747290"/>
            <a:ext cx="9798088" cy="286924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000"/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442913" y="2304334"/>
            <a:ext cx="4805361" cy="4404850"/>
          </a:xfrm>
        </p:spPr>
        <p:txBody>
          <a:bodyPr/>
          <a:lstStyle/>
          <a:p>
            <a:r>
              <a:rPr lang="es-ES" dirty="0" err="1"/>
              <a:t>Click</a:t>
            </a:r>
            <a:r>
              <a:rPr lang="es-ES" dirty="0"/>
              <a:t> </a:t>
            </a:r>
            <a:r>
              <a:rPr lang="es-ES" dirty="0" err="1"/>
              <a:t>icon</a:t>
            </a:r>
            <a:r>
              <a:rPr lang="es-ES" dirty="0"/>
              <a:t> to </a:t>
            </a:r>
            <a:r>
              <a:rPr lang="es-ES" dirty="0" err="1"/>
              <a:t>add</a:t>
            </a:r>
            <a:r>
              <a:rPr lang="es-ES" dirty="0"/>
              <a:t> chart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42910" y="1883299"/>
            <a:ext cx="4805364" cy="38365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28567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442913" y="1883301"/>
            <a:ext cx="4805362" cy="4863983"/>
          </a:xfrm>
          <a:prstGeom prst="rect">
            <a:avLst/>
          </a:prstGeom>
        </p:spPr>
        <p:txBody>
          <a:bodyPr/>
          <a:lstStyle>
            <a:lvl1pPr>
              <a:tabLst>
                <a:tab pos="5448137" algn="r"/>
              </a:tabLst>
              <a:defRPr/>
            </a:lvl1pPr>
            <a:lvl2pPr>
              <a:tabLst>
                <a:tab pos="5448137" algn="r"/>
              </a:tabLst>
              <a:defRPr/>
            </a:lvl2pPr>
            <a:lvl3pPr>
              <a:tabLst>
                <a:tab pos="5448137" algn="r"/>
              </a:tabLst>
              <a:defRPr/>
            </a:lvl3pPr>
            <a:lvl4pPr>
              <a:tabLst>
                <a:tab pos="5448137" algn="r"/>
              </a:tabLst>
              <a:defRPr/>
            </a:lvl4pPr>
            <a:lvl5pPr>
              <a:tabLst>
                <a:tab pos="5448137" algn="r"/>
              </a:tabLst>
              <a:defRPr baseline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5435600" y="2342434"/>
            <a:ext cx="4821238" cy="4404850"/>
          </a:xfrm>
        </p:spPr>
        <p:txBody>
          <a:bodyPr/>
          <a:lstStyle/>
          <a:p>
            <a:r>
              <a:rPr lang="en-US" noProof="0" dirty="0"/>
              <a:t>Click icon to add chart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5435600" y="1883298"/>
            <a:ext cx="4821238" cy="463729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727795"/>
            <a:ext cx="9823450" cy="834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3388" y="359515"/>
            <a:ext cx="9823450" cy="3682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42913" y="6747289"/>
            <a:ext cx="9823450" cy="286924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000"/>
            </a:lvl1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946623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3390" y="727795"/>
            <a:ext cx="9823450" cy="834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3388" y="359515"/>
            <a:ext cx="9823450" cy="3682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49462" y="2261950"/>
            <a:ext cx="3141048" cy="448533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chart</a:t>
            </a:r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43749" y="1883299"/>
            <a:ext cx="3146761" cy="36460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3785015" y="2261950"/>
            <a:ext cx="3123370" cy="448533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chart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785016" y="1883300"/>
            <a:ext cx="3123370" cy="36460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7102890" y="2261950"/>
            <a:ext cx="3153948" cy="4485334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chart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7098210" y="1876525"/>
            <a:ext cx="3158641" cy="37031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42913" y="6747288"/>
            <a:ext cx="9823449" cy="286925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000"/>
            </a:lvl1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08164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3392" y="359512"/>
            <a:ext cx="9823451" cy="3682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7102474" y="1885538"/>
            <a:ext cx="3154363" cy="5148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448137" algn="r"/>
              </a:tabLst>
              <a:defRPr sz="2383">
                <a:solidFill>
                  <a:schemeClr val="accent3"/>
                </a:solidFill>
              </a:defRPr>
            </a:lvl1pPr>
            <a:lvl2pPr>
              <a:tabLst>
                <a:tab pos="5448137" algn="r"/>
              </a:tabLst>
              <a:defRPr/>
            </a:lvl2pPr>
            <a:lvl3pPr>
              <a:tabLst>
                <a:tab pos="5448137" algn="r"/>
              </a:tabLst>
              <a:defRPr/>
            </a:lvl3pPr>
            <a:lvl4pPr>
              <a:tabLst>
                <a:tab pos="5448137" algn="r"/>
              </a:tabLst>
              <a:defRPr/>
            </a:lvl4pPr>
            <a:lvl5pPr>
              <a:tabLst>
                <a:tab pos="5448137" algn="r"/>
              </a:tabLst>
              <a:defRPr baseline="0"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42913" y="1883297"/>
            <a:ext cx="6480175" cy="5199026"/>
          </a:xfrm>
          <a:prstGeom prst="rect">
            <a:avLst/>
          </a:prstGeom>
        </p:spPr>
        <p:txBody>
          <a:bodyPr/>
          <a:lstStyle>
            <a:lvl1pPr>
              <a:tabLst>
                <a:tab pos="5448137" algn="r"/>
              </a:tabLst>
              <a:defRPr/>
            </a:lvl1pPr>
            <a:lvl2pPr>
              <a:tabLst>
                <a:tab pos="5448137" algn="r"/>
              </a:tabLst>
              <a:defRPr/>
            </a:lvl2pPr>
            <a:lvl3pPr>
              <a:tabLst>
                <a:tab pos="5448137" algn="r"/>
              </a:tabLst>
              <a:defRPr/>
            </a:lvl3pPr>
            <a:lvl4pPr>
              <a:tabLst>
                <a:tab pos="5448137" algn="r"/>
              </a:tabLst>
              <a:defRPr/>
            </a:lvl4pPr>
            <a:lvl5pPr>
              <a:tabLst>
                <a:tab pos="5448137" algn="r"/>
              </a:tabLst>
              <a:defRPr baseline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3389" y="727795"/>
            <a:ext cx="9823450" cy="834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98019857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circl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gray">
          <a:xfrm>
            <a:off x="3276700" y="1709838"/>
            <a:ext cx="4140000" cy="4140000"/>
          </a:xfrm>
          <a:prstGeom prst="ellipse">
            <a:avLst/>
          </a:prstGeom>
          <a:ln w="25400">
            <a:solidFill>
              <a:srgbClr val="86BC25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4200"/>
              </a:lnSpc>
              <a:defRPr sz="38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48300" y="6445181"/>
            <a:ext cx="4783901" cy="55738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  <a:lvl2pPr marL="495286" indent="0" algn="ctr">
              <a:buNone/>
              <a:defRPr lang="en-US" sz="1800" b="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0571" indent="0" algn="ctr">
              <a:buNone/>
              <a:defRPr sz="1950"/>
            </a:lvl3pPr>
            <a:lvl4pPr marL="1485856" indent="0" algn="ctr">
              <a:buNone/>
              <a:defRPr sz="1733"/>
            </a:lvl4pPr>
            <a:lvl5pPr marL="1981140" indent="0" algn="ctr">
              <a:buNone/>
              <a:defRPr sz="1733"/>
            </a:lvl5pPr>
            <a:lvl6pPr marL="2476426" indent="0" algn="ctr">
              <a:buNone/>
              <a:defRPr sz="1733"/>
            </a:lvl6pPr>
            <a:lvl7pPr marL="2971711" indent="0" algn="ctr">
              <a:buNone/>
              <a:defRPr sz="1733"/>
            </a:lvl7pPr>
            <a:lvl8pPr marL="3466995" indent="0" algn="ctr">
              <a:buNone/>
              <a:defRPr sz="1733"/>
            </a:lvl8pPr>
            <a:lvl9pPr marL="3962281" indent="0" algn="ctr">
              <a:buNone/>
              <a:defRPr sz="1733"/>
            </a:lvl9pPr>
          </a:lstStyle>
          <a:p>
            <a:pPr marL="0" lvl="1" indent="0" algn="l" defTabSz="990571" rtl="0" eaLnBrk="1" latinLnBrk="0" hangingPunct="1">
              <a:spcBef>
                <a:spcPts val="0"/>
              </a:spcBef>
              <a:spcAft>
                <a:spcPts val="1083"/>
              </a:spcAft>
              <a:buClrTx/>
              <a:buSzPct val="100000"/>
              <a:buFont typeface="Arial"/>
              <a:buNone/>
            </a:pPr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48297" y="7015648"/>
            <a:ext cx="4783902" cy="3289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445291" y="412983"/>
            <a:ext cx="1872000" cy="3492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31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41759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1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44" y="359512"/>
            <a:ext cx="9823391" cy="368284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362814" y="2072587"/>
            <a:ext cx="7889152" cy="2142900"/>
          </a:xfrm>
        </p:spPr>
        <p:txBody>
          <a:bodyPr/>
          <a:lstStyle>
            <a:lvl1pPr>
              <a:spcAft>
                <a:spcPts val="300"/>
              </a:spcAft>
              <a:defRPr b="0"/>
            </a:lvl1pPr>
            <a:lvl2pPr>
              <a:spcAft>
                <a:spcPts val="300"/>
              </a:spcAft>
              <a:defRPr b="0"/>
            </a:lvl2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737320"/>
            <a:ext cx="9823450" cy="834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442913" y="3856368"/>
            <a:ext cx="1666875" cy="622988"/>
          </a:xfrm>
        </p:spPr>
        <p:txBody>
          <a:bodyPr/>
          <a:lstStyle>
            <a:lvl1pPr>
              <a:spcAft>
                <a:spcPts val="300"/>
              </a:spcAft>
              <a:defRPr b="0"/>
            </a:lvl1pPr>
            <a:lvl2pPr>
              <a:spcAft>
                <a:spcPts val="600"/>
              </a:spcAft>
              <a:defRPr b="0"/>
            </a:lvl2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 smtClean="0"/>
              <a:t>styles</a:t>
            </a:r>
            <a:endParaRPr lang="es-E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42913" y="2072587"/>
            <a:ext cx="1656000" cy="1656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54267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1 person varia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44" y="359512"/>
            <a:ext cx="9823391" cy="368284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362814" y="2282137"/>
            <a:ext cx="7889152" cy="2142900"/>
          </a:xfrm>
        </p:spPr>
        <p:txBody>
          <a:bodyPr/>
          <a:lstStyle>
            <a:lvl1pPr>
              <a:spcAft>
                <a:spcPts val="300"/>
              </a:spcAft>
              <a:defRPr b="0"/>
            </a:lvl1pPr>
            <a:lvl2pPr>
              <a:spcAft>
                <a:spcPts val="300"/>
              </a:spcAft>
              <a:defRPr b="0"/>
            </a:lvl2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737320"/>
            <a:ext cx="9823450" cy="834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433388" y="4072837"/>
            <a:ext cx="1666875" cy="622988"/>
          </a:xfrm>
        </p:spPr>
        <p:txBody>
          <a:bodyPr/>
          <a:lstStyle>
            <a:lvl1pPr>
              <a:spcAft>
                <a:spcPts val="300"/>
              </a:spcAft>
              <a:defRPr b="0"/>
            </a:lvl1pPr>
            <a:lvl2pPr>
              <a:spcAft>
                <a:spcPts val="600"/>
              </a:spcAft>
              <a:defRPr b="0"/>
            </a:lvl2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 smtClean="0"/>
              <a:t>styles</a:t>
            </a:r>
            <a:endParaRPr lang="es-E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433388" y="2004388"/>
            <a:ext cx="9823450" cy="153888"/>
          </a:xfrm>
        </p:spPr>
        <p:txBody>
          <a:bodyPr>
            <a:spAutoFit/>
          </a:bodyPr>
          <a:lstStyle>
            <a:lvl1pPr>
              <a:spcAft>
                <a:spcPts val="6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600"/>
              </a:spcAft>
              <a:defRPr b="0"/>
            </a:lvl2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 smtClean="0"/>
              <a:t>styles</a:t>
            </a:r>
            <a:endParaRPr lang="es-E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42913" y="2282137"/>
            <a:ext cx="1656000" cy="1656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45513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2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44" y="359512"/>
            <a:ext cx="9823391" cy="368284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362814" y="2072587"/>
            <a:ext cx="7889152" cy="2142900"/>
          </a:xfrm>
        </p:spPr>
        <p:txBody>
          <a:bodyPr/>
          <a:lstStyle>
            <a:lvl1pPr>
              <a:spcAft>
                <a:spcPts val="300"/>
              </a:spcAft>
              <a:defRPr b="0"/>
            </a:lvl1pPr>
            <a:lvl2pPr>
              <a:spcAft>
                <a:spcPts val="300"/>
              </a:spcAft>
              <a:defRPr b="0"/>
            </a:lvl2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362814" y="4691687"/>
            <a:ext cx="7889152" cy="2142900"/>
          </a:xfrm>
        </p:spPr>
        <p:txBody>
          <a:bodyPr/>
          <a:lstStyle>
            <a:lvl1pPr>
              <a:spcAft>
                <a:spcPts val="300"/>
              </a:spcAft>
              <a:defRPr b="0"/>
            </a:lvl1pPr>
            <a:lvl2pPr>
              <a:spcAft>
                <a:spcPts val="300"/>
              </a:spcAft>
              <a:defRPr b="0"/>
            </a:lvl2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737320"/>
            <a:ext cx="9823450" cy="834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42913" y="2072587"/>
            <a:ext cx="1656000" cy="1656000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42913" y="4691687"/>
            <a:ext cx="1656000" cy="16560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86485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2 peopl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44" y="359512"/>
            <a:ext cx="9823391" cy="368284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362814" y="2072587"/>
            <a:ext cx="2880000" cy="4961626"/>
          </a:xfrm>
        </p:spPr>
        <p:txBody>
          <a:bodyPr/>
          <a:lstStyle>
            <a:lvl1pPr>
              <a:spcAft>
                <a:spcPts val="300"/>
              </a:spcAft>
              <a:defRPr b="0"/>
            </a:lvl1pPr>
            <a:lvl2pPr>
              <a:spcAft>
                <a:spcPts val="300"/>
              </a:spcAft>
              <a:defRPr b="0"/>
            </a:lvl2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7379277" y="2072587"/>
            <a:ext cx="2880000" cy="4961626"/>
          </a:xfrm>
        </p:spPr>
        <p:txBody>
          <a:bodyPr/>
          <a:lstStyle>
            <a:lvl1pPr>
              <a:spcAft>
                <a:spcPts val="300"/>
              </a:spcAft>
              <a:defRPr b="0"/>
            </a:lvl1pPr>
            <a:lvl2pPr>
              <a:spcAft>
                <a:spcPts val="300"/>
              </a:spcAft>
              <a:defRPr b="0"/>
            </a:lvl2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737320"/>
            <a:ext cx="9823450" cy="834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42913" y="2072587"/>
            <a:ext cx="1656000" cy="16560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5435600" y="2072587"/>
            <a:ext cx="1656000" cy="1656000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8"/>
          </p:nvPr>
        </p:nvSpPr>
        <p:spPr>
          <a:xfrm>
            <a:off x="442913" y="3856368"/>
            <a:ext cx="1666875" cy="622988"/>
          </a:xfrm>
        </p:spPr>
        <p:txBody>
          <a:bodyPr/>
          <a:lstStyle>
            <a:lvl1pPr>
              <a:spcAft>
                <a:spcPts val="300"/>
              </a:spcAft>
              <a:defRPr b="0"/>
            </a:lvl1pPr>
            <a:lvl2pPr>
              <a:spcAft>
                <a:spcPts val="600"/>
              </a:spcAft>
              <a:defRPr b="0"/>
            </a:lvl2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 smtClean="0"/>
              <a:t>styles</a:t>
            </a:r>
            <a:endParaRPr lang="es-E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39"/>
          </p:nvPr>
        </p:nvSpPr>
        <p:spPr>
          <a:xfrm>
            <a:off x="5435600" y="3856368"/>
            <a:ext cx="1666875" cy="622988"/>
          </a:xfrm>
        </p:spPr>
        <p:txBody>
          <a:bodyPr/>
          <a:lstStyle>
            <a:lvl1pPr>
              <a:spcAft>
                <a:spcPts val="300"/>
              </a:spcAft>
              <a:defRPr b="0"/>
            </a:lvl1pPr>
            <a:lvl2pPr>
              <a:spcAft>
                <a:spcPts val="600"/>
              </a:spcAft>
              <a:defRPr b="0"/>
            </a:lvl2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 smtClean="0"/>
              <a:t>styles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885900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4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44" y="359512"/>
            <a:ext cx="9823391" cy="368284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362814" y="2072587"/>
            <a:ext cx="2880000" cy="2142900"/>
          </a:xfrm>
        </p:spPr>
        <p:txBody>
          <a:bodyPr/>
          <a:lstStyle>
            <a:lvl1pPr>
              <a:spcAft>
                <a:spcPts val="300"/>
              </a:spcAft>
              <a:defRPr b="0"/>
            </a:lvl1pPr>
            <a:lvl2pPr>
              <a:spcAft>
                <a:spcPts val="300"/>
              </a:spcAft>
              <a:defRPr b="0"/>
            </a:lvl2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7379277" y="2072587"/>
            <a:ext cx="2880000" cy="2142900"/>
          </a:xfrm>
        </p:spPr>
        <p:txBody>
          <a:bodyPr/>
          <a:lstStyle>
            <a:lvl1pPr>
              <a:spcAft>
                <a:spcPts val="300"/>
              </a:spcAft>
              <a:defRPr b="0"/>
            </a:lvl1pPr>
            <a:lvl2pPr>
              <a:spcAft>
                <a:spcPts val="300"/>
              </a:spcAft>
              <a:defRPr b="0"/>
            </a:lvl2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362814" y="4691687"/>
            <a:ext cx="2880000" cy="2142900"/>
          </a:xfrm>
        </p:spPr>
        <p:txBody>
          <a:bodyPr/>
          <a:lstStyle>
            <a:lvl1pPr>
              <a:spcAft>
                <a:spcPts val="300"/>
              </a:spcAft>
              <a:defRPr b="0"/>
            </a:lvl1pPr>
            <a:lvl2pPr>
              <a:spcAft>
                <a:spcPts val="300"/>
              </a:spcAft>
              <a:defRPr b="0"/>
            </a:lvl2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7379277" y="4691687"/>
            <a:ext cx="2880000" cy="2142900"/>
          </a:xfrm>
        </p:spPr>
        <p:txBody>
          <a:bodyPr/>
          <a:lstStyle>
            <a:lvl1pPr>
              <a:spcAft>
                <a:spcPts val="300"/>
              </a:spcAft>
              <a:defRPr b="0"/>
            </a:lvl1pPr>
            <a:lvl2pPr>
              <a:spcAft>
                <a:spcPts val="300"/>
              </a:spcAft>
              <a:defRPr b="0"/>
            </a:lvl2pPr>
          </a:lstStyle>
          <a:p>
            <a:pPr lvl="0"/>
            <a:r>
              <a:rPr lang="es-ES"/>
              <a:t>Click to edit Master text styles</a:t>
            </a:r>
          </a:p>
          <a:p>
            <a:pPr lvl="1"/>
            <a:r>
              <a:rPr lang="es-ES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737320"/>
            <a:ext cx="9823450" cy="834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42913" y="2072587"/>
            <a:ext cx="1656000" cy="1656000"/>
          </a:xfrm>
        </p:spPr>
        <p:txBody>
          <a:bodyPr/>
          <a:lstStyle/>
          <a:p>
            <a:endParaRPr lang="ru-RU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5435600" y="2072587"/>
            <a:ext cx="1656000" cy="1656000"/>
          </a:xfrm>
        </p:spPr>
        <p:txBody>
          <a:bodyPr/>
          <a:lstStyle/>
          <a:p>
            <a:endParaRPr lang="ru-RU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442913" y="4691687"/>
            <a:ext cx="1656000" cy="1656000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5435600" y="4691687"/>
            <a:ext cx="1656000" cy="1656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04324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359512"/>
            <a:ext cx="9823450" cy="368284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83426" y="2040871"/>
            <a:ext cx="3150000" cy="4239231"/>
          </a:xfrm>
        </p:spPr>
        <p:txBody>
          <a:bodyPr/>
          <a:lstStyle>
            <a:lvl1pPr>
              <a:spcAft>
                <a:spcPts val="6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600"/>
              </a:spcAft>
              <a:defRPr/>
            </a:lvl2pPr>
            <a:lvl3pPr marL="0" indent="0">
              <a:spcAft>
                <a:spcPts val="600"/>
              </a:spcAft>
              <a:buNone/>
              <a:defRPr/>
            </a:lvl3pPr>
            <a:lvl4pPr marL="180000" indent="-180000">
              <a:spcAft>
                <a:spcPts val="600"/>
              </a:spcAft>
              <a:buFont typeface="Arial" panose="020B0604020202020204" pitchFamily="34" charset="0"/>
              <a:buChar char="•"/>
              <a:defRPr lang="en-US" sz="10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6089" indent="-191094">
              <a:spcAft>
                <a:spcPts val="600"/>
              </a:spcAft>
              <a:defRPr baseline="0"/>
            </a:lvl5pPr>
            <a:lvl6pPr marL="386089" indent="-191094">
              <a:spcAft>
                <a:spcPts val="1083"/>
              </a:spcAft>
              <a:buFont typeface="Verdana" panose="020B0604030504040204" pitchFamily="34" charset="0"/>
              <a:buChar char="−"/>
              <a:defRPr/>
            </a:lvl6pPr>
            <a:lvl7pPr marL="386089" indent="-191094">
              <a:spcAft>
                <a:spcPts val="1083"/>
              </a:spcAft>
              <a:defRPr/>
            </a:lvl7pPr>
            <a:lvl8pPr marL="386089" indent="-191094">
              <a:spcAft>
                <a:spcPts val="1083"/>
              </a:spcAft>
              <a:defRPr/>
            </a:lvl8pPr>
            <a:lvl9pPr marL="386089" indent="-191094">
              <a:spcAft>
                <a:spcPts val="1083"/>
              </a:spcAft>
              <a:defRPr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marL="360000" lvl="3" indent="-180000" algn="l" defTabSz="990571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Verdana" panose="020B0604030504040204" pitchFamily="34" charset="0"/>
              <a:buChar char="−"/>
              <a:tabLst>
                <a:tab pos="5448137" algn="r"/>
              </a:tabLst>
            </a:pPr>
            <a:r>
              <a:rPr lang="en-US" noProof="0" dirty="0"/>
              <a:t>Fifth level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42912" y="2040871"/>
            <a:ext cx="3150000" cy="4239231"/>
          </a:xfrm>
        </p:spPr>
        <p:txBody>
          <a:bodyPr/>
          <a:lstStyle>
            <a:lvl1pPr>
              <a:spcAft>
                <a:spcPts val="6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600"/>
              </a:spcAft>
              <a:defRPr/>
            </a:lvl2pPr>
            <a:lvl3pPr marL="0" indent="0">
              <a:spcAft>
                <a:spcPts val="600"/>
              </a:spcAft>
              <a:buNone/>
              <a:defRPr/>
            </a:lvl3pPr>
            <a:lvl4pPr marL="180000" indent="-180000">
              <a:spcAft>
                <a:spcPts val="600"/>
              </a:spcAft>
              <a:buFont typeface="Arial" panose="020B0604020202020204" pitchFamily="34" charset="0"/>
              <a:buChar char="•"/>
              <a:defRPr lang="en-US" sz="10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6089" indent="-191094">
              <a:spcAft>
                <a:spcPts val="600"/>
              </a:spcAft>
              <a:buFont typeface="Verdana" panose="020B0604030504040204" pitchFamily="34" charset="0"/>
              <a:buChar char="–"/>
              <a:defRPr baseline="0"/>
            </a:lvl5pPr>
            <a:lvl6pPr marL="386089" indent="-191094">
              <a:spcAft>
                <a:spcPts val="1083"/>
              </a:spcAft>
              <a:buFont typeface="Verdana" panose="020B0604030504040204" pitchFamily="34" charset="0"/>
              <a:buChar char="−"/>
              <a:defRPr/>
            </a:lvl6pPr>
            <a:lvl7pPr marL="386089" indent="-191094">
              <a:spcAft>
                <a:spcPts val="1083"/>
              </a:spcAft>
              <a:defRPr/>
            </a:lvl7pPr>
            <a:lvl8pPr marL="386089" indent="-191094">
              <a:spcAft>
                <a:spcPts val="1083"/>
              </a:spcAft>
              <a:defRPr/>
            </a:lvl8pPr>
            <a:lvl9pPr marL="386089" indent="-191094">
              <a:spcAft>
                <a:spcPts val="1083"/>
              </a:spcAft>
              <a:defRPr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marL="360000" lvl="3" indent="-180000" algn="l" defTabSz="990571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Verdana" panose="020B0604030504040204" pitchFamily="34" charset="0"/>
              <a:buChar char="−"/>
              <a:tabLst>
                <a:tab pos="5448137" algn="r"/>
              </a:tabLst>
            </a:pPr>
            <a:r>
              <a:rPr lang="en-US" noProof="0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111724" y="2040871"/>
            <a:ext cx="3150000" cy="4239231"/>
          </a:xfrm>
        </p:spPr>
        <p:txBody>
          <a:bodyPr/>
          <a:lstStyle>
            <a:lvl1pPr>
              <a:spcAft>
                <a:spcPts val="6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600"/>
              </a:spcAft>
              <a:defRPr/>
            </a:lvl2pPr>
            <a:lvl3pPr marL="0" indent="0">
              <a:spcAft>
                <a:spcPts val="600"/>
              </a:spcAft>
              <a:buNone/>
              <a:defRPr/>
            </a:lvl3pPr>
            <a:lvl4pPr marL="180000" indent="-180000">
              <a:spcAft>
                <a:spcPts val="600"/>
              </a:spcAft>
              <a:buFont typeface="Arial" panose="020B0604020202020204" pitchFamily="34" charset="0"/>
              <a:buChar char="•"/>
              <a:defRPr lang="en-US" sz="10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6089" indent="-191094">
              <a:spcAft>
                <a:spcPts val="600"/>
              </a:spcAft>
              <a:defRPr baseline="0"/>
            </a:lvl5pPr>
            <a:lvl6pPr marL="386089" indent="-191094">
              <a:spcAft>
                <a:spcPts val="1083"/>
              </a:spcAft>
              <a:buFont typeface="Verdana" panose="020B0604030504040204" pitchFamily="34" charset="0"/>
              <a:buChar char="−"/>
              <a:defRPr/>
            </a:lvl6pPr>
            <a:lvl7pPr marL="386089" indent="-191094">
              <a:spcAft>
                <a:spcPts val="1083"/>
              </a:spcAft>
              <a:defRPr/>
            </a:lvl7pPr>
            <a:lvl8pPr marL="386089" indent="-191094">
              <a:spcAft>
                <a:spcPts val="1083"/>
              </a:spcAft>
              <a:defRPr/>
            </a:lvl8pPr>
            <a:lvl9pPr marL="386089" indent="-191094">
              <a:spcAft>
                <a:spcPts val="1083"/>
              </a:spcAft>
              <a:defRPr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marL="360000" lvl="3" indent="-180000" algn="l" defTabSz="990571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Verdana" panose="020B0604030504040204" pitchFamily="34" charset="0"/>
              <a:buChar char="−"/>
              <a:tabLst>
                <a:tab pos="5448137" algn="r"/>
              </a:tabLst>
            </a:pPr>
            <a:r>
              <a:rPr lang="en-US" noProof="0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727795"/>
            <a:ext cx="9816913" cy="834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73586747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45290" y="2639717"/>
            <a:ext cx="2268000" cy="3780000"/>
          </a:xfrm>
        </p:spPr>
        <p:txBody>
          <a:bodyPr/>
          <a:lstStyle>
            <a:lvl1pPr>
              <a:spcAft>
                <a:spcPts val="6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600"/>
              </a:spcAft>
              <a:defRPr/>
            </a:lvl2pPr>
            <a:lvl3pPr marL="0" indent="0">
              <a:spcAft>
                <a:spcPts val="600"/>
              </a:spcAft>
              <a:buNone/>
              <a:defRPr/>
            </a:lvl3pPr>
            <a:lvl4pPr marL="191094" indent="-191094">
              <a:spcAft>
                <a:spcPts val="600"/>
              </a:spcAft>
              <a:buFont typeface="Arial" panose="020B0604020202020204" pitchFamily="34" charset="0"/>
              <a:buChar char="•"/>
              <a:defRPr lang="en-US" sz="10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6089" indent="-191094">
              <a:spcAft>
                <a:spcPts val="600"/>
              </a:spcAft>
              <a:defRPr baseline="0"/>
            </a:lvl5pPr>
            <a:lvl6pPr marL="386089" indent="-191094">
              <a:spcAft>
                <a:spcPts val="1083"/>
              </a:spcAft>
              <a:buFont typeface="Verdana" panose="020B0604030504040204" pitchFamily="34" charset="0"/>
              <a:buChar char="−"/>
              <a:defRPr/>
            </a:lvl6pPr>
            <a:lvl7pPr marL="386089" indent="-191094">
              <a:spcAft>
                <a:spcPts val="1083"/>
              </a:spcAft>
              <a:defRPr/>
            </a:lvl7pPr>
            <a:lvl8pPr marL="386089" indent="-191094">
              <a:spcAft>
                <a:spcPts val="1083"/>
              </a:spcAft>
              <a:defRPr/>
            </a:lvl8pPr>
            <a:lvl9pPr marL="386089" indent="-191094">
              <a:spcAft>
                <a:spcPts val="1083"/>
              </a:spcAft>
              <a:defRPr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marL="180000" lvl="3" indent="-180000" algn="l" defTabSz="990571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noProof="0" dirty="0"/>
              <a:t>Fourth level</a:t>
            </a:r>
          </a:p>
          <a:p>
            <a:pPr marL="360000" lvl="3" indent="-180000" algn="l" defTabSz="990571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Verdana" panose="020B0604030504040204" pitchFamily="34" charset="0"/>
              <a:buChar char="−"/>
              <a:tabLst>
                <a:tab pos="5448137" algn="r"/>
              </a:tabLst>
            </a:pPr>
            <a:r>
              <a:rPr lang="en-US" noProof="0" dirty="0"/>
              <a:t>Fifth level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7990798" y="2639717"/>
            <a:ext cx="2268000" cy="3780000"/>
          </a:xfrm>
        </p:spPr>
        <p:txBody>
          <a:bodyPr/>
          <a:lstStyle>
            <a:lvl1pPr>
              <a:spcAft>
                <a:spcPts val="6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600"/>
              </a:spcAft>
              <a:defRPr/>
            </a:lvl2pPr>
            <a:lvl3pPr marL="0" indent="0">
              <a:spcAft>
                <a:spcPts val="600"/>
              </a:spcAft>
              <a:buNone/>
              <a:defRPr/>
            </a:lvl3pPr>
            <a:lvl4pPr marL="191094" indent="-191094">
              <a:spcAft>
                <a:spcPts val="600"/>
              </a:spcAft>
              <a:buFont typeface="Arial" panose="020B0604020202020204" pitchFamily="34" charset="0"/>
              <a:buChar char="•"/>
              <a:defRPr lang="en-US" sz="10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6089" indent="-191094">
              <a:spcAft>
                <a:spcPts val="600"/>
              </a:spcAft>
              <a:defRPr baseline="0"/>
            </a:lvl5pPr>
            <a:lvl6pPr marL="386089" indent="-191094">
              <a:spcAft>
                <a:spcPts val="1083"/>
              </a:spcAft>
              <a:buFont typeface="Verdana" panose="020B0604030504040204" pitchFamily="34" charset="0"/>
              <a:buChar char="−"/>
              <a:defRPr/>
            </a:lvl6pPr>
            <a:lvl7pPr marL="386089" indent="-191094">
              <a:spcAft>
                <a:spcPts val="1083"/>
              </a:spcAft>
              <a:defRPr/>
            </a:lvl7pPr>
            <a:lvl8pPr marL="386089" indent="-191094">
              <a:spcAft>
                <a:spcPts val="1083"/>
              </a:spcAft>
              <a:defRPr/>
            </a:lvl8pPr>
            <a:lvl9pPr marL="386089" indent="-191094">
              <a:spcAft>
                <a:spcPts val="1083"/>
              </a:spcAft>
              <a:defRPr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marL="180000" lvl="3" indent="-180000" algn="l" defTabSz="990571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noProof="0" dirty="0"/>
              <a:t>Fourth level</a:t>
            </a:r>
          </a:p>
          <a:p>
            <a:pPr marL="360000" lvl="3" indent="-180000" algn="l" defTabSz="990571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Verdana" panose="020B0604030504040204" pitchFamily="34" charset="0"/>
              <a:buChar char="−"/>
              <a:tabLst>
                <a:tab pos="5448137" algn="r"/>
              </a:tabLst>
            </a:pPr>
            <a:r>
              <a:rPr lang="en-US" noProof="0" dirty="0"/>
              <a:t>Fifth level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960459" y="2639717"/>
            <a:ext cx="2268000" cy="3780000"/>
          </a:xfrm>
        </p:spPr>
        <p:txBody>
          <a:bodyPr/>
          <a:lstStyle>
            <a:lvl1pPr>
              <a:spcAft>
                <a:spcPts val="6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600"/>
              </a:spcAft>
              <a:defRPr/>
            </a:lvl2pPr>
            <a:lvl3pPr marL="0" indent="0">
              <a:spcAft>
                <a:spcPts val="600"/>
              </a:spcAft>
              <a:buNone/>
              <a:defRPr/>
            </a:lvl3pPr>
            <a:lvl4pPr marL="191094" indent="-191094">
              <a:spcAft>
                <a:spcPts val="600"/>
              </a:spcAft>
              <a:buFont typeface="Arial" panose="020B0604020202020204" pitchFamily="34" charset="0"/>
              <a:buChar char="•"/>
              <a:defRPr lang="en-US" sz="10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6089" indent="-191094">
              <a:spcAft>
                <a:spcPts val="600"/>
              </a:spcAft>
              <a:defRPr baseline="0"/>
            </a:lvl5pPr>
            <a:lvl6pPr marL="386089" indent="-191094">
              <a:spcAft>
                <a:spcPts val="1083"/>
              </a:spcAft>
              <a:buFont typeface="Verdana" panose="020B0604030504040204" pitchFamily="34" charset="0"/>
              <a:buChar char="−"/>
              <a:defRPr/>
            </a:lvl6pPr>
            <a:lvl7pPr marL="386089" indent="-191094">
              <a:spcAft>
                <a:spcPts val="1083"/>
              </a:spcAft>
              <a:defRPr/>
            </a:lvl7pPr>
            <a:lvl8pPr marL="386089" indent="-191094">
              <a:spcAft>
                <a:spcPts val="1083"/>
              </a:spcAft>
              <a:defRPr/>
            </a:lvl8pPr>
            <a:lvl9pPr marL="386089" indent="-191094">
              <a:spcAft>
                <a:spcPts val="1083"/>
              </a:spcAft>
              <a:defRPr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marL="180000" lvl="3" indent="-180000" algn="l" defTabSz="990571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noProof="0" dirty="0"/>
              <a:t>Fourth level</a:t>
            </a:r>
          </a:p>
          <a:p>
            <a:pPr marL="360000" lvl="3" indent="-180000" algn="l" defTabSz="990571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Verdana" panose="020B0604030504040204" pitchFamily="34" charset="0"/>
              <a:buChar char="−"/>
              <a:tabLst>
                <a:tab pos="5448137" algn="r"/>
              </a:tabLst>
            </a:pPr>
            <a:r>
              <a:rPr lang="en-US" noProof="0" dirty="0"/>
              <a:t>Fifth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5475628" y="2639717"/>
            <a:ext cx="2268000" cy="3780000"/>
          </a:xfrm>
        </p:spPr>
        <p:txBody>
          <a:bodyPr/>
          <a:lstStyle>
            <a:lvl1pPr>
              <a:spcAft>
                <a:spcPts val="600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600"/>
              </a:spcAft>
              <a:defRPr/>
            </a:lvl2pPr>
            <a:lvl3pPr marL="0" indent="0">
              <a:spcAft>
                <a:spcPts val="600"/>
              </a:spcAft>
              <a:buNone/>
              <a:defRPr/>
            </a:lvl3pPr>
            <a:lvl4pPr marL="191094" indent="-191094">
              <a:spcAft>
                <a:spcPts val="600"/>
              </a:spcAft>
              <a:buFont typeface="Arial" panose="020B0604020202020204" pitchFamily="34" charset="0"/>
              <a:buChar char="•"/>
              <a:defRPr lang="en-US" sz="1000" kern="120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6089" indent="-191094">
              <a:spcAft>
                <a:spcPts val="600"/>
              </a:spcAft>
              <a:defRPr baseline="0"/>
            </a:lvl5pPr>
            <a:lvl6pPr marL="386089" indent="-191094">
              <a:spcAft>
                <a:spcPts val="1083"/>
              </a:spcAft>
              <a:buFont typeface="Verdana" panose="020B0604030504040204" pitchFamily="34" charset="0"/>
              <a:buChar char="−"/>
              <a:defRPr/>
            </a:lvl6pPr>
            <a:lvl7pPr marL="386089" indent="-191094">
              <a:spcAft>
                <a:spcPts val="1083"/>
              </a:spcAft>
              <a:defRPr/>
            </a:lvl7pPr>
            <a:lvl8pPr marL="386089" indent="-191094">
              <a:spcAft>
                <a:spcPts val="1083"/>
              </a:spcAft>
              <a:defRPr/>
            </a:lvl8pPr>
            <a:lvl9pPr marL="386089" indent="-191094">
              <a:spcAft>
                <a:spcPts val="1083"/>
              </a:spcAft>
              <a:defRPr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marL="180000" lvl="3" indent="-180000" algn="l" defTabSz="990571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noProof="0" dirty="0"/>
              <a:t>Fourth level</a:t>
            </a:r>
          </a:p>
          <a:p>
            <a:pPr marL="360000" lvl="3" indent="-180000" algn="l" defTabSz="990571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Verdana" panose="020B0604030504040204" pitchFamily="34" charset="0"/>
              <a:buChar char="−"/>
              <a:tabLst>
                <a:tab pos="5448137" algn="r"/>
              </a:tabLst>
            </a:pPr>
            <a:r>
              <a:rPr lang="en-US" noProof="0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3388" y="359512"/>
            <a:ext cx="9823450" cy="368284"/>
          </a:xfrm>
        </p:spPr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727795"/>
            <a:ext cx="9816913" cy="834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91243073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48300" y="1880190"/>
            <a:ext cx="9808538" cy="1755329"/>
          </a:xfrm>
        </p:spPr>
        <p:txBody>
          <a:bodyPr anchor="b"/>
          <a:lstStyle>
            <a:lvl1pPr>
              <a:lnSpc>
                <a:spcPct val="95000"/>
              </a:lnSpc>
              <a:defRPr sz="3900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48300" y="3779839"/>
            <a:ext cx="9808538" cy="17268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900">
                <a:solidFill>
                  <a:schemeClr val="bg1"/>
                </a:solidFill>
              </a:defRPr>
            </a:lvl1pPr>
            <a:lvl2pPr marL="495286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 marL="990571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3pPr>
            <a:lvl4pPr marL="148585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198114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47642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2971711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46699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3962281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731283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381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tea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8315" y="1890678"/>
            <a:ext cx="8168635" cy="523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900"/>
              </a:spcBef>
              <a:defRPr sz="2383">
                <a:solidFill>
                  <a:schemeClr val="bg1"/>
                </a:solidFill>
              </a:defRPr>
            </a:lvl1pPr>
            <a:lvl2pPr marL="495286" indent="-495286">
              <a:defRPr sz="3250">
                <a:solidFill>
                  <a:schemeClr val="bg2"/>
                </a:solidFill>
              </a:defRPr>
            </a:lvl2pPr>
            <a:lvl3pPr>
              <a:defRPr sz="3250">
                <a:solidFill>
                  <a:schemeClr val="bg2"/>
                </a:solidFill>
              </a:defRPr>
            </a:lvl3pPr>
            <a:lvl4pPr>
              <a:defRPr sz="3250">
                <a:solidFill>
                  <a:schemeClr val="bg2"/>
                </a:solidFill>
              </a:defRPr>
            </a:lvl4pPr>
            <a:lvl5pPr>
              <a:defRPr sz="32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7106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453030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8297" y="1884979"/>
            <a:ext cx="2422452" cy="514923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000"/>
            </a:lvl1pPr>
            <a:lvl2pPr>
              <a:spcBef>
                <a:spcPts val="3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347295" y="1884973"/>
            <a:ext cx="6910551" cy="514924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n-US" dirty="0"/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445291" y="412983"/>
            <a:ext cx="1872000" cy="3492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1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rgbClr val="86B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2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3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4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5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6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9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30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</p:grpSp>
      <p:sp>
        <p:nvSpPr>
          <p:cNvPr id="32" name="Rectangle 31"/>
          <p:cNvSpPr/>
          <p:nvPr userDrawn="1"/>
        </p:nvSpPr>
        <p:spPr>
          <a:xfrm>
            <a:off x="7786688" y="423666"/>
            <a:ext cx="2455200" cy="1231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defTabSz="990571">
              <a:buSzPct val="100000"/>
              <a:buFont typeface="Arial" panose="020B0604020202020204" pitchFamily="34" charset="0"/>
              <a:buNone/>
            </a:pPr>
            <a:r>
              <a:rPr lang="ru-RU" sz="1000" dirty="0" smtClean="0"/>
              <a:t>ООО «</a:t>
            </a:r>
            <a:r>
              <a:rPr lang="ru-RU" sz="1000" dirty="0" err="1" smtClean="0"/>
              <a:t>Делойт</a:t>
            </a:r>
            <a:r>
              <a:rPr lang="ru-RU" sz="1000" dirty="0" smtClean="0"/>
              <a:t> Консалтинг»</a:t>
            </a:r>
          </a:p>
          <a:p>
            <a:pPr defTabSz="990571">
              <a:buSzPct val="100000"/>
              <a:buFont typeface="Arial" panose="020B0604020202020204" pitchFamily="34" charset="0"/>
              <a:buNone/>
            </a:pPr>
            <a:r>
              <a:rPr lang="ru-RU" sz="1000" dirty="0" smtClean="0"/>
              <a:t>ул. Карла Маркса, д. 20 </a:t>
            </a:r>
          </a:p>
          <a:p>
            <a:pPr defTabSz="990571">
              <a:buSzPct val="100000"/>
              <a:buFont typeface="Arial" panose="020B0604020202020204" pitchFamily="34" charset="0"/>
              <a:buNone/>
            </a:pPr>
            <a:r>
              <a:rPr lang="ru-RU" sz="1000" dirty="0" smtClean="0"/>
              <a:t>Уфа, 450077, </a:t>
            </a:r>
          </a:p>
          <a:p>
            <a:pPr defTabSz="990571">
              <a:buSzPct val="100000"/>
              <a:buFont typeface="Arial" panose="020B0604020202020204" pitchFamily="34" charset="0"/>
              <a:buNone/>
            </a:pPr>
            <a:r>
              <a:rPr lang="ru-RU" sz="1000" dirty="0" smtClean="0"/>
              <a:t>Россия</a:t>
            </a:r>
          </a:p>
          <a:p>
            <a:pPr defTabSz="990571">
              <a:buSzPct val="100000"/>
              <a:buFont typeface="Arial" panose="020B0604020202020204" pitchFamily="34" charset="0"/>
              <a:buNone/>
            </a:pPr>
            <a:endParaRPr lang="ru-RU" sz="1000" dirty="0" smtClean="0"/>
          </a:p>
          <a:p>
            <a:pPr defTabSz="990571">
              <a:buSzPct val="100000"/>
              <a:buFont typeface="Arial" panose="020B0604020202020204" pitchFamily="34" charset="0"/>
              <a:buNone/>
            </a:pPr>
            <a:r>
              <a:rPr lang="ru-RU" sz="1000" dirty="0" smtClean="0"/>
              <a:t>Тел.:  +7 (347) 226 72 92</a:t>
            </a:r>
          </a:p>
          <a:p>
            <a:pPr defTabSz="990571">
              <a:buSzPct val="100000"/>
              <a:buFont typeface="Arial" panose="020B0604020202020204" pitchFamily="34" charset="0"/>
              <a:buNone/>
            </a:pPr>
            <a:r>
              <a:rPr lang="ru-RU" sz="1000" dirty="0" smtClean="0"/>
              <a:t>Факс: +7 (347) 226 72 93</a:t>
            </a:r>
          </a:p>
          <a:p>
            <a:pPr defTabSz="990571">
              <a:buSzPct val="100000"/>
              <a:buFont typeface="Arial" panose="020B0604020202020204" pitchFamily="34" charset="0"/>
              <a:buNone/>
            </a:pPr>
            <a:r>
              <a:rPr lang="ru-RU" sz="1000" dirty="0" smtClean="0"/>
              <a:t>deloitte.ru</a:t>
            </a:r>
          </a:p>
        </p:txBody>
      </p:sp>
    </p:spTree>
    <p:extLst>
      <p:ext uri="{BB962C8B-B14F-4D97-AF65-F5344CB8AC3E}">
        <p14:creationId xmlns:p14="http://schemas.microsoft.com/office/powerpoint/2010/main" val="228412012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727795"/>
            <a:ext cx="9823450" cy="8347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33388" y="359514"/>
            <a:ext cx="9823450" cy="3682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42913" y="1884364"/>
            <a:ext cx="9823450" cy="51498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64712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359511"/>
            <a:ext cx="9823450" cy="769967"/>
          </a:xfrm>
        </p:spPr>
        <p:txBody>
          <a:bodyPr/>
          <a:lstStyle/>
          <a:p>
            <a:r>
              <a:rPr lang="es-ES"/>
              <a:t>Click to edit Master title style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442913" y="1883300"/>
            <a:ext cx="9823450" cy="51509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s-ES" dirty="0" err="1"/>
              <a:t>Click</a:t>
            </a:r>
            <a:r>
              <a:rPr lang="es-ES" dirty="0"/>
              <a:t> to </a:t>
            </a:r>
            <a:r>
              <a:rPr lang="es-ES" dirty="0" err="1"/>
              <a:t>edit</a:t>
            </a:r>
            <a:r>
              <a:rPr lang="es-ES" dirty="0"/>
              <a:t> Master </a:t>
            </a:r>
            <a:r>
              <a:rPr lang="es-ES" dirty="0" err="1"/>
              <a:t>text</a:t>
            </a:r>
            <a:r>
              <a:rPr lang="es-ES" dirty="0"/>
              <a:t> </a:t>
            </a:r>
            <a:r>
              <a:rPr lang="es-ES" dirty="0" err="1"/>
              <a:t>styles</a:t>
            </a:r>
            <a:endParaRPr lang="es-ES" dirty="0"/>
          </a:p>
          <a:p>
            <a:pPr lvl="1"/>
            <a:r>
              <a:rPr lang="es-ES" dirty="0" err="1"/>
              <a:t>Second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2"/>
            <a:r>
              <a:rPr lang="es-ES" dirty="0" err="1"/>
              <a:t>Third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3"/>
            <a:r>
              <a:rPr lang="es-ES" dirty="0" err="1"/>
              <a:t>Fourth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s-ES" dirty="0"/>
          </a:p>
          <a:p>
            <a:pPr lvl="4"/>
            <a:r>
              <a:rPr lang="es-ES" dirty="0" err="1"/>
              <a:t>Fifth</a:t>
            </a:r>
            <a:r>
              <a:rPr lang="es-ES" dirty="0"/>
              <a:t> </a:t>
            </a:r>
            <a:r>
              <a:rPr lang="es-ES" dirty="0" err="1"/>
              <a:t>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09111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727795"/>
            <a:ext cx="9823450" cy="8347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3388" y="359514"/>
            <a:ext cx="9823450" cy="3682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819593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359511"/>
            <a:ext cx="9823450" cy="762967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227870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393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2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3388" y="359515"/>
            <a:ext cx="9823450" cy="368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727795"/>
            <a:ext cx="9823450" cy="834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442913" y="1883301"/>
            <a:ext cx="4805361" cy="5199025"/>
          </a:xfrm>
          <a:prstGeom prst="rect">
            <a:avLst/>
          </a:prstGeom>
        </p:spPr>
        <p:txBody>
          <a:bodyPr/>
          <a:lstStyle>
            <a:lvl1pPr>
              <a:tabLst>
                <a:tab pos="5448137" algn="r"/>
              </a:tabLst>
              <a:defRPr/>
            </a:lvl1pPr>
            <a:lvl2pPr>
              <a:tabLst>
                <a:tab pos="5448137" algn="r"/>
              </a:tabLst>
              <a:defRPr/>
            </a:lvl2pPr>
            <a:lvl3pPr>
              <a:tabLst>
                <a:tab pos="5448137" algn="r"/>
              </a:tabLst>
              <a:defRPr/>
            </a:lvl3pPr>
            <a:lvl4pPr>
              <a:tabLst>
                <a:tab pos="5448137" algn="r"/>
              </a:tabLst>
              <a:defRPr/>
            </a:lvl4pPr>
            <a:lvl5pPr>
              <a:tabLst>
                <a:tab pos="5448137" algn="r"/>
              </a:tabLst>
              <a:defRPr baseline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5435600" y="1883301"/>
            <a:ext cx="4821238" cy="5199025"/>
          </a:xfrm>
          <a:prstGeom prst="rect">
            <a:avLst/>
          </a:prstGeom>
        </p:spPr>
        <p:txBody>
          <a:bodyPr/>
          <a:lstStyle>
            <a:lvl1pPr>
              <a:tabLst>
                <a:tab pos="5448137" algn="r"/>
              </a:tabLst>
              <a:defRPr/>
            </a:lvl1pPr>
            <a:lvl2pPr>
              <a:tabLst>
                <a:tab pos="5448137" algn="r"/>
              </a:tabLst>
              <a:defRPr/>
            </a:lvl2pPr>
            <a:lvl3pPr>
              <a:tabLst>
                <a:tab pos="5448137" algn="r"/>
              </a:tabLst>
              <a:defRPr/>
            </a:lvl3pPr>
            <a:lvl4pPr>
              <a:tabLst>
                <a:tab pos="5448137" algn="r"/>
              </a:tabLst>
              <a:defRPr/>
            </a:lvl4pPr>
            <a:lvl5pPr>
              <a:tabLst>
                <a:tab pos="5448137" algn="r"/>
              </a:tabLst>
              <a:defRPr baseline="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289120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vmlDrawing" Target="../drawings/vmlDrawing2.v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oleObject" Target="../embeddings/oleObject2.bin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oleObject" Target="../embeddings/oleObject3.bin"/><Relationship Id="rId5" Type="http://schemas.openxmlformats.org/officeDocument/2006/relationships/tags" Target="../tags/tag4.xml"/><Relationship Id="rId4" Type="http://schemas.openxmlformats.org/officeDocument/2006/relationships/vmlDrawing" Target="../drawings/vmlDrawing3.v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deloitte" TargetMode="External"/><Relationship Id="rId3" Type="http://schemas.openxmlformats.org/officeDocument/2006/relationships/vmlDrawing" Target="../drawings/vmlDrawing4.vml"/><Relationship Id="rId7" Type="http://schemas.openxmlformats.org/officeDocument/2006/relationships/hyperlink" Target="https://www.facebook.com/deloitte" TargetMode="Externa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tags" Target="../tags/tag5.xml"/><Relationship Id="rId9" Type="http://schemas.openxmlformats.org/officeDocument/2006/relationships/hyperlink" Target="https://twitter.com/deloitte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888233"/>
              </p:ext>
            </p:extLst>
          </p:nvPr>
        </p:nvGraphicFramePr>
        <p:xfrm>
          <a:off x="1859" y="1757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59" y="1757"/>
                        <a:ext cx="1856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447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</p:sldLayoutIdLst>
  <p:transition>
    <p:fade/>
  </p:transition>
  <p:hf hdr="0" dt="0"/>
  <p:txStyles>
    <p:titleStyle>
      <a:lvl1pPr algn="l" defTabSz="990571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90571" rtl="0" eaLnBrk="1" latinLnBrk="0" hangingPunct="1">
        <a:spcBef>
          <a:spcPts val="0"/>
        </a:spcBef>
        <a:spcAft>
          <a:spcPts val="1083"/>
        </a:spcAft>
        <a:buSzPct val="100000"/>
        <a:buFont typeface="Arial" panose="020B0604020202020204" pitchFamily="34" charset="0"/>
        <a:buNone/>
        <a:defRPr sz="1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90571" rtl="0" eaLnBrk="1" latinLnBrk="0" hangingPunct="1">
        <a:spcBef>
          <a:spcPts val="0"/>
        </a:spcBef>
        <a:spcAft>
          <a:spcPts val="1083"/>
        </a:spcAft>
        <a:buClrTx/>
        <a:buSzPct val="100000"/>
        <a:buFont typeface="Arial"/>
        <a:buNone/>
        <a:defRPr lang="en-US" sz="10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91094" indent="-191094" algn="l" defTabSz="990571" rtl="0" eaLnBrk="1" latinLnBrk="0" hangingPunct="1">
        <a:spcBef>
          <a:spcPts val="0"/>
        </a:spcBef>
        <a:spcAft>
          <a:spcPts val="1083"/>
        </a:spcAft>
        <a:buClrTx/>
        <a:buSzPct val="100000"/>
        <a:buFont typeface="Arial" panose="020B0604020202020204" pitchFamily="34" charset="0"/>
        <a:buChar char="•"/>
        <a:defRPr lang="en-US" sz="1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86089" indent="-191094" algn="l" defTabSz="990571" rtl="0" eaLnBrk="1" latinLnBrk="0" hangingPunct="1">
        <a:spcBef>
          <a:spcPts val="0"/>
        </a:spcBef>
        <a:spcAft>
          <a:spcPts val="1083"/>
        </a:spcAft>
        <a:buClrTx/>
        <a:buSzPct val="100000"/>
        <a:buFont typeface="Verdana" panose="020B0604030504040204" pitchFamily="34" charset="0"/>
        <a:buChar char="−"/>
        <a:defRPr lang="en-US" sz="1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77182" indent="-191094" algn="l" defTabSz="865030" rtl="0" eaLnBrk="1" latinLnBrk="0" hangingPunct="1">
        <a:spcBef>
          <a:spcPts val="0"/>
        </a:spcBef>
        <a:spcAft>
          <a:spcPts val="1083"/>
        </a:spcAft>
        <a:buClrTx/>
        <a:buSzPct val="100000"/>
        <a:buFont typeface="Verdana" panose="020B0604030504040204" pitchFamily="34" charset="0"/>
        <a:buChar char="−"/>
        <a:tabLst/>
        <a:defRPr lang="en-US" sz="1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577182" indent="-191094" algn="l" defTabSz="990571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77182" indent="-191094" algn="l" defTabSz="990571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577182" indent="-191094" algn="l" defTabSz="990571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77182" indent="-191094" algn="l" defTabSz="990571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6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1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6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40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6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1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5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81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474">
          <p15:clr>
            <a:srgbClr val="A4A3A4"/>
          </p15:clr>
        </p15:guide>
        <p15:guide id="2" orient="horz" pos="2381">
          <p15:clr>
            <a:srgbClr val="A4A3A4"/>
          </p15:clr>
        </p15:guide>
        <p15:guide id="3" orient="horz" pos="4431">
          <p15:clr>
            <a:srgbClr val="A4A3A4"/>
          </p15:clr>
        </p15:guide>
        <p15:guide id="4" pos="273">
          <p15:clr>
            <a:srgbClr val="A4A3A4"/>
          </p15:clr>
        </p15:guide>
        <p15:guide id="5" pos="6461">
          <p15:clr>
            <a:srgbClr val="A4A3A4"/>
          </p15:clr>
        </p15:guide>
        <p15:guide id="6" orient="horz" pos="1180">
          <p15:clr>
            <a:srgbClr val="A4A3A4"/>
          </p15:clr>
        </p15:guide>
        <p15:guide id="7" orient="horz" pos="220">
          <p15:clr>
            <a:srgbClr val="A4A3A4"/>
          </p15:clr>
        </p15:guide>
        <p15:guide id="8" orient="horz" pos="4497">
          <p15:clr>
            <a:srgbClr val="A4A3A4"/>
          </p15:clr>
        </p15:guide>
        <p15:guide id="9" pos="4361">
          <p15:clr>
            <a:srgbClr val="A4A3A4"/>
          </p15:clr>
        </p15:guide>
        <p15:guide id="10" orient="horz" pos="260">
          <p15:clr>
            <a:srgbClr val="A4A3A4"/>
          </p15:clr>
        </p15:guide>
        <p15:guide id="11" pos="1210">
          <p15:clr>
            <a:srgbClr val="A4A3A4"/>
          </p15:clr>
        </p15:guide>
        <p15:guide id="12" pos="1323">
          <p15:clr>
            <a:srgbClr val="A4A3A4"/>
          </p15:clr>
        </p15:guide>
        <p15:guide id="13" pos="2260">
          <p15:clr>
            <a:srgbClr val="A4A3A4"/>
          </p15:clr>
        </p15:guide>
        <p15:guide id="14" pos="2373">
          <p15:clr>
            <a:srgbClr val="A4A3A4"/>
          </p15:clr>
        </p15:guide>
        <p15:guide id="15" pos="5410">
          <p15:clr>
            <a:srgbClr val="A4A3A4"/>
          </p15:clr>
        </p15:guide>
        <p15:guide id="16" pos="3306">
          <p15:clr>
            <a:srgbClr val="A4A3A4"/>
          </p15:clr>
        </p15:guide>
        <p15:guide id="17" pos="3424">
          <p15:clr>
            <a:srgbClr val="A4A3A4"/>
          </p15:clr>
        </p15:guide>
        <p15:guide id="18" pos="3368">
          <p15:clr>
            <a:srgbClr val="A4A3A4"/>
          </p15:clr>
        </p15:guide>
        <p15:guide id="19" pos="5525">
          <p15:clr>
            <a:srgbClr val="A4A3A4"/>
          </p15:clr>
        </p15:guide>
        <p15:guide id="21" orient="horz" pos="706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66891810"/>
              </p:ext>
            </p:extLst>
          </p:nvPr>
        </p:nvGraphicFramePr>
        <p:xfrm>
          <a:off x="1859" y="1757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4" name="think-cell Slide" r:id="rId28" imgW="270" imgH="270" progId="TCLayout.ActiveDocument.1">
                  <p:embed/>
                </p:oleObj>
              </mc:Choice>
              <mc:Fallback>
                <p:oleObj name="think-cell Slide" r:id="rId2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859" y="1757"/>
                        <a:ext cx="1856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33388" y="359511"/>
            <a:ext cx="9823450" cy="762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162300" y="7139694"/>
            <a:ext cx="6573613" cy="2167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ru-RU" sz="704" noProof="0" dirty="0" smtClean="0">
                <a:solidFill>
                  <a:schemeClr val="tx1"/>
                </a:solidFill>
              </a:rPr>
              <a:t>Обзор аналитического исследования компании «</a:t>
            </a:r>
            <a:r>
              <a:rPr lang="ru-RU" sz="704" noProof="0" dirty="0" err="1" smtClean="0">
                <a:solidFill>
                  <a:schemeClr val="tx1"/>
                </a:solidFill>
              </a:rPr>
              <a:t>Делойт</a:t>
            </a:r>
            <a:r>
              <a:rPr lang="ru-RU" sz="704" noProof="0" dirty="0" smtClean="0">
                <a:solidFill>
                  <a:schemeClr val="tx1"/>
                </a:solidFill>
              </a:rPr>
              <a:t>», СНГ о ключевых направлениях, тенденциях и перспективах развития химического сектора в России в 2017 году на основе опроса топ-менеджеров крупных и средних предприятий отрасли</a:t>
            </a:r>
            <a:endParaRPr lang="ru-RU" sz="704" noProof="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433388" y="7139694"/>
            <a:ext cx="4696232" cy="2167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spcBef>
                <a:spcPts val="650"/>
              </a:spcBef>
              <a:buSzPct val="100000"/>
              <a:buFont typeface="Arial"/>
              <a:buNone/>
            </a:pPr>
            <a:r>
              <a:rPr lang="ru-RU" sz="704" noProof="0" dirty="0" smtClean="0">
                <a:solidFill>
                  <a:schemeClr val="tx1"/>
                </a:solidFill>
              </a:rPr>
              <a:t>© 2017 ООО «</a:t>
            </a:r>
            <a:r>
              <a:rPr lang="ru-RU" sz="704" noProof="0" dirty="0" err="1" smtClean="0">
                <a:solidFill>
                  <a:schemeClr val="tx1"/>
                </a:solidFill>
              </a:rPr>
              <a:t>Делойт</a:t>
            </a:r>
            <a:r>
              <a:rPr lang="ru-RU" sz="704" noProof="0" dirty="0" smtClean="0">
                <a:solidFill>
                  <a:schemeClr val="tx1"/>
                </a:solidFill>
              </a:rPr>
              <a:t> Консалтинг»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42913" y="1883298"/>
            <a:ext cx="9813925" cy="51990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986759" y="7138988"/>
            <a:ext cx="270079" cy="1083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6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704" noProof="0" smtClean="0">
                <a:solidFill>
                  <a:schemeClr val="tx1"/>
                </a:solidFill>
              </a:rPr>
              <a:pPr marL="0" indent="0" algn="r">
                <a:spcBef>
                  <a:spcPts val="650"/>
                </a:spcBef>
                <a:buSzPct val="100000"/>
                <a:buFont typeface="Arial"/>
                <a:buNone/>
              </a:pPr>
              <a:t>‹#›</a:t>
            </a:fld>
            <a:endParaRPr lang="en-US" sz="704" noProof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681" r:id="rId2"/>
    <p:sldLayoutId id="2147483678" r:id="rId3"/>
    <p:sldLayoutId id="2147483695" r:id="rId4"/>
    <p:sldLayoutId id="2147483752" r:id="rId5"/>
    <p:sldLayoutId id="2147483696" r:id="rId6"/>
    <p:sldLayoutId id="2147483697" r:id="rId7"/>
    <p:sldLayoutId id="2147483712" r:id="rId8"/>
    <p:sldLayoutId id="2147483840" r:id="rId9"/>
    <p:sldLayoutId id="2147483713" r:id="rId10"/>
    <p:sldLayoutId id="2147483839" r:id="rId11"/>
    <p:sldLayoutId id="2147483753" r:id="rId12"/>
    <p:sldLayoutId id="2147483699" r:id="rId13"/>
    <p:sldLayoutId id="2147483717" r:id="rId14"/>
    <p:sldLayoutId id="2147483716" r:id="rId15"/>
    <p:sldLayoutId id="2147483714" r:id="rId16"/>
    <p:sldLayoutId id="2147483728" r:id="rId17"/>
    <p:sldLayoutId id="2147483826" r:id="rId18"/>
    <p:sldLayoutId id="2147483827" r:id="rId19"/>
    <p:sldLayoutId id="2147483825" r:id="rId20"/>
    <p:sldLayoutId id="2147483824" r:id="rId21"/>
    <p:sldLayoutId id="2147483721" r:id="rId22"/>
    <p:sldLayoutId id="2147483725" r:id="rId23"/>
    <p:sldLayoutId id="2147483726" r:id="rId24"/>
  </p:sldLayoutIdLst>
  <p:transition>
    <p:fade/>
  </p:transition>
  <p:hf hdr="0" dt="0"/>
  <p:txStyles>
    <p:titleStyle>
      <a:lvl1pPr algn="l" defTabSz="990571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90571" rtl="0" eaLnBrk="1" latinLnBrk="0" hangingPunct="1"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None/>
        <a:defRPr sz="1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90571" rtl="0" eaLnBrk="1" latinLnBrk="0" hangingPunct="1">
        <a:spcBef>
          <a:spcPts val="0"/>
        </a:spcBef>
        <a:spcAft>
          <a:spcPts val="600"/>
        </a:spcAft>
        <a:buClrTx/>
        <a:buSzPct val="100000"/>
        <a:buFont typeface="Arial"/>
        <a:buNone/>
        <a:defRPr lang="en-US" sz="10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90571" rtl="0" eaLnBrk="1" latinLnBrk="0" hangingPunct="1"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•"/>
        <a:defRPr lang="en-US" sz="1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90571" rtl="0" eaLnBrk="1" latinLnBrk="0" hangingPunct="1">
        <a:spcBef>
          <a:spcPts val="0"/>
        </a:spcBef>
        <a:spcAft>
          <a:spcPts val="600"/>
        </a:spcAft>
        <a:buClrTx/>
        <a:buSzPct val="100000"/>
        <a:buFont typeface="Verdana" panose="020B0604030504040204" pitchFamily="34" charset="0"/>
        <a:buChar char="−"/>
        <a:defRPr lang="en-US" sz="1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865030" rtl="0" eaLnBrk="1" latinLnBrk="0" hangingPunct="1"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•"/>
        <a:tabLst/>
        <a:defRPr lang="en-US" sz="1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577182" indent="-191094" algn="l" defTabSz="990571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77182" indent="-191094" algn="l" defTabSz="990571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577182" indent="-191094" algn="l" defTabSz="990571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77182" indent="-191094" algn="l" defTabSz="990571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6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1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6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40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6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1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5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81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474" userDrawn="1">
          <p15:clr>
            <a:srgbClr val="A4A3A4"/>
          </p15:clr>
        </p15:guide>
        <p15:guide id="2" orient="horz" pos="2381" userDrawn="1">
          <p15:clr>
            <a:srgbClr val="A4A3A4"/>
          </p15:clr>
        </p15:guide>
        <p15:guide id="3" orient="horz" pos="4431" userDrawn="1">
          <p15:clr>
            <a:srgbClr val="A4A3A4"/>
          </p15:clr>
        </p15:guide>
        <p15:guide id="4" pos="273" userDrawn="1">
          <p15:clr>
            <a:srgbClr val="A4A3A4"/>
          </p15:clr>
        </p15:guide>
        <p15:guide id="5" pos="6461" userDrawn="1">
          <p15:clr>
            <a:srgbClr val="A4A3A4"/>
          </p15:clr>
        </p15:guide>
        <p15:guide id="6" orient="horz" pos="1180" userDrawn="1">
          <p15:clr>
            <a:srgbClr val="A4A3A4"/>
          </p15:clr>
        </p15:guide>
        <p15:guide id="7" orient="horz" pos="220" userDrawn="1">
          <p15:clr>
            <a:srgbClr val="A4A3A4"/>
          </p15:clr>
        </p15:guide>
        <p15:guide id="8" orient="horz" pos="4497" userDrawn="1">
          <p15:clr>
            <a:srgbClr val="A4A3A4"/>
          </p15:clr>
        </p15:guide>
        <p15:guide id="10" pos="4361" userDrawn="1">
          <p15:clr>
            <a:srgbClr val="A4A3A4"/>
          </p15:clr>
        </p15:guide>
        <p15:guide id="11" orient="horz" pos="260" userDrawn="1">
          <p15:clr>
            <a:srgbClr val="A4A3A4"/>
          </p15:clr>
        </p15:guide>
        <p15:guide id="12" pos="1210" userDrawn="1">
          <p15:clr>
            <a:srgbClr val="A4A3A4"/>
          </p15:clr>
        </p15:guide>
        <p15:guide id="13" pos="1323" userDrawn="1">
          <p15:clr>
            <a:srgbClr val="A4A3A4"/>
          </p15:clr>
        </p15:guide>
        <p15:guide id="14" pos="2260" userDrawn="1">
          <p15:clr>
            <a:srgbClr val="A4A3A4"/>
          </p15:clr>
        </p15:guide>
        <p15:guide id="15" pos="2373" userDrawn="1">
          <p15:clr>
            <a:srgbClr val="A4A3A4"/>
          </p15:clr>
        </p15:guide>
        <p15:guide id="16" pos="5410" userDrawn="1">
          <p15:clr>
            <a:srgbClr val="A4A3A4"/>
          </p15:clr>
        </p15:guide>
        <p15:guide id="17" pos="3306" userDrawn="1">
          <p15:clr>
            <a:srgbClr val="A4A3A4"/>
          </p15:clr>
        </p15:guide>
        <p15:guide id="18" pos="3424" userDrawn="1">
          <p15:clr>
            <a:srgbClr val="A4A3A4"/>
          </p15:clr>
        </p15:guide>
        <p15:guide id="19" pos="3368" userDrawn="1">
          <p15:clr>
            <a:srgbClr val="A4A3A4"/>
          </p15:clr>
        </p15:guide>
        <p15:guide id="20" pos="5525" userDrawn="1">
          <p15:clr>
            <a:srgbClr val="A4A3A4"/>
          </p15:clr>
        </p15:guide>
        <p15:guide id="22" orient="horz" pos="706" userDrawn="1">
          <p15:clr>
            <a:srgbClr val="A4A3A4"/>
          </p15:clr>
        </p15:guide>
        <p15:guide id="23" orient="horz" pos="378" userDrawn="1">
          <p15:clr>
            <a:srgbClr val="A4A3A4"/>
          </p15:clr>
        </p15:guide>
        <p15:guide id="24" orient="horz" pos="612" userDrawn="1">
          <p15:clr>
            <a:srgbClr val="A4A3A4"/>
          </p15:clr>
        </p15:guide>
        <p15:guide id="25" orient="horz" pos="492" userDrawn="1">
          <p15:clr>
            <a:srgbClr val="A4A3A4"/>
          </p15:clr>
        </p15:guide>
        <p15:guide id="26" orient="horz" pos="4558" userDrawn="1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5203225"/>
              </p:ext>
            </p:extLst>
          </p:nvPr>
        </p:nvGraphicFramePr>
        <p:xfrm>
          <a:off x="1859" y="1757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59" y="1757"/>
                        <a:ext cx="1856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33388" y="359511"/>
            <a:ext cx="9823450" cy="762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Master title style</a:t>
            </a:r>
            <a:br>
              <a:rPr lang="en-US" noProof="0" dirty="0"/>
            </a:br>
            <a:endParaRPr lang="en-US" noProof="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5441859" y="7139694"/>
            <a:ext cx="4294054" cy="2167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704" noProof="0" dirty="0">
                <a:solidFill>
                  <a:schemeClr val="bg1"/>
                </a:solidFill>
              </a:rPr>
              <a:t>Presentation title</a:t>
            </a:r>
            <a:br>
              <a:rPr lang="en-US" sz="704" noProof="0" dirty="0">
                <a:solidFill>
                  <a:schemeClr val="bg1"/>
                </a:solidFill>
              </a:rPr>
            </a:br>
            <a:r>
              <a:rPr lang="en-US" sz="704" noProof="0" dirty="0">
                <a:solidFill>
                  <a:schemeClr val="bg1"/>
                </a:solidFill>
              </a:rPr>
              <a:t>[To edit, click View &gt; Slide Master &gt; Slide Master]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433388" y="7139694"/>
            <a:ext cx="4696232" cy="2167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spcBef>
                <a:spcPts val="650"/>
              </a:spcBef>
              <a:buSzPct val="100000"/>
              <a:buFont typeface="Arial"/>
              <a:buNone/>
            </a:pPr>
            <a:r>
              <a:rPr lang="ru-RU" sz="704" noProof="0" dirty="0" smtClean="0">
                <a:solidFill>
                  <a:schemeClr val="bg1"/>
                </a:solidFill>
              </a:rPr>
              <a:t>© 2017 ООО «</a:t>
            </a:r>
            <a:r>
              <a:rPr lang="ru-RU" sz="704" noProof="0" dirty="0" err="1" smtClean="0">
                <a:solidFill>
                  <a:schemeClr val="bg1"/>
                </a:solidFill>
              </a:rPr>
              <a:t>Делойт</a:t>
            </a:r>
            <a:r>
              <a:rPr lang="ru-RU" sz="704" noProof="0" dirty="0" smtClean="0">
                <a:solidFill>
                  <a:schemeClr val="bg1"/>
                </a:solidFill>
              </a:rPr>
              <a:t> Консалтинг»</a:t>
            </a:r>
            <a:endParaRPr lang="fr-FR" sz="704" noProof="0" dirty="0" smtClean="0">
              <a:solidFill>
                <a:schemeClr val="bg1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42913" y="1883298"/>
            <a:ext cx="9813925" cy="51990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9986759" y="7138988"/>
            <a:ext cx="270079" cy="1083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6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704" noProof="0" smtClean="0">
                <a:solidFill>
                  <a:schemeClr val="bg1"/>
                </a:solidFill>
              </a:rPr>
              <a:pPr marL="0" indent="0" algn="r">
                <a:spcBef>
                  <a:spcPts val="650"/>
                </a:spcBef>
                <a:buSzPct val="100000"/>
                <a:buFont typeface="Arial"/>
                <a:buNone/>
              </a:pPr>
              <a:t>‹#›</a:t>
            </a:fld>
            <a:endParaRPr lang="en-US" sz="704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66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</p:sldLayoutIdLst>
  <p:transition>
    <p:fade/>
  </p:transition>
  <p:hf hdr="0" dt="0"/>
  <p:txStyles>
    <p:titleStyle>
      <a:lvl1pPr algn="l" defTabSz="990571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90571" rtl="0" eaLnBrk="1" latinLnBrk="0" hangingPunct="1"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None/>
        <a:defRPr sz="1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90571" rtl="0" eaLnBrk="1" latinLnBrk="0" hangingPunct="1">
        <a:spcBef>
          <a:spcPts val="0"/>
        </a:spcBef>
        <a:spcAft>
          <a:spcPts val="600"/>
        </a:spcAft>
        <a:buClrTx/>
        <a:buSzPct val="100000"/>
        <a:buFont typeface="Arial"/>
        <a:buNone/>
        <a:defRPr lang="en-US" sz="10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90571" rtl="0" eaLnBrk="1" latinLnBrk="0" hangingPunct="1"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•"/>
        <a:defRPr lang="en-US" sz="1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90571" rtl="0" eaLnBrk="1" latinLnBrk="0" hangingPunct="1">
        <a:spcBef>
          <a:spcPts val="0"/>
        </a:spcBef>
        <a:spcAft>
          <a:spcPts val="600"/>
        </a:spcAft>
        <a:buClrTx/>
        <a:buSzPct val="100000"/>
        <a:buFont typeface="Verdana" panose="020B0604030504040204" pitchFamily="34" charset="0"/>
        <a:buChar char="−"/>
        <a:defRPr lang="en-US" sz="1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865030" rtl="0" eaLnBrk="1" latinLnBrk="0" hangingPunct="1"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•"/>
        <a:tabLst/>
        <a:defRPr lang="en-US" sz="1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577182" indent="-191094" algn="l" defTabSz="990571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77182" indent="-191094" algn="l" defTabSz="990571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577182" indent="-191094" algn="l" defTabSz="990571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77182" indent="-191094" algn="l" defTabSz="990571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6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1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6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40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6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1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5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81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474">
          <p15:clr>
            <a:srgbClr val="A4A3A4"/>
          </p15:clr>
        </p15:guide>
        <p15:guide id="2" orient="horz" pos="2381">
          <p15:clr>
            <a:srgbClr val="A4A3A4"/>
          </p15:clr>
        </p15:guide>
        <p15:guide id="3" orient="horz" pos="4431">
          <p15:clr>
            <a:srgbClr val="A4A3A4"/>
          </p15:clr>
        </p15:guide>
        <p15:guide id="4" pos="273">
          <p15:clr>
            <a:srgbClr val="A4A3A4"/>
          </p15:clr>
        </p15:guide>
        <p15:guide id="5" pos="6461">
          <p15:clr>
            <a:srgbClr val="A4A3A4"/>
          </p15:clr>
        </p15:guide>
        <p15:guide id="6" orient="horz" pos="1180">
          <p15:clr>
            <a:srgbClr val="A4A3A4"/>
          </p15:clr>
        </p15:guide>
        <p15:guide id="7" orient="horz" pos="220">
          <p15:clr>
            <a:srgbClr val="A4A3A4"/>
          </p15:clr>
        </p15:guide>
        <p15:guide id="8" orient="horz" pos="4497">
          <p15:clr>
            <a:srgbClr val="A4A3A4"/>
          </p15:clr>
        </p15:guide>
        <p15:guide id="9" pos="4361">
          <p15:clr>
            <a:srgbClr val="A4A3A4"/>
          </p15:clr>
        </p15:guide>
        <p15:guide id="10" orient="horz" pos="260">
          <p15:clr>
            <a:srgbClr val="A4A3A4"/>
          </p15:clr>
        </p15:guide>
        <p15:guide id="11" pos="1210">
          <p15:clr>
            <a:srgbClr val="A4A3A4"/>
          </p15:clr>
        </p15:guide>
        <p15:guide id="12" pos="1323">
          <p15:clr>
            <a:srgbClr val="A4A3A4"/>
          </p15:clr>
        </p15:guide>
        <p15:guide id="13" pos="2260">
          <p15:clr>
            <a:srgbClr val="A4A3A4"/>
          </p15:clr>
        </p15:guide>
        <p15:guide id="14" pos="2373">
          <p15:clr>
            <a:srgbClr val="A4A3A4"/>
          </p15:clr>
        </p15:guide>
        <p15:guide id="15" pos="5410">
          <p15:clr>
            <a:srgbClr val="A4A3A4"/>
          </p15:clr>
        </p15:guide>
        <p15:guide id="16" pos="3306">
          <p15:clr>
            <a:srgbClr val="A4A3A4"/>
          </p15:clr>
        </p15:guide>
        <p15:guide id="17" pos="3424">
          <p15:clr>
            <a:srgbClr val="A4A3A4"/>
          </p15:clr>
        </p15:guide>
        <p15:guide id="18" pos="3368">
          <p15:clr>
            <a:srgbClr val="A4A3A4"/>
          </p15:clr>
        </p15:guide>
        <p15:guide id="19" pos="5525">
          <p15:clr>
            <a:srgbClr val="A4A3A4"/>
          </p15:clr>
        </p15:guide>
        <p15:guide id="20" orient="horz" pos="706">
          <p15:clr>
            <a:srgbClr val="A4A3A4"/>
          </p15:clr>
        </p15:guide>
        <p15:guide id="21" orient="horz" pos="378">
          <p15:clr>
            <a:srgbClr val="A4A3A4"/>
          </p15:clr>
        </p15:guide>
        <p15:guide id="22" orient="horz" pos="612">
          <p15:clr>
            <a:srgbClr val="A4A3A4"/>
          </p15:clr>
        </p15:guide>
        <p15:guide id="23" orient="horz" pos="492">
          <p15:clr>
            <a:srgbClr val="A4A3A4"/>
          </p15:clr>
        </p15:guide>
        <p15:guide id="24" orient="horz" pos="4558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054793391"/>
              </p:ext>
            </p:extLst>
          </p:nvPr>
        </p:nvGraphicFramePr>
        <p:xfrm>
          <a:off x="1859" y="1757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59" y="1757"/>
                        <a:ext cx="1856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 userDrawn="1"/>
        </p:nvSpPr>
        <p:spPr>
          <a:xfrm>
            <a:off x="433388" y="4767263"/>
            <a:ext cx="6489700" cy="2487612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lvl="0" algn="l" defTabSz="787481" rtl="0" eaLnBrk="1" latinLnBrk="0" hangingPunct="1">
              <a:spcBef>
                <a:spcPts val="600"/>
              </a:spcBef>
              <a:spcAft>
                <a:spcPts val="0"/>
              </a:spcAft>
            </a:pPr>
            <a:r>
              <a:rPr lang="en-US" sz="1100" b="1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deloitte.ru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ru-RU" sz="700" b="1" noProof="0" dirty="0" smtClean="0"/>
              <a:t>О «</a:t>
            </a:r>
            <a:r>
              <a:rPr lang="ru-RU" sz="700" b="1" noProof="0" dirty="0" err="1" smtClean="0"/>
              <a:t>Делойте</a:t>
            </a:r>
            <a:r>
              <a:rPr lang="ru-RU" sz="700" b="1" noProof="0" dirty="0" smtClean="0"/>
              <a:t>»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ru-RU" sz="700" b="0" noProof="0" dirty="0" smtClean="0"/>
              <a:t>Наименование «</a:t>
            </a:r>
            <a:r>
              <a:rPr lang="ru-RU" sz="700" b="0" noProof="0" dirty="0" err="1" smtClean="0"/>
              <a:t>Делойт</a:t>
            </a:r>
            <a:r>
              <a:rPr lang="ru-RU" sz="700" b="0" noProof="0" dirty="0" smtClean="0"/>
              <a:t>» относится к одному либо любому количеству юридических лиц, включая их аффилированные лица, совместно входящих в «</a:t>
            </a:r>
            <a:r>
              <a:rPr lang="ru-RU" sz="700" b="0" noProof="0" dirty="0" err="1" smtClean="0"/>
              <a:t>Делойт</a:t>
            </a:r>
            <a:r>
              <a:rPr lang="ru-RU" sz="700" b="0" noProof="0" dirty="0" smtClean="0"/>
              <a:t> Туш </a:t>
            </a:r>
            <a:r>
              <a:rPr lang="ru-RU" sz="700" b="0" noProof="0" dirty="0" err="1" smtClean="0"/>
              <a:t>Томацу</a:t>
            </a:r>
            <a:r>
              <a:rPr lang="ru-RU" sz="700" b="0" noProof="0" dirty="0" smtClean="0"/>
              <a:t> Лимитед», частную компанию с ответственностью участников в гарантированных ими пределах, зарегистрированную в соответствии с законодательством Великобритании (далее — ДТТЛ). Каждое такое юридическое лицо является самостоятельным и независимым юридическим лицом. ДТТЛ (также именуемая «международная сеть «</a:t>
            </a:r>
            <a:r>
              <a:rPr lang="ru-RU" sz="700" b="0" noProof="0" dirty="0" err="1" smtClean="0"/>
              <a:t>Делойт</a:t>
            </a:r>
            <a:r>
              <a:rPr lang="ru-RU" sz="700" b="0" noProof="0" dirty="0" smtClean="0"/>
              <a:t>») не предоставляет услуги клиентам напрямую. Подробная информация о юридической структуре ДТТЛ и входящих в нее юридических лиц представлена на сайте www.deloitte.com/</a:t>
            </a:r>
            <a:r>
              <a:rPr lang="ru-RU" sz="700" b="0" noProof="0" dirty="0" err="1" smtClean="0"/>
              <a:t>about</a:t>
            </a:r>
            <a:r>
              <a:rPr lang="ru-RU" sz="700" b="0" noProof="0" dirty="0" smtClean="0"/>
              <a:t>.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ru-RU" sz="700" b="0" noProof="0" dirty="0" smtClean="0"/>
              <a:t>«</a:t>
            </a:r>
            <a:r>
              <a:rPr lang="ru-RU" sz="700" b="0" noProof="0" dirty="0" err="1" smtClean="0"/>
              <a:t>Делойт</a:t>
            </a:r>
            <a:r>
              <a:rPr lang="ru-RU" sz="700" b="0" noProof="0" dirty="0" smtClean="0"/>
              <a:t>» предоставляет услуги в области аудита, консалтинга, финансового консультирования, управления рисками, налогообложения и иные услуги государственным и частным компаниям, работающим в различных отраслях экономики. «</a:t>
            </a:r>
            <a:r>
              <a:rPr lang="ru-RU" sz="700" b="0" noProof="0" dirty="0" err="1" smtClean="0"/>
              <a:t>Делойт</a:t>
            </a:r>
            <a:r>
              <a:rPr lang="ru-RU" sz="700" b="0" noProof="0" dirty="0" smtClean="0"/>
              <a:t>» — международная сеть компаний, в число клиентов которой входят около четырехсот из пятисот крупнейших компаний мира по версии журнала </a:t>
            </a:r>
            <a:r>
              <a:rPr lang="ru-RU" sz="700" b="0" noProof="0" dirty="0" err="1" smtClean="0"/>
              <a:t>Fortune</a:t>
            </a:r>
            <a:r>
              <a:rPr lang="ru-RU" sz="700" b="0" noProof="0" dirty="0" smtClean="0"/>
              <a:t>. «</a:t>
            </a:r>
            <a:r>
              <a:rPr lang="ru-RU" sz="700" b="0" noProof="0" dirty="0" err="1" smtClean="0"/>
              <a:t>Делойт</a:t>
            </a:r>
            <a:r>
              <a:rPr lang="ru-RU" sz="700" b="0" noProof="0" dirty="0" smtClean="0"/>
              <a:t>» имеет многолетний опыт практической работы при обслуживании клиентов в любых сферах деятельности более чем в 150 странах мира и использует свои обширные отраслевые знания и опыт оказания высококачественных услуг для решения самых сложных бизнес-задач клиентов. Более 244 тысяч специалистов «</a:t>
            </a:r>
            <a:r>
              <a:rPr lang="ru-RU" sz="700" b="0" noProof="0" dirty="0" err="1" smtClean="0"/>
              <a:t>Делойта</a:t>
            </a:r>
            <a:r>
              <a:rPr lang="ru-RU" sz="700" b="0" noProof="0" dirty="0" smtClean="0"/>
              <a:t>» по всему миру привержены идеям достижения результатов, которыми мы можем гордиться. Для получения более подробной информации заходите на нашу страницу в </a:t>
            </a:r>
            <a:r>
              <a:rPr lang="en-US" sz="7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Facebook</a:t>
            </a:r>
            <a:r>
              <a:rPr lang="ru-RU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7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LinkedIn</a:t>
            </a:r>
            <a:r>
              <a:rPr lang="ru-RU" sz="7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</a:t>
            </a:r>
            <a:r>
              <a:rPr lang="en-US" sz="7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Twitter</a:t>
            </a:r>
            <a:r>
              <a:rPr lang="ru-RU" sz="700" b="0" noProof="0" dirty="0" smtClean="0"/>
              <a:t>.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ru-RU" sz="700" b="0" noProof="0" dirty="0" smtClean="0"/>
              <a:t>Настоящее сообщение содержит информацию только общего характера. При этом ни компания «</a:t>
            </a:r>
            <a:r>
              <a:rPr lang="ru-RU" sz="700" b="0" noProof="0" dirty="0" err="1" smtClean="0"/>
              <a:t>Делойт</a:t>
            </a:r>
            <a:r>
              <a:rPr lang="ru-RU" sz="700" b="0" noProof="0" dirty="0" smtClean="0"/>
              <a:t> Туш </a:t>
            </a:r>
            <a:r>
              <a:rPr lang="ru-RU" sz="700" b="0" noProof="0" dirty="0" err="1" smtClean="0"/>
              <a:t>Томацу</a:t>
            </a:r>
            <a:r>
              <a:rPr lang="ru-RU" sz="700" b="0" noProof="0" dirty="0" smtClean="0"/>
              <a:t> Лимитед», ни входящие в нее юридические лица, ни их аффилированные лица (далее — «сеть «</a:t>
            </a:r>
            <a:r>
              <a:rPr lang="ru-RU" sz="700" b="0" noProof="0" dirty="0" err="1" smtClean="0"/>
              <a:t>Делойт</a:t>
            </a:r>
            <a:r>
              <a:rPr lang="ru-RU" sz="700" b="0" noProof="0" dirty="0" smtClean="0"/>
              <a:t>») не представляют посредством данного сообщения каких-либо консультаций или услуг профессионального характера. Прежде чем принять какое-либо решение или предпринять какие-либо действия, которые могут отразиться на вашем финансовом положении или состоянии дел, проконсультируйтесь с квалифицированным специалистом. Ни одно из юридических лиц, входящих в сеть «</a:t>
            </a:r>
            <a:r>
              <a:rPr lang="ru-RU" sz="700" b="0" noProof="0" dirty="0" err="1" smtClean="0"/>
              <a:t>Делойт</a:t>
            </a:r>
            <a:r>
              <a:rPr lang="ru-RU" sz="700" b="0" noProof="0" dirty="0" smtClean="0"/>
              <a:t>», не несет ответственности за какие-либо убытки, понесенные любым лицом, использующим настоящее сообщение.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ru-RU" sz="700" b="0" noProof="0" dirty="0" smtClean="0"/>
              <a:t>© 2017 ООО «</a:t>
            </a:r>
            <a:r>
              <a:rPr lang="ru-RU" sz="700" b="0" noProof="0" dirty="0" err="1" smtClean="0"/>
              <a:t>Делойт</a:t>
            </a:r>
            <a:r>
              <a:rPr lang="ru-RU" sz="700" b="0" noProof="0" dirty="0" smtClean="0"/>
              <a:t> Консалтинг». Все права защищены.</a:t>
            </a:r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445291" y="412983"/>
            <a:ext cx="1872000" cy="3492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9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rgbClr val="86B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0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1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rgbClr val="0000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762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</p:sldLayoutIdLst>
  <p:transition>
    <p:fade/>
  </p:transition>
  <p:hf hdr="0" dt="0"/>
  <p:txStyles>
    <p:titleStyle>
      <a:lvl1pPr algn="l" defTabSz="990571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90571" rtl="0" eaLnBrk="1" latinLnBrk="0" hangingPunct="1">
        <a:spcBef>
          <a:spcPts val="0"/>
        </a:spcBef>
        <a:spcAft>
          <a:spcPts val="1083"/>
        </a:spcAft>
        <a:buSzPct val="100000"/>
        <a:buFont typeface="Arial" panose="020B0604020202020204" pitchFamily="34" charset="0"/>
        <a:buNone/>
        <a:defRPr sz="1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90571" rtl="0" eaLnBrk="1" latinLnBrk="0" hangingPunct="1">
        <a:spcBef>
          <a:spcPts val="0"/>
        </a:spcBef>
        <a:spcAft>
          <a:spcPts val="1083"/>
        </a:spcAft>
        <a:buClrTx/>
        <a:buSzPct val="100000"/>
        <a:buFont typeface="Arial"/>
        <a:buNone/>
        <a:defRPr lang="en-US" sz="10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91094" indent="-191094" algn="l" defTabSz="990571" rtl="0" eaLnBrk="1" latinLnBrk="0" hangingPunct="1">
        <a:spcBef>
          <a:spcPts val="0"/>
        </a:spcBef>
        <a:spcAft>
          <a:spcPts val="1083"/>
        </a:spcAft>
        <a:buClrTx/>
        <a:buSzPct val="100000"/>
        <a:buFont typeface="Arial" panose="020B0604020202020204" pitchFamily="34" charset="0"/>
        <a:buChar char="•"/>
        <a:defRPr lang="en-US" sz="1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86089" indent="-191094" algn="l" defTabSz="990571" rtl="0" eaLnBrk="1" latinLnBrk="0" hangingPunct="1">
        <a:spcBef>
          <a:spcPts val="0"/>
        </a:spcBef>
        <a:spcAft>
          <a:spcPts val="1083"/>
        </a:spcAft>
        <a:buClrTx/>
        <a:buSzPct val="100000"/>
        <a:buFont typeface="Verdana" panose="020B0604030504040204" pitchFamily="34" charset="0"/>
        <a:buChar char="−"/>
        <a:defRPr lang="en-US" sz="1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77182" indent="-191094" algn="l" defTabSz="865030" rtl="0" eaLnBrk="1" latinLnBrk="0" hangingPunct="1">
        <a:spcBef>
          <a:spcPts val="0"/>
        </a:spcBef>
        <a:spcAft>
          <a:spcPts val="1083"/>
        </a:spcAft>
        <a:buClrTx/>
        <a:buSzPct val="100000"/>
        <a:buFont typeface="Verdana" panose="020B0604030504040204" pitchFamily="34" charset="0"/>
        <a:buChar char="−"/>
        <a:tabLst/>
        <a:defRPr lang="en-US" sz="1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577182" indent="-191094" algn="l" defTabSz="990571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77182" indent="-191094" algn="l" defTabSz="990571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577182" indent="-191094" algn="l" defTabSz="990571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77182" indent="-191094" algn="l" defTabSz="990571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6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1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6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40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6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1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5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81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474">
          <p15:clr>
            <a:srgbClr val="A4A3A4"/>
          </p15:clr>
        </p15:guide>
        <p15:guide id="2" orient="horz" pos="2381">
          <p15:clr>
            <a:srgbClr val="A4A3A4"/>
          </p15:clr>
        </p15:guide>
        <p15:guide id="3" orient="horz" pos="4431">
          <p15:clr>
            <a:srgbClr val="A4A3A4"/>
          </p15:clr>
        </p15:guide>
        <p15:guide id="4" pos="273">
          <p15:clr>
            <a:srgbClr val="A4A3A4"/>
          </p15:clr>
        </p15:guide>
        <p15:guide id="5" pos="6461">
          <p15:clr>
            <a:srgbClr val="A4A3A4"/>
          </p15:clr>
        </p15:guide>
        <p15:guide id="6" orient="horz" pos="1180">
          <p15:clr>
            <a:srgbClr val="A4A3A4"/>
          </p15:clr>
        </p15:guide>
        <p15:guide id="7" orient="horz" pos="220">
          <p15:clr>
            <a:srgbClr val="A4A3A4"/>
          </p15:clr>
        </p15:guide>
        <p15:guide id="8" orient="horz" pos="4497">
          <p15:clr>
            <a:srgbClr val="A4A3A4"/>
          </p15:clr>
        </p15:guide>
        <p15:guide id="9" pos="4361">
          <p15:clr>
            <a:srgbClr val="A4A3A4"/>
          </p15:clr>
        </p15:guide>
        <p15:guide id="10" orient="horz" pos="260">
          <p15:clr>
            <a:srgbClr val="A4A3A4"/>
          </p15:clr>
        </p15:guide>
        <p15:guide id="11" pos="1210">
          <p15:clr>
            <a:srgbClr val="A4A3A4"/>
          </p15:clr>
        </p15:guide>
        <p15:guide id="12" pos="1323">
          <p15:clr>
            <a:srgbClr val="A4A3A4"/>
          </p15:clr>
        </p15:guide>
        <p15:guide id="13" pos="2260">
          <p15:clr>
            <a:srgbClr val="A4A3A4"/>
          </p15:clr>
        </p15:guide>
        <p15:guide id="14" pos="2373">
          <p15:clr>
            <a:srgbClr val="A4A3A4"/>
          </p15:clr>
        </p15:guide>
        <p15:guide id="15" pos="5410">
          <p15:clr>
            <a:srgbClr val="A4A3A4"/>
          </p15:clr>
        </p15:guide>
        <p15:guide id="16" pos="3306">
          <p15:clr>
            <a:srgbClr val="A4A3A4"/>
          </p15:clr>
        </p15:guide>
        <p15:guide id="17" pos="3424">
          <p15:clr>
            <a:srgbClr val="A4A3A4"/>
          </p15:clr>
        </p15:guide>
        <p15:guide id="18" pos="3368">
          <p15:clr>
            <a:srgbClr val="A4A3A4"/>
          </p15:clr>
        </p15:guide>
        <p15:guide id="19" pos="5525">
          <p15:clr>
            <a:srgbClr val="A4A3A4"/>
          </p15:clr>
        </p15:guide>
        <p15:guide id="21" orient="horz" pos="706">
          <p15:clr>
            <a:srgbClr val="A4A3A4"/>
          </p15:clr>
        </p15:guide>
        <p15:guide id="22" orient="horz" pos="4558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yorlova@deloitte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" r="85"/>
          <a:stretch>
            <a:fillRect/>
          </a:stretch>
        </p:blipFill>
        <p:spPr>
          <a:xfrm>
            <a:off x="2333904" y="672815"/>
            <a:ext cx="6045047" cy="6045047"/>
          </a:xfr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48300" y="6276686"/>
            <a:ext cx="8994083" cy="557380"/>
          </a:xfrm>
        </p:spPr>
        <p:txBody>
          <a:bodyPr/>
          <a:lstStyle/>
          <a:p>
            <a:r>
              <a:rPr lang="ru-RU" sz="1700" dirty="0">
                <a:solidFill>
                  <a:schemeClr val="bg1"/>
                </a:solidFill>
              </a:rPr>
              <a:t>Обзор аналитического исследования компании «</a:t>
            </a:r>
            <a:r>
              <a:rPr lang="ru-RU" sz="1700" dirty="0" err="1">
                <a:solidFill>
                  <a:schemeClr val="bg1"/>
                </a:solidFill>
              </a:rPr>
              <a:t>Делойт</a:t>
            </a:r>
            <a:r>
              <a:rPr lang="ru-RU" sz="1700" dirty="0">
                <a:solidFill>
                  <a:schemeClr val="bg1"/>
                </a:solidFill>
              </a:rPr>
              <a:t>», СНГ </a:t>
            </a:r>
            <a:r>
              <a:rPr lang="ru-RU" sz="1700" dirty="0" smtClean="0">
                <a:solidFill>
                  <a:schemeClr val="bg1"/>
                </a:solidFill>
              </a:rPr>
              <a:t/>
            </a:r>
            <a:br>
              <a:rPr lang="ru-RU" sz="1700" dirty="0" smtClean="0">
                <a:solidFill>
                  <a:schemeClr val="bg1"/>
                </a:solidFill>
              </a:rPr>
            </a:br>
            <a:r>
              <a:rPr lang="ru-RU" sz="1700" dirty="0" smtClean="0">
                <a:solidFill>
                  <a:schemeClr val="bg1"/>
                </a:solidFill>
              </a:rPr>
              <a:t>о </a:t>
            </a:r>
            <a:r>
              <a:rPr lang="ru-RU" sz="1700" dirty="0">
                <a:solidFill>
                  <a:schemeClr val="bg1"/>
                </a:solidFill>
              </a:rPr>
              <a:t>ключевых направлениях, тенденциях и перспективах развития химического сектора в России в 2017 году на основе опроса топ-менеджеров крупных и средних предприятий отрасли</a:t>
            </a:r>
            <a:endParaRPr lang="en-US" sz="1700" noProof="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48297" y="6885653"/>
            <a:ext cx="4783902" cy="328986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V Московский Международный Химический Форум</a:t>
            </a:r>
          </a:p>
          <a:p>
            <a:r>
              <a:rPr lang="ru-RU" dirty="0">
                <a:solidFill>
                  <a:schemeClr val="bg1"/>
                </a:solidFill>
              </a:rPr>
              <a:t>Юлия Орлова, партнер компании «</a:t>
            </a:r>
            <a:r>
              <a:rPr lang="ru-RU" dirty="0" err="1">
                <a:solidFill>
                  <a:schemeClr val="bg1"/>
                </a:solidFill>
              </a:rPr>
              <a:t>Делойт</a:t>
            </a:r>
            <a:r>
              <a:rPr lang="ru-RU" dirty="0">
                <a:solidFill>
                  <a:schemeClr val="bg1"/>
                </a:solidFill>
              </a:rPr>
              <a:t>», </a:t>
            </a:r>
            <a:r>
              <a:rPr lang="ru-RU" dirty="0" smtClean="0">
                <a:solidFill>
                  <a:schemeClr val="bg1"/>
                </a:solidFill>
              </a:rPr>
              <a:t>СНГ</a:t>
            </a:r>
          </a:p>
          <a:p>
            <a:r>
              <a:rPr lang="ru-RU" dirty="0">
                <a:solidFill>
                  <a:schemeClr val="bg1"/>
                </a:solidFill>
              </a:rPr>
              <a:t>23 октября 2017 года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6087" y="416912"/>
            <a:ext cx="1620000" cy="307976"/>
            <a:chOff x="398463" y="404813"/>
            <a:chExt cx="1627187" cy="307976"/>
          </a:xfrm>
          <a:solidFill>
            <a:schemeClr val="bg1"/>
          </a:solidFill>
        </p:grpSpPr>
        <p:sp>
          <p:nvSpPr>
            <p:cNvPr id="8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rgbClr val="86BC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9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1957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6376" y="1885324"/>
            <a:ext cx="480189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ru-RU" sz="1200" b="1" dirty="0" smtClean="0">
                <a:solidFill>
                  <a:srgbClr val="86BC25"/>
                </a:solidFill>
              </a:rPr>
              <a:t>Рейтинг применяемых передовых инновационных технологий </a:t>
            </a:r>
            <a:r>
              <a:rPr lang="ru-RU" sz="1200" dirty="0" smtClean="0">
                <a:solidFill>
                  <a:srgbClr val="86BC25"/>
                </a:solidFill>
              </a:rPr>
              <a:t>(по убывающей)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48434" y="2572709"/>
            <a:ext cx="4799841" cy="4321925"/>
            <a:chOff x="265555" y="2149209"/>
            <a:chExt cx="5252168" cy="4321925"/>
          </a:xfrm>
        </p:grpSpPr>
        <p:sp>
          <p:nvSpPr>
            <p:cNvPr id="4" name="TextBox 3"/>
            <p:cNvSpPr txBox="1"/>
            <p:nvPr/>
          </p:nvSpPr>
          <p:spPr>
            <a:xfrm>
              <a:off x="1049628" y="2152353"/>
              <a:ext cx="395302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>
                <a:spcBef>
                  <a:spcPts val="600"/>
                </a:spcBef>
                <a:buClr>
                  <a:srgbClr val="86BC25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ru-RU" sz="1100" dirty="0" smtClean="0">
                  <a:solidFill>
                    <a:srgbClr val="313131"/>
                  </a:solidFill>
                </a:rPr>
                <a:t>Электронный документооборот (ЭДО)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49628" y="2475057"/>
              <a:ext cx="395302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>
                <a:spcBef>
                  <a:spcPts val="600"/>
                </a:spcBef>
                <a:buClr>
                  <a:srgbClr val="86BC25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srgbClr val="313131"/>
                  </a:solidFill>
                </a:rPr>
                <a:t>Т</a:t>
              </a:r>
              <a:r>
                <a:rPr lang="ru-RU" sz="1100" dirty="0" smtClean="0">
                  <a:solidFill>
                    <a:srgbClr val="313131"/>
                  </a:solidFill>
                </a:rPr>
                <a:t>ехнологии энергосбережения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49628" y="2797761"/>
              <a:ext cx="395302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>
                <a:spcBef>
                  <a:spcPts val="600"/>
                </a:spcBef>
                <a:buClr>
                  <a:srgbClr val="86BC25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ru-RU" sz="1100" dirty="0" smtClean="0">
                  <a:solidFill>
                    <a:srgbClr val="313131"/>
                  </a:solidFill>
                </a:rPr>
                <a:t>Передовые </a:t>
              </a:r>
              <a:r>
                <a:rPr lang="en-US" sz="1100" dirty="0" smtClean="0">
                  <a:solidFill>
                    <a:srgbClr val="313131"/>
                  </a:solidFill>
                </a:rPr>
                <a:t>ERP-</a:t>
              </a:r>
              <a:r>
                <a:rPr lang="ru-RU" sz="1100" dirty="0" smtClean="0">
                  <a:solidFill>
                    <a:srgbClr val="313131"/>
                  </a:solidFill>
                </a:rPr>
                <a:t>системы (</a:t>
              </a:r>
              <a:r>
                <a:rPr lang="en-US" sz="1100" dirty="0" smtClean="0">
                  <a:solidFill>
                    <a:srgbClr val="313131"/>
                  </a:solidFill>
                </a:rPr>
                <a:t>CRM, SAP</a:t>
              </a:r>
              <a:r>
                <a:rPr lang="ru-RU" sz="1100" dirty="0" smtClean="0">
                  <a:solidFill>
                    <a:srgbClr val="313131"/>
                  </a:solidFill>
                </a:rPr>
                <a:t> и др.)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49628" y="3120465"/>
              <a:ext cx="4468095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>
                <a:spcBef>
                  <a:spcPts val="600"/>
                </a:spcBef>
                <a:buClr>
                  <a:srgbClr val="86BC25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ru-RU" sz="1100" dirty="0" smtClean="0">
                  <a:solidFill>
                    <a:srgbClr val="313131"/>
                  </a:solidFill>
                </a:rPr>
                <a:t>Полная автоматизация отдельного бизнес-проекта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49627" y="3443169"/>
              <a:ext cx="4468095" cy="50783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>
                <a:spcBef>
                  <a:spcPts val="600"/>
                </a:spcBef>
                <a:buClr>
                  <a:srgbClr val="86BC25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ru-RU" sz="1100" dirty="0" smtClean="0">
                  <a:solidFill>
                    <a:srgbClr val="313131"/>
                  </a:solidFill>
                </a:rPr>
                <a:t>Машинный интеллект, предиктивный анализ интернет-вещей (коммуникации «машина-машина», </a:t>
              </a:r>
              <a:r>
                <a:rPr lang="en-US" sz="1100" dirty="0" smtClean="0">
                  <a:solidFill>
                    <a:srgbClr val="313131"/>
                  </a:solidFill>
                </a:rPr>
                <a:t>IoT</a:t>
              </a:r>
              <a:r>
                <a:rPr lang="ru-RU" sz="1100" dirty="0" smtClean="0">
                  <a:solidFill>
                    <a:srgbClr val="313131"/>
                  </a:solidFill>
                </a:rPr>
                <a:t>-технологии)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49627" y="4104427"/>
              <a:ext cx="395302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>
                <a:spcBef>
                  <a:spcPts val="600"/>
                </a:spcBef>
                <a:buClr>
                  <a:srgbClr val="86BC25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ru-RU" sz="1100" dirty="0" smtClean="0">
                  <a:solidFill>
                    <a:srgbClr val="313131"/>
                  </a:solidFill>
                </a:rPr>
                <a:t>Роботизация бизнес-проектов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49627" y="4427131"/>
              <a:ext cx="395302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>
                <a:spcBef>
                  <a:spcPts val="600"/>
                </a:spcBef>
                <a:buClr>
                  <a:srgbClr val="86BC25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ru-RU" sz="1100" dirty="0" smtClean="0">
                  <a:solidFill>
                    <a:srgbClr val="313131"/>
                  </a:solidFill>
                </a:rPr>
                <a:t>Общий центр обслуживания (ОЦО)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49626" y="4749835"/>
              <a:ext cx="395302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>
                <a:spcBef>
                  <a:spcPts val="600"/>
                </a:spcBef>
                <a:buClr>
                  <a:srgbClr val="86BC25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ru-RU" sz="1100" dirty="0" smtClean="0">
                  <a:solidFill>
                    <a:srgbClr val="313131"/>
                  </a:solidFill>
                </a:rPr>
                <a:t>Альтернативные источники энергии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49625" y="5072539"/>
              <a:ext cx="395302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>
                <a:spcBef>
                  <a:spcPts val="600"/>
                </a:spcBef>
                <a:buClr>
                  <a:srgbClr val="86BC25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ru-RU" sz="1100" dirty="0" smtClean="0">
                  <a:solidFill>
                    <a:srgbClr val="313131"/>
                  </a:solidFill>
                </a:rPr>
                <a:t>Большие данные (</a:t>
              </a:r>
              <a:r>
                <a:rPr lang="en-US" sz="1100" dirty="0" smtClean="0">
                  <a:solidFill>
                    <a:srgbClr val="313131"/>
                  </a:solidFill>
                </a:rPr>
                <a:t>Big data)</a:t>
              </a:r>
              <a:endParaRPr lang="ru-RU" sz="1100" dirty="0" smtClean="0">
                <a:solidFill>
                  <a:srgbClr val="31313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49625" y="5395243"/>
              <a:ext cx="395302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>
                <a:spcBef>
                  <a:spcPts val="600"/>
                </a:spcBef>
                <a:buClr>
                  <a:srgbClr val="86BC25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ru-RU" sz="1100" dirty="0" smtClean="0">
                  <a:solidFill>
                    <a:srgbClr val="313131"/>
                  </a:solidFill>
                </a:rPr>
                <a:t>Дополнительная или виртуальная реальность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49624" y="5717947"/>
              <a:ext cx="395302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>
                <a:spcBef>
                  <a:spcPts val="600"/>
                </a:spcBef>
                <a:buClr>
                  <a:srgbClr val="86BC25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ru-RU" sz="1100" dirty="0" smtClean="0">
                  <a:solidFill>
                    <a:srgbClr val="313131"/>
                  </a:solidFill>
                </a:rPr>
                <a:t>Создание проектных офисов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49622" y="6040653"/>
              <a:ext cx="395302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indent="-171450">
                <a:spcBef>
                  <a:spcPts val="600"/>
                </a:spcBef>
                <a:buClr>
                  <a:srgbClr val="86BC25"/>
                </a:buClr>
                <a:buSzPct val="100000"/>
                <a:buFont typeface="Arial" panose="020B0604020202020204" pitchFamily="34" charset="0"/>
                <a:buChar char="•"/>
              </a:pPr>
              <a:r>
                <a:rPr lang="ru-RU" sz="1100" dirty="0" smtClean="0">
                  <a:solidFill>
                    <a:srgbClr val="313131"/>
                  </a:solidFill>
                </a:rPr>
                <a:t>Расчеты по системе блокчейн</a:t>
              </a:r>
            </a:p>
          </p:txBody>
        </p:sp>
        <p:sp>
          <p:nvSpPr>
            <p:cNvPr id="16" name="Down Arrow 15"/>
            <p:cNvSpPr/>
            <p:nvPr/>
          </p:nvSpPr>
          <p:spPr bwMode="gray">
            <a:xfrm>
              <a:off x="265555" y="2149209"/>
              <a:ext cx="661182" cy="4321925"/>
            </a:xfrm>
            <a:prstGeom prst="downArrow">
              <a:avLst/>
            </a:prstGeom>
            <a:gradFill flip="none" rotWithShape="1">
              <a:gsLst>
                <a:gs pos="61055">
                  <a:srgbClr val="D3EEA5"/>
                </a:gs>
                <a:gs pos="52244">
                  <a:srgbClr val="D9F0B0"/>
                </a:gs>
                <a:gs pos="26000">
                  <a:schemeClr val="accent1">
                    <a:lumMod val="20000"/>
                    <a:lumOff val="80000"/>
                  </a:schemeClr>
                </a:gs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86BC25">
                    <a:lumMod val="45000"/>
                    <a:lumOff val="55000"/>
                  </a:srgbClr>
                </a:gs>
                <a:gs pos="83000">
                  <a:srgbClr val="86BC25"/>
                </a:gs>
                <a:gs pos="90650">
                  <a:srgbClr val="86BC25"/>
                </a:gs>
                <a:gs pos="100000">
                  <a:srgbClr val="86BC25"/>
                </a:gs>
              </a:gsLst>
              <a:path path="circle">
                <a:fillToRect l="100000" t="100000"/>
              </a:path>
              <a:tileRect r="-100000" b="-100000"/>
            </a:gra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ru-RU" sz="16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446419" y="1885324"/>
            <a:ext cx="481041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ru-RU" sz="1200" b="1" dirty="0">
                <a:solidFill>
                  <a:srgbClr val="86BC25"/>
                </a:solidFill>
              </a:rPr>
              <a:t>Ведущие инновационные мероприятия </a:t>
            </a:r>
            <a:r>
              <a:rPr lang="ru-RU" sz="1200" b="1" dirty="0" smtClean="0">
                <a:solidFill>
                  <a:srgbClr val="86BC25"/>
                </a:solidFill>
              </a:rPr>
              <a:t>в компаниях респондентов 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489845" y="2396796"/>
            <a:ext cx="4320000" cy="0"/>
          </a:xfrm>
          <a:prstGeom prst="line">
            <a:avLst/>
          </a:prstGeom>
          <a:ln w="19050">
            <a:solidFill>
              <a:srgbClr val="86BC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5216731" y="2130329"/>
            <a:ext cx="4601687" cy="4604740"/>
            <a:chOff x="5384020" y="1973296"/>
            <a:chExt cx="4601687" cy="4604740"/>
          </a:xfrm>
        </p:grpSpPr>
        <p:graphicFrame>
          <p:nvGraphicFramePr>
            <p:cNvPr id="20" name="Diagram 19"/>
            <p:cNvGraphicFramePr/>
            <p:nvPr>
              <p:extLst>
                <p:ext uri="{D42A27DB-BD31-4B8C-83A1-F6EECF244321}">
                  <p14:modId xmlns:p14="http://schemas.microsoft.com/office/powerpoint/2010/main" val="218345821"/>
                </p:ext>
              </p:extLst>
            </p:nvPr>
          </p:nvGraphicFramePr>
          <p:xfrm>
            <a:off x="8283517" y="1973296"/>
            <a:ext cx="1702190" cy="46047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6" name="Rectangle 35"/>
            <p:cNvSpPr/>
            <p:nvPr/>
          </p:nvSpPr>
          <p:spPr bwMode="gray">
            <a:xfrm>
              <a:off x="7841771" y="4852039"/>
              <a:ext cx="647114" cy="298010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ru-RU" sz="1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 bwMode="gray">
            <a:xfrm>
              <a:off x="7884172" y="3642418"/>
              <a:ext cx="647114" cy="298010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ru-RU" sz="1600" b="1" dirty="0" smtClean="0">
                <a:solidFill>
                  <a:schemeClr val="bg1"/>
                </a:solidFill>
              </a:endParaRPr>
            </a:p>
          </p:txBody>
        </p:sp>
        <p:graphicFrame>
          <p:nvGraphicFramePr>
            <p:cNvPr id="18" name="Diagram 17"/>
            <p:cNvGraphicFramePr/>
            <p:nvPr>
              <p:extLst>
                <p:ext uri="{D42A27DB-BD31-4B8C-83A1-F6EECF244321}">
                  <p14:modId xmlns:p14="http://schemas.microsoft.com/office/powerpoint/2010/main" val="517318904"/>
                </p:ext>
              </p:extLst>
            </p:nvPr>
          </p:nvGraphicFramePr>
          <p:xfrm>
            <a:off x="5791988" y="1973297"/>
            <a:ext cx="1702190" cy="460473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23" name="Rectangle 22"/>
            <p:cNvSpPr/>
            <p:nvPr/>
          </p:nvSpPr>
          <p:spPr bwMode="gray">
            <a:xfrm>
              <a:off x="5401994" y="2244686"/>
              <a:ext cx="647114" cy="550093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ru-RU" sz="1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4" name="Freeform 933"/>
            <p:cNvSpPr>
              <a:spLocks noChangeAspect="1" noEditPoints="1"/>
            </p:cNvSpPr>
            <p:nvPr/>
          </p:nvSpPr>
          <p:spPr bwMode="auto">
            <a:xfrm>
              <a:off x="5617108" y="2404032"/>
              <a:ext cx="432000" cy="432000"/>
            </a:xfrm>
            <a:custGeom>
              <a:avLst/>
              <a:gdLst>
                <a:gd name="T0" fmla="*/ 288 w 512"/>
                <a:gd name="T1" fmla="*/ 373 h 512"/>
                <a:gd name="T2" fmla="*/ 288 w 512"/>
                <a:gd name="T3" fmla="*/ 352 h 512"/>
                <a:gd name="T4" fmla="*/ 170 w 512"/>
                <a:gd name="T5" fmla="*/ 352 h 512"/>
                <a:gd name="T6" fmla="*/ 170 w 512"/>
                <a:gd name="T7" fmla="*/ 373 h 512"/>
                <a:gd name="T8" fmla="*/ 170 w 512"/>
                <a:gd name="T9" fmla="*/ 352 h 512"/>
                <a:gd name="T10" fmla="*/ 256 w 512"/>
                <a:gd name="T11" fmla="*/ 512 h 512"/>
                <a:gd name="T12" fmla="*/ 256 w 512"/>
                <a:gd name="T13" fmla="*/ 0 h 512"/>
                <a:gd name="T14" fmla="*/ 405 w 512"/>
                <a:gd name="T15" fmla="*/ 362 h 512"/>
                <a:gd name="T16" fmla="*/ 341 w 512"/>
                <a:gd name="T17" fmla="*/ 352 h 512"/>
                <a:gd name="T18" fmla="*/ 341 w 512"/>
                <a:gd name="T19" fmla="*/ 160 h 512"/>
                <a:gd name="T20" fmla="*/ 320 w 512"/>
                <a:gd name="T21" fmla="*/ 160 h 512"/>
                <a:gd name="T22" fmla="*/ 306 w 512"/>
                <a:gd name="T23" fmla="*/ 298 h 512"/>
                <a:gd name="T24" fmla="*/ 245 w 512"/>
                <a:gd name="T25" fmla="*/ 161 h 512"/>
                <a:gd name="T26" fmla="*/ 174 w 512"/>
                <a:gd name="T27" fmla="*/ 163 h 512"/>
                <a:gd name="T28" fmla="*/ 170 w 512"/>
                <a:gd name="T29" fmla="*/ 266 h 512"/>
                <a:gd name="T30" fmla="*/ 106 w 512"/>
                <a:gd name="T31" fmla="*/ 277 h 512"/>
                <a:gd name="T32" fmla="*/ 117 w 512"/>
                <a:gd name="T33" fmla="*/ 373 h 512"/>
                <a:gd name="T34" fmla="*/ 170 w 512"/>
                <a:gd name="T35" fmla="*/ 394 h 512"/>
                <a:gd name="T36" fmla="*/ 258 w 512"/>
                <a:gd name="T37" fmla="*/ 373 h 512"/>
                <a:gd name="T38" fmla="*/ 318 w 512"/>
                <a:gd name="T39" fmla="*/ 373 h 512"/>
                <a:gd name="T40" fmla="*/ 330 w 512"/>
                <a:gd name="T41" fmla="*/ 373 h 512"/>
                <a:gd name="T42" fmla="*/ 405 w 512"/>
                <a:gd name="T43" fmla="*/ 362 h 512"/>
                <a:gd name="T44" fmla="*/ 189 w 512"/>
                <a:gd name="T45" fmla="*/ 288 h 512"/>
                <a:gd name="T46" fmla="*/ 128 w 512"/>
                <a:gd name="T47" fmla="*/ 352 h 512"/>
                <a:gd name="T48" fmla="*/ 170 w 512"/>
                <a:gd name="T49" fmla="*/ 330 h 512"/>
                <a:gd name="T50" fmla="*/ 258 w 512"/>
                <a:gd name="T51" fmla="*/ 352 h 512"/>
                <a:gd name="T52" fmla="*/ 318 w 512"/>
                <a:gd name="T53" fmla="*/ 352 h 512"/>
                <a:gd name="T54" fmla="*/ 320 w 512"/>
                <a:gd name="T55" fmla="*/ 320 h 512"/>
                <a:gd name="T56" fmla="*/ 240 w 512"/>
                <a:gd name="T57" fmla="*/ 318 h 512"/>
                <a:gd name="T58" fmla="*/ 283 w 512"/>
                <a:gd name="T59" fmla="*/ 298 h 512"/>
                <a:gd name="T60" fmla="*/ 192 w 512"/>
                <a:gd name="T61" fmla="*/ 181 h 512"/>
                <a:gd name="T62" fmla="*/ 197 w 512"/>
                <a:gd name="T63" fmla="*/ 26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2" h="512">
                  <a:moveTo>
                    <a:pt x="298" y="362"/>
                  </a:moveTo>
                  <a:cubicBezTo>
                    <a:pt x="298" y="368"/>
                    <a:pt x="294" y="373"/>
                    <a:pt x="288" y="373"/>
                  </a:cubicBezTo>
                  <a:cubicBezTo>
                    <a:pt x="282" y="373"/>
                    <a:pt x="277" y="368"/>
                    <a:pt x="277" y="362"/>
                  </a:cubicBezTo>
                  <a:cubicBezTo>
                    <a:pt x="277" y="356"/>
                    <a:pt x="282" y="352"/>
                    <a:pt x="288" y="352"/>
                  </a:cubicBezTo>
                  <a:cubicBezTo>
                    <a:pt x="294" y="352"/>
                    <a:pt x="298" y="356"/>
                    <a:pt x="298" y="362"/>
                  </a:cubicBezTo>
                  <a:close/>
                  <a:moveTo>
                    <a:pt x="170" y="352"/>
                  </a:moveTo>
                  <a:cubicBezTo>
                    <a:pt x="164" y="352"/>
                    <a:pt x="160" y="356"/>
                    <a:pt x="160" y="362"/>
                  </a:cubicBezTo>
                  <a:cubicBezTo>
                    <a:pt x="160" y="368"/>
                    <a:pt x="164" y="373"/>
                    <a:pt x="170" y="373"/>
                  </a:cubicBezTo>
                  <a:cubicBezTo>
                    <a:pt x="176" y="373"/>
                    <a:pt x="181" y="368"/>
                    <a:pt x="181" y="362"/>
                  </a:cubicBezTo>
                  <a:cubicBezTo>
                    <a:pt x="181" y="356"/>
                    <a:pt x="176" y="352"/>
                    <a:pt x="170" y="352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405" y="362"/>
                  </a:moveTo>
                  <a:cubicBezTo>
                    <a:pt x="405" y="356"/>
                    <a:pt x="400" y="352"/>
                    <a:pt x="394" y="352"/>
                  </a:cubicBezTo>
                  <a:cubicBezTo>
                    <a:pt x="341" y="352"/>
                    <a:pt x="341" y="352"/>
                    <a:pt x="341" y="352"/>
                  </a:cubicBezTo>
                  <a:cubicBezTo>
                    <a:pt x="341" y="309"/>
                    <a:pt x="341" y="309"/>
                    <a:pt x="341" y="309"/>
                  </a:cubicBezTo>
                  <a:cubicBezTo>
                    <a:pt x="341" y="160"/>
                    <a:pt x="341" y="160"/>
                    <a:pt x="341" y="160"/>
                  </a:cubicBezTo>
                  <a:cubicBezTo>
                    <a:pt x="341" y="154"/>
                    <a:pt x="336" y="149"/>
                    <a:pt x="330" y="149"/>
                  </a:cubicBezTo>
                  <a:cubicBezTo>
                    <a:pt x="324" y="149"/>
                    <a:pt x="320" y="154"/>
                    <a:pt x="320" y="160"/>
                  </a:cubicBezTo>
                  <a:cubicBezTo>
                    <a:pt x="320" y="298"/>
                    <a:pt x="320" y="298"/>
                    <a:pt x="320" y="298"/>
                  </a:cubicBezTo>
                  <a:cubicBezTo>
                    <a:pt x="306" y="298"/>
                    <a:pt x="306" y="298"/>
                    <a:pt x="306" y="298"/>
                  </a:cubicBezTo>
                  <a:cubicBezTo>
                    <a:pt x="255" y="167"/>
                    <a:pt x="255" y="167"/>
                    <a:pt x="255" y="167"/>
                  </a:cubicBezTo>
                  <a:cubicBezTo>
                    <a:pt x="253" y="163"/>
                    <a:pt x="250" y="161"/>
                    <a:pt x="245" y="161"/>
                  </a:cubicBezTo>
                  <a:cubicBezTo>
                    <a:pt x="181" y="160"/>
                    <a:pt x="181" y="160"/>
                    <a:pt x="181" y="160"/>
                  </a:cubicBezTo>
                  <a:cubicBezTo>
                    <a:pt x="178" y="160"/>
                    <a:pt x="176" y="161"/>
                    <a:pt x="174" y="163"/>
                  </a:cubicBezTo>
                  <a:cubicBezTo>
                    <a:pt x="171" y="165"/>
                    <a:pt x="170" y="167"/>
                    <a:pt x="170" y="170"/>
                  </a:cubicBezTo>
                  <a:cubicBezTo>
                    <a:pt x="170" y="266"/>
                    <a:pt x="170" y="266"/>
                    <a:pt x="170" y="266"/>
                  </a:cubicBezTo>
                  <a:cubicBezTo>
                    <a:pt x="117" y="266"/>
                    <a:pt x="117" y="266"/>
                    <a:pt x="117" y="266"/>
                  </a:cubicBezTo>
                  <a:cubicBezTo>
                    <a:pt x="111" y="266"/>
                    <a:pt x="106" y="271"/>
                    <a:pt x="106" y="277"/>
                  </a:cubicBezTo>
                  <a:cubicBezTo>
                    <a:pt x="106" y="362"/>
                    <a:pt x="106" y="362"/>
                    <a:pt x="106" y="362"/>
                  </a:cubicBezTo>
                  <a:cubicBezTo>
                    <a:pt x="106" y="368"/>
                    <a:pt x="111" y="373"/>
                    <a:pt x="117" y="373"/>
                  </a:cubicBezTo>
                  <a:cubicBezTo>
                    <a:pt x="140" y="373"/>
                    <a:pt x="140" y="373"/>
                    <a:pt x="140" y="373"/>
                  </a:cubicBezTo>
                  <a:cubicBezTo>
                    <a:pt x="145" y="385"/>
                    <a:pt x="156" y="394"/>
                    <a:pt x="170" y="394"/>
                  </a:cubicBezTo>
                  <a:cubicBezTo>
                    <a:pt x="184" y="394"/>
                    <a:pt x="196" y="385"/>
                    <a:pt x="200" y="373"/>
                  </a:cubicBezTo>
                  <a:cubicBezTo>
                    <a:pt x="258" y="373"/>
                    <a:pt x="258" y="373"/>
                    <a:pt x="258" y="373"/>
                  </a:cubicBezTo>
                  <a:cubicBezTo>
                    <a:pt x="262" y="385"/>
                    <a:pt x="274" y="394"/>
                    <a:pt x="288" y="394"/>
                  </a:cubicBezTo>
                  <a:cubicBezTo>
                    <a:pt x="302" y="394"/>
                    <a:pt x="314" y="385"/>
                    <a:pt x="318" y="373"/>
                  </a:cubicBezTo>
                  <a:cubicBezTo>
                    <a:pt x="318" y="373"/>
                    <a:pt x="319" y="373"/>
                    <a:pt x="320" y="373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94" y="373"/>
                    <a:pt x="394" y="373"/>
                    <a:pt x="394" y="373"/>
                  </a:cubicBezTo>
                  <a:cubicBezTo>
                    <a:pt x="400" y="373"/>
                    <a:pt x="405" y="368"/>
                    <a:pt x="405" y="362"/>
                  </a:cubicBezTo>
                  <a:close/>
                  <a:moveTo>
                    <a:pt x="240" y="318"/>
                  </a:moveTo>
                  <a:cubicBezTo>
                    <a:pt x="189" y="288"/>
                    <a:pt x="189" y="288"/>
                    <a:pt x="189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8" y="352"/>
                    <a:pt x="128" y="352"/>
                    <a:pt x="128" y="352"/>
                  </a:cubicBezTo>
                  <a:cubicBezTo>
                    <a:pt x="140" y="352"/>
                    <a:pt x="140" y="352"/>
                    <a:pt x="140" y="352"/>
                  </a:cubicBezTo>
                  <a:cubicBezTo>
                    <a:pt x="145" y="339"/>
                    <a:pt x="156" y="330"/>
                    <a:pt x="170" y="330"/>
                  </a:cubicBezTo>
                  <a:cubicBezTo>
                    <a:pt x="184" y="330"/>
                    <a:pt x="196" y="339"/>
                    <a:pt x="200" y="352"/>
                  </a:cubicBezTo>
                  <a:cubicBezTo>
                    <a:pt x="258" y="352"/>
                    <a:pt x="258" y="352"/>
                    <a:pt x="258" y="352"/>
                  </a:cubicBezTo>
                  <a:cubicBezTo>
                    <a:pt x="262" y="339"/>
                    <a:pt x="274" y="330"/>
                    <a:pt x="288" y="330"/>
                  </a:cubicBezTo>
                  <a:cubicBezTo>
                    <a:pt x="302" y="330"/>
                    <a:pt x="313" y="339"/>
                    <a:pt x="318" y="352"/>
                  </a:cubicBezTo>
                  <a:cubicBezTo>
                    <a:pt x="318" y="352"/>
                    <a:pt x="318" y="352"/>
                    <a:pt x="320" y="352"/>
                  </a:cubicBezTo>
                  <a:cubicBezTo>
                    <a:pt x="320" y="320"/>
                    <a:pt x="320" y="320"/>
                    <a:pt x="320" y="320"/>
                  </a:cubicBezTo>
                  <a:cubicBezTo>
                    <a:pt x="245" y="320"/>
                    <a:pt x="245" y="320"/>
                    <a:pt x="245" y="320"/>
                  </a:cubicBezTo>
                  <a:cubicBezTo>
                    <a:pt x="243" y="320"/>
                    <a:pt x="241" y="319"/>
                    <a:pt x="240" y="318"/>
                  </a:cubicBezTo>
                  <a:close/>
                  <a:moveTo>
                    <a:pt x="248" y="298"/>
                  </a:moveTo>
                  <a:cubicBezTo>
                    <a:pt x="283" y="298"/>
                    <a:pt x="283" y="298"/>
                    <a:pt x="283" y="298"/>
                  </a:cubicBezTo>
                  <a:cubicBezTo>
                    <a:pt x="238" y="182"/>
                    <a:pt x="238" y="182"/>
                    <a:pt x="238" y="182"/>
                  </a:cubicBezTo>
                  <a:cubicBezTo>
                    <a:pt x="192" y="181"/>
                    <a:pt x="192" y="181"/>
                    <a:pt x="192" y="181"/>
                  </a:cubicBezTo>
                  <a:cubicBezTo>
                    <a:pt x="192" y="266"/>
                    <a:pt x="192" y="266"/>
                    <a:pt x="192" y="266"/>
                  </a:cubicBezTo>
                  <a:cubicBezTo>
                    <a:pt x="193" y="266"/>
                    <a:pt x="195" y="267"/>
                    <a:pt x="197" y="268"/>
                  </a:cubicBezTo>
                  <a:lnTo>
                    <a:pt x="248" y="298"/>
                  </a:lnTo>
                  <a:close/>
                </a:path>
              </a:pathLst>
            </a:custGeom>
            <a:solidFill>
              <a:srgbClr val="86BC2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Rectangle 24"/>
            <p:cNvSpPr/>
            <p:nvPr/>
          </p:nvSpPr>
          <p:spPr bwMode="gray">
            <a:xfrm>
              <a:off x="5401994" y="3713871"/>
              <a:ext cx="647114" cy="298010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ru-RU" sz="1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26" name="Freeform 869"/>
            <p:cNvSpPr>
              <a:spLocks noChangeAspect="1" noEditPoints="1"/>
            </p:cNvSpPr>
            <p:nvPr/>
          </p:nvSpPr>
          <p:spPr bwMode="auto">
            <a:xfrm>
              <a:off x="5610328" y="3642418"/>
              <a:ext cx="432000" cy="432000"/>
            </a:xfrm>
            <a:custGeom>
              <a:avLst/>
              <a:gdLst>
                <a:gd name="T0" fmla="*/ 305 w 512"/>
                <a:gd name="T1" fmla="*/ 145 h 512"/>
                <a:gd name="T2" fmla="*/ 207 w 512"/>
                <a:gd name="T3" fmla="*/ 198 h 512"/>
                <a:gd name="T4" fmla="*/ 512 w 512"/>
                <a:gd name="T5" fmla="*/ 256 h 512"/>
                <a:gd name="T6" fmla="*/ 0 w 512"/>
                <a:gd name="T7" fmla="*/ 256 h 512"/>
                <a:gd name="T8" fmla="*/ 512 w 512"/>
                <a:gd name="T9" fmla="*/ 256 h 512"/>
                <a:gd name="T10" fmla="*/ 245 w 512"/>
                <a:gd name="T11" fmla="*/ 288 h 512"/>
                <a:gd name="T12" fmla="*/ 245 w 512"/>
                <a:gd name="T13" fmla="*/ 267 h 512"/>
                <a:gd name="T14" fmla="*/ 128 w 512"/>
                <a:gd name="T15" fmla="*/ 278 h 512"/>
                <a:gd name="T16" fmla="*/ 373 w 512"/>
                <a:gd name="T17" fmla="*/ 262 h 512"/>
                <a:gd name="T18" fmla="*/ 328 w 512"/>
                <a:gd name="T19" fmla="*/ 152 h 512"/>
                <a:gd name="T20" fmla="*/ 320 w 512"/>
                <a:gd name="T21" fmla="*/ 130 h 512"/>
                <a:gd name="T22" fmla="*/ 328 w 512"/>
                <a:gd name="T23" fmla="*/ 107 h 512"/>
                <a:gd name="T24" fmla="*/ 305 w 512"/>
                <a:gd name="T25" fmla="*/ 99 h 512"/>
                <a:gd name="T26" fmla="*/ 290 w 512"/>
                <a:gd name="T27" fmla="*/ 99 h 512"/>
                <a:gd name="T28" fmla="*/ 184 w 512"/>
                <a:gd name="T29" fmla="*/ 190 h 512"/>
                <a:gd name="T30" fmla="*/ 222 w 512"/>
                <a:gd name="T31" fmla="*/ 243 h 512"/>
                <a:gd name="T32" fmla="*/ 229 w 512"/>
                <a:gd name="T33" fmla="*/ 246 h 512"/>
                <a:gd name="T34" fmla="*/ 266 w 512"/>
                <a:gd name="T35" fmla="*/ 214 h 512"/>
                <a:gd name="T36" fmla="*/ 256 w 512"/>
                <a:gd name="T37" fmla="*/ 299 h 512"/>
                <a:gd name="T38" fmla="*/ 256 w 512"/>
                <a:gd name="T39" fmla="*/ 320 h 512"/>
                <a:gd name="T40" fmla="*/ 283 w 512"/>
                <a:gd name="T41" fmla="*/ 197 h 512"/>
                <a:gd name="T42" fmla="*/ 302 w 512"/>
                <a:gd name="T43" fmla="*/ 181 h 512"/>
                <a:gd name="T44" fmla="*/ 276 w 512"/>
                <a:gd name="T45" fmla="*/ 352 h 512"/>
                <a:gd name="T46" fmla="*/ 273 w 512"/>
                <a:gd name="T47" fmla="*/ 373 h 512"/>
                <a:gd name="T48" fmla="*/ 217 w 512"/>
                <a:gd name="T49" fmla="*/ 395 h 512"/>
                <a:gd name="T50" fmla="*/ 235 w 512"/>
                <a:gd name="T51" fmla="*/ 372 h 512"/>
                <a:gd name="T52" fmla="*/ 169 w 512"/>
                <a:gd name="T53" fmla="*/ 306 h 512"/>
                <a:gd name="T54" fmla="*/ 149 w 512"/>
                <a:gd name="T55" fmla="*/ 314 h 512"/>
                <a:gd name="T56" fmla="*/ 192 w 512"/>
                <a:gd name="T57" fmla="*/ 404 h 512"/>
                <a:gd name="T58" fmla="*/ 203 w 512"/>
                <a:gd name="T59" fmla="*/ 416 h 512"/>
                <a:gd name="T60" fmla="*/ 318 w 512"/>
                <a:gd name="T61" fmla="*/ 412 h 512"/>
                <a:gd name="T62" fmla="*/ 301 w 512"/>
                <a:gd name="T63" fmla="*/ 36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2" h="512">
                  <a:moveTo>
                    <a:pt x="282" y="122"/>
                  </a:moveTo>
                  <a:cubicBezTo>
                    <a:pt x="305" y="145"/>
                    <a:pt x="305" y="145"/>
                    <a:pt x="305" y="145"/>
                  </a:cubicBezTo>
                  <a:cubicBezTo>
                    <a:pt x="229" y="221"/>
                    <a:pt x="229" y="221"/>
                    <a:pt x="229" y="221"/>
                  </a:cubicBezTo>
                  <a:cubicBezTo>
                    <a:pt x="207" y="198"/>
                    <a:pt x="207" y="198"/>
                    <a:pt x="207" y="198"/>
                  </a:cubicBezTo>
                  <a:lnTo>
                    <a:pt x="282" y="122"/>
                  </a:lnTo>
                  <a:close/>
                  <a:moveTo>
                    <a:pt x="512" y="256"/>
                  </a:moveTo>
                  <a:cubicBezTo>
                    <a:pt x="512" y="398"/>
                    <a:pt x="397" y="512"/>
                    <a:pt x="256" y="512"/>
                  </a:cubicBezTo>
                  <a:cubicBezTo>
                    <a:pt x="115" y="512"/>
                    <a:pt x="0" y="398"/>
                    <a:pt x="0" y="256"/>
                  </a:cubicBezTo>
                  <a:cubicBezTo>
                    <a:pt x="0" y="115"/>
                    <a:pt x="115" y="0"/>
                    <a:pt x="256" y="0"/>
                  </a:cubicBezTo>
                  <a:cubicBezTo>
                    <a:pt x="397" y="0"/>
                    <a:pt x="512" y="115"/>
                    <a:pt x="512" y="256"/>
                  </a:cubicBezTo>
                  <a:close/>
                  <a:moveTo>
                    <a:pt x="139" y="288"/>
                  </a:moveTo>
                  <a:cubicBezTo>
                    <a:pt x="245" y="288"/>
                    <a:pt x="245" y="288"/>
                    <a:pt x="245" y="288"/>
                  </a:cubicBezTo>
                  <a:cubicBezTo>
                    <a:pt x="251" y="288"/>
                    <a:pt x="256" y="284"/>
                    <a:pt x="256" y="278"/>
                  </a:cubicBezTo>
                  <a:cubicBezTo>
                    <a:pt x="256" y="272"/>
                    <a:pt x="251" y="267"/>
                    <a:pt x="245" y="267"/>
                  </a:cubicBezTo>
                  <a:cubicBezTo>
                    <a:pt x="139" y="267"/>
                    <a:pt x="139" y="267"/>
                    <a:pt x="139" y="267"/>
                  </a:cubicBezTo>
                  <a:cubicBezTo>
                    <a:pt x="133" y="267"/>
                    <a:pt x="128" y="272"/>
                    <a:pt x="128" y="278"/>
                  </a:cubicBezTo>
                  <a:cubicBezTo>
                    <a:pt x="128" y="284"/>
                    <a:pt x="133" y="288"/>
                    <a:pt x="139" y="288"/>
                  </a:cubicBezTo>
                  <a:close/>
                  <a:moveTo>
                    <a:pt x="373" y="262"/>
                  </a:moveTo>
                  <a:cubicBezTo>
                    <a:pt x="373" y="221"/>
                    <a:pt x="352" y="184"/>
                    <a:pt x="316" y="164"/>
                  </a:cubicBezTo>
                  <a:cubicBezTo>
                    <a:pt x="328" y="152"/>
                    <a:pt x="328" y="152"/>
                    <a:pt x="328" y="152"/>
                  </a:cubicBezTo>
                  <a:cubicBezTo>
                    <a:pt x="332" y="148"/>
                    <a:pt x="332" y="141"/>
                    <a:pt x="328" y="137"/>
                  </a:cubicBezTo>
                  <a:cubicBezTo>
                    <a:pt x="320" y="130"/>
                    <a:pt x="320" y="130"/>
                    <a:pt x="320" y="130"/>
                  </a:cubicBezTo>
                  <a:cubicBezTo>
                    <a:pt x="328" y="122"/>
                    <a:pt x="328" y="122"/>
                    <a:pt x="328" y="122"/>
                  </a:cubicBezTo>
                  <a:cubicBezTo>
                    <a:pt x="332" y="118"/>
                    <a:pt x="332" y="111"/>
                    <a:pt x="328" y="107"/>
                  </a:cubicBezTo>
                  <a:cubicBezTo>
                    <a:pt x="320" y="99"/>
                    <a:pt x="320" y="99"/>
                    <a:pt x="320" y="99"/>
                  </a:cubicBezTo>
                  <a:cubicBezTo>
                    <a:pt x="316" y="95"/>
                    <a:pt x="309" y="95"/>
                    <a:pt x="305" y="99"/>
                  </a:cubicBezTo>
                  <a:cubicBezTo>
                    <a:pt x="297" y="107"/>
                    <a:pt x="297" y="107"/>
                    <a:pt x="297" y="107"/>
                  </a:cubicBezTo>
                  <a:cubicBezTo>
                    <a:pt x="290" y="99"/>
                    <a:pt x="290" y="99"/>
                    <a:pt x="290" y="99"/>
                  </a:cubicBezTo>
                  <a:cubicBezTo>
                    <a:pt x="286" y="95"/>
                    <a:pt x="279" y="95"/>
                    <a:pt x="275" y="99"/>
                  </a:cubicBezTo>
                  <a:cubicBezTo>
                    <a:pt x="184" y="190"/>
                    <a:pt x="184" y="190"/>
                    <a:pt x="184" y="190"/>
                  </a:cubicBezTo>
                  <a:cubicBezTo>
                    <a:pt x="180" y="194"/>
                    <a:pt x="180" y="201"/>
                    <a:pt x="184" y="205"/>
                  </a:cubicBezTo>
                  <a:cubicBezTo>
                    <a:pt x="222" y="243"/>
                    <a:pt x="222" y="243"/>
                    <a:pt x="222" y="243"/>
                  </a:cubicBezTo>
                  <a:cubicBezTo>
                    <a:pt x="224" y="245"/>
                    <a:pt x="226" y="246"/>
                    <a:pt x="229" y="246"/>
                  </a:cubicBezTo>
                  <a:cubicBezTo>
                    <a:pt x="229" y="246"/>
                    <a:pt x="229" y="246"/>
                    <a:pt x="229" y="246"/>
                  </a:cubicBezTo>
                  <a:cubicBezTo>
                    <a:pt x="232" y="246"/>
                    <a:pt x="235" y="245"/>
                    <a:pt x="237" y="243"/>
                  </a:cubicBezTo>
                  <a:cubicBezTo>
                    <a:pt x="266" y="214"/>
                    <a:pt x="266" y="214"/>
                    <a:pt x="266" y="214"/>
                  </a:cubicBezTo>
                  <a:cubicBezTo>
                    <a:pt x="286" y="219"/>
                    <a:pt x="299" y="236"/>
                    <a:pt x="299" y="256"/>
                  </a:cubicBezTo>
                  <a:cubicBezTo>
                    <a:pt x="299" y="281"/>
                    <a:pt x="281" y="299"/>
                    <a:pt x="256" y="299"/>
                  </a:cubicBezTo>
                  <a:cubicBezTo>
                    <a:pt x="250" y="299"/>
                    <a:pt x="245" y="304"/>
                    <a:pt x="245" y="310"/>
                  </a:cubicBezTo>
                  <a:cubicBezTo>
                    <a:pt x="245" y="316"/>
                    <a:pt x="250" y="320"/>
                    <a:pt x="256" y="320"/>
                  </a:cubicBezTo>
                  <a:cubicBezTo>
                    <a:pt x="292" y="320"/>
                    <a:pt x="320" y="293"/>
                    <a:pt x="320" y="256"/>
                  </a:cubicBezTo>
                  <a:cubicBezTo>
                    <a:pt x="320" y="230"/>
                    <a:pt x="305" y="208"/>
                    <a:pt x="283" y="197"/>
                  </a:cubicBezTo>
                  <a:cubicBezTo>
                    <a:pt x="300" y="180"/>
                    <a:pt x="300" y="180"/>
                    <a:pt x="300" y="180"/>
                  </a:cubicBezTo>
                  <a:cubicBezTo>
                    <a:pt x="301" y="180"/>
                    <a:pt x="302" y="181"/>
                    <a:pt x="302" y="181"/>
                  </a:cubicBezTo>
                  <a:cubicBezTo>
                    <a:pt x="333" y="196"/>
                    <a:pt x="352" y="227"/>
                    <a:pt x="352" y="262"/>
                  </a:cubicBezTo>
                  <a:cubicBezTo>
                    <a:pt x="352" y="307"/>
                    <a:pt x="319" y="346"/>
                    <a:pt x="276" y="352"/>
                  </a:cubicBezTo>
                  <a:cubicBezTo>
                    <a:pt x="271" y="353"/>
                    <a:pt x="268" y="357"/>
                    <a:pt x="267" y="361"/>
                  </a:cubicBezTo>
                  <a:cubicBezTo>
                    <a:pt x="266" y="366"/>
                    <a:pt x="268" y="370"/>
                    <a:pt x="273" y="373"/>
                  </a:cubicBezTo>
                  <a:cubicBezTo>
                    <a:pt x="281" y="377"/>
                    <a:pt x="289" y="386"/>
                    <a:pt x="294" y="395"/>
                  </a:cubicBezTo>
                  <a:cubicBezTo>
                    <a:pt x="217" y="395"/>
                    <a:pt x="217" y="395"/>
                    <a:pt x="217" y="395"/>
                  </a:cubicBezTo>
                  <a:cubicBezTo>
                    <a:pt x="220" y="390"/>
                    <a:pt x="224" y="386"/>
                    <a:pt x="229" y="383"/>
                  </a:cubicBezTo>
                  <a:cubicBezTo>
                    <a:pt x="233" y="381"/>
                    <a:pt x="235" y="376"/>
                    <a:pt x="235" y="372"/>
                  </a:cubicBezTo>
                  <a:cubicBezTo>
                    <a:pt x="234" y="368"/>
                    <a:pt x="231" y="364"/>
                    <a:pt x="227" y="363"/>
                  </a:cubicBezTo>
                  <a:cubicBezTo>
                    <a:pt x="202" y="357"/>
                    <a:pt x="181" y="336"/>
                    <a:pt x="169" y="306"/>
                  </a:cubicBezTo>
                  <a:cubicBezTo>
                    <a:pt x="167" y="301"/>
                    <a:pt x="161" y="298"/>
                    <a:pt x="155" y="300"/>
                  </a:cubicBezTo>
                  <a:cubicBezTo>
                    <a:pt x="150" y="302"/>
                    <a:pt x="147" y="308"/>
                    <a:pt x="149" y="314"/>
                  </a:cubicBezTo>
                  <a:cubicBezTo>
                    <a:pt x="161" y="343"/>
                    <a:pt x="180" y="366"/>
                    <a:pt x="203" y="377"/>
                  </a:cubicBezTo>
                  <a:cubicBezTo>
                    <a:pt x="198" y="384"/>
                    <a:pt x="194" y="393"/>
                    <a:pt x="192" y="404"/>
                  </a:cubicBezTo>
                  <a:cubicBezTo>
                    <a:pt x="192" y="407"/>
                    <a:pt x="192" y="410"/>
                    <a:pt x="194" y="412"/>
                  </a:cubicBezTo>
                  <a:cubicBezTo>
                    <a:pt x="196" y="415"/>
                    <a:pt x="199" y="416"/>
                    <a:pt x="203" y="416"/>
                  </a:cubicBezTo>
                  <a:cubicBezTo>
                    <a:pt x="309" y="416"/>
                    <a:pt x="309" y="416"/>
                    <a:pt x="309" y="416"/>
                  </a:cubicBezTo>
                  <a:cubicBezTo>
                    <a:pt x="313" y="416"/>
                    <a:pt x="316" y="415"/>
                    <a:pt x="318" y="412"/>
                  </a:cubicBezTo>
                  <a:cubicBezTo>
                    <a:pt x="320" y="410"/>
                    <a:pt x="320" y="407"/>
                    <a:pt x="320" y="404"/>
                  </a:cubicBezTo>
                  <a:cubicBezTo>
                    <a:pt x="317" y="391"/>
                    <a:pt x="310" y="378"/>
                    <a:pt x="301" y="368"/>
                  </a:cubicBezTo>
                  <a:cubicBezTo>
                    <a:pt x="343" y="352"/>
                    <a:pt x="373" y="309"/>
                    <a:pt x="373" y="262"/>
                  </a:cubicBezTo>
                  <a:close/>
                </a:path>
              </a:pathLst>
            </a:custGeom>
            <a:solidFill>
              <a:srgbClr val="86BC2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Rectangle 26"/>
            <p:cNvSpPr/>
            <p:nvPr/>
          </p:nvSpPr>
          <p:spPr bwMode="gray">
            <a:xfrm>
              <a:off x="5384020" y="4905426"/>
              <a:ext cx="647114" cy="298010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ru-RU" sz="1600" b="1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28" name="Group 897"/>
            <p:cNvGrpSpPr>
              <a:grpSpLocks noChangeAspect="1"/>
            </p:cNvGrpSpPr>
            <p:nvPr/>
          </p:nvGrpSpPr>
          <p:grpSpPr bwMode="auto">
            <a:xfrm>
              <a:off x="5617108" y="4820705"/>
              <a:ext cx="432000" cy="432000"/>
              <a:chOff x="3891" y="3455"/>
              <a:chExt cx="340" cy="340"/>
            </a:xfrm>
            <a:solidFill>
              <a:srgbClr val="86BC25"/>
            </a:solidFill>
          </p:grpSpPr>
          <p:sp>
            <p:nvSpPr>
              <p:cNvPr id="29" name="Freeform 898"/>
              <p:cNvSpPr>
                <a:spLocks noEditPoints="1"/>
              </p:cNvSpPr>
              <p:nvPr/>
            </p:nvSpPr>
            <p:spPr bwMode="auto">
              <a:xfrm>
                <a:off x="3891" y="3455"/>
                <a:ext cx="340" cy="340"/>
              </a:xfrm>
              <a:custGeom>
                <a:avLst/>
                <a:gdLst>
                  <a:gd name="T0" fmla="*/ 256 w 512"/>
                  <a:gd name="T1" fmla="*/ 0 h 512"/>
                  <a:gd name="T2" fmla="*/ 0 w 512"/>
                  <a:gd name="T3" fmla="*/ 256 h 512"/>
                  <a:gd name="T4" fmla="*/ 256 w 512"/>
                  <a:gd name="T5" fmla="*/ 512 h 512"/>
                  <a:gd name="T6" fmla="*/ 512 w 512"/>
                  <a:gd name="T7" fmla="*/ 256 h 512"/>
                  <a:gd name="T8" fmla="*/ 256 w 512"/>
                  <a:gd name="T9" fmla="*/ 0 h 512"/>
                  <a:gd name="T10" fmla="*/ 381 w 512"/>
                  <a:gd name="T11" fmla="*/ 381 h 512"/>
                  <a:gd name="T12" fmla="*/ 373 w 512"/>
                  <a:gd name="T13" fmla="*/ 384 h 512"/>
                  <a:gd name="T14" fmla="*/ 365 w 512"/>
                  <a:gd name="T15" fmla="*/ 381 h 512"/>
                  <a:gd name="T16" fmla="*/ 270 w 512"/>
                  <a:gd name="T17" fmla="*/ 285 h 512"/>
                  <a:gd name="T18" fmla="*/ 202 w 512"/>
                  <a:gd name="T19" fmla="*/ 309 h 512"/>
                  <a:gd name="T20" fmla="*/ 96 w 512"/>
                  <a:gd name="T21" fmla="*/ 202 h 512"/>
                  <a:gd name="T22" fmla="*/ 202 w 512"/>
                  <a:gd name="T23" fmla="*/ 96 h 512"/>
                  <a:gd name="T24" fmla="*/ 309 w 512"/>
                  <a:gd name="T25" fmla="*/ 202 h 512"/>
                  <a:gd name="T26" fmla="*/ 285 w 512"/>
                  <a:gd name="T27" fmla="*/ 270 h 512"/>
                  <a:gd name="T28" fmla="*/ 381 w 512"/>
                  <a:gd name="T29" fmla="*/ 365 h 512"/>
                  <a:gd name="T30" fmla="*/ 381 w 512"/>
                  <a:gd name="T31" fmla="*/ 381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12" h="512"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  <a:moveTo>
                      <a:pt x="381" y="381"/>
                    </a:moveTo>
                    <a:cubicBezTo>
                      <a:pt x="378" y="383"/>
                      <a:pt x="376" y="384"/>
                      <a:pt x="373" y="384"/>
                    </a:cubicBezTo>
                    <a:cubicBezTo>
                      <a:pt x="370" y="384"/>
                      <a:pt x="368" y="383"/>
                      <a:pt x="365" y="381"/>
                    </a:cubicBezTo>
                    <a:cubicBezTo>
                      <a:pt x="270" y="285"/>
                      <a:pt x="270" y="285"/>
                      <a:pt x="270" y="285"/>
                    </a:cubicBezTo>
                    <a:cubicBezTo>
                      <a:pt x="251" y="300"/>
                      <a:pt x="228" y="309"/>
                      <a:pt x="202" y="309"/>
                    </a:cubicBezTo>
                    <a:cubicBezTo>
                      <a:pt x="144" y="309"/>
                      <a:pt x="96" y="261"/>
                      <a:pt x="96" y="202"/>
                    </a:cubicBezTo>
                    <a:cubicBezTo>
                      <a:pt x="96" y="144"/>
                      <a:pt x="144" y="96"/>
                      <a:pt x="202" y="96"/>
                    </a:cubicBezTo>
                    <a:cubicBezTo>
                      <a:pt x="261" y="96"/>
                      <a:pt x="309" y="144"/>
                      <a:pt x="309" y="202"/>
                    </a:cubicBezTo>
                    <a:cubicBezTo>
                      <a:pt x="309" y="228"/>
                      <a:pt x="300" y="251"/>
                      <a:pt x="285" y="270"/>
                    </a:cubicBezTo>
                    <a:cubicBezTo>
                      <a:pt x="381" y="365"/>
                      <a:pt x="381" y="365"/>
                      <a:pt x="381" y="365"/>
                    </a:cubicBezTo>
                    <a:cubicBezTo>
                      <a:pt x="385" y="370"/>
                      <a:pt x="385" y="376"/>
                      <a:pt x="381" y="3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" name="Oval 899"/>
              <p:cNvSpPr>
                <a:spLocks noChangeArrowheads="1"/>
              </p:cNvSpPr>
              <p:nvPr/>
            </p:nvSpPr>
            <p:spPr bwMode="auto">
              <a:xfrm>
                <a:off x="3969" y="3533"/>
                <a:ext cx="113" cy="11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31" name="Freeform 486"/>
            <p:cNvSpPr>
              <a:spLocks noChangeAspect="1" noEditPoints="1"/>
            </p:cNvSpPr>
            <p:nvPr/>
          </p:nvSpPr>
          <p:spPr bwMode="auto">
            <a:xfrm>
              <a:off x="8108911" y="3658379"/>
              <a:ext cx="432000" cy="432000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117 w 512"/>
                <a:gd name="T11" fmla="*/ 160 h 512"/>
                <a:gd name="T12" fmla="*/ 128 w 512"/>
                <a:gd name="T13" fmla="*/ 149 h 512"/>
                <a:gd name="T14" fmla="*/ 384 w 512"/>
                <a:gd name="T15" fmla="*/ 149 h 512"/>
                <a:gd name="T16" fmla="*/ 394 w 512"/>
                <a:gd name="T17" fmla="*/ 160 h 512"/>
                <a:gd name="T18" fmla="*/ 394 w 512"/>
                <a:gd name="T19" fmla="*/ 309 h 512"/>
                <a:gd name="T20" fmla="*/ 384 w 512"/>
                <a:gd name="T21" fmla="*/ 320 h 512"/>
                <a:gd name="T22" fmla="*/ 128 w 512"/>
                <a:gd name="T23" fmla="*/ 320 h 512"/>
                <a:gd name="T24" fmla="*/ 117 w 512"/>
                <a:gd name="T25" fmla="*/ 309 h 512"/>
                <a:gd name="T26" fmla="*/ 117 w 512"/>
                <a:gd name="T27" fmla="*/ 160 h 512"/>
                <a:gd name="T28" fmla="*/ 405 w 512"/>
                <a:gd name="T29" fmla="*/ 362 h 512"/>
                <a:gd name="T30" fmla="*/ 106 w 512"/>
                <a:gd name="T31" fmla="*/ 362 h 512"/>
                <a:gd name="T32" fmla="*/ 96 w 512"/>
                <a:gd name="T33" fmla="*/ 352 h 512"/>
                <a:gd name="T34" fmla="*/ 106 w 512"/>
                <a:gd name="T35" fmla="*/ 341 h 512"/>
                <a:gd name="T36" fmla="*/ 405 w 512"/>
                <a:gd name="T37" fmla="*/ 341 h 512"/>
                <a:gd name="T38" fmla="*/ 416 w 512"/>
                <a:gd name="T39" fmla="*/ 352 h 512"/>
                <a:gd name="T40" fmla="*/ 405 w 512"/>
                <a:gd name="T41" fmla="*/ 362 h 512"/>
                <a:gd name="T42" fmla="*/ 373 w 512"/>
                <a:gd name="T43" fmla="*/ 298 h 512"/>
                <a:gd name="T44" fmla="*/ 138 w 512"/>
                <a:gd name="T45" fmla="*/ 298 h 512"/>
                <a:gd name="T46" fmla="*/ 138 w 512"/>
                <a:gd name="T47" fmla="*/ 170 h 512"/>
                <a:gd name="T48" fmla="*/ 373 w 512"/>
                <a:gd name="T49" fmla="*/ 170 h 512"/>
                <a:gd name="T50" fmla="*/ 373 w 512"/>
                <a:gd name="T51" fmla="*/ 29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117" y="160"/>
                  </a:moveTo>
                  <a:cubicBezTo>
                    <a:pt x="117" y="154"/>
                    <a:pt x="122" y="149"/>
                    <a:pt x="128" y="149"/>
                  </a:cubicBezTo>
                  <a:cubicBezTo>
                    <a:pt x="384" y="149"/>
                    <a:pt x="384" y="149"/>
                    <a:pt x="384" y="149"/>
                  </a:cubicBezTo>
                  <a:cubicBezTo>
                    <a:pt x="390" y="149"/>
                    <a:pt x="394" y="154"/>
                    <a:pt x="394" y="160"/>
                  </a:cubicBezTo>
                  <a:cubicBezTo>
                    <a:pt x="394" y="309"/>
                    <a:pt x="394" y="309"/>
                    <a:pt x="394" y="309"/>
                  </a:cubicBezTo>
                  <a:cubicBezTo>
                    <a:pt x="394" y="315"/>
                    <a:pt x="390" y="320"/>
                    <a:pt x="384" y="320"/>
                  </a:cubicBezTo>
                  <a:cubicBezTo>
                    <a:pt x="128" y="320"/>
                    <a:pt x="128" y="320"/>
                    <a:pt x="128" y="320"/>
                  </a:cubicBezTo>
                  <a:cubicBezTo>
                    <a:pt x="122" y="320"/>
                    <a:pt x="117" y="315"/>
                    <a:pt x="117" y="309"/>
                  </a:cubicBezTo>
                  <a:lnTo>
                    <a:pt x="117" y="160"/>
                  </a:lnTo>
                  <a:close/>
                  <a:moveTo>
                    <a:pt x="405" y="362"/>
                  </a:moveTo>
                  <a:cubicBezTo>
                    <a:pt x="106" y="362"/>
                    <a:pt x="106" y="362"/>
                    <a:pt x="106" y="362"/>
                  </a:cubicBezTo>
                  <a:cubicBezTo>
                    <a:pt x="100" y="362"/>
                    <a:pt x="96" y="358"/>
                    <a:pt x="96" y="352"/>
                  </a:cubicBezTo>
                  <a:cubicBezTo>
                    <a:pt x="96" y="346"/>
                    <a:pt x="100" y="341"/>
                    <a:pt x="106" y="341"/>
                  </a:cubicBezTo>
                  <a:cubicBezTo>
                    <a:pt x="405" y="341"/>
                    <a:pt x="405" y="341"/>
                    <a:pt x="405" y="341"/>
                  </a:cubicBezTo>
                  <a:cubicBezTo>
                    <a:pt x="411" y="341"/>
                    <a:pt x="416" y="346"/>
                    <a:pt x="416" y="352"/>
                  </a:cubicBezTo>
                  <a:cubicBezTo>
                    <a:pt x="416" y="358"/>
                    <a:pt x="411" y="362"/>
                    <a:pt x="405" y="362"/>
                  </a:cubicBezTo>
                  <a:close/>
                  <a:moveTo>
                    <a:pt x="373" y="298"/>
                  </a:moveTo>
                  <a:cubicBezTo>
                    <a:pt x="138" y="298"/>
                    <a:pt x="138" y="298"/>
                    <a:pt x="138" y="298"/>
                  </a:cubicBezTo>
                  <a:cubicBezTo>
                    <a:pt x="138" y="170"/>
                    <a:pt x="138" y="170"/>
                    <a:pt x="138" y="170"/>
                  </a:cubicBezTo>
                  <a:cubicBezTo>
                    <a:pt x="373" y="170"/>
                    <a:pt x="373" y="170"/>
                    <a:pt x="373" y="170"/>
                  </a:cubicBezTo>
                  <a:lnTo>
                    <a:pt x="373" y="298"/>
                  </a:lnTo>
                  <a:close/>
                </a:path>
              </a:pathLst>
            </a:custGeom>
            <a:solidFill>
              <a:srgbClr val="86BC25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Rectangle 31"/>
            <p:cNvSpPr/>
            <p:nvPr/>
          </p:nvSpPr>
          <p:spPr bwMode="gray">
            <a:xfrm>
              <a:off x="7912111" y="2473566"/>
              <a:ext cx="647114" cy="298010"/>
            </a:xfrm>
            <a:prstGeom prst="rect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ru-RU" sz="1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4" name="Freeform 26"/>
            <p:cNvSpPr>
              <a:spLocks noChangeAspect="1" noEditPoints="1"/>
            </p:cNvSpPr>
            <p:nvPr/>
          </p:nvSpPr>
          <p:spPr bwMode="auto">
            <a:xfrm>
              <a:off x="8127225" y="2404032"/>
              <a:ext cx="432000" cy="432000"/>
            </a:xfrm>
            <a:custGeom>
              <a:avLst/>
              <a:gdLst>
                <a:gd name="T0" fmla="*/ 358 w 512"/>
                <a:gd name="T1" fmla="*/ 227 h 512"/>
                <a:gd name="T2" fmla="*/ 367 w 512"/>
                <a:gd name="T3" fmla="*/ 174 h 512"/>
                <a:gd name="T4" fmla="*/ 366 w 512"/>
                <a:gd name="T5" fmla="*/ 172 h 512"/>
                <a:gd name="T6" fmla="*/ 338 w 512"/>
                <a:gd name="T7" fmla="*/ 145 h 512"/>
                <a:gd name="T8" fmla="*/ 308 w 512"/>
                <a:gd name="T9" fmla="*/ 163 h 512"/>
                <a:gd name="T10" fmla="*/ 277 w 512"/>
                <a:gd name="T11" fmla="*/ 119 h 512"/>
                <a:gd name="T12" fmla="*/ 234 w 512"/>
                <a:gd name="T13" fmla="*/ 119 h 512"/>
                <a:gd name="T14" fmla="*/ 204 w 512"/>
                <a:gd name="T15" fmla="*/ 163 h 512"/>
                <a:gd name="T16" fmla="*/ 173 w 512"/>
                <a:gd name="T17" fmla="*/ 145 h 512"/>
                <a:gd name="T18" fmla="*/ 161 w 512"/>
                <a:gd name="T19" fmla="*/ 191 h 512"/>
                <a:gd name="T20" fmla="*/ 143 w 512"/>
                <a:gd name="T21" fmla="*/ 234 h 512"/>
                <a:gd name="T22" fmla="*/ 117 w 512"/>
                <a:gd name="T23" fmla="*/ 256 h 512"/>
                <a:gd name="T24" fmla="*/ 143 w 512"/>
                <a:gd name="T25" fmla="*/ 277 h 512"/>
                <a:gd name="T26" fmla="*/ 161 w 512"/>
                <a:gd name="T27" fmla="*/ 320 h 512"/>
                <a:gd name="T28" fmla="*/ 145 w 512"/>
                <a:gd name="T29" fmla="*/ 339 h 512"/>
                <a:gd name="T30" fmla="*/ 172 w 512"/>
                <a:gd name="T31" fmla="*/ 366 h 512"/>
                <a:gd name="T32" fmla="*/ 191 w 512"/>
                <a:gd name="T33" fmla="*/ 351 h 512"/>
                <a:gd name="T34" fmla="*/ 234 w 512"/>
                <a:gd name="T35" fmla="*/ 368 h 512"/>
                <a:gd name="T36" fmla="*/ 245 w 512"/>
                <a:gd name="T37" fmla="*/ 394 h 512"/>
                <a:gd name="T38" fmla="*/ 267 w 512"/>
                <a:gd name="T39" fmla="*/ 394 h 512"/>
                <a:gd name="T40" fmla="*/ 285 w 512"/>
                <a:gd name="T41" fmla="*/ 358 h 512"/>
                <a:gd name="T42" fmla="*/ 337 w 512"/>
                <a:gd name="T43" fmla="*/ 368 h 512"/>
                <a:gd name="T44" fmla="*/ 368 w 512"/>
                <a:gd name="T45" fmla="*/ 337 h 512"/>
                <a:gd name="T46" fmla="*/ 358 w 512"/>
                <a:gd name="T47" fmla="*/ 285 h 512"/>
                <a:gd name="T48" fmla="*/ 394 w 512"/>
                <a:gd name="T49" fmla="*/ 267 h 512"/>
                <a:gd name="T50" fmla="*/ 393 w 512"/>
                <a:gd name="T51" fmla="*/ 234 h 512"/>
                <a:gd name="T52" fmla="*/ 256 w 512"/>
                <a:gd name="T53" fmla="*/ 192 h 512"/>
                <a:gd name="T54" fmla="*/ 298 w 512"/>
                <a:gd name="T55" fmla="*/ 256 h 512"/>
                <a:gd name="T56" fmla="*/ 256 w 512"/>
                <a:gd name="T57" fmla="*/ 213 h 512"/>
                <a:gd name="T58" fmla="*/ 0 w 512"/>
                <a:gd name="T59" fmla="*/ 256 h 512"/>
                <a:gd name="T60" fmla="*/ 256 w 512"/>
                <a:gd name="T61" fmla="*/ 0 h 512"/>
                <a:gd name="T62" fmla="*/ 401 w 512"/>
                <a:gd name="T63" fmla="*/ 298 h 512"/>
                <a:gd name="T64" fmla="*/ 389 w 512"/>
                <a:gd name="T65" fmla="*/ 329 h 512"/>
                <a:gd name="T66" fmla="*/ 351 w 512"/>
                <a:gd name="T67" fmla="*/ 384 h 512"/>
                <a:gd name="T68" fmla="*/ 311 w 512"/>
                <a:gd name="T69" fmla="*/ 371 h 512"/>
                <a:gd name="T70" fmla="*/ 290 w 512"/>
                <a:gd name="T71" fmla="*/ 412 h 512"/>
                <a:gd name="T72" fmla="*/ 268 w 512"/>
                <a:gd name="T73" fmla="*/ 416 h 512"/>
                <a:gd name="T74" fmla="*/ 256 w 512"/>
                <a:gd name="T75" fmla="*/ 416 h 512"/>
                <a:gd name="T76" fmla="*/ 249 w 512"/>
                <a:gd name="T77" fmla="*/ 416 h 512"/>
                <a:gd name="T78" fmla="*/ 243 w 512"/>
                <a:gd name="T79" fmla="*/ 416 h 512"/>
                <a:gd name="T80" fmla="*/ 213 w 512"/>
                <a:gd name="T81" fmla="*/ 401 h 512"/>
                <a:gd name="T82" fmla="*/ 183 w 512"/>
                <a:gd name="T83" fmla="*/ 389 h 512"/>
                <a:gd name="T84" fmla="*/ 160 w 512"/>
                <a:gd name="T85" fmla="*/ 384 h 512"/>
                <a:gd name="T86" fmla="*/ 128 w 512"/>
                <a:gd name="T87" fmla="*/ 351 h 512"/>
                <a:gd name="T88" fmla="*/ 121 w 512"/>
                <a:gd name="T89" fmla="*/ 342 h 512"/>
                <a:gd name="T90" fmla="*/ 135 w 512"/>
                <a:gd name="T91" fmla="*/ 298 h 512"/>
                <a:gd name="T92" fmla="*/ 96 w 512"/>
                <a:gd name="T93" fmla="*/ 268 h 512"/>
                <a:gd name="T94" fmla="*/ 96 w 512"/>
                <a:gd name="T95" fmla="*/ 256 h 512"/>
                <a:gd name="T96" fmla="*/ 96 w 512"/>
                <a:gd name="T97" fmla="*/ 243 h 512"/>
                <a:gd name="T98" fmla="*/ 96 w 512"/>
                <a:gd name="T99" fmla="*/ 243 h 512"/>
                <a:gd name="T100" fmla="*/ 135 w 512"/>
                <a:gd name="T101" fmla="*/ 213 h 512"/>
                <a:gd name="T102" fmla="*/ 121 w 512"/>
                <a:gd name="T103" fmla="*/ 169 h 512"/>
                <a:gd name="T104" fmla="*/ 169 w 512"/>
                <a:gd name="T105" fmla="*/ 121 h 512"/>
                <a:gd name="T106" fmla="*/ 213 w 512"/>
                <a:gd name="T107" fmla="*/ 135 h 512"/>
                <a:gd name="T108" fmla="*/ 243 w 512"/>
                <a:gd name="T109" fmla="*/ 96 h 512"/>
                <a:gd name="T110" fmla="*/ 298 w 512"/>
                <a:gd name="T111" fmla="*/ 110 h 512"/>
                <a:gd name="T112" fmla="*/ 329 w 512"/>
                <a:gd name="T113" fmla="*/ 122 h 512"/>
                <a:gd name="T114" fmla="*/ 351 w 512"/>
                <a:gd name="T115" fmla="*/ 128 h 512"/>
                <a:gd name="T116" fmla="*/ 384 w 512"/>
                <a:gd name="T117" fmla="*/ 160 h 512"/>
                <a:gd name="T118" fmla="*/ 390 w 512"/>
                <a:gd name="T119" fmla="*/ 169 h 512"/>
                <a:gd name="T120" fmla="*/ 376 w 512"/>
                <a:gd name="T121" fmla="*/ 213 h 512"/>
                <a:gd name="T122" fmla="*/ 416 w 512"/>
                <a:gd name="T123" fmla="*/ 243 h 512"/>
                <a:gd name="T124" fmla="*/ 415 w 512"/>
                <a:gd name="T125" fmla="*/ 26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12" h="512">
                  <a:moveTo>
                    <a:pt x="393" y="234"/>
                  </a:moveTo>
                  <a:cubicBezTo>
                    <a:pt x="368" y="234"/>
                    <a:pt x="368" y="234"/>
                    <a:pt x="368" y="234"/>
                  </a:cubicBezTo>
                  <a:cubicBezTo>
                    <a:pt x="364" y="234"/>
                    <a:pt x="359" y="231"/>
                    <a:pt x="358" y="227"/>
                  </a:cubicBezTo>
                  <a:cubicBezTo>
                    <a:pt x="356" y="219"/>
                    <a:pt x="353" y="211"/>
                    <a:pt x="349" y="204"/>
                  </a:cubicBezTo>
                  <a:cubicBezTo>
                    <a:pt x="346" y="200"/>
                    <a:pt x="347" y="194"/>
                    <a:pt x="351" y="191"/>
                  </a:cubicBezTo>
                  <a:cubicBezTo>
                    <a:pt x="367" y="174"/>
                    <a:pt x="367" y="174"/>
                    <a:pt x="367" y="174"/>
                  </a:cubicBezTo>
                  <a:cubicBezTo>
                    <a:pt x="366" y="173"/>
                    <a:pt x="366" y="173"/>
                    <a:pt x="366" y="173"/>
                  </a:cubicBezTo>
                  <a:cubicBezTo>
                    <a:pt x="366" y="173"/>
                    <a:pt x="366" y="172"/>
                    <a:pt x="366" y="172"/>
                  </a:cubicBezTo>
                  <a:cubicBezTo>
                    <a:pt x="366" y="172"/>
                    <a:pt x="366" y="172"/>
                    <a:pt x="366" y="172"/>
                  </a:cubicBezTo>
                  <a:cubicBezTo>
                    <a:pt x="358" y="162"/>
                    <a:pt x="349" y="153"/>
                    <a:pt x="340" y="146"/>
                  </a:cubicBezTo>
                  <a:cubicBezTo>
                    <a:pt x="340" y="146"/>
                    <a:pt x="340" y="146"/>
                    <a:pt x="339" y="145"/>
                  </a:cubicBezTo>
                  <a:cubicBezTo>
                    <a:pt x="339" y="145"/>
                    <a:pt x="339" y="145"/>
                    <a:pt x="338" y="145"/>
                  </a:cubicBezTo>
                  <a:cubicBezTo>
                    <a:pt x="337" y="144"/>
                    <a:pt x="337" y="144"/>
                    <a:pt x="337" y="144"/>
                  </a:cubicBezTo>
                  <a:cubicBezTo>
                    <a:pt x="320" y="161"/>
                    <a:pt x="320" y="161"/>
                    <a:pt x="320" y="161"/>
                  </a:cubicBezTo>
                  <a:cubicBezTo>
                    <a:pt x="317" y="164"/>
                    <a:pt x="312" y="165"/>
                    <a:pt x="308" y="163"/>
                  </a:cubicBezTo>
                  <a:cubicBezTo>
                    <a:pt x="300" y="159"/>
                    <a:pt x="293" y="155"/>
                    <a:pt x="285" y="153"/>
                  </a:cubicBezTo>
                  <a:cubicBezTo>
                    <a:pt x="280" y="152"/>
                    <a:pt x="277" y="148"/>
                    <a:pt x="277" y="143"/>
                  </a:cubicBezTo>
                  <a:cubicBezTo>
                    <a:pt x="277" y="119"/>
                    <a:pt x="277" y="119"/>
                    <a:pt x="277" y="119"/>
                  </a:cubicBezTo>
                  <a:cubicBezTo>
                    <a:pt x="274" y="118"/>
                    <a:pt x="270" y="118"/>
                    <a:pt x="267" y="118"/>
                  </a:cubicBezTo>
                  <a:cubicBezTo>
                    <a:pt x="259" y="117"/>
                    <a:pt x="252" y="117"/>
                    <a:pt x="245" y="118"/>
                  </a:cubicBezTo>
                  <a:cubicBezTo>
                    <a:pt x="241" y="118"/>
                    <a:pt x="238" y="118"/>
                    <a:pt x="234" y="119"/>
                  </a:cubicBezTo>
                  <a:cubicBezTo>
                    <a:pt x="234" y="143"/>
                    <a:pt x="234" y="143"/>
                    <a:pt x="234" y="143"/>
                  </a:cubicBezTo>
                  <a:cubicBezTo>
                    <a:pt x="234" y="148"/>
                    <a:pt x="231" y="152"/>
                    <a:pt x="227" y="153"/>
                  </a:cubicBezTo>
                  <a:cubicBezTo>
                    <a:pt x="219" y="155"/>
                    <a:pt x="211" y="159"/>
                    <a:pt x="204" y="163"/>
                  </a:cubicBezTo>
                  <a:cubicBezTo>
                    <a:pt x="200" y="165"/>
                    <a:pt x="194" y="164"/>
                    <a:pt x="191" y="161"/>
                  </a:cubicBezTo>
                  <a:cubicBezTo>
                    <a:pt x="174" y="144"/>
                    <a:pt x="174" y="144"/>
                    <a:pt x="174" y="144"/>
                  </a:cubicBezTo>
                  <a:cubicBezTo>
                    <a:pt x="174" y="144"/>
                    <a:pt x="173" y="144"/>
                    <a:pt x="173" y="145"/>
                  </a:cubicBezTo>
                  <a:cubicBezTo>
                    <a:pt x="162" y="153"/>
                    <a:pt x="153" y="162"/>
                    <a:pt x="145" y="173"/>
                  </a:cubicBezTo>
                  <a:cubicBezTo>
                    <a:pt x="144" y="173"/>
                    <a:pt x="144" y="174"/>
                    <a:pt x="144" y="174"/>
                  </a:cubicBezTo>
                  <a:cubicBezTo>
                    <a:pt x="161" y="191"/>
                    <a:pt x="161" y="191"/>
                    <a:pt x="161" y="191"/>
                  </a:cubicBezTo>
                  <a:cubicBezTo>
                    <a:pt x="164" y="194"/>
                    <a:pt x="165" y="200"/>
                    <a:pt x="163" y="204"/>
                  </a:cubicBezTo>
                  <a:cubicBezTo>
                    <a:pt x="159" y="211"/>
                    <a:pt x="155" y="219"/>
                    <a:pt x="153" y="227"/>
                  </a:cubicBezTo>
                  <a:cubicBezTo>
                    <a:pt x="152" y="231"/>
                    <a:pt x="148" y="234"/>
                    <a:pt x="143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18" y="238"/>
                    <a:pt x="118" y="241"/>
                    <a:pt x="118" y="245"/>
                  </a:cubicBezTo>
                  <a:cubicBezTo>
                    <a:pt x="117" y="248"/>
                    <a:pt x="117" y="252"/>
                    <a:pt x="117" y="256"/>
                  </a:cubicBezTo>
                  <a:cubicBezTo>
                    <a:pt x="117" y="259"/>
                    <a:pt x="117" y="263"/>
                    <a:pt x="118" y="267"/>
                  </a:cubicBezTo>
                  <a:cubicBezTo>
                    <a:pt x="118" y="270"/>
                    <a:pt x="118" y="274"/>
                    <a:pt x="119" y="277"/>
                  </a:cubicBezTo>
                  <a:cubicBezTo>
                    <a:pt x="143" y="277"/>
                    <a:pt x="143" y="277"/>
                    <a:pt x="143" y="277"/>
                  </a:cubicBezTo>
                  <a:cubicBezTo>
                    <a:pt x="148" y="277"/>
                    <a:pt x="152" y="280"/>
                    <a:pt x="153" y="285"/>
                  </a:cubicBezTo>
                  <a:cubicBezTo>
                    <a:pt x="155" y="293"/>
                    <a:pt x="159" y="300"/>
                    <a:pt x="163" y="308"/>
                  </a:cubicBezTo>
                  <a:cubicBezTo>
                    <a:pt x="165" y="312"/>
                    <a:pt x="164" y="317"/>
                    <a:pt x="161" y="320"/>
                  </a:cubicBezTo>
                  <a:cubicBezTo>
                    <a:pt x="144" y="337"/>
                    <a:pt x="144" y="337"/>
                    <a:pt x="144" y="337"/>
                  </a:cubicBezTo>
                  <a:cubicBezTo>
                    <a:pt x="145" y="338"/>
                    <a:pt x="145" y="338"/>
                    <a:pt x="145" y="338"/>
                  </a:cubicBezTo>
                  <a:cubicBezTo>
                    <a:pt x="145" y="339"/>
                    <a:pt x="145" y="339"/>
                    <a:pt x="145" y="339"/>
                  </a:cubicBezTo>
                  <a:cubicBezTo>
                    <a:pt x="145" y="339"/>
                    <a:pt x="146" y="340"/>
                    <a:pt x="146" y="340"/>
                  </a:cubicBezTo>
                  <a:cubicBezTo>
                    <a:pt x="153" y="349"/>
                    <a:pt x="162" y="358"/>
                    <a:pt x="172" y="366"/>
                  </a:cubicBezTo>
                  <a:cubicBezTo>
                    <a:pt x="172" y="366"/>
                    <a:pt x="172" y="366"/>
                    <a:pt x="172" y="366"/>
                  </a:cubicBezTo>
                  <a:cubicBezTo>
                    <a:pt x="172" y="366"/>
                    <a:pt x="173" y="366"/>
                    <a:pt x="173" y="367"/>
                  </a:cubicBezTo>
                  <a:cubicBezTo>
                    <a:pt x="174" y="367"/>
                    <a:pt x="174" y="367"/>
                    <a:pt x="174" y="367"/>
                  </a:cubicBezTo>
                  <a:cubicBezTo>
                    <a:pt x="191" y="351"/>
                    <a:pt x="191" y="351"/>
                    <a:pt x="191" y="351"/>
                  </a:cubicBezTo>
                  <a:cubicBezTo>
                    <a:pt x="194" y="347"/>
                    <a:pt x="200" y="346"/>
                    <a:pt x="204" y="349"/>
                  </a:cubicBezTo>
                  <a:cubicBezTo>
                    <a:pt x="211" y="353"/>
                    <a:pt x="219" y="356"/>
                    <a:pt x="227" y="358"/>
                  </a:cubicBezTo>
                  <a:cubicBezTo>
                    <a:pt x="231" y="359"/>
                    <a:pt x="234" y="364"/>
                    <a:pt x="234" y="368"/>
                  </a:cubicBezTo>
                  <a:cubicBezTo>
                    <a:pt x="234" y="393"/>
                    <a:pt x="234" y="393"/>
                    <a:pt x="234" y="393"/>
                  </a:cubicBezTo>
                  <a:cubicBezTo>
                    <a:pt x="238" y="393"/>
                    <a:pt x="241" y="394"/>
                    <a:pt x="245" y="394"/>
                  </a:cubicBezTo>
                  <a:cubicBezTo>
                    <a:pt x="245" y="394"/>
                    <a:pt x="245" y="394"/>
                    <a:pt x="245" y="394"/>
                  </a:cubicBezTo>
                  <a:cubicBezTo>
                    <a:pt x="245" y="394"/>
                    <a:pt x="245" y="394"/>
                    <a:pt x="245" y="394"/>
                  </a:cubicBezTo>
                  <a:cubicBezTo>
                    <a:pt x="245" y="394"/>
                    <a:pt x="245" y="394"/>
                    <a:pt x="245" y="394"/>
                  </a:cubicBezTo>
                  <a:cubicBezTo>
                    <a:pt x="252" y="394"/>
                    <a:pt x="259" y="395"/>
                    <a:pt x="267" y="394"/>
                  </a:cubicBezTo>
                  <a:cubicBezTo>
                    <a:pt x="270" y="394"/>
                    <a:pt x="274" y="393"/>
                    <a:pt x="277" y="393"/>
                  </a:cubicBezTo>
                  <a:cubicBezTo>
                    <a:pt x="277" y="368"/>
                    <a:pt x="277" y="368"/>
                    <a:pt x="277" y="368"/>
                  </a:cubicBezTo>
                  <a:cubicBezTo>
                    <a:pt x="277" y="364"/>
                    <a:pt x="280" y="359"/>
                    <a:pt x="285" y="358"/>
                  </a:cubicBezTo>
                  <a:cubicBezTo>
                    <a:pt x="293" y="356"/>
                    <a:pt x="300" y="353"/>
                    <a:pt x="308" y="349"/>
                  </a:cubicBezTo>
                  <a:cubicBezTo>
                    <a:pt x="312" y="346"/>
                    <a:pt x="317" y="347"/>
                    <a:pt x="320" y="351"/>
                  </a:cubicBezTo>
                  <a:cubicBezTo>
                    <a:pt x="337" y="368"/>
                    <a:pt x="337" y="368"/>
                    <a:pt x="337" y="368"/>
                  </a:cubicBezTo>
                  <a:cubicBezTo>
                    <a:pt x="338" y="367"/>
                    <a:pt x="338" y="367"/>
                    <a:pt x="339" y="367"/>
                  </a:cubicBezTo>
                  <a:cubicBezTo>
                    <a:pt x="349" y="359"/>
                    <a:pt x="359" y="349"/>
                    <a:pt x="367" y="339"/>
                  </a:cubicBezTo>
                  <a:cubicBezTo>
                    <a:pt x="367" y="338"/>
                    <a:pt x="367" y="338"/>
                    <a:pt x="368" y="337"/>
                  </a:cubicBezTo>
                  <a:cubicBezTo>
                    <a:pt x="351" y="320"/>
                    <a:pt x="351" y="320"/>
                    <a:pt x="351" y="320"/>
                  </a:cubicBezTo>
                  <a:cubicBezTo>
                    <a:pt x="347" y="317"/>
                    <a:pt x="346" y="312"/>
                    <a:pt x="349" y="308"/>
                  </a:cubicBezTo>
                  <a:cubicBezTo>
                    <a:pt x="353" y="300"/>
                    <a:pt x="356" y="293"/>
                    <a:pt x="358" y="285"/>
                  </a:cubicBezTo>
                  <a:cubicBezTo>
                    <a:pt x="359" y="280"/>
                    <a:pt x="364" y="277"/>
                    <a:pt x="368" y="277"/>
                  </a:cubicBezTo>
                  <a:cubicBezTo>
                    <a:pt x="393" y="277"/>
                    <a:pt x="393" y="277"/>
                    <a:pt x="393" y="277"/>
                  </a:cubicBezTo>
                  <a:cubicBezTo>
                    <a:pt x="393" y="274"/>
                    <a:pt x="393" y="270"/>
                    <a:pt x="394" y="267"/>
                  </a:cubicBezTo>
                  <a:cubicBezTo>
                    <a:pt x="394" y="263"/>
                    <a:pt x="394" y="259"/>
                    <a:pt x="394" y="256"/>
                  </a:cubicBezTo>
                  <a:cubicBezTo>
                    <a:pt x="394" y="252"/>
                    <a:pt x="394" y="248"/>
                    <a:pt x="394" y="245"/>
                  </a:cubicBezTo>
                  <a:cubicBezTo>
                    <a:pt x="393" y="241"/>
                    <a:pt x="393" y="238"/>
                    <a:pt x="393" y="234"/>
                  </a:cubicBezTo>
                  <a:close/>
                  <a:moveTo>
                    <a:pt x="256" y="320"/>
                  </a:moveTo>
                  <a:cubicBezTo>
                    <a:pt x="220" y="320"/>
                    <a:pt x="192" y="291"/>
                    <a:pt x="192" y="256"/>
                  </a:cubicBezTo>
                  <a:cubicBezTo>
                    <a:pt x="192" y="220"/>
                    <a:pt x="220" y="192"/>
                    <a:pt x="256" y="192"/>
                  </a:cubicBezTo>
                  <a:cubicBezTo>
                    <a:pt x="291" y="192"/>
                    <a:pt x="320" y="220"/>
                    <a:pt x="320" y="256"/>
                  </a:cubicBezTo>
                  <a:cubicBezTo>
                    <a:pt x="320" y="291"/>
                    <a:pt x="291" y="320"/>
                    <a:pt x="256" y="320"/>
                  </a:cubicBezTo>
                  <a:close/>
                  <a:moveTo>
                    <a:pt x="298" y="256"/>
                  </a:moveTo>
                  <a:cubicBezTo>
                    <a:pt x="298" y="279"/>
                    <a:pt x="279" y="298"/>
                    <a:pt x="256" y="298"/>
                  </a:cubicBezTo>
                  <a:cubicBezTo>
                    <a:pt x="232" y="298"/>
                    <a:pt x="213" y="279"/>
                    <a:pt x="213" y="256"/>
                  </a:cubicBezTo>
                  <a:cubicBezTo>
                    <a:pt x="213" y="232"/>
                    <a:pt x="232" y="213"/>
                    <a:pt x="256" y="213"/>
                  </a:cubicBezTo>
                  <a:cubicBezTo>
                    <a:pt x="279" y="213"/>
                    <a:pt x="298" y="232"/>
                    <a:pt x="298" y="256"/>
                  </a:cubicBezTo>
                  <a:close/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415" y="268"/>
                  </a:moveTo>
                  <a:cubicBezTo>
                    <a:pt x="414" y="276"/>
                    <a:pt x="413" y="283"/>
                    <a:pt x="412" y="290"/>
                  </a:cubicBezTo>
                  <a:cubicBezTo>
                    <a:pt x="411" y="295"/>
                    <a:pt x="406" y="298"/>
                    <a:pt x="401" y="298"/>
                  </a:cubicBezTo>
                  <a:cubicBezTo>
                    <a:pt x="376" y="298"/>
                    <a:pt x="376" y="298"/>
                    <a:pt x="376" y="298"/>
                  </a:cubicBezTo>
                  <a:cubicBezTo>
                    <a:pt x="375" y="303"/>
                    <a:pt x="373" y="307"/>
                    <a:pt x="371" y="311"/>
                  </a:cubicBezTo>
                  <a:cubicBezTo>
                    <a:pt x="389" y="329"/>
                    <a:pt x="389" y="329"/>
                    <a:pt x="389" y="329"/>
                  </a:cubicBezTo>
                  <a:cubicBezTo>
                    <a:pt x="392" y="332"/>
                    <a:pt x="393" y="338"/>
                    <a:pt x="390" y="342"/>
                  </a:cubicBezTo>
                  <a:cubicBezTo>
                    <a:pt x="388" y="345"/>
                    <a:pt x="386" y="348"/>
                    <a:pt x="384" y="351"/>
                  </a:cubicBezTo>
                  <a:cubicBezTo>
                    <a:pt x="375" y="364"/>
                    <a:pt x="364" y="375"/>
                    <a:pt x="351" y="384"/>
                  </a:cubicBezTo>
                  <a:cubicBezTo>
                    <a:pt x="348" y="386"/>
                    <a:pt x="345" y="388"/>
                    <a:pt x="342" y="390"/>
                  </a:cubicBezTo>
                  <a:cubicBezTo>
                    <a:pt x="338" y="393"/>
                    <a:pt x="332" y="392"/>
                    <a:pt x="329" y="389"/>
                  </a:cubicBezTo>
                  <a:cubicBezTo>
                    <a:pt x="311" y="371"/>
                    <a:pt x="311" y="371"/>
                    <a:pt x="311" y="371"/>
                  </a:cubicBezTo>
                  <a:cubicBezTo>
                    <a:pt x="307" y="373"/>
                    <a:pt x="303" y="375"/>
                    <a:pt x="298" y="376"/>
                  </a:cubicBezTo>
                  <a:cubicBezTo>
                    <a:pt x="298" y="401"/>
                    <a:pt x="298" y="401"/>
                    <a:pt x="298" y="401"/>
                  </a:cubicBezTo>
                  <a:cubicBezTo>
                    <a:pt x="298" y="407"/>
                    <a:pt x="295" y="411"/>
                    <a:pt x="290" y="412"/>
                  </a:cubicBezTo>
                  <a:cubicBezTo>
                    <a:pt x="283" y="414"/>
                    <a:pt x="276" y="415"/>
                    <a:pt x="269" y="415"/>
                  </a:cubicBezTo>
                  <a:cubicBezTo>
                    <a:pt x="269" y="415"/>
                    <a:pt x="269" y="416"/>
                    <a:pt x="269" y="416"/>
                  </a:cubicBezTo>
                  <a:cubicBezTo>
                    <a:pt x="268" y="416"/>
                    <a:pt x="268" y="416"/>
                    <a:pt x="268" y="416"/>
                  </a:cubicBezTo>
                  <a:cubicBezTo>
                    <a:pt x="268" y="416"/>
                    <a:pt x="268" y="416"/>
                    <a:pt x="268" y="416"/>
                  </a:cubicBezTo>
                  <a:cubicBezTo>
                    <a:pt x="267" y="416"/>
                    <a:pt x="265" y="415"/>
                    <a:pt x="264" y="416"/>
                  </a:cubicBezTo>
                  <a:cubicBezTo>
                    <a:pt x="261" y="416"/>
                    <a:pt x="258" y="416"/>
                    <a:pt x="256" y="416"/>
                  </a:cubicBezTo>
                  <a:cubicBezTo>
                    <a:pt x="256" y="416"/>
                    <a:pt x="256" y="416"/>
                    <a:pt x="256" y="416"/>
                  </a:cubicBezTo>
                  <a:cubicBezTo>
                    <a:pt x="256" y="416"/>
                    <a:pt x="256" y="416"/>
                    <a:pt x="256" y="416"/>
                  </a:cubicBezTo>
                  <a:cubicBezTo>
                    <a:pt x="253" y="416"/>
                    <a:pt x="251" y="416"/>
                    <a:pt x="249" y="416"/>
                  </a:cubicBezTo>
                  <a:cubicBezTo>
                    <a:pt x="247" y="416"/>
                    <a:pt x="245" y="416"/>
                    <a:pt x="243" y="416"/>
                  </a:cubicBezTo>
                  <a:cubicBezTo>
                    <a:pt x="243" y="416"/>
                    <a:pt x="243" y="416"/>
                    <a:pt x="243" y="416"/>
                  </a:cubicBezTo>
                  <a:cubicBezTo>
                    <a:pt x="243" y="416"/>
                    <a:pt x="243" y="416"/>
                    <a:pt x="243" y="416"/>
                  </a:cubicBezTo>
                  <a:cubicBezTo>
                    <a:pt x="243" y="416"/>
                    <a:pt x="243" y="416"/>
                    <a:pt x="243" y="416"/>
                  </a:cubicBezTo>
                  <a:cubicBezTo>
                    <a:pt x="235" y="416"/>
                    <a:pt x="228" y="414"/>
                    <a:pt x="221" y="412"/>
                  </a:cubicBezTo>
                  <a:cubicBezTo>
                    <a:pt x="216" y="411"/>
                    <a:pt x="213" y="407"/>
                    <a:pt x="213" y="401"/>
                  </a:cubicBezTo>
                  <a:cubicBezTo>
                    <a:pt x="213" y="376"/>
                    <a:pt x="213" y="376"/>
                    <a:pt x="213" y="376"/>
                  </a:cubicBezTo>
                  <a:cubicBezTo>
                    <a:pt x="209" y="375"/>
                    <a:pt x="205" y="373"/>
                    <a:pt x="201" y="371"/>
                  </a:cubicBezTo>
                  <a:cubicBezTo>
                    <a:pt x="183" y="389"/>
                    <a:pt x="183" y="389"/>
                    <a:pt x="183" y="389"/>
                  </a:cubicBezTo>
                  <a:cubicBezTo>
                    <a:pt x="179" y="392"/>
                    <a:pt x="174" y="393"/>
                    <a:pt x="169" y="390"/>
                  </a:cubicBezTo>
                  <a:cubicBezTo>
                    <a:pt x="167" y="389"/>
                    <a:pt x="164" y="387"/>
                    <a:pt x="161" y="385"/>
                  </a:cubicBezTo>
                  <a:cubicBezTo>
                    <a:pt x="161" y="384"/>
                    <a:pt x="160" y="384"/>
                    <a:pt x="160" y="384"/>
                  </a:cubicBezTo>
                  <a:cubicBezTo>
                    <a:pt x="160" y="383"/>
                    <a:pt x="159" y="383"/>
                    <a:pt x="158" y="382"/>
                  </a:cubicBezTo>
                  <a:cubicBezTo>
                    <a:pt x="147" y="374"/>
                    <a:pt x="137" y="364"/>
                    <a:pt x="129" y="353"/>
                  </a:cubicBezTo>
                  <a:cubicBezTo>
                    <a:pt x="128" y="352"/>
                    <a:pt x="128" y="352"/>
                    <a:pt x="128" y="351"/>
                  </a:cubicBezTo>
                  <a:cubicBezTo>
                    <a:pt x="127" y="351"/>
                    <a:pt x="127" y="350"/>
                    <a:pt x="127" y="350"/>
                  </a:cubicBezTo>
                  <a:cubicBezTo>
                    <a:pt x="127" y="350"/>
                    <a:pt x="127" y="350"/>
                    <a:pt x="127" y="350"/>
                  </a:cubicBezTo>
                  <a:cubicBezTo>
                    <a:pt x="125" y="347"/>
                    <a:pt x="123" y="345"/>
                    <a:pt x="121" y="342"/>
                  </a:cubicBezTo>
                  <a:cubicBezTo>
                    <a:pt x="118" y="338"/>
                    <a:pt x="119" y="332"/>
                    <a:pt x="122" y="329"/>
                  </a:cubicBezTo>
                  <a:cubicBezTo>
                    <a:pt x="140" y="311"/>
                    <a:pt x="140" y="311"/>
                    <a:pt x="140" y="311"/>
                  </a:cubicBezTo>
                  <a:cubicBezTo>
                    <a:pt x="138" y="307"/>
                    <a:pt x="137" y="303"/>
                    <a:pt x="135" y="298"/>
                  </a:cubicBezTo>
                  <a:cubicBezTo>
                    <a:pt x="110" y="298"/>
                    <a:pt x="110" y="298"/>
                    <a:pt x="110" y="298"/>
                  </a:cubicBezTo>
                  <a:cubicBezTo>
                    <a:pt x="105" y="298"/>
                    <a:pt x="100" y="295"/>
                    <a:pt x="99" y="290"/>
                  </a:cubicBezTo>
                  <a:cubicBezTo>
                    <a:pt x="98" y="283"/>
                    <a:pt x="97" y="276"/>
                    <a:pt x="96" y="268"/>
                  </a:cubicBezTo>
                  <a:cubicBezTo>
                    <a:pt x="96" y="265"/>
                    <a:pt x="96" y="262"/>
                    <a:pt x="96" y="259"/>
                  </a:cubicBezTo>
                  <a:cubicBezTo>
                    <a:pt x="96" y="258"/>
                    <a:pt x="96" y="257"/>
                    <a:pt x="96" y="256"/>
                  </a:cubicBezTo>
                  <a:cubicBezTo>
                    <a:pt x="96" y="256"/>
                    <a:pt x="96" y="256"/>
                    <a:pt x="96" y="256"/>
                  </a:cubicBezTo>
                  <a:cubicBezTo>
                    <a:pt x="96" y="256"/>
                    <a:pt x="96" y="256"/>
                    <a:pt x="96" y="256"/>
                  </a:cubicBezTo>
                  <a:cubicBezTo>
                    <a:pt x="96" y="254"/>
                    <a:pt x="96" y="253"/>
                    <a:pt x="96" y="252"/>
                  </a:cubicBezTo>
                  <a:cubicBezTo>
                    <a:pt x="96" y="249"/>
                    <a:pt x="96" y="246"/>
                    <a:pt x="96" y="243"/>
                  </a:cubicBezTo>
                  <a:cubicBezTo>
                    <a:pt x="96" y="243"/>
                    <a:pt x="96" y="243"/>
                    <a:pt x="96" y="243"/>
                  </a:cubicBezTo>
                  <a:cubicBezTo>
                    <a:pt x="96" y="243"/>
                    <a:pt x="96" y="243"/>
                    <a:pt x="96" y="243"/>
                  </a:cubicBezTo>
                  <a:cubicBezTo>
                    <a:pt x="96" y="243"/>
                    <a:pt x="96" y="243"/>
                    <a:pt x="96" y="243"/>
                  </a:cubicBezTo>
                  <a:cubicBezTo>
                    <a:pt x="97" y="235"/>
                    <a:pt x="98" y="228"/>
                    <a:pt x="99" y="221"/>
                  </a:cubicBezTo>
                  <a:cubicBezTo>
                    <a:pt x="100" y="216"/>
                    <a:pt x="105" y="213"/>
                    <a:pt x="110" y="213"/>
                  </a:cubicBezTo>
                  <a:cubicBezTo>
                    <a:pt x="135" y="213"/>
                    <a:pt x="135" y="213"/>
                    <a:pt x="135" y="213"/>
                  </a:cubicBezTo>
                  <a:cubicBezTo>
                    <a:pt x="137" y="209"/>
                    <a:pt x="138" y="205"/>
                    <a:pt x="140" y="201"/>
                  </a:cubicBezTo>
                  <a:cubicBezTo>
                    <a:pt x="122" y="183"/>
                    <a:pt x="122" y="183"/>
                    <a:pt x="122" y="183"/>
                  </a:cubicBezTo>
                  <a:cubicBezTo>
                    <a:pt x="119" y="179"/>
                    <a:pt x="118" y="174"/>
                    <a:pt x="121" y="169"/>
                  </a:cubicBezTo>
                  <a:cubicBezTo>
                    <a:pt x="123" y="166"/>
                    <a:pt x="125" y="163"/>
                    <a:pt x="128" y="160"/>
                  </a:cubicBezTo>
                  <a:cubicBezTo>
                    <a:pt x="137" y="148"/>
                    <a:pt x="148" y="137"/>
                    <a:pt x="160" y="128"/>
                  </a:cubicBezTo>
                  <a:cubicBezTo>
                    <a:pt x="163" y="125"/>
                    <a:pt x="166" y="123"/>
                    <a:pt x="169" y="121"/>
                  </a:cubicBezTo>
                  <a:cubicBezTo>
                    <a:pt x="174" y="118"/>
                    <a:pt x="179" y="119"/>
                    <a:pt x="183" y="122"/>
                  </a:cubicBezTo>
                  <a:cubicBezTo>
                    <a:pt x="201" y="140"/>
                    <a:pt x="201" y="140"/>
                    <a:pt x="201" y="140"/>
                  </a:cubicBezTo>
                  <a:cubicBezTo>
                    <a:pt x="205" y="138"/>
                    <a:pt x="209" y="137"/>
                    <a:pt x="213" y="135"/>
                  </a:cubicBezTo>
                  <a:cubicBezTo>
                    <a:pt x="213" y="110"/>
                    <a:pt x="213" y="110"/>
                    <a:pt x="213" y="110"/>
                  </a:cubicBezTo>
                  <a:cubicBezTo>
                    <a:pt x="213" y="105"/>
                    <a:pt x="216" y="100"/>
                    <a:pt x="221" y="99"/>
                  </a:cubicBezTo>
                  <a:cubicBezTo>
                    <a:pt x="228" y="98"/>
                    <a:pt x="236" y="97"/>
                    <a:pt x="243" y="96"/>
                  </a:cubicBezTo>
                  <a:cubicBezTo>
                    <a:pt x="251" y="96"/>
                    <a:pt x="260" y="96"/>
                    <a:pt x="268" y="96"/>
                  </a:cubicBezTo>
                  <a:cubicBezTo>
                    <a:pt x="276" y="97"/>
                    <a:pt x="283" y="98"/>
                    <a:pt x="290" y="99"/>
                  </a:cubicBezTo>
                  <a:cubicBezTo>
                    <a:pt x="295" y="100"/>
                    <a:pt x="298" y="105"/>
                    <a:pt x="298" y="110"/>
                  </a:cubicBezTo>
                  <a:cubicBezTo>
                    <a:pt x="298" y="135"/>
                    <a:pt x="298" y="135"/>
                    <a:pt x="298" y="135"/>
                  </a:cubicBezTo>
                  <a:cubicBezTo>
                    <a:pt x="303" y="137"/>
                    <a:pt x="307" y="138"/>
                    <a:pt x="311" y="140"/>
                  </a:cubicBezTo>
                  <a:cubicBezTo>
                    <a:pt x="329" y="122"/>
                    <a:pt x="329" y="122"/>
                    <a:pt x="329" y="122"/>
                  </a:cubicBezTo>
                  <a:cubicBezTo>
                    <a:pt x="332" y="119"/>
                    <a:pt x="338" y="118"/>
                    <a:pt x="342" y="121"/>
                  </a:cubicBezTo>
                  <a:cubicBezTo>
                    <a:pt x="345" y="123"/>
                    <a:pt x="347" y="125"/>
                    <a:pt x="350" y="127"/>
                  </a:cubicBezTo>
                  <a:cubicBezTo>
                    <a:pt x="350" y="127"/>
                    <a:pt x="351" y="127"/>
                    <a:pt x="351" y="128"/>
                  </a:cubicBezTo>
                  <a:cubicBezTo>
                    <a:pt x="352" y="128"/>
                    <a:pt x="353" y="129"/>
                    <a:pt x="353" y="129"/>
                  </a:cubicBezTo>
                  <a:cubicBezTo>
                    <a:pt x="364" y="137"/>
                    <a:pt x="374" y="147"/>
                    <a:pt x="383" y="159"/>
                  </a:cubicBezTo>
                  <a:cubicBezTo>
                    <a:pt x="383" y="159"/>
                    <a:pt x="383" y="159"/>
                    <a:pt x="384" y="160"/>
                  </a:cubicBezTo>
                  <a:cubicBezTo>
                    <a:pt x="384" y="160"/>
                    <a:pt x="384" y="161"/>
                    <a:pt x="385" y="161"/>
                  </a:cubicBezTo>
                  <a:cubicBezTo>
                    <a:pt x="385" y="162"/>
                    <a:pt x="385" y="162"/>
                    <a:pt x="385" y="162"/>
                  </a:cubicBezTo>
                  <a:cubicBezTo>
                    <a:pt x="387" y="164"/>
                    <a:pt x="389" y="167"/>
                    <a:pt x="390" y="169"/>
                  </a:cubicBezTo>
                  <a:cubicBezTo>
                    <a:pt x="393" y="174"/>
                    <a:pt x="392" y="179"/>
                    <a:pt x="389" y="183"/>
                  </a:cubicBezTo>
                  <a:cubicBezTo>
                    <a:pt x="371" y="201"/>
                    <a:pt x="371" y="201"/>
                    <a:pt x="371" y="201"/>
                  </a:cubicBezTo>
                  <a:cubicBezTo>
                    <a:pt x="373" y="205"/>
                    <a:pt x="375" y="209"/>
                    <a:pt x="376" y="213"/>
                  </a:cubicBezTo>
                  <a:cubicBezTo>
                    <a:pt x="401" y="213"/>
                    <a:pt x="401" y="213"/>
                    <a:pt x="401" y="213"/>
                  </a:cubicBezTo>
                  <a:cubicBezTo>
                    <a:pt x="406" y="213"/>
                    <a:pt x="411" y="216"/>
                    <a:pt x="412" y="221"/>
                  </a:cubicBezTo>
                  <a:cubicBezTo>
                    <a:pt x="414" y="228"/>
                    <a:pt x="414" y="235"/>
                    <a:pt x="416" y="243"/>
                  </a:cubicBezTo>
                  <a:cubicBezTo>
                    <a:pt x="416" y="243"/>
                    <a:pt x="416" y="243"/>
                    <a:pt x="416" y="243"/>
                  </a:cubicBezTo>
                  <a:cubicBezTo>
                    <a:pt x="416" y="247"/>
                    <a:pt x="416" y="251"/>
                    <a:pt x="416" y="256"/>
                  </a:cubicBezTo>
                  <a:cubicBezTo>
                    <a:pt x="416" y="260"/>
                    <a:pt x="415" y="264"/>
                    <a:pt x="415" y="2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624"/>
            <p:cNvSpPr>
              <a:spLocks noChangeAspect="1" noEditPoints="1"/>
            </p:cNvSpPr>
            <p:nvPr/>
          </p:nvSpPr>
          <p:spPr bwMode="auto">
            <a:xfrm>
              <a:off x="8099286" y="4820705"/>
              <a:ext cx="432000" cy="432000"/>
            </a:xfrm>
            <a:custGeom>
              <a:avLst/>
              <a:gdLst>
                <a:gd name="T0" fmla="*/ 379 w 512"/>
                <a:gd name="T1" fmla="*/ 223 h 512"/>
                <a:gd name="T2" fmla="*/ 353 w 512"/>
                <a:gd name="T3" fmla="*/ 181 h 512"/>
                <a:gd name="T4" fmla="*/ 314 w 512"/>
                <a:gd name="T5" fmla="*/ 149 h 512"/>
                <a:gd name="T6" fmla="*/ 284 w 512"/>
                <a:gd name="T7" fmla="*/ 151 h 512"/>
                <a:gd name="T8" fmla="*/ 228 w 512"/>
                <a:gd name="T9" fmla="*/ 151 h 512"/>
                <a:gd name="T10" fmla="*/ 176 w 512"/>
                <a:gd name="T11" fmla="*/ 160 h 512"/>
                <a:gd name="T12" fmla="*/ 144 w 512"/>
                <a:gd name="T13" fmla="*/ 206 h 512"/>
                <a:gd name="T14" fmla="*/ 181 w 512"/>
                <a:gd name="T15" fmla="*/ 282 h 512"/>
                <a:gd name="T16" fmla="*/ 239 w 512"/>
                <a:gd name="T17" fmla="*/ 288 h 512"/>
                <a:gd name="T18" fmla="*/ 279 w 512"/>
                <a:gd name="T19" fmla="*/ 309 h 512"/>
                <a:gd name="T20" fmla="*/ 332 w 512"/>
                <a:gd name="T21" fmla="*/ 373 h 512"/>
                <a:gd name="T22" fmla="*/ 370 w 512"/>
                <a:gd name="T23" fmla="*/ 302 h 512"/>
                <a:gd name="T24" fmla="*/ 394 w 512"/>
                <a:gd name="T25" fmla="*/ 261 h 512"/>
                <a:gd name="T26" fmla="*/ 185 w 512"/>
                <a:gd name="T27" fmla="*/ 242 h 512"/>
                <a:gd name="T28" fmla="*/ 140 w 512"/>
                <a:gd name="T29" fmla="*/ 251 h 512"/>
                <a:gd name="T30" fmla="*/ 172 w 512"/>
                <a:gd name="T31" fmla="*/ 197 h 512"/>
                <a:gd name="T32" fmla="*/ 202 w 512"/>
                <a:gd name="T33" fmla="*/ 233 h 512"/>
                <a:gd name="T34" fmla="*/ 234 w 512"/>
                <a:gd name="T35" fmla="*/ 185 h 512"/>
                <a:gd name="T36" fmla="*/ 255 w 512"/>
                <a:gd name="T37" fmla="*/ 177 h 512"/>
                <a:gd name="T38" fmla="*/ 259 w 512"/>
                <a:gd name="T39" fmla="*/ 198 h 512"/>
                <a:gd name="T40" fmla="*/ 234 w 512"/>
                <a:gd name="T41" fmla="*/ 213 h 512"/>
                <a:gd name="T42" fmla="*/ 284 w 512"/>
                <a:gd name="T43" fmla="*/ 248 h 512"/>
                <a:gd name="T44" fmla="*/ 273 w 512"/>
                <a:gd name="T45" fmla="*/ 266 h 512"/>
                <a:gd name="T46" fmla="*/ 230 w 512"/>
                <a:gd name="T47" fmla="*/ 246 h 512"/>
                <a:gd name="T48" fmla="*/ 283 w 512"/>
                <a:gd name="T49" fmla="*/ 215 h 512"/>
                <a:gd name="T50" fmla="*/ 320 w 512"/>
                <a:gd name="T51" fmla="*/ 192 h 512"/>
                <a:gd name="T52" fmla="*/ 347 w 512"/>
                <a:gd name="T53" fmla="*/ 233 h 512"/>
                <a:gd name="T54" fmla="*/ 318 w 512"/>
                <a:gd name="T55" fmla="*/ 213 h 512"/>
                <a:gd name="T56" fmla="*/ 362 w 512"/>
                <a:gd name="T57" fmla="*/ 266 h 512"/>
                <a:gd name="T58" fmla="*/ 340 w 512"/>
                <a:gd name="T59" fmla="*/ 281 h 512"/>
                <a:gd name="T60" fmla="*/ 340 w 512"/>
                <a:gd name="T61" fmla="*/ 324 h 512"/>
                <a:gd name="T62" fmla="*/ 308 w 512"/>
                <a:gd name="T63" fmla="*/ 311 h 512"/>
                <a:gd name="T64" fmla="*/ 313 w 512"/>
                <a:gd name="T65" fmla="*/ 264 h 512"/>
                <a:gd name="T66" fmla="*/ 334 w 512"/>
                <a:gd name="T67" fmla="*/ 255 h 512"/>
                <a:gd name="T68" fmla="*/ 362 w 512"/>
                <a:gd name="T69" fmla="*/ 266 h 512"/>
                <a:gd name="T70" fmla="*/ 256 w 512"/>
                <a:gd name="T71" fmla="*/ 512 h 512"/>
                <a:gd name="T72" fmla="*/ 393 w 512"/>
                <a:gd name="T73" fmla="*/ 302 h 512"/>
                <a:gd name="T74" fmla="*/ 352 w 512"/>
                <a:gd name="T75" fmla="*/ 384 h 512"/>
                <a:gd name="T76" fmla="*/ 266 w 512"/>
                <a:gd name="T77" fmla="*/ 384 h 512"/>
                <a:gd name="T78" fmla="*/ 218 w 512"/>
                <a:gd name="T79" fmla="*/ 320 h 512"/>
                <a:gd name="T80" fmla="*/ 96 w 512"/>
                <a:gd name="T81" fmla="*/ 245 h 512"/>
                <a:gd name="T82" fmla="*/ 176 w 512"/>
                <a:gd name="T83" fmla="*/ 138 h 512"/>
                <a:gd name="T84" fmla="*/ 261 w 512"/>
                <a:gd name="T85" fmla="*/ 117 h 512"/>
                <a:gd name="T86" fmla="*/ 359 w 512"/>
                <a:gd name="T87" fmla="*/ 160 h 512"/>
                <a:gd name="T88" fmla="*/ 416 w 512"/>
                <a:gd name="T89" fmla="*/ 26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2" h="512">
                  <a:moveTo>
                    <a:pt x="382" y="238"/>
                  </a:moveTo>
                  <a:cubicBezTo>
                    <a:pt x="379" y="237"/>
                    <a:pt x="377" y="234"/>
                    <a:pt x="377" y="231"/>
                  </a:cubicBezTo>
                  <a:cubicBezTo>
                    <a:pt x="376" y="229"/>
                    <a:pt x="377" y="226"/>
                    <a:pt x="379" y="223"/>
                  </a:cubicBezTo>
                  <a:cubicBezTo>
                    <a:pt x="382" y="219"/>
                    <a:pt x="384" y="213"/>
                    <a:pt x="384" y="208"/>
                  </a:cubicBezTo>
                  <a:cubicBezTo>
                    <a:pt x="384" y="193"/>
                    <a:pt x="372" y="181"/>
                    <a:pt x="357" y="181"/>
                  </a:cubicBezTo>
                  <a:cubicBezTo>
                    <a:pt x="356" y="181"/>
                    <a:pt x="354" y="181"/>
                    <a:pt x="353" y="181"/>
                  </a:cubicBezTo>
                  <a:cubicBezTo>
                    <a:pt x="350" y="182"/>
                    <a:pt x="347" y="181"/>
                    <a:pt x="345" y="179"/>
                  </a:cubicBezTo>
                  <a:cubicBezTo>
                    <a:pt x="342" y="178"/>
                    <a:pt x="341" y="175"/>
                    <a:pt x="341" y="172"/>
                  </a:cubicBezTo>
                  <a:cubicBezTo>
                    <a:pt x="339" y="159"/>
                    <a:pt x="328" y="149"/>
                    <a:pt x="314" y="149"/>
                  </a:cubicBezTo>
                  <a:cubicBezTo>
                    <a:pt x="309" y="149"/>
                    <a:pt x="303" y="151"/>
                    <a:pt x="299" y="154"/>
                  </a:cubicBezTo>
                  <a:cubicBezTo>
                    <a:pt x="296" y="156"/>
                    <a:pt x="293" y="156"/>
                    <a:pt x="291" y="156"/>
                  </a:cubicBezTo>
                  <a:cubicBezTo>
                    <a:pt x="288" y="155"/>
                    <a:pt x="285" y="154"/>
                    <a:pt x="284" y="151"/>
                  </a:cubicBezTo>
                  <a:cubicBezTo>
                    <a:pt x="279" y="143"/>
                    <a:pt x="270" y="138"/>
                    <a:pt x="261" y="138"/>
                  </a:cubicBezTo>
                  <a:cubicBezTo>
                    <a:pt x="253" y="138"/>
                    <a:pt x="246" y="142"/>
                    <a:pt x="241" y="148"/>
                  </a:cubicBezTo>
                  <a:cubicBezTo>
                    <a:pt x="238" y="152"/>
                    <a:pt x="233" y="153"/>
                    <a:pt x="228" y="151"/>
                  </a:cubicBezTo>
                  <a:cubicBezTo>
                    <a:pt x="218" y="147"/>
                    <a:pt x="205" y="150"/>
                    <a:pt x="198" y="159"/>
                  </a:cubicBezTo>
                  <a:cubicBezTo>
                    <a:pt x="195" y="162"/>
                    <a:pt x="190" y="163"/>
                    <a:pt x="186" y="162"/>
                  </a:cubicBezTo>
                  <a:cubicBezTo>
                    <a:pt x="183" y="160"/>
                    <a:pt x="179" y="160"/>
                    <a:pt x="176" y="160"/>
                  </a:cubicBezTo>
                  <a:cubicBezTo>
                    <a:pt x="161" y="160"/>
                    <a:pt x="149" y="172"/>
                    <a:pt x="149" y="186"/>
                  </a:cubicBezTo>
                  <a:cubicBezTo>
                    <a:pt x="149" y="188"/>
                    <a:pt x="149" y="190"/>
                    <a:pt x="150" y="193"/>
                  </a:cubicBezTo>
                  <a:cubicBezTo>
                    <a:pt x="151" y="198"/>
                    <a:pt x="149" y="203"/>
                    <a:pt x="144" y="206"/>
                  </a:cubicBezTo>
                  <a:cubicBezTo>
                    <a:pt x="127" y="212"/>
                    <a:pt x="117" y="228"/>
                    <a:pt x="117" y="245"/>
                  </a:cubicBezTo>
                  <a:cubicBezTo>
                    <a:pt x="117" y="269"/>
                    <a:pt x="136" y="288"/>
                    <a:pt x="160" y="288"/>
                  </a:cubicBezTo>
                  <a:cubicBezTo>
                    <a:pt x="167" y="288"/>
                    <a:pt x="174" y="286"/>
                    <a:pt x="181" y="282"/>
                  </a:cubicBezTo>
                  <a:cubicBezTo>
                    <a:pt x="186" y="279"/>
                    <a:pt x="193" y="280"/>
                    <a:pt x="196" y="285"/>
                  </a:cubicBezTo>
                  <a:cubicBezTo>
                    <a:pt x="201" y="293"/>
                    <a:pt x="209" y="298"/>
                    <a:pt x="218" y="298"/>
                  </a:cubicBezTo>
                  <a:cubicBezTo>
                    <a:pt x="226" y="298"/>
                    <a:pt x="234" y="295"/>
                    <a:pt x="239" y="288"/>
                  </a:cubicBezTo>
                  <a:cubicBezTo>
                    <a:pt x="241" y="285"/>
                    <a:pt x="245" y="284"/>
                    <a:pt x="249" y="284"/>
                  </a:cubicBezTo>
                  <a:cubicBezTo>
                    <a:pt x="253" y="285"/>
                    <a:pt x="256" y="288"/>
                    <a:pt x="257" y="291"/>
                  </a:cubicBezTo>
                  <a:cubicBezTo>
                    <a:pt x="261" y="301"/>
                    <a:pt x="269" y="307"/>
                    <a:pt x="279" y="309"/>
                  </a:cubicBezTo>
                  <a:cubicBezTo>
                    <a:pt x="284" y="309"/>
                    <a:pt x="288" y="314"/>
                    <a:pt x="288" y="319"/>
                  </a:cubicBezTo>
                  <a:cubicBezTo>
                    <a:pt x="288" y="373"/>
                    <a:pt x="288" y="373"/>
                    <a:pt x="288" y="373"/>
                  </a:cubicBezTo>
                  <a:cubicBezTo>
                    <a:pt x="332" y="373"/>
                    <a:pt x="332" y="373"/>
                    <a:pt x="332" y="373"/>
                  </a:cubicBezTo>
                  <a:cubicBezTo>
                    <a:pt x="334" y="363"/>
                    <a:pt x="339" y="349"/>
                    <a:pt x="353" y="340"/>
                  </a:cubicBezTo>
                  <a:cubicBezTo>
                    <a:pt x="370" y="330"/>
                    <a:pt x="373" y="322"/>
                    <a:pt x="373" y="315"/>
                  </a:cubicBezTo>
                  <a:cubicBezTo>
                    <a:pt x="373" y="310"/>
                    <a:pt x="372" y="306"/>
                    <a:pt x="370" y="302"/>
                  </a:cubicBezTo>
                  <a:cubicBezTo>
                    <a:pt x="368" y="299"/>
                    <a:pt x="368" y="295"/>
                    <a:pt x="369" y="292"/>
                  </a:cubicBezTo>
                  <a:cubicBezTo>
                    <a:pt x="370" y="290"/>
                    <a:pt x="373" y="287"/>
                    <a:pt x="376" y="286"/>
                  </a:cubicBezTo>
                  <a:cubicBezTo>
                    <a:pt x="387" y="283"/>
                    <a:pt x="394" y="273"/>
                    <a:pt x="394" y="261"/>
                  </a:cubicBezTo>
                  <a:cubicBezTo>
                    <a:pt x="394" y="252"/>
                    <a:pt x="390" y="243"/>
                    <a:pt x="382" y="238"/>
                  </a:cubicBezTo>
                  <a:close/>
                  <a:moveTo>
                    <a:pt x="196" y="244"/>
                  </a:moveTo>
                  <a:cubicBezTo>
                    <a:pt x="193" y="246"/>
                    <a:pt x="188" y="245"/>
                    <a:pt x="185" y="242"/>
                  </a:cubicBezTo>
                  <a:cubicBezTo>
                    <a:pt x="182" y="240"/>
                    <a:pt x="168" y="245"/>
                    <a:pt x="155" y="254"/>
                  </a:cubicBezTo>
                  <a:cubicBezTo>
                    <a:pt x="153" y="255"/>
                    <a:pt x="151" y="256"/>
                    <a:pt x="149" y="256"/>
                  </a:cubicBezTo>
                  <a:cubicBezTo>
                    <a:pt x="146" y="256"/>
                    <a:pt x="142" y="254"/>
                    <a:pt x="140" y="251"/>
                  </a:cubicBezTo>
                  <a:cubicBezTo>
                    <a:pt x="137" y="247"/>
                    <a:pt x="138" y="240"/>
                    <a:pt x="143" y="236"/>
                  </a:cubicBezTo>
                  <a:cubicBezTo>
                    <a:pt x="147" y="233"/>
                    <a:pt x="163" y="222"/>
                    <a:pt x="179" y="221"/>
                  </a:cubicBezTo>
                  <a:cubicBezTo>
                    <a:pt x="177" y="212"/>
                    <a:pt x="175" y="203"/>
                    <a:pt x="172" y="197"/>
                  </a:cubicBezTo>
                  <a:cubicBezTo>
                    <a:pt x="169" y="192"/>
                    <a:pt x="171" y="185"/>
                    <a:pt x="176" y="182"/>
                  </a:cubicBezTo>
                  <a:cubicBezTo>
                    <a:pt x="181" y="179"/>
                    <a:pt x="188" y="181"/>
                    <a:pt x="190" y="187"/>
                  </a:cubicBezTo>
                  <a:cubicBezTo>
                    <a:pt x="199" y="203"/>
                    <a:pt x="202" y="230"/>
                    <a:pt x="202" y="233"/>
                  </a:cubicBezTo>
                  <a:cubicBezTo>
                    <a:pt x="203" y="238"/>
                    <a:pt x="200" y="242"/>
                    <a:pt x="196" y="244"/>
                  </a:cubicBezTo>
                  <a:close/>
                  <a:moveTo>
                    <a:pt x="223" y="197"/>
                  </a:moveTo>
                  <a:cubicBezTo>
                    <a:pt x="224" y="195"/>
                    <a:pt x="225" y="191"/>
                    <a:pt x="234" y="185"/>
                  </a:cubicBezTo>
                  <a:cubicBezTo>
                    <a:pt x="233" y="182"/>
                    <a:pt x="234" y="178"/>
                    <a:pt x="236" y="176"/>
                  </a:cubicBezTo>
                  <a:cubicBezTo>
                    <a:pt x="239" y="171"/>
                    <a:pt x="245" y="169"/>
                    <a:pt x="250" y="172"/>
                  </a:cubicBezTo>
                  <a:cubicBezTo>
                    <a:pt x="253" y="173"/>
                    <a:pt x="254" y="175"/>
                    <a:pt x="255" y="177"/>
                  </a:cubicBezTo>
                  <a:cubicBezTo>
                    <a:pt x="255" y="177"/>
                    <a:pt x="256" y="177"/>
                    <a:pt x="257" y="177"/>
                  </a:cubicBezTo>
                  <a:cubicBezTo>
                    <a:pt x="262" y="178"/>
                    <a:pt x="266" y="182"/>
                    <a:pt x="266" y="187"/>
                  </a:cubicBezTo>
                  <a:cubicBezTo>
                    <a:pt x="267" y="192"/>
                    <a:pt x="264" y="197"/>
                    <a:pt x="259" y="198"/>
                  </a:cubicBezTo>
                  <a:cubicBezTo>
                    <a:pt x="254" y="200"/>
                    <a:pt x="248" y="202"/>
                    <a:pt x="245" y="204"/>
                  </a:cubicBezTo>
                  <a:cubicBezTo>
                    <a:pt x="245" y="206"/>
                    <a:pt x="244" y="208"/>
                    <a:pt x="242" y="210"/>
                  </a:cubicBezTo>
                  <a:cubicBezTo>
                    <a:pt x="240" y="212"/>
                    <a:pt x="237" y="213"/>
                    <a:pt x="234" y="213"/>
                  </a:cubicBezTo>
                  <a:cubicBezTo>
                    <a:pt x="232" y="213"/>
                    <a:pt x="229" y="212"/>
                    <a:pt x="227" y="210"/>
                  </a:cubicBezTo>
                  <a:cubicBezTo>
                    <a:pt x="223" y="207"/>
                    <a:pt x="222" y="202"/>
                    <a:pt x="223" y="197"/>
                  </a:cubicBezTo>
                  <a:close/>
                  <a:moveTo>
                    <a:pt x="284" y="248"/>
                  </a:moveTo>
                  <a:cubicBezTo>
                    <a:pt x="288" y="251"/>
                    <a:pt x="289" y="257"/>
                    <a:pt x="286" y="261"/>
                  </a:cubicBezTo>
                  <a:cubicBezTo>
                    <a:pt x="284" y="265"/>
                    <a:pt x="281" y="266"/>
                    <a:pt x="277" y="266"/>
                  </a:cubicBezTo>
                  <a:cubicBezTo>
                    <a:pt x="276" y="266"/>
                    <a:pt x="274" y="266"/>
                    <a:pt x="273" y="266"/>
                  </a:cubicBezTo>
                  <a:cubicBezTo>
                    <a:pt x="255" y="258"/>
                    <a:pt x="239" y="265"/>
                    <a:pt x="239" y="265"/>
                  </a:cubicBezTo>
                  <a:cubicBezTo>
                    <a:pt x="233" y="268"/>
                    <a:pt x="227" y="265"/>
                    <a:pt x="225" y="260"/>
                  </a:cubicBezTo>
                  <a:cubicBezTo>
                    <a:pt x="222" y="255"/>
                    <a:pt x="224" y="249"/>
                    <a:pt x="230" y="246"/>
                  </a:cubicBezTo>
                  <a:cubicBezTo>
                    <a:pt x="230" y="246"/>
                    <a:pt x="243" y="240"/>
                    <a:pt x="260" y="241"/>
                  </a:cubicBezTo>
                  <a:cubicBezTo>
                    <a:pt x="260" y="234"/>
                    <a:pt x="262" y="226"/>
                    <a:pt x="268" y="217"/>
                  </a:cubicBezTo>
                  <a:cubicBezTo>
                    <a:pt x="272" y="213"/>
                    <a:pt x="279" y="212"/>
                    <a:pt x="283" y="215"/>
                  </a:cubicBezTo>
                  <a:cubicBezTo>
                    <a:pt x="288" y="219"/>
                    <a:pt x="289" y="225"/>
                    <a:pt x="286" y="230"/>
                  </a:cubicBezTo>
                  <a:cubicBezTo>
                    <a:pt x="277" y="241"/>
                    <a:pt x="283" y="247"/>
                    <a:pt x="284" y="248"/>
                  </a:cubicBezTo>
                  <a:close/>
                  <a:moveTo>
                    <a:pt x="320" y="192"/>
                  </a:moveTo>
                  <a:cubicBezTo>
                    <a:pt x="320" y="192"/>
                    <a:pt x="320" y="192"/>
                    <a:pt x="320" y="192"/>
                  </a:cubicBezTo>
                  <a:cubicBezTo>
                    <a:pt x="325" y="192"/>
                    <a:pt x="336" y="195"/>
                    <a:pt x="350" y="218"/>
                  </a:cubicBezTo>
                  <a:cubicBezTo>
                    <a:pt x="353" y="223"/>
                    <a:pt x="352" y="230"/>
                    <a:pt x="347" y="233"/>
                  </a:cubicBezTo>
                  <a:cubicBezTo>
                    <a:pt x="345" y="234"/>
                    <a:pt x="343" y="234"/>
                    <a:pt x="341" y="234"/>
                  </a:cubicBezTo>
                  <a:cubicBezTo>
                    <a:pt x="337" y="234"/>
                    <a:pt x="334" y="233"/>
                    <a:pt x="332" y="229"/>
                  </a:cubicBezTo>
                  <a:cubicBezTo>
                    <a:pt x="324" y="217"/>
                    <a:pt x="319" y="213"/>
                    <a:pt x="318" y="213"/>
                  </a:cubicBezTo>
                  <a:cubicBezTo>
                    <a:pt x="313" y="212"/>
                    <a:pt x="309" y="208"/>
                    <a:pt x="309" y="202"/>
                  </a:cubicBezTo>
                  <a:cubicBezTo>
                    <a:pt x="309" y="196"/>
                    <a:pt x="314" y="192"/>
                    <a:pt x="320" y="192"/>
                  </a:cubicBezTo>
                  <a:close/>
                  <a:moveTo>
                    <a:pt x="362" y="266"/>
                  </a:moveTo>
                  <a:cubicBezTo>
                    <a:pt x="346" y="266"/>
                    <a:pt x="341" y="279"/>
                    <a:pt x="340" y="280"/>
                  </a:cubicBezTo>
                  <a:cubicBezTo>
                    <a:pt x="340" y="280"/>
                    <a:pt x="340" y="281"/>
                    <a:pt x="340" y="281"/>
                  </a:cubicBezTo>
                  <a:cubicBezTo>
                    <a:pt x="340" y="281"/>
                    <a:pt x="340" y="281"/>
                    <a:pt x="340" y="281"/>
                  </a:cubicBezTo>
                  <a:cubicBezTo>
                    <a:pt x="340" y="282"/>
                    <a:pt x="335" y="294"/>
                    <a:pt x="329" y="304"/>
                  </a:cubicBezTo>
                  <a:cubicBezTo>
                    <a:pt x="329" y="306"/>
                    <a:pt x="332" y="309"/>
                    <a:pt x="335" y="310"/>
                  </a:cubicBezTo>
                  <a:cubicBezTo>
                    <a:pt x="340" y="313"/>
                    <a:pt x="342" y="319"/>
                    <a:pt x="340" y="324"/>
                  </a:cubicBezTo>
                  <a:cubicBezTo>
                    <a:pt x="338" y="328"/>
                    <a:pt x="334" y="330"/>
                    <a:pt x="330" y="330"/>
                  </a:cubicBezTo>
                  <a:cubicBezTo>
                    <a:pt x="329" y="330"/>
                    <a:pt x="327" y="330"/>
                    <a:pt x="326" y="329"/>
                  </a:cubicBezTo>
                  <a:cubicBezTo>
                    <a:pt x="323" y="328"/>
                    <a:pt x="311" y="322"/>
                    <a:pt x="308" y="311"/>
                  </a:cubicBezTo>
                  <a:cubicBezTo>
                    <a:pt x="306" y="305"/>
                    <a:pt x="307" y="298"/>
                    <a:pt x="311" y="293"/>
                  </a:cubicBezTo>
                  <a:cubicBezTo>
                    <a:pt x="315" y="286"/>
                    <a:pt x="319" y="277"/>
                    <a:pt x="320" y="274"/>
                  </a:cubicBezTo>
                  <a:cubicBezTo>
                    <a:pt x="320" y="272"/>
                    <a:pt x="317" y="267"/>
                    <a:pt x="313" y="264"/>
                  </a:cubicBezTo>
                  <a:cubicBezTo>
                    <a:pt x="308" y="261"/>
                    <a:pt x="308" y="254"/>
                    <a:pt x="311" y="249"/>
                  </a:cubicBezTo>
                  <a:cubicBezTo>
                    <a:pt x="315" y="244"/>
                    <a:pt x="321" y="244"/>
                    <a:pt x="326" y="247"/>
                  </a:cubicBezTo>
                  <a:cubicBezTo>
                    <a:pt x="327" y="248"/>
                    <a:pt x="330" y="250"/>
                    <a:pt x="334" y="255"/>
                  </a:cubicBezTo>
                  <a:cubicBezTo>
                    <a:pt x="341" y="249"/>
                    <a:pt x="350" y="245"/>
                    <a:pt x="363" y="245"/>
                  </a:cubicBezTo>
                  <a:cubicBezTo>
                    <a:pt x="369" y="245"/>
                    <a:pt x="373" y="250"/>
                    <a:pt x="373" y="256"/>
                  </a:cubicBezTo>
                  <a:cubicBezTo>
                    <a:pt x="373" y="262"/>
                    <a:pt x="368" y="266"/>
                    <a:pt x="362" y="266"/>
                  </a:cubicBezTo>
                  <a:close/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393" y="302"/>
                  </a:moveTo>
                  <a:cubicBezTo>
                    <a:pt x="394" y="306"/>
                    <a:pt x="394" y="310"/>
                    <a:pt x="394" y="314"/>
                  </a:cubicBezTo>
                  <a:cubicBezTo>
                    <a:pt x="395" y="336"/>
                    <a:pt x="379" y="349"/>
                    <a:pt x="365" y="358"/>
                  </a:cubicBezTo>
                  <a:cubicBezTo>
                    <a:pt x="352" y="366"/>
                    <a:pt x="352" y="384"/>
                    <a:pt x="352" y="384"/>
                  </a:cubicBezTo>
                  <a:cubicBezTo>
                    <a:pt x="352" y="390"/>
                    <a:pt x="347" y="394"/>
                    <a:pt x="341" y="394"/>
                  </a:cubicBezTo>
                  <a:cubicBezTo>
                    <a:pt x="277" y="394"/>
                    <a:pt x="277" y="394"/>
                    <a:pt x="277" y="394"/>
                  </a:cubicBezTo>
                  <a:cubicBezTo>
                    <a:pt x="271" y="394"/>
                    <a:pt x="266" y="390"/>
                    <a:pt x="266" y="384"/>
                  </a:cubicBezTo>
                  <a:cubicBezTo>
                    <a:pt x="266" y="328"/>
                    <a:pt x="266" y="328"/>
                    <a:pt x="266" y="328"/>
                  </a:cubicBezTo>
                  <a:cubicBezTo>
                    <a:pt x="258" y="324"/>
                    <a:pt x="250" y="319"/>
                    <a:pt x="245" y="312"/>
                  </a:cubicBezTo>
                  <a:cubicBezTo>
                    <a:pt x="237" y="317"/>
                    <a:pt x="228" y="320"/>
                    <a:pt x="218" y="320"/>
                  </a:cubicBezTo>
                  <a:cubicBezTo>
                    <a:pt x="205" y="320"/>
                    <a:pt x="192" y="314"/>
                    <a:pt x="183" y="304"/>
                  </a:cubicBezTo>
                  <a:cubicBezTo>
                    <a:pt x="176" y="307"/>
                    <a:pt x="168" y="309"/>
                    <a:pt x="160" y="309"/>
                  </a:cubicBezTo>
                  <a:cubicBezTo>
                    <a:pt x="124" y="309"/>
                    <a:pt x="96" y="280"/>
                    <a:pt x="96" y="245"/>
                  </a:cubicBezTo>
                  <a:cubicBezTo>
                    <a:pt x="96" y="222"/>
                    <a:pt x="108" y="201"/>
                    <a:pt x="128" y="190"/>
                  </a:cubicBezTo>
                  <a:cubicBezTo>
                    <a:pt x="128" y="188"/>
                    <a:pt x="128" y="187"/>
                    <a:pt x="128" y="186"/>
                  </a:cubicBezTo>
                  <a:cubicBezTo>
                    <a:pt x="128" y="160"/>
                    <a:pt x="149" y="138"/>
                    <a:pt x="176" y="138"/>
                  </a:cubicBezTo>
                  <a:cubicBezTo>
                    <a:pt x="179" y="138"/>
                    <a:pt x="183" y="139"/>
                    <a:pt x="187" y="140"/>
                  </a:cubicBezTo>
                  <a:cubicBezTo>
                    <a:pt x="198" y="129"/>
                    <a:pt x="215" y="125"/>
                    <a:pt x="229" y="129"/>
                  </a:cubicBezTo>
                  <a:cubicBezTo>
                    <a:pt x="238" y="121"/>
                    <a:pt x="249" y="117"/>
                    <a:pt x="261" y="117"/>
                  </a:cubicBezTo>
                  <a:cubicBezTo>
                    <a:pt x="274" y="117"/>
                    <a:pt x="286" y="122"/>
                    <a:pt x="295" y="132"/>
                  </a:cubicBezTo>
                  <a:cubicBezTo>
                    <a:pt x="301" y="129"/>
                    <a:pt x="308" y="128"/>
                    <a:pt x="314" y="128"/>
                  </a:cubicBezTo>
                  <a:cubicBezTo>
                    <a:pt x="335" y="128"/>
                    <a:pt x="353" y="141"/>
                    <a:pt x="359" y="160"/>
                  </a:cubicBezTo>
                  <a:cubicBezTo>
                    <a:pt x="385" y="161"/>
                    <a:pt x="405" y="182"/>
                    <a:pt x="405" y="208"/>
                  </a:cubicBezTo>
                  <a:cubicBezTo>
                    <a:pt x="405" y="214"/>
                    <a:pt x="404" y="221"/>
                    <a:pt x="401" y="227"/>
                  </a:cubicBezTo>
                  <a:cubicBezTo>
                    <a:pt x="410" y="236"/>
                    <a:pt x="416" y="248"/>
                    <a:pt x="416" y="261"/>
                  </a:cubicBezTo>
                  <a:cubicBezTo>
                    <a:pt x="416" y="278"/>
                    <a:pt x="407" y="293"/>
                    <a:pt x="393" y="3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Российский химический сектор: инновации и </a:t>
            </a:r>
            <a:r>
              <a:rPr lang="ru-RU" dirty="0" err="1"/>
              <a:t>диджитализация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41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Контакты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2362814" y="2072587"/>
            <a:ext cx="7670186" cy="923330"/>
          </a:xfrm>
        </p:spPr>
        <p:txBody>
          <a:bodyPr>
            <a:spAutoFit/>
          </a:bodyPr>
          <a:lstStyle/>
          <a:p>
            <a:r>
              <a:rPr lang="ru-RU" b="1" dirty="0">
                <a:solidFill>
                  <a:sysClr val="windowText" lastClr="000000"/>
                </a:solidFill>
              </a:rPr>
              <a:t>Юлия Орлова</a:t>
            </a:r>
            <a:endParaRPr lang="en-US" b="1" dirty="0">
              <a:solidFill>
                <a:sysClr val="windowText" lastClr="000000"/>
              </a:solidFill>
            </a:endParaRPr>
          </a:p>
          <a:p>
            <a:r>
              <a:rPr lang="ru-RU" dirty="0">
                <a:solidFill>
                  <a:sysClr val="windowText" lastClr="000000"/>
                </a:solidFill>
              </a:rPr>
              <a:t>Партнер Департамента консультирования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ru-RU" dirty="0">
                <a:solidFill>
                  <a:sysClr val="windowText" lastClr="000000"/>
                </a:solidFill>
              </a:rPr>
              <a:t>по налогообложению и праву</a:t>
            </a:r>
            <a:endParaRPr lang="en-US" dirty="0">
              <a:solidFill>
                <a:sysClr val="windowText" lastClr="000000"/>
              </a:solidFill>
            </a:endParaRPr>
          </a:p>
          <a:p>
            <a:r>
              <a:rPr lang="ru-RU" dirty="0">
                <a:solidFill>
                  <a:sysClr val="windowText" lastClr="000000"/>
                </a:solidFill>
              </a:rPr>
              <a:t>Руководитель Группы по предоставлению услуг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ru-RU" dirty="0">
                <a:solidFill>
                  <a:sysClr val="windowText" lastClr="000000"/>
                </a:solidFill>
              </a:rPr>
              <a:t>предприятиям химической промышленности</a:t>
            </a:r>
          </a:p>
          <a:p>
            <a:r>
              <a:rPr lang="ru-RU" dirty="0">
                <a:solidFill>
                  <a:sysClr val="windowText" lastClr="000000"/>
                </a:solidFill>
              </a:rPr>
              <a:t>Тел.: +7 (495) 787 06 00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(доб. </a:t>
            </a:r>
            <a:r>
              <a:rPr lang="en-US" dirty="0">
                <a:solidFill>
                  <a:prstClr val="black"/>
                </a:solidFill>
              </a:rPr>
              <a:t>1720</a:t>
            </a:r>
            <a:r>
              <a:rPr lang="ru-RU" dirty="0">
                <a:solidFill>
                  <a:prstClr val="black"/>
                </a:solidFill>
              </a:rPr>
              <a:t>)</a:t>
            </a:r>
            <a:endParaRPr lang="en-US" dirty="0">
              <a:solidFill>
                <a:sysClr val="windowText" lastClr="000000"/>
              </a:solidFill>
            </a:endParaRPr>
          </a:p>
          <a:p>
            <a:r>
              <a:rPr lang="en-US" dirty="0">
                <a:solidFill>
                  <a:sysClr val="windowText" lastClr="000000"/>
                </a:solidFill>
              </a:rPr>
              <a:t>Email</a:t>
            </a:r>
            <a:r>
              <a:rPr lang="ru-RU" dirty="0">
                <a:solidFill>
                  <a:sysClr val="windowText" lastClr="000000"/>
                </a:solidFill>
              </a:rPr>
              <a:t>: </a:t>
            </a:r>
            <a:r>
              <a:rPr lang="en-US" dirty="0" err="1">
                <a:solidFill>
                  <a:srgbClr val="00A3E0"/>
                </a:solidFill>
                <a:hlinkClick r:id="rId3"/>
              </a:rPr>
              <a:t>yorlova</a:t>
            </a:r>
            <a:r>
              <a:rPr lang="ru-RU" dirty="0">
                <a:solidFill>
                  <a:srgbClr val="00A3E0"/>
                </a:solidFill>
                <a:hlinkClick r:id="rId3"/>
              </a:rPr>
              <a:t>@</a:t>
            </a:r>
            <a:r>
              <a:rPr lang="en-US" dirty="0">
                <a:solidFill>
                  <a:srgbClr val="00A3E0"/>
                </a:solidFill>
                <a:hlinkClick r:id="rId3"/>
              </a:rPr>
              <a:t>deloitte</a:t>
            </a:r>
            <a:r>
              <a:rPr lang="ru-RU" dirty="0">
                <a:solidFill>
                  <a:srgbClr val="00A3E0"/>
                </a:solidFill>
                <a:hlinkClick r:id="rId3"/>
              </a:rPr>
              <a:t>.</a:t>
            </a:r>
            <a:r>
              <a:rPr lang="en-US" dirty="0">
                <a:solidFill>
                  <a:srgbClr val="00A3E0"/>
                </a:solidFill>
                <a:hlinkClick r:id="rId3"/>
              </a:rPr>
              <a:t>ru</a:t>
            </a:r>
            <a:endParaRPr lang="en-US" dirty="0">
              <a:solidFill>
                <a:srgbClr val="00A3E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33388" y="1892300"/>
            <a:ext cx="9434512" cy="200"/>
          </a:xfrm>
          <a:prstGeom prst="line">
            <a:avLst/>
          </a:prstGeom>
          <a:ln w="38100">
            <a:solidFill>
              <a:srgbClr val="86BC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Placeholder 7"/>
          <p:cNvPicPr>
            <a:picLocks noGrp="1" noChangeAspect="1"/>
          </p:cNvPicPr>
          <p:nvPr>
            <p:ph type="pic" sz="quarter" idx="36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03468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91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Проведение опроса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40249" y="2845609"/>
            <a:ext cx="4808026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000" dirty="0" smtClean="0"/>
              <a:t>Опрос проходил в </a:t>
            </a:r>
            <a:r>
              <a:rPr lang="ru-RU" sz="1000" b="1" dirty="0">
                <a:solidFill>
                  <a:srgbClr val="86BC25"/>
                </a:solidFill>
              </a:rPr>
              <a:t>апреле</a:t>
            </a:r>
            <a:r>
              <a:rPr lang="en-US" sz="1000" b="1" dirty="0">
                <a:solidFill>
                  <a:srgbClr val="86BC25"/>
                </a:solidFill>
              </a:rPr>
              <a:t> </a:t>
            </a:r>
            <a:r>
              <a:rPr lang="ru-RU" sz="1000" b="1" dirty="0">
                <a:solidFill>
                  <a:srgbClr val="86BC25"/>
                </a:solidFill>
              </a:rPr>
              <a:t>—</a:t>
            </a:r>
            <a:r>
              <a:rPr lang="en-US" sz="1000" b="1" dirty="0">
                <a:solidFill>
                  <a:srgbClr val="86BC25"/>
                </a:solidFill>
              </a:rPr>
              <a:t> </a:t>
            </a:r>
            <a:r>
              <a:rPr lang="ru-RU" sz="1000" b="1" dirty="0">
                <a:solidFill>
                  <a:srgbClr val="86BC25"/>
                </a:solidFill>
              </a:rPr>
              <a:t>мае 2017 года</a:t>
            </a:r>
          </a:p>
          <a:p>
            <a:pPr marL="171450" indent="-1714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000" dirty="0" smtClean="0"/>
              <a:t>В опросе участвовали </a:t>
            </a:r>
            <a:r>
              <a:rPr lang="ru-RU" sz="1000" b="1" dirty="0" smtClean="0">
                <a:solidFill>
                  <a:srgbClr val="86BC25"/>
                </a:solidFill>
              </a:rPr>
              <a:t>российские и международные компании </a:t>
            </a:r>
            <a:r>
              <a:rPr lang="ru-RU" sz="1000" dirty="0" smtClean="0"/>
              <a:t>химического </a:t>
            </a:r>
            <a:r>
              <a:rPr lang="ru-RU" sz="1000" dirty="0"/>
              <a:t>сектора</a:t>
            </a:r>
          </a:p>
          <a:p>
            <a:pPr marL="171450" indent="-1714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000" dirty="0" smtClean="0"/>
              <a:t>Опрос проводился среди </a:t>
            </a:r>
            <a:r>
              <a:rPr lang="ru-RU" sz="1000" b="1" dirty="0" smtClean="0">
                <a:solidFill>
                  <a:srgbClr val="86BC25"/>
                </a:solidFill>
              </a:rPr>
              <a:t>высшего руководящего </a:t>
            </a:r>
            <a:r>
              <a:rPr lang="ru-RU" sz="1000" b="1" dirty="0">
                <a:solidFill>
                  <a:srgbClr val="86BC25"/>
                </a:solidFill>
              </a:rPr>
              <a:t>звена (финансовых и исполнительных директоров)</a:t>
            </a:r>
          </a:p>
          <a:p>
            <a:pPr>
              <a:spcAft>
                <a:spcPts val="600"/>
              </a:spcAft>
              <a:buSzPct val="100000"/>
            </a:pPr>
            <a:endParaRPr lang="ru-RU" sz="1000" dirty="0"/>
          </a:p>
          <a:p>
            <a:pPr marL="171450" indent="-171450"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</a:pPr>
            <a:endParaRPr lang="en-US" sz="1000" i="1" dirty="0" smtClean="0">
              <a:solidFill>
                <a:srgbClr val="313131"/>
              </a:solidFill>
            </a:endParaRPr>
          </a:p>
        </p:txBody>
      </p:sp>
      <p:sp>
        <p:nvSpPr>
          <p:cNvPr id="31" name="Freeform 756"/>
          <p:cNvSpPr>
            <a:spLocks noChangeAspect="1" noEditPoints="1"/>
          </p:cNvSpPr>
          <p:nvPr/>
        </p:nvSpPr>
        <p:spPr bwMode="auto">
          <a:xfrm>
            <a:off x="2532079" y="1873250"/>
            <a:ext cx="618853" cy="618853"/>
          </a:xfrm>
          <a:custGeom>
            <a:avLst/>
            <a:gdLst>
              <a:gd name="T0" fmla="*/ 0 w 512"/>
              <a:gd name="T1" fmla="*/ 256 h 512"/>
              <a:gd name="T2" fmla="*/ 512 w 512"/>
              <a:gd name="T3" fmla="*/ 256 h 512"/>
              <a:gd name="T4" fmla="*/ 308 w 512"/>
              <a:gd name="T5" fmla="*/ 356 h 512"/>
              <a:gd name="T6" fmla="*/ 294 w 512"/>
              <a:gd name="T7" fmla="*/ 361 h 512"/>
              <a:gd name="T8" fmla="*/ 240 w 512"/>
              <a:gd name="T9" fmla="*/ 350 h 512"/>
              <a:gd name="T10" fmla="*/ 221 w 512"/>
              <a:gd name="T11" fmla="*/ 290 h 512"/>
              <a:gd name="T12" fmla="*/ 235 w 512"/>
              <a:gd name="T13" fmla="*/ 191 h 512"/>
              <a:gd name="T14" fmla="*/ 202 w 512"/>
              <a:gd name="T15" fmla="*/ 176 h 512"/>
              <a:gd name="T16" fmla="*/ 170 w 512"/>
              <a:gd name="T17" fmla="*/ 191 h 512"/>
              <a:gd name="T18" fmla="*/ 184 w 512"/>
              <a:gd name="T19" fmla="*/ 290 h 512"/>
              <a:gd name="T20" fmla="*/ 165 w 512"/>
              <a:gd name="T21" fmla="*/ 350 h 512"/>
              <a:gd name="T22" fmla="*/ 111 w 512"/>
              <a:gd name="T23" fmla="*/ 361 h 512"/>
              <a:gd name="T24" fmla="*/ 97 w 512"/>
              <a:gd name="T25" fmla="*/ 356 h 512"/>
              <a:gd name="T26" fmla="*/ 139 w 512"/>
              <a:gd name="T27" fmla="*/ 334 h 512"/>
              <a:gd name="T28" fmla="*/ 166 w 512"/>
              <a:gd name="T29" fmla="*/ 302 h 512"/>
              <a:gd name="T30" fmla="*/ 153 w 512"/>
              <a:gd name="T31" fmla="*/ 177 h 512"/>
              <a:gd name="T32" fmla="*/ 251 w 512"/>
              <a:gd name="T33" fmla="*/ 177 h 512"/>
              <a:gd name="T34" fmla="*/ 239 w 512"/>
              <a:gd name="T35" fmla="*/ 302 h 512"/>
              <a:gd name="T36" fmla="*/ 265 w 512"/>
              <a:gd name="T37" fmla="*/ 334 h 512"/>
              <a:gd name="T38" fmla="*/ 308 w 512"/>
              <a:gd name="T39" fmla="*/ 356 h 512"/>
              <a:gd name="T40" fmla="*/ 405 w 512"/>
              <a:gd name="T41" fmla="*/ 342 h 512"/>
              <a:gd name="T42" fmla="*/ 380 w 512"/>
              <a:gd name="T43" fmla="*/ 335 h 512"/>
              <a:gd name="T44" fmla="*/ 356 w 512"/>
              <a:gd name="T45" fmla="*/ 328 h 512"/>
              <a:gd name="T46" fmla="*/ 360 w 512"/>
              <a:gd name="T47" fmla="*/ 248 h 512"/>
              <a:gd name="T48" fmla="*/ 330 w 512"/>
              <a:gd name="T49" fmla="*/ 197 h 512"/>
              <a:gd name="T50" fmla="*/ 301 w 512"/>
              <a:gd name="T51" fmla="*/ 248 h 512"/>
              <a:gd name="T52" fmla="*/ 305 w 512"/>
              <a:gd name="T53" fmla="*/ 328 h 512"/>
              <a:gd name="T54" fmla="*/ 290 w 512"/>
              <a:gd name="T55" fmla="*/ 326 h 512"/>
              <a:gd name="T56" fmla="*/ 298 w 512"/>
              <a:gd name="T57" fmla="*/ 293 h 512"/>
              <a:gd name="T58" fmla="*/ 288 w 512"/>
              <a:gd name="T59" fmla="*/ 195 h 512"/>
              <a:gd name="T60" fmla="*/ 373 w 512"/>
              <a:gd name="T61" fmla="*/ 195 h 512"/>
              <a:gd name="T62" fmla="*/ 363 w 512"/>
              <a:gd name="T63" fmla="*/ 293 h 512"/>
              <a:gd name="T64" fmla="*/ 383 w 512"/>
              <a:gd name="T65" fmla="*/ 314 h 512"/>
              <a:gd name="T66" fmla="*/ 414 w 512"/>
              <a:gd name="T67" fmla="*/ 337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308" y="356"/>
                </a:moveTo>
                <a:cubicBezTo>
                  <a:pt x="306" y="360"/>
                  <a:pt x="302" y="362"/>
                  <a:pt x="298" y="362"/>
                </a:cubicBezTo>
                <a:cubicBezTo>
                  <a:pt x="297" y="362"/>
                  <a:pt x="295" y="362"/>
                  <a:pt x="294" y="361"/>
                </a:cubicBezTo>
                <a:cubicBezTo>
                  <a:pt x="283" y="356"/>
                  <a:pt x="273" y="356"/>
                  <a:pt x="264" y="355"/>
                </a:cubicBezTo>
                <a:cubicBezTo>
                  <a:pt x="256" y="355"/>
                  <a:pt x="248" y="355"/>
                  <a:pt x="240" y="350"/>
                </a:cubicBezTo>
                <a:cubicBezTo>
                  <a:pt x="226" y="343"/>
                  <a:pt x="220" y="323"/>
                  <a:pt x="219" y="317"/>
                </a:cubicBezTo>
                <a:cubicBezTo>
                  <a:pt x="217" y="308"/>
                  <a:pt x="216" y="297"/>
                  <a:pt x="221" y="290"/>
                </a:cubicBezTo>
                <a:cubicBezTo>
                  <a:pt x="228" y="280"/>
                  <a:pt x="236" y="261"/>
                  <a:pt x="240" y="246"/>
                </a:cubicBezTo>
                <a:cubicBezTo>
                  <a:pt x="246" y="221"/>
                  <a:pt x="244" y="202"/>
                  <a:pt x="235" y="191"/>
                </a:cubicBezTo>
                <a:cubicBezTo>
                  <a:pt x="223" y="176"/>
                  <a:pt x="203" y="177"/>
                  <a:pt x="203" y="177"/>
                </a:cubicBezTo>
                <a:cubicBezTo>
                  <a:pt x="202" y="177"/>
                  <a:pt x="202" y="176"/>
                  <a:pt x="202" y="176"/>
                </a:cubicBezTo>
                <a:cubicBezTo>
                  <a:pt x="202" y="176"/>
                  <a:pt x="202" y="177"/>
                  <a:pt x="202" y="177"/>
                </a:cubicBezTo>
                <a:cubicBezTo>
                  <a:pt x="202" y="177"/>
                  <a:pt x="181" y="176"/>
                  <a:pt x="170" y="191"/>
                </a:cubicBezTo>
                <a:cubicBezTo>
                  <a:pt x="160" y="202"/>
                  <a:pt x="159" y="221"/>
                  <a:pt x="165" y="246"/>
                </a:cubicBezTo>
                <a:cubicBezTo>
                  <a:pt x="168" y="261"/>
                  <a:pt x="176" y="280"/>
                  <a:pt x="184" y="290"/>
                </a:cubicBezTo>
                <a:cubicBezTo>
                  <a:pt x="189" y="297"/>
                  <a:pt x="187" y="308"/>
                  <a:pt x="185" y="317"/>
                </a:cubicBezTo>
                <a:cubicBezTo>
                  <a:pt x="184" y="323"/>
                  <a:pt x="179" y="343"/>
                  <a:pt x="165" y="350"/>
                </a:cubicBezTo>
                <a:cubicBezTo>
                  <a:pt x="157" y="355"/>
                  <a:pt x="149" y="355"/>
                  <a:pt x="140" y="355"/>
                </a:cubicBezTo>
                <a:cubicBezTo>
                  <a:pt x="131" y="356"/>
                  <a:pt x="122" y="356"/>
                  <a:pt x="111" y="361"/>
                </a:cubicBezTo>
                <a:cubicBezTo>
                  <a:pt x="109" y="362"/>
                  <a:pt x="108" y="362"/>
                  <a:pt x="106" y="362"/>
                </a:cubicBezTo>
                <a:cubicBezTo>
                  <a:pt x="102" y="362"/>
                  <a:pt x="98" y="360"/>
                  <a:pt x="97" y="356"/>
                </a:cubicBezTo>
                <a:cubicBezTo>
                  <a:pt x="94" y="351"/>
                  <a:pt x="96" y="344"/>
                  <a:pt x="102" y="342"/>
                </a:cubicBezTo>
                <a:cubicBezTo>
                  <a:pt x="116" y="335"/>
                  <a:pt x="129" y="335"/>
                  <a:pt x="139" y="334"/>
                </a:cubicBezTo>
                <a:cubicBezTo>
                  <a:pt x="146" y="334"/>
                  <a:pt x="151" y="334"/>
                  <a:pt x="155" y="332"/>
                </a:cubicBezTo>
                <a:cubicBezTo>
                  <a:pt x="161" y="328"/>
                  <a:pt x="167" y="308"/>
                  <a:pt x="166" y="302"/>
                </a:cubicBezTo>
                <a:cubicBezTo>
                  <a:pt x="157" y="289"/>
                  <a:pt x="148" y="269"/>
                  <a:pt x="144" y="251"/>
                </a:cubicBezTo>
                <a:cubicBezTo>
                  <a:pt x="136" y="219"/>
                  <a:pt x="139" y="194"/>
                  <a:pt x="153" y="177"/>
                </a:cubicBezTo>
                <a:cubicBezTo>
                  <a:pt x="171" y="155"/>
                  <a:pt x="200" y="155"/>
                  <a:pt x="202" y="155"/>
                </a:cubicBezTo>
                <a:cubicBezTo>
                  <a:pt x="205" y="155"/>
                  <a:pt x="233" y="155"/>
                  <a:pt x="251" y="177"/>
                </a:cubicBezTo>
                <a:cubicBezTo>
                  <a:pt x="265" y="194"/>
                  <a:pt x="268" y="219"/>
                  <a:pt x="261" y="251"/>
                </a:cubicBezTo>
                <a:cubicBezTo>
                  <a:pt x="256" y="269"/>
                  <a:pt x="247" y="289"/>
                  <a:pt x="239" y="302"/>
                </a:cubicBezTo>
                <a:cubicBezTo>
                  <a:pt x="237" y="308"/>
                  <a:pt x="243" y="328"/>
                  <a:pt x="250" y="332"/>
                </a:cubicBezTo>
                <a:cubicBezTo>
                  <a:pt x="253" y="334"/>
                  <a:pt x="259" y="334"/>
                  <a:pt x="265" y="334"/>
                </a:cubicBezTo>
                <a:cubicBezTo>
                  <a:pt x="276" y="335"/>
                  <a:pt x="288" y="335"/>
                  <a:pt x="303" y="342"/>
                </a:cubicBezTo>
                <a:cubicBezTo>
                  <a:pt x="308" y="344"/>
                  <a:pt x="310" y="351"/>
                  <a:pt x="308" y="356"/>
                </a:cubicBezTo>
                <a:close/>
                <a:moveTo>
                  <a:pt x="414" y="337"/>
                </a:moveTo>
                <a:cubicBezTo>
                  <a:pt x="412" y="340"/>
                  <a:pt x="408" y="342"/>
                  <a:pt x="405" y="342"/>
                </a:cubicBezTo>
                <a:cubicBezTo>
                  <a:pt x="403" y="342"/>
                  <a:pt x="401" y="341"/>
                  <a:pt x="399" y="340"/>
                </a:cubicBezTo>
                <a:cubicBezTo>
                  <a:pt x="395" y="337"/>
                  <a:pt x="387" y="336"/>
                  <a:pt x="380" y="335"/>
                </a:cubicBezTo>
                <a:cubicBezTo>
                  <a:pt x="372" y="334"/>
                  <a:pt x="364" y="333"/>
                  <a:pt x="357" y="329"/>
                </a:cubicBezTo>
                <a:cubicBezTo>
                  <a:pt x="357" y="329"/>
                  <a:pt x="356" y="328"/>
                  <a:pt x="356" y="328"/>
                </a:cubicBezTo>
                <a:cubicBezTo>
                  <a:pt x="341" y="317"/>
                  <a:pt x="337" y="293"/>
                  <a:pt x="345" y="282"/>
                </a:cubicBezTo>
                <a:cubicBezTo>
                  <a:pt x="351" y="274"/>
                  <a:pt x="357" y="260"/>
                  <a:pt x="360" y="248"/>
                </a:cubicBezTo>
                <a:cubicBezTo>
                  <a:pt x="364" y="230"/>
                  <a:pt x="363" y="217"/>
                  <a:pt x="356" y="208"/>
                </a:cubicBezTo>
                <a:cubicBezTo>
                  <a:pt x="347" y="197"/>
                  <a:pt x="332" y="197"/>
                  <a:pt x="330" y="197"/>
                </a:cubicBezTo>
                <a:cubicBezTo>
                  <a:pt x="329" y="197"/>
                  <a:pt x="313" y="197"/>
                  <a:pt x="305" y="208"/>
                </a:cubicBezTo>
                <a:cubicBezTo>
                  <a:pt x="298" y="217"/>
                  <a:pt x="297" y="230"/>
                  <a:pt x="301" y="248"/>
                </a:cubicBezTo>
                <a:cubicBezTo>
                  <a:pt x="304" y="260"/>
                  <a:pt x="310" y="274"/>
                  <a:pt x="315" y="282"/>
                </a:cubicBezTo>
                <a:cubicBezTo>
                  <a:pt x="323" y="293"/>
                  <a:pt x="319" y="317"/>
                  <a:pt x="305" y="328"/>
                </a:cubicBezTo>
                <a:cubicBezTo>
                  <a:pt x="303" y="330"/>
                  <a:pt x="300" y="330"/>
                  <a:pt x="298" y="330"/>
                </a:cubicBezTo>
                <a:cubicBezTo>
                  <a:pt x="295" y="330"/>
                  <a:pt x="292" y="329"/>
                  <a:pt x="290" y="326"/>
                </a:cubicBezTo>
                <a:cubicBezTo>
                  <a:pt x="286" y="321"/>
                  <a:pt x="287" y="315"/>
                  <a:pt x="292" y="311"/>
                </a:cubicBezTo>
                <a:cubicBezTo>
                  <a:pt x="298" y="307"/>
                  <a:pt x="299" y="296"/>
                  <a:pt x="298" y="293"/>
                </a:cubicBezTo>
                <a:cubicBezTo>
                  <a:pt x="291" y="284"/>
                  <a:pt x="284" y="268"/>
                  <a:pt x="280" y="253"/>
                </a:cubicBezTo>
                <a:cubicBezTo>
                  <a:pt x="274" y="228"/>
                  <a:pt x="277" y="209"/>
                  <a:pt x="288" y="195"/>
                </a:cubicBezTo>
                <a:cubicBezTo>
                  <a:pt x="304" y="175"/>
                  <a:pt x="328" y="176"/>
                  <a:pt x="330" y="176"/>
                </a:cubicBezTo>
                <a:cubicBezTo>
                  <a:pt x="332" y="176"/>
                  <a:pt x="357" y="175"/>
                  <a:pt x="373" y="195"/>
                </a:cubicBezTo>
                <a:cubicBezTo>
                  <a:pt x="384" y="209"/>
                  <a:pt x="386" y="228"/>
                  <a:pt x="380" y="253"/>
                </a:cubicBezTo>
                <a:cubicBezTo>
                  <a:pt x="377" y="268"/>
                  <a:pt x="370" y="284"/>
                  <a:pt x="363" y="293"/>
                </a:cubicBezTo>
                <a:cubicBezTo>
                  <a:pt x="362" y="296"/>
                  <a:pt x="363" y="306"/>
                  <a:pt x="369" y="311"/>
                </a:cubicBezTo>
                <a:cubicBezTo>
                  <a:pt x="372" y="312"/>
                  <a:pt x="378" y="313"/>
                  <a:pt x="383" y="314"/>
                </a:cubicBezTo>
                <a:cubicBezTo>
                  <a:pt x="392" y="315"/>
                  <a:pt x="402" y="317"/>
                  <a:pt x="410" y="322"/>
                </a:cubicBezTo>
                <a:cubicBezTo>
                  <a:pt x="415" y="325"/>
                  <a:pt x="417" y="332"/>
                  <a:pt x="414" y="337"/>
                </a:cubicBezTo>
                <a:close/>
              </a:path>
            </a:pathLst>
          </a:custGeom>
          <a:solidFill>
            <a:srgbClr val="86BC2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5445679" y="2845609"/>
            <a:ext cx="4811159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  <a:buSzPct val="100000"/>
            </a:pPr>
            <a:r>
              <a:rPr lang="ru-RU" sz="1000" dirty="0" smtClean="0"/>
              <a:t>Респонденты давали оценку по</a:t>
            </a:r>
            <a:r>
              <a:rPr lang="ru-RU" sz="1000" dirty="0"/>
              <a:t> нижеследующим вопросам</a:t>
            </a:r>
            <a:r>
              <a:rPr lang="ru-RU" sz="1000" dirty="0" smtClean="0"/>
              <a:t>.</a:t>
            </a:r>
            <a:endParaRPr lang="ru-RU" sz="1000" dirty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Оценка </a:t>
            </a:r>
            <a:r>
              <a:rPr lang="ru-RU" sz="1000" b="1" dirty="0">
                <a:solidFill>
                  <a:srgbClr val="046A38"/>
                </a:solidFill>
              </a:rPr>
              <a:t>текущего </a:t>
            </a:r>
            <a:r>
              <a:rPr lang="ru-RU" sz="1000" b="1" dirty="0" smtClean="0">
                <a:solidFill>
                  <a:srgbClr val="046A38"/>
                </a:solidFill>
              </a:rPr>
              <a:t>состояния </a:t>
            </a:r>
            <a:r>
              <a:rPr lang="ru-RU" sz="1000" dirty="0" smtClean="0"/>
              <a:t>химического </a:t>
            </a:r>
            <a:r>
              <a:rPr lang="ru-RU" sz="1000" dirty="0"/>
              <a:t>сектора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046A38"/>
                </a:solidFill>
              </a:rPr>
              <a:t>Анализ </a:t>
            </a:r>
            <a:r>
              <a:rPr lang="ru-RU" sz="1000" b="1" dirty="0">
                <a:solidFill>
                  <a:srgbClr val="046A38"/>
                </a:solidFill>
              </a:rPr>
              <a:t>ожиданий </a:t>
            </a:r>
            <a:r>
              <a:rPr lang="ru-RU" sz="1000" dirty="0"/>
              <a:t>в отношении </a:t>
            </a:r>
            <a:r>
              <a:rPr lang="ru-RU" sz="1000" dirty="0" smtClean="0"/>
              <a:t>перспектив развития химического </a:t>
            </a:r>
            <a:r>
              <a:rPr lang="ru-RU" sz="1000" dirty="0"/>
              <a:t>сектора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 smtClean="0"/>
              <a:t>Ключевые </a:t>
            </a:r>
            <a:r>
              <a:rPr lang="ru-RU" sz="1000" b="1" dirty="0">
                <a:solidFill>
                  <a:srgbClr val="046A38"/>
                </a:solidFill>
              </a:rPr>
              <a:t>проблемы </a:t>
            </a:r>
            <a:r>
              <a:rPr lang="ru-RU" sz="1000" b="1" dirty="0" smtClean="0">
                <a:solidFill>
                  <a:srgbClr val="046A38"/>
                </a:solidFill>
              </a:rPr>
              <a:t>развития </a:t>
            </a:r>
            <a:r>
              <a:rPr lang="ru-RU" sz="1000" dirty="0"/>
              <a:t>компаний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 smtClean="0"/>
              <a:t>Ключевые </a:t>
            </a:r>
            <a:r>
              <a:rPr lang="ru-RU" sz="1000" b="1" dirty="0">
                <a:solidFill>
                  <a:srgbClr val="046A38"/>
                </a:solidFill>
              </a:rPr>
              <a:t>стимулы и препятствия </a:t>
            </a:r>
            <a:r>
              <a:rPr lang="ru-RU" sz="1000" dirty="0" smtClean="0"/>
              <a:t>для развития химического сектор</a:t>
            </a:r>
            <a:r>
              <a:rPr lang="ru-RU" sz="1000" dirty="0"/>
              <a:t>а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 smtClean="0"/>
              <a:t>Приоритетные </a:t>
            </a:r>
            <a:r>
              <a:rPr lang="ru-RU" sz="1000" b="1" dirty="0">
                <a:solidFill>
                  <a:srgbClr val="046A38"/>
                </a:solidFill>
              </a:rPr>
              <a:t>стратегии развития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/>
              <a:t>В</a:t>
            </a:r>
            <a:r>
              <a:rPr lang="ru-RU" sz="1000" dirty="0" smtClean="0"/>
              <a:t>лияние </a:t>
            </a:r>
            <a:r>
              <a:rPr lang="ru-RU" sz="1000" b="1" dirty="0">
                <a:solidFill>
                  <a:srgbClr val="046A38"/>
                </a:solidFill>
              </a:rPr>
              <a:t>валютных </a:t>
            </a:r>
            <a:r>
              <a:rPr lang="ru-RU" sz="1000" b="1" dirty="0" smtClean="0">
                <a:solidFill>
                  <a:srgbClr val="046A38"/>
                </a:solidFill>
              </a:rPr>
              <a:t>риско</a:t>
            </a:r>
            <a:r>
              <a:rPr lang="ru-RU" sz="1000" b="1" dirty="0">
                <a:solidFill>
                  <a:srgbClr val="046A38"/>
                </a:solidFill>
              </a:rPr>
              <a:t>в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 smtClean="0"/>
              <a:t>Изменение </a:t>
            </a:r>
            <a:r>
              <a:rPr lang="ru-RU" sz="1000" dirty="0"/>
              <a:t>политики </a:t>
            </a:r>
            <a:r>
              <a:rPr lang="ru-RU" sz="1000" dirty="0" smtClean="0"/>
              <a:t>работы </a:t>
            </a:r>
            <a:r>
              <a:rPr lang="ru-RU" sz="1000" b="1" dirty="0" smtClean="0">
                <a:solidFill>
                  <a:srgbClr val="046A38"/>
                </a:solidFill>
              </a:rPr>
              <a:t>с </a:t>
            </a:r>
            <a:r>
              <a:rPr lang="ru-RU" sz="1000" b="1" dirty="0">
                <a:solidFill>
                  <a:srgbClr val="046A38"/>
                </a:solidFill>
              </a:rPr>
              <a:t>поставщиками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dirty="0" smtClean="0"/>
              <a:t>Меры </a:t>
            </a:r>
            <a:r>
              <a:rPr lang="ru-RU" sz="1000" b="1" dirty="0">
                <a:solidFill>
                  <a:srgbClr val="046A38"/>
                </a:solidFill>
              </a:rPr>
              <a:t>государственной поддержки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000" b="1" dirty="0" smtClean="0">
                <a:solidFill>
                  <a:srgbClr val="046A38"/>
                </a:solidFill>
              </a:rPr>
              <a:t>Инновационная</a:t>
            </a:r>
            <a:r>
              <a:rPr lang="ru-RU" sz="1000" b="1" dirty="0" smtClean="0"/>
              <a:t> </a:t>
            </a:r>
            <a:r>
              <a:rPr lang="ru-RU" sz="1000" dirty="0"/>
              <a:t>деятельность</a:t>
            </a:r>
          </a:p>
          <a:p>
            <a:pPr marL="171450" indent="-171450"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en-US" sz="1000" i="1" dirty="0" smtClean="0">
              <a:solidFill>
                <a:srgbClr val="313131"/>
              </a:solidFill>
            </a:endParaRPr>
          </a:p>
        </p:txBody>
      </p:sp>
      <p:sp>
        <p:nvSpPr>
          <p:cNvPr id="33" name="Freeform 242"/>
          <p:cNvSpPr>
            <a:spLocks noChangeAspect="1" noEditPoints="1"/>
          </p:cNvSpPr>
          <p:nvPr/>
        </p:nvSpPr>
        <p:spPr bwMode="auto">
          <a:xfrm>
            <a:off x="7541658" y="1880617"/>
            <a:ext cx="619200" cy="619200"/>
          </a:xfrm>
          <a:custGeom>
            <a:avLst/>
            <a:gdLst>
              <a:gd name="T0" fmla="*/ 117 w 512"/>
              <a:gd name="T1" fmla="*/ 160 h 512"/>
              <a:gd name="T2" fmla="*/ 266 w 512"/>
              <a:gd name="T3" fmla="*/ 160 h 512"/>
              <a:gd name="T4" fmla="*/ 266 w 512"/>
              <a:gd name="T5" fmla="*/ 245 h 512"/>
              <a:gd name="T6" fmla="*/ 181 w 512"/>
              <a:gd name="T7" fmla="*/ 245 h 512"/>
              <a:gd name="T8" fmla="*/ 173 w 512"/>
              <a:gd name="T9" fmla="*/ 248 h 512"/>
              <a:gd name="T10" fmla="*/ 149 w 512"/>
              <a:gd name="T11" fmla="*/ 273 h 512"/>
              <a:gd name="T12" fmla="*/ 149 w 512"/>
              <a:gd name="T13" fmla="*/ 256 h 512"/>
              <a:gd name="T14" fmla="*/ 138 w 512"/>
              <a:gd name="T15" fmla="*/ 245 h 512"/>
              <a:gd name="T16" fmla="*/ 117 w 512"/>
              <a:gd name="T17" fmla="*/ 245 h 512"/>
              <a:gd name="T18" fmla="*/ 117 w 512"/>
              <a:gd name="T19" fmla="*/ 160 h 512"/>
              <a:gd name="T20" fmla="*/ 512 w 512"/>
              <a:gd name="T21" fmla="*/ 256 h 512"/>
              <a:gd name="T22" fmla="*/ 256 w 512"/>
              <a:gd name="T23" fmla="*/ 512 h 512"/>
              <a:gd name="T24" fmla="*/ 0 w 512"/>
              <a:gd name="T25" fmla="*/ 256 h 512"/>
              <a:gd name="T26" fmla="*/ 256 w 512"/>
              <a:gd name="T27" fmla="*/ 0 h 512"/>
              <a:gd name="T28" fmla="*/ 512 w 512"/>
              <a:gd name="T29" fmla="*/ 256 h 512"/>
              <a:gd name="T30" fmla="*/ 185 w 512"/>
              <a:gd name="T31" fmla="*/ 266 h 512"/>
              <a:gd name="T32" fmla="*/ 277 w 512"/>
              <a:gd name="T33" fmla="*/ 266 h 512"/>
              <a:gd name="T34" fmla="*/ 288 w 512"/>
              <a:gd name="T35" fmla="*/ 256 h 512"/>
              <a:gd name="T36" fmla="*/ 288 w 512"/>
              <a:gd name="T37" fmla="*/ 149 h 512"/>
              <a:gd name="T38" fmla="*/ 277 w 512"/>
              <a:gd name="T39" fmla="*/ 138 h 512"/>
              <a:gd name="T40" fmla="*/ 106 w 512"/>
              <a:gd name="T41" fmla="*/ 138 h 512"/>
              <a:gd name="T42" fmla="*/ 96 w 512"/>
              <a:gd name="T43" fmla="*/ 149 h 512"/>
              <a:gd name="T44" fmla="*/ 96 w 512"/>
              <a:gd name="T45" fmla="*/ 256 h 512"/>
              <a:gd name="T46" fmla="*/ 106 w 512"/>
              <a:gd name="T47" fmla="*/ 266 h 512"/>
              <a:gd name="T48" fmla="*/ 128 w 512"/>
              <a:gd name="T49" fmla="*/ 266 h 512"/>
              <a:gd name="T50" fmla="*/ 128 w 512"/>
              <a:gd name="T51" fmla="*/ 298 h 512"/>
              <a:gd name="T52" fmla="*/ 134 w 512"/>
              <a:gd name="T53" fmla="*/ 308 h 512"/>
              <a:gd name="T54" fmla="*/ 138 w 512"/>
              <a:gd name="T55" fmla="*/ 309 h 512"/>
              <a:gd name="T56" fmla="*/ 146 w 512"/>
              <a:gd name="T57" fmla="*/ 306 h 512"/>
              <a:gd name="T58" fmla="*/ 185 w 512"/>
              <a:gd name="T59" fmla="*/ 266 h 512"/>
              <a:gd name="T60" fmla="*/ 416 w 512"/>
              <a:gd name="T61" fmla="*/ 234 h 512"/>
              <a:gd name="T62" fmla="*/ 405 w 512"/>
              <a:gd name="T63" fmla="*/ 224 h 512"/>
              <a:gd name="T64" fmla="*/ 320 w 512"/>
              <a:gd name="T65" fmla="*/ 224 h 512"/>
              <a:gd name="T66" fmla="*/ 309 w 512"/>
              <a:gd name="T67" fmla="*/ 234 h 512"/>
              <a:gd name="T68" fmla="*/ 320 w 512"/>
              <a:gd name="T69" fmla="*/ 245 h 512"/>
              <a:gd name="T70" fmla="*/ 394 w 512"/>
              <a:gd name="T71" fmla="*/ 245 h 512"/>
              <a:gd name="T72" fmla="*/ 394 w 512"/>
              <a:gd name="T73" fmla="*/ 352 h 512"/>
              <a:gd name="T74" fmla="*/ 362 w 512"/>
              <a:gd name="T75" fmla="*/ 352 h 512"/>
              <a:gd name="T76" fmla="*/ 352 w 512"/>
              <a:gd name="T77" fmla="*/ 362 h 512"/>
              <a:gd name="T78" fmla="*/ 352 w 512"/>
              <a:gd name="T79" fmla="*/ 379 h 512"/>
              <a:gd name="T80" fmla="*/ 327 w 512"/>
              <a:gd name="T81" fmla="*/ 355 h 512"/>
              <a:gd name="T82" fmla="*/ 320 w 512"/>
              <a:gd name="T83" fmla="*/ 352 h 512"/>
              <a:gd name="T84" fmla="*/ 245 w 512"/>
              <a:gd name="T85" fmla="*/ 352 h 512"/>
              <a:gd name="T86" fmla="*/ 245 w 512"/>
              <a:gd name="T87" fmla="*/ 298 h 512"/>
              <a:gd name="T88" fmla="*/ 234 w 512"/>
              <a:gd name="T89" fmla="*/ 288 h 512"/>
              <a:gd name="T90" fmla="*/ 224 w 512"/>
              <a:gd name="T91" fmla="*/ 298 h 512"/>
              <a:gd name="T92" fmla="*/ 224 w 512"/>
              <a:gd name="T93" fmla="*/ 362 h 512"/>
              <a:gd name="T94" fmla="*/ 234 w 512"/>
              <a:gd name="T95" fmla="*/ 373 h 512"/>
              <a:gd name="T96" fmla="*/ 315 w 512"/>
              <a:gd name="T97" fmla="*/ 373 h 512"/>
              <a:gd name="T98" fmla="*/ 355 w 512"/>
              <a:gd name="T99" fmla="*/ 413 h 512"/>
              <a:gd name="T100" fmla="*/ 362 w 512"/>
              <a:gd name="T101" fmla="*/ 416 h 512"/>
              <a:gd name="T102" fmla="*/ 366 w 512"/>
              <a:gd name="T103" fmla="*/ 415 h 512"/>
              <a:gd name="T104" fmla="*/ 373 w 512"/>
              <a:gd name="T105" fmla="*/ 405 h 512"/>
              <a:gd name="T106" fmla="*/ 373 w 512"/>
              <a:gd name="T107" fmla="*/ 373 h 512"/>
              <a:gd name="T108" fmla="*/ 405 w 512"/>
              <a:gd name="T109" fmla="*/ 373 h 512"/>
              <a:gd name="T110" fmla="*/ 416 w 512"/>
              <a:gd name="T111" fmla="*/ 362 h 512"/>
              <a:gd name="T112" fmla="*/ 416 w 512"/>
              <a:gd name="T113" fmla="*/ 23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12" h="512">
                <a:moveTo>
                  <a:pt x="117" y="160"/>
                </a:moveTo>
                <a:cubicBezTo>
                  <a:pt x="266" y="160"/>
                  <a:pt x="266" y="160"/>
                  <a:pt x="266" y="160"/>
                </a:cubicBezTo>
                <a:cubicBezTo>
                  <a:pt x="266" y="245"/>
                  <a:pt x="266" y="245"/>
                  <a:pt x="266" y="245"/>
                </a:cubicBezTo>
                <a:cubicBezTo>
                  <a:pt x="181" y="245"/>
                  <a:pt x="181" y="245"/>
                  <a:pt x="181" y="245"/>
                </a:cubicBezTo>
                <a:cubicBezTo>
                  <a:pt x="178" y="245"/>
                  <a:pt x="175" y="246"/>
                  <a:pt x="173" y="248"/>
                </a:cubicBezTo>
                <a:cubicBezTo>
                  <a:pt x="149" y="273"/>
                  <a:pt x="149" y="273"/>
                  <a:pt x="149" y="273"/>
                </a:cubicBezTo>
                <a:cubicBezTo>
                  <a:pt x="149" y="256"/>
                  <a:pt x="149" y="256"/>
                  <a:pt x="149" y="256"/>
                </a:cubicBezTo>
                <a:cubicBezTo>
                  <a:pt x="149" y="250"/>
                  <a:pt x="144" y="245"/>
                  <a:pt x="138" y="245"/>
                </a:cubicBezTo>
                <a:cubicBezTo>
                  <a:pt x="117" y="245"/>
                  <a:pt x="117" y="245"/>
                  <a:pt x="117" y="245"/>
                </a:cubicBezTo>
                <a:lnTo>
                  <a:pt x="117" y="160"/>
                </a:ln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185" y="266"/>
                </a:moveTo>
                <a:cubicBezTo>
                  <a:pt x="277" y="266"/>
                  <a:pt x="277" y="266"/>
                  <a:pt x="277" y="266"/>
                </a:cubicBezTo>
                <a:cubicBezTo>
                  <a:pt x="283" y="266"/>
                  <a:pt x="288" y="262"/>
                  <a:pt x="288" y="256"/>
                </a:cubicBezTo>
                <a:cubicBezTo>
                  <a:pt x="288" y="149"/>
                  <a:pt x="288" y="149"/>
                  <a:pt x="288" y="149"/>
                </a:cubicBezTo>
                <a:cubicBezTo>
                  <a:pt x="288" y="143"/>
                  <a:pt x="283" y="138"/>
                  <a:pt x="277" y="138"/>
                </a:cubicBezTo>
                <a:cubicBezTo>
                  <a:pt x="106" y="138"/>
                  <a:pt x="106" y="138"/>
                  <a:pt x="106" y="138"/>
                </a:cubicBezTo>
                <a:cubicBezTo>
                  <a:pt x="100" y="138"/>
                  <a:pt x="96" y="143"/>
                  <a:pt x="96" y="149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96" y="262"/>
                  <a:pt x="100" y="266"/>
                  <a:pt x="106" y="266"/>
                </a:cubicBezTo>
                <a:cubicBezTo>
                  <a:pt x="128" y="266"/>
                  <a:pt x="128" y="266"/>
                  <a:pt x="128" y="266"/>
                </a:cubicBezTo>
                <a:cubicBezTo>
                  <a:pt x="128" y="298"/>
                  <a:pt x="128" y="298"/>
                  <a:pt x="128" y="298"/>
                </a:cubicBezTo>
                <a:cubicBezTo>
                  <a:pt x="128" y="303"/>
                  <a:pt x="130" y="307"/>
                  <a:pt x="134" y="308"/>
                </a:cubicBezTo>
                <a:cubicBezTo>
                  <a:pt x="136" y="309"/>
                  <a:pt x="137" y="309"/>
                  <a:pt x="138" y="309"/>
                </a:cubicBezTo>
                <a:cubicBezTo>
                  <a:pt x="141" y="309"/>
                  <a:pt x="144" y="308"/>
                  <a:pt x="146" y="306"/>
                </a:cubicBezTo>
                <a:lnTo>
                  <a:pt x="185" y="266"/>
                </a:lnTo>
                <a:close/>
                <a:moveTo>
                  <a:pt x="416" y="234"/>
                </a:moveTo>
                <a:cubicBezTo>
                  <a:pt x="416" y="228"/>
                  <a:pt x="411" y="224"/>
                  <a:pt x="405" y="224"/>
                </a:cubicBezTo>
                <a:cubicBezTo>
                  <a:pt x="320" y="224"/>
                  <a:pt x="320" y="224"/>
                  <a:pt x="320" y="224"/>
                </a:cubicBezTo>
                <a:cubicBezTo>
                  <a:pt x="314" y="224"/>
                  <a:pt x="309" y="228"/>
                  <a:pt x="309" y="234"/>
                </a:cubicBezTo>
                <a:cubicBezTo>
                  <a:pt x="309" y="240"/>
                  <a:pt x="314" y="245"/>
                  <a:pt x="320" y="245"/>
                </a:cubicBezTo>
                <a:cubicBezTo>
                  <a:pt x="394" y="245"/>
                  <a:pt x="394" y="245"/>
                  <a:pt x="394" y="245"/>
                </a:cubicBezTo>
                <a:cubicBezTo>
                  <a:pt x="394" y="352"/>
                  <a:pt x="394" y="352"/>
                  <a:pt x="394" y="352"/>
                </a:cubicBezTo>
                <a:cubicBezTo>
                  <a:pt x="362" y="352"/>
                  <a:pt x="362" y="352"/>
                  <a:pt x="362" y="352"/>
                </a:cubicBezTo>
                <a:cubicBezTo>
                  <a:pt x="356" y="352"/>
                  <a:pt x="352" y="356"/>
                  <a:pt x="352" y="362"/>
                </a:cubicBezTo>
                <a:cubicBezTo>
                  <a:pt x="352" y="379"/>
                  <a:pt x="352" y="379"/>
                  <a:pt x="352" y="379"/>
                </a:cubicBezTo>
                <a:cubicBezTo>
                  <a:pt x="327" y="355"/>
                  <a:pt x="327" y="355"/>
                  <a:pt x="327" y="355"/>
                </a:cubicBezTo>
                <a:cubicBezTo>
                  <a:pt x="325" y="353"/>
                  <a:pt x="322" y="352"/>
                  <a:pt x="320" y="352"/>
                </a:cubicBezTo>
                <a:cubicBezTo>
                  <a:pt x="245" y="352"/>
                  <a:pt x="245" y="352"/>
                  <a:pt x="245" y="352"/>
                </a:cubicBezTo>
                <a:cubicBezTo>
                  <a:pt x="245" y="298"/>
                  <a:pt x="245" y="298"/>
                  <a:pt x="245" y="298"/>
                </a:cubicBezTo>
                <a:cubicBezTo>
                  <a:pt x="245" y="292"/>
                  <a:pt x="240" y="288"/>
                  <a:pt x="234" y="288"/>
                </a:cubicBezTo>
                <a:cubicBezTo>
                  <a:pt x="228" y="288"/>
                  <a:pt x="224" y="292"/>
                  <a:pt x="224" y="298"/>
                </a:cubicBezTo>
                <a:cubicBezTo>
                  <a:pt x="224" y="362"/>
                  <a:pt x="224" y="362"/>
                  <a:pt x="224" y="362"/>
                </a:cubicBezTo>
                <a:cubicBezTo>
                  <a:pt x="224" y="368"/>
                  <a:pt x="228" y="373"/>
                  <a:pt x="234" y="373"/>
                </a:cubicBezTo>
                <a:cubicBezTo>
                  <a:pt x="315" y="373"/>
                  <a:pt x="315" y="373"/>
                  <a:pt x="315" y="373"/>
                </a:cubicBezTo>
                <a:cubicBezTo>
                  <a:pt x="355" y="413"/>
                  <a:pt x="355" y="413"/>
                  <a:pt x="355" y="413"/>
                </a:cubicBezTo>
                <a:cubicBezTo>
                  <a:pt x="357" y="415"/>
                  <a:pt x="360" y="416"/>
                  <a:pt x="362" y="416"/>
                </a:cubicBezTo>
                <a:cubicBezTo>
                  <a:pt x="364" y="416"/>
                  <a:pt x="365" y="415"/>
                  <a:pt x="366" y="415"/>
                </a:cubicBezTo>
                <a:cubicBezTo>
                  <a:pt x="370" y="413"/>
                  <a:pt x="373" y="409"/>
                  <a:pt x="373" y="405"/>
                </a:cubicBezTo>
                <a:cubicBezTo>
                  <a:pt x="373" y="373"/>
                  <a:pt x="373" y="373"/>
                  <a:pt x="373" y="373"/>
                </a:cubicBezTo>
                <a:cubicBezTo>
                  <a:pt x="405" y="373"/>
                  <a:pt x="405" y="373"/>
                  <a:pt x="405" y="373"/>
                </a:cubicBezTo>
                <a:cubicBezTo>
                  <a:pt x="411" y="373"/>
                  <a:pt x="416" y="368"/>
                  <a:pt x="416" y="362"/>
                </a:cubicBezTo>
                <a:lnTo>
                  <a:pt x="416" y="234"/>
                </a:lnTo>
                <a:close/>
              </a:path>
            </a:pathLst>
          </a:custGeom>
          <a:solidFill>
            <a:srgbClr val="046A3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cxnSp>
        <p:nvCxnSpPr>
          <p:cNvPr id="34" name="Straight Connector 33"/>
          <p:cNvCxnSpPr/>
          <p:nvPr/>
        </p:nvCxnSpPr>
        <p:spPr>
          <a:xfrm>
            <a:off x="434738" y="2677809"/>
            <a:ext cx="481353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435600" y="2677809"/>
            <a:ext cx="4833515" cy="0"/>
          </a:xfrm>
          <a:prstGeom prst="line">
            <a:avLst/>
          </a:prstGeom>
          <a:ln w="38100">
            <a:solidFill>
              <a:srgbClr val="046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087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Российская химическая промышленность в цифрах 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784225"/>
            <a:ext cx="9361488" cy="1095375"/>
          </a:xfrm>
        </p:spPr>
        <p:txBody>
          <a:bodyPr/>
          <a:lstStyle/>
          <a:p>
            <a:r>
              <a:rPr lang="ru-RU" sz="2000" dirty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000" dirty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endParaRPr lang="en-US" sz="2000" dirty="0">
              <a:solidFill>
                <a:schemeClr val="bg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0955" y="5397737"/>
            <a:ext cx="981588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313131"/>
                </a:solidFill>
              </a:rPr>
              <a:t>Производство </a:t>
            </a:r>
            <a:r>
              <a:rPr lang="ru-RU" sz="1000" dirty="0"/>
              <a:t>в области химической промышленности растет достаточно стабильно со среднегодовым темпом в 5,3%.</a:t>
            </a:r>
          </a:p>
          <a:p>
            <a:pPr marL="171450" indent="-1714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000" dirty="0"/>
              <a:t>В структуре химической промышленности на производство пластмассовых и резиновых изделий приходится 13%, поэтому более высокие темпы роста в этом сегменте имеют ограниченное влияние на интегральный показатель.</a:t>
            </a:r>
            <a:endParaRPr lang="en-US" sz="1000" dirty="0"/>
          </a:p>
          <a:p>
            <a:pPr marL="171450" indent="-1714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000" dirty="0"/>
              <a:t>Спад в автомобилестроении не оказал влияния на производство </a:t>
            </a:r>
            <a:r>
              <a:rPr lang="ru-RU" sz="1000" dirty="0">
                <a:solidFill>
                  <a:srgbClr val="313131"/>
                </a:solidFill>
              </a:rPr>
              <a:t>шин и покрышек: производители продолжили локализовывать производство в России, а избыток продукции поставлялся на экспор</a:t>
            </a:r>
            <a:r>
              <a:rPr lang="ru-RU" sz="1000" dirty="0"/>
              <a:t>т.</a:t>
            </a:r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4948480" y="1644969"/>
            <a:ext cx="3662049" cy="148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8206" indent="-178206">
              <a:spcBef>
                <a:spcPts val="526"/>
              </a:spcBef>
              <a:buSzPct val="100000"/>
              <a:buFont typeface="Arial"/>
              <a:buChar char="•"/>
            </a:pPr>
            <a:endParaRPr lang="en-US" sz="965" dirty="0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279924672"/>
              </p:ext>
            </p:extLst>
          </p:nvPr>
        </p:nvGraphicFramePr>
        <p:xfrm>
          <a:off x="433388" y="1767375"/>
          <a:ext cx="4814887" cy="3033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443866301"/>
              </p:ext>
            </p:extLst>
          </p:nvPr>
        </p:nvGraphicFramePr>
        <p:xfrm>
          <a:off x="5435601" y="1773907"/>
          <a:ext cx="4821238" cy="3628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55876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Rectangle 143"/>
          <p:cNvSpPr/>
          <p:nvPr/>
        </p:nvSpPr>
        <p:spPr bwMode="gray">
          <a:xfrm>
            <a:off x="663477" y="2109317"/>
            <a:ext cx="1980000" cy="1440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ru-RU" sz="1600" b="1" dirty="0" smtClean="0">
              <a:solidFill>
                <a:schemeClr val="bg1"/>
              </a:solidFill>
            </a:endParaRPr>
          </a:p>
        </p:txBody>
      </p:sp>
      <p:sp>
        <p:nvSpPr>
          <p:cNvPr id="145" name="Rectangle 144"/>
          <p:cNvSpPr/>
          <p:nvPr/>
        </p:nvSpPr>
        <p:spPr bwMode="gray">
          <a:xfrm>
            <a:off x="3034870" y="2098047"/>
            <a:ext cx="1980000" cy="1440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ru-RU" sz="1600" b="1" dirty="0" smtClean="0">
              <a:solidFill>
                <a:schemeClr val="bg1"/>
              </a:solidFill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663477" y="3744452"/>
            <a:ext cx="4437910" cy="2576189"/>
            <a:chOff x="979848" y="1499201"/>
            <a:chExt cx="4731834" cy="2386869"/>
          </a:xfrm>
        </p:grpSpPr>
        <p:sp>
          <p:nvSpPr>
            <p:cNvPr id="78" name="Round Diagonal Corner Rectangle 77"/>
            <p:cNvSpPr/>
            <p:nvPr/>
          </p:nvSpPr>
          <p:spPr bwMode="gray">
            <a:xfrm flipH="1">
              <a:off x="3528818" y="1538430"/>
              <a:ext cx="2111141" cy="1445037"/>
            </a:xfrm>
            <a:prstGeom prst="round2DiagRect">
              <a:avLst>
                <a:gd name="adj1" fmla="val 23124"/>
                <a:gd name="adj2" fmla="val 0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</a:pPr>
              <a:endParaRPr lang="en-US" sz="10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79" name="Round Diagonal Corner Rectangle 78"/>
            <p:cNvSpPr/>
            <p:nvPr/>
          </p:nvSpPr>
          <p:spPr bwMode="gray">
            <a:xfrm flipH="1">
              <a:off x="979848" y="1499201"/>
              <a:ext cx="2111135" cy="1484266"/>
            </a:xfrm>
            <a:prstGeom prst="round2Diag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</a:pPr>
              <a:endParaRPr lang="en-US" sz="10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153474" y="3744132"/>
              <a:ext cx="2084963" cy="14193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ts val="600"/>
                </a:spcBef>
              </a:pPr>
              <a:endParaRPr lang="en-US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068955" y="1561456"/>
              <a:ext cx="1923100" cy="114063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000" dirty="0"/>
                <a:t>У крупных игроков менее выгодное положение на рынке — они чаще сталкиваются с проблемами в процессе развития и реже видят перспективы улучшения ситуации.</a:t>
              </a:r>
              <a:endParaRPr lang="en-US" sz="1000" dirty="0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3620692" y="1568302"/>
              <a:ext cx="2090990" cy="121192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000" dirty="0" smtClean="0"/>
                <a:t>Больший стимул для </a:t>
              </a:r>
              <a:r>
                <a:rPr lang="ru-RU" sz="1000" dirty="0"/>
                <a:t>развития участники рынка </a:t>
              </a:r>
              <a:r>
                <a:rPr lang="ru-RU" sz="1000" dirty="0" smtClean="0"/>
                <a:t>видят непосредственно </a:t>
              </a:r>
              <a:r>
                <a:rPr lang="ru-RU" sz="1000" dirty="0"/>
                <a:t>в решении </a:t>
              </a:r>
              <a:r>
                <a:rPr lang="ru-RU" sz="1000" dirty="0" smtClean="0"/>
                <a:t>вопросов повышения эффективности внутренних бизнес-процессов</a:t>
              </a:r>
              <a:r>
                <a:rPr lang="ru-RU" sz="1000" dirty="0"/>
                <a:t>.</a:t>
              </a:r>
              <a:endParaRPr lang="en-US" sz="1000" dirty="0"/>
            </a:p>
            <a:p>
              <a:pPr>
                <a:spcBef>
                  <a:spcPts val="600"/>
                </a:spcBef>
              </a:pPr>
              <a:endParaRPr lang="en-US" sz="1000" dirty="0" smtClean="0"/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5443408" y="1887935"/>
            <a:ext cx="457649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200" b="1" dirty="0">
                <a:latin typeface="+mj-lt"/>
              </a:rPr>
              <a:t>Топ-5 факторов, </a:t>
            </a:r>
            <a:r>
              <a:rPr lang="ru-RU" sz="1200" b="1" dirty="0" smtClean="0">
                <a:latin typeface="+mj-lt"/>
              </a:rPr>
              <a:t>стимулирующих развитие </a:t>
            </a:r>
            <a:r>
              <a:rPr lang="ru-RU" sz="1200" b="1" dirty="0">
                <a:latin typeface="+mj-lt"/>
              </a:rPr>
              <a:t>рынка в 2017 году: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5993873" y="2844464"/>
            <a:ext cx="340447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 smtClean="0">
                <a:latin typeface="+mj-lt"/>
              </a:rPr>
              <a:t>Ослабление</a:t>
            </a:r>
            <a:r>
              <a:rPr lang="en-US" sz="1000" dirty="0" smtClean="0">
                <a:latin typeface="+mj-lt"/>
              </a:rPr>
              <a:t> </a:t>
            </a:r>
            <a:r>
              <a:rPr lang="ru-RU" sz="1000" dirty="0" smtClean="0">
                <a:latin typeface="+mj-lt"/>
              </a:rPr>
              <a:t>административных</a:t>
            </a:r>
            <a:r>
              <a:rPr lang="en-US" sz="1000" dirty="0" smtClean="0">
                <a:latin typeface="+mj-lt"/>
              </a:rPr>
              <a:t> </a:t>
            </a:r>
            <a:r>
              <a:rPr lang="ru-RU" sz="1000" dirty="0" smtClean="0">
                <a:latin typeface="+mj-lt"/>
              </a:rPr>
              <a:t>барьеров</a:t>
            </a:r>
            <a:endParaRPr lang="ru-RU" sz="1000" dirty="0">
              <a:latin typeface="+mj-lt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5993873" y="3632251"/>
            <a:ext cx="426296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 smtClean="0">
                <a:latin typeface="+mj-lt"/>
              </a:rPr>
              <a:t>Стоимость сырья для обеспечения конкурентоспособности отечественного рынка</a:t>
            </a:r>
            <a:endParaRPr lang="ru-RU" sz="1000" dirty="0">
              <a:latin typeface="+mj-lt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993873" y="4111244"/>
            <a:ext cx="3251042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 smtClean="0">
                <a:latin typeface="+mj-lt"/>
              </a:rPr>
              <a:t>Снижение</a:t>
            </a:r>
            <a:r>
              <a:rPr lang="en-US" sz="1000" dirty="0" smtClean="0">
                <a:latin typeface="+mj-lt"/>
              </a:rPr>
              <a:t> </a:t>
            </a:r>
            <a:r>
              <a:rPr lang="ru-RU" sz="1000" dirty="0" smtClean="0">
                <a:latin typeface="+mj-lt"/>
              </a:rPr>
              <a:t>валютных </a:t>
            </a:r>
            <a:r>
              <a:rPr lang="ru-RU" sz="1000" dirty="0">
                <a:latin typeface="+mj-lt"/>
              </a:rPr>
              <a:t>рисков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5993873" y="2419882"/>
            <a:ext cx="3404477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 smtClean="0">
                <a:latin typeface="+mj-lt"/>
              </a:rPr>
              <a:t>Государственная</a:t>
            </a:r>
            <a:r>
              <a:rPr lang="en-US" sz="1000" dirty="0" smtClean="0">
                <a:latin typeface="+mj-lt"/>
              </a:rPr>
              <a:t> </a:t>
            </a:r>
            <a:r>
              <a:rPr lang="ru-RU" sz="1000" dirty="0" smtClean="0">
                <a:latin typeface="+mj-lt"/>
              </a:rPr>
              <a:t>поддержка</a:t>
            </a:r>
            <a:endParaRPr lang="ru-RU" sz="1000" dirty="0">
              <a:latin typeface="+mj-lt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5993873" y="3197470"/>
            <a:ext cx="426296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 smtClean="0">
                <a:latin typeface="+mj-lt"/>
              </a:rPr>
              <a:t>Прозрачность</a:t>
            </a:r>
            <a:r>
              <a:rPr lang="en-US" sz="1000" dirty="0" smtClean="0">
                <a:latin typeface="+mj-lt"/>
              </a:rPr>
              <a:t> </a:t>
            </a:r>
            <a:r>
              <a:rPr lang="ru-RU" sz="1000" dirty="0" smtClean="0">
                <a:latin typeface="+mj-lt"/>
              </a:rPr>
              <a:t>и стабильность</a:t>
            </a:r>
            <a:r>
              <a:rPr lang="en-US" sz="1000" dirty="0" smtClean="0">
                <a:latin typeface="+mj-lt"/>
              </a:rPr>
              <a:t> </a:t>
            </a:r>
            <a:r>
              <a:rPr lang="ru-RU" sz="1000" dirty="0" smtClean="0">
                <a:latin typeface="+mj-lt"/>
              </a:rPr>
              <a:t>нормативно</a:t>
            </a:r>
            <a:r>
              <a:rPr lang="en-US" sz="1000" dirty="0" smtClean="0">
                <a:latin typeface="+mj-lt"/>
              </a:rPr>
              <a:t>-</a:t>
            </a:r>
            <a:r>
              <a:rPr lang="ru-RU" sz="1000" dirty="0" smtClean="0">
                <a:latin typeface="+mj-lt"/>
              </a:rPr>
              <a:t>регулятивной,</a:t>
            </a:r>
            <a:r>
              <a:rPr lang="en-US" sz="1000" dirty="0" smtClean="0">
                <a:latin typeface="+mj-lt"/>
              </a:rPr>
              <a:t> </a:t>
            </a:r>
            <a:r>
              <a:rPr lang="ru-RU" sz="1000" dirty="0" smtClean="0">
                <a:latin typeface="+mj-lt"/>
              </a:rPr>
              <a:t>налоговой</a:t>
            </a:r>
            <a:r>
              <a:rPr lang="en-US" sz="1000" dirty="0" smtClean="0">
                <a:latin typeface="+mj-lt"/>
              </a:rPr>
              <a:t> </a:t>
            </a:r>
            <a:r>
              <a:rPr lang="ru-RU" sz="1000" dirty="0" smtClean="0">
                <a:latin typeface="+mj-lt"/>
              </a:rPr>
              <a:t>и экономической</a:t>
            </a:r>
            <a:r>
              <a:rPr lang="en-US" sz="1000" dirty="0" smtClean="0">
                <a:latin typeface="+mj-lt"/>
              </a:rPr>
              <a:t> </a:t>
            </a:r>
            <a:r>
              <a:rPr lang="ru-RU" sz="1000" dirty="0" smtClean="0">
                <a:latin typeface="+mj-lt"/>
              </a:rPr>
              <a:t>политики</a:t>
            </a:r>
            <a:endParaRPr lang="ru-RU" sz="1000" dirty="0">
              <a:latin typeface="+mj-lt"/>
            </a:endParaRPr>
          </a:p>
        </p:txBody>
      </p:sp>
      <p:grpSp>
        <p:nvGrpSpPr>
          <p:cNvPr id="118" name="Group 331"/>
          <p:cNvGrpSpPr>
            <a:grpSpLocks/>
          </p:cNvGrpSpPr>
          <p:nvPr/>
        </p:nvGrpSpPr>
        <p:grpSpPr bwMode="auto">
          <a:xfrm>
            <a:off x="5430968" y="2734120"/>
            <a:ext cx="396000" cy="396000"/>
            <a:chOff x="3832" y="1197"/>
            <a:chExt cx="340" cy="340"/>
          </a:xfrm>
          <a:solidFill>
            <a:srgbClr val="86BC24"/>
          </a:solidFill>
        </p:grpSpPr>
        <p:sp>
          <p:nvSpPr>
            <p:cNvPr id="119" name="Freeform 332"/>
            <p:cNvSpPr>
              <a:spLocks noEditPoints="1"/>
            </p:cNvSpPr>
            <p:nvPr/>
          </p:nvSpPr>
          <p:spPr bwMode="auto">
            <a:xfrm>
              <a:off x="3832" y="1197"/>
              <a:ext cx="340" cy="340"/>
            </a:xfrm>
            <a:custGeom>
              <a:avLst/>
              <a:gdLst>
                <a:gd name="T0" fmla="*/ 337 w 512"/>
                <a:gd name="T1" fmla="*/ 171 h 512"/>
                <a:gd name="T2" fmla="*/ 299 w 512"/>
                <a:gd name="T3" fmla="*/ 171 h 512"/>
                <a:gd name="T4" fmla="*/ 299 w 512"/>
                <a:gd name="T5" fmla="*/ 133 h 512"/>
                <a:gd name="T6" fmla="*/ 337 w 512"/>
                <a:gd name="T7" fmla="*/ 171 h 512"/>
                <a:gd name="T8" fmla="*/ 288 w 512"/>
                <a:gd name="T9" fmla="*/ 192 h 512"/>
                <a:gd name="T10" fmla="*/ 352 w 512"/>
                <a:gd name="T11" fmla="*/ 192 h 512"/>
                <a:gd name="T12" fmla="*/ 352 w 512"/>
                <a:gd name="T13" fmla="*/ 395 h 512"/>
                <a:gd name="T14" fmla="*/ 160 w 512"/>
                <a:gd name="T15" fmla="*/ 395 h 512"/>
                <a:gd name="T16" fmla="*/ 160 w 512"/>
                <a:gd name="T17" fmla="*/ 118 h 512"/>
                <a:gd name="T18" fmla="*/ 277 w 512"/>
                <a:gd name="T19" fmla="*/ 118 h 512"/>
                <a:gd name="T20" fmla="*/ 277 w 512"/>
                <a:gd name="T21" fmla="*/ 182 h 512"/>
                <a:gd name="T22" fmla="*/ 288 w 512"/>
                <a:gd name="T23" fmla="*/ 192 h 512"/>
                <a:gd name="T24" fmla="*/ 331 w 512"/>
                <a:gd name="T25" fmla="*/ 363 h 512"/>
                <a:gd name="T26" fmla="*/ 320 w 512"/>
                <a:gd name="T27" fmla="*/ 352 h 512"/>
                <a:gd name="T28" fmla="*/ 192 w 512"/>
                <a:gd name="T29" fmla="*/ 352 h 512"/>
                <a:gd name="T30" fmla="*/ 181 w 512"/>
                <a:gd name="T31" fmla="*/ 363 h 512"/>
                <a:gd name="T32" fmla="*/ 192 w 512"/>
                <a:gd name="T33" fmla="*/ 374 h 512"/>
                <a:gd name="T34" fmla="*/ 320 w 512"/>
                <a:gd name="T35" fmla="*/ 374 h 512"/>
                <a:gd name="T36" fmla="*/ 331 w 512"/>
                <a:gd name="T37" fmla="*/ 363 h 512"/>
                <a:gd name="T38" fmla="*/ 331 w 512"/>
                <a:gd name="T39" fmla="*/ 320 h 512"/>
                <a:gd name="T40" fmla="*/ 320 w 512"/>
                <a:gd name="T41" fmla="*/ 310 h 512"/>
                <a:gd name="T42" fmla="*/ 192 w 512"/>
                <a:gd name="T43" fmla="*/ 310 h 512"/>
                <a:gd name="T44" fmla="*/ 181 w 512"/>
                <a:gd name="T45" fmla="*/ 320 h 512"/>
                <a:gd name="T46" fmla="*/ 192 w 512"/>
                <a:gd name="T47" fmla="*/ 331 h 512"/>
                <a:gd name="T48" fmla="*/ 320 w 512"/>
                <a:gd name="T49" fmla="*/ 331 h 512"/>
                <a:gd name="T50" fmla="*/ 331 w 512"/>
                <a:gd name="T51" fmla="*/ 320 h 512"/>
                <a:gd name="T52" fmla="*/ 331 w 512"/>
                <a:gd name="T53" fmla="*/ 278 h 512"/>
                <a:gd name="T54" fmla="*/ 320 w 512"/>
                <a:gd name="T55" fmla="*/ 267 h 512"/>
                <a:gd name="T56" fmla="*/ 192 w 512"/>
                <a:gd name="T57" fmla="*/ 267 h 512"/>
                <a:gd name="T58" fmla="*/ 181 w 512"/>
                <a:gd name="T59" fmla="*/ 278 h 512"/>
                <a:gd name="T60" fmla="*/ 192 w 512"/>
                <a:gd name="T61" fmla="*/ 288 h 512"/>
                <a:gd name="T62" fmla="*/ 320 w 512"/>
                <a:gd name="T63" fmla="*/ 288 h 512"/>
                <a:gd name="T64" fmla="*/ 331 w 512"/>
                <a:gd name="T65" fmla="*/ 278 h 512"/>
                <a:gd name="T66" fmla="*/ 320 w 512"/>
                <a:gd name="T67" fmla="*/ 224 h 512"/>
                <a:gd name="T68" fmla="*/ 192 w 512"/>
                <a:gd name="T69" fmla="*/ 224 h 512"/>
                <a:gd name="T70" fmla="*/ 181 w 512"/>
                <a:gd name="T71" fmla="*/ 235 h 512"/>
                <a:gd name="T72" fmla="*/ 192 w 512"/>
                <a:gd name="T73" fmla="*/ 246 h 512"/>
                <a:gd name="T74" fmla="*/ 320 w 512"/>
                <a:gd name="T75" fmla="*/ 246 h 512"/>
                <a:gd name="T76" fmla="*/ 331 w 512"/>
                <a:gd name="T77" fmla="*/ 235 h 512"/>
                <a:gd name="T78" fmla="*/ 320 w 512"/>
                <a:gd name="T79" fmla="*/ 224 h 512"/>
                <a:gd name="T80" fmla="*/ 512 w 512"/>
                <a:gd name="T81" fmla="*/ 256 h 512"/>
                <a:gd name="T82" fmla="*/ 256 w 512"/>
                <a:gd name="T83" fmla="*/ 512 h 512"/>
                <a:gd name="T84" fmla="*/ 0 w 512"/>
                <a:gd name="T85" fmla="*/ 256 h 512"/>
                <a:gd name="T86" fmla="*/ 256 w 512"/>
                <a:gd name="T87" fmla="*/ 0 h 512"/>
                <a:gd name="T88" fmla="*/ 512 w 512"/>
                <a:gd name="T89" fmla="*/ 256 h 512"/>
                <a:gd name="T90" fmla="*/ 373 w 512"/>
                <a:gd name="T91" fmla="*/ 182 h 512"/>
                <a:gd name="T92" fmla="*/ 373 w 512"/>
                <a:gd name="T93" fmla="*/ 178 h 512"/>
                <a:gd name="T94" fmla="*/ 370 w 512"/>
                <a:gd name="T95" fmla="*/ 174 h 512"/>
                <a:gd name="T96" fmla="*/ 296 w 512"/>
                <a:gd name="T97" fmla="*/ 99 h 512"/>
                <a:gd name="T98" fmla="*/ 292 w 512"/>
                <a:gd name="T99" fmla="*/ 97 h 512"/>
                <a:gd name="T100" fmla="*/ 288 w 512"/>
                <a:gd name="T101" fmla="*/ 96 h 512"/>
                <a:gd name="T102" fmla="*/ 149 w 512"/>
                <a:gd name="T103" fmla="*/ 96 h 512"/>
                <a:gd name="T104" fmla="*/ 139 w 512"/>
                <a:gd name="T105" fmla="*/ 107 h 512"/>
                <a:gd name="T106" fmla="*/ 139 w 512"/>
                <a:gd name="T107" fmla="*/ 406 h 512"/>
                <a:gd name="T108" fmla="*/ 149 w 512"/>
                <a:gd name="T109" fmla="*/ 416 h 512"/>
                <a:gd name="T110" fmla="*/ 363 w 512"/>
                <a:gd name="T111" fmla="*/ 416 h 512"/>
                <a:gd name="T112" fmla="*/ 373 w 512"/>
                <a:gd name="T113" fmla="*/ 406 h 512"/>
                <a:gd name="T114" fmla="*/ 373 w 512"/>
                <a:gd name="T115" fmla="*/ 18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2" h="512">
                  <a:moveTo>
                    <a:pt x="337" y="171"/>
                  </a:moveTo>
                  <a:cubicBezTo>
                    <a:pt x="299" y="171"/>
                    <a:pt x="299" y="171"/>
                    <a:pt x="299" y="171"/>
                  </a:cubicBezTo>
                  <a:cubicBezTo>
                    <a:pt x="299" y="133"/>
                    <a:pt x="299" y="133"/>
                    <a:pt x="299" y="133"/>
                  </a:cubicBezTo>
                  <a:lnTo>
                    <a:pt x="337" y="171"/>
                  </a:lnTo>
                  <a:close/>
                  <a:moveTo>
                    <a:pt x="288" y="192"/>
                  </a:moveTo>
                  <a:cubicBezTo>
                    <a:pt x="352" y="192"/>
                    <a:pt x="352" y="192"/>
                    <a:pt x="352" y="192"/>
                  </a:cubicBezTo>
                  <a:cubicBezTo>
                    <a:pt x="352" y="395"/>
                    <a:pt x="352" y="395"/>
                    <a:pt x="352" y="395"/>
                  </a:cubicBezTo>
                  <a:cubicBezTo>
                    <a:pt x="160" y="395"/>
                    <a:pt x="160" y="395"/>
                    <a:pt x="160" y="395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82"/>
                    <a:pt x="277" y="182"/>
                    <a:pt x="277" y="182"/>
                  </a:cubicBezTo>
                  <a:cubicBezTo>
                    <a:pt x="277" y="188"/>
                    <a:pt x="282" y="192"/>
                    <a:pt x="288" y="192"/>
                  </a:cubicBezTo>
                  <a:close/>
                  <a:moveTo>
                    <a:pt x="331" y="363"/>
                  </a:moveTo>
                  <a:cubicBezTo>
                    <a:pt x="331" y="357"/>
                    <a:pt x="326" y="352"/>
                    <a:pt x="320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86" y="352"/>
                    <a:pt x="181" y="357"/>
                    <a:pt x="181" y="363"/>
                  </a:cubicBezTo>
                  <a:cubicBezTo>
                    <a:pt x="181" y="369"/>
                    <a:pt x="186" y="374"/>
                    <a:pt x="192" y="374"/>
                  </a:cubicBezTo>
                  <a:cubicBezTo>
                    <a:pt x="320" y="374"/>
                    <a:pt x="320" y="374"/>
                    <a:pt x="320" y="374"/>
                  </a:cubicBezTo>
                  <a:cubicBezTo>
                    <a:pt x="326" y="374"/>
                    <a:pt x="331" y="369"/>
                    <a:pt x="331" y="363"/>
                  </a:cubicBezTo>
                  <a:close/>
                  <a:moveTo>
                    <a:pt x="331" y="320"/>
                  </a:moveTo>
                  <a:cubicBezTo>
                    <a:pt x="331" y="314"/>
                    <a:pt x="326" y="310"/>
                    <a:pt x="320" y="310"/>
                  </a:cubicBezTo>
                  <a:cubicBezTo>
                    <a:pt x="192" y="310"/>
                    <a:pt x="192" y="310"/>
                    <a:pt x="192" y="310"/>
                  </a:cubicBezTo>
                  <a:cubicBezTo>
                    <a:pt x="186" y="310"/>
                    <a:pt x="181" y="314"/>
                    <a:pt x="181" y="320"/>
                  </a:cubicBezTo>
                  <a:cubicBezTo>
                    <a:pt x="181" y="326"/>
                    <a:pt x="186" y="331"/>
                    <a:pt x="192" y="331"/>
                  </a:cubicBezTo>
                  <a:cubicBezTo>
                    <a:pt x="320" y="331"/>
                    <a:pt x="320" y="331"/>
                    <a:pt x="320" y="331"/>
                  </a:cubicBezTo>
                  <a:cubicBezTo>
                    <a:pt x="326" y="331"/>
                    <a:pt x="331" y="326"/>
                    <a:pt x="331" y="320"/>
                  </a:cubicBezTo>
                  <a:close/>
                  <a:moveTo>
                    <a:pt x="331" y="278"/>
                  </a:moveTo>
                  <a:cubicBezTo>
                    <a:pt x="331" y="272"/>
                    <a:pt x="326" y="267"/>
                    <a:pt x="320" y="267"/>
                  </a:cubicBezTo>
                  <a:cubicBezTo>
                    <a:pt x="192" y="267"/>
                    <a:pt x="192" y="267"/>
                    <a:pt x="192" y="267"/>
                  </a:cubicBezTo>
                  <a:cubicBezTo>
                    <a:pt x="186" y="267"/>
                    <a:pt x="181" y="272"/>
                    <a:pt x="181" y="278"/>
                  </a:cubicBezTo>
                  <a:cubicBezTo>
                    <a:pt x="181" y="284"/>
                    <a:pt x="186" y="288"/>
                    <a:pt x="192" y="288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26" y="288"/>
                    <a:pt x="331" y="284"/>
                    <a:pt x="331" y="278"/>
                  </a:cubicBezTo>
                  <a:close/>
                  <a:moveTo>
                    <a:pt x="320" y="224"/>
                  </a:moveTo>
                  <a:cubicBezTo>
                    <a:pt x="192" y="224"/>
                    <a:pt x="192" y="224"/>
                    <a:pt x="192" y="224"/>
                  </a:cubicBezTo>
                  <a:cubicBezTo>
                    <a:pt x="186" y="224"/>
                    <a:pt x="181" y="229"/>
                    <a:pt x="181" y="235"/>
                  </a:cubicBezTo>
                  <a:cubicBezTo>
                    <a:pt x="181" y="241"/>
                    <a:pt x="186" y="246"/>
                    <a:pt x="192" y="246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6" y="246"/>
                    <a:pt x="331" y="241"/>
                    <a:pt x="331" y="235"/>
                  </a:cubicBezTo>
                  <a:cubicBezTo>
                    <a:pt x="331" y="229"/>
                    <a:pt x="326" y="224"/>
                    <a:pt x="320" y="224"/>
                  </a:cubicBezTo>
                  <a:close/>
                  <a:moveTo>
                    <a:pt x="512" y="256"/>
                  </a:moveTo>
                  <a:cubicBezTo>
                    <a:pt x="512" y="398"/>
                    <a:pt x="397" y="512"/>
                    <a:pt x="256" y="512"/>
                  </a:cubicBezTo>
                  <a:cubicBezTo>
                    <a:pt x="115" y="512"/>
                    <a:pt x="0" y="398"/>
                    <a:pt x="0" y="256"/>
                  </a:cubicBezTo>
                  <a:cubicBezTo>
                    <a:pt x="0" y="115"/>
                    <a:pt x="115" y="0"/>
                    <a:pt x="256" y="0"/>
                  </a:cubicBezTo>
                  <a:cubicBezTo>
                    <a:pt x="397" y="0"/>
                    <a:pt x="512" y="115"/>
                    <a:pt x="512" y="256"/>
                  </a:cubicBezTo>
                  <a:close/>
                  <a:moveTo>
                    <a:pt x="373" y="182"/>
                  </a:moveTo>
                  <a:cubicBezTo>
                    <a:pt x="373" y="180"/>
                    <a:pt x="373" y="179"/>
                    <a:pt x="373" y="178"/>
                  </a:cubicBezTo>
                  <a:cubicBezTo>
                    <a:pt x="372" y="176"/>
                    <a:pt x="371" y="175"/>
                    <a:pt x="370" y="174"/>
                  </a:cubicBezTo>
                  <a:cubicBezTo>
                    <a:pt x="296" y="99"/>
                    <a:pt x="296" y="99"/>
                    <a:pt x="296" y="99"/>
                  </a:cubicBezTo>
                  <a:cubicBezTo>
                    <a:pt x="295" y="98"/>
                    <a:pt x="293" y="98"/>
                    <a:pt x="292" y="97"/>
                  </a:cubicBezTo>
                  <a:cubicBezTo>
                    <a:pt x="291" y="97"/>
                    <a:pt x="289" y="96"/>
                    <a:pt x="288" y="9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3" y="96"/>
                    <a:pt x="139" y="101"/>
                    <a:pt x="139" y="107"/>
                  </a:cubicBezTo>
                  <a:cubicBezTo>
                    <a:pt x="139" y="406"/>
                    <a:pt x="139" y="406"/>
                    <a:pt x="139" y="406"/>
                  </a:cubicBezTo>
                  <a:cubicBezTo>
                    <a:pt x="139" y="412"/>
                    <a:pt x="143" y="416"/>
                    <a:pt x="149" y="416"/>
                  </a:cubicBezTo>
                  <a:cubicBezTo>
                    <a:pt x="363" y="416"/>
                    <a:pt x="363" y="416"/>
                    <a:pt x="363" y="416"/>
                  </a:cubicBezTo>
                  <a:cubicBezTo>
                    <a:pt x="369" y="416"/>
                    <a:pt x="373" y="412"/>
                    <a:pt x="373" y="406"/>
                  </a:cubicBezTo>
                  <a:lnTo>
                    <a:pt x="373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0" name="Freeform 333"/>
            <p:cNvSpPr>
              <a:spLocks noEditPoints="1"/>
            </p:cNvSpPr>
            <p:nvPr/>
          </p:nvSpPr>
          <p:spPr bwMode="auto">
            <a:xfrm>
              <a:off x="3832" y="1197"/>
              <a:ext cx="340" cy="340"/>
            </a:xfrm>
            <a:custGeom>
              <a:avLst/>
              <a:gdLst>
                <a:gd name="T0" fmla="*/ 337 w 512"/>
                <a:gd name="T1" fmla="*/ 171 h 512"/>
                <a:gd name="T2" fmla="*/ 299 w 512"/>
                <a:gd name="T3" fmla="*/ 171 h 512"/>
                <a:gd name="T4" fmla="*/ 299 w 512"/>
                <a:gd name="T5" fmla="*/ 133 h 512"/>
                <a:gd name="T6" fmla="*/ 337 w 512"/>
                <a:gd name="T7" fmla="*/ 171 h 512"/>
                <a:gd name="T8" fmla="*/ 288 w 512"/>
                <a:gd name="T9" fmla="*/ 192 h 512"/>
                <a:gd name="T10" fmla="*/ 352 w 512"/>
                <a:gd name="T11" fmla="*/ 192 h 512"/>
                <a:gd name="T12" fmla="*/ 352 w 512"/>
                <a:gd name="T13" fmla="*/ 395 h 512"/>
                <a:gd name="T14" fmla="*/ 160 w 512"/>
                <a:gd name="T15" fmla="*/ 395 h 512"/>
                <a:gd name="T16" fmla="*/ 160 w 512"/>
                <a:gd name="T17" fmla="*/ 118 h 512"/>
                <a:gd name="T18" fmla="*/ 277 w 512"/>
                <a:gd name="T19" fmla="*/ 118 h 512"/>
                <a:gd name="T20" fmla="*/ 277 w 512"/>
                <a:gd name="T21" fmla="*/ 182 h 512"/>
                <a:gd name="T22" fmla="*/ 288 w 512"/>
                <a:gd name="T23" fmla="*/ 192 h 512"/>
                <a:gd name="T24" fmla="*/ 331 w 512"/>
                <a:gd name="T25" fmla="*/ 363 h 512"/>
                <a:gd name="T26" fmla="*/ 320 w 512"/>
                <a:gd name="T27" fmla="*/ 352 h 512"/>
                <a:gd name="T28" fmla="*/ 192 w 512"/>
                <a:gd name="T29" fmla="*/ 352 h 512"/>
                <a:gd name="T30" fmla="*/ 181 w 512"/>
                <a:gd name="T31" fmla="*/ 363 h 512"/>
                <a:gd name="T32" fmla="*/ 192 w 512"/>
                <a:gd name="T33" fmla="*/ 374 h 512"/>
                <a:gd name="T34" fmla="*/ 320 w 512"/>
                <a:gd name="T35" fmla="*/ 374 h 512"/>
                <a:gd name="T36" fmla="*/ 331 w 512"/>
                <a:gd name="T37" fmla="*/ 363 h 512"/>
                <a:gd name="T38" fmla="*/ 331 w 512"/>
                <a:gd name="T39" fmla="*/ 320 h 512"/>
                <a:gd name="T40" fmla="*/ 320 w 512"/>
                <a:gd name="T41" fmla="*/ 310 h 512"/>
                <a:gd name="T42" fmla="*/ 192 w 512"/>
                <a:gd name="T43" fmla="*/ 310 h 512"/>
                <a:gd name="T44" fmla="*/ 181 w 512"/>
                <a:gd name="T45" fmla="*/ 320 h 512"/>
                <a:gd name="T46" fmla="*/ 192 w 512"/>
                <a:gd name="T47" fmla="*/ 331 h 512"/>
                <a:gd name="T48" fmla="*/ 320 w 512"/>
                <a:gd name="T49" fmla="*/ 331 h 512"/>
                <a:gd name="T50" fmla="*/ 331 w 512"/>
                <a:gd name="T51" fmla="*/ 320 h 512"/>
                <a:gd name="T52" fmla="*/ 331 w 512"/>
                <a:gd name="T53" fmla="*/ 278 h 512"/>
                <a:gd name="T54" fmla="*/ 320 w 512"/>
                <a:gd name="T55" fmla="*/ 267 h 512"/>
                <a:gd name="T56" fmla="*/ 192 w 512"/>
                <a:gd name="T57" fmla="*/ 267 h 512"/>
                <a:gd name="T58" fmla="*/ 181 w 512"/>
                <a:gd name="T59" fmla="*/ 278 h 512"/>
                <a:gd name="T60" fmla="*/ 192 w 512"/>
                <a:gd name="T61" fmla="*/ 288 h 512"/>
                <a:gd name="T62" fmla="*/ 320 w 512"/>
                <a:gd name="T63" fmla="*/ 288 h 512"/>
                <a:gd name="T64" fmla="*/ 331 w 512"/>
                <a:gd name="T65" fmla="*/ 278 h 512"/>
                <a:gd name="T66" fmla="*/ 320 w 512"/>
                <a:gd name="T67" fmla="*/ 224 h 512"/>
                <a:gd name="T68" fmla="*/ 192 w 512"/>
                <a:gd name="T69" fmla="*/ 224 h 512"/>
                <a:gd name="T70" fmla="*/ 181 w 512"/>
                <a:gd name="T71" fmla="*/ 235 h 512"/>
                <a:gd name="T72" fmla="*/ 192 w 512"/>
                <a:gd name="T73" fmla="*/ 246 h 512"/>
                <a:gd name="T74" fmla="*/ 320 w 512"/>
                <a:gd name="T75" fmla="*/ 246 h 512"/>
                <a:gd name="T76" fmla="*/ 331 w 512"/>
                <a:gd name="T77" fmla="*/ 235 h 512"/>
                <a:gd name="T78" fmla="*/ 320 w 512"/>
                <a:gd name="T79" fmla="*/ 224 h 512"/>
                <a:gd name="T80" fmla="*/ 512 w 512"/>
                <a:gd name="T81" fmla="*/ 256 h 512"/>
                <a:gd name="T82" fmla="*/ 256 w 512"/>
                <a:gd name="T83" fmla="*/ 512 h 512"/>
                <a:gd name="T84" fmla="*/ 0 w 512"/>
                <a:gd name="T85" fmla="*/ 256 h 512"/>
                <a:gd name="T86" fmla="*/ 256 w 512"/>
                <a:gd name="T87" fmla="*/ 0 h 512"/>
                <a:gd name="T88" fmla="*/ 512 w 512"/>
                <a:gd name="T89" fmla="*/ 256 h 512"/>
                <a:gd name="T90" fmla="*/ 373 w 512"/>
                <a:gd name="T91" fmla="*/ 182 h 512"/>
                <a:gd name="T92" fmla="*/ 373 w 512"/>
                <a:gd name="T93" fmla="*/ 178 h 512"/>
                <a:gd name="T94" fmla="*/ 370 w 512"/>
                <a:gd name="T95" fmla="*/ 174 h 512"/>
                <a:gd name="T96" fmla="*/ 296 w 512"/>
                <a:gd name="T97" fmla="*/ 99 h 512"/>
                <a:gd name="T98" fmla="*/ 292 w 512"/>
                <a:gd name="T99" fmla="*/ 97 h 512"/>
                <a:gd name="T100" fmla="*/ 288 w 512"/>
                <a:gd name="T101" fmla="*/ 96 h 512"/>
                <a:gd name="T102" fmla="*/ 149 w 512"/>
                <a:gd name="T103" fmla="*/ 96 h 512"/>
                <a:gd name="T104" fmla="*/ 139 w 512"/>
                <a:gd name="T105" fmla="*/ 107 h 512"/>
                <a:gd name="T106" fmla="*/ 139 w 512"/>
                <a:gd name="T107" fmla="*/ 406 h 512"/>
                <a:gd name="T108" fmla="*/ 149 w 512"/>
                <a:gd name="T109" fmla="*/ 416 h 512"/>
                <a:gd name="T110" fmla="*/ 363 w 512"/>
                <a:gd name="T111" fmla="*/ 416 h 512"/>
                <a:gd name="T112" fmla="*/ 373 w 512"/>
                <a:gd name="T113" fmla="*/ 406 h 512"/>
                <a:gd name="T114" fmla="*/ 373 w 512"/>
                <a:gd name="T115" fmla="*/ 182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2" h="512">
                  <a:moveTo>
                    <a:pt x="337" y="171"/>
                  </a:moveTo>
                  <a:cubicBezTo>
                    <a:pt x="299" y="171"/>
                    <a:pt x="299" y="171"/>
                    <a:pt x="299" y="171"/>
                  </a:cubicBezTo>
                  <a:cubicBezTo>
                    <a:pt x="299" y="133"/>
                    <a:pt x="299" y="133"/>
                    <a:pt x="299" y="133"/>
                  </a:cubicBezTo>
                  <a:lnTo>
                    <a:pt x="337" y="171"/>
                  </a:lnTo>
                  <a:close/>
                  <a:moveTo>
                    <a:pt x="288" y="192"/>
                  </a:moveTo>
                  <a:cubicBezTo>
                    <a:pt x="352" y="192"/>
                    <a:pt x="352" y="192"/>
                    <a:pt x="352" y="192"/>
                  </a:cubicBezTo>
                  <a:cubicBezTo>
                    <a:pt x="352" y="395"/>
                    <a:pt x="352" y="395"/>
                    <a:pt x="352" y="395"/>
                  </a:cubicBezTo>
                  <a:cubicBezTo>
                    <a:pt x="160" y="395"/>
                    <a:pt x="160" y="395"/>
                    <a:pt x="160" y="395"/>
                  </a:cubicBezTo>
                  <a:cubicBezTo>
                    <a:pt x="160" y="118"/>
                    <a:pt x="160" y="118"/>
                    <a:pt x="160" y="118"/>
                  </a:cubicBezTo>
                  <a:cubicBezTo>
                    <a:pt x="277" y="118"/>
                    <a:pt x="277" y="118"/>
                    <a:pt x="277" y="118"/>
                  </a:cubicBezTo>
                  <a:cubicBezTo>
                    <a:pt x="277" y="182"/>
                    <a:pt x="277" y="182"/>
                    <a:pt x="277" y="182"/>
                  </a:cubicBezTo>
                  <a:cubicBezTo>
                    <a:pt x="277" y="188"/>
                    <a:pt x="282" y="192"/>
                    <a:pt x="288" y="192"/>
                  </a:cubicBezTo>
                  <a:close/>
                  <a:moveTo>
                    <a:pt x="331" y="363"/>
                  </a:moveTo>
                  <a:cubicBezTo>
                    <a:pt x="331" y="357"/>
                    <a:pt x="326" y="352"/>
                    <a:pt x="320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86" y="352"/>
                    <a:pt x="181" y="357"/>
                    <a:pt x="181" y="363"/>
                  </a:cubicBezTo>
                  <a:cubicBezTo>
                    <a:pt x="181" y="369"/>
                    <a:pt x="186" y="374"/>
                    <a:pt x="192" y="374"/>
                  </a:cubicBezTo>
                  <a:cubicBezTo>
                    <a:pt x="320" y="374"/>
                    <a:pt x="320" y="374"/>
                    <a:pt x="320" y="374"/>
                  </a:cubicBezTo>
                  <a:cubicBezTo>
                    <a:pt x="326" y="374"/>
                    <a:pt x="331" y="369"/>
                    <a:pt x="331" y="363"/>
                  </a:cubicBezTo>
                  <a:close/>
                  <a:moveTo>
                    <a:pt x="331" y="320"/>
                  </a:moveTo>
                  <a:cubicBezTo>
                    <a:pt x="331" y="314"/>
                    <a:pt x="326" y="310"/>
                    <a:pt x="320" y="310"/>
                  </a:cubicBezTo>
                  <a:cubicBezTo>
                    <a:pt x="192" y="310"/>
                    <a:pt x="192" y="310"/>
                    <a:pt x="192" y="310"/>
                  </a:cubicBezTo>
                  <a:cubicBezTo>
                    <a:pt x="186" y="310"/>
                    <a:pt x="181" y="314"/>
                    <a:pt x="181" y="320"/>
                  </a:cubicBezTo>
                  <a:cubicBezTo>
                    <a:pt x="181" y="326"/>
                    <a:pt x="186" y="331"/>
                    <a:pt x="192" y="331"/>
                  </a:cubicBezTo>
                  <a:cubicBezTo>
                    <a:pt x="320" y="331"/>
                    <a:pt x="320" y="331"/>
                    <a:pt x="320" y="331"/>
                  </a:cubicBezTo>
                  <a:cubicBezTo>
                    <a:pt x="326" y="331"/>
                    <a:pt x="331" y="326"/>
                    <a:pt x="331" y="320"/>
                  </a:cubicBezTo>
                  <a:close/>
                  <a:moveTo>
                    <a:pt x="331" y="278"/>
                  </a:moveTo>
                  <a:cubicBezTo>
                    <a:pt x="331" y="272"/>
                    <a:pt x="326" y="267"/>
                    <a:pt x="320" y="267"/>
                  </a:cubicBezTo>
                  <a:cubicBezTo>
                    <a:pt x="192" y="267"/>
                    <a:pt x="192" y="267"/>
                    <a:pt x="192" y="267"/>
                  </a:cubicBezTo>
                  <a:cubicBezTo>
                    <a:pt x="186" y="267"/>
                    <a:pt x="181" y="272"/>
                    <a:pt x="181" y="278"/>
                  </a:cubicBezTo>
                  <a:cubicBezTo>
                    <a:pt x="181" y="284"/>
                    <a:pt x="186" y="288"/>
                    <a:pt x="192" y="288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26" y="288"/>
                    <a:pt x="331" y="284"/>
                    <a:pt x="331" y="278"/>
                  </a:cubicBezTo>
                  <a:close/>
                  <a:moveTo>
                    <a:pt x="320" y="224"/>
                  </a:moveTo>
                  <a:cubicBezTo>
                    <a:pt x="192" y="224"/>
                    <a:pt x="192" y="224"/>
                    <a:pt x="192" y="224"/>
                  </a:cubicBezTo>
                  <a:cubicBezTo>
                    <a:pt x="186" y="224"/>
                    <a:pt x="181" y="229"/>
                    <a:pt x="181" y="235"/>
                  </a:cubicBezTo>
                  <a:cubicBezTo>
                    <a:pt x="181" y="241"/>
                    <a:pt x="186" y="246"/>
                    <a:pt x="192" y="246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6" y="246"/>
                    <a:pt x="331" y="241"/>
                    <a:pt x="331" y="235"/>
                  </a:cubicBezTo>
                  <a:cubicBezTo>
                    <a:pt x="331" y="229"/>
                    <a:pt x="326" y="224"/>
                    <a:pt x="320" y="224"/>
                  </a:cubicBezTo>
                  <a:close/>
                  <a:moveTo>
                    <a:pt x="512" y="256"/>
                  </a:moveTo>
                  <a:cubicBezTo>
                    <a:pt x="512" y="398"/>
                    <a:pt x="397" y="512"/>
                    <a:pt x="256" y="512"/>
                  </a:cubicBezTo>
                  <a:cubicBezTo>
                    <a:pt x="115" y="512"/>
                    <a:pt x="0" y="398"/>
                    <a:pt x="0" y="256"/>
                  </a:cubicBezTo>
                  <a:cubicBezTo>
                    <a:pt x="0" y="115"/>
                    <a:pt x="115" y="0"/>
                    <a:pt x="256" y="0"/>
                  </a:cubicBezTo>
                  <a:cubicBezTo>
                    <a:pt x="397" y="0"/>
                    <a:pt x="512" y="115"/>
                    <a:pt x="512" y="256"/>
                  </a:cubicBezTo>
                  <a:close/>
                  <a:moveTo>
                    <a:pt x="373" y="182"/>
                  </a:moveTo>
                  <a:cubicBezTo>
                    <a:pt x="373" y="180"/>
                    <a:pt x="373" y="179"/>
                    <a:pt x="373" y="178"/>
                  </a:cubicBezTo>
                  <a:cubicBezTo>
                    <a:pt x="372" y="176"/>
                    <a:pt x="371" y="175"/>
                    <a:pt x="370" y="174"/>
                  </a:cubicBezTo>
                  <a:cubicBezTo>
                    <a:pt x="296" y="99"/>
                    <a:pt x="296" y="99"/>
                    <a:pt x="296" y="99"/>
                  </a:cubicBezTo>
                  <a:cubicBezTo>
                    <a:pt x="295" y="98"/>
                    <a:pt x="293" y="98"/>
                    <a:pt x="292" y="97"/>
                  </a:cubicBezTo>
                  <a:cubicBezTo>
                    <a:pt x="291" y="97"/>
                    <a:pt x="289" y="96"/>
                    <a:pt x="288" y="96"/>
                  </a:cubicBezTo>
                  <a:cubicBezTo>
                    <a:pt x="149" y="96"/>
                    <a:pt x="149" y="96"/>
                    <a:pt x="149" y="96"/>
                  </a:cubicBezTo>
                  <a:cubicBezTo>
                    <a:pt x="143" y="96"/>
                    <a:pt x="139" y="101"/>
                    <a:pt x="139" y="107"/>
                  </a:cubicBezTo>
                  <a:cubicBezTo>
                    <a:pt x="139" y="406"/>
                    <a:pt x="139" y="406"/>
                    <a:pt x="139" y="406"/>
                  </a:cubicBezTo>
                  <a:cubicBezTo>
                    <a:pt x="139" y="412"/>
                    <a:pt x="143" y="416"/>
                    <a:pt x="149" y="416"/>
                  </a:cubicBezTo>
                  <a:cubicBezTo>
                    <a:pt x="363" y="416"/>
                    <a:pt x="363" y="416"/>
                    <a:pt x="363" y="416"/>
                  </a:cubicBezTo>
                  <a:cubicBezTo>
                    <a:pt x="369" y="416"/>
                    <a:pt x="373" y="412"/>
                    <a:pt x="373" y="406"/>
                  </a:cubicBezTo>
                  <a:lnTo>
                    <a:pt x="373" y="1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121" name="Freeform 106"/>
          <p:cNvSpPr>
            <a:spLocks noEditPoints="1"/>
          </p:cNvSpPr>
          <p:nvPr/>
        </p:nvSpPr>
        <p:spPr bwMode="auto">
          <a:xfrm>
            <a:off x="5430968" y="2307519"/>
            <a:ext cx="396000" cy="396000"/>
          </a:xfrm>
          <a:custGeom>
            <a:avLst/>
            <a:gdLst>
              <a:gd name="T0" fmla="*/ 373 w 512"/>
              <a:gd name="T1" fmla="*/ 362 h 512"/>
              <a:gd name="T2" fmla="*/ 352 w 512"/>
              <a:gd name="T3" fmla="*/ 298 h 512"/>
              <a:gd name="T4" fmla="*/ 330 w 512"/>
              <a:gd name="T5" fmla="*/ 298 h 512"/>
              <a:gd name="T6" fmla="*/ 298 w 512"/>
              <a:gd name="T7" fmla="*/ 323 h 512"/>
              <a:gd name="T8" fmla="*/ 288 w 512"/>
              <a:gd name="T9" fmla="*/ 288 h 512"/>
              <a:gd name="T10" fmla="*/ 277 w 512"/>
              <a:gd name="T11" fmla="*/ 330 h 512"/>
              <a:gd name="T12" fmla="*/ 277 w 512"/>
              <a:gd name="T13" fmla="*/ 333 h 512"/>
              <a:gd name="T14" fmla="*/ 216 w 512"/>
              <a:gd name="T15" fmla="*/ 394 h 512"/>
              <a:gd name="T16" fmla="*/ 234 w 512"/>
              <a:gd name="T17" fmla="*/ 331 h 512"/>
              <a:gd name="T18" fmla="*/ 234 w 512"/>
              <a:gd name="T19" fmla="*/ 298 h 512"/>
              <a:gd name="T20" fmla="*/ 213 w 512"/>
              <a:gd name="T21" fmla="*/ 298 h 512"/>
              <a:gd name="T22" fmla="*/ 181 w 512"/>
              <a:gd name="T23" fmla="*/ 336 h 512"/>
              <a:gd name="T24" fmla="*/ 170 w 512"/>
              <a:gd name="T25" fmla="*/ 288 h 512"/>
              <a:gd name="T26" fmla="*/ 160 w 512"/>
              <a:gd name="T27" fmla="*/ 346 h 512"/>
              <a:gd name="T28" fmla="*/ 138 w 512"/>
              <a:gd name="T29" fmla="*/ 197 h 512"/>
              <a:gd name="T30" fmla="*/ 167 w 512"/>
              <a:gd name="T31" fmla="*/ 187 h 512"/>
              <a:gd name="T32" fmla="*/ 208 w 512"/>
              <a:gd name="T33" fmla="*/ 213 h 512"/>
              <a:gd name="T34" fmla="*/ 218 w 512"/>
              <a:gd name="T35" fmla="*/ 143 h 512"/>
              <a:gd name="T36" fmla="*/ 226 w 512"/>
              <a:gd name="T37" fmla="*/ 135 h 512"/>
              <a:gd name="T38" fmla="*/ 251 w 512"/>
              <a:gd name="T39" fmla="*/ 117 h 512"/>
              <a:gd name="T40" fmla="*/ 283 w 512"/>
              <a:gd name="T41" fmla="*/ 146 h 512"/>
              <a:gd name="T42" fmla="*/ 269 w 512"/>
              <a:gd name="T43" fmla="*/ 163 h 512"/>
              <a:gd name="T44" fmla="*/ 304 w 512"/>
              <a:gd name="T45" fmla="*/ 213 h 512"/>
              <a:gd name="T46" fmla="*/ 344 w 512"/>
              <a:gd name="T47" fmla="*/ 187 h 512"/>
              <a:gd name="T48" fmla="*/ 373 w 512"/>
              <a:gd name="T49" fmla="*/ 197 h 512"/>
              <a:gd name="T50" fmla="*/ 256 w 512"/>
              <a:gd name="T51" fmla="*/ 512 h 512"/>
              <a:gd name="T52" fmla="*/ 256 w 512"/>
              <a:gd name="T53" fmla="*/ 0 h 512"/>
              <a:gd name="T54" fmla="*/ 394 w 512"/>
              <a:gd name="T55" fmla="*/ 197 h 512"/>
              <a:gd name="T56" fmla="*/ 327 w 512"/>
              <a:gd name="T57" fmla="*/ 174 h 512"/>
              <a:gd name="T58" fmla="*/ 304 w 512"/>
              <a:gd name="T59" fmla="*/ 192 h 512"/>
              <a:gd name="T60" fmla="*/ 303 w 512"/>
              <a:gd name="T61" fmla="*/ 152 h 512"/>
              <a:gd name="T62" fmla="*/ 250 w 512"/>
              <a:gd name="T63" fmla="*/ 96 h 512"/>
              <a:gd name="T64" fmla="*/ 211 w 512"/>
              <a:gd name="T65" fmla="*/ 120 h 512"/>
              <a:gd name="T66" fmla="*/ 189 w 512"/>
              <a:gd name="T67" fmla="*/ 141 h 512"/>
              <a:gd name="T68" fmla="*/ 195 w 512"/>
              <a:gd name="T69" fmla="*/ 160 h 512"/>
              <a:gd name="T70" fmla="*/ 208 w 512"/>
              <a:gd name="T71" fmla="*/ 192 h 512"/>
              <a:gd name="T72" fmla="*/ 184 w 512"/>
              <a:gd name="T73" fmla="*/ 175 h 512"/>
              <a:gd name="T74" fmla="*/ 117 w 512"/>
              <a:gd name="T75" fmla="*/ 197 h 512"/>
              <a:gd name="T76" fmla="*/ 123 w 512"/>
              <a:gd name="T77" fmla="*/ 393 h 512"/>
              <a:gd name="T78" fmla="*/ 176 w 512"/>
              <a:gd name="T79" fmla="*/ 361 h 512"/>
              <a:gd name="T80" fmla="*/ 192 w 512"/>
              <a:gd name="T81" fmla="*/ 402 h 512"/>
              <a:gd name="T82" fmla="*/ 202 w 512"/>
              <a:gd name="T83" fmla="*/ 416 h 512"/>
              <a:gd name="T84" fmla="*/ 309 w 512"/>
              <a:gd name="T85" fmla="*/ 416 h 512"/>
              <a:gd name="T86" fmla="*/ 312 w 512"/>
              <a:gd name="T87" fmla="*/ 415 h 512"/>
              <a:gd name="T88" fmla="*/ 304 w 512"/>
              <a:gd name="T89" fmla="*/ 348 h 512"/>
              <a:gd name="T90" fmla="*/ 377 w 512"/>
              <a:gd name="T91" fmla="*/ 392 h 512"/>
              <a:gd name="T92" fmla="*/ 388 w 512"/>
              <a:gd name="T93" fmla="*/ 393 h 512"/>
              <a:gd name="T94" fmla="*/ 394 w 512"/>
              <a:gd name="T95" fmla="*/ 197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12" h="512">
                <a:moveTo>
                  <a:pt x="373" y="197"/>
                </a:moveTo>
                <a:cubicBezTo>
                  <a:pt x="373" y="362"/>
                  <a:pt x="373" y="362"/>
                  <a:pt x="373" y="362"/>
                </a:cubicBezTo>
                <a:cubicBezTo>
                  <a:pt x="352" y="346"/>
                  <a:pt x="352" y="346"/>
                  <a:pt x="352" y="346"/>
                </a:cubicBezTo>
                <a:cubicBezTo>
                  <a:pt x="352" y="298"/>
                  <a:pt x="352" y="298"/>
                  <a:pt x="352" y="298"/>
                </a:cubicBezTo>
                <a:cubicBezTo>
                  <a:pt x="352" y="292"/>
                  <a:pt x="347" y="288"/>
                  <a:pt x="341" y="288"/>
                </a:cubicBezTo>
                <a:cubicBezTo>
                  <a:pt x="335" y="288"/>
                  <a:pt x="330" y="292"/>
                  <a:pt x="330" y="298"/>
                </a:cubicBezTo>
                <a:cubicBezTo>
                  <a:pt x="330" y="336"/>
                  <a:pt x="330" y="336"/>
                  <a:pt x="330" y="336"/>
                </a:cubicBezTo>
                <a:cubicBezTo>
                  <a:pt x="298" y="323"/>
                  <a:pt x="298" y="323"/>
                  <a:pt x="298" y="323"/>
                </a:cubicBezTo>
                <a:cubicBezTo>
                  <a:pt x="298" y="298"/>
                  <a:pt x="298" y="298"/>
                  <a:pt x="298" y="298"/>
                </a:cubicBezTo>
                <a:cubicBezTo>
                  <a:pt x="298" y="292"/>
                  <a:pt x="294" y="288"/>
                  <a:pt x="288" y="288"/>
                </a:cubicBezTo>
                <a:cubicBezTo>
                  <a:pt x="282" y="288"/>
                  <a:pt x="277" y="292"/>
                  <a:pt x="277" y="298"/>
                </a:cubicBezTo>
                <a:cubicBezTo>
                  <a:pt x="277" y="330"/>
                  <a:pt x="277" y="330"/>
                  <a:pt x="277" y="330"/>
                </a:cubicBezTo>
                <a:cubicBezTo>
                  <a:pt x="277" y="331"/>
                  <a:pt x="277" y="331"/>
                  <a:pt x="277" y="331"/>
                </a:cubicBezTo>
                <a:cubicBezTo>
                  <a:pt x="277" y="332"/>
                  <a:pt x="277" y="332"/>
                  <a:pt x="277" y="333"/>
                </a:cubicBezTo>
                <a:cubicBezTo>
                  <a:pt x="295" y="394"/>
                  <a:pt x="295" y="394"/>
                  <a:pt x="295" y="394"/>
                </a:cubicBezTo>
                <a:cubicBezTo>
                  <a:pt x="216" y="394"/>
                  <a:pt x="216" y="394"/>
                  <a:pt x="216" y="394"/>
                </a:cubicBezTo>
                <a:cubicBezTo>
                  <a:pt x="234" y="333"/>
                  <a:pt x="234" y="333"/>
                  <a:pt x="234" y="333"/>
                </a:cubicBezTo>
                <a:cubicBezTo>
                  <a:pt x="234" y="332"/>
                  <a:pt x="234" y="332"/>
                  <a:pt x="234" y="331"/>
                </a:cubicBezTo>
                <a:cubicBezTo>
                  <a:pt x="234" y="331"/>
                  <a:pt x="234" y="331"/>
                  <a:pt x="234" y="330"/>
                </a:cubicBezTo>
                <a:cubicBezTo>
                  <a:pt x="234" y="298"/>
                  <a:pt x="234" y="298"/>
                  <a:pt x="234" y="298"/>
                </a:cubicBezTo>
                <a:cubicBezTo>
                  <a:pt x="234" y="292"/>
                  <a:pt x="230" y="288"/>
                  <a:pt x="224" y="288"/>
                </a:cubicBezTo>
                <a:cubicBezTo>
                  <a:pt x="218" y="288"/>
                  <a:pt x="213" y="292"/>
                  <a:pt x="213" y="298"/>
                </a:cubicBezTo>
                <a:cubicBezTo>
                  <a:pt x="213" y="323"/>
                  <a:pt x="213" y="323"/>
                  <a:pt x="213" y="323"/>
                </a:cubicBezTo>
                <a:cubicBezTo>
                  <a:pt x="181" y="336"/>
                  <a:pt x="181" y="336"/>
                  <a:pt x="181" y="336"/>
                </a:cubicBezTo>
                <a:cubicBezTo>
                  <a:pt x="181" y="298"/>
                  <a:pt x="181" y="298"/>
                  <a:pt x="181" y="298"/>
                </a:cubicBezTo>
                <a:cubicBezTo>
                  <a:pt x="181" y="292"/>
                  <a:pt x="176" y="288"/>
                  <a:pt x="170" y="288"/>
                </a:cubicBezTo>
                <a:cubicBezTo>
                  <a:pt x="164" y="288"/>
                  <a:pt x="160" y="292"/>
                  <a:pt x="160" y="298"/>
                </a:cubicBezTo>
                <a:cubicBezTo>
                  <a:pt x="160" y="346"/>
                  <a:pt x="160" y="346"/>
                  <a:pt x="160" y="346"/>
                </a:cubicBezTo>
                <a:cubicBezTo>
                  <a:pt x="138" y="362"/>
                  <a:pt x="138" y="362"/>
                  <a:pt x="138" y="362"/>
                </a:cubicBezTo>
                <a:cubicBezTo>
                  <a:pt x="138" y="197"/>
                  <a:pt x="138" y="197"/>
                  <a:pt x="138" y="197"/>
                </a:cubicBezTo>
                <a:cubicBezTo>
                  <a:pt x="138" y="188"/>
                  <a:pt x="146" y="181"/>
                  <a:pt x="154" y="181"/>
                </a:cubicBezTo>
                <a:cubicBezTo>
                  <a:pt x="159" y="181"/>
                  <a:pt x="164" y="183"/>
                  <a:pt x="167" y="187"/>
                </a:cubicBezTo>
                <a:cubicBezTo>
                  <a:pt x="167" y="187"/>
                  <a:pt x="172" y="194"/>
                  <a:pt x="176" y="199"/>
                </a:cubicBezTo>
                <a:cubicBezTo>
                  <a:pt x="187" y="211"/>
                  <a:pt x="198" y="213"/>
                  <a:pt x="208" y="213"/>
                </a:cubicBezTo>
                <a:cubicBezTo>
                  <a:pt x="232" y="213"/>
                  <a:pt x="245" y="198"/>
                  <a:pt x="245" y="170"/>
                </a:cubicBezTo>
                <a:cubicBezTo>
                  <a:pt x="245" y="156"/>
                  <a:pt x="231" y="148"/>
                  <a:pt x="218" y="143"/>
                </a:cubicBezTo>
                <a:cubicBezTo>
                  <a:pt x="221" y="140"/>
                  <a:pt x="221" y="140"/>
                  <a:pt x="221" y="140"/>
                </a:cubicBezTo>
                <a:cubicBezTo>
                  <a:pt x="222" y="139"/>
                  <a:pt x="223" y="138"/>
                  <a:pt x="226" y="135"/>
                </a:cubicBezTo>
                <a:cubicBezTo>
                  <a:pt x="228" y="133"/>
                  <a:pt x="230" y="131"/>
                  <a:pt x="232" y="128"/>
                </a:cubicBezTo>
                <a:cubicBezTo>
                  <a:pt x="239" y="121"/>
                  <a:pt x="242" y="117"/>
                  <a:pt x="251" y="117"/>
                </a:cubicBezTo>
                <a:cubicBezTo>
                  <a:pt x="264" y="117"/>
                  <a:pt x="273" y="120"/>
                  <a:pt x="279" y="127"/>
                </a:cubicBezTo>
                <a:cubicBezTo>
                  <a:pt x="284" y="133"/>
                  <a:pt x="284" y="141"/>
                  <a:pt x="283" y="146"/>
                </a:cubicBezTo>
                <a:cubicBezTo>
                  <a:pt x="281" y="152"/>
                  <a:pt x="274" y="158"/>
                  <a:pt x="271" y="161"/>
                </a:cubicBezTo>
                <a:cubicBezTo>
                  <a:pt x="271" y="162"/>
                  <a:pt x="270" y="162"/>
                  <a:pt x="269" y="163"/>
                </a:cubicBezTo>
                <a:cubicBezTo>
                  <a:pt x="267" y="165"/>
                  <a:pt x="266" y="167"/>
                  <a:pt x="266" y="170"/>
                </a:cubicBezTo>
                <a:cubicBezTo>
                  <a:pt x="266" y="197"/>
                  <a:pt x="286" y="213"/>
                  <a:pt x="304" y="213"/>
                </a:cubicBezTo>
                <a:cubicBezTo>
                  <a:pt x="322" y="213"/>
                  <a:pt x="332" y="204"/>
                  <a:pt x="336" y="198"/>
                </a:cubicBezTo>
                <a:cubicBezTo>
                  <a:pt x="339" y="193"/>
                  <a:pt x="344" y="188"/>
                  <a:pt x="344" y="187"/>
                </a:cubicBezTo>
                <a:cubicBezTo>
                  <a:pt x="347" y="183"/>
                  <a:pt x="352" y="181"/>
                  <a:pt x="357" y="181"/>
                </a:cubicBezTo>
                <a:cubicBezTo>
                  <a:pt x="366" y="181"/>
                  <a:pt x="373" y="188"/>
                  <a:pt x="373" y="197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94" y="197"/>
                </a:moveTo>
                <a:cubicBezTo>
                  <a:pt x="394" y="176"/>
                  <a:pt x="378" y="160"/>
                  <a:pt x="357" y="160"/>
                </a:cubicBezTo>
                <a:cubicBezTo>
                  <a:pt x="345" y="160"/>
                  <a:pt x="334" y="165"/>
                  <a:pt x="327" y="174"/>
                </a:cubicBezTo>
                <a:cubicBezTo>
                  <a:pt x="327" y="174"/>
                  <a:pt x="322" y="180"/>
                  <a:pt x="319" y="185"/>
                </a:cubicBezTo>
                <a:cubicBezTo>
                  <a:pt x="316" y="189"/>
                  <a:pt x="311" y="192"/>
                  <a:pt x="304" y="192"/>
                </a:cubicBezTo>
                <a:cubicBezTo>
                  <a:pt x="298" y="192"/>
                  <a:pt x="290" y="186"/>
                  <a:pt x="288" y="175"/>
                </a:cubicBezTo>
                <a:cubicBezTo>
                  <a:pt x="293" y="170"/>
                  <a:pt x="301" y="162"/>
                  <a:pt x="303" y="152"/>
                </a:cubicBezTo>
                <a:cubicBezTo>
                  <a:pt x="306" y="141"/>
                  <a:pt x="305" y="126"/>
                  <a:pt x="295" y="114"/>
                </a:cubicBezTo>
                <a:cubicBezTo>
                  <a:pt x="289" y="105"/>
                  <a:pt x="275" y="95"/>
                  <a:pt x="250" y="96"/>
                </a:cubicBezTo>
                <a:cubicBezTo>
                  <a:pt x="232" y="96"/>
                  <a:pt x="223" y="107"/>
                  <a:pt x="216" y="114"/>
                </a:cubicBezTo>
                <a:cubicBezTo>
                  <a:pt x="214" y="116"/>
                  <a:pt x="213" y="118"/>
                  <a:pt x="211" y="120"/>
                </a:cubicBezTo>
                <a:cubicBezTo>
                  <a:pt x="208" y="123"/>
                  <a:pt x="207" y="124"/>
                  <a:pt x="205" y="125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87" y="144"/>
                  <a:pt x="186" y="148"/>
                  <a:pt x="187" y="152"/>
                </a:cubicBezTo>
                <a:cubicBezTo>
                  <a:pt x="188" y="156"/>
                  <a:pt x="191" y="159"/>
                  <a:pt x="195" y="160"/>
                </a:cubicBezTo>
                <a:cubicBezTo>
                  <a:pt x="208" y="162"/>
                  <a:pt x="222" y="167"/>
                  <a:pt x="224" y="170"/>
                </a:cubicBezTo>
                <a:cubicBezTo>
                  <a:pt x="224" y="192"/>
                  <a:pt x="214" y="192"/>
                  <a:pt x="208" y="192"/>
                </a:cubicBezTo>
                <a:cubicBezTo>
                  <a:pt x="202" y="192"/>
                  <a:pt x="198" y="191"/>
                  <a:pt x="192" y="185"/>
                </a:cubicBezTo>
                <a:cubicBezTo>
                  <a:pt x="188" y="181"/>
                  <a:pt x="184" y="175"/>
                  <a:pt x="184" y="175"/>
                </a:cubicBezTo>
                <a:cubicBezTo>
                  <a:pt x="177" y="165"/>
                  <a:pt x="166" y="160"/>
                  <a:pt x="154" y="160"/>
                </a:cubicBezTo>
                <a:cubicBezTo>
                  <a:pt x="134" y="160"/>
                  <a:pt x="117" y="176"/>
                  <a:pt x="117" y="197"/>
                </a:cubicBezTo>
                <a:cubicBezTo>
                  <a:pt x="117" y="384"/>
                  <a:pt x="117" y="384"/>
                  <a:pt x="117" y="384"/>
                </a:cubicBezTo>
                <a:cubicBezTo>
                  <a:pt x="117" y="388"/>
                  <a:pt x="119" y="391"/>
                  <a:pt x="123" y="393"/>
                </a:cubicBezTo>
                <a:cubicBezTo>
                  <a:pt x="127" y="395"/>
                  <a:pt x="131" y="395"/>
                  <a:pt x="134" y="392"/>
                </a:cubicBezTo>
                <a:cubicBezTo>
                  <a:pt x="176" y="361"/>
                  <a:pt x="176" y="361"/>
                  <a:pt x="176" y="361"/>
                </a:cubicBezTo>
                <a:cubicBezTo>
                  <a:pt x="207" y="348"/>
                  <a:pt x="207" y="348"/>
                  <a:pt x="207" y="348"/>
                </a:cubicBezTo>
                <a:cubicBezTo>
                  <a:pt x="192" y="402"/>
                  <a:pt x="192" y="402"/>
                  <a:pt x="192" y="402"/>
                </a:cubicBezTo>
                <a:cubicBezTo>
                  <a:pt x="190" y="408"/>
                  <a:pt x="194" y="414"/>
                  <a:pt x="199" y="415"/>
                </a:cubicBezTo>
                <a:cubicBezTo>
                  <a:pt x="200" y="416"/>
                  <a:pt x="201" y="416"/>
                  <a:pt x="202" y="416"/>
                </a:cubicBezTo>
                <a:cubicBezTo>
                  <a:pt x="202" y="416"/>
                  <a:pt x="202" y="416"/>
                  <a:pt x="202" y="416"/>
                </a:cubicBezTo>
                <a:cubicBezTo>
                  <a:pt x="309" y="416"/>
                  <a:pt x="309" y="416"/>
                  <a:pt x="309" y="416"/>
                </a:cubicBezTo>
                <a:cubicBezTo>
                  <a:pt x="309" y="416"/>
                  <a:pt x="309" y="416"/>
                  <a:pt x="309" y="416"/>
                </a:cubicBezTo>
                <a:cubicBezTo>
                  <a:pt x="310" y="416"/>
                  <a:pt x="311" y="416"/>
                  <a:pt x="312" y="415"/>
                </a:cubicBezTo>
                <a:cubicBezTo>
                  <a:pt x="318" y="414"/>
                  <a:pt x="321" y="408"/>
                  <a:pt x="319" y="402"/>
                </a:cubicBezTo>
                <a:cubicBezTo>
                  <a:pt x="304" y="348"/>
                  <a:pt x="304" y="348"/>
                  <a:pt x="304" y="348"/>
                </a:cubicBezTo>
                <a:cubicBezTo>
                  <a:pt x="336" y="361"/>
                  <a:pt x="336" y="361"/>
                  <a:pt x="336" y="361"/>
                </a:cubicBezTo>
                <a:cubicBezTo>
                  <a:pt x="377" y="392"/>
                  <a:pt x="377" y="392"/>
                  <a:pt x="377" y="392"/>
                </a:cubicBezTo>
                <a:cubicBezTo>
                  <a:pt x="379" y="394"/>
                  <a:pt x="381" y="394"/>
                  <a:pt x="384" y="394"/>
                </a:cubicBezTo>
                <a:cubicBezTo>
                  <a:pt x="385" y="394"/>
                  <a:pt x="387" y="394"/>
                  <a:pt x="388" y="393"/>
                </a:cubicBezTo>
                <a:cubicBezTo>
                  <a:pt x="392" y="391"/>
                  <a:pt x="394" y="388"/>
                  <a:pt x="394" y="384"/>
                </a:cubicBezTo>
                <a:lnTo>
                  <a:pt x="394" y="197"/>
                </a:lnTo>
                <a:close/>
              </a:path>
            </a:pathLst>
          </a:custGeom>
          <a:solidFill>
            <a:srgbClr val="86BC2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2" name="Freeform 910"/>
          <p:cNvSpPr>
            <a:spLocks noEditPoints="1"/>
          </p:cNvSpPr>
          <p:nvPr/>
        </p:nvSpPr>
        <p:spPr bwMode="auto">
          <a:xfrm>
            <a:off x="5430968" y="4013922"/>
            <a:ext cx="396000" cy="396000"/>
          </a:xfrm>
          <a:custGeom>
            <a:avLst/>
            <a:gdLst>
              <a:gd name="T0" fmla="*/ 207 w 512"/>
              <a:gd name="T1" fmla="*/ 107 h 512"/>
              <a:gd name="T2" fmla="*/ 260 w 512"/>
              <a:gd name="T3" fmla="*/ 116 h 512"/>
              <a:gd name="T4" fmla="*/ 305 w 512"/>
              <a:gd name="T5" fmla="*/ 106 h 512"/>
              <a:gd name="T6" fmla="*/ 237 w 512"/>
              <a:gd name="T7" fmla="*/ 138 h 512"/>
              <a:gd name="T8" fmla="*/ 346 w 512"/>
              <a:gd name="T9" fmla="*/ 373 h 512"/>
              <a:gd name="T10" fmla="*/ 181 w 512"/>
              <a:gd name="T11" fmla="*/ 320 h 512"/>
              <a:gd name="T12" fmla="*/ 236 w 512"/>
              <a:gd name="T13" fmla="*/ 160 h 512"/>
              <a:gd name="T14" fmla="*/ 331 w 512"/>
              <a:gd name="T15" fmla="*/ 315 h 512"/>
              <a:gd name="T16" fmla="*/ 294 w 512"/>
              <a:gd name="T17" fmla="*/ 297 h 512"/>
              <a:gd name="T18" fmla="*/ 282 w 512"/>
              <a:gd name="T19" fmla="*/ 276 h 512"/>
              <a:gd name="T20" fmla="*/ 250 w 512"/>
              <a:gd name="T21" fmla="*/ 262 h 512"/>
              <a:gd name="T22" fmla="*/ 240 w 512"/>
              <a:gd name="T23" fmla="*/ 252 h 512"/>
              <a:gd name="T24" fmla="*/ 256 w 512"/>
              <a:gd name="T25" fmla="*/ 243 h 512"/>
              <a:gd name="T26" fmla="*/ 285 w 512"/>
              <a:gd name="T27" fmla="*/ 249 h 512"/>
              <a:gd name="T28" fmla="*/ 261 w 512"/>
              <a:gd name="T29" fmla="*/ 224 h 512"/>
              <a:gd name="T30" fmla="*/ 250 w 512"/>
              <a:gd name="T31" fmla="*/ 213 h 512"/>
              <a:gd name="T32" fmla="*/ 226 w 512"/>
              <a:gd name="T33" fmla="*/ 233 h 512"/>
              <a:gd name="T34" fmla="*/ 223 w 512"/>
              <a:gd name="T35" fmla="*/ 269 h 512"/>
              <a:gd name="T36" fmla="*/ 250 w 512"/>
              <a:gd name="T37" fmla="*/ 284 h 512"/>
              <a:gd name="T38" fmla="*/ 268 w 512"/>
              <a:gd name="T39" fmla="*/ 293 h 512"/>
              <a:gd name="T40" fmla="*/ 261 w 512"/>
              <a:gd name="T41" fmla="*/ 307 h 512"/>
              <a:gd name="T42" fmla="*/ 250 w 512"/>
              <a:gd name="T43" fmla="*/ 308 h 512"/>
              <a:gd name="T44" fmla="*/ 217 w 512"/>
              <a:gd name="T45" fmla="*/ 299 h 512"/>
              <a:gd name="T46" fmla="*/ 250 w 512"/>
              <a:gd name="T47" fmla="*/ 326 h 512"/>
              <a:gd name="T48" fmla="*/ 261 w 512"/>
              <a:gd name="T49" fmla="*/ 341 h 512"/>
              <a:gd name="T50" fmla="*/ 285 w 512"/>
              <a:gd name="T51" fmla="*/ 316 h 512"/>
              <a:gd name="T52" fmla="*/ 512 w 512"/>
              <a:gd name="T53" fmla="*/ 256 h 512"/>
              <a:gd name="T54" fmla="*/ 0 w 512"/>
              <a:gd name="T55" fmla="*/ 256 h 512"/>
              <a:gd name="T56" fmla="*/ 512 w 512"/>
              <a:gd name="T57" fmla="*/ 256 h 512"/>
              <a:gd name="T58" fmla="*/ 352 w 512"/>
              <a:gd name="T59" fmla="*/ 322 h 512"/>
              <a:gd name="T60" fmla="*/ 327 w 512"/>
              <a:gd name="T61" fmla="*/ 114 h 512"/>
              <a:gd name="T62" fmla="*/ 316 w 512"/>
              <a:gd name="T63" fmla="*/ 88 h 512"/>
              <a:gd name="T64" fmla="*/ 195 w 512"/>
              <a:gd name="T65" fmla="*/ 88 h 512"/>
              <a:gd name="T66" fmla="*/ 184 w 512"/>
              <a:gd name="T67" fmla="*/ 114 h 512"/>
              <a:gd name="T68" fmla="*/ 160 w 512"/>
              <a:gd name="T69" fmla="*/ 322 h 512"/>
              <a:gd name="T70" fmla="*/ 140 w 512"/>
              <a:gd name="T71" fmla="*/ 389 h 512"/>
              <a:gd name="T72" fmla="*/ 362 w 512"/>
              <a:gd name="T73" fmla="*/ 394 h 512"/>
              <a:gd name="T74" fmla="*/ 372 w 512"/>
              <a:gd name="T75" fmla="*/ 379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12" h="512">
                <a:moveTo>
                  <a:pt x="237" y="138"/>
                </a:moveTo>
                <a:cubicBezTo>
                  <a:pt x="207" y="107"/>
                  <a:pt x="207" y="107"/>
                  <a:pt x="207" y="107"/>
                </a:cubicBezTo>
                <a:cubicBezTo>
                  <a:pt x="212" y="105"/>
                  <a:pt x="225" y="104"/>
                  <a:pt x="251" y="116"/>
                </a:cubicBezTo>
                <a:cubicBezTo>
                  <a:pt x="254" y="117"/>
                  <a:pt x="257" y="117"/>
                  <a:pt x="260" y="116"/>
                </a:cubicBezTo>
                <a:cubicBezTo>
                  <a:pt x="260" y="116"/>
                  <a:pt x="260" y="116"/>
                  <a:pt x="260" y="116"/>
                </a:cubicBezTo>
                <a:cubicBezTo>
                  <a:pt x="285" y="105"/>
                  <a:pt x="299" y="105"/>
                  <a:pt x="305" y="106"/>
                </a:cubicBezTo>
                <a:cubicBezTo>
                  <a:pt x="275" y="138"/>
                  <a:pt x="275" y="138"/>
                  <a:pt x="275" y="138"/>
                </a:cubicBezTo>
                <a:lnTo>
                  <a:pt x="237" y="138"/>
                </a:lnTo>
                <a:close/>
                <a:moveTo>
                  <a:pt x="330" y="320"/>
                </a:moveTo>
                <a:cubicBezTo>
                  <a:pt x="330" y="334"/>
                  <a:pt x="339" y="357"/>
                  <a:pt x="346" y="373"/>
                </a:cubicBezTo>
                <a:cubicBezTo>
                  <a:pt x="165" y="373"/>
                  <a:pt x="165" y="373"/>
                  <a:pt x="165" y="373"/>
                </a:cubicBezTo>
                <a:cubicBezTo>
                  <a:pt x="172" y="357"/>
                  <a:pt x="181" y="334"/>
                  <a:pt x="181" y="320"/>
                </a:cubicBezTo>
                <a:cubicBezTo>
                  <a:pt x="181" y="318"/>
                  <a:pt x="181" y="316"/>
                  <a:pt x="180" y="315"/>
                </a:cubicBezTo>
                <a:cubicBezTo>
                  <a:pt x="178" y="312"/>
                  <a:pt x="143" y="237"/>
                  <a:pt x="236" y="160"/>
                </a:cubicBezTo>
                <a:cubicBezTo>
                  <a:pt x="275" y="160"/>
                  <a:pt x="275" y="160"/>
                  <a:pt x="275" y="160"/>
                </a:cubicBezTo>
                <a:cubicBezTo>
                  <a:pt x="368" y="237"/>
                  <a:pt x="333" y="312"/>
                  <a:pt x="331" y="315"/>
                </a:cubicBezTo>
                <a:cubicBezTo>
                  <a:pt x="331" y="316"/>
                  <a:pt x="330" y="318"/>
                  <a:pt x="330" y="320"/>
                </a:cubicBezTo>
                <a:close/>
                <a:moveTo>
                  <a:pt x="294" y="297"/>
                </a:moveTo>
                <a:cubicBezTo>
                  <a:pt x="294" y="292"/>
                  <a:pt x="293" y="289"/>
                  <a:pt x="291" y="285"/>
                </a:cubicBezTo>
                <a:cubicBezTo>
                  <a:pt x="289" y="282"/>
                  <a:pt x="286" y="279"/>
                  <a:pt x="282" y="276"/>
                </a:cubicBezTo>
                <a:cubicBezTo>
                  <a:pt x="278" y="273"/>
                  <a:pt x="271" y="270"/>
                  <a:pt x="261" y="266"/>
                </a:cubicBezTo>
                <a:cubicBezTo>
                  <a:pt x="250" y="262"/>
                  <a:pt x="250" y="262"/>
                  <a:pt x="250" y="262"/>
                </a:cubicBezTo>
                <a:cubicBezTo>
                  <a:pt x="247" y="260"/>
                  <a:pt x="244" y="259"/>
                  <a:pt x="243" y="257"/>
                </a:cubicBezTo>
                <a:cubicBezTo>
                  <a:pt x="241" y="256"/>
                  <a:pt x="240" y="254"/>
                  <a:pt x="240" y="252"/>
                </a:cubicBezTo>
                <a:cubicBezTo>
                  <a:pt x="240" y="247"/>
                  <a:pt x="244" y="245"/>
                  <a:pt x="250" y="244"/>
                </a:cubicBezTo>
                <a:cubicBezTo>
                  <a:pt x="250" y="244"/>
                  <a:pt x="253" y="243"/>
                  <a:pt x="256" y="243"/>
                </a:cubicBezTo>
                <a:cubicBezTo>
                  <a:pt x="259" y="243"/>
                  <a:pt x="261" y="243"/>
                  <a:pt x="261" y="243"/>
                </a:cubicBezTo>
                <a:cubicBezTo>
                  <a:pt x="269" y="244"/>
                  <a:pt x="277" y="246"/>
                  <a:pt x="285" y="249"/>
                </a:cubicBezTo>
                <a:cubicBezTo>
                  <a:pt x="292" y="231"/>
                  <a:pt x="292" y="231"/>
                  <a:pt x="292" y="231"/>
                </a:cubicBezTo>
                <a:cubicBezTo>
                  <a:pt x="283" y="227"/>
                  <a:pt x="272" y="225"/>
                  <a:pt x="261" y="224"/>
                </a:cubicBezTo>
                <a:cubicBezTo>
                  <a:pt x="261" y="213"/>
                  <a:pt x="261" y="213"/>
                  <a:pt x="261" y="213"/>
                </a:cubicBezTo>
                <a:cubicBezTo>
                  <a:pt x="250" y="213"/>
                  <a:pt x="250" y="213"/>
                  <a:pt x="250" y="213"/>
                </a:cubicBezTo>
                <a:cubicBezTo>
                  <a:pt x="250" y="225"/>
                  <a:pt x="250" y="225"/>
                  <a:pt x="250" y="225"/>
                </a:cubicBezTo>
                <a:cubicBezTo>
                  <a:pt x="240" y="226"/>
                  <a:pt x="232" y="229"/>
                  <a:pt x="226" y="233"/>
                </a:cubicBezTo>
                <a:cubicBezTo>
                  <a:pt x="220" y="238"/>
                  <a:pt x="217" y="244"/>
                  <a:pt x="217" y="252"/>
                </a:cubicBezTo>
                <a:cubicBezTo>
                  <a:pt x="217" y="259"/>
                  <a:pt x="219" y="264"/>
                  <a:pt x="223" y="269"/>
                </a:cubicBezTo>
                <a:cubicBezTo>
                  <a:pt x="228" y="274"/>
                  <a:pt x="235" y="278"/>
                  <a:pt x="245" y="282"/>
                </a:cubicBezTo>
                <a:cubicBezTo>
                  <a:pt x="250" y="284"/>
                  <a:pt x="250" y="284"/>
                  <a:pt x="250" y="284"/>
                </a:cubicBezTo>
                <a:cubicBezTo>
                  <a:pt x="261" y="288"/>
                  <a:pt x="261" y="288"/>
                  <a:pt x="261" y="288"/>
                </a:cubicBezTo>
                <a:cubicBezTo>
                  <a:pt x="264" y="290"/>
                  <a:pt x="267" y="291"/>
                  <a:pt x="268" y="293"/>
                </a:cubicBezTo>
                <a:cubicBezTo>
                  <a:pt x="270" y="294"/>
                  <a:pt x="271" y="296"/>
                  <a:pt x="271" y="298"/>
                </a:cubicBezTo>
                <a:cubicBezTo>
                  <a:pt x="271" y="303"/>
                  <a:pt x="268" y="306"/>
                  <a:pt x="261" y="307"/>
                </a:cubicBezTo>
                <a:cubicBezTo>
                  <a:pt x="261" y="307"/>
                  <a:pt x="258" y="308"/>
                  <a:pt x="256" y="308"/>
                </a:cubicBezTo>
                <a:cubicBezTo>
                  <a:pt x="253" y="308"/>
                  <a:pt x="250" y="308"/>
                  <a:pt x="250" y="308"/>
                </a:cubicBezTo>
                <a:cubicBezTo>
                  <a:pt x="245" y="307"/>
                  <a:pt x="240" y="306"/>
                  <a:pt x="233" y="305"/>
                </a:cubicBezTo>
                <a:cubicBezTo>
                  <a:pt x="227" y="303"/>
                  <a:pt x="222" y="301"/>
                  <a:pt x="217" y="299"/>
                </a:cubicBezTo>
                <a:cubicBezTo>
                  <a:pt x="217" y="319"/>
                  <a:pt x="217" y="319"/>
                  <a:pt x="217" y="319"/>
                </a:cubicBezTo>
                <a:cubicBezTo>
                  <a:pt x="227" y="323"/>
                  <a:pt x="238" y="325"/>
                  <a:pt x="250" y="326"/>
                </a:cubicBezTo>
                <a:cubicBezTo>
                  <a:pt x="250" y="341"/>
                  <a:pt x="250" y="341"/>
                  <a:pt x="250" y="341"/>
                </a:cubicBezTo>
                <a:cubicBezTo>
                  <a:pt x="261" y="341"/>
                  <a:pt x="261" y="341"/>
                  <a:pt x="261" y="341"/>
                </a:cubicBezTo>
                <a:cubicBezTo>
                  <a:pt x="261" y="325"/>
                  <a:pt x="261" y="325"/>
                  <a:pt x="261" y="325"/>
                </a:cubicBezTo>
                <a:cubicBezTo>
                  <a:pt x="271" y="324"/>
                  <a:pt x="279" y="321"/>
                  <a:pt x="285" y="316"/>
                </a:cubicBezTo>
                <a:cubicBezTo>
                  <a:pt x="291" y="312"/>
                  <a:pt x="294" y="305"/>
                  <a:pt x="294" y="297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72" y="379"/>
                </a:moveTo>
                <a:cubicBezTo>
                  <a:pt x="365" y="363"/>
                  <a:pt x="353" y="335"/>
                  <a:pt x="352" y="322"/>
                </a:cubicBezTo>
                <a:cubicBezTo>
                  <a:pt x="358" y="306"/>
                  <a:pt x="384" y="227"/>
                  <a:pt x="295" y="148"/>
                </a:cubicBezTo>
                <a:cubicBezTo>
                  <a:pt x="327" y="114"/>
                  <a:pt x="327" y="114"/>
                  <a:pt x="327" y="114"/>
                </a:cubicBezTo>
                <a:cubicBezTo>
                  <a:pt x="330" y="111"/>
                  <a:pt x="331" y="107"/>
                  <a:pt x="330" y="104"/>
                </a:cubicBezTo>
                <a:cubicBezTo>
                  <a:pt x="330" y="102"/>
                  <a:pt x="327" y="93"/>
                  <a:pt x="316" y="88"/>
                </a:cubicBezTo>
                <a:cubicBezTo>
                  <a:pt x="302" y="82"/>
                  <a:pt x="282" y="84"/>
                  <a:pt x="256" y="95"/>
                </a:cubicBezTo>
                <a:cubicBezTo>
                  <a:pt x="229" y="84"/>
                  <a:pt x="209" y="82"/>
                  <a:pt x="195" y="88"/>
                </a:cubicBezTo>
                <a:cubicBezTo>
                  <a:pt x="185" y="93"/>
                  <a:pt x="182" y="102"/>
                  <a:pt x="181" y="104"/>
                </a:cubicBezTo>
                <a:cubicBezTo>
                  <a:pt x="180" y="107"/>
                  <a:pt x="181" y="111"/>
                  <a:pt x="184" y="114"/>
                </a:cubicBezTo>
                <a:cubicBezTo>
                  <a:pt x="217" y="148"/>
                  <a:pt x="217" y="148"/>
                  <a:pt x="217" y="148"/>
                </a:cubicBezTo>
                <a:cubicBezTo>
                  <a:pt x="128" y="227"/>
                  <a:pt x="153" y="306"/>
                  <a:pt x="160" y="322"/>
                </a:cubicBezTo>
                <a:cubicBezTo>
                  <a:pt x="158" y="335"/>
                  <a:pt x="147" y="363"/>
                  <a:pt x="139" y="379"/>
                </a:cubicBezTo>
                <a:cubicBezTo>
                  <a:pt x="138" y="382"/>
                  <a:pt x="138" y="386"/>
                  <a:pt x="140" y="389"/>
                </a:cubicBezTo>
                <a:cubicBezTo>
                  <a:pt x="142" y="392"/>
                  <a:pt x="145" y="394"/>
                  <a:pt x="149" y="394"/>
                </a:cubicBezTo>
                <a:cubicBezTo>
                  <a:pt x="362" y="394"/>
                  <a:pt x="362" y="394"/>
                  <a:pt x="362" y="394"/>
                </a:cubicBezTo>
                <a:cubicBezTo>
                  <a:pt x="366" y="394"/>
                  <a:pt x="369" y="392"/>
                  <a:pt x="371" y="389"/>
                </a:cubicBezTo>
                <a:cubicBezTo>
                  <a:pt x="373" y="386"/>
                  <a:pt x="374" y="382"/>
                  <a:pt x="372" y="379"/>
                </a:cubicBezTo>
                <a:close/>
              </a:path>
            </a:pathLst>
          </a:custGeom>
          <a:solidFill>
            <a:srgbClr val="86BC2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3" name="Freeform 940"/>
          <p:cNvSpPr>
            <a:spLocks noEditPoints="1"/>
          </p:cNvSpPr>
          <p:nvPr/>
        </p:nvSpPr>
        <p:spPr bwMode="auto">
          <a:xfrm>
            <a:off x="5430968" y="3160721"/>
            <a:ext cx="396000" cy="396000"/>
          </a:xfrm>
          <a:custGeom>
            <a:avLst/>
            <a:gdLst>
              <a:gd name="T0" fmla="*/ 361 w 512"/>
              <a:gd name="T1" fmla="*/ 188 h 512"/>
              <a:gd name="T2" fmla="*/ 391 w 512"/>
              <a:gd name="T3" fmla="*/ 309 h 512"/>
              <a:gd name="T4" fmla="*/ 324 w 512"/>
              <a:gd name="T5" fmla="*/ 309 h 512"/>
              <a:gd name="T6" fmla="*/ 361 w 512"/>
              <a:gd name="T7" fmla="*/ 188 h 512"/>
              <a:gd name="T8" fmla="*/ 121 w 512"/>
              <a:gd name="T9" fmla="*/ 309 h 512"/>
              <a:gd name="T10" fmla="*/ 189 w 512"/>
              <a:gd name="T11" fmla="*/ 309 h 512"/>
              <a:gd name="T12" fmla="*/ 159 w 512"/>
              <a:gd name="T13" fmla="*/ 188 h 512"/>
              <a:gd name="T14" fmla="*/ 121 w 512"/>
              <a:gd name="T15" fmla="*/ 309 h 512"/>
              <a:gd name="T16" fmla="*/ 512 w 512"/>
              <a:gd name="T17" fmla="*/ 256 h 512"/>
              <a:gd name="T18" fmla="*/ 256 w 512"/>
              <a:gd name="T19" fmla="*/ 512 h 512"/>
              <a:gd name="T20" fmla="*/ 0 w 512"/>
              <a:gd name="T21" fmla="*/ 256 h 512"/>
              <a:gd name="T22" fmla="*/ 256 w 512"/>
              <a:gd name="T23" fmla="*/ 0 h 512"/>
              <a:gd name="T24" fmla="*/ 512 w 512"/>
              <a:gd name="T25" fmla="*/ 256 h 512"/>
              <a:gd name="T26" fmla="*/ 415 w 512"/>
              <a:gd name="T27" fmla="*/ 317 h 512"/>
              <a:gd name="T28" fmla="*/ 373 w 512"/>
              <a:gd name="T29" fmla="*/ 146 h 512"/>
              <a:gd name="T30" fmla="*/ 372 w 512"/>
              <a:gd name="T31" fmla="*/ 146 h 512"/>
              <a:gd name="T32" fmla="*/ 372 w 512"/>
              <a:gd name="T33" fmla="*/ 144 h 512"/>
              <a:gd name="T34" fmla="*/ 370 w 512"/>
              <a:gd name="T35" fmla="*/ 142 h 512"/>
              <a:gd name="T36" fmla="*/ 369 w 512"/>
              <a:gd name="T37" fmla="*/ 141 h 512"/>
              <a:gd name="T38" fmla="*/ 367 w 512"/>
              <a:gd name="T39" fmla="*/ 140 h 512"/>
              <a:gd name="T40" fmla="*/ 366 w 512"/>
              <a:gd name="T41" fmla="*/ 139 h 512"/>
              <a:gd name="T42" fmla="*/ 363 w 512"/>
              <a:gd name="T43" fmla="*/ 138 h 512"/>
              <a:gd name="T44" fmla="*/ 362 w 512"/>
              <a:gd name="T45" fmla="*/ 138 h 512"/>
              <a:gd name="T46" fmla="*/ 362 w 512"/>
              <a:gd name="T47" fmla="*/ 138 h 512"/>
              <a:gd name="T48" fmla="*/ 266 w 512"/>
              <a:gd name="T49" fmla="*/ 138 h 512"/>
              <a:gd name="T50" fmla="*/ 266 w 512"/>
              <a:gd name="T51" fmla="*/ 106 h 512"/>
              <a:gd name="T52" fmla="*/ 256 w 512"/>
              <a:gd name="T53" fmla="*/ 96 h 512"/>
              <a:gd name="T54" fmla="*/ 245 w 512"/>
              <a:gd name="T55" fmla="*/ 106 h 512"/>
              <a:gd name="T56" fmla="*/ 245 w 512"/>
              <a:gd name="T57" fmla="*/ 138 h 512"/>
              <a:gd name="T58" fmla="*/ 160 w 512"/>
              <a:gd name="T59" fmla="*/ 138 h 512"/>
              <a:gd name="T60" fmla="*/ 159 w 512"/>
              <a:gd name="T61" fmla="*/ 138 h 512"/>
              <a:gd name="T62" fmla="*/ 156 w 512"/>
              <a:gd name="T63" fmla="*/ 139 h 512"/>
              <a:gd name="T64" fmla="*/ 155 w 512"/>
              <a:gd name="T65" fmla="*/ 140 h 512"/>
              <a:gd name="T66" fmla="*/ 153 w 512"/>
              <a:gd name="T67" fmla="*/ 141 h 512"/>
              <a:gd name="T68" fmla="*/ 152 w 512"/>
              <a:gd name="T69" fmla="*/ 142 h 512"/>
              <a:gd name="T70" fmla="*/ 150 w 512"/>
              <a:gd name="T71" fmla="*/ 144 h 512"/>
              <a:gd name="T72" fmla="*/ 150 w 512"/>
              <a:gd name="T73" fmla="*/ 145 h 512"/>
              <a:gd name="T74" fmla="*/ 149 w 512"/>
              <a:gd name="T75" fmla="*/ 146 h 512"/>
              <a:gd name="T76" fmla="*/ 96 w 512"/>
              <a:gd name="T77" fmla="*/ 316 h 512"/>
              <a:gd name="T78" fmla="*/ 98 w 512"/>
              <a:gd name="T79" fmla="*/ 326 h 512"/>
              <a:gd name="T80" fmla="*/ 106 w 512"/>
              <a:gd name="T81" fmla="*/ 330 h 512"/>
              <a:gd name="T82" fmla="*/ 202 w 512"/>
              <a:gd name="T83" fmla="*/ 330 h 512"/>
              <a:gd name="T84" fmla="*/ 211 w 512"/>
              <a:gd name="T85" fmla="*/ 326 h 512"/>
              <a:gd name="T86" fmla="*/ 213 w 512"/>
              <a:gd name="T87" fmla="*/ 317 h 512"/>
              <a:gd name="T88" fmla="*/ 173 w 512"/>
              <a:gd name="T89" fmla="*/ 160 h 512"/>
              <a:gd name="T90" fmla="*/ 245 w 512"/>
              <a:gd name="T91" fmla="*/ 160 h 512"/>
              <a:gd name="T92" fmla="*/ 245 w 512"/>
              <a:gd name="T93" fmla="*/ 394 h 512"/>
              <a:gd name="T94" fmla="*/ 192 w 512"/>
              <a:gd name="T95" fmla="*/ 394 h 512"/>
              <a:gd name="T96" fmla="*/ 181 w 512"/>
              <a:gd name="T97" fmla="*/ 405 h 512"/>
              <a:gd name="T98" fmla="*/ 192 w 512"/>
              <a:gd name="T99" fmla="*/ 416 h 512"/>
              <a:gd name="T100" fmla="*/ 320 w 512"/>
              <a:gd name="T101" fmla="*/ 416 h 512"/>
              <a:gd name="T102" fmla="*/ 330 w 512"/>
              <a:gd name="T103" fmla="*/ 405 h 512"/>
              <a:gd name="T104" fmla="*/ 320 w 512"/>
              <a:gd name="T105" fmla="*/ 394 h 512"/>
              <a:gd name="T106" fmla="*/ 266 w 512"/>
              <a:gd name="T107" fmla="*/ 394 h 512"/>
              <a:gd name="T108" fmla="*/ 266 w 512"/>
              <a:gd name="T109" fmla="*/ 160 h 512"/>
              <a:gd name="T110" fmla="*/ 348 w 512"/>
              <a:gd name="T111" fmla="*/ 160 h 512"/>
              <a:gd name="T112" fmla="*/ 299 w 512"/>
              <a:gd name="T113" fmla="*/ 316 h 512"/>
              <a:gd name="T114" fmla="*/ 300 w 512"/>
              <a:gd name="T115" fmla="*/ 326 h 512"/>
              <a:gd name="T116" fmla="*/ 309 w 512"/>
              <a:gd name="T117" fmla="*/ 330 h 512"/>
              <a:gd name="T118" fmla="*/ 405 w 512"/>
              <a:gd name="T119" fmla="*/ 330 h 512"/>
              <a:gd name="T120" fmla="*/ 413 w 512"/>
              <a:gd name="T121" fmla="*/ 326 h 512"/>
              <a:gd name="T122" fmla="*/ 415 w 512"/>
              <a:gd name="T123" fmla="*/ 317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2" h="512">
                <a:moveTo>
                  <a:pt x="361" y="188"/>
                </a:moveTo>
                <a:cubicBezTo>
                  <a:pt x="391" y="309"/>
                  <a:pt x="391" y="309"/>
                  <a:pt x="391" y="309"/>
                </a:cubicBezTo>
                <a:cubicBezTo>
                  <a:pt x="324" y="309"/>
                  <a:pt x="324" y="309"/>
                  <a:pt x="324" y="309"/>
                </a:cubicBezTo>
                <a:lnTo>
                  <a:pt x="361" y="188"/>
                </a:lnTo>
                <a:close/>
                <a:moveTo>
                  <a:pt x="121" y="309"/>
                </a:moveTo>
                <a:cubicBezTo>
                  <a:pt x="189" y="309"/>
                  <a:pt x="189" y="309"/>
                  <a:pt x="189" y="309"/>
                </a:cubicBezTo>
                <a:cubicBezTo>
                  <a:pt x="159" y="188"/>
                  <a:pt x="159" y="188"/>
                  <a:pt x="159" y="188"/>
                </a:cubicBezTo>
                <a:lnTo>
                  <a:pt x="121" y="309"/>
                </a:ln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415" y="317"/>
                </a:moveTo>
                <a:cubicBezTo>
                  <a:pt x="373" y="146"/>
                  <a:pt x="373" y="146"/>
                  <a:pt x="373" y="146"/>
                </a:cubicBezTo>
                <a:cubicBezTo>
                  <a:pt x="373" y="146"/>
                  <a:pt x="372" y="146"/>
                  <a:pt x="372" y="146"/>
                </a:cubicBezTo>
                <a:cubicBezTo>
                  <a:pt x="372" y="145"/>
                  <a:pt x="372" y="145"/>
                  <a:pt x="372" y="144"/>
                </a:cubicBezTo>
                <a:cubicBezTo>
                  <a:pt x="371" y="143"/>
                  <a:pt x="371" y="143"/>
                  <a:pt x="370" y="142"/>
                </a:cubicBezTo>
                <a:cubicBezTo>
                  <a:pt x="370" y="142"/>
                  <a:pt x="370" y="141"/>
                  <a:pt x="369" y="141"/>
                </a:cubicBezTo>
                <a:cubicBezTo>
                  <a:pt x="369" y="141"/>
                  <a:pt x="368" y="140"/>
                  <a:pt x="367" y="140"/>
                </a:cubicBezTo>
                <a:cubicBezTo>
                  <a:pt x="367" y="139"/>
                  <a:pt x="367" y="139"/>
                  <a:pt x="366" y="139"/>
                </a:cubicBezTo>
                <a:cubicBezTo>
                  <a:pt x="365" y="139"/>
                  <a:pt x="364" y="138"/>
                  <a:pt x="363" y="138"/>
                </a:cubicBezTo>
                <a:cubicBezTo>
                  <a:pt x="363" y="138"/>
                  <a:pt x="363" y="138"/>
                  <a:pt x="362" y="138"/>
                </a:cubicBezTo>
                <a:cubicBezTo>
                  <a:pt x="362" y="138"/>
                  <a:pt x="362" y="138"/>
                  <a:pt x="362" y="138"/>
                </a:cubicBezTo>
                <a:cubicBezTo>
                  <a:pt x="266" y="138"/>
                  <a:pt x="266" y="138"/>
                  <a:pt x="266" y="138"/>
                </a:cubicBezTo>
                <a:cubicBezTo>
                  <a:pt x="266" y="106"/>
                  <a:pt x="266" y="106"/>
                  <a:pt x="266" y="106"/>
                </a:cubicBezTo>
                <a:cubicBezTo>
                  <a:pt x="266" y="100"/>
                  <a:pt x="262" y="96"/>
                  <a:pt x="256" y="96"/>
                </a:cubicBezTo>
                <a:cubicBezTo>
                  <a:pt x="250" y="96"/>
                  <a:pt x="245" y="100"/>
                  <a:pt x="245" y="106"/>
                </a:cubicBezTo>
                <a:cubicBezTo>
                  <a:pt x="245" y="138"/>
                  <a:pt x="245" y="138"/>
                  <a:pt x="245" y="138"/>
                </a:cubicBezTo>
                <a:cubicBezTo>
                  <a:pt x="160" y="138"/>
                  <a:pt x="160" y="138"/>
                  <a:pt x="160" y="138"/>
                </a:cubicBezTo>
                <a:cubicBezTo>
                  <a:pt x="159" y="138"/>
                  <a:pt x="159" y="138"/>
                  <a:pt x="159" y="138"/>
                </a:cubicBezTo>
                <a:cubicBezTo>
                  <a:pt x="158" y="139"/>
                  <a:pt x="157" y="139"/>
                  <a:pt x="156" y="139"/>
                </a:cubicBezTo>
                <a:cubicBezTo>
                  <a:pt x="156" y="139"/>
                  <a:pt x="155" y="139"/>
                  <a:pt x="155" y="140"/>
                </a:cubicBezTo>
                <a:cubicBezTo>
                  <a:pt x="154" y="140"/>
                  <a:pt x="153" y="141"/>
                  <a:pt x="153" y="141"/>
                </a:cubicBezTo>
                <a:cubicBezTo>
                  <a:pt x="152" y="141"/>
                  <a:pt x="152" y="142"/>
                  <a:pt x="152" y="142"/>
                </a:cubicBezTo>
                <a:cubicBezTo>
                  <a:pt x="151" y="143"/>
                  <a:pt x="151" y="143"/>
                  <a:pt x="150" y="144"/>
                </a:cubicBezTo>
                <a:cubicBezTo>
                  <a:pt x="150" y="145"/>
                  <a:pt x="150" y="145"/>
                  <a:pt x="150" y="145"/>
                </a:cubicBezTo>
                <a:cubicBezTo>
                  <a:pt x="150" y="145"/>
                  <a:pt x="150" y="146"/>
                  <a:pt x="149" y="146"/>
                </a:cubicBezTo>
                <a:cubicBezTo>
                  <a:pt x="96" y="316"/>
                  <a:pt x="96" y="316"/>
                  <a:pt x="96" y="316"/>
                </a:cubicBezTo>
                <a:cubicBezTo>
                  <a:pt x="95" y="320"/>
                  <a:pt x="96" y="323"/>
                  <a:pt x="98" y="326"/>
                </a:cubicBezTo>
                <a:cubicBezTo>
                  <a:pt x="100" y="329"/>
                  <a:pt x="103" y="330"/>
                  <a:pt x="106" y="330"/>
                </a:cubicBezTo>
                <a:cubicBezTo>
                  <a:pt x="202" y="330"/>
                  <a:pt x="202" y="330"/>
                  <a:pt x="202" y="330"/>
                </a:cubicBezTo>
                <a:cubicBezTo>
                  <a:pt x="206" y="330"/>
                  <a:pt x="209" y="329"/>
                  <a:pt x="211" y="326"/>
                </a:cubicBezTo>
                <a:cubicBezTo>
                  <a:pt x="213" y="324"/>
                  <a:pt x="213" y="320"/>
                  <a:pt x="213" y="317"/>
                </a:cubicBezTo>
                <a:cubicBezTo>
                  <a:pt x="173" y="160"/>
                  <a:pt x="173" y="160"/>
                  <a:pt x="173" y="160"/>
                </a:cubicBezTo>
                <a:cubicBezTo>
                  <a:pt x="245" y="160"/>
                  <a:pt x="245" y="160"/>
                  <a:pt x="245" y="160"/>
                </a:cubicBezTo>
                <a:cubicBezTo>
                  <a:pt x="245" y="394"/>
                  <a:pt x="245" y="394"/>
                  <a:pt x="245" y="394"/>
                </a:cubicBezTo>
                <a:cubicBezTo>
                  <a:pt x="192" y="394"/>
                  <a:pt x="192" y="394"/>
                  <a:pt x="192" y="394"/>
                </a:cubicBezTo>
                <a:cubicBezTo>
                  <a:pt x="186" y="394"/>
                  <a:pt x="181" y="399"/>
                  <a:pt x="181" y="405"/>
                </a:cubicBezTo>
                <a:cubicBezTo>
                  <a:pt x="181" y="411"/>
                  <a:pt x="186" y="416"/>
                  <a:pt x="192" y="416"/>
                </a:cubicBezTo>
                <a:cubicBezTo>
                  <a:pt x="320" y="416"/>
                  <a:pt x="320" y="416"/>
                  <a:pt x="320" y="416"/>
                </a:cubicBezTo>
                <a:cubicBezTo>
                  <a:pt x="326" y="416"/>
                  <a:pt x="330" y="411"/>
                  <a:pt x="330" y="405"/>
                </a:cubicBezTo>
                <a:cubicBezTo>
                  <a:pt x="330" y="399"/>
                  <a:pt x="326" y="394"/>
                  <a:pt x="320" y="394"/>
                </a:cubicBezTo>
                <a:cubicBezTo>
                  <a:pt x="266" y="394"/>
                  <a:pt x="266" y="394"/>
                  <a:pt x="266" y="394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348" y="160"/>
                  <a:pt x="348" y="160"/>
                  <a:pt x="348" y="160"/>
                </a:cubicBezTo>
                <a:cubicBezTo>
                  <a:pt x="299" y="316"/>
                  <a:pt x="299" y="316"/>
                  <a:pt x="299" y="316"/>
                </a:cubicBezTo>
                <a:cubicBezTo>
                  <a:pt x="298" y="320"/>
                  <a:pt x="298" y="323"/>
                  <a:pt x="300" y="326"/>
                </a:cubicBezTo>
                <a:cubicBezTo>
                  <a:pt x="302" y="329"/>
                  <a:pt x="306" y="330"/>
                  <a:pt x="309" y="330"/>
                </a:cubicBezTo>
                <a:cubicBezTo>
                  <a:pt x="405" y="330"/>
                  <a:pt x="405" y="330"/>
                  <a:pt x="405" y="330"/>
                </a:cubicBezTo>
                <a:cubicBezTo>
                  <a:pt x="408" y="330"/>
                  <a:pt x="411" y="329"/>
                  <a:pt x="413" y="326"/>
                </a:cubicBezTo>
                <a:cubicBezTo>
                  <a:pt x="415" y="324"/>
                  <a:pt x="416" y="320"/>
                  <a:pt x="415" y="317"/>
                </a:cubicBezTo>
                <a:close/>
              </a:path>
            </a:pathLst>
          </a:custGeom>
          <a:solidFill>
            <a:srgbClr val="86BC2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4" name="Rectangle 123"/>
          <p:cNvSpPr/>
          <p:nvPr/>
        </p:nvSpPr>
        <p:spPr>
          <a:xfrm>
            <a:off x="5437839" y="4473603"/>
            <a:ext cx="48190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200" b="1" dirty="0">
                <a:latin typeface="+mj-lt"/>
              </a:rPr>
              <a:t>Топ-5 факторов, </a:t>
            </a:r>
            <a:r>
              <a:rPr lang="ru-RU" sz="1200" b="1" dirty="0" smtClean="0">
                <a:latin typeface="+mj-lt"/>
              </a:rPr>
              <a:t>стимулирующих развитие </a:t>
            </a:r>
            <a:r>
              <a:rPr lang="ru-RU" sz="1200" b="1" dirty="0">
                <a:latin typeface="+mj-lt"/>
              </a:rPr>
              <a:t>компаний </a:t>
            </a:r>
            <a:r>
              <a:rPr lang="ru-RU" sz="1200" b="1" dirty="0" smtClean="0">
                <a:latin typeface="+mj-lt"/>
              </a:rPr>
              <a:t>респондентов</a:t>
            </a:r>
            <a:r>
              <a:rPr lang="en-US" sz="1200" b="1" dirty="0" smtClean="0">
                <a:latin typeface="+mj-lt"/>
              </a:rPr>
              <a:t>:</a:t>
            </a:r>
            <a:endParaRPr lang="ru-RU" sz="1200" b="1" dirty="0">
              <a:latin typeface="+mj-lt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5981873" y="5014784"/>
            <a:ext cx="3400789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 smtClean="0">
                <a:latin typeface="+mj-lt"/>
              </a:rPr>
              <a:t>Сокращение</a:t>
            </a:r>
            <a:r>
              <a:rPr lang="en-US" sz="1000" dirty="0" smtClean="0">
                <a:latin typeface="+mj-lt"/>
              </a:rPr>
              <a:t> </a:t>
            </a:r>
            <a:r>
              <a:rPr lang="ru-RU" sz="1000" dirty="0" smtClean="0">
                <a:latin typeface="+mj-lt"/>
              </a:rPr>
              <a:t>производственных</a:t>
            </a:r>
            <a:r>
              <a:rPr lang="en-US" sz="1000" dirty="0" smtClean="0">
                <a:latin typeface="+mj-lt"/>
              </a:rPr>
              <a:t> </a:t>
            </a:r>
            <a:r>
              <a:rPr lang="ru-RU" sz="1000" dirty="0" smtClean="0">
                <a:latin typeface="+mj-lt"/>
              </a:rPr>
              <a:t>затрат</a:t>
            </a:r>
            <a:endParaRPr lang="ru-RU" sz="1000" dirty="0">
              <a:latin typeface="+mj-lt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5981873" y="5448072"/>
            <a:ext cx="3173593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 smtClean="0">
                <a:latin typeface="+mj-lt"/>
              </a:rPr>
              <a:t>Повышение спроса</a:t>
            </a:r>
            <a:r>
              <a:rPr lang="en-US" sz="1000" dirty="0" smtClean="0">
                <a:latin typeface="+mj-lt"/>
              </a:rPr>
              <a:t> </a:t>
            </a:r>
            <a:r>
              <a:rPr lang="ru-RU" sz="1000" dirty="0" smtClean="0">
                <a:latin typeface="+mj-lt"/>
              </a:rPr>
              <a:t>в </a:t>
            </a:r>
            <a:r>
              <a:rPr lang="ru-RU" sz="1000" dirty="0">
                <a:latin typeface="+mj-lt"/>
              </a:rPr>
              <a:t>России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5981873" y="5813302"/>
            <a:ext cx="351958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 smtClean="0">
                <a:latin typeface="+mj-lt"/>
              </a:rPr>
              <a:t>Увеличение производственно-технического потенциала</a:t>
            </a:r>
            <a:endParaRPr lang="ru-RU" sz="1000" dirty="0">
              <a:latin typeface="+mj-lt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5981873" y="6317145"/>
            <a:ext cx="3400789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 smtClean="0">
                <a:latin typeface="+mj-lt"/>
              </a:rPr>
              <a:t>Ослабление административных барьеров</a:t>
            </a:r>
            <a:endParaRPr lang="ru-RU" sz="1000" dirty="0">
              <a:latin typeface="+mj-lt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5981873" y="6755494"/>
            <a:ext cx="324752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000" dirty="0" smtClean="0">
                <a:latin typeface="+mj-lt"/>
              </a:rPr>
              <a:t>Расширение</a:t>
            </a:r>
            <a:r>
              <a:rPr lang="en-US" sz="1000" dirty="0" smtClean="0">
                <a:latin typeface="+mj-lt"/>
              </a:rPr>
              <a:t> </a:t>
            </a:r>
            <a:r>
              <a:rPr lang="ru-RU" sz="1000" dirty="0" smtClean="0">
                <a:latin typeface="+mj-lt"/>
              </a:rPr>
              <a:t>продуктовой</a:t>
            </a:r>
            <a:r>
              <a:rPr lang="en-US" sz="1000" dirty="0" smtClean="0">
                <a:latin typeface="+mj-lt"/>
              </a:rPr>
              <a:t> </a:t>
            </a:r>
            <a:r>
              <a:rPr lang="ru-RU" sz="1000" dirty="0" smtClean="0">
                <a:latin typeface="+mj-lt"/>
              </a:rPr>
              <a:t>линейки</a:t>
            </a:r>
            <a:endParaRPr lang="ru-RU" sz="1000" dirty="0">
              <a:latin typeface="+mj-lt"/>
            </a:endParaRPr>
          </a:p>
        </p:txBody>
      </p:sp>
      <p:sp>
        <p:nvSpPr>
          <p:cNvPr id="130" name="Freeform 351"/>
          <p:cNvSpPr>
            <a:spLocks noEditPoints="1"/>
          </p:cNvSpPr>
          <p:nvPr/>
        </p:nvSpPr>
        <p:spPr bwMode="auto">
          <a:xfrm>
            <a:off x="5437838" y="4908083"/>
            <a:ext cx="396000" cy="396000"/>
          </a:xfrm>
          <a:custGeom>
            <a:avLst/>
            <a:gdLst>
              <a:gd name="T0" fmla="*/ 336 w 512"/>
              <a:gd name="T1" fmla="*/ 169 h 512"/>
              <a:gd name="T2" fmla="*/ 337 w 512"/>
              <a:gd name="T3" fmla="*/ 131 h 512"/>
              <a:gd name="T4" fmla="*/ 295 w 512"/>
              <a:gd name="T5" fmla="*/ 159 h 512"/>
              <a:gd name="T6" fmla="*/ 117 w 512"/>
              <a:gd name="T7" fmla="*/ 266 h 512"/>
              <a:gd name="T8" fmla="*/ 180 w 512"/>
              <a:gd name="T9" fmla="*/ 373 h 512"/>
              <a:gd name="T10" fmla="*/ 213 w 512"/>
              <a:gd name="T11" fmla="*/ 362 h 512"/>
              <a:gd name="T12" fmla="*/ 266 w 512"/>
              <a:gd name="T13" fmla="*/ 352 h 512"/>
              <a:gd name="T14" fmla="*/ 277 w 512"/>
              <a:gd name="T15" fmla="*/ 373 h 512"/>
              <a:gd name="T16" fmla="*/ 309 w 512"/>
              <a:gd name="T17" fmla="*/ 361 h 512"/>
              <a:gd name="T18" fmla="*/ 351 w 512"/>
              <a:gd name="T19" fmla="*/ 276 h 512"/>
              <a:gd name="T20" fmla="*/ 394 w 512"/>
              <a:gd name="T21" fmla="*/ 266 h 512"/>
              <a:gd name="T22" fmla="*/ 384 w 512"/>
              <a:gd name="T23" fmla="*/ 224 h 512"/>
              <a:gd name="T24" fmla="*/ 226 w 512"/>
              <a:gd name="T25" fmla="*/ 185 h 512"/>
              <a:gd name="T26" fmla="*/ 171 w 512"/>
              <a:gd name="T27" fmla="*/ 213 h 512"/>
              <a:gd name="T28" fmla="*/ 164 w 512"/>
              <a:gd name="T29" fmla="*/ 194 h 512"/>
              <a:gd name="T30" fmla="*/ 234 w 512"/>
              <a:gd name="T31" fmla="*/ 172 h 512"/>
              <a:gd name="T32" fmla="*/ 256 w 512"/>
              <a:gd name="T33" fmla="*/ 0 h 512"/>
              <a:gd name="T34" fmla="*/ 256 w 512"/>
              <a:gd name="T35" fmla="*/ 512 h 512"/>
              <a:gd name="T36" fmla="*/ 256 w 512"/>
              <a:gd name="T37" fmla="*/ 0 h 512"/>
              <a:gd name="T38" fmla="*/ 405 w 512"/>
              <a:gd name="T39" fmla="*/ 288 h 512"/>
              <a:gd name="T40" fmla="*/ 330 w 512"/>
              <a:gd name="T41" fmla="*/ 365 h 512"/>
              <a:gd name="T42" fmla="*/ 320 w 512"/>
              <a:gd name="T43" fmla="*/ 394 h 512"/>
              <a:gd name="T44" fmla="*/ 256 w 512"/>
              <a:gd name="T45" fmla="*/ 384 h 512"/>
              <a:gd name="T46" fmla="*/ 234 w 512"/>
              <a:gd name="T47" fmla="*/ 373 h 512"/>
              <a:gd name="T48" fmla="*/ 224 w 512"/>
              <a:gd name="T49" fmla="*/ 394 h 512"/>
              <a:gd name="T50" fmla="*/ 160 w 512"/>
              <a:gd name="T51" fmla="*/ 384 h 512"/>
              <a:gd name="T52" fmla="*/ 114 w 512"/>
              <a:gd name="T53" fmla="*/ 336 h 512"/>
              <a:gd name="T54" fmla="*/ 234 w 512"/>
              <a:gd name="T55" fmla="*/ 128 h 512"/>
              <a:gd name="T56" fmla="*/ 351 w 512"/>
              <a:gd name="T57" fmla="*/ 106 h 512"/>
              <a:gd name="T58" fmla="*/ 362 w 512"/>
              <a:gd name="T59" fmla="*/ 120 h 512"/>
              <a:gd name="T60" fmla="*/ 390 w 512"/>
              <a:gd name="T61" fmla="*/ 202 h 512"/>
              <a:gd name="T62" fmla="*/ 416 w 512"/>
              <a:gd name="T63" fmla="*/ 213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12" h="512">
                <a:moveTo>
                  <a:pt x="374" y="218"/>
                </a:moveTo>
                <a:cubicBezTo>
                  <a:pt x="374" y="217"/>
                  <a:pt x="357" y="182"/>
                  <a:pt x="336" y="169"/>
                </a:cubicBezTo>
                <a:cubicBezTo>
                  <a:pt x="332" y="166"/>
                  <a:pt x="330" y="162"/>
                  <a:pt x="331" y="157"/>
                </a:cubicBezTo>
                <a:cubicBezTo>
                  <a:pt x="337" y="131"/>
                  <a:pt x="337" y="131"/>
                  <a:pt x="337" y="131"/>
                </a:cubicBezTo>
                <a:cubicBezTo>
                  <a:pt x="327" y="134"/>
                  <a:pt x="314" y="141"/>
                  <a:pt x="308" y="154"/>
                </a:cubicBezTo>
                <a:cubicBezTo>
                  <a:pt x="306" y="159"/>
                  <a:pt x="300" y="161"/>
                  <a:pt x="295" y="159"/>
                </a:cubicBezTo>
                <a:cubicBezTo>
                  <a:pt x="276" y="152"/>
                  <a:pt x="257" y="149"/>
                  <a:pt x="234" y="149"/>
                </a:cubicBezTo>
                <a:cubicBezTo>
                  <a:pt x="170" y="149"/>
                  <a:pt x="117" y="202"/>
                  <a:pt x="117" y="266"/>
                </a:cubicBezTo>
                <a:cubicBezTo>
                  <a:pt x="117" y="285"/>
                  <a:pt x="122" y="304"/>
                  <a:pt x="130" y="320"/>
                </a:cubicBezTo>
                <a:cubicBezTo>
                  <a:pt x="149" y="323"/>
                  <a:pt x="176" y="337"/>
                  <a:pt x="180" y="373"/>
                </a:cubicBezTo>
                <a:cubicBezTo>
                  <a:pt x="213" y="373"/>
                  <a:pt x="213" y="373"/>
                  <a:pt x="213" y="373"/>
                </a:cubicBezTo>
                <a:cubicBezTo>
                  <a:pt x="213" y="362"/>
                  <a:pt x="213" y="362"/>
                  <a:pt x="213" y="362"/>
                </a:cubicBezTo>
                <a:cubicBezTo>
                  <a:pt x="213" y="356"/>
                  <a:pt x="218" y="352"/>
                  <a:pt x="224" y="352"/>
                </a:cubicBezTo>
                <a:cubicBezTo>
                  <a:pt x="266" y="352"/>
                  <a:pt x="266" y="352"/>
                  <a:pt x="266" y="352"/>
                </a:cubicBezTo>
                <a:cubicBezTo>
                  <a:pt x="272" y="352"/>
                  <a:pt x="277" y="356"/>
                  <a:pt x="277" y="362"/>
                </a:cubicBezTo>
                <a:cubicBezTo>
                  <a:pt x="277" y="373"/>
                  <a:pt x="277" y="373"/>
                  <a:pt x="277" y="373"/>
                </a:cubicBezTo>
                <a:cubicBezTo>
                  <a:pt x="309" y="373"/>
                  <a:pt x="309" y="373"/>
                  <a:pt x="309" y="373"/>
                </a:cubicBezTo>
                <a:cubicBezTo>
                  <a:pt x="309" y="361"/>
                  <a:pt x="309" y="361"/>
                  <a:pt x="309" y="361"/>
                </a:cubicBezTo>
                <a:cubicBezTo>
                  <a:pt x="309" y="358"/>
                  <a:pt x="310" y="356"/>
                  <a:pt x="312" y="354"/>
                </a:cubicBezTo>
                <a:cubicBezTo>
                  <a:pt x="335" y="331"/>
                  <a:pt x="349" y="303"/>
                  <a:pt x="351" y="276"/>
                </a:cubicBezTo>
                <a:cubicBezTo>
                  <a:pt x="352" y="271"/>
                  <a:pt x="356" y="266"/>
                  <a:pt x="362" y="266"/>
                </a:cubicBezTo>
                <a:cubicBezTo>
                  <a:pt x="394" y="266"/>
                  <a:pt x="394" y="266"/>
                  <a:pt x="394" y="266"/>
                </a:cubicBezTo>
                <a:cubicBezTo>
                  <a:pt x="394" y="224"/>
                  <a:pt x="394" y="224"/>
                  <a:pt x="394" y="224"/>
                </a:cubicBezTo>
                <a:cubicBezTo>
                  <a:pt x="384" y="224"/>
                  <a:pt x="384" y="224"/>
                  <a:pt x="384" y="224"/>
                </a:cubicBezTo>
                <a:cubicBezTo>
                  <a:pt x="380" y="224"/>
                  <a:pt x="376" y="221"/>
                  <a:pt x="374" y="218"/>
                </a:cubicBezTo>
                <a:close/>
                <a:moveTo>
                  <a:pt x="226" y="185"/>
                </a:moveTo>
                <a:cubicBezTo>
                  <a:pt x="209" y="189"/>
                  <a:pt x="192" y="198"/>
                  <a:pt x="178" y="210"/>
                </a:cubicBezTo>
                <a:cubicBezTo>
                  <a:pt x="176" y="212"/>
                  <a:pt x="174" y="213"/>
                  <a:pt x="171" y="213"/>
                </a:cubicBezTo>
                <a:cubicBezTo>
                  <a:pt x="168" y="213"/>
                  <a:pt x="165" y="212"/>
                  <a:pt x="163" y="209"/>
                </a:cubicBezTo>
                <a:cubicBezTo>
                  <a:pt x="159" y="205"/>
                  <a:pt x="160" y="198"/>
                  <a:pt x="164" y="194"/>
                </a:cubicBezTo>
                <a:cubicBezTo>
                  <a:pt x="180" y="180"/>
                  <a:pt x="200" y="169"/>
                  <a:pt x="221" y="164"/>
                </a:cubicBezTo>
                <a:cubicBezTo>
                  <a:pt x="227" y="163"/>
                  <a:pt x="233" y="166"/>
                  <a:pt x="234" y="172"/>
                </a:cubicBezTo>
                <a:cubicBezTo>
                  <a:pt x="235" y="177"/>
                  <a:pt x="232" y="183"/>
                  <a:pt x="226" y="185"/>
                </a:cubicBezTo>
                <a:close/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16" y="277"/>
                </a:moveTo>
                <a:cubicBezTo>
                  <a:pt x="416" y="283"/>
                  <a:pt x="411" y="288"/>
                  <a:pt x="405" y="288"/>
                </a:cubicBezTo>
                <a:cubicBezTo>
                  <a:pt x="371" y="288"/>
                  <a:pt x="371" y="288"/>
                  <a:pt x="371" y="288"/>
                </a:cubicBezTo>
                <a:cubicBezTo>
                  <a:pt x="365" y="323"/>
                  <a:pt x="345" y="350"/>
                  <a:pt x="330" y="365"/>
                </a:cubicBezTo>
                <a:cubicBezTo>
                  <a:pt x="330" y="384"/>
                  <a:pt x="330" y="384"/>
                  <a:pt x="330" y="384"/>
                </a:cubicBezTo>
                <a:cubicBezTo>
                  <a:pt x="330" y="390"/>
                  <a:pt x="326" y="394"/>
                  <a:pt x="320" y="394"/>
                </a:cubicBezTo>
                <a:cubicBezTo>
                  <a:pt x="266" y="394"/>
                  <a:pt x="266" y="394"/>
                  <a:pt x="266" y="394"/>
                </a:cubicBezTo>
                <a:cubicBezTo>
                  <a:pt x="260" y="394"/>
                  <a:pt x="256" y="390"/>
                  <a:pt x="256" y="384"/>
                </a:cubicBezTo>
                <a:cubicBezTo>
                  <a:pt x="256" y="373"/>
                  <a:pt x="256" y="373"/>
                  <a:pt x="256" y="373"/>
                </a:cubicBezTo>
                <a:cubicBezTo>
                  <a:pt x="234" y="373"/>
                  <a:pt x="234" y="373"/>
                  <a:pt x="234" y="373"/>
                </a:cubicBezTo>
                <a:cubicBezTo>
                  <a:pt x="234" y="384"/>
                  <a:pt x="234" y="384"/>
                  <a:pt x="234" y="384"/>
                </a:cubicBezTo>
                <a:cubicBezTo>
                  <a:pt x="234" y="390"/>
                  <a:pt x="230" y="394"/>
                  <a:pt x="224" y="394"/>
                </a:cubicBezTo>
                <a:cubicBezTo>
                  <a:pt x="170" y="394"/>
                  <a:pt x="170" y="394"/>
                  <a:pt x="170" y="394"/>
                </a:cubicBezTo>
                <a:cubicBezTo>
                  <a:pt x="164" y="394"/>
                  <a:pt x="160" y="390"/>
                  <a:pt x="160" y="384"/>
                </a:cubicBezTo>
                <a:cubicBezTo>
                  <a:pt x="160" y="343"/>
                  <a:pt x="125" y="341"/>
                  <a:pt x="123" y="341"/>
                </a:cubicBezTo>
                <a:cubicBezTo>
                  <a:pt x="119" y="341"/>
                  <a:pt x="116" y="339"/>
                  <a:pt x="114" y="336"/>
                </a:cubicBezTo>
                <a:cubicBezTo>
                  <a:pt x="102" y="315"/>
                  <a:pt x="96" y="291"/>
                  <a:pt x="96" y="266"/>
                </a:cubicBezTo>
                <a:cubicBezTo>
                  <a:pt x="96" y="190"/>
                  <a:pt x="158" y="128"/>
                  <a:pt x="234" y="128"/>
                </a:cubicBezTo>
                <a:cubicBezTo>
                  <a:pt x="256" y="128"/>
                  <a:pt x="275" y="130"/>
                  <a:pt x="294" y="136"/>
                </a:cubicBezTo>
                <a:cubicBezTo>
                  <a:pt x="313" y="109"/>
                  <a:pt x="349" y="106"/>
                  <a:pt x="351" y="106"/>
                </a:cubicBezTo>
                <a:cubicBezTo>
                  <a:pt x="355" y="106"/>
                  <a:pt x="358" y="108"/>
                  <a:pt x="360" y="110"/>
                </a:cubicBezTo>
                <a:cubicBezTo>
                  <a:pt x="362" y="113"/>
                  <a:pt x="363" y="116"/>
                  <a:pt x="362" y="120"/>
                </a:cubicBezTo>
                <a:cubicBezTo>
                  <a:pt x="353" y="155"/>
                  <a:pt x="353" y="155"/>
                  <a:pt x="353" y="155"/>
                </a:cubicBezTo>
                <a:cubicBezTo>
                  <a:pt x="371" y="169"/>
                  <a:pt x="384" y="191"/>
                  <a:pt x="390" y="202"/>
                </a:cubicBezTo>
                <a:cubicBezTo>
                  <a:pt x="405" y="202"/>
                  <a:pt x="405" y="202"/>
                  <a:pt x="405" y="202"/>
                </a:cubicBezTo>
                <a:cubicBezTo>
                  <a:pt x="411" y="202"/>
                  <a:pt x="416" y="207"/>
                  <a:pt x="416" y="213"/>
                </a:cubicBezTo>
                <a:lnTo>
                  <a:pt x="416" y="277"/>
                </a:lnTo>
                <a:close/>
              </a:path>
            </a:pathLst>
          </a:custGeom>
          <a:solidFill>
            <a:srgbClr val="86BC2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1" name="Freeform 688"/>
          <p:cNvSpPr>
            <a:spLocks noEditPoints="1"/>
          </p:cNvSpPr>
          <p:nvPr/>
        </p:nvSpPr>
        <p:spPr bwMode="auto">
          <a:xfrm>
            <a:off x="5437120" y="5343042"/>
            <a:ext cx="396000" cy="396000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117 w 512"/>
              <a:gd name="T11" fmla="*/ 280 h 512"/>
              <a:gd name="T12" fmla="*/ 96 w 512"/>
              <a:gd name="T13" fmla="*/ 194 h 512"/>
              <a:gd name="T14" fmla="*/ 98 w 512"/>
              <a:gd name="T15" fmla="*/ 185 h 512"/>
              <a:gd name="T16" fmla="*/ 106 w 512"/>
              <a:gd name="T17" fmla="*/ 181 h 512"/>
              <a:gd name="T18" fmla="*/ 309 w 512"/>
              <a:gd name="T19" fmla="*/ 181 h 512"/>
              <a:gd name="T20" fmla="*/ 320 w 512"/>
              <a:gd name="T21" fmla="*/ 192 h 512"/>
              <a:gd name="T22" fmla="*/ 309 w 512"/>
              <a:gd name="T23" fmla="*/ 202 h 512"/>
              <a:gd name="T24" fmla="*/ 120 w 512"/>
              <a:gd name="T25" fmla="*/ 202 h 512"/>
              <a:gd name="T26" fmla="*/ 136 w 512"/>
              <a:gd name="T27" fmla="*/ 266 h 512"/>
              <a:gd name="T28" fmla="*/ 288 w 512"/>
              <a:gd name="T29" fmla="*/ 266 h 512"/>
              <a:gd name="T30" fmla="*/ 298 w 512"/>
              <a:gd name="T31" fmla="*/ 277 h 512"/>
              <a:gd name="T32" fmla="*/ 288 w 512"/>
              <a:gd name="T33" fmla="*/ 288 h 512"/>
              <a:gd name="T34" fmla="*/ 128 w 512"/>
              <a:gd name="T35" fmla="*/ 288 h 512"/>
              <a:gd name="T36" fmla="*/ 117 w 512"/>
              <a:gd name="T37" fmla="*/ 280 h 512"/>
              <a:gd name="T38" fmla="*/ 309 w 512"/>
              <a:gd name="T39" fmla="*/ 234 h 512"/>
              <a:gd name="T40" fmla="*/ 298 w 512"/>
              <a:gd name="T41" fmla="*/ 245 h 512"/>
              <a:gd name="T42" fmla="*/ 160 w 512"/>
              <a:gd name="T43" fmla="*/ 245 h 512"/>
              <a:gd name="T44" fmla="*/ 149 w 512"/>
              <a:gd name="T45" fmla="*/ 234 h 512"/>
              <a:gd name="T46" fmla="*/ 160 w 512"/>
              <a:gd name="T47" fmla="*/ 224 h 512"/>
              <a:gd name="T48" fmla="*/ 298 w 512"/>
              <a:gd name="T49" fmla="*/ 224 h 512"/>
              <a:gd name="T50" fmla="*/ 309 w 512"/>
              <a:gd name="T51" fmla="*/ 234 h 512"/>
              <a:gd name="T52" fmla="*/ 170 w 512"/>
              <a:gd name="T53" fmla="*/ 394 h 512"/>
              <a:gd name="T54" fmla="*/ 149 w 512"/>
              <a:gd name="T55" fmla="*/ 373 h 512"/>
              <a:gd name="T56" fmla="*/ 170 w 512"/>
              <a:gd name="T57" fmla="*/ 352 h 512"/>
              <a:gd name="T58" fmla="*/ 192 w 512"/>
              <a:gd name="T59" fmla="*/ 373 h 512"/>
              <a:gd name="T60" fmla="*/ 170 w 512"/>
              <a:gd name="T61" fmla="*/ 394 h 512"/>
              <a:gd name="T62" fmla="*/ 309 w 512"/>
              <a:gd name="T63" fmla="*/ 394 h 512"/>
              <a:gd name="T64" fmla="*/ 288 w 512"/>
              <a:gd name="T65" fmla="*/ 373 h 512"/>
              <a:gd name="T66" fmla="*/ 309 w 512"/>
              <a:gd name="T67" fmla="*/ 352 h 512"/>
              <a:gd name="T68" fmla="*/ 330 w 512"/>
              <a:gd name="T69" fmla="*/ 373 h 512"/>
              <a:gd name="T70" fmla="*/ 309 w 512"/>
              <a:gd name="T71" fmla="*/ 394 h 512"/>
              <a:gd name="T72" fmla="*/ 408 w 512"/>
              <a:gd name="T73" fmla="*/ 159 h 512"/>
              <a:gd name="T74" fmla="*/ 371 w 512"/>
              <a:gd name="T75" fmla="*/ 168 h 512"/>
              <a:gd name="T76" fmla="*/ 341 w 512"/>
              <a:gd name="T77" fmla="*/ 322 h 512"/>
              <a:gd name="T78" fmla="*/ 330 w 512"/>
              <a:gd name="T79" fmla="*/ 330 h 512"/>
              <a:gd name="T80" fmla="*/ 330 w 512"/>
              <a:gd name="T81" fmla="*/ 330 h 512"/>
              <a:gd name="T82" fmla="*/ 330 w 512"/>
              <a:gd name="T83" fmla="*/ 330 h 512"/>
              <a:gd name="T84" fmla="*/ 149 w 512"/>
              <a:gd name="T85" fmla="*/ 330 h 512"/>
              <a:gd name="T86" fmla="*/ 138 w 512"/>
              <a:gd name="T87" fmla="*/ 320 h 512"/>
              <a:gd name="T88" fmla="*/ 149 w 512"/>
              <a:gd name="T89" fmla="*/ 309 h 512"/>
              <a:gd name="T90" fmla="*/ 322 w 512"/>
              <a:gd name="T91" fmla="*/ 309 h 512"/>
              <a:gd name="T92" fmla="*/ 352 w 512"/>
              <a:gd name="T93" fmla="*/ 158 h 512"/>
              <a:gd name="T94" fmla="*/ 360 w 512"/>
              <a:gd name="T95" fmla="*/ 149 h 512"/>
              <a:gd name="T96" fmla="*/ 402 w 512"/>
              <a:gd name="T97" fmla="*/ 139 h 512"/>
              <a:gd name="T98" fmla="*/ 415 w 512"/>
              <a:gd name="T99" fmla="*/ 146 h 512"/>
              <a:gd name="T100" fmla="*/ 408 w 512"/>
              <a:gd name="T101" fmla="*/ 159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117" y="280"/>
                </a:moveTo>
                <a:cubicBezTo>
                  <a:pt x="96" y="194"/>
                  <a:pt x="96" y="194"/>
                  <a:pt x="96" y="194"/>
                </a:cubicBezTo>
                <a:cubicBezTo>
                  <a:pt x="95" y="191"/>
                  <a:pt x="96" y="188"/>
                  <a:pt x="98" y="185"/>
                </a:cubicBezTo>
                <a:cubicBezTo>
                  <a:pt x="100" y="183"/>
                  <a:pt x="103" y="181"/>
                  <a:pt x="106" y="181"/>
                </a:cubicBezTo>
                <a:cubicBezTo>
                  <a:pt x="309" y="181"/>
                  <a:pt x="309" y="181"/>
                  <a:pt x="309" y="181"/>
                </a:cubicBezTo>
                <a:cubicBezTo>
                  <a:pt x="315" y="181"/>
                  <a:pt x="320" y="186"/>
                  <a:pt x="320" y="192"/>
                </a:cubicBezTo>
                <a:cubicBezTo>
                  <a:pt x="320" y="198"/>
                  <a:pt x="315" y="202"/>
                  <a:pt x="309" y="202"/>
                </a:cubicBezTo>
                <a:cubicBezTo>
                  <a:pt x="120" y="202"/>
                  <a:pt x="120" y="202"/>
                  <a:pt x="120" y="202"/>
                </a:cubicBezTo>
                <a:cubicBezTo>
                  <a:pt x="136" y="266"/>
                  <a:pt x="136" y="266"/>
                  <a:pt x="136" y="266"/>
                </a:cubicBezTo>
                <a:cubicBezTo>
                  <a:pt x="288" y="266"/>
                  <a:pt x="288" y="266"/>
                  <a:pt x="288" y="266"/>
                </a:cubicBezTo>
                <a:cubicBezTo>
                  <a:pt x="294" y="266"/>
                  <a:pt x="298" y="271"/>
                  <a:pt x="298" y="277"/>
                </a:cubicBezTo>
                <a:cubicBezTo>
                  <a:pt x="298" y="283"/>
                  <a:pt x="294" y="288"/>
                  <a:pt x="288" y="288"/>
                </a:cubicBezTo>
                <a:cubicBezTo>
                  <a:pt x="128" y="288"/>
                  <a:pt x="128" y="288"/>
                  <a:pt x="128" y="288"/>
                </a:cubicBezTo>
                <a:cubicBezTo>
                  <a:pt x="123" y="288"/>
                  <a:pt x="119" y="284"/>
                  <a:pt x="117" y="280"/>
                </a:cubicBezTo>
                <a:close/>
                <a:moveTo>
                  <a:pt x="309" y="234"/>
                </a:moveTo>
                <a:cubicBezTo>
                  <a:pt x="309" y="240"/>
                  <a:pt x="304" y="245"/>
                  <a:pt x="298" y="245"/>
                </a:cubicBezTo>
                <a:cubicBezTo>
                  <a:pt x="160" y="245"/>
                  <a:pt x="160" y="245"/>
                  <a:pt x="160" y="245"/>
                </a:cubicBezTo>
                <a:cubicBezTo>
                  <a:pt x="154" y="245"/>
                  <a:pt x="149" y="240"/>
                  <a:pt x="149" y="234"/>
                </a:cubicBezTo>
                <a:cubicBezTo>
                  <a:pt x="149" y="228"/>
                  <a:pt x="154" y="224"/>
                  <a:pt x="160" y="224"/>
                </a:cubicBezTo>
                <a:cubicBezTo>
                  <a:pt x="298" y="224"/>
                  <a:pt x="298" y="224"/>
                  <a:pt x="298" y="224"/>
                </a:cubicBezTo>
                <a:cubicBezTo>
                  <a:pt x="304" y="224"/>
                  <a:pt x="309" y="228"/>
                  <a:pt x="309" y="234"/>
                </a:cubicBezTo>
                <a:close/>
                <a:moveTo>
                  <a:pt x="170" y="394"/>
                </a:moveTo>
                <a:cubicBezTo>
                  <a:pt x="159" y="394"/>
                  <a:pt x="149" y="385"/>
                  <a:pt x="149" y="373"/>
                </a:cubicBezTo>
                <a:cubicBezTo>
                  <a:pt x="149" y="361"/>
                  <a:pt x="159" y="352"/>
                  <a:pt x="170" y="352"/>
                </a:cubicBezTo>
                <a:cubicBezTo>
                  <a:pt x="182" y="352"/>
                  <a:pt x="192" y="361"/>
                  <a:pt x="192" y="373"/>
                </a:cubicBezTo>
                <a:cubicBezTo>
                  <a:pt x="192" y="385"/>
                  <a:pt x="182" y="394"/>
                  <a:pt x="170" y="394"/>
                </a:cubicBezTo>
                <a:close/>
                <a:moveTo>
                  <a:pt x="309" y="394"/>
                </a:moveTo>
                <a:cubicBezTo>
                  <a:pt x="297" y="394"/>
                  <a:pt x="288" y="385"/>
                  <a:pt x="288" y="373"/>
                </a:cubicBezTo>
                <a:cubicBezTo>
                  <a:pt x="288" y="361"/>
                  <a:pt x="297" y="352"/>
                  <a:pt x="309" y="352"/>
                </a:cubicBezTo>
                <a:cubicBezTo>
                  <a:pt x="321" y="352"/>
                  <a:pt x="330" y="361"/>
                  <a:pt x="330" y="373"/>
                </a:cubicBezTo>
                <a:cubicBezTo>
                  <a:pt x="330" y="385"/>
                  <a:pt x="321" y="394"/>
                  <a:pt x="309" y="394"/>
                </a:cubicBezTo>
                <a:close/>
                <a:moveTo>
                  <a:pt x="408" y="159"/>
                </a:moveTo>
                <a:cubicBezTo>
                  <a:pt x="371" y="168"/>
                  <a:pt x="371" y="168"/>
                  <a:pt x="371" y="168"/>
                </a:cubicBezTo>
                <a:cubicBezTo>
                  <a:pt x="341" y="322"/>
                  <a:pt x="341" y="322"/>
                  <a:pt x="341" y="322"/>
                </a:cubicBezTo>
                <a:cubicBezTo>
                  <a:pt x="340" y="327"/>
                  <a:pt x="335" y="330"/>
                  <a:pt x="330" y="330"/>
                </a:cubicBezTo>
                <a:cubicBezTo>
                  <a:pt x="330" y="330"/>
                  <a:pt x="330" y="330"/>
                  <a:pt x="330" y="330"/>
                </a:cubicBezTo>
                <a:cubicBezTo>
                  <a:pt x="330" y="330"/>
                  <a:pt x="330" y="330"/>
                  <a:pt x="330" y="330"/>
                </a:cubicBezTo>
                <a:cubicBezTo>
                  <a:pt x="149" y="330"/>
                  <a:pt x="149" y="330"/>
                  <a:pt x="149" y="330"/>
                </a:cubicBezTo>
                <a:cubicBezTo>
                  <a:pt x="143" y="330"/>
                  <a:pt x="138" y="326"/>
                  <a:pt x="138" y="320"/>
                </a:cubicBezTo>
                <a:cubicBezTo>
                  <a:pt x="138" y="314"/>
                  <a:pt x="143" y="309"/>
                  <a:pt x="149" y="309"/>
                </a:cubicBezTo>
                <a:cubicBezTo>
                  <a:pt x="322" y="309"/>
                  <a:pt x="322" y="309"/>
                  <a:pt x="322" y="309"/>
                </a:cubicBezTo>
                <a:cubicBezTo>
                  <a:pt x="352" y="158"/>
                  <a:pt x="352" y="158"/>
                  <a:pt x="352" y="158"/>
                </a:cubicBezTo>
                <a:cubicBezTo>
                  <a:pt x="353" y="154"/>
                  <a:pt x="356" y="150"/>
                  <a:pt x="360" y="149"/>
                </a:cubicBezTo>
                <a:cubicBezTo>
                  <a:pt x="402" y="139"/>
                  <a:pt x="402" y="139"/>
                  <a:pt x="402" y="139"/>
                </a:cubicBezTo>
                <a:cubicBezTo>
                  <a:pt x="408" y="137"/>
                  <a:pt x="414" y="141"/>
                  <a:pt x="415" y="146"/>
                </a:cubicBezTo>
                <a:cubicBezTo>
                  <a:pt x="417" y="152"/>
                  <a:pt x="413" y="158"/>
                  <a:pt x="408" y="1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2" name="Freeform 575"/>
          <p:cNvSpPr>
            <a:spLocks noEditPoints="1"/>
          </p:cNvSpPr>
          <p:nvPr/>
        </p:nvSpPr>
        <p:spPr bwMode="auto">
          <a:xfrm>
            <a:off x="5437120" y="5778001"/>
            <a:ext cx="396000" cy="396000"/>
          </a:xfrm>
          <a:custGeom>
            <a:avLst/>
            <a:gdLst>
              <a:gd name="T0" fmla="*/ 213 w 512"/>
              <a:gd name="T1" fmla="*/ 265 h 512"/>
              <a:gd name="T2" fmla="*/ 283 w 512"/>
              <a:gd name="T3" fmla="*/ 312 h 512"/>
              <a:gd name="T4" fmla="*/ 278 w 512"/>
              <a:gd name="T5" fmla="*/ 352 h 512"/>
              <a:gd name="T6" fmla="*/ 213 w 512"/>
              <a:gd name="T7" fmla="*/ 352 h 512"/>
              <a:gd name="T8" fmla="*/ 213 w 512"/>
              <a:gd name="T9" fmla="*/ 265 h 512"/>
              <a:gd name="T10" fmla="*/ 512 w 512"/>
              <a:gd name="T11" fmla="*/ 256 h 512"/>
              <a:gd name="T12" fmla="*/ 256 w 512"/>
              <a:gd name="T13" fmla="*/ 512 h 512"/>
              <a:gd name="T14" fmla="*/ 0 w 512"/>
              <a:gd name="T15" fmla="*/ 256 h 512"/>
              <a:gd name="T16" fmla="*/ 256 w 512"/>
              <a:gd name="T17" fmla="*/ 0 h 512"/>
              <a:gd name="T18" fmla="*/ 512 w 512"/>
              <a:gd name="T19" fmla="*/ 256 h 512"/>
              <a:gd name="T20" fmla="*/ 347 w 512"/>
              <a:gd name="T21" fmla="*/ 117 h 512"/>
              <a:gd name="T22" fmla="*/ 355 w 512"/>
              <a:gd name="T23" fmla="*/ 135 h 512"/>
              <a:gd name="T24" fmla="*/ 355 w 512"/>
              <a:gd name="T25" fmla="*/ 141 h 512"/>
              <a:gd name="T26" fmla="*/ 355 w 512"/>
              <a:gd name="T27" fmla="*/ 156 h 512"/>
              <a:gd name="T28" fmla="*/ 362 w 512"/>
              <a:gd name="T29" fmla="*/ 160 h 512"/>
              <a:gd name="T30" fmla="*/ 370 w 512"/>
              <a:gd name="T31" fmla="*/ 157 h 512"/>
              <a:gd name="T32" fmla="*/ 378 w 512"/>
              <a:gd name="T33" fmla="*/ 138 h 512"/>
              <a:gd name="T34" fmla="*/ 370 w 512"/>
              <a:gd name="T35" fmla="*/ 120 h 512"/>
              <a:gd name="T36" fmla="*/ 370 w 512"/>
              <a:gd name="T37" fmla="*/ 114 h 512"/>
              <a:gd name="T38" fmla="*/ 370 w 512"/>
              <a:gd name="T39" fmla="*/ 99 h 512"/>
              <a:gd name="T40" fmla="*/ 355 w 512"/>
              <a:gd name="T41" fmla="*/ 99 h 512"/>
              <a:gd name="T42" fmla="*/ 347 w 512"/>
              <a:gd name="T43" fmla="*/ 117 h 512"/>
              <a:gd name="T44" fmla="*/ 304 w 512"/>
              <a:gd name="T45" fmla="*/ 117 h 512"/>
              <a:gd name="T46" fmla="*/ 312 w 512"/>
              <a:gd name="T47" fmla="*/ 135 h 512"/>
              <a:gd name="T48" fmla="*/ 312 w 512"/>
              <a:gd name="T49" fmla="*/ 141 h 512"/>
              <a:gd name="T50" fmla="*/ 312 w 512"/>
              <a:gd name="T51" fmla="*/ 156 h 512"/>
              <a:gd name="T52" fmla="*/ 320 w 512"/>
              <a:gd name="T53" fmla="*/ 160 h 512"/>
              <a:gd name="T54" fmla="*/ 327 w 512"/>
              <a:gd name="T55" fmla="*/ 157 h 512"/>
              <a:gd name="T56" fmla="*/ 335 w 512"/>
              <a:gd name="T57" fmla="*/ 138 h 512"/>
              <a:gd name="T58" fmla="*/ 327 w 512"/>
              <a:gd name="T59" fmla="*/ 120 h 512"/>
              <a:gd name="T60" fmla="*/ 327 w 512"/>
              <a:gd name="T61" fmla="*/ 114 h 512"/>
              <a:gd name="T62" fmla="*/ 327 w 512"/>
              <a:gd name="T63" fmla="*/ 99 h 512"/>
              <a:gd name="T64" fmla="*/ 312 w 512"/>
              <a:gd name="T65" fmla="*/ 99 h 512"/>
              <a:gd name="T66" fmla="*/ 304 w 512"/>
              <a:gd name="T67" fmla="*/ 117 h 512"/>
              <a:gd name="T68" fmla="*/ 415 w 512"/>
              <a:gd name="T69" fmla="*/ 360 h 512"/>
              <a:gd name="T70" fmla="*/ 383 w 512"/>
              <a:gd name="T71" fmla="*/ 190 h 512"/>
              <a:gd name="T72" fmla="*/ 373 w 512"/>
              <a:gd name="T73" fmla="*/ 181 h 512"/>
              <a:gd name="T74" fmla="*/ 309 w 512"/>
              <a:gd name="T75" fmla="*/ 181 h 512"/>
              <a:gd name="T76" fmla="*/ 298 w 512"/>
              <a:gd name="T77" fmla="*/ 190 h 512"/>
              <a:gd name="T78" fmla="*/ 286 w 512"/>
              <a:gd name="T79" fmla="*/ 288 h 512"/>
              <a:gd name="T80" fmla="*/ 208 w 512"/>
              <a:gd name="T81" fmla="*/ 236 h 512"/>
              <a:gd name="T82" fmla="*/ 197 w 512"/>
              <a:gd name="T83" fmla="*/ 236 h 512"/>
              <a:gd name="T84" fmla="*/ 192 w 512"/>
              <a:gd name="T85" fmla="*/ 245 h 512"/>
              <a:gd name="T86" fmla="*/ 192 w 512"/>
              <a:gd name="T87" fmla="*/ 289 h 512"/>
              <a:gd name="T88" fmla="*/ 112 w 512"/>
              <a:gd name="T89" fmla="*/ 236 h 512"/>
              <a:gd name="T90" fmla="*/ 101 w 512"/>
              <a:gd name="T91" fmla="*/ 236 h 512"/>
              <a:gd name="T92" fmla="*/ 96 w 512"/>
              <a:gd name="T93" fmla="*/ 245 h 512"/>
              <a:gd name="T94" fmla="*/ 96 w 512"/>
              <a:gd name="T95" fmla="*/ 362 h 512"/>
              <a:gd name="T96" fmla="*/ 106 w 512"/>
              <a:gd name="T97" fmla="*/ 373 h 512"/>
              <a:gd name="T98" fmla="*/ 405 w 512"/>
              <a:gd name="T99" fmla="*/ 373 h 512"/>
              <a:gd name="T100" fmla="*/ 413 w 512"/>
              <a:gd name="T101" fmla="*/ 369 h 512"/>
              <a:gd name="T102" fmla="*/ 415 w 512"/>
              <a:gd name="T103" fmla="*/ 360 h 512"/>
              <a:gd name="T104" fmla="*/ 117 w 512"/>
              <a:gd name="T105" fmla="*/ 352 h 512"/>
              <a:gd name="T106" fmla="*/ 192 w 512"/>
              <a:gd name="T107" fmla="*/ 352 h 512"/>
              <a:gd name="T108" fmla="*/ 192 w 512"/>
              <a:gd name="T109" fmla="*/ 315 h 512"/>
              <a:gd name="T110" fmla="*/ 117 w 512"/>
              <a:gd name="T111" fmla="*/ 265 h 512"/>
              <a:gd name="T112" fmla="*/ 117 w 512"/>
              <a:gd name="T113" fmla="*/ 352 h 512"/>
              <a:gd name="T114" fmla="*/ 318 w 512"/>
              <a:gd name="T115" fmla="*/ 202 h 512"/>
              <a:gd name="T116" fmla="*/ 300 w 512"/>
              <a:gd name="T117" fmla="*/ 352 h 512"/>
              <a:gd name="T118" fmla="*/ 392 w 512"/>
              <a:gd name="T119" fmla="*/ 352 h 512"/>
              <a:gd name="T120" fmla="*/ 364 w 512"/>
              <a:gd name="T121" fmla="*/ 202 h 512"/>
              <a:gd name="T122" fmla="*/ 318 w 512"/>
              <a:gd name="T123" fmla="*/ 20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12" h="512">
                <a:moveTo>
                  <a:pt x="213" y="265"/>
                </a:moveTo>
                <a:cubicBezTo>
                  <a:pt x="283" y="312"/>
                  <a:pt x="283" y="312"/>
                  <a:pt x="283" y="312"/>
                </a:cubicBezTo>
                <a:cubicBezTo>
                  <a:pt x="278" y="352"/>
                  <a:pt x="278" y="352"/>
                  <a:pt x="278" y="352"/>
                </a:cubicBezTo>
                <a:cubicBezTo>
                  <a:pt x="213" y="352"/>
                  <a:pt x="213" y="352"/>
                  <a:pt x="213" y="352"/>
                </a:cubicBezTo>
                <a:lnTo>
                  <a:pt x="213" y="265"/>
                </a:ln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47" y="117"/>
                </a:moveTo>
                <a:cubicBezTo>
                  <a:pt x="347" y="122"/>
                  <a:pt x="348" y="129"/>
                  <a:pt x="355" y="135"/>
                </a:cubicBezTo>
                <a:cubicBezTo>
                  <a:pt x="356" y="136"/>
                  <a:pt x="358" y="138"/>
                  <a:pt x="355" y="141"/>
                </a:cubicBezTo>
                <a:cubicBezTo>
                  <a:pt x="351" y="145"/>
                  <a:pt x="351" y="152"/>
                  <a:pt x="355" y="156"/>
                </a:cubicBezTo>
                <a:cubicBezTo>
                  <a:pt x="357" y="159"/>
                  <a:pt x="360" y="160"/>
                  <a:pt x="362" y="160"/>
                </a:cubicBezTo>
                <a:cubicBezTo>
                  <a:pt x="365" y="160"/>
                  <a:pt x="368" y="159"/>
                  <a:pt x="370" y="157"/>
                </a:cubicBezTo>
                <a:cubicBezTo>
                  <a:pt x="371" y="155"/>
                  <a:pt x="378" y="148"/>
                  <a:pt x="378" y="138"/>
                </a:cubicBezTo>
                <a:cubicBezTo>
                  <a:pt x="378" y="134"/>
                  <a:pt x="377" y="127"/>
                  <a:pt x="370" y="120"/>
                </a:cubicBezTo>
                <a:cubicBezTo>
                  <a:pt x="369" y="119"/>
                  <a:pt x="367" y="117"/>
                  <a:pt x="370" y="114"/>
                </a:cubicBezTo>
                <a:cubicBezTo>
                  <a:pt x="374" y="110"/>
                  <a:pt x="374" y="103"/>
                  <a:pt x="370" y="99"/>
                </a:cubicBezTo>
                <a:cubicBezTo>
                  <a:pt x="366" y="95"/>
                  <a:pt x="359" y="95"/>
                  <a:pt x="355" y="99"/>
                </a:cubicBezTo>
                <a:cubicBezTo>
                  <a:pt x="354" y="100"/>
                  <a:pt x="347" y="107"/>
                  <a:pt x="347" y="117"/>
                </a:cubicBezTo>
                <a:close/>
                <a:moveTo>
                  <a:pt x="304" y="117"/>
                </a:moveTo>
                <a:cubicBezTo>
                  <a:pt x="304" y="122"/>
                  <a:pt x="306" y="129"/>
                  <a:pt x="312" y="135"/>
                </a:cubicBezTo>
                <a:cubicBezTo>
                  <a:pt x="313" y="136"/>
                  <a:pt x="315" y="138"/>
                  <a:pt x="312" y="141"/>
                </a:cubicBezTo>
                <a:cubicBezTo>
                  <a:pt x="308" y="145"/>
                  <a:pt x="308" y="152"/>
                  <a:pt x="312" y="156"/>
                </a:cubicBezTo>
                <a:cubicBezTo>
                  <a:pt x="314" y="159"/>
                  <a:pt x="317" y="160"/>
                  <a:pt x="320" y="160"/>
                </a:cubicBezTo>
                <a:cubicBezTo>
                  <a:pt x="322" y="160"/>
                  <a:pt x="325" y="159"/>
                  <a:pt x="327" y="157"/>
                </a:cubicBezTo>
                <a:cubicBezTo>
                  <a:pt x="328" y="155"/>
                  <a:pt x="335" y="148"/>
                  <a:pt x="335" y="138"/>
                </a:cubicBezTo>
                <a:cubicBezTo>
                  <a:pt x="335" y="134"/>
                  <a:pt x="334" y="127"/>
                  <a:pt x="327" y="120"/>
                </a:cubicBezTo>
                <a:cubicBezTo>
                  <a:pt x="326" y="119"/>
                  <a:pt x="324" y="117"/>
                  <a:pt x="327" y="114"/>
                </a:cubicBezTo>
                <a:cubicBezTo>
                  <a:pt x="331" y="110"/>
                  <a:pt x="331" y="103"/>
                  <a:pt x="327" y="99"/>
                </a:cubicBezTo>
                <a:cubicBezTo>
                  <a:pt x="323" y="95"/>
                  <a:pt x="316" y="95"/>
                  <a:pt x="312" y="99"/>
                </a:cubicBezTo>
                <a:cubicBezTo>
                  <a:pt x="311" y="100"/>
                  <a:pt x="304" y="107"/>
                  <a:pt x="304" y="117"/>
                </a:cubicBezTo>
                <a:close/>
                <a:moveTo>
                  <a:pt x="415" y="360"/>
                </a:moveTo>
                <a:cubicBezTo>
                  <a:pt x="383" y="190"/>
                  <a:pt x="383" y="190"/>
                  <a:pt x="383" y="190"/>
                </a:cubicBezTo>
                <a:cubicBezTo>
                  <a:pt x="383" y="185"/>
                  <a:pt x="378" y="181"/>
                  <a:pt x="373" y="181"/>
                </a:cubicBezTo>
                <a:cubicBezTo>
                  <a:pt x="309" y="181"/>
                  <a:pt x="309" y="181"/>
                  <a:pt x="309" y="181"/>
                </a:cubicBezTo>
                <a:cubicBezTo>
                  <a:pt x="304" y="181"/>
                  <a:pt x="299" y="185"/>
                  <a:pt x="298" y="190"/>
                </a:cubicBezTo>
                <a:cubicBezTo>
                  <a:pt x="286" y="288"/>
                  <a:pt x="286" y="288"/>
                  <a:pt x="286" y="288"/>
                </a:cubicBezTo>
                <a:cubicBezTo>
                  <a:pt x="208" y="236"/>
                  <a:pt x="208" y="236"/>
                  <a:pt x="208" y="236"/>
                </a:cubicBezTo>
                <a:cubicBezTo>
                  <a:pt x="205" y="234"/>
                  <a:pt x="201" y="234"/>
                  <a:pt x="197" y="236"/>
                </a:cubicBezTo>
                <a:cubicBezTo>
                  <a:pt x="194" y="237"/>
                  <a:pt x="192" y="241"/>
                  <a:pt x="192" y="245"/>
                </a:cubicBezTo>
                <a:cubicBezTo>
                  <a:pt x="192" y="289"/>
                  <a:pt x="192" y="289"/>
                  <a:pt x="192" y="289"/>
                </a:cubicBezTo>
                <a:cubicBezTo>
                  <a:pt x="112" y="236"/>
                  <a:pt x="112" y="236"/>
                  <a:pt x="112" y="236"/>
                </a:cubicBezTo>
                <a:cubicBezTo>
                  <a:pt x="109" y="234"/>
                  <a:pt x="105" y="234"/>
                  <a:pt x="101" y="236"/>
                </a:cubicBezTo>
                <a:cubicBezTo>
                  <a:pt x="98" y="237"/>
                  <a:pt x="96" y="241"/>
                  <a:pt x="96" y="245"/>
                </a:cubicBezTo>
                <a:cubicBezTo>
                  <a:pt x="96" y="362"/>
                  <a:pt x="96" y="362"/>
                  <a:pt x="96" y="362"/>
                </a:cubicBezTo>
                <a:cubicBezTo>
                  <a:pt x="96" y="368"/>
                  <a:pt x="100" y="373"/>
                  <a:pt x="106" y="373"/>
                </a:cubicBezTo>
                <a:cubicBezTo>
                  <a:pt x="405" y="373"/>
                  <a:pt x="405" y="373"/>
                  <a:pt x="405" y="373"/>
                </a:cubicBezTo>
                <a:cubicBezTo>
                  <a:pt x="408" y="373"/>
                  <a:pt x="411" y="372"/>
                  <a:pt x="413" y="369"/>
                </a:cubicBezTo>
                <a:cubicBezTo>
                  <a:pt x="415" y="367"/>
                  <a:pt x="416" y="363"/>
                  <a:pt x="415" y="360"/>
                </a:cubicBezTo>
                <a:close/>
                <a:moveTo>
                  <a:pt x="117" y="352"/>
                </a:moveTo>
                <a:cubicBezTo>
                  <a:pt x="192" y="352"/>
                  <a:pt x="192" y="352"/>
                  <a:pt x="192" y="352"/>
                </a:cubicBezTo>
                <a:cubicBezTo>
                  <a:pt x="192" y="315"/>
                  <a:pt x="192" y="315"/>
                  <a:pt x="192" y="315"/>
                </a:cubicBezTo>
                <a:cubicBezTo>
                  <a:pt x="117" y="265"/>
                  <a:pt x="117" y="265"/>
                  <a:pt x="117" y="265"/>
                </a:cubicBezTo>
                <a:lnTo>
                  <a:pt x="117" y="352"/>
                </a:lnTo>
                <a:close/>
                <a:moveTo>
                  <a:pt x="318" y="202"/>
                </a:moveTo>
                <a:cubicBezTo>
                  <a:pt x="300" y="352"/>
                  <a:pt x="300" y="352"/>
                  <a:pt x="300" y="352"/>
                </a:cubicBezTo>
                <a:cubicBezTo>
                  <a:pt x="392" y="352"/>
                  <a:pt x="392" y="352"/>
                  <a:pt x="392" y="352"/>
                </a:cubicBezTo>
                <a:cubicBezTo>
                  <a:pt x="364" y="202"/>
                  <a:pt x="364" y="202"/>
                  <a:pt x="364" y="202"/>
                </a:cubicBezTo>
                <a:lnTo>
                  <a:pt x="318" y="2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3" name="Freeform 210"/>
          <p:cNvSpPr>
            <a:spLocks noEditPoints="1"/>
          </p:cNvSpPr>
          <p:nvPr/>
        </p:nvSpPr>
        <p:spPr bwMode="auto">
          <a:xfrm>
            <a:off x="5435600" y="6212960"/>
            <a:ext cx="396000" cy="396000"/>
          </a:xfrm>
          <a:custGeom>
            <a:avLst/>
            <a:gdLst>
              <a:gd name="T0" fmla="*/ 352 w 512"/>
              <a:gd name="T1" fmla="*/ 394 h 512"/>
              <a:gd name="T2" fmla="*/ 224 w 512"/>
              <a:gd name="T3" fmla="*/ 224 h 512"/>
              <a:gd name="T4" fmla="*/ 256 w 512"/>
              <a:gd name="T5" fmla="*/ 256 h 512"/>
              <a:gd name="T6" fmla="*/ 330 w 512"/>
              <a:gd name="T7" fmla="*/ 266 h 512"/>
              <a:gd name="T8" fmla="*/ 256 w 512"/>
              <a:gd name="T9" fmla="*/ 277 h 512"/>
              <a:gd name="T10" fmla="*/ 256 w 512"/>
              <a:gd name="T11" fmla="*/ 256 h 512"/>
              <a:gd name="T12" fmla="*/ 320 w 512"/>
              <a:gd name="T13" fmla="*/ 298 h 512"/>
              <a:gd name="T14" fmla="*/ 320 w 512"/>
              <a:gd name="T15" fmla="*/ 320 h 512"/>
              <a:gd name="T16" fmla="*/ 245 w 512"/>
              <a:gd name="T17" fmla="*/ 309 h 512"/>
              <a:gd name="T18" fmla="*/ 256 w 512"/>
              <a:gd name="T19" fmla="*/ 341 h 512"/>
              <a:gd name="T20" fmla="*/ 330 w 512"/>
              <a:gd name="T21" fmla="*/ 352 h 512"/>
              <a:gd name="T22" fmla="*/ 256 w 512"/>
              <a:gd name="T23" fmla="*/ 362 h 512"/>
              <a:gd name="T24" fmla="*/ 256 w 512"/>
              <a:gd name="T25" fmla="*/ 341 h 512"/>
              <a:gd name="T26" fmla="*/ 213 w 512"/>
              <a:gd name="T27" fmla="*/ 202 h 512"/>
              <a:gd name="T28" fmla="*/ 202 w 512"/>
              <a:gd name="T29" fmla="*/ 394 h 512"/>
              <a:gd name="T30" fmla="*/ 160 w 512"/>
              <a:gd name="T31" fmla="*/ 138 h 512"/>
              <a:gd name="T32" fmla="*/ 181 w 512"/>
              <a:gd name="T33" fmla="*/ 149 h 512"/>
              <a:gd name="T34" fmla="*/ 298 w 512"/>
              <a:gd name="T35" fmla="*/ 160 h 512"/>
              <a:gd name="T36" fmla="*/ 309 w 512"/>
              <a:gd name="T37" fmla="*/ 138 h 512"/>
              <a:gd name="T38" fmla="*/ 330 w 512"/>
              <a:gd name="T39" fmla="*/ 202 h 512"/>
              <a:gd name="T40" fmla="*/ 202 w 512"/>
              <a:gd name="T41" fmla="*/ 138 h 512"/>
              <a:gd name="T42" fmla="*/ 202 w 512"/>
              <a:gd name="T43" fmla="*/ 128 h 512"/>
              <a:gd name="T44" fmla="*/ 202 w 512"/>
              <a:gd name="T45" fmla="*/ 117 h 512"/>
              <a:gd name="T46" fmla="*/ 288 w 512"/>
              <a:gd name="T47" fmla="*/ 138 h 512"/>
              <a:gd name="T48" fmla="*/ 0 w 512"/>
              <a:gd name="T49" fmla="*/ 256 h 512"/>
              <a:gd name="T50" fmla="*/ 512 w 512"/>
              <a:gd name="T51" fmla="*/ 256 h 512"/>
              <a:gd name="T52" fmla="*/ 373 w 512"/>
              <a:gd name="T53" fmla="*/ 405 h 512"/>
              <a:gd name="T54" fmla="*/ 149 w 512"/>
              <a:gd name="T55" fmla="*/ 416 h 512"/>
              <a:gd name="T56" fmla="*/ 138 w 512"/>
              <a:gd name="T57" fmla="*/ 128 h 512"/>
              <a:gd name="T58" fmla="*/ 181 w 512"/>
              <a:gd name="T59" fmla="*/ 117 h 512"/>
              <a:gd name="T60" fmla="*/ 192 w 512"/>
              <a:gd name="T61" fmla="*/ 96 h 512"/>
              <a:gd name="T62" fmla="*/ 309 w 512"/>
              <a:gd name="T63" fmla="*/ 106 h 512"/>
              <a:gd name="T64" fmla="*/ 341 w 512"/>
              <a:gd name="T65" fmla="*/ 117 h 512"/>
              <a:gd name="T66" fmla="*/ 352 w 512"/>
              <a:gd name="T67" fmla="*/ 202 h 512"/>
              <a:gd name="T68" fmla="*/ 373 w 512"/>
              <a:gd name="T69" fmla="*/ 213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12" h="512">
                <a:moveTo>
                  <a:pt x="224" y="394"/>
                </a:moveTo>
                <a:cubicBezTo>
                  <a:pt x="352" y="394"/>
                  <a:pt x="352" y="394"/>
                  <a:pt x="352" y="394"/>
                </a:cubicBezTo>
                <a:cubicBezTo>
                  <a:pt x="352" y="224"/>
                  <a:pt x="352" y="224"/>
                  <a:pt x="352" y="224"/>
                </a:cubicBezTo>
                <a:cubicBezTo>
                  <a:pt x="224" y="224"/>
                  <a:pt x="224" y="224"/>
                  <a:pt x="224" y="224"/>
                </a:cubicBezTo>
                <a:lnTo>
                  <a:pt x="224" y="394"/>
                </a:lnTo>
                <a:close/>
                <a:moveTo>
                  <a:pt x="256" y="256"/>
                </a:moveTo>
                <a:cubicBezTo>
                  <a:pt x="320" y="256"/>
                  <a:pt x="320" y="256"/>
                  <a:pt x="320" y="256"/>
                </a:cubicBezTo>
                <a:cubicBezTo>
                  <a:pt x="326" y="256"/>
                  <a:pt x="330" y="260"/>
                  <a:pt x="330" y="266"/>
                </a:cubicBezTo>
                <a:cubicBezTo>
                  <a:pt x="330" y="272"/>
                  <a:pt x="326" y="277"/>
                  <a:pt x="320" y="277"/>
                </a:cubicBezTo>
                <a:cubicBezTo>
                  <a:pt x="256" y="277"/>
                  <a:pt x="256" y="277"/>
                  <a:pt x="256" y="277"/>
                </a:cubicBezTo>
                <a:cubicBezTo>
                  <a:pt x="250" y="277"/>
                  <a:pt x="245" y="272"/>
                  <a:pt x="245" y="266"/>
                </a:cubicBezTo>
                <a:cubicBezTo>
                  <a:pt x="245" y="260"/>
                  <a:pt x="250" y="256"/>
                  <a:pt x="256" y="256"/>
                </a:cubicBezTo>
                <a:close/>
                <a:moveTo>
                  <a:pt x="256" y="298"/>
                </a:moveTo>
                <a:cubicBezTo>
                  <a:pt x="320" y="298"/>
                  <a:pt x="320" y="298"/>
                  <a:pt x="320" y="298"/>
                </a:cubicBezTo>
                <a:cubicBezTo>
                  <a:pt x="326" y="298"/>
                  <a:pt x="330" y="303"/>
                  <a:pt x="330" y="309"/>
                </a:cubicBezTo>
                <a:cubicBezTo>
                  <a:pt x="330" y="315"/>
                  <a:pt x="326" y="320"/>
                  <a:pt x="320" y="320"/>
                </a:cubicBezTo>
                <a:cubicBezTo>
                  <a:pt x="256" y="320"/>
                  <a:pt x="256" y="320"/>
                  <a:pt x="256" y="320"/>
                </a:cubicBezTo>
                <a:cubicBezTo>
                  <a:pt x="250" y="320"/>
                  <a:pt x="245" y="315"/>
                  <a:pt x="245" y="309"/>
                </a:cubicBezTo>
                <a:cubicBezTo>
                  <a:pt x="245" y="303"/>
                  <a:pt x="250" y="298"/>
                  <a:pt x="256" y="298"/>
                </a:cubicBezTo>
                <a:close/>
                <a:moveTo>
                  <a:pt x="256" y="341"/>
                </a:moveTo>
                <a:cubicBezTo>
                  <a:pt x="320" y="341"/>
                  <a:pt x="320" y="341"/>
                  <a:pt x="320" y="341"/>
                </a:cubicBezTo>
                <a:cubicBezTo>
                  <a:pt x="326" y="341"/>
                  <a:pt x="330" y="346"/>
                  <a:pt x="330" y="352"/>
                </a:cubicBezTo>
                <a:cubicBezTo>
                  <a:pt x="330" y="358"/>
                  <a:pt x="326" y="362"/>
                  <a:pt x="320" y="362"/>
                </a:cubicBezTo>
                <a:cubicBezTo>
                  <a:pt x="256" y="362"/>
                  <a:pt x="256" y="362"/>
                  <a:pt x="256" y="362"/>
                </a:cubicBezTo>
                <a:cubicBezTo>
                  <a:pt x="250" y="362"/>
                  <a:pt x="245" y="358"/>
                  <a:pt x="245" y="352"/>
                </a:cubicBezTo>
                <a:cubicBezTo>
                  <a:pt x="245" y="346"/>
                  <a:pt x="250" y="341"/>
                  <a:pt x="256" y="341"/>
                </a:cubicBezTo>
                <a:close/>
                <a:moveTo>
                  <a:pt x="330" y="202"/>
                </a:moveTo>
                <a:cubicBezTo>
                  <a:pt x="213" y="202"/>
                  <a:pt x="213" y="202"/>
                  <a:pt x="213" y="202"/>
                </a:cubicBezTo>
                <a:cubicBezTo>
                  <a:pt x="207" y="202"/>
                  <a:pt x="202" y="207"/>
                  <a:pt x="202" y="213"/>
                </a:cubicBezTo>
                <a:cubicBezTo>
                  <a:pt x="202" y="394"/>
                  <a:pt x="202" y="394"/>
                  <a:pt x="202" y="394"/>
                </a:cubicBezTo>
                <a:cubicBezTo>
                  <a:pt x="160" y="394"/>
                  <a:pt x="160" y="394"/>
                  <a:pt x="160" y="394"/>
                </a:cubicBezTo>
                <a:cubicBezTo>
                  <a:pt x="160" y="138"/>
                  <a:pt x="160" y="138"/>
                  <a:pt x="160" y="138"/>
                </a:cubicBezTo>
                <a:cubicBezTo>
                  <a:pt x="181" y="138"/>
                  <a:pt x="181" y="138"/>
                  <a:pt x="181" y="138"/>
                </a:cubicBezTo>
                <a:cubicBezTo>
                  <a:pt x="181" y="149"/>
                  <a:pt x="181" y="149"/>
                  <a:pt x="181" y="149"/>
                </a:cubicBezTo>
                <a:cubicBezTo>
                  <a:pt x="181" y="155"/>
                  <a:pt x="186" y="160"/>
                  <a:pt x="192" y="160"/>
                </a:cubicBezTo>
                <a:cubicBezTo>
                  <a:pt x="298" y="160"/>
                  <a:pt x="298" y="160"/>
                  <a:pt x="298" y="160"/>
                </a:cubicBezTo>
                <a:cubicBezTo>
                  <a:pt x="304" y="160"/>
                  <a:pt x="309" y="155"/>
                  <a:pt x="309" y="149"/>
                </a:cubicBezTo>
                <a:cubicBezTo>
                  <a:pt x="309" y="138"/>
                  <a:pt x="309" y="138"/>
                  <a:pt x="309" y="138"/>
                </a:cubicBezTo>
                <a:cubicBezTo>
                  <a:pt x="330" y="138"/>
                  <a:pt x="330" y="138"/>
                  <a:pt x="330" y="138"/>
                </a:cubicBezTo>
                <a:lnTo>
                  <a:pt x="330" y="202"/>
                </a:lnTo>
                <a:close/>
                <a:moveTo>
                  <a:pt x="288" y="138"/>
                </a:moveTo>
                <a:cubicBezTo>
                  <a:pt x="202" y="138"/>
                  <a:pt x="202" y="138"/>
                  <a:pt x="202" y="138"/>
                </a:cubicBezTo>
                <a:cubicBezTo>
                  <a:pt x="202" y="128"/>
                  <a:pt x="202" y="128"/>
                  <a:pt x="202" y="128"/>
                </a:cubicBezTo>
                <a:cubicBezTo>
                  <a:pt x="202" y="128"/>
                  <a:pt x="202" y="128"/>
                  <a:pt x="202" y="128"/>
                </a:cubicBezTo>
                <a:cubicBezTo>
                  <a:pt x="202" y="128"/>
                  <a:pt x="202" y="128"/>
                  <a:pt x="202" y="128"/>
                </a:cubicBezTo>
                <a:cubicBezTo>
                  <a:pt x="202" y="117"/>
                  <a:pt x="202" y="117"/>
                  <a:pt x="202" y="117"/>
                </a:cubicBezTo>
                <a:cubicBezTo>
                  <a:pt x="288" y="117"/>
                  <a:pt x="288" y="117"/>
                  <a:pt x="288" y="117"/>
                </a:cubicBezTo>
                <a:lnTo>
                  <a:pt x="288" y="138"/>
                </a:lnTo>
                <a:close/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373" y="405"/>
                </a:moveTo>
                <a:cubicBezTo>
                  <a:pt x="373" y="411"/>
                  <a:pt x="368" y="416"/>
                  <a:pt x="362" y="416"/>
                </a:cubicBezTo>
                <a:cubicBezTo>
                  <a:pt x="149" y="416"/>
                  <a:pt x="149" y="416"/>
                  <a:pt x="149" y="416"/>
                </a:cubicBezTo>
                <a:cubicBezTo>
                  <a:pt x="143" y="416"/>
                  <a:pt x="138" y="411"/>
                  <a:pt x="138" y="405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8" y="122"/>
                  <a:pt x="143" y="117"/>
                  <a:pt x="149" y="117"/>
                </a:cubicBezTo>
                <a:cubicBezTo>
                  <a:pt x="181" y="117"/>
                  <a:pt x="181" y="117"/>
                  <a:pt x="181" y="117"/>
                </a:cubicBezTo>
                <a:cubicBezTo>
                  <a:pt x="181" y="106"/>
                  <a:pt x="181" y="106"/>
                  <a:pt x="181" y="106"/>
                </a:cubicBezTo>
                <a:cubicBezTo>
                  <a:pt x="181" y="100"/>
                  <a:pt x="186" y="96"/>
                  <a:pt x="192" y="96"/>
                </a:cubicBezTo>
                <a:cubicBezTo>
                  <a:pt x="298" y="96"/>
                  <a:pt x="298" y="96"/>
                  <a:pt x="298" y="96"/>
                </a:cubicBezTo>
                <a:cubicBezTo>
                  <a:pt x="304" y="96"/>
                  <a:pt x="309" y="100"/>
                  <a:pt x="309" y="106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41" y="117"/>
                  <a:pt x="341" y="117"/>
                  <a:pt x="341" y="117"/>
                </a:cubicBezTo>
                <a:cubicBezTo>
                  <a:pt x="347" y="117"/>
                  <a:pt x="352" y="122"/>
                  <a:pt x="352" y="128"/>
                </a:cubicBezTo>
                <a:cubicBezTo>
                  <a:pt x="352" y="202"/>
                  <a:pt x="352" y="202"/>
                  <a:pt x="352" y="202"/>
                </a:cubicBezTo>
                <a:cubicBezTo>
                  <a:pt x="362" y="202"/>
                  <a:pt x="362" y="202"/>
                  <a:pt x="362" y="202"/>
                </a:cubicBezTo>
                <a:cubicBezTo>
                  <a:pt x="368" y="202"/>
                  <a:pt x="373" y="207"/>
                  <a:pt x="373" y="213"/>
                </a:cubicBezTo>
                <a:lnTo>
                  <a:pt x="373" y="405"/>
                </a:lnTo>
                <a:close/>
              </a:path>
            </a:pathLst>
          </a:custGeom>
          <a:solidFill>
            <a:srgbClr val="86BC2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34" name="Freeform 1029"/>
          <p:cNvSpPr>
            <a:spLocks noEditPoints="1"/>
          </p:cNvSpPr>
          <p:nvPr/>
        </p:nvSpPr>
        <p:spPr bwMode="auto">
          <a:xfrm>
            <a:off x="5435600" y="6647921"/>
            <a:ext cx="396000" cy="396000"/>
          </a:xfrm>
          <a:custGeom>
            <a:avLst/>
            <a:gdLst>
              <a:gd name="T0" fmla="*/ 181 w 512"/>
              <a:gd name="T1" fmla="*/ 277 h 512"/>
              <a:gd name="T2" fmla="*/ 160 w 512"/>
              <a:gd name="T3" fmla="*/ 202 h 512"/>
              <a:gd name="T4" fmla="*/ 181 w 512"/>
              <a:gd name="T5" fmla="*/ 181 h 512"/>
              <a:gd name="T6" fmla="*/ 256 w 512"/>
              <a:gd name="T7" fmla="*/ 202 h 512"/>
              <a:gd name="T8" fmla="*/ 256 w 512"/>
              <a:gd name="T9" fmla="*/ 266 h 512"/>
              <a:gd name="T10" fmla="*/ 160 w 512"/>
              <a:gd name="T11" fmla="*/ 160 h 512"/>
              <a:gd name="T12" fmla="*/ 160 w 512"/>
              <a:gd name="T13" fmla="*/ 181 h 512"/>
              <a:gd name="T14" fmla="*/ 266 w 512"/>
              <a:gd name="T15" fmla="*/ 160 h 512"/>
              <a:gd name="T16" fmla="*/ 288 w 512"/>
              <a:gd name="T17" fmla="*/ 160 h 512"/>
              <a:gd name="T18" fmla="*/ 224 w 512"/>
              <a:gd name="T19" fmla="*/ 352 h 512"/>
              <a:gd name="T20" fmla="*/ 266 w 512"/>
              <a:gd name="T21" fmla="*/ 309 h 512"/>
              <a:gd name="T22" fmla="*/ 266 w 512"/>
              <a:gd name="T23" fmla="*/ 288 h 512"/>
              <a:gd name="T24" fmla="*/ 160 w 512"/>
              <a:gd name="T25" fmla="*/ 309 h 512"/>
              <a:gd name="T26" fmla="*/ 138 w 512"/>
              <a:gd name="T27" fmla="*/ 309 h 512"/>
              <a:gd name="T28" fmla="*/ 0 w 512"/>
              <a:gd name="T29" fmla="*/ 256 h 512"/>
              <a:gd name="T30" fmla="*/ 373 w 512"/>
              <a:gd name="T31" fmla="*/ 213 h 512"/>
              <a:gd name="T32" fmla="*/ 309 w 512"/>
              <a:gd name="T33" fmla="*/ 213 h 512"/>
              <a:gd name="T34" fmla="*/ 288 w 512"/>
              <a:gd name="T35" fmla="*/ 202 h 512"/>
              <a:gd name="T36" fmla="*/ 309 w 512"/>
              <a:gd name="T37" fmla="*/ 149 h 512"/>
              <a:gd name="T38" fmla="*/ 245 w 512"/>
              <a:gd name="T39" fmla="*/ 149 h 512"/>
              <a:gd name="T40" fmla="*/ 181 w 512"/>
              <a:gd name="T41" fmla="*/ 149 h 512"/>
              <a:gd name="T42" fmla="*/ 117 w 512"/>
              <a:gd name="T43" fmla="*/ 149 h 512"/>
              <a:gd name="T44" fmla="*/ 138 w 512"/>
              <a:gd name="T45" fmla="*/ 202 h 512"/>
              <a:gd name="T46" fmla="*/ 117 w 512"/>
              <a:gd name="T47" fmla="*/ 277 h 512"/>
              <a:gd name="T48" fmla="*/ 170 w 512"/>
              <a:gd name="T49" fmla="*/ 330 h 512"/>
              <a:gd name="T50" fmla="*/ 202 w 512"/>
              <a:gd name="T51" fmla="*/ 309 h 512"/>
              <a:gd name="T52" fmla="*/ 181 w 512"/>
              <a:gd name="T53" fmla="*/ 341 h 512"/>
              <a:gd name="T54" fmla="*/ 234 w 512"/>
              <a:gd name="T55" fmla="*/ 394 h 512"/>
              <a:gd name="T56" fmla="*/ 309 w 512"/>
              <a:gd name="T57" fmla="*/ 373 h 512"/>
              <a:gd name="T58" fmla="*/ 362 w 512"/>
              <a:gd name="T59" fmla="*/ 394 h 512"/>
              <a:gd name="T60" fmla="*/ 362 w 512"/>
              <a:gd name="T61" fmla="*/ 330 h 512"/>
              <a:gd name="T62" fmla="*/ 362 w 512"/>
              <a:gd name="T63" fmla="*/ 266 h 512"/>
              <a:gd name="T64" fmla="*/ 330 w 512"/>
              <a:gd name="T65" fmla="*/ 266 h 512"/>
              <a:gd name="T66" fmla="*/ 309 w 512"/>
              <a:gd name="T67" fmla="*/ 245 h 512"/>
              <a:gd name="T68" fmla="*/ 298 w 512"/>
              <a:gd name="T69" fmla="*/ 266 h 512"/>
              <a:gd name="T70" fmla="*/ 298 w 512"/>
              <a:gd name="T71" fmla="*/ 330 h 512"/>
              <a:gd name="T72" fmla="*/ 245 w 512"/>
              <a:gd name="T73" fmla="*/ 309 h 512"/>
              <a:gd name="T74" fmla="*/ 234 w 512"/>
              <a:gd name="T75" fmla="*/ 330 h 512"/>
              <a:gd name="T76" fmla="*/ 309 w 512"/>
              <a:gd name="T77" fmla="*/ 352 h 512"/>
              <a:gd name="T78" fmla="*/ 330 w 512"/>
              <a:gd name="T79" fmla="*/ 330 h 512"/>
              <a:gd name="T80" fmla="*/ 352 w 512"/>
              <a:gd name="T81" fmla="*/ 245 h 512"/>
              <a:gd name="T82" fmla="*/ 330 w 512"/>
              <a:gd name="T83" fmla="*/ 245 h 512"/>
              <a:gd name="T84" fmla="*/ 352 w 512"/>
              <a:gd name="T85" fmla="*/ 35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12" h="512">
                <a:moveTo>
                  <a:pt x="245" y="288"/>
                </a:moveTo>
                <a:cubicBezTo>
                  <a:pt x="181" y="288"/>
                  <a:pt x="181" y="288"/>
                  <a:pt x="181" y="288"/>
                </a:cubicBezTo>
                <a:cubicBezTo>
                  <a:pt x="181" y="277"/>
                  <a:pt x="181" y="277"/>
                  <a:pt x="181" y="277"/>
                </a:cubicBezTo>
                <a:cubicBezTo>
                  <a:pt x="181" y="271"/>
                  <a:pt x="176" y="266"/>
                  <a:pt x="170" y="266"/>
                </a:cubicBezTo>
                <a:cubicBezTo>
                  <a:pt x="160" y="266"/>
                  <a:pt x="160" y="266"/>
                  <a:pt x="160" y="266"/>
                </a:cubicBezTo>
                <a:cubicBezTo>
                  <a:pt x="160" y="202"/>
                  <a:pt x="160" y="202"/>
                  <a:pt x="160" y="202"/>
                </a:cubicBezTo>
                <a:cubicBezTo>
                  <a:pt x="170" y="202"/>
                  <a:pt x="170" y="202"/>
                  <a:pt x="170" y="202"/>
                </a:cubicBezTo>
                <a:cubicBezTo>
                  <a:pt x="176" y="202"/>
                  <a:pt x="181" y="198"/>
                  <a:pt x="181" y="192"/>
                </a:cubicBezTo>
                <a:cubicBezTo>
                  <a:pt x="181" y="181"/>
                  <a:pt x="181" y="181"/>
                  <a:pt x="181" y="181"/>
                </a:cubicBezTo>
                <a:cubicBezTo>
                  <a:pt x="245" y="181"/>
                  <a:pt x="245" y="181"/>
                  <a:pt x="245" y="181"/>
                </a:cubicBezTo>
                <a:cubicBezTo>
                  <a:pt x="245" y="192"/>
                  <a:pt x="245" y="192"/>
                  <a:pt x="245" y="192"/>
                </a:cubicBezTo>
                <a:cubicBezTo>
                  <a:pt x="245" y="198"/>
                  <a:pt x="250" y="202"/>
                  <a:pt x="256" y="202"/>
                </a:cubicBezTo>
                <a:cubicBezTo>
                  <a:pt x="266" y="202"/>
                  <a:pt x="266" y="202"/>
                  <a:pt x="266" y="202"/>
                </a:cubicBezTo>
                <a:cubicBezTo>
                  <a:pt x="266" y="266"/>
                  <a:pt x="266" y="266"/>
                  <a:pt x="266" y="266"/>
                </a:cubicBezTo>
                <a:cubicBezTo>
                  <a:pt x="256" y="266"/>
                  <a:pt x="256" y="266"/>
                  <a:pt x="256" y="266"/>
                </a:cubicBezTo>
                <a:cubicBezTo>
                  <a:pt x="250" y="266"/>
                  <a:pt x="245" y="271"/>
                  <a:pt x="245" y="277"/>
                </a:cubicBezTo>
                <a:lnTo>
                  <a:pt x="245" y="288"/>
                </a:lnTo>
                <a:close/>
                <a:moveTo>
                  <a:pt x="160" y="160"/>
                </a:moveTo>
                <a:cubicBezTo>
                  <a:pt x="138" y="160"/>
                  <a:pt x="138" y="160"/>
                  <a:pt x="138" y="160"/>
                </a:cubicBezTo>
                <a:cubicBezTo>
                  <a:pt x="138" y="181"/>
                  <a:pt x="138" y="181"/>
                  <a:pt x="138" y="181"/>
                </a:cubicBezTo>
                <a:cubicBezTo>
                  <a:pt x="160" y="181"/>
                  <a:pt x="160" y="181"/>
                  <a:pt x="160" y="181"/>
                </a:cubicBezTo>
                <a:lnTo>
                  <a:pt x="160" y="160"/>
                </a:lnTo>
                <a:close/>
                <a:moveTo>
                  <a:pt x="288" y="160"/>
                </a:moveTo>
                <a:cubicBezTo>
                  <a:pt x="266" y="160"/>
                  <a:pt x="266" y="160"/>
                  <a:pt x="266" y="160"/>
                </a:cubicBezTo>
                <a:cubicBezTo>
                  <a:pt x="266" y="181"/>
                  <a:pt x="266" y="181"/>
                  <a:pt x="266" y="181"/>
                </a:cubicBezTo>
                <a:cubicBezTo>
                  <a:pt x="288" y="181"/>
                  <a:pt x="288" y="181"/>
                  <a:pt x="288" y="181"/>
                </a:cubicBezTo>
                <a:lnTo>
                  <a:pt x="288" y="160"/>
                </a:lnTo>
                <a:close/>
                <a:moveTo>
                  <a:pt x="202" y="373"/>
                </a:moveTo>
                <a:cubicBezTo>
                  <a:pt x="224" y="373"/>
                  <a:pt x="224" y="373"/>
                  <a:pt x="224" y="373"/>
                </a:cubicBezTo>
                <a:cubicBezTo>
                  <a:pt x="224" y="352"/>
                  <a:pt x="224" y="352"/>
                  <a:pt x="224" y="352"/>
                </a:cubicBezTo>
                <a:cubicBezTo>
                  <a:pt x="202" y="352"/>
                  <a:pt x="202" y="352"/>
                  <a:pt x="202" y="352"/>
                </a:cubicBezTo>
                <a:lnTo>
                  <a:pt x="202" y="373"/>
                </a:lnTo>
                <a:close/>
                <a:moveTo>
                  <a:pt x="266" y="309"/>
                </a:moveTo>
                <a:cubicBezTo>
                  <a:pt x="288" y="309"/>
                  <a:pt x="288" y="309"/>
                  <a:pt x="288" y="309"/>
                </a:cubicBezTo>
                <a:cubicBezTo>
                  <a:pt x="288" y="288"/>
                  <a:pt x="288" y="288"/>
                  <a:pt x="288" y="288"/>
                </a:cubicBezTo>
                <a:cubicBezTo>
                  <a:pt x="266" y="288"/>
                  <a:pt x="266" y="288"/>
                  <a:pt x="266" y="288"/>
                </a:cubicBezTo>
                <a:lnTo>
                  <a:pt x="266" y="309"/>
                </a:lnTo>
                <a:close/>
                <a:moveTo>
                  <a:pt x="138" y="309"/>
                </a:moveTo>
                <a:cubicBezTo>
                  <a:pt x="160" y="309"/>
                  <a:pt x="160" y="309"/>
                  <a:pt x="160" y="309"/>
                </a:cubicBezTo>
                <a:cubicBezTo>
                  <a:pt x="160" y="288"/>
                  <a:pt x="160" y="288"/>
                  <a:pt x="160" y="288"/>
                </a:cubicBezTo>
                <a:cubicBezTo>
                  <a:pt x="138" y="288"/>
                  <a:pt x="138" y="288"/>
                  <a:pt x="138" y="288"/>
                </a:cubicBezTo>
                <a:lnTo>
                  <a:pt x="138" y="309"/>
                </a:ln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73" y="213"/>
                </a:moveTo>
                <a:cubicBezTo>
                  <a:pt x="373" y="207"/>
                  <a:pt x="368" y="202"/>
                  <a:pt x="362" y="202"/>
                </a:cubicBezTo>
                <a:cubicBezTo>
                  <a:pt x="320" y="202"/>
                  <a:pt x="320" y="202"/>
                  <a:pt x="320" y="202"/>
                </a:cubicBezTo>
                <a:cubicBezTo>
                  <a:pt x="314" y="202"/>
                  <a:pt x="309" y="207"/>
                  <a:pt x="309" y="213"/>
                </a:cubicBezTo>
                <a:cubicBezTo>
                  <a:pt x="309" y="224"/>
                  <a:pt x="309" y="224"/>
                  <a:pt x="309" y="224"/>
                </a:cubicBezTo>
                <a:cubicBezTo>
                  <a:pt x="288" y="224"/>
                  <a:pt x="288" y="224"/>
                  <a:pt x="288" y="224"/>
                </a:cubicBezTo>
                <a:cubicBezTo>
                  <a:pt x="288" y="202"/>
                  <a:pt x="288" y="202"/>
                  <a:pt x="288" y="202"/>
                </a:cubicBezTo>
                <a:cubicBezTo>
                  <a:pt x="298" y="202"/>
                  <a:pt x="298" y="202"/>
                  <a:pt x="298" y="202"/>
                </a:cubicBezTo>
                <a:cubicBezTo>
                  <a:pt x="304" y="202"/>
                  <a:pt x="309" y="198"/>
                  <a:pt x="309" y="192"/>
                </a:cubicBezTo>
                <a:cubicBezTo>
                  <a:pt x="309" y="149"/>
                  <a:pt x="309" y="149"/>
                  <a:pt x="309" y="149"/>
                </a:cubicBezTo>
                <a:cubicBezTo>
                  <a:pt x="309" y="143"/>
                  <a:pt x="304" y="138"/>
                  <a:pt x="298" y="138"/>
                </a:cubicBezTo>
                <a:cubicBezTo>
                  <a:pt x="256" y="138"/>
                  <a:pt x="256" y="138"/>
                  <a:pt x="256" y="138"/>
                </a:cubicBezTo>
                <a:cubicBezTo>
                  <a:pt x="250" y="138"/>
                  <a:pt x="245" y="143"/>
                  <a:pt x="245" y="149"/>
                </a:cubicBezTo>
                <a:cubicBezTo>
                  <a:pt x="245" y="160"/>
                  <a:pt x="245" y="160"/>
                  <a:pt x="245" y="160"/>
                </a:cubicBezTo>
                <a:cubicBezTo>
                  <a:pt x="181" y="160"/>
                  <a:pt x="181" y="160"/>
                  <a:pt x="181" y="160"/>
                </a:cubicBezTo>
                <a:cubicBezTo>
                  <a:pt x="181" y="149"/>
                  <a:pt x="181" y="149"/>
                  <a:pt x="181" y="149"/>
                </a:cubicBezTo>
                <a:cubicBezTo>
                  <a:pt x="181" y="143"/>
                  <a:pt x="176" y="138"/>
                  <a:pt x="170" y="138"/>
                </a:cubicBezTo>
                <a:cubicBezTo>
                  <a:pt x="128" y="138"/>
                  <a:pt x="128" y="138"/>
                  <a:pt x="128" y="138"/>
                </a:cubicBezTo>
                <a:cubicBezTo>
                  <a:pt x="122" y="138"/>
                  <a:pt x="117" y="143"/>
                  <a:pt x="117" y="149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117" y="198"/>
                  <a:pt x="122" y="202"/>
                  <a:pt x="128" y="202"/>
                </a:cubicBezTo>
                <a:cubicBezTo>
                  <a:pt x="138" y="202"/>
                  <a:pt x="138" y="202"/>
                  <a:pt x="138" y="202"/>
                </a:cubicBezTo>
                <a:cubicBezTo>
                  <a:pt x="138" y="266"/>
                  <a:pt x="138" y="266"/>
                  <a:pt x="138" y="266"/>
                </a:cubicBezTo>
                <a:cubicBezTo>
                  <a:pt x="128" y="266"/>
                  <a:pt x="128" y="266"/>
                  <a:pt x="128" y="266"/>
                </a:cubicBezTo>
                <a:cubicBezTo>
                  <a:pt x="122" y="266"/>
                  <a:pt x="117" y="271"/>
                  <a:pt x="117" y="277"/>
                </a:cubicBezTo>
                <a:cubicBezTo>
                  <a:pt x="117" y="320"/>
                  <a:pt x="117" y="320"/>
                  <a:pt x="117" y="320"/>
                </a:cubicBezTo>
                <a:cubicBezTo>
                  <a:pt x="117" y="326"/>
                  <a:pt x="122" y="330"/>
                  <a:pt x="128" y="330"/>
                </a:cubicBezTo>
                <a:cubicBezTo>
                  <a:pt x="170" y="330"/>
                  <a:pt x="170" y="330"/>
                  <a:pt x="170" y="330"/>
                </a:cubicBezTo>
                <a:cubicBezTo>
                  <a:pt x="176" y="330"/>
                  <a:pt x="181" y="326"/>
                  <a:pt x="181" y="320"/>
                </a:cubicBezTo>
                <a:cubicBezTo>
                  <a:pt x="181" y="309"/>
                  <a:pt x="181" y="309"/>
                  <a:pt x="181" y="309"/>
                </a:cubicBezTo>
                <a:cubicBezTo>
                  <a:pt x="202" y="309"/>
                  <a:pt x="202" y="309"/>
                  <a:pt x="202" y="309"/>
                </a:cubicBezTo>
                <a:cubicBezTo>
                  <a:pt x="202" y="330"/>
                  <a:pt x="202" y="330"/>
                  <a:pt x="202" y="330"/>
                </a:cubicBezTo>
                <a:cubicBezTo>
                  <a:pt x="192" y="330"/>
                  <a:pt x="192" y="330"/>
                  <a:pt x="192" y="330"/>
                </a:cubicBezTo>
                <a:cubicBezTo>
                  <a:pt x="186" y="330"/>
                  <a:pt x="181" y="335"/>
                  <a:pt x="181" y="341"/>
                </a:cubicBezTo>
                <a:cubicBezTo>
                  <a:pt x="181" y="384"/>
                  <a:pt x="181" y="384"/>
                  <a:pt x="181" y="384"/>
                </a:cubicBezTo>
                <a:cubicBezTo>
                  <a:pt x="181" y="390"/>
                  <a:pt x="186" y="394"/>
                  <a:pt x="192" y="394"/>
                </a:cubicBezTo>
                <a:cubicBezTo>
                  <a:pt x="234" y="394"/>
                  <a:pt x="234" y="394"/>
                  <a:pt x="234" y="394"/>
                </a:cubicBezTo>
                <a:cubicBezTo>
                  <a:pt x="240" y="394"/>
                  <a:pt x="245" y="390"/>
                  <a:pt x="245" y="384"/>
                </a:cubicBezTo>
                <a:cubicBezTo>
                  <a:pt x="245" y="373"/>
                  <a:pt x="245" y="373"/>
                  <a:pt x="245" y="373"/>
                </a:cubicBezTo>
                <a:cubicBezTo>
                  <a:pt x="309" y="373"/>
                  <a:pt x="309" y="373"/>
                  <a:pt x="309" y="373"/>
                </a:cubicBezTo>
                <a:cubicBezTo>
                  <a:pt x="309" y="384"/>
                  <a:pt x="309" y="384"/>
                  <a:pt x="309" y="384"/>
                </a:cubicBezTo>
                <a:cubicBezTo>
                  <a:pt x="309" y="390"/>
                  <a:pt x="314" y="394"/>
                  <a:pt x="320" y="394"/>
                </a:cubicBezTo>
                <a:cubicBezTo>
                  <a:pt x="362" y="394"/>
                  <a:pt x="362" y="394"/>
                  <a:pt x="362" y="394"/>
                </a:cubicBezTo>
                <a:cubicBezTo>
                  <a:pt x="368" y="394"/>
                  <a:pt x="373" y="390"/>
                  <a:pt x="373" y="384"/>
                </a:cubicBezTo>
                <a:cubicBezTo>
                  <a:pt x="373" y="341"/>
                  <a:pt x="373" y="341"/>
                  <a:pt x="373" y="341"/>
                </a:cubicBezTo>
                <a:cubicBezTo>
                  <a:pt x="373" y="335"/>
                  <a:pt x="368" y="330"/>
                  <a:pt x="362" y="330"/>
                </a:cubicBezTo>
                <a:cubicBezTo>
                  <a:pt x="352" y="330"/>
                  <a:pt x="352" y="330"/>
                  <a:pt x="352" y="330"/>
                </a:cubicBezTo>
                <a:cubicBezTo>
                  <a:pt x="352" y="266"/>
                  <a:pt x="352" y="266"/>
                  <a:pt x="352" y="266"/>
                </a:cubicBezTo>
                <a:cubicBezTo>
                  <a:pt x="362" y="266"/>
                  <a:pt x="362" y="266"/>
                  <a:pt x="362" y="266"/>
                </a:cubicBezTo>
                <a:cubicBezTo>
                  <a:pt x="368" y="266"/>
                  <a:pt x="373" y="262"/>
                  <a:pt x="373" y="256"/>
                </a:cubicBezTo>
                <a:lnTo>
                  <a:pt x="373" y="213"/>
                </a:lnTo>
                <a:close/>
                <a:moveTo>
                  <a:pt x="330" y="266"/>
                </a:moveTo>
                <a:cubicBezTo>
                  <a:pt x="320" y="266"/>
                  <a:pt x="320" y="266"/>
                  <a:pt x="320" y="266"/>
                </a:cubicBezTo>
                <a:cubicBezTo>
                  <a:pt x="314" y="266"/>
                  <a:pt x="309" y="262"/>
                  <a:pt x="309" y="256"/>
                </a:cubicBezTo>
                <a:cubicBezTo>
                  <a:pt x="309" y="245"/>
                  <a:pt x="309" y="245"/>
                  <a:pt x="309" y="245"/>
                </a:cubicBezTo>
                <a:cubicBezTo>
                  <a:pt x="288" y="245"/>
                  <a:pt x="288" y="245"/>
                  <a:pt x="288" y="245"/>
                </a:cubicBezTo>
                <a:cubicBezTo>
                  <a:pt x="288" y="266"/>
                  <a:pt x="288" y="266"/>
                  <a:pt x="288" y="266"/>
                </a:cubicBezTo>
                <a:cubicBezTo>
                  <a:pt x="298" y="266"/>
                  <a:pt x="298" y="266"/>
                  <a:pt x="298" y="266"/>
                </a:cubicBezTo>
                <a:cubicBezTo>
                  <a:pt x="304" y="266"/>
                  <a:pt x="309" y="271"/>
                  <a:pt x="309" y="277"/>
                </a:cubicBezTo>
                <a:cubicBezTo>
                  <a:pt x="309" y="320"/>
                  <a:pt x="309" y="320"/>
                  <a:pt x="309" y="320"/>
                </a:cubicBezTo>
                <a:cubicBezTo>
                  <a:pt x="309" y="326"/>
                  <a:pt x="304" y="330"/>
                  <a:pt x="298" y="330"/>
                </a:cubicBezTo>
                <a:cubicBezTo>
                  <a:pt x="256" y="330"/>
                  <a:pt x="256" y="330"/>
                  <a:pt x="256" y="330"/>
                </a:cubicBezTo>
                <a:cubicBezTo>
                  <a:pt x="250" y="330"/>
                  <a:pt x="245" y="326"/>
                  <a:pt x="245" y="320"/>
                </a:cubicBezTo>
                <a:cubicBezTo>
                  <a:pt x="245" y="309"/>
                  <a:pt x="245" y="309"/>
                  <a:pt x="245" y="309"/>
                </a:cubicBezTo>
                <a:cubicBezTo>
                  <a:pt x="224" y="309"/>
                  <a:pt x="224" y="309"/>
                  <a:pt x="224" y="309"/>
                </a:cubicBezTo>
                <a:cubicBezTo>
                  <a:pt x="224" y="330"/>
                  <a:pt x="224" y="330"/>
                  <a:pt x="224" y="330"/>
                </a:cubicBezTo>
                <a:cubicBezTo>
                  <a:pt x="234" y="330"/>
                  <a:pt x="234" y="330"/>
                  <a:pt x="234" y="330"/>
                </a:cubicBezTo>
                <a:cubicBezTo>
                  <a:pt x="240" y="330"/>
                  <a:pt x="245" y="335"/>
                  <a:pt x="245" y="341"/>
                </a:cubicBezTo>
                <a:cubicBezTo>
                  <a:pt x="245" y="352"/>
                  <a:pt x="245" y="352"/>
                  <a:pt x="245" y="352"/>
                </a:cubicBezTo>
                <a:cubicBezTo>
                  <a:pt x="309" y="352"/>
                  <a:pt x="309" y="352"/>
                  <a:pt x="309" y="352"/>
                </a:cubicBezTo>
                <a:cubicBezTo>
                  <a:pt x="309" y="341"/>
                  <a:pt x="309" y="341"/>
                  <a:pt x="309" y="341"/>
                </a:cubicBezTo>
                <a:cubicBezTo>
                  <a:pt x="309" y="335"/>
                  <a:pt x="314" y="330"/>
                  <a:pt x="320" y="330"/>
                </a:cubicBezTo>
                <a:cubicBezTo>
                  <a:pt x="330" y="330"/>
                  <a:pt x="330" y="330"/>
                  <a:pt x="330" y="330"/>
                </a:cubicBezTo>
                <a:lnTo>
                  <a:pt x="330" y="266"/>
                </a:lnTo>
                <a:close/>
                <a:moveTo>
                  <a:pt x="330" y="245"/>
                </a:moveTo>
                <a:cubicBezTo>
                  <a:pt x="352" y="245"/>
                  <a:pt x="352" y="245"/>
                  <a:pt x="352" y="245"/>
                </a:cubicBezTo>
                <a:cubicBezTo>
                  <a:pt x="352" y="224"/>
                  <a:pt x="352" y="224"/>
                  <a:pt x="352" y="224"/>
                </a:cubicBezTo>
                <a:cubicBezTo>
                  <a:pt x="330" y="224"/>
                  <a:pt x="330" y="224"/>
                  <a:pt x="330" y="224"/>
                </a:cubicBezTo>
                <a:lnTo>
                  <a:pt x="330" y="245"/>
                </a:lnTo>
                <a:close/>
                <a:moveTo>
                  <a:pt x="330" y="373"/>
                </a:moveTo>
                <a:cubicBezTo>
                  <a:pt x="352" y="373"/>
                  <a:pt x="352" y="373"/>
                  <a:pt x="352" y="373"/>
                </a:cubicBezTo>
                <a:cubicBezTo>
                  <a:pt x="352" y="352"/>
                  <a:pt x="352" y="352"/>
                  <a:pt x="352" y="352"/>
                </a:cubicBezTo>
                <a:cubicBezTo>
                  <a:pt x="330" y="352"/>
                  <a:pt x="330" y="352"/>
                  <a:pt x="330" y="352"/>
                </a:cubicBezTo>
                <a:lnTo>
                  <a:pt x="330" y="373"/>
                </a:lnTo>
                <a:close/>
              </a:path>
            </a:pathLst>
          </a:custGeom>
          <a:solidFill>
            <a:srgbClr val="86BC24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40" name="TextBox 139"/>
          <p:cNvSpPr txBox="1"/>
          <p:nvPr/>
        </p:nvSpPr>
        <p:spPr>
          <a:xfrm>
            <a:off x="743129" y="2417945"/>
            <a:ext cx="1900348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ru-RU" sz="1000" dirty="0" smtClean="0"/>
              <a:t>Представители химической промышленности смотрят на развитие производственного сектора пессимистичнее представителей других отраслей. </a:t>
            </a:r>
          </a:p>
        </p:txBody>
      </p:sp>
      <p:sp>
        <p:nvSpPr>
          <p:cNvPr id="141" name="Rectangle 140"/>
          <p:cNvSpPr/>
          <p:nvPr/>
        </p:nvSpPr>
        <p:spPr>
          <a:xfrm>
            <a:off x="3089709" y="2385990"/>
            <a:ext cx="210081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ru-RU" sz="1000" dirty="0" smtClean="0"/>
              <a:t>При </a:t>
            </a:r>
            <a:r>
              <a:rPr lang="ru-RU" sz="1000" dirty="0"/>
              <a:t>этом в отношении текущего состояния своей компании наблюдаются позитивные ожидания </a:t>
            </a:r>
          </a:p>
        </p:txBody>
      </p:sp>
      <p:sp>
        <p:nvSpPr>
          <p:cNvPr id="49" name="Freeform 52"/>
          <p:cNvSpPr>
            <a:spLocks noChangeAspect="1" noEditPoints="1"/>
          </p:cNvSpPr>
          <p:nvPr/>
        </p:nvSpPr>
        <p:spPr bwMode="auto">
          <a:xfrm>
            <a:off x="5430968" y="3587322"/>
            <a:ext cx="396000" cy="396000"/>
          </a:xfrm>
          <a:custGeom>
            <a:avLst/>
            <a:gdLst>
              <a:gd name="T0" fmla="*/ 256 w 512"/>
              <a:gd name="T1" fmla="*/ 285 h 512"/>
              <a:gd name="T2" fmla="*/ 274 w 512"/>
              <a:gd name="T3" fmla="*/ 373 h 512"/>
              <a:gd name="T4" fmla="*/ 237 w 512"/>
              <a:gd name="T5" fmla="*/ 373 h 512"/>
              <a:gd name="T6" fmla="*/ 256 w 512"/>
              <a:gd name="T7" fmla="*/ 285 h 512"/>
              <a:gd name="T8" fmla="*/ 160 w 512"/>
              <a:gd name="T9" fmla="*/ 294 h 512"/>
              <a:gd name="T10" fmla="*/ 160 w 512"/>
              <a:gd name="T11" fmla="*/ 320 h 512"/>
              <a:gd name="T12" fmla="*/ 170 w 512"/>
              <a:gd name="T13" fmla="*/ 320 h 512"/>
              <a:gd name="T14" fmla="*/ 181 w 512"/>
              <a:gd name="T15" fmla="*/ 330 h 512"/>
              <a:gd name="T16" fmla="*/ 181 w 512"/>
              <a:gd name="T17" fmla="*/ 373 h 512"/>
              <a:gd name="T18" fmla="*/ 215 w 512"/>
              <a:gd name="T19" fmla="*/ 373 h 512"/>
              <a:gd name="T20" fmla="*/ 242 w 512"/>
              <a:gd name="T21" fmla="*/ 248 h 512"/>
              <a:gd name="T22" fmla="*/ 160 w 512"/>
              <a:gd name="T23" fmla="*/ 294 h 512"/>
              <a:gd name="T24" fmla="*/ 138 w 512"/>
              <a:gd name="T25" fmla="*/ 373 h 512"/>
              <a:gd name="T26" fmla="*/ 160 w 512"/>
              <a:gd name="T27" fmla="*/ 373 h 512"/>
              <a:gd name="T28" fmla="*/ 160 w 512"/>
              <a:gd name="T29" fmla="*/ 341 h 512"/>
              <a:gd name="T30" fmla="*/ 138 w 512"/>
              <a:gd name="T31" fmla="*/ 341 h 512"/>
              <a:gd name="T32" fmla="*/ 138 w 512"/>
              <a:gd name="T33" fmla="*/ 373 h 512"/>
              <a:gd name="T34" fmla="*/ 343 w 512"/>
              <a:gd name="T35" fmla="*/ 139 h 512"/>
              <a:gd name="T36" fmla="*/ 331 w 512"/>
              <a:gd name="T37" fmla="*/ 131 h 512"/>
              <a:gd name="T38" fmla="*/ 322 w 512"/>
              <a:gd name="T39" fmla="*/ 133 h 512"/>
              <a:gd name="T40" fmla="*/ 314 w 512"/>
              <a:gd name="T41" fmla="*/ 153 h 512"/>
              <a:gd name="T42" fmla="*/ 333 w 512"/>
              <a:gd name="T43" fmla="*/ 190 h 512"/>
              <a:gd name="T44" fmla="*/ 368 w 512"/>
              <a:gd name="T45" fmla="*/ 225 h 512"/>
              <a:gd name="T46" fmla="*/ 361 w 512"/>
              <a:gd name="T47" fmla="*/ 175 h 512"/>
              <a:gd name="T48" fmla="*/ 343 w 512"/>
              <a:gd name="T49" fmla="*/ 139 h 512"/>
              <a:gd name="T50" fmla="*/ 512 w 512"/>
              <a:gd name="T51" fmla="*/ 256 h 512"/>
              <a:gd name="T52" fmla="*/ 256 w 512"/>
              <a:gd name="T53" fmla="*/ 512 h 512"/>
              <a:gd name="T54" fmla="*/ 0 w 512"/>
              <a:gd name="T55" fmla="*/ 256 h 512"/>
              <a:gd name="T56" fmla="*/ 256 w 512"/>
              <a:gd name="T57" fmla="*/ 0 h 512"/>
              <a:gd name="T58" fmla="*/ 512 w 512"/>
              <a:gd name="T59" fmla="*/ 256 h 512"/>
              <a:gd name="T60" fmla="*/ 394 w 512"/>
              <a:gd name="T61" fmla="*/ 384 h 512"/>
              <a:gd name="T62" fmla="*/ 384 w 512"/>
              <a:gd name="T63" fmla="*/ 373 h 512"/>
              <a:gd name="T64" fmla="*/ 384 w 512"/>
              <a:gd name="T65" fmla="*/ 240 h 512"/>
              <a:gd name="T66" fmla="*/ 381 w 512"/>
              <a:gd name="T67" fmla="*/ 168 h 512"/>
              <a:gd name="T68" fmla="*/ 381 w 512"/>
              <a:gd name="T69" fmla="*/ 168 h 512"/>
              <a:gd name="T70" fmla="*/ 360 w 512"/>
              <a:gd name="T71" fmla="*/ 125 h 512"/>
              <a:gd name="T72" fmla="*/ 313 w 512"/>
              <a:gd name="T73" fmla="*/ 114 h 512"/>
              <a:gd name="T74" fmla="*/ 293 w 512"/>
              <a:gd name="T75" fmla="*/ 158 h 512"/>
              <a:gd name="T76" fmla="*/ 306 w 512"/>
              <a:gd name="T77" fmla="*/ 187 h 512"/>
              <a:gd name="T78" fmla="*/ 144 w 512"/>
              <a:gd name="T79" fmla="*/ 278 h 512"/>
              <a:gd name="T80" fmla="*/ 138 w 512"/>
              <a:gd name="T81" fmla="*/ 288 h 512"/>
              <a:gd name="T82" fmla="*/ 138 w 512"/>
              <a:gd name="T83" fmla="*/ 320 h 512"/>
              <a:gd name="T84" fmla="*/ 128 w 512"/>
              <a:gd name="T85" fmla="*/ 320 h 512"/>
              <a:gd name="T86" fmla="*/ 117 w 512"/>
              <a:gd name="T87" fmla="*/ 330 h 512"/>
              <a:gd name="T88" fmla="*/ 117 w 512"/>
              <a:gd name="T89" fmla="*/ 384 h 512"/>
              <a:gd name="T90" fmla="*/ 128 w 512"/>
              <a:gd name="T91" fmla="*/ 394 h 512"/>
              <a:gd name="T92" fmla="*/ 170 w 512"/>
              <a:gd name="T93" fmla="*/ 394 h 512"/>
              <a:gd name="T94" fmla="*/ 384 w 512"/>
              <a:gd name="T95" fmla="*/ 394 h 512"/>
              <a:gd name="T96" fmla="*/ 394 w 512"/>
              <a:gd name="T97" fmla="*/ 384 h 512"/>
              <a:gd name="T98" fmla="*/ 317 w 512"/>
              <a:gd name="T99" fmla="*/ 205 h 512"/>
              <a:gd name="T100" fmla="*/ 266 w 512"/>
              <a:gd name="T101" fmla="*/ 234 h 512"/>
              <a:gd name="T102" fmla="*/ 296 w 512"/>
              <a:gd name="T103" fmla="*/ 373 h 512"/>
              <a:gd name="T104" fmla="*/ 362 w 512"/>
              <a:gd name="T105" fmla="*/ 373 h 512"/>
              <a:gd name="T106" fmla="*/ 362 w 512"/>
              <a:gd name="T107" fmla="*/ 246 h 512"/>
              <a:gd name="T108" fmla="*/ 317 w 512"/>
              <a:gd name="T109" fmla="*/ 205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12" h="512">
                <a:moveTo>
                  <a:pt x="256" y="285"/>
                </a:moveTo>
                <a:cubicBezTo>
                  <a:pt x="274" y="373"/>
                  <a:pt x="274" y="373"/>
                  <a:pt x="274" y="373"/>
                </a:cubicBezTo>
                <a:cubicBezTo>
                  <a:pt x="237" y="373"/>
                  <a:pt x="237" y="373"/>
                  <a:pt x="237" y="373"/>
                </a:cubicBezTo>
                <a:lnTo>
                  <a:pt x="256" y="285"/>
                </a:lnTo>
                <a:close/>
                <a:moveTo>
                  <a:pt x="160" y="294"/>
                </a:moveTo>
                <a:cubicBezTo>
                  <a:pt x="160" y="320"/>
                  <a:pt x="160" y="320"/>
                  <a:pt x="160" y="320"/>
                </a:cubicBezTo>
                <a:cubicBezTo>
                  <a:pt x="170" y="320"/>
                  <a:pt x="170" y="320"/>
                  <a:pt x="170" y="320"/>
                </a:cubicBezTo>
                <a:cubicBezTo>
                  <a:pt x="176" y="320"/>
                  <a:pt x="181" y="324"/>
                  <a:pt x="181" y="330"/>
                </a:cubicBezTo>
                <a:cubicBezTo>
                  <a:pt x="181" y="373"/>
                  <a:pt x="181" y="373"/>
                  <a:pt x="181" y="373"/>
                </a:cubicBezTo>
                <a:cubicBezTo>
                  <a:pt x="215" y="373"/>
                  <a:pt x="215" y="373"/>
                  <a:pt x="215" y="373"/>
                </a:cubicBezTo>
                <a:cubicBezTo>
                  <a:pt x="242" y="248"/>
                  <a:pt x="242" y="248"/>
                  <a:pt x="242" y="248"/>
                </a:cubicBezTo>
                <a:lnTo>
                  <a:pt x="160" y="294"/>
                </a:lnTo>
                <a:close/>
                <a:moveTo>
                  <a:pt x="138" y="373"/>
                </a:moveTo>
                <a:cubicBezTo>
                  <a:pt x="160" y="373"/>
                  <a:pt x="160" y="373"/>
                  <a:pt x="160" y="373"/>
                </a:cubicBezTo>
                <a:cubicBezTo>
                  <a:pt x="160" y="341"/>
                  <a:pt x="160" y="341"/>
                  <a:pt x="160" y="341"/>
                </a:cubicBezTo>
                <a:cubicBezTo>
                  <a:pt x="138" y="341"/>
                  <a:pt x="138" y="341"/>
                  <a:pt x="138" y="341"/>
                </a:cubicBezTo>
                <a:lnTo>
                  <a:pt x="138" y="373"/>
                </a:lnTo>
                <a:close/>
                <a:moveTo>
                  <a:pt x="343" y="139"/>
                </a:moveTo>
                <a:cubicBezTo>
                  <a:pt x="338" y="133"/>
                  <a:pt x="334" y="131"/>
                  <a:pt x="331" y="131"/>
                </a:cubicBezTo>
                <a:cubicBezTo>
                  <a:pt x="328" y="131"/>
                  <a:pt x="325" y="132"/>
                  <a:pt x="322" y="133"/>
                </a:cubicBezTo>
                <a:cubicBezTo>
                  <a:pt x="316" y="137"/>
                  <a:pt x="311" y="140"/>
                  <a:pt x="314" y="153"/>
                </a:cubicBezTo>
                <a:cubicBezTo>
                  <a:pt x="315" y="157"/>
                  <a:pt x="318" y="166"/>
                  <a:pt x="333" y="190"/>
                </a:cubicBezTo>
                <a:cubicBezTo>
                  <a:pt x="352" y="222"/>
                  <a:pt x="364" y="227"/>
                  <a:pt x="368" y="225"/>
                </a:cubicBezTo>
                <a:cubicBezTo>
                  <a:pt x="372" y="223"/>
                  <a:pt x="376" y="215"/>
                  <a:pt x="361" y="175"/>
                </a:cubicBezTo>
                <a:cubicBezTo>
                  <a:pt x="357" y="163"/>
                  <a:pt x="348" y="144"/>
                  <a:pt x="343" y="139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394" y="384"/>
                </a:moveTo>
                <a:cubicBezTo>
                  <a:pt x="394" y="378"/>
                  <a:pt x="390" y="373"/>
                  <a:pt x="384" y="373"/>
                </a:cubicBezTo>
                <a:cubicBezTo>
                  <a:pt x="384" y="240"/>
                  <a:pt x="384" y="240"/>
                  <a:pt x="384" y="240"/>
                </a:cubicBezTo>
                <a:cubicBezTo>
                  <a:pt x="400" y="226"/>
                  <a:pt x="392" y="197"/>
                  <a:pt x="381" y="168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78" y="158"/>
                  <a:pt x="368" y="135"/>
                  <a:pt x="360" y="125"/>
                </a:cubicBezTo>
                <a:cubicBezTo>
                  <a:pt x="346" y="109"/>
                  <a:pt x="331" y="105"/>
                  <a:pt x="313" y="114"/>
                </a:cubicBezTo>
                <a:cubicBezTo>
                  <a:pt x="295" y="123"/>
                  <a:pt x="288" y="138"/>
                  <a:pt x="293" y="158"/>
                </a:cubicBezTo>
                <a:cubicBezTo>
                  <a:pt x="295" y="164"/>
                  <a:pt x="299" y="174"/>
                  <a:pt x="306" y="187"/>
                </a:cubicBezTo>
                <a:cubicBezTo>
                  <a:pt x="144" y="278"/>
                  <a:pt x="144" y="278"/>
                  <a:pt x="144" y="278"/>
                </a:cubicBezTo>
                <a:cubicBezTo>
                  <a:pt x="140" y="280"/>
                  <a:pt x="138" y="284"/>
                  <a:pt x="138" y="288"/>
                </a:cubicBezTo>
                <a:cubicBezTo>
                  <a:pt x="138" y="320"/>
                  <a:pt x="138" y="320"/>
                  <a:pt x="138" y="320"/>
                </a:cubicBezTo>
                <a:cubicBezTo>
                  <a:pt x="128" y="320"/>
                  <a:pt x="128" y="320"/>
                  <a:pt x="128" y="320"/>
                </a:cubicBezTo>
                <a:cubicBezTo>
                  <a:pt x="122" y="320"/>
                  <a:pt x="117" y="324"/>
                  <a:pt x="117" y="330"/>
                </a:cubicBezTo>
                <a:cubicBezTo>
                  <a:pt x="117" y="384"/>
                  <a:pt x="117" y="384"/>
                  <a:pt x="117" y="384"/>
                </a:cubicBezTo>
                <a:cubicBezTo>
                  <a:pt x="117" y="390"/>
                  <a:pt x="122" y="394"/>
                  <a:pt x="128" y="394"/>
                </a:cubicBezTo>
                <a:cubicBezTo>
                  <a:pt x="170" y="394"/>
                  <a:pt x="170" y="394"/>
                  <a:pt x="170" y="394"/>
                </a:cubicBezTo>
                <a:cubicBezTo>
                  <a:pt x="384" y="394"/>
                  <a:pt x="384" y="394"/>
                  <a:pt x="384" y="394"/>
                </a:cubicBezTo>
                <a:cubicBezTo>
                  <a:pt x="390" y="394"/>
                  <a:pt x="394" y="390"/>
                  <a:pt x="394" y="384"/>
                </a:cubicBezTo>
                <a:close/>
                <a:moveTo>
                  <a:pt x="317" y="205"/>
                </a:moveTo>
                <a:cubicBezTo>
                  <a:pt x="266" y="234"/>
                  <a:pt x="266" y="234"/>
                  <a:pt x="266" y="234"/>
                </a:cubicBezTo>
                <a:cubicBezTo>
                  <a:pt x="296" y="373"/>
                  <a:pt x="296" y="373"/>
                  <a:pt x="296" y="373"/>
                </a:cubicBezTo>
                <a:cubicBezTo>
                  <a:pt x="362" y="373"/>
                  <a:pt x="362" y="373"/>
                  <a:pt x="362" y="373"/>
                </a:cubicBezTo>
                <a:cubicBezTo>
                  <a:pt x="362" y="246"/>
                  <a:pt x="362" y="246"/>
                  <a:pt x="362" y="246"/>
                </a:cubicBezTo>
                <a:cubicBezTo>
                  <a:pt x="348" y="244"/>
                  <a:pt x="333" y="230"/>
                  <a:pt x="317" y="20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Российский химический сектор: ожидания на рынке и факторы конкурентоспособности</a:t>
            </a:r>
            <a:br>
              <a:rPr lang="ru-RU" dirty="0"/>
            </a:b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823771" y="1869532"/>
            <a:ext cx="469377" cy="468000"/>
            <a:chOff x="2556928" y="1277517"/>
            <a:chExt cx="469377" cy="468000"/>
          </a:xfrm>
        </p:grpSpPr>
        <p:sp>
          <p:nvSpPr>
            <p:cNvPr id="3" name="Oval 2"/>
            <p:cNvSpPr/>
            <p:nvPr/>
          </p:nvSpPr>
          <p:spPr bwMode="gray">
            <a:xfrm>
              <a:off x="2575616" y="1289206"/>
              <a:ext cx="432000" cy="432000"/>
            </a:xfrm>
            <a:prstGeom prst="ellipse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6" name="Freeform 575"/>
            <p:cNvSpPr>
              <a:spLocks noChangeAspect="1" noEditPoints="1"/>
            </p:cNvSpPr>
            <p:nvPr/>
          </p:nvSpPr>
          <p:spPr bwMode="auto">
            <a:xfrm>
              <a:off x="2556928" y="1277517"/>
              <a:ext cx="469377" cy="468000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370 w 512"/>
                <a:gd name="T11" fmla="*/ 362 h 512"/>
                <a:gd name="T12" fmla="*/ 320 w 512"/>
                <a:gd name="T13" fmla="*/ 384 h 512"/>
                <a:gd name="T14" fmla="*/ 224 w 512"/>
                <a:gd name="T15" fmla="*/ 384 h 512"/>
                <a:gd name="T16" fmla="*/ 191 w 512"/>
                <a:gd name="T17" fmla="*/ 373 h 512"/>
                <a:gd name="T18" fmla="*/ 106 w 512"/>
                <a:gd name="T19" fmla="*/ 373 h 512"/>
                <a:gd name="T20" fmla="*/ 96 w 512"/>
                <a:gd name="T21" fmla="*/ 362 h 512"/>
                <a:gd name="T22" fmla="*/ 96 w 512"/>
                <a:gd name="T23" fmla="*/ 245 h 512"/>
                <a:gd name="T24" fmla="*/ 106 w 512"/>
                <a:gd name="T25" fmla="*/ 234 h 512"/>
                <a:gd name="T26" fmla="*/ 175 w 512"/>
                <a:gd name="T27" fmla="*/ 234 h 512"/>
                <a:gd name="T28" fmla="*/ 184 w 512"/>
                <a:gd name="T29" fmla="*/ 220 h 512"/>
                <a:gd name="T30" fmla="*/ 185 w 512"/>
                <a:gd name="T31" fmla="*/ 218 h 512"/>
                <a:gd name="T32" fmla="*/ 280 w 512"/>
                <a:gd name="T33" fmla="*/ 110 h 512"/>
                <a:gd name="T34" fmla="*/ 287 w 512"/>
                <a:gd name="T35" fmla="*/ 106 h 512"/>
                <a:gd name="T36" fmla="*/ 295 w 512"/>
                <a:gd name="T37" fmla="*/ 109 h 512"/>
                <a:gd name="T38" fmla="*/ 309 w 512"/>
                <a:gd name="T39" fmla="*/ 152 h 512"/>
                <a:gd name="T40" fmla="*/ 292 w 512"/>
                <a:gd name="T41" fmla="*/ 202 h 512"/>
                <a:gd name="T42" fmla="*/ 330 w 512"/>
                <a:gd name="T43" fmla="*/ 202 h 512"/>
                <a:gd name="T44" fmla="*/ 394 w 512"/>
                <a:gd name="T45" fmla="*/ 266 h 512"/>
                <a:gd name="T46" fmla="*/ 370 w 512"/>
                <a:gd name="T47" fmla="*/ 362 h 512"/>
                <a:gd name="T48" fmla="*/ 170 w 512"/>
                <a:gd name="T49" fmla="*/ 330 h 512"/>
                <a:gd name="T50" fmla="*/ 174 w 512"/>
                <a:gd name="T51" fmla="*/ 352 h 512"/>
                <a:gd name="T52" fmla="*/ 117 w 512"/>
                <a:gd name="T53" fmla="*/ 352 h 512"/>
                <a:gd name="T54" fmla="*/ 117 w 512"/>
                <a:gd name="T55" fmla="*/ 256 h 512"/>
                <a:gd name="T56" fmla="*/ 170 w 512"/>
                <a:gd name="T57" fmla="*/ 256 h 512"/>
                <a:gd name="T58" fmla="*/ 170 w 512"/>
                <a:gd name="T59" fmla="*/ 256 h 512"/>
                <a:gd name="T60" fmla="*/ 170 w 512"/>
                <a:gd name="T61" fmla="*/ 330 h 512"/>
                <a:gd name="T62" fmla="*/ 373 w 512"/>
                <a:gd name="T63" fmla="*/ 267 h 512"/>
                <a:gd name="T64" fmla="*/ 354 w 512"/>
                <a:gd name="T65" fmla="*/ 348 h 512"/>
                <a:gd name="T66" fmla="*/ 320 w 512"/>
                <a:gd name="T67" fmla="*/ 362 h 512"/>
                <a:gd name="T68" fmla="*/ 224 w 512"/>
                <a:gd name="T69" fmla="*/ 362 h 512"/>
                <a:gd name="T70" fmla="*/ 192 w 512"/>
                <a:gd name="T71" fmla="*/ 330 h 512"/>
                <a:gd name="T72" fmla="*/ 192 w 512"/>
                <a:gd name="T73" fmla="*/ 256 h 512"/>
                <a:gd name="T74" fmla="*/ 200 w 512"/>
                <a:gd name="T75" fmla="*/ 233 h 512"/>
                <a:gd name="T76" fmla="*/ 201 w 512"/>
                <a:gd name="T77" fmla="*/ 233 h 512"/>
                <a:gd name="T78" fmla="*/ 287 w 512"/>
                <a:gd name="T79" fmla="*/ 134 h 512"/>
                <a:gd name="T80" fmla="*/ 288 w 512"/>
                <a:gd name="T81" fmla="*/ 146 h 512"/>
                <a:gd name="T82" fmla="*/ 267 w 512"/>
                <a:gd name="T83" fmla="*/ 210 h 512"/>
                <a:gd name="T84" fmla="*/ 267 w 512"/>
                <a:gd name="T85" fmla="*/ 210 h 512"/>
                <a:gd name="T86" fmla="*/ 266 w 512"/>
                <a:gd name="T87" fmla="*/ 213 h 512"/>
                <a:gd name="T88" fmla="*/ 277 w 512"/>
                <a:gd name="T89" fmla="*/ 224 h 512"/>
                <a:gd name="T90" fmla="*/ 330 w 512"/>
                <a:gd name="T91" fmla="*/ 224 h 512"/>
                <a:gd name="T92" fmla="*/ 373 w 512"/>
                <a:gd name="T93" fmla="*/ 267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370" y="362"/>
                  </a:moveTo>
                  <a:cubicBezTo>
                    <a:pt x="357" y="377"/>
                    <a:pt x="340" y="384"/>
                    <a:pt x="320" y="384"/>
                  </a:cubicBezTo>
                  <a:cubicBezTo>
                    <a:pt x="224" y="384"/>
                    <a:pt x="224" y="384"/>
                    <a:pt x="224" y="384"/>
                  </a:cubicBezTo>
                  <a:cubicBezTo>
                    <a:pt x="211" y="384"/>
                    <a:pt x="200" y="380"/>
                    <a:pt x="191" y="373"/>
                  </a:cubicBezTo>
                  <a:cubicBezTo>
                    <a:pt x="106" y="373"/>
                    <a:pt x="106" y="373"/>
                    <a:pt x="106" y="373"/>
                  </a:cubicBezTo>
                  <a:cubicBezTo>
                    <a:pt x="100" y="373"/>
                    <a:pt x="96" y="368"/>
                    <a:pt x="96" y="362"/>
                  </a:cubicBezTo>
                  <a:cubicBezTo>
                    <a:pt x="96" y="245"/>
                    <a:pt x="96" y="245"/>
                    <a:pt x="96" y="245"/>
                  </a:cubicBezTo>
                  <a:cubicBezTo>
                    <a:pt x="96" y="239"/>
                    <a:pt x="100" y="234"/>
                    <a:pt x="106" y="234"/>
                  </a:cubicBezTo>
                  <a:cubicBezTo>
                    <a:pt x="175" y="234"/>
                    <a:pt x="175" y="234"/>
                    <a:pt x="175" y="234"/>
                  </a:cubicBezTo>
                  <a:cubicBezTo>
                    <a:pt x="177" y="229"/>
                    <a:pt x="180" y="224"/>
                    <a:pt x="184" y="220"/>
                  </a:cubicBezTo>
                  <a:cubicBezTo>
                    <a:pt x="185" y="218"/>
                    <a:pt x="185" y="218"/>
                    <a:pt x="185" y="218"/>
                  </a:cubicBezTo>
                  <a:cubicBezTo>
                    <a:pt x="280" y="110"/>
                    <a:pt x="280" y="110"/>
                    <a:pt x="280" y="110"/>
                  </a:cubicBezTo>
                  <a:cubicBezTo>
                    <a:pt x="282" y="108"/>
                    <a:pt x="284" y="106"/>
                    <a:pt x="287" y="106"/>
                  </a:cubicBezTo>
                  <a:cubicBezTo>
                    <a:pt x="290" y="106"/>
                    <a:pt x="293" y="107"/>
                    <a:pt x="295" y="109"/>
                  </a:cubicBezTo>
                  <a:cubicBezTo>
                    <a:pt x="296" y="110"/>
                    <a:pt x="315" y="129"/>
                    <a:pt x="309" y="152"/>
                  </a:cubicBezTo>
                  <a:cubicBezTo>
                    <a:pt x="292" y="202"/>
                    <a:pt x="292" y="202"/>
                    <a:pt x="292" y="202"/>
                  </a:cubicBezTo>
                  <a:cubicBezTo>
                    <a:pt x="330" y="202"/>
                    <a:pt x="330" y="202"/>
                    <a:pt x="330" y="202"/>
                  </a:cubicBezTo>
                  <a:cubicBezTo>
                    <a:pt x="361" y="202"/>
                    <a:pt x="394" y="235"/>
                    <a:pt x="394" y="266"/>
                  </a:cubicBezTo>
                  <a:cubicBezTo>
                    <a:pt x="395" y="268"/>
                    <a:pt x="400" y="329"/>
                    <a:pt x="370" y="362"/>
                  </a:cubicBezTo>
                  <a:close/>
                  <a:moveTo>
                    <a:pt x="170" y="330"/>
                  </a:moveTo>
                  <a:cubicBezTo>
                    <a:pt x="170" y="338"/>
                    <a:pt x="172" y="345"/>
                    <a:pt x="174" y="352"/>
                  </a:cubicBezTo>
                  <a:cubicBezTo>
                    <a:pt x="117" y="352"/>
                    <a:pt x="117" y="352"/>
                    <a:pt x="117" y="352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70" y="256"/>
                    <a:pt x="170" y="256"/>
                    <a:pt x="170" y="256"/>
                  </a:cubicBezTo>
                  <a:cubicBezTo>
                    <a:pt x="170" y="256"/>
                    <a:pt x="170" y="256"/>
                    <a:pt x="170" y="256"/>
                  </a:cubicBezTo>
                  <a:lnTo>
                    <a:pt x="170" y="330"/>
                  </a:lnTo>
                  <a:close/>
                  <a:moveTo>
                    <a:pt x="373" y="267"/>
                  </a:moveTo>
                  <a:cubicBezTo>
                    <a:pt x="373" y="268"/>
                    <a:pt x="378" y="322"/>
                    <a:pt x="354" y="348"/>
                  </a:cubicBezTo>
                  <a:cubicBezTo>
                    <a:pt x="346" y="358"/>
                    <a:pt x="334" y="362"/>
                    <a:pt x="320" y="362"/>
                  </a:cubicBezTo>
                  <a:cubicBezTo>
                    <a:pt x="224" y="362"/>
                    <a:pt x="224" y="362"/>
                    <a:pt x="224" y="362"/>
                  </a:cubicBezTo>
                  <a:cubicBezTo>
                    <a:pt x="205" y="362"/>
                    <a:pt x="192" y="349"/>
                    <a:pt x="192" y="330"/>
                  </a:cubicBezTo>
                  <a:cubicBezTo>
                    <a:pt x="192" y="256"/>
                    <a:pt x="192" y="256"/>
                    <a:pt x="192" y="256"/>
                  </a:cubicBezTo>
                  <a:cubicBezTo>
                    <a:pt x="192" y="248"/>
                    <a:pt x="195" y="240"/>
                    <a:pt x="200" y="233"/>
                  </a:cubicBezTo>
                  <a:cubicBezTo>
                    <a:pt x="201" y="233"/>
                    <a:pt x="201" y="233"/>
                    <a:pt x="201" y="233"/>
                  </a:cubicBezTo>
                  <a:cubicBezTo>
                    <a:pt x="287" y="134"/>
                    <a:pt x="287" y="134"/>
                    <a:pt x="287" y="134"/>
                  </a:cubicBezTo>
                  <a:cubicBezTo>
                    <a:pt x="288" y="138"/>
                    <a:pt x="289" y="142"/>
                    <a:pt x="288" y="146"/>
                  </a:cubicBezTo>
                  <a:cubicBezTo>
                    <a:pt x="267" y="210"/>
                    <a:pt x="267" y="210"/>
                    <a:pt x="267" y="210"/>
                  </a:cubicBezTo>
                  <a:cubicBezTo>
                    <a:pt x="267" y="210"/>
                    <a:pt x="267" y="210"/>
                    <a:pt x="267" y="210"/>
                  </a:cubicBezTo>
                  <a:cubicBezTo>
                    <a:pt x="267" y="211"/>
                    <a:pt x="266" y="212"/>
                    <a:pt x="266" y="213"/>
                  </a:cubicBezTo>
                  <a:cubicBezTo>
                    <a:pt x="266" y="219"/>
                    <a:pt x="271" y="224"/>
                    <a:pt x="277" y="224"/>
                  </a:cubicBezTo>
                  <a:cubicBezTo>
                    <a:pt x="330" y="224"/>
                    <a:pt x="330" y="224"/>
                    <a:pt x="330" y="224"/>
                  </a:cubicBezTo>
                  <a:cubicBezTo>
                    <a:pt x="349" y="224"/>
                    <a:pt x="373" y="247"/>
                    <a:pt x="373" y="26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28792" y="1869004"/>
            <a:ext cx="482418" cy="482418"/>
            <a:chOff x="411208" y="1943687"/>
            <a:chExt cx="482418" cy="482418"/>
          </a:xfrm>
        </p:grpSpPr>
        <p:sp>
          <p:nvSpPr>
            <p:cNvPr id="45" name="Oval 44"/>
            <p:cNvSpPr/>
            <p:nvPr/>
          </p:nvSpPr>
          <p:spPr bwMode="gray">
            <a:xfrm>
              <a:off x="411208" y="1943687"/>
              <a:ext cx="482418" cy="482418"/>
            </a:xfrm>
            <a:prstGeom prst="ellipse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US" sz="1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7" name="Freeform 286"/>
            <p:cNvSpPr>
              <a:spLocks noChangeAspect="1" noEditPoints="1"/>
            </p:cNvSpPr>
            <p:nvPr/>
          </p:nvSpPr>
          <p:spPr bwMode="auto">
            <a:xfrm>
              <a:off x="412720" y="1953855"/>
              <a:ext cx="468001" cy="468000"/>
            </a:xfrm>
            <a:custGeom>
              <a:avLst/>
              <a:gdLst>
                <a:gd name="T0" fmla="*/ 298 w 512"/>
                <a:gd name="T1" fmla="*/ 192 h 512"/>
                <a:gd name="T2" fmla="*/ 298 w 512"/>
                <a:gd name="T3" fmla="*/ 266 h 512"/>
                <a:gd name="T4" fmla="*/ 290 w 512"/>
                <a:gd name="T5" fmla="*/ 288 h 512"/>
                <a:gd name="T6" fmla="*/ 204 w 512"/>
                <a:gd name="T7" fmla="*/ 388 h 512"/>
                <a:gd name="T8" fmla="*/ 202 w 512"/>
                <a:gd name="T9" fmla="*/ 376 h 512"/>
                <a:gd name="T10" fmla="*/ 223 w 512"/>
                <a:gd name="T11" fmla="*/ 312 h 512"/>
                <a:gd name="T12" fmla="*/ 223 w 512"/>
                <a:gd name="T13" fmla="*/ 312 h 512"/>
                <a:gd name="T14" fmla="*/ 224 w 512"/>
                <a:gd name="T15" fmla="*/ 309 h 512"/>
                <a:gd name="T16" fmla="*/ 213 w 512"/>
                <a:gd name="T17" fmla="*/ 298 h 512"/>
                <a:gd name="T18" fmla="*/ 160 w 512"/>
                <a:gd name="T19" fmla="*/ 298 h 512"/>
                <a:gd name="T20" fmla="*/ 117 w 512"/>
                <a:gd name="T21" fmla="*/ 255 h 512"/>
                <a:gd name="T22" fmla="*/ 136 w 512"/>
                <a:gd name="T23" fmla="*/ 174 h 512"/>
                <a:gd name="T24" fmla="*/ 171 w 512"/>
                <a:gd name="T25" fmla="*/ 160 h 512"/>
                <a:gd name="T26" fmla="*/ 267 w 512"/>
                <a:gd name="T27" fmla="*/ 160 h 512"/>
                <a:gd name="T28" fmla="*/ 298 w 512"/>
                <a:gd name="T29" fmla="*/ 192 h 512"/>
                <a:gd name="T30" fmla="*/ 320 w 512"/>
                <a:gd name="T31" fmla="*/ 192 h 512"/>
                <a:gd name="T32" fmla="*/ 320 w 512"/>
                <a:gd name="T33" fmla="*/ 266 h 512"/>
                <a:gd name="T34" fmla="*/ 320 w 512"/>
                <a:gd name="T35" fmla="*/ 266 h 512"/>
                <a:gd name="T36" fmla="*/ 373 w 512"/>
                <a:gd name="T37" fmla="*/ 266 h 512"/>
                <a:gd name="T38" fmla="*/ 373 w 512"/>
                <a:gd name="T39" fmla="*/ 170 h 512"/>
                <a:gd name="T40" fmla="*/ 316 w 512"/>
                <a:gd name="T41" fmla="*/ 170 h 512"/>
                <a:gd name="T42" fmla="*/ 320 w 512"/>
                <a:gd name="T43" fmla="*/ 192 h 512"/>
                <a:gd name="T44" fmla="*/ 512 w 512"/>
                <a:gd name="T45" fmla="*/ 256 h 512"/>
                <a:gd name="T46" fmla="*/ 256 w 512"/>
                <a:gd name="T47" fmla="*/ 512 h 512"/>
                <a:gd name="T48" fmla="*/ 0 w 512"/>
                <a:gd name="T49" fmla="*/ 256 h 512"/>
                <a:gd name="T50" fmla="*/ 256 w 512"/>
                <a:gd name="T51" fmla="*/ 0 h 512"/>
                <a:gd name="T52" fmla="*/ 512 w 512"/>
                <a:gd name="T53" fmla="*/ 256 h 512"/>
                <a:gd name="T54" fmla="*/ 394 w 512"/>
                <a:gd name="T55" fmla="*/ 160 h 512"/>
                <a:gd name="T56" fmla="*/ 384 w 512"/>
                <a:gd name="T57" fmla="*/ 149 h 512"/>
                <a:gd name="T58" fmla="*/ 299 w 512"/>
                <a:gd name="T59" fmla="*/ 149 h 512"/>
                <a:gd name="T60" fmla="*/ 267 w 512"/>
                <a:gd name="T61" fmla="*/ 138 h 512"/>
                <a:gd name="T62" fmla="*/ 171 w 512"/>
                <a:gd name="T63" fmla="*/ 138 h 512"/>
                <a:gd name="T64" fmla="*/ 121 w 512"/>
                <a:gd name="T65" fmla="*/ 160 h 512"/>
                <a:gd name="T66" fmla="*/ 96 w 512"/>
                <a:gd name="T67" fmla="*/ 256 h 512"/>
                <a:gd name="T68" fmla="*/ 160 w 512"/>
                <a:gd name="T69" fmla="*/ 320 h 512"/>
                <a:gd name="T70" fmla="*/ 198 w 512"/>
                <a:gd name="T71" fmla="*/ 320 h 512"/>
                <a:gd name="T72" fmla="*/ 182 w 512"/>
                <a:gd name="T73" fmla="*/ 370 h 512"/>
                <a:gd name="T74" fmla="*/ 195 w 512"/>
                <a:gd name="T75" fmla="*/ 413 h 512"/>
                <a:gd name="T76" fmla="*/ 203 w 512"/>
                <a:gd name="T77" fmla="*/ 416 h 512"/>
                <a:gd name="T78" fmla="*/ 203 w 512"/>
                <a:gd name="T79" fmla="*/ 416 h 512"/>
                <a:gd name="T80" fmla="*/ 211 w 512"/>
                <a:gd name="T81" fmla="*/ 412 h 512"/>
                <a:gd name="T82" fmla="*/ 306 w 512"/>
                <a:gd name="T83" fmla="*/ 302 h 512"/>
                <a:gd name="T84" fmla="*/ 306 w 512"/>
                <a:gd name="T85" fmla="*/ 302 h 512"/>
                <a:gd name="T86" fmla="*/ 306 w 512"/>
                <a:gd name="T87" fmla="*/ 302 h 512"/>
                <a:gd name="T88" fmla="*/ 315 w 512"/>
                <a:gd name="T89" fmla="*/ 288 h 512"/>
                <a:gd name="T90" fmla="*/ 384 w 512"/>
                <a:gd name="T91" fmla="*/ 288 h 512"/>
                <a:gd name="T92" fmla="*/ 394 w 512"/>
                <a:gd name="T93" fmla="*/ 277 h 512"/>
                <a:gd name="T94" fmla="*/ 394 w 512"/>
                <a:gd name="T95" fmla="*/ 16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2" h="512">
                  <a:moveTo>
                    <a:pt x="298" y="192"/>
                  </a:moveTo>
                  <a:cubicBezTo>
                    <a:pt x="298" y="266"/>
                    <a:pt x="298" y="266"/>
                    <a:pt x="298" y="266"/>
                  </a:cubicBezTo>
                  <a:cubicBezTo>
                    <a:pt x="298" y="274"/>
                    <a:pt x="295" y="282"/>
                    <a:pt x="290" y="288"/>
                  </a:cubicBezTo>
                  <a:cubicBezTo>
                    <a:pt x="204" y="388"/>
                    <a:pt x="204" y="388"/>
                    <a:pt x="204" y="388"/>
                  </a:cubicBezTo>
                  <a:cubicBezTo>
                    <a:pt x="202" y="384"/>
                    <a:pt x="201" y="380"/>
                    <a:pt x="202" y="376"/>
                  </a:cubicBezTo>
                  <a:cubicBezTo>
                    <a:pt x="223" y="312"/>
                    <a:pt x="223" y="312"/>
                    <a:pt x="223" y="312"/>
                  </a:cubicBezTo>
                  <a:cubicBezTo>
                    <a:pt x="223" y="312"/>
                    <a:pt x="223" y="312"/>
                    <a:pt x="223" y="312"/>
                  </a:cubicBezTo>
                  <a:cubicBezTo>
                    <a:pt x="223" y="311"/>
                    <a:pt x="224" y="310"/>
                    <a:pt x="224" y="309"/>
                  </a:cubicBezTo>
                  <a:cubicBezTo>
                    <a:pt x="224" y="303"/>
                    <a:pt x="219" y="298"/>
                    <a:pt x="213" y="298"/>
                  </a:cubicBezTo>
                  <a:cubicBezTo>
                    <a:pt x="160" y="298"/>
                    <a:pt x="160" y="298"/>
                    <a:pt x="160" y="298"/>
                  </a:cubicBezTo>
                  <a:cubicBezTo>
                    <a:pt x="141" y="298"/>
                    <a:pt x="118" y="275"/>
                    <a:pt x="117" y="255"/>
                  </a:cubicBezTo>
                  <a:cubicBezTo>
                    <a:pt x="117" y="254"/>
                    <a:pt x="112" y="200"/>
                    <a:pt x="136" y="174"/>
                  </a:cubicBezTo>
                  <a:cubicBezTo>
                    <a:pt x="145" y="164"/>
                    <a:pt x="156" y="160"/>
                    <a:pt x="171" y="160"/>
                  </a:cubicBezTo>
                  <a:cubicBezTo>
                    <a:pt x="267" y="160"/>
                    <a:pt x="267" y="160"/>
                    <a:pt x="267" y="160"/>
                  </a:cubicBezTo>
                  <a:cubicBezTo>
                    <a:pt x="286" y="160"/>
                    <a:pt x="298" y="172"/>
                    <a:pt x="298" y="192"/>
                  </a:cubicBezTo>
                  <a:close/>
                  <a:moveTo>
                    <a:pt x="320" y="192"/>
                  </a:moveTo>
                  <a:cubicBezTo>
                    <a:pt x="320" y="266"/>
                    <a:pt x="320" y="266"/>
                    <a:pt x="320" y="266"/>
                  </a:cubicBezTo>
                  <a:cubicBezTo>
                    <a:pt x="320" y="266"/>
                    <a:pt x="320" y="266"/>
                    <a:pt x="320" y="266"/>
                  </a:cubicBezTo>
                  <a:cubicBezTo>
                    <a:pt x="373" y="266"/>
                    <a:pt x="373" y="266"/>
                    <a:pt x="373" y="266"/>
                  </a:cubicBezTo>
                  <a:cubicBezTo>
                    <a:pt x="373" y="170"/>
                    <a:pt x="373" y="170"/>
                    <a:pt x="373" y="170"/>
                  </a:cubicBezTo>
                  <a:cubicBezTo>
                    <a:pt x="316" y="170"/>
                    <a:pt x="316" y="170"/>
                    <a:pt x="316" y="170"/>
                  </a:cubicBezTo>
                  <a:cubicBezTo>
                    <a:pt x="318" y="177"/>
                    <a:pt x="320" y="184"/>
                    <a:pt x="320" y="192"/>
                  </a:cubicBezTo>
                  <a:close/>
                  <a:moveTo>
                    <a:pt x="512" y="256"/>
                  </a:moveTo>
                  <a:cubicBezTo>
                    <a:pt x="512" y="397"/>
                    <a:pt x="397" y="512"/>
                    <a:pt x="256" y="512"/>
                  </a:cubicBezTo>
                  <a:cubicBezTo>
                    <a:pt x="114" y="512"/>
                    <a:pt x="0" y="397"/>
                    <a:pt x="0" y="256"/>
                  </a:cubicBezTo>
                  <a:cubicBezTo>
                    <a:pt x="0" y="114"/>
                    <a:pt x="114" y="0"/>
                    <a:pt x="256" y="0"/>
                  </a:cubicBezTo>
                  <a:cubicBezTo>
                    <a:pt x="397" y="0"/>
                    <a:pt x="512" y="114"/>
                    <a:pt x="512" y="256"/>
                  </a:cubicBezTo>
                  <a:close/>
                  <a:moveTo>
                    <a:pt x="394" y="160"/>
                  </a:moveTo>
                  <a:cubicBezTo>
                    <a:pt x="394" y="154"/>
                    <a:pt x="390" y="149"/>
                    <a:pt x="384" y="149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291" y="142"/>
                    <a:pt x="280" y="138"/>
                    <a:pt x="267" y="138"/>
                  </a:cubicBezTo>
                  <a:cubicBezTo>
                    <a:pt x="171" y="138"/>
                    <a:pt x="171" y="138"/>
                    <a:pt x="171" y="138"/>
                  </a:cubicBezTo>
                  <a:cubicBezTo>
                    <a:pt x="150" y="138"/>
                    <a:pt x="133" y="145"/>
                    <a:pt x="121" y="160"/>
                  </a:cubicBezTo>
                  <a:cubicBezTo>
                    <a:pt x="90" y="193"/>
                    <a:pt x="96" y="254"/>
                    <a:pt x="96" y="256"/>
                  </a:cubicBezTo>
                  <a:cubicBezTo>
                    <a:pt x="96" y="287"/>
                    <a:pt x="129" y="320"/>
                    <a:pt x="160" y="320"/>
                  </a:cubicBezTo>
                  <a:cubicBezTo>
                    <a:pt x="198" y="320"/>
                    <a:pt x="198" y="320"/>
                    <a:pt x="198" y="320"/>
                  </a:cubicBezTo>
                  <a:cubicBezTo>
                    <a:pt x="182" y="370"/>
                    <a:pt x="182" y="370"/>
                    <a:pt x="182" y="370"/>
                  </a:cubicBezTo>
                  <a:cubicBezTo>
                    <a:pt x="176" y="393"/>
                    <a:pt x="195" y="412"/>
                    <a:pt x="195" y="413"/>
                  </a:cubicBezTo>
                  <a:cubicBezTo>
                    <a:pt x="197" y="415"/>
                    <a:pt x="200" y="416"/>
                    <a:pt x="203" y="416"/>
                  </a:cubicBezTo>
                  <a:cubicBezTo>
                    <a:pt x="203" y="416"/>
                    <a:pt x="203" y="416"/>
                    <a:pt x="203" y="416"/>
                  </a:cubicBezTo>
                  <a:cubicBezTo>
                    <a:pt x="206" y="416"/>
                    <a:pt x="209" y="414"/>
                    <a:pt x="211" y="412"/>
                  </a:cubicBezTo>
                  <a:cubicBezTo>
                    <a:pt x="306" y="302"/>
                    <a:pt x="306" y="302"/>
                    <a:pt x="306" y="302"/>
                  </a:cubicBezTo>
                  <a:cubicBezTo>
                    <a:pt x="306" y="302"/>
                    <a:pt x="306" y="302"/>
                    <a:pt x="306" y="302"/>
                  </a:cubicBezTo>
                  <a:cubicBezTo>
                    <a:pt x="306" y="302"/>
                    <a:pt x="306" y="302"/>
                    <a:pt x="306" y="302"/>
                  </a:cubicBezTo>
                  <a:cubicBezTo>
                    <a:pt x="310" y="298"/>
                    <a:pt x="313" y="293"/>
                    <a:pt x="315" y="288"/>
                  </a:cubicBezTo>
                  <a:cubicBezTo>
                    <a:pt x="384" y="288"/>
                    <a:pt x="384" y="288"/>
                    <a:pt x="384" y="288"/>
                  </a:cubicBezTo>
                  <a:cubicBezTo>
                    <a:pt x="390" y="288"/>
                    <a:pt x="394" y="283"/>
                    <a:pt x="394" y="277"/>
                  </a:cubicBezTo>
                  <a:lnTo>
                    <a:pt x="394" y="160"/>
                  </a:lnTo>
                  <a:close/>
                </a:path>
              </a:pathLst>
            </a:custGeom>
            <a:solidFill>
              <a:srgbClr val="046A38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9431200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381881" y="1677430"/>
            <a:ext cx="4866393" cy="1015663"/>
            <a:chOff x="381881" y="1677430"/>
            <a:chExt cx="4866393" cy="1015663"/>
          </a:xfrm>
        </p:grpSpPr>
        <p:sp>
          <p:nvSpPr>
            <p:cNvPr id="4" name="TextBox 3"/>
            <p:cNvSpPr txBox="1"/>
            <p:nvPr/>
          </p:nvSpPr>
          <p:spPr>
            <a:xfrm>
              <a:off x="1654153" y="1970332"/>
              <a:ext cx="3594121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b="1" dirty="0" smtClean="0">
                  <a:solidFill>
                    <a:srgbClr val="62B5E5"/>
                  </a:solidFill>
                </a:rPr>
                <a:t>Несовершенство </a:t>
              </a:r>
              <a:r>
                <a:rPr lang="ru-RU" sz="1000" b="1" dirty="0">
                  <a:solidFill>
                    <a:srgbClr val="62B5E5"/>
                  </a:solidFill>
                </a:rPr>
                <a:t>государственного регулирования </a:t>
              </a:r>
              <a:r>
                <a:rPr lang="ru-RU" sz="1000" dirty="0" smtClean="0"/>
                <a:t>(административные</a:t>
              </a:r>
              <a:r>
                <a:rPr lang="ru-RU" sz="1000" dirty="0"/>
                <a:t>, торговые, экономические, налоговые и др. барьеры</a:t>
              </a:r>
              <a:r>
                <a:rPr lang="ru-RU" sz="1000" dirty="0" smtClean="0"/>
                <a:t>).</a:t>
              </a:r>
              <a:endParaRPr lang="ru-RU" sz="10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81881" y="1677430"/>
              <a:ext cx="1327673" cy="1015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GB" sz="6600" dirty="0" smtClean="0">
                  <a:solidFill>
                    <a:schemeClr val="accent3"/>
                  </a:solidFill>
                </a:rPr>
                <a:t>01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81881" y="4637368"/>
            <a:ext cx="3311660" cy="1015663"/>
            <a:chOff x="381881" y="4133905"/>
            <a:chExt cx="3311660" cy="1015663"/>
          </a:xfrm>
        </p:grpSpPr>
        <p:sp>
          <p:nvSpPr>
            <p:cNvPr id="5" name="TextBox 4"/>
            <p:cNvSpPr txBox="1"/>
            <p:nvPr/>
          </p:nvSpPr>
          <p:spPr>
            <a:xfrm>
              <a:off x="381881" y="4133905"/>
              <a:ext cx="1327673" cy="1015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GB" sz="6600" dirty="0" smtClean="0">
                  <a:solidFill>
                    <a:schemeClr val="accent2"/>
                  </a:solidFill>
                </a:rPr>
                <a:t>0</a:t>
              </a:r>
              <a:r>
                <a:rPr lang="ru-RU" sz="6600" dirty="0" smtClean="0">
                  <a:solidFill>
                    <a:schemeClr val="accent2"/>
                  </a:solidFill>
                </a:rPr>
                <a:t>4</a:t>
              </a:r>
              <a:endParaRPr lang="en-GB" sz="6600" dirty="0" smtClean="0">
                <a:solidFill>
                  <a:schemeClr val="accent2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642113" y="4491687"/>
              <a:ext cx="2051428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b="1" dirty="0" smtClean="0">
                  <a:solidFill>
                    <a:srgbClr val="046A38"/>
                  </a:solidFill>
                </a:rPr>
                <a:t>Высокие </a:t>
              </a:r>
              <a:r>
                <a:rPr lang="ru-RU" sz="1000" b="1" dirty="0">
                  <a:solidFill>
                    <a:srgbClr val="046A38"/>
                  </a:solidFill>
                </a:rPr>
                <a:t>тарифы на </a:t>
              </a:r>
              <a:r>
                <a:rPr lang="ru-RU" sz="1000" b="1" dirty="0" smtClean="0">
                  <a:solidFill>
                    <a:srgbClr val="046A38"/>
                  </a:solidFill>
                </a:rPr>
                <a:t>энергетику</a:t>
              </a:r>
              <a:endParaRPr lang="ru-RU" sz="10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385841" y="2716507"/>
            <a:ext cx="4870997" cy="1215717"/>
            <a:chOff x="5385841" y="2696670"/>
            <a:chExt cx="4870997" cy="1215717"/>
          </a:xfrm>
        </p:grpSpPr>
        <p:sp>
          <p:nvSpPr>
            <p:cNvPr id="10" name="TextBox 9"/>
            <p:cNvSpPr txBox="1"/>
            <p:nvPr/>
          </p:nvSpPr>
          <p:spPr>
            <a:xfrm>
              <a:off x="5385841" y="2796697"/>
              <a:ext cx="1327673" cy="1015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GB" sz="6600" dirty="0" smtClean="0">
                  <a:solidFill>
                    <a:schemeClr val="accent1">
                      <a:lumMod val="75000"/>
                    </a:schemeClr>
                  </a:solidFill>
                </a:rPr>
                <a:t>0</a:t>
              </a:r>
              <a:r>
                <a:rPr lang="ru-RU" sz="6600" dirty="0">
                  <a:solidFill>
                    <a:schemeClr val="accent1">
                      <a:lumMod val="75000"/>
                    </a:schemeClr>
                  </a:solidFill>
                </a:rPr>
                <a:t>7</a:t>
              </a:r>
              <a:endParaRPr lang="en-GB" sz="6600" dirty="0" smtClean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50320" y="2696670"/>
              <a:ext cx="3606518" cy="12157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000" b="1" dirty="0" smtClean="0">
                  <a:solidFill>
                    <a:schemeClr val="accent1">
                      <a:lumMod val="75000"/>
                    </a:schemeClr>
                  </a:solidFill>
                </a:rPr>
                <a:t>Кадровый состав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900" dirty="0"/>
                <a:t>Нехватка производственных кадров и специалистов по автоматизации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900" dirty="0"/>
                <a:t>Неудовлетворенность квалификацией персонала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900" dirty="0"/>
                <a:t>Средний возраст производственного персонала на пять лет выше среднего в производственном секторе (40+лет</a:t>
              </a:r>
              <a:r>
                <a:rPr lang="ru-RU" sz="900" dirty="0" smtClean="0"/>
                <a:t>)</a:t>
              </a:r>
              <a:endParaRPr lang="en-GB" sz="900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385841" y="1700924"/>
            <a:ext cx="4870997" cy="1015663"/>
            <a:chOff x="5385841" y="1700924"/>
            <a:chExt cx="4870997" cy="1015663"/>
          </a:xfrm>
        </p:grpSpPr>
        <p:sp>
          <p:nvSpPr>
            <p:cNvPr id="9" name="TextBox 8"/>
            <p:cNvSpPr txBox="1"/>
            <p:nvPr/>
          </p:nvSpPr>
          <p:spPr>
            <a:xfrm>
              <a:off x="5385841" y="1700924"/>
              <a:ext cx="1327673" cy="1015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GB" sz="6600" dirty="0" smtClean="0">
                  <a:solidFill>
                    <a:schemeClr val="accent1"/>
                  </a:solidFill>
                </a:rPr>
                <a:t>0</a:t>
              </a:r>
              <a:r>
                <a:rPr lang="ru-RU" sz="6600" dirty="0">
                  <a:solidFill>
                    <a:schemeClr val="accent1"/>
                  </a:solidFill>
                </a:rPr>
                <a:t>6</a:t>
              </a:r>
              <a:endParaRPr lang="en-GB" sz="6600" dirty="0" smtClean="0">
                <a:solidFill>
                  <a:schemeClr val="accent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50319" y="1977923"/>
              <a:ext cx="3606519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b="1" dirty="0" smtClean="0">
                  <a:solidFill>
                    <a:srgbClr val="86BC25"/>
                  </a:solidFill>
                </a:rPr>
                <a:t>Недостаточность </a:t>
              </a:r>
              <a:r>
                <a:rPr lang="ru-RU" sz="1000" b="1" dirty="0">
                  <a:solidFill>
                    <a:srgbClr val="86BC25"/>
                  </a:solidFill>
                </a:rPr>
                <a:t>качества энергетической инфраструктуры </a:t>
              </a:r>
              <a:r>
                <a:rPr lang="ru-RU" sz="1000" dirty="0"/>
                <a:t>в России и </a:t>
              </a:r>
              <a:r>
                <a:rPr lang="ru-RU" sz="1000" b="1" dirty="0">
                  <a:solidFill>
                    <a:srgbClr val="86BC25"/>
                  </a:solidFill>
                </a:rPr>
                <a:t>нехватка производственных мощностей</a:t>
              </a:r>
              <a:endParaRPr lang="en-GB" sz="1000" b="1" dirty="0">
                <a:solidFill>
                  <a:srgbClr val="86BC25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1881" y="2664076"/>
            <a:ext cx="3530984" cy="1015663"/>
            <a:chOff x="381881" y="2496255"/>
            <a:chExt cx="3530984" cy="1015663"/>
          </a:xfrm>
        </p:grpSpPr>
        <p:sp>
          <p:nvSpPr>
            <p:cNvPr id="18" name="TextBox 17"/>
            <p:cNvSpPr txBox="1"/>
            <p:nvPr/>
          </p:nvSpPr>
          <p:spPr>
            <a:xfrm>
              <a:off x="381881" y="2496255"/>
              <a:ext cx="1327673" cy="1015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GB" sz="6600" dirty="0" smtClean="0">
                  <a:solidFill>
                    <a:srgbClr val="0097A9"/>
                  </a:solidFill>
                </a:rPr>
                <a:t>0</a:t>
              </a:r>
              <a:r>
                <a:rPr lang="ru-RU" sz="6600" dirty="0">
                  <a:solidFill>
                    <a:srgbClr val="0097A9"/>
                  </a:solidFill>
                </a:rPr>
                <a:t>2</a:t>
              </a:r>
              <a:endParaRPr lang="en-GB" sz="6600" dirty="0" smtClean="0">
                <a:solidFill>
                  <a:srgbClr val="0097A9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56294" y="2902787"/>
              <a:ext cx="225657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b="1" dirty="0" smtClean="0">
                  <a:solidFill>
                    <a:srgbClr val="0097A9"/>
                  </a:solidFill>
                </a:rPr>
                <a:t>Коррупция </a:t>
              </a:r>
              <a:endParaRPr lang="en-GB" sz="1000" b="1" dirty="0" smtClean="0">
                <a:solidFill>
                  <a:srgbClr val="0097A9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385841" y="3932144"/>
            <a:ext cx="4861372" cy="1015663"/>
            <a:chOff x="5385841" y="3914968"/>
            <a:chExt cx="4861372" cy="1015663"/>
          </a:xfrm>
        </p:grpSpPr>
        <p:sp>
          <p:nvSpPr>
            <p:cNvPr id="11" name="TextBox 10"/>
            <p:cNvSpPr txBox="1"/>
            <p:nvPr/>
          </p:nvSpPr>
          <p:spPr>
            <a:xfrm>
              <a:off x="5385841" y="3914968"/>
              <a:ext cx="1327673" cy="1015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GB" sz="6600" dirty="0" smtClean="0">
                  <a:solidFill>
                    <a:schemeClr val="accent1">
                      <a:lumMod val="50000"/>
                    </a:schemeClr>
                  </a:solidFill>
                </a:rPr>
                <a:t>0</a:t>
              </a:r>
              <a:r>
                <a:rPr lang="ru-RU" sz="6600" dirty="0" smtClean="0">
                  <a:solidFill>
                    <a:schemeClr val="accent1">
                      <a:lumMod val="50000"/>
                    </a:schemeClr>
                  </a:solidFill>
                </a:rPr>
                <a:t>8</a:t>
              </a:r>
              <a:endParaRPr lang="en-GB" sz="6600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650320" y="3992475"/>
              <a:ext cx="225657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b="1" dirty="0" smtClean="0">
                  <a:solidFill>
                    <a:schemeClr val="accent1">
                      <a:lumMod val="50000"/>
                    </a:schemeClr>
                  </a:solidFill>
                </a:rPr>
                <a:t>Геополитические </a:t>
              </a:r>
              <a:r>
                <a:rPr lang="ru-RU" sz="1000" b="1" dirty="0">
                  <a:solidFill>
                    <a:schemeClr val="accent1">
                      <a:lumMod val="50000"/>
                    </a:schemeClr>
                  </a:solidFill>
                </a:rPr>
                <a:t>риски</a:t>
              </a:r>
              <a:endParaRPr lang="en-GB" sz="1000" b="1" dirty="0" smtClean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1" name="Line Callout 2 20"/>
            <p:cNvSpPr/>
            <p:nvPr/>
          </p:nvSpPr>
          <p:spPr bwMode="gray">
            <a:xfrm>
              <a:off x="7621883" y="4259473"/>
              <a:ext cx="2625330" cy="410221"/>
            </a:xfrm>
            <a:prstGeom prst="borderCallout2">
              <a:avLst>
                <a:gd name="adj1" fmla="val 43551"/>
                <a:gd name="adj2" fmla="val -3220"/>
                <a:gd name="adj3" fmla="val 43551"/>
                <a:gd name="adj4" fmla="val -10104"/>
                <a:gd name="adj5" fmla="val -6685"/>
                <a:gd name="adj6" fmla="val -29248"/>
              </a:avLst>
            </a:prstGeom>
            <a:noFill/>
            <a:ln w="19050" algn="ctr">
              <a:solidFill>
                <a:schemeClr val="bg1">
                  <a:lumMod val="50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>
                <a:lnSpc>
                  <a:spcPct val="106000"/>
                </a:lnSpc>
                <a:buFont typeface="Wingdings 2" pitchFamily="18" charset="2"/>
                <a:buNone/>
              </a:pPr>
              <a:r>
                <a:rPr lang="ru-RU" sz="900" i="1" dirty="0"/>
                <a:t>Значимость проблемы снизилась по  сравнению с </a:t>
              </a:r>
              <a:r>
                <a:rPr lang="en-US" sz="900" i="1" dirty="0" smtClean="0"/>
                <a:t>2016</a:t>
              </a:r>
              <a:r>
                <a:rPr lang="ru-RU" sz="900" i="1" dirty="0" smtClean="0"/>
                <a:t> годом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385841" y="4947727"/>
            <a:ext cx="4861372" cy="1406708"/>
            <a:chOff x="5385841" y="4947727"/>
            <a:chExt cx="4861372" cy="1406708"/>
          </a:xfrm>
        </p:grpSpPr>
        <p:sp>
          <p:nvSpPr>
            <p:cNvPr id="16" name="TextBox 15"/>
            <p:cNvSpPr txBox="1"/>
            <p:nvPr/>
          </p:nvSpPr>
          <p:spPr>
            <a:xfrm>
              <a:off x="5385841" y="5127867"/>
              <a:ext cx="1327673" cy="1015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GB" sz="6600" dirty="0" smtClean="0">
                  <a:solidFill>
                    <a:schemeClr val="bg2">
                      <a:lumMod val="50000"/>
                    </a:schemeClr>
                  </a:solidFill>
                </a:rPr>
                <a:t>0</a:t>
              </a:r>
              <a:r>
                <a:rPr lang="ru-RU" sz="6600" dirty="0">
                  <a:solidFill>
                    <a:schemeClr val="bg2">
                      <a:lumMod val="50000"/>
                    </a:schemeClr>
                  </a:solidFill>
                </a:rPr>
                <a:t>9</a:t>
              </a:r>
              <a:endParaRPr lang="en-GB" sz="6600" dirty="0" smtClean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50320" y="4947727"/>
              <a:ext cx="2256571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b="1" dirty="0" smtClean="0">
                  <a:solidFill>
                    <a:schemeClr val="bg2">
                      <a:lumMod val="50000"/>
                    </a:schemeClr>
                  </a:solidFill>
                </a:rPr>
                <a:t>Валютные </a:t>
              </a:r>
              <a:r>
                <a:rPr lang="ru-RU" sz="1000" b="1" dirty="0">
                  <a:solidFill>
                    <a:schemeClr val="bg2">
                      <a:lumMod val="50000"/>
                    </a:schemeClr>
                  </a:solidFill>
                </a:rPr>
                <a:t>риски</a:t>
              </a:r>
              <a:endParaRPr lang="en-GB" sz="1000" b="1" dirty="0" smtClean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22" name="Line Callout 2 21"/>
            <p:cNvSpPr/>
            <p:nvPr/>
          </p:nvSpPr>
          <p:spPr bwMode="gray">
            <a:xfrm>
              <a:off x="7621883" y="5232505"/>
              <a:ext cx="2625329" cy="410221"/>
            </a:xfrm>
            <a:prstGeom prst="borderCallout2">
              <a:avLst>
                <a:gd name="adj1" fmla="val 43551"/>
                <a:gd name="adj2" fmla="val -3220"/>
                <a:gd name="adj3" fmla="val 43551"/>
                <a:gd name="adj4" fmla="val -7719"/>
                <a:gd name="adj5" fmla="val 1977"/>
                <a:gd name="adj6" fmla="val -28167"/>
              </a:avLst>
            </a:prstGeom>
            <a:noFill/>
            <a:ln w="19050" algn="ctr">
              <a:solidFill>
                <a:schemeClr val="bg1">
                  <a:lumMod val="50000"/>
                </a:schemeClr>
              </a:solidFill>
              <a:prstDash val="dash"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>
                <a:lnSpc>
                  <a:spcPct val="106000"/>
                </a:lnSpc>
                <a:buFont typeface="Wingdings 2" pitchFamily="18" charset="2"/>
                <a:buNone/>
              </a:pPr>
              <a:r>
                <a:rPr lang="ru-RU" sz="900" i="1" dirty="0"/>
                <a:t>Значимость проблемы снизилась  по сравнению с </a:t>
              </a:r>
              <a:r>
                <a:rPr lang="en-US" sz="900" i="1" dirty="0"/>
                <a:t>2016 </a:t>
              </a:r>
              <a:r>
                <a:rPr lang="ru-RU" sz="900" i="1" dirty="0" smtClean="0"/>
                <a:t>годом</a:t>
              </a:r>
              <a:endParaRPr lang="ru-RU" sz="900" i="1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732554" y="5738882"/>
              <a:ext cx="3514659" cy="61555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ru-RU" sz="1000" dirty="0" smtClean="0"/>
                <a:t>Представители экспортоориентированной </a:t>
              </a:r>
              <a:r>
                <a:rPr lang="ru-RU" sz="1000" dirty="0"/>
                <a:t>химической промышленности заявляют, что </a:t>
              </a:r>
              <a:r>
                <a:rPr lang="ru-RU" sz="1000" b="1" dirty="0"/>
                <a:t>дальнейшее укрепление рубля </a:t>
              </a:r>
              <a:r>
                <a:rPr lang="ru-RU" sz="1000" b="1" dirty="0" smtClean="0"/>
                <a:t>приведет к снижению рентабельности поставок за рубеж.</a:t>
              </a:r>
              <a:endParaRPr lang="ru-RU" sz="1000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81881" y="5624012"/>
            <a:ext cx="4866393" cy="1369606"/>
            <a:chOff x="381881" y="5162002"/>
            <a:chExt cx="4866393" cy="1369606"/>
          </a:xfrm>
        </p:grpSpPr>
        <p:sp>
          <p:nvSpPr>
            <p:cNvPr id="24" name="TextBox 23"/>
            <p:cNvSpPr txBox="1"/>
            <p:nvPr/>
          </p:nvSpPr>
          <p:spPr>
            <a:xfrm>
              <a:off x="381881" y="5328115"/>
              <a:ext cx="1327673" cy="1015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GB" sz="6600" dirty="0" smtClean="0">
                  <a:solidFill>
                    <a:srgbClr val="009A44"/>
                  </a:solidFill>
                </a:rPr>
                <a:t>0</a:t>
              </a:r>
              <a:r>
                <a:rPr lang="ru-RU" sz="6600" dirty="0" smtClean="0">
                  <a:solidFill>
                    <a:srgbClr val="009A44"/>
                  </a:solidFill>
                </a:rPr>
                <a:t>5</a:t>
              </a:r>
              <a:endParaRPr lang="en-GB" sz="6600" dirty="0" smtClean="0">
                <a:solidFill>
                  <a:srgbClr val="009A44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59348" y="5162002"/>
              <a:ext cx="3588926" cy="13696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000" b="1" dirty="0" smtClean="0">
                  <a:solidFill>
                    <a:srgbClr val="009A44"/>
                  </a:solidFill>
                </a:rPr>
                <a:t>Выстраивание сотрудничества с поставщиками: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900" b="1" dirty="0" smtClean="0"/>
                <a:t>уровень цен </a:t>
              </a:r>
              <a:r>
                <a:rPr lang="ru-RU" sz="900" b="1" dirty="0"/>
                <a:t>— </a:t>
              </a:r>
              <a:r>
                <a:rPr lang="ru-RU" sz="900" b="1" dirty="0" smtClean="0"/>
                <a:t>самый низкий показатель удовлетворенности </a:t>
              </a:r>
              <a:r>
                <a:rPr lang="ru-RU" sz="900" dirty="0" smtClean="0"/>
                <a:t>среди </a:t>
              </a:r>
              <a:r>
                <a:rPr lang="ru-RU" sz="900" dirty="0"/>
                <a:t>производственного сектора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900" dirty="0"/>
                <a:t>качество товаров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900" dirty="0"/>
                <a:t>качество сырья и комплектующих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900" dirty="0"/>
                <a:t>сроки поставки</a:t>
              </a:r>
            </a:p>
            <a:p>
              <a:pPr marL="171450" indent="-171450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ru-RU" sz="900" dirty="0"/>
                <a:t>гибкость подхода к ценообразованию</a:t>
              </a:r>
              <a:endParaRPr lang="en-GB" sz="90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81881" y="3650722"/>
            <a:ext cx="4866393" cy="1015663"/>
            <a:chOff x="381881" y="3315080"/>
            <a:chExt cx="4866393" cy="1015663"/>
          </a:xfrm>
        </p:grpSpPr>
        <p:sp>
          <p:nvSpPr>
            <p:cNvPr id="8" name="TextBox 7"/>
            <p:cNvSpPr txBox="1"/>
            <p:nvPr/>
          </p:nvSpPr>
          <p:spPr>
            <a:xfrm>
              <a:off x="381881" y="3315080"/>
              <a:ext cx="1327673" cy="10156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en-GB" sz="6600" dirty="0" smtClean="0">
                  <a:solidFill>
                    <a:schemeClr val="accent3">
                      <a:lumMod val="50000"/>
                    </a:schemeClr>
                  </a:solidFill>
                </a:rPr>
                <a:t>0</a:t>
              </a:r>
              <a:r>
                <a:rPr lang="ru-RU" sz="6600" dirty="0" smtClean="0">
                  <a:solidFill>
                    <a:schemeClr val="accent3">
                      <a:lumMod val="50000"/>
                    </a:schemeClr>
                  </a:solidFill>
                </a:rPr>
                <a:t>3</a:t>
              </a:r>
              <a:endParaRPr lang="en-GB" sz="6600" dirty="0" smtClean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652612" y="3603624"/>
              <a:ext cx="3595662" cy="4616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ru-RU" sz="1000" b="1" dirty="0" smtClean="0">
                  <a:solidFill>
                    <a:srgbClr val="005587"/>
                  </a:solidFill>
                </a:rPr>
                <a:t>Низкая платежеспособность населения </a:t>
              </a:r>
              <a:r>
                <a:rPr lang="ru-RU" sz="1000" dirty="0" smtClean="0">
                  <a:solidFill>
                    <a:srgbClr val="005587"/>
                  </a:solidFill>
                </a:rPr>
                <a:t>для тех компаний, которые ориентированы на розничный рынок  </a:t>
              </a:r>
              <a:endParaRPr lang="en-GB" sz="1000" dirty="0" smtClean="0">
                <a:solidFill>
                  <a:srgbClr val="005587"/>
                </a:solidFill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Российский химический сектор: основные проблемы</a:t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854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6"/>
          <p:cNvSpPr>
            <a:spLocks/>
          </p:cNvSpPr>
          <p:nvPr/>
        </p:nvSpPr>
        <p:spPr bwMode="auto">
          <a:xfrm>
            <a:off x="0" y="5270258"/>
            <a:ext cx="6184816" cy="1840640"/>
          </a:xfrm>
          <a:custGeom>
            <a:avLst/>
            <a:gdLst>
              <a:gd name="T0" fmla="*/ 4422 w 4637"/>
              <a:gd name="T1" fmla="*/ 0 h 1380"/>
              <a:gd name="T2" fmla="*/ 588 w 4637"/>
              <a:gd name="T3" fmla="*/ 0 h 1380"/>
              <a:gd name="T4" fmla="*/ 0 w 4637"/>
              <a:gd name="T5" fmla="*/ 156 h 1380"/>
              <a:gd name="T6" fmla="*/ 0 w 4637"/>
              <a:gd name="T7" fmla="*/ 1380 h 1380"/>
              <a:gd name="T8" fmla="*/ 588 w 4637"/>
              <a:gd name="T9" fmla="*/ 553 h 1380"/>
              <a:gd name="T10" fmla="*/ 4417 w 4637"/>
              <a:gd name="T11" fmla="*/ 553 h 1380"/>
              <a:gd name="T12" fmla="*/ 4637 w 4637"/>
              <a:gd name="T13" fmla="*/ 0 h 1380"/>
              <a:gd name="T14" fmla="*/ 4422 w 4637"/>
              <a:gd name="T15" fmla="*/ 0 h 1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37" h="1380">
                <a:moveTo>
                  <a:pt x="4422" y="0"/>
                </a:moveTo>
                <a:lnTo>
                  <a:pt x="588" y="0"/>
                </a:lnTo>
                <a:lnTo>
                  <a:pt x="0" y="156"/>
                </a:lnTo>
                <a:lnTo>
                  <a:pt x="0" y="1380"/>
                </a:lnTo>
                <a:lnTo>
                  <a:pt x="588" y="553"/>
                </a:lnTo>
                <a:lnTo>
                  <a:pt x="4417" y="553"/>
                </a:lnTo>
                <a:lnTo>
                  <a:pt x="4637" y="0"/>
                </a:lnTo>
                <a:lnTo>
                  <a:pt x="4422" y="0"/>
                </a:lnTo>
              </a:path>
            </a:pathLst>
          </a:custGeom>
          <a:solidFill>
            <a:schemeClr val="accent6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Freeform 7"/>
          <p:cNvSpPr>
            <a:spLocks/>
          </p:cNvSpPr>
          <p:nvPr/>
        </p:nvSpPr>
        <p:spPr bwMode="auto">
          <a:xfrm>
            <a:off x="0" y="1298211"/>
            <a:ext cx="6187484" cy="1820633"/>
          </a:xfrm>
          <a:custGeom>
            <a:avLst/>
            <a:gdLst>
              <a:gd name="T0" fmla="*/ 4420 w 4639"/>
              <a:gd name="T1" fmla="*/ 1365 h 1365"/>
              <a:gd name="T2" fmla="*/ 4639 w 4639"/>
              <a:gd name="T3" fmla="*/ 819 h 1365"/>
              <a:gd name="T4" fmla="*/ 588 w 4639"/>
              <a:gd name="T5" fmla="*/ 819 h 1365"/>
              <a:gd name="T6" fmla="*/ 0 w 4639"/>
              <a:gd name="T7" fmla="*/ 0 h 1365"/>
              <a:gd name="T8" fmla="*/ 0 w 4639"/>
              <a:gd name="T9" fmla="*/ 982 h 1365"/>
              <a:gd name="T10" fmla="*/ 588 w 4639"/>
              <a:gd name="T11" fmla="*/ 1365 h 1365"/>
              <a:gd name="T12" fmla="*/ 4420 w 4639"/>
              <a:gd name="T13" fmla="*/ 1365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39" h="1365">
                <a:moveTo>
                  <a:pt x="4420" y="1365"/>
                </a:moveTo>
                <a:lnTo>
                  <a:pt x="4639" y="819"/>
                </a:lnTo>
                <a:lnTo>
                  <a:pt x="588" y="819"/>
                </a:lnTo>
                <a:lnTo>
                  <a:pt x="0" y="0"/>
                </a:lnTo>
                <a:lnTo>
                  <a:pt x="0" y="982"/>
                </a:lnTo>
                <a:lnTo>
                  <a:pt x="588" y="1365"/>
                </a:lnTo>
                <a:lnTo>
                  <a:pt x="4420" y="1365"/>
                </a:lnTo>
                <a:close/>
              </a:path>
            </a:pathLst>
          </a:custGeom>
          <a:solidFill>
            <a:schemeClr val="accent1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8"/>
          <p:cNvSpPr>
            <a:spLocks/>
          </p:cNvSpPr>
          <p:nvPr/>
        </p:nvSpPr>
        <p:spPr bwMode="auto">
          <a:xfrm>
            <a:off x="0" y="2608000"/>
            <a:ext cx="6187484" cy="1229761"/>
          </a:xfrm>
          <a:custGeom>
            <a:avLst/>
            <a:gdLst>
              <a:gd name="T0" fmla="*/ 4420 w 4639"/>
              <a:gd name="T1" fmla="*/ 383 h 922"/>
              <a:gd name="T2" fmla="*/ 588 w 4639"/>
              <a:gd name="T3" fmla="*/ 383 h 922"/>
              <a:gd name="T4" fmla="*/ 0 w 4639"/>
              <a:gd name="T5" fmla="*/ 0 h 922"/>
              <a:gd name="T6" fmla="*/ 0 w 4639"/>
              <a:gd name="T7" fmla="*/ 678 h 922"/>
              <a:gd name="T8" fmla="*/ 588 w 4639"/>
              <a:gd name="T9" fmla="*/ 922 h 922"/>
              <a:gd name="T10" fmla="*/ 4424 w 4639"/>
              <a:gd name="T11" fmla="*/ 922 h 922"/>
              <a:gd name="T12" fmla="*/ 4639 w 4639"/>
              <a:gd name="T13" fmla="*/ 383 h 922"/>
              <a:gd name="T14" fmla="*/ 4420 w 4639"/>
              <a:gd name="T15" fmla="*/ 383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39" h="922">
                <a:moveTo>
                  <a:pt x="4420" y="383"/>
                </a:moveTo>
                <a:lnTo>
                  <a:pt x="588" y="383"/>
                </a:lnTo>
                <a:lnTo>
                  <a:pt x="0" y="0"/>
                </a:lnTo>
                <a:lnTo>
                  <a:pt x="0" y="678"/>
                </a:lnTo>
                <a:lnTo>
                  <a:pt x="588" y="922"/>
                </a:lnTo>
                <a:lnTo>
                  <a:pt x="4424" y="922"/>
                </a:lnTo>
                <a:lnTo>
                  <a:pt x="4639" y="383"/>
                </a:lnTo>
                <a:lnTo>
                  <a:pt x="4420" y="383"/>
                </a:lnTo>
              </a:path>
            </a:pathLst>
          </a:custGeom>
          <a:solidFill>
            <a:schemeClr val="accent3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Freeform 9"/>
          <p:cNvSpPr>
            <a:spLocks/>
          </p:cNvSpPr>
          <p:nvPr/>
        </p:nvSpPr>
        <p:spPr bwMode="auto">
          <a:xfrm>
            <a:off x="0" y="4411293"/>
            <a:ext cx="6184816" cy="1067038"/>
          </a:xfrm>
          <a:custGeom>
            <a:avLst/>
            <a:gdLst>
              <a:gd name="T0" fmla="*/ 4420 w 4637"/>
              <a:gd name="T1" fmla="*/ 106 h 800"/>
              <a:gd name="T2" fmla="*/ 590 w 4637"/>
              <a:gd name="T3" fmla="*/ 106 h 800"/>
              <a:gd name="T4" fmla="*/ 0 w 4637"/>
              <a:gd name="T5" fmla="*/ 0 h 800"/>
              <a:gd name="T6" fmla="*/ 0 w 4637"/>
              <a:gd name="T7" fmla="*/ 800 h 800"/>
              <a:gd name="T8" fmla="*/ 588 w 4637"/>
              <a:gd name="T9" fmla="*/ 644 h 800"/>
              <a:gd name="T10" fmla="*/ 4422 w 4637"/>
              <a:gd name="T11" fmla="*/ 644 h 800"/>
              <a:gd name="T12" fmla="*/ 4637 w 4637"/>
              <a:gd name="T13" fmla="*/ 106 h 800"/>
              <a:gd name="T14" fmla="*/ 4420 w 4637"/>
              <a:gd name="T15" fmla="*/ 106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37" h="800">
                <a:moveTo>
                  <a:pt x="4420" y="106"/>
                </a:moveTo>
                <a:lnTo>
                  <a:pt x="590" y="106"/>
                </a:lnTo>
                <a:lnTo>
                  <a:pt x="0" y="0"/>
                </a:lnTo>
                <a:lnTo>
                  <a:pt x="0" y="800"/>
                </a:lnTo>
                <a:lnTo>
                  <a:pt x="588" y="644"/>
                </a:lnTo>
                <a:lnTo>
                  <a:pt x="4422" y="644"/>
                </a:lnTo>
                <a:lnTo>
                  <a:pt x="4637" y="106"/>
                </a:lnTo>
                <a:lnTo>
                  <a:pt x="4420" y="106"/>
                </a:lnTo>
              </a:path>
            </a:pathLst>
          </a:custGeom>
          <a:solidFill>
            <a:schemeClr val="accent5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10"/>
          <p:cNvSpPr>
            <a:spLocks/>
          </p:cNvSpPr>
          <p:nvPr/>
        </p:nvSpPr>
        <p:spPr bwMode="auto">
          <a:xfrm>
            <a:off x="0" y="3512314"/>
            <a:ext cx="6182149" cy="1040362"/>
          </a:xfrm>
          <a:custGeom>
            <a:avLst/>
            <a:gdLst>
              <a:gd name="T0" fmla="*/ 4424 w 4635"/>
              <a:gd name="T1" fmla="*/ 244 h 780"/>
              <a:gd name="T2" fmla="*/ 588 w 4635"/>
              <a:gd name="T3" fmla="*/ 244 h 780"/>
              <a:gd name="T4" fmla="*/ 0 w 4635"/>
              <a:gd name="T5" fmla="*/ 0 h 780"/>
              <a:gd name="T6" fmla="*/ 0 w 4635"/>
              <a:gd name="T7" fmla="*/ 674 h 780"/>
              <a:gd name="T8" fmla="*/ 590 w 4635"/>
              <a:gd name="T9" fmla="*/ 780 h 780"/>
              <a:gd name="T10" fmla="*/ 4420 w 4635"/>
              <a:gd name="T11" fmla="*/ 780 h 780"/>
              <a:gd name="T12" fmla="*/ 4635 w 4635"/>
              <a:gd name="T13" fmla="*/ 244 h 780"/>
              <a:gd name="T14" fmla="*/ 4424 w 4635"/>
              <a:gd name="T15" fmla="*/ 244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35" h="780">
                <a:moveTo>
                  <a:pt x="4424" y="244"/>
                </a:moveTo>
                <a:lnTo>
                  <a:pt x="588" y="244"/>
                </a:lnTo>
                <a:lnTo>
                  <a:pt x="0" y="0"/>
                </a:lnTo>
                <a:lnTo>
                  <a:pt x="0" y="674"/>
                </a:lnTo>
                <a:lnTo>
                  <a:pt x="590" y="780"/>
                </a:lnTo>
                <a:lnTo>
                  <a:pt x="4420" y="780"/>
                </a:lnTo>
                <a:lnTo>
                  <a:pt x="4635" y="244"/>
                </a:lnTo>
                <a:lnTo>
                  <a:pt x="4424" y="244"/>
                </a:lnTo>
              </a:path>
            </a:pathLst>
          </a:custGeom>
          <a:solidFill>
            <a:schemeClr val="accent2"/>
          </a:solidFill>
          <a:ln w="9525" cap="flat">
            <a:solidFill>
              <a:schemeClr val="bg1"/>
            </a:solidFill>
            <a:prstDash val="solid"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924536" y="2687241"/>
            <a:ext cx="3936221" cy="153888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Выход на новые рынки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24536" y="3399834"/>
            <a:ext cx="3936221" cy="153888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Вывод на рынок новых продуктов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24536" y="4082303"/>
            <a:ext cx="3936221" cy="153888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Повышение производственно-технического потенциала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24536" y="4783468"/>
            <a:ext cx="3936221" cy="153888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Развитие бизнеса за счет естественного роста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24536" y="5418329"/>
            <a:ext cx="3936221" cy="461665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Замещение импортной продукции на российском рынке, </a:t>
            </a:r>
            <a:br>
              <a:rPr lang="ru-RU" sz="1000" dirty="0" smtClean="0">
                <a:solidFill>
                  <a:schemeClr val="bg1"/>
                </a:solidFill>
              </a:rPr>
            </a:br>
            <a:r>
              <a:rPr lang="ru-RU" sz="1000" dirty="0" smtClean="0">
                <a:solidFill>
                  <a:schemeClr val="bg1"/>
                </a:solidFill>
              </a:rPr>
              <a:t>в том числе снижение импортируемого сырья и оборудования</a:t>
            </a:r>
            <a:endParaRPr lang="en-US" sz="1000" dirty="0">
              <a:solidFill>
                <a:schemeClr val="bg1"/>
              </a:solidFill>
            </a:endParaRPr>
          </a:p>
        </p:txBody>
      </p:sp>
      <p:grpSp>
        <p:nvGrpSpPr>
          <p:cNvPr id="44" name="Group 977"/>
          <p:cNvGrpSpPr>
            <a:grpSpLocks noChangeAspect="1"/>
          </p:cNvGrpSpPr>
          <p:nvPr/>
        </p:nvGrpSpPr>
        <p:grpSpPr bwMode="auto">
          <a:xfrm>
            <a:off x="5178862" y="2579132"/>
            <a:ext cx="369021" cy="370106"/>
            <a:chOff x="5095" y="4001"/>
            <a:chExt cx="340" cy="341"/>
          </a:xfrm>
          <a:solidFill>
            <a:schemeClr val="bg1"/>
          </a:solidFill>
        </p:grpSpPr>
        <p:sp>
          <p:nvSpPr>
            <p:cNvPr id="45" name="Freeform 978"/>
            <p:cNvSpPr>
              <a:spLocks/>
            </p:cNvSpPr>
            <p:nvPr/>
          </p:nvSpPr>
          <p:spPr bwMode="auto">
            <a:xfrm>
              <a:off x="5159" y="4086"/>
              <a:ext cx="212" cy="171"/>
            </a:xfrm>
            <a:custGeom>
              <a:avLst/>
              <a:gdLst>
                <a:gd name="T0" fmla="*/ 259 w 320"/>
                <a:gd name="T1" fmla="*/ 90 h 257"/>
                <a:gd name="T2" fmla="*/ 284 w 320"/>
                <a:gd name="T3" fmla="*/ 65 h 257"/>
                <a:gd name="T4" fmla="*/ 256 w 320"/>
                <a:gd name="T5" fmla="*/ 65 h 257"/>
                <a:gd name="T6" fmla="*/ 191 w 320"/>
                <a:gd name="T7" fmla="*/ 110 h 257"/>
                <a:gd name="T8" fmla="*/ 179 w 320"/>
                <a:gd name="T9" fmla="*/ 124 h 257"/>
                <a:gd name="T10" fmla="*/ 174 w 320"/>
                <a:gd name="T11" fmla="*/ 129 h 257"/>
                <a:gd name="T12" fmla="*/ 179 w 320"/>
                <a:gd name="T13" fmla="*/ 135 h 257"/>
                <a:gd name="T14" fmla="*/ 191 w 320"/>
                <a:gd name="T15" fmla="*/ 149 h 257"/>
                <a:gd name="T16" fmla="*/ 256 w 320"/>
                <a:gd name="T17" fmla="*/ 193 h 257"/>
                <a:gd name="T18" fmla="*/ 284 w 320"/>
                <a:gd name="T19" fmla="*/ 193 h 257"/>
                <a:gd name="T20" fmla="*/ 259 w 320"/>
                <a:gd name="T21" fmla="*/ 169 h 257"/>
                <a:gd name="T22" fmla="*/ 259 w 320"/>
                <a:gd name="T23" fmla="*/ 154 h 257"/>
                <a:gd name="T24" fmla="*/ 274 w 320"/>
                <a:gd name="T25" fmla="*/ 154 h 257"/>
                <a:gd name="T26" fmla="*/ 317 w 320"/>
                <a:gd name="T27" fmla="*/ 196 h 257"/>
                <a:gd name="T28" fmla="*/ 319 w 320"/>
                <a:gd name="T29" fmla="*/ 200 h 257"/>
                <a:gd name="T30" fmla="*/ 319 w 320"/>
                <a:gd name="T31" fmla="*/ 208 h 257"/>
                <a:gd name="T32" fmla="*/ 317 w 320"/>
                <a:gd name="T33" fmla="*/ 212 h 257"/>
                <a:gd name="T34" fmla="*/ 274 w 320"/>
                <a:gd name="T35" fmla="*/ 254 h 257"/>
                <a:gd name="T36" fmla="*/ 267 w 320"/>
                <a:gd name="T37" fmla="*/ 257 h 257"/>
                <a:gd name="T38" fmla="*/ 259 w 320"/>
                <a:gd name="T39" fmla="*/ 254 h 257"/>
                <a:gd name="T40" fmla="*/ 259 w 320"/>
                <a:gd name="T41" fmla="*/ 239 h 257"/>
                <a:gd name="T42" fmla="*/ 284 w 320"/>
                <a:gd name="T43" fmla="*/ 215 h 257"/>
                <a:gd name="T44" fmla="*/ 256 w 320"/>
                <a:gd name="T45" fmla="*/ 215 h 257"/>
                <a:gd name="T46" fmla="*/ 174 w 320"/>
                <a:gd name="T47" fmla="*/ 162 h 257"/>
                <a:gd name="T48" fmla="*/ 163 w 320"/>
                <a:gd name="T49" fmla="*/ 149 h 257"/>
                <a:gd name="T50" fmla="*/ 160 w 320"/>
                <a:gd name="T51" fmla="*/ 146 h 257"/>
                <a:gd name="T52" fmla="*/ 157 w 320"/>
                <a:gd name="T53" fmla="*/ 149 h 257"/>
                <a:gd name="T54" fmla="*/ 146 w 320"/>
                <a:gd name="T55" fmla="*/ 162 h 257"/>
                <a:gd name="T56" fmla="*/ 64 w 320"/>
                <a:gd name="T57" fmla="*/ 215 h 257"/>
                <a:gd name="T58" fmla="*/ 11 w 320"/>
                <a:gd name="T59" fmla="*/ 215 h 257"/>
                <a:gd name="T60" fmla="*/ 0 w 320"/>
                <a:gd name="T61" fmla="*/ 204 h 257"/>
                <a:gd name="T62" fmla="*/ 11 w 320"/>
                <a:gd name="T63" fmla="*/ 193 h 257"/>
                <a:gd name="T64" fmla="*/ 64 w 320"/>
                <a:gd name="T65" fmla="*/ 193 h 257"/>
                <a:gd name="T66" fmla="*/ 129 w 320"/>
                <a:gd name="T67" fmla="*/ 149 h 257"/>
                <a:gd name="T68" fmla="*/ 141 w 320"/>
                <a:gd name="T69" fmla="*/ 134 h 257"/>
                <a:gd name="T70" fmla="*/ 146 w 320"/>
                <a:gd name="T71" fmla="*/ 129 h 257"/>
                <a:gd name="T72" fmla="*/ 141 w 320"/>
                <a:gd name="T73" fmla="*/ 124 h 257"/>
                <a:gd name="T74" fmla="*/ 129 w 320"/>
                <a:gd name="T75" fmla="*/ 110 h 257"/>
                <a:gd name="T76" fmla="*/ 64 w 320"/>
                <a:gd name="T77" fmla="*/ 65 h 257"/>
                <a:gd name="T78" fmla="*/ 11 w 320"/>
                <a:gd name="T79" fmla="*/ 65 h 257"/>
                <a:gd name="T80" fmla="*/ 0 w 320"/>
                <a:gd name="T81" fmla="*/ 55 h 257"/>
                <a:gd name="T82" fmla="*/ 11 w 320"/>
                <a:gd name="T83" fmla="*/ 44 h 257"/>
                <a:gd name="T84" fmla="*/ 64 w 320"/>
                <a:gd name="T85" fmla="*/ 44 h 257"/>
                <a:gd name="T86" fmla="*/ 146 w 320"/>
                <a:gd name="T87" fmla="*/ 96 h 257"/>
                <a:gd name="T88" fmla="*/ 157 w 320"/>
                <a:gd name="T89" fmla="*/ 110 h 257"/>
                <a:gd name="T90" fmla="*/ 160 w 320"/>
                <a:gd name="T91" fmla="*/ 113 h 257"/>
                <a:gd name="T92" fmla="*/ 163 w 320"/>
                <a:gd name="T93" fmla="*/ 110 h 257"/>
                <a:gd name="T94" fmla="*/ 174 w 320"/>
                <a:gd name="T95" fmla="*/ 96 h 257"/>
                <a:gd name="T96" fmla="*/ 256 w 320"/>
                <a:gd name="T97" fmla="*/ 44 h 257"/>
                <a:gd name="T98" fmla="*/ 284 w 320"/>
                <a:gd name="T99" fmla="*/ 44 h 257"/>
                <a:gd name="T100" fmla="*/ 259 w 320"/>
                <a:gd name="T101" fmla="*/ 20 h 257"/>
                <a:gd name="T102" fmla="*/ 259 w 320"/>
                <a:gd name="T103" fmla="*/ 4 h 257"/>
                <a:gd name="T104" fmla="*/ 274 w 320"/>
                <a:gd name="T105" fmla="*/ 4 h 257"/>
                <a:gd name="T106" fmla="*/ 317 w 320"/>
                <a:gd name="T107" fmla="*/ 47 h 257"/>
                <a:gd name="T108" fmla="*/ 319 w 320"/>
                <a:gd name="T109" fmla="*/ 51 h 257"/>
                <a:gd name="T110" fmla="*/ 319 w 320"/>
                <a:gd name="T111" fmla="*/ 59 h 257"/>
                <a:gd name="T112" fmla="*/ 317 w 320"/>
                <a:gd name="T113" fmla="*/ 62 h 257"/>
                <a:gd name="T114" fmla="*/ 274 w 320"/>
                <a:gd name="T115" fmla="*/ 105 h 257"/>
                <a:gd name="T116" fmla="*/ 267 w 320"/>
                <a:gd name="T117" fmla="*/ 108 h 257"/>
                <a:gd name="T118" fmla="*/ 259 w 320"/>
                <a:gd name="T119" fmla="*/ 105 h 257"/>
                <a:gd name="T120" fmla="*/ 259 w 320"/>
                <a:gd name="T121" fmla="*/ 9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0" h="257">
                  <a:moveTo>
                    <a:pt x="259" y="90"/>
                  </a:moveTo>
                  <a:cubicBezTo>
                    <a:pt x="284" y="65"/>
                    <a:pt x="284" y="65"/>
                    <a:pt x="284" y="65"/>
                  </a:cubicBezTo>
                  <a:cubicBezTo>
                    <a:pt x="256" y="65"/>
                    <a:pt x="256" y="65"/>
                    <a:pt x="256" y="65"/>
                  </a:cubicBezTo>
                  <a:cubicBezTo>
                    <a:pt x="225" y="65"/>
                    <a:pt x="207" y="89"/>
                    <a:pt x="191" y="110"/>
                  </a:cubicBezTo>
                  <a:cubicBezTo>
                    <a:pt x="186" y="115"/>
                    <a:pt x="182" y="120"/>
                    <a:pt x="179" y="124"/>
                  </a:cubicBezTo>
                  <a:cubicBezTo>
                    <a:pt x="174" y="129"/>
                    <a:pt x="174" y="129"/>
                    <a:pt x="174" y="129"/>
                  </a:cubicBezTo>
                  <a:cubicBezTo>
                    <a:pt x="179" y="135"/>
                    <a:pt x="179" y="135"/>
                    <a:pt x="179" y="135"/>
                  </a:cubicBezTo>
                  <a:cubicBezTo>
                    <a:pt x="182" y="139"/>
                    <a:pt x="186" y="144"/>
                    <a:pt x="191" y="149"/>
                  </a:cubicBezTo>
                  <a:cubicBezTo>
                    <a:pt x="207" y="170"/>
                    <a:pt x="225" y="193"/>
                    <a:pt x="256" y="193"/>
                  </a:cubicBezTo>
                  <a:cubicBezTo>
                    <a:pt x="284" y="193"/>
                    <a:pt x="284" y="193"/>
                    <a:pt x="284" y="193"/>
                  </a:cubicBezTo>
                  <a:cubicBezTo>
                    <a:pt x="259" y="169"/>
                    <a:pt x="259" y="169"/>
                    <a:pt x="259" y="169"/>
                  </a:cubicBezTo>
                  <a:cubicBezTo>
                    <a:pt x="255" y="165"/>
                    <a:pt x="255" y="158"/>
                    <a:pt x="259" y="154"/>
                  </a:cubicBezTo>
                  <a:cubicBezTo>
                    <a:pt x="263" y="150"/>
                    <a:pt x="270" y="150"/>
                    <a:pt x="274" y="154"/>
                  </a:cubicBezTo>
                  <a:cubicBezTo>
                    <a:pt x="317" y="196"/>
                    <a:pt x="317" y="196"/>
                    <a:pt x="317" y="196"/>
                  </a:cubicBezTo>
                  <a:cubicBezTo>
                    <a:pt x="318" y="197"/>
                    <a:pt x="319" y="199"/>
                    <a:pt x="319" y="200"/>
                  </a:cubicBezTo>
                  <a:cubicBezTo>
                    <a:pt x="320" y="203"/>
                    <a:pt x="320" y="205"/>
                    <a:pt x="319" y="208"/>
                  </a:cubicBezTo>
                  <a:cubicBezTo>
                    <a:pt x="319" y="209"/>
                    <a:pt x="318" y="211"/>
                    <a:pt x="317" y="212"/>
                  </a:cubicBezTo>
                  <a:cubicBezTo>
                    <a:pt x="274" y="254"/>
                    <a:pt x="274" y="254"/>
                    <a:pt x="274" y="254"/>
                  </a:cubicBezTo>
                  <a:cubicBezTo>
                    <a:pt x="272" y="256"/>
                    <a:pt x="269" y="257"/>
                    <a:pt x="267" y="257"/>
                  </a:cubicBezTo>
                  <a:cubicBezTo>
                    <a:pt x="264" y="257"/>
                    <a:pt x="261" y="256"/>
                    <a:pt x="259" y="254"/>
                  </a:cubicBezTo>
                  <a:cubicBezTo>
                    <a:pt x="255" y="250"/>
                    <a:pt x="255" y="243"/>
                    <a:pt x="259" y="239"/>
                  </a:cubicBezTo>
                  <a:cubicBezTo>
                    <a:pt x="284" y="215"/>
                    <a:pt x="284" y="215"/>
                    <a:pt x="284" y="215"/>
                  </a:cubicBezTo>
                  <a:cubicBezTo>
                    <a:pt x="256" y="215"/>
                    <a:pt x="256" y="215"/>
                    <a:pt x="256" y="215"/>
                  </a:cubicBezTo>
                  <a:cubicBezTo>
                    <a:pt x="215" y="215"/>
                    <a:pt x="191" y="184"/>
                    <a:pt x="174" y="162"/>
                  </a:cubicBezTo>
                  <a:cubicBezTo>
                    <a:pt x="170" y="157"/>
                    <a:pt x="166" y="153"/>
                    <a:pt x="163" y="149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54" y="153"/>
                    <a:pt x="150" y="157"/>
                    <a:pt x="146" y="162"/>
                  </a:cubicBezTo>
                  <a:cubicBezTo>
                    <a:pt x="129" y="184"/>
                    <a:pt x="105" y="215"/>
                    <a:pt x="64" y="215"/>
                  </a:cubicBezTo>
                  <a:cubicBezTo>
                    <a:pt x="11" y="215"/>
                    <a:pt x="11" y="215"/>
                    <a:pt x="11" y="215"/>
                  </a:cubicBezTo>
                  <a:cubicBezTo>
                    <a:pt x="5" y="215"/>
                    <a:pt x="0" y="210"/>
                    <a:pt x="0" y="204"/>
                  </a:cubicBezTo>
                  <a:cubicBezTo>
                    <a:pt x="0" y="198"/>
                    <a:pt x="5" y="193"/>
                    <a:pt x="11" y="193"/>
                  </a:cubicBezTo>
                  <a:cubicBezTo>
                    <a:pt x="64" y="193"/>
                    <a:pt x="64" y="193"/>
                    <a:pt x="64" y="193"/>
                  </a:cubicBezTo>
                  <a:cubicBezTo>
                    <a:pt x="95" y="193"/>
                    <a:pt x="113" y="170"/>
                    <a:pt x="129" y="149"/>
                  </a:cubicBezTo>
                  <a:cubicBezTo>
                    <a:pt x="134" y="144"/>
                    <a:pt x="138" y="139"/>
                    <a:pt x="141" y="134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38" y="120"/>
                    <a:pt x="134" y="115"/>
                    <a:pt x="129" y="110"/>
                  </a:cubicBezTo>
                  <a:cubicBezTo>
                    <a:pt x="113" y="89"/>
                    <a:pt x="95" y="65"/>
                    <a:pt x="64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5" y="65"/>
                    <a:pt x="0" y="61"/>
                    <a:pt x="0" y="55"/>
                  </a:cubicBezTo>
                  <a:cubicBezTo>
                    <a:pt x="0" y="49"/>
                    <a:pt x="5" y="44"/>
                    <a:pt x="11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105" y="44"/>
                    <a:pt x="129" y="74"/>
                    <a:pt x="146" y="96"/>
                  </a:cubicBezTo>
                  <a:cubicBezTo>
                    <a:pt x="150" y="101"/>
                    <a:pt x="154" y="106"/>
                    <a:pt x="157" y="110"/>
                  </a:cubicBezTo>
                  <a:cubicBezTo>
                    <a:pt x="160" y="113"/>
                    <a:pt x="160" y="113"/>
                    <a:pt x="160" y="113"/>
                  </a:cubicBezTo>
                  <a:cubicBezTo>
                    <a:pt x="163" y="110"/>
                    <a:pt x="163" y="110"/>
                    <a:pt x="163" y="110"/>
                  </a:cubicBezTo>
                  <a:cubicBezTo>
                    <a:pt x="166" y="106"/>
                    <a:pt x="170" y="101"/>
                    <a:pt x="174" y="96"/>
                  </a:cubicBezTo>
                  <a:cubicBezTo>
                    <a:pt x="191" y="74"/>
                    <a:pt x="215" y="44"/>
                    <a:pt x="256" y="44"/>
                  </a:cubicBezTo>
                  <a:cubicBezTo>
                    <a:pt x="284" y="44"/>
                    <a:pt x="284" y="44"/>
                    <a:pt x="284" y="44"/>
                  </a:cubicBezTo>
                  <a:cubicBezTo>
                    <a:pt x="259" y="20"/>
                    <a:pt x="259" y="20"/>
                    <a:pt x="259" y="20"/>
                  </a:cubicBezTo>
                  <a:cubicBezTo>
                    <a:pt x="255" y="15"/>
                    <a:pt x="255" y="9"/>
                    <a:pt x="259" y="4"/>
                  </a:cubicBezTo>
                  <a:cubicBezTo>
                    <a:pt x="263" y="0"/>
                    <a:pt x="270" y="0"/>
                    <a:pt x="274" y="4"/>
                  </a:cubicBezTo>
                  <a:cubicBezTo>
                    <a:pt x="317" y="47"/>
                    <a:pt x="317" y="47"/>
                    <a:pt x="317" y="47"/>
                  </a:cubicBezTo>
                  <a:cubicBezTo>
                    <a:pt x="318" y="48"/>
                    <a:pt x="319" y="49"/>
                    <a:pt x="319" y="51"/>
                  </a:cubicBezTo>
                  <a:cubicBezTo>
                    <a:pt x="320" y="53"/>
                    <a:pt x="320" y="56"/>
                    <a:pt x="319" y="59"/>
                  </a:cubicBezTo>
                  <a:cubicBezTo>
                    <a:pt x="319" y="60"/>
                    <a:pt x="318" y="61"/>
                    <a:pt x="317" y="62"/>
                  </a:cubicBezTo>
                  <a:cubicBezTo>
                    <a:pt x="274" y="105"/>
                    <a:pt x="274" y="105"/>
                    <a:pt x="274" y="105"/>
                  </a:cubicBezTo>
                  <a:cubicBezTo>
                    <a:pt x="272" y="107"/>
                    <a:pt x="269" y="108"/>
                    <a:pt x="267" y="108"/>
                  </a:cubicBezTo>
                  <a:cubicBezTo>
                    <a:pt x="264" y="108"/>
                    <a:pt x="261" y="107"/>
                    <a:pt x="259" y="105"/>
                  </a:cubicBezTo>
                  <a:cubicBezTo>
                    <a:pt x="255" y="101"/>
                    <a:pt x="255" y="94"/>
                    <a:pt x="259" y="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Freeform 979"/>
            <p:cNvSpPr>
              <a:spLocks noEditPoints="1"/>
            </p:cNvSpPr>
            <p:nvPr/>
          </p:nvSpPr>
          <p:spPr bwMode="auto">
            <a:xfrm>
              <a:off x="5095" y="4001"/>
              <a:ext cx="340" cy="341"/>
            </a:xfrm>
            <a:custGeom>
              <a:avLst/>
              <a:gdLst>
                <a:gd name="T0" fmla="*/ 256 w 512"/>
                <a:gd name="T1" fmla="*/ 0 h 512"/>
                <a:gd name="T2" fmla="*/ 0 w 512"/>
                <a:gd name="T3" fmla="*/ 256 h 512"/>
                <a:gd name="T4" fmla="*/ 256 w 512"/>
                <a:gd name="T5" fmla="*/ 512 h 512"/>
                <a:gd name="T6" fmla="*/ 512 w 512"/>
                <a:gd name="T7" fmla="*/ 256 h 512"/>
                <a:gd name="T8" fmla="*/ 256 w 512"/>
                <a:gd name="T9" fmla="*/ 0 h 512"/>
                <a:gd name="T10" fmla="*/ 256 w 512"/>
                <a:gd name="T11" fmla="*/ 491 h 512"/>
                <a:gd name="T12" fmla="*/ 21 w 512"/>
                <a:gd name="T13" fmla="*/ 256 h 512"/>
                <a:gd name="T14" fmla="*/ 256 w 512"/>
                <a:gd name="T15" fmla="*/ 22 h 512"/>
                <a:gd name="T16" fmla="*/ 491 w 512"/>
                <a:gd name="T17" fmla="*/ 256 h 512"/>
                <a:gd name="T18" fmla="*/ 256 w 512"/>
                <a:gd name="T19" fmla="*/ 491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0"/>
                  </a:moveTo>
                  <a:cubicBezTo>
                    <a:pt x="115" y="0"/>
                    <a:pt x="0" y="115"/>
                    <a:pt x="0" y="256"/>
                  </a:cubicBezTo>
                  <a:cubicBezTo>
                    <a:pt x="0" y="398"/>
                    <a:pt x="115" y="512"/>
                    <a:pt x="256" y="512"/>
                  </a:cubicBezTo>
                  <a:cubicBezTo>
                    <a:pt x="397" y="512"/>
                    <a:pt x="512" y="398"/>
                    <a:pt x="512" y="256"/>
                  </a:cubicBezTo>
                  <a:cubicBezTo>
                    <a:pt x="512" y="115"/>
                    <a:pt x="397" y="0"/>
                    <a:pt x="256" y="0"/>
                  </a:cubicBezTo>
                  <a:close/>
                  <a:moveTo>
                    <a:pt x="256" y="491"/>
                  </a:moveTo>
                  <a:cubicBezTo>
                    <a:pt x="127" y="491"/>
                    <a:pt x="21" y="386"/>
                    <a:pt x="21" y="256"/>
                  </a:cubicBezTo>
                  <a:cubicBezTo>
                    <a:pt x="21" y="127"/>
                    <a:pt x="127" y="22"/>
                    <a:pt x="256" y="22"/>
                  </a:cubicBezTo>
                  <a:cubicBezTo>
                    <a:pt x="385" y="22"/>
                    <a:pt x="491" y="127"/>
                    <a:pt x="491" y="256"/>
                  </a:cubicBezTo>
                  <a:cubicBezTo>
                    <a:pt x="491" y="386"/>
                    <a:pt x="385" y="491"/>
                    <a:pt x="256" y="4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47" name="Group 156"/>
          <p:cNvGrpSpPr>
            <a:grpSpLocks noChangeAspect="1"/>
          </p:cNvGrpSpPr>
          <p:nvPr/>
        </p:nvGrpSpPr>
        <p:grpSpPr bwMode="auto">
          <a:xfrm>
            <a:off x="5178862" y="3292268"/>
            <a:ext cx="369021" cy="369021"/>
            <a:chOff x="4259" y="394"/>
            <a:chExt cx="340" cy="340"/>
          </a:xfrm>
          <a:solidFill>
            <a:schemeClr val="bg1"/>
          </a:solidFill>
        </p:grpSpPr>
        <p:sp>
          <p:nvSpPr>
            <p:cNvPr id="48" name="Freeform 157"/>
            <p:cNvSpPr>
              <a:spLocks noEditPoints="1"/>
            </p:cNvSpPr>
            <p:nvPr/>
          </p:nvSpPr>
          <p:spPr bwMode="auto">
            <a:xfrm>
              <a:off x="4259" y="394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" name="Freeform 158"/>
            <p:cNvSpPr>
              <a:spLocks noEditPoints="1"/>
            </p:cNvSpPr>
            <p:nvPr/>
          </p:nvSpPr>
          <p:spPr bwMode="auto">
            <a:xfrm>
              <a:off x="4323" y="464"/>
              <a:ext cx="212" cy="206"/>
            </a:xfrm>
            <a:custGeom>
              <a:avLst/>
              <a:gdLst>
                <a:gd name="T0" fmla="*/ 254 w 320"/>
                <a:gd name="T1" fmla="*/ 161 h 310"/>
                <a:gd name="T2" fmla="*/ 244 w 320"/>
                <a:gd name="T3" fmla="*/ 160 h 310"/>
                <a:gd name="T4" fmla="*/ 198 w 320"/>
                <a:gd name="T5" fmla="*/ 179 h 310"/>
                <a:gd name="T6" fmla="*/ 192 w 320"/>
                <a:gd name="T7" fmla="*/ 189 h 310"/>
                <a:gd name="T8" fmla="*/ 192 w 320"/>
                <a:gd name="T9" fmla="*/ 235 h 310"/>
                <a:gd name="T10" fmla="*/ 196 w 320"/>
                <a:gd name="T11" fmla="*/ 244 h 310"/>
                <a:gd name="T12" fmla="*/ 202 w 320"/>
                <a:gd name="T13" fmla="*/ 246 h 310"/>
                <a:gd name="T14" fmla="*/ 207 w 320"/>
                <a:gd name="T15" fmla="*/ 245 h 310"/>
                <a:gd name="T16" fmla="*/ 252 w 320"/>
                <a:gd name="T17" fmla="*/ 225 h 310"/>
                <a:gd name="T18" fmla="*/ 259 w 320"/>
                <a:gd name="T19" fmla="*/ 215 h 310"/>
                <a:gd name="T20" fmla="*/ 259 w 320"/>
                <a:gd name="T21" fmla="*/ 169 h 310"/>
                <a:gd name="T22" fmla="*/ 254 w 320"/>
                <a:gd name="T23" fmla="*/ 161 h 310"/>
                <a:gd name="T24" fmla="*/ 238 w 320"/>
                <a:gd name="T25" fmla="*/ 208 h 310"/>
                <a:gd name="T26" fmla="*/ 213 w 320"/>
                <a:gd name="T27" fmla="*/ 219 h 310"/>
                <a:gd name="T28" fmla="*/ 213 w 320"/>
                <a:gd name="T29" fmla="*/ 196 h 310"/>
                <a:gd name="T30" fmla="*/ 238 w 320"/>
                <a:gd name="T31" fmla="*/ 186 h 310"/>
                <a:gd name="T32" fmla="*/ 238 w 320"/>
                <a:gd name="T33" fmla="*/ 208 h 310"/>
                <a:gd name="T34" fmla="*/ 313 w 320"/>
                <a:gd name="T35" fmla="*/ 65 h 310"/>
                <a:gd name="T36" fmla="*/ 164 w 320"/>
                <a:gd name="T37" fmla="*/ 1 h 310"/>
                <a:gd name="T38" fmla="*/ 155 w 320"/>
                <a:gd name="T39" fmla="*/ 1 h 310"/>
                <a:gd name="T40" fmla="*/ 6 w 320"/>
                <a:gd name="T41" fmla="*/ 65 h 310"/>
                <a:gd name="T42" fmla="*/ 6 w 320"/>
                <a:gd name="T43" fmla="*/ 65 h 310"/>
                <a:gd name="T44" fmla="*/ 6 w 320"/>
                <a:gd name="T45" fmla="*/ 65 h 310"/>
                <a:gd name="T46" fmla="*/ 6 w 320"/>
                <a:gd name="T47" fmla="*/ 65 h 310"/>
                <a:gd name="T48" fmla="*/ 0 w 320"/>
                <a:gd name="T49" fmla="*/ 75 h 310"/>
                <a:gd name="T50" fmla="*/ 0 w 320"/>
                <a:gd name="T51" fmla="*/ 224 h 310"/>
                <a:gd name="T52" fmla="*/ 6 w 320"/>
                <a:gd name="T53" fmla="*/ 234 h 310"/>
                <a:gd name="T54" fmla="*/ 155 w 320"/>
                <a:gd name="T55" fmla="*/ 309 h 310"/>
                <a:gd name="T56" fmla="*/ 160 w 320"/>
                <a:gd name="T57" fmla="*/ 310 h 310"/>
                <a:gd name="T58" fmla="*/ 160 w 320"/>
                <a:gd name="T59" fmla="*/ 310 h 310"/>
                <a:gd name="T60" fmla="*/ 160 w 320"/>
                <a:gd name="T61" fmla="*/ 310 h 310"/>
                <a:gd name="T62" fmla="*/ 160 w 320"/>
                <a:gd name="T63" fmla="*/ 310 h 310"/>
                <a:gd name="T64" fmla="*/ 163 w 320"/>
                <a:gd name="T65" fmla="*/ 309 h 310"/>
                <a:gd name="T66" fmla="*/ 164 w 320"/>
                <a:gd name="T67" fmla="*/ 309 h 310"/>
                <a:gd name="T68" fmla="*/ 313 w 320"/>
                <a:gd name="T69" fmla="*/ 245 h 310"/>
                <a:gd name="T70" fmla="*/ 320 w 320"/>
                <a:gd name="T71" fmla="*/ 235 h 310"/>
                <a:gd name="T72" fmla="*/ 320 w 320"/>
                <a:gd name="T73" fmla="*/ 75 h 310"/>
                <a:gd name="T74" fmla="*/ 313 w 320"/>
                <a:gd name="T75" fmla="*/ 65 h 310"/>
                <a:gd name="T76" fmla="*/ 160 w 320"/>
                <a:gd name="T77" fmla="*/ 127 h 310"/>
                <a:gd name="T78" fmla="*/ 112 w 320"/>
                <a:gd name="T79" fmla="*/ 107 h 310"/>
                <a:gd name="T80" fmla="*/ 234 w 320"/>
                <a:gd name="T81" fmla="*/ 55 h 310"/>
                <a:gd name="T82" fmla="*/ 282 w 320"/>
                <a:gd name="T83" fmla="*/ 75 h 310"/>
                <a:gd name="T84" fmla="*/ 160 w 320"/>
                <a:gd name="T85" fmla="*/ 127 h 310"/>
                <a:gd name="T86" fmla="*/ 160 w 320"/>
                <a:gd name="T87" fmla="*/ 23 h 310"/>
                <a:gd name="T88" fmla="*/ 207 w 320"/>
                <a:gd name="T89" fmla="*/ 43 h 310"/>
                <a:gd name="T90" fmla="*/ 85 w 320"/>
                <a:gd name="T91" fmla="*/ 95 h 310"/>
                <a:gd name="T92" fmla="*/ 37 w 320"/>
                <a:gd name="T93" fmla="*/ 75 h 310"/>
                <a:gd name="T94" fmla="*/ 160 w 320"/>
                <a:gd name="T95" fmla="*/ 23 h 310"/>
                <a:gd name="T96" fmla="*/ 21 w 320"/>
                <a:gd name="T97" fmla="*/ 218 h 310"/>
                <a:gd name="T98" fmla="*/ 21 w 320"/>
                <a:gd name="T99" fmla="*/ 91 h 310"/>
                <a:gd name="T100" fmla="*/ 149 w 320"/>
                <a:gd name="T101" fmla="*/ 146 h 310"/>
                <a:gd name="T102" fmla="*/ 149 w 320"/>
                <a:gd name="T103" fmla="*/ 282 h 310"/>
                <a:gd name="T104" fmla="*/ 21 w 320"/>
                <a:gd name="T105" fmla="*/ 218 h 310"/>
                <a:gd name="T106" fmla="*/ 170 w 320"/>
                <a:gd name="T107" fmla="*/ 283 h 310"/>
                <a:gd name="T108" fmla="*/ 170 w 320"/>
                <a:gd name="T109" fmla="*/ 146 h 310"/>
                <a:gd name="T110" fmla="*/ 298 w 320"/>
                <a:gd name="T111" fmla="*/ 91 h 310"/>
                <a:gd name="T112" fmla="*/ 298 w 320"/>
                <a:gd name="T113" fmla="*/ 228 h 310"/>
                <a:gd name="T114" fmla="*/ 170 w 320"/>
                <a:gd name="T115" fmla="*/ 283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0" h="310">
                  <a:moveTo>
                    <a:pt x="254" y="161"/>
                  </a:moveTo>
                  <a:cubicBezTo>
                    <a:pt x="251" y="159"/>
                    <a:pt x="247" y="158"/>
                    <a:pt x="244" y="160"/>
                  </a:cubicBezTo>
                  <a:cubicBezTo>
                    <a:pt x="198" y="179"/>
                    <a:pt x="198" y="179"/>
                    <a:pt x="198" y="179"/>
                  </a:cubicBezTo>
                  <a:cubicBezTo>
                    <a:pt x="194" y="181"/>
                    <a:pt x="192" y="185"/>
                    <a:pt x="192" y="189"/>
                  </a:cubicBezTo>
                  <a:cubicBezTo>
                    <a:pt x="192" y="235"/>
                    <a:pt x="192" y="235"/>
                    <a:pt x="192" y="235"/>
                  </a:cubicBezTo>
                  <a:cubicBezTo>
                    <a:pt x="192" y="239"/>
                    <a:pt x="193" y="242"/>
                    <a:pt x="196" y="244"/>
                  </a:cubicBezTo>
                  <a:cubicBezTo>
                    <a:pt x="198" y="245"/>
                    <a:pt x="200" y="246"/>
                    <a:pt x="202" y="246"/>
                  </a:cubicBezTo>
                  <a:cubicBezTo>
                    <a:pt x="204" y="246"/>
                    <a:pt x="205" y="245"/>
                    <a:pt x="207" y="245"/>
                  </a:cubicBezTo>
                  <a:cubicBezTo>
                    <a:pt x="252" y="225"/>
                    <a:pt x="252" y="225"/>
                    <a:pt x="252" y="225"/>
                  </a:cubicBezTo>
                  <a:cubicBezTo>
                    <a:pt x="256" y="223"/>
                    <a:pt x="259" y="220"/>
                    <a:pt x="259" y="215"/>
                  </a:cubicBezTo>
                  <a:cubicBezTo>
                    <a:pt x="259" y="169"/>
                    <a:pt x="259" y="169"/>
                    <a:pt x="259" y="169"/>
                  </a:cubicBezTo>
                  <a:cubicBezTo>
                    <a:pt x="259" y="166"/>
                    <a:pt x="257" y="163"/>
                    <a:pt x="254" y="161"/>
                  </a:cubicBezTo>
                  <a:close/>
                  <a:moveTo>
                    <a:pt x="238" y="208"/>
                  </a:moveTo>
                  <a:cubicBezTo>
                    <a:pt x="213" y="219"/>
                    <a:pt x="213" y="219"/>
                    <a:pt x="213" y="219"/>
                  </a:cubicBezTo>
                  <a:cubicBezTo>
                    <a:pt x="213" y="196"/>
                    <a:pt x="213" y="196"/>
                    <a:pt x="213" y="196"/>
                  </a:cubicBezTo>
                  <a:cubicBezTo>
                    <a:pt x="238" y="186"/>
                    <a:pt x="238" y="186"/>
                    <a:pt x="238" y="186"/>
                  </a:cubicBezTo>
                  <a:lnTo>
                    <a:pt x="238" y="208"/>
                  </a:lnTo>
                  <a:close/>
                  <a:moveTo>
                    <a:pt x="313" y="65"/>
                  </a:moveTo>
                  <a:cubicBezTo>
                    <a:pt x="164" y="1"/>
                    <a:pt x="164" y="1"/>
                    <a:pt x="164" y="1"/>
                  </a:cubicBezTo>
                  <a:cubicBezTo>
                    <a:pt x="161" y="0"/>
                    <a:pt x="158" y="0"/>
                    <a:pt x="155" y="1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2" y="67"/>
                    <a:pt x="0" y="71"/>
                    <a:pt x="0" y="75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28"/>
                    <a:pt x="2" y="232"/>
                    <a:pt x="6" y="234"/>
                  </a:cubicBezTo>
                  <a:cubicBezTo>
                    <a:pt x="155" y="309"/>
                    <a:pt x="155" y="309"/>
                    <a:pt x="155" y="309"/>
                  </a:cubicBezTo>
                  <a:cubicBezTo>
                    <a:pt x="156" y="309"/>
                    <a:pt x="158" y="310"/>
                    <a:pt x="160" y="310"/>
                  </a:cubicBezTo>
                  <a:cubicBezTo>
                    <a:pt x="160" y="310"/>
                    <a:pt x="160" y="310"/>
                    <a:pt x="160" y="310"/>
                  </a:cubicBezTo>
                  <a:cubicBezTo>
                    <a:pt x="160" y="310"/>
                    <a:pt x="160" y="310"/>
                    <a:pt x="160" y="310"/>
                  </a:cubicBezTo>
                  <a:cubicBezTo>
                    <a:pt x="160" y="310"/>
                    <a:pt x="160" y="310"/>
                    <a:pt x="160" y="310"/>
                  </a:cubicBezTo>
                  <a:cubicBezTo>
                    <a:pt x="161" y="310"/>
                    <a:pt x="162" y="309"/>
                    <a:pt x="163" y="309"/>
                  </a:cubicBezTo>
                  <a:cubicBezTo>
                    <a:pt x="164" y="309"/>
                    <a:pt x="164" y="309"/>
                    <a:pt x="164" y="309"/>
                  </a:cubicBezTo>
                  <a:cubicBezTo>
                    <a:pt x="313" y="245"/>
                    <a:pt x="313" y="245"/>
                    <a:pt x="313" y="245"/>
                  </a:cubicBezTo>
                  <a:cubicBezTo>
                    <a:pt x="317" y="243"/>
                    <a:pt x="320" y="239"/>
                    <a:pt x="320" y="235"/>
                  </a:cubicBezTo>
                  <a:cubicBezTo>
                    <a:pt x="320" y="75"/>
                    <a:pt x="320" y="75"/>
                    <a:pt x="320" y="75"/>
                  </a:cubicBezTo>
                  <a:cubicBezTo>
                    <a:pt x="320" y="71"/>
                    <a:pt x="317" y="67"/>
                    <a:pt x="313" y="65"/>
                  </a:cubicBezTo>
                  <a:close/>
                  <a:moveTo>
                    <a:pt x="160" y="127"/>
                  </a:moveTo>
                  <a:cubicBezTo>
                    <a:pt x="112" y="107"/>
                    <a:pt x="112" y="107"/>
                    <a:pt x="112" y="107"/>
                  </a:cubicBezTo>
                  <a:cubicBezTo>
                    <a:pt x="234" y="55"/>
                    <a:pt x="234" y="55"/>
                    <a:pt x="234" y="55"/>
                  </a:cubicBezTo>
                  <a:cubicBezTo>
                    <a:pt x="282" y="75"/>
                    <a:pt x="282" y="75"/>
                    <a:pt x="282" y="75"/>
                  </a:cubicBezTo>
                  <a:lnTo>
                    <a:pt x="160" y="127"/>
                  </a:lnTo>
                  <a:close/>
                  <a:moveTo>
                    <a:pt x="160" y="23"/>
                  </a:moveTo>
                  <a:cubicBezTo>
                    <a:pt x="207" y="43"/>
                    <a:pt x="207" y="43"/>
                    <a:pt x="207" y="43"/>
                  </a:cubicBezTo>
                  <a:cubicBezTo>
                    <a:pt x="85" y="95"/>
                    <a:pt x="85" y="95"/>
                    <a:pt x="85" y="95"/>
                  </a:cubicBezTo>
                  <a:cubicBezTo>
                    <a:pt x="37" y="75"/>
                    <a:pt x="37" y="75"/>
                    <a:pt x="37" y="75"/>
                  </a:cubicBezTo>
                  <a:lnTo>
                    <a:pt x="160" y="23"/>
                  </a:lnTo>
                  <a:close/>
                  <a:moveTo>
                    <a:pt x="21" y="218"/>
                  </a:moveTo>
                  <a:cubicBezTo>
                    <a:pt x="21" y="91"/>
                    <a:pt x="21" y="91"/>
                    <a:pt x="21" y="91"/>
                  </a:cubicBezTo>
                  <a:cubicBezTo>
                    <a:pt x="149" y="146"/>
                    <a:pt x="149" y="146"/>
                    <a:pt x="149" y="146"/>
                  </a:cubicBezTo>
                  <a:cubicBezTo>
                    <a:pt x="149" y="282"/>
                    <a:pt x="149" y="282"/>
                    <a:pt x="149" y="282"/>
                  </a:cubicBezTo>
                  <a:lnTo>
                    <a:pt x="21" y="218"/>
                  </a:lnTo>
                  <a:close/>
                  <a:moveTo>
                    <a:pt x="170" y="283"/>
                  </a:moveTo>
                  <a:cubicBezTo>
                    <a:pt x="170" y="146"/>
                    <a:pt x="170" y="146"/>
                    <a:pt x="170" y="146"/>
                  </a:cubicBezTo>
                  <a:cubicBezTo>
                    <a:pt x="298" y="91"/>
                    <a:pt x="298" y="91"/>
                    <a:pt x="298" y="91"/>
                  </a:cubicBezTo>
                  <a:cubicBezTo>
                    <a:pt x="298" y="117"/>
                    <a:pt x="298" y="228"/>
                    <a:pt x="298" y="228"/>
                  </a:cubicBezTo>
                  <a:lnTo>
                    <a:pt x="170" y="2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0" name="Group 39"/>
          <p:cNvGrpSpPr>
            <a:grpSpLocks noChangeAspect="1"/>
          </p:cNvGrpSpPr>
          <p:nvPr/>
        </p:nvGrpSpPr>
        <p:grpSpPr bwMode="auto">
          <a:xfrm>
            <a:off x="5180252" y="3975432"/>
            <a:ext cx="367631" cy="367631"/>
            <a:chOff x="3987" y="1509"/>
            <a:chExt cx="340" cy="340"/>
          </a:xfrm>
          <a:solidFill>
            <a:schemeClr val="bg1"/>
          </a:solidFill>
        </p:grpSpPr>
        <p:sp>
          <p:nvSpPr>
            <p:cNvPr id="51" name="Freeform 40"/>
            <p:cNvSpPr>
              <a:spLocks noEditPoints="1"/>
            </p:cNvSpPr>
            <p:nvPr/>
          </p:nvSpPr>
          <p:spPr bwMode="auto">
            <a:xfrm>
              <a:off x="3987" y="1509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" name="Freeform 41"/>
            <p:cNvSpPr>
              <a:spLocks noEditPoints="1"/>
            </p:cNvSpPr>
            <p:nvPr/>
          </p:nvSpPr>
          <p:spPr bwMode="auto">
            <a:xfrm>
              <a:off x="4053" y="1568"/>
              <a:ext cx="215" cy="214"/>
            </a:xfrm>
            <a:custGeom>
              <a:avLst/>
              <a:gdLst>
                <a:gd name="T0" fmla="*/ 168 w 324"/>
                <a:gd name="T1" fmla="*/ 177 h 322"/>
                <a:gd name="T2" fmla="*/ 123 w 324"/>
                <a:gd name="T3" fmla="*/ 143 h 322"/>
                <a:gd name="T4" fmla="*/ 65 w 324"/>
                <a:gd name="T5" fmla="*/ 142 h 322"/>
                <a:gd name="T6" fmla="*/ 18 w 324"/>
                <a:gd name="T7" fmla="*/ 175 h 322"/>
                <a:gd name="T8" fmla="*/ 0 w 324"/>
                <a:gd name="T9" fmla="*/ 229 h 322"/>
                <a:gd name="T10" fmla="*/ 17 w 324"/>
                <a:gd name="T11" fmla="*/ 284 h 322"/>
                <a:gd name="T12" fmla="*/ 63 w 324"/>
                <a:gd name="T13" fmla="*/ 319 h 322"/>
                <a:gd name="T14" fmla="*/ 115 w 324"/>
                <a:gd name="T15" fmla="*/ 320 h 322"/>
                <a:gd name="T16" fmla="*/ 145 w 324"/>
                <a:gd name="T17" fmla="*/ 294 h 322"/>
                <a:gd name="T18" fmla="*/ 172 w 324"/>
                <a:gd name="T19" fmla="*/ 252 h 322"/>
                <a:gd name="T20" fmla="*/ 146 w 324"/>
                <a:gd name="T21" fmla="*/ 249 h 322"/>
                <a:gd name="T22" fmla="*/ 125 w 324"/>
                <a:gd name="T23" fmla="*/ 277 h 322"/>
                <a:gd name="T24" fmla="*/ 92 w 324"/>
                <a:gd name="T25" fmla="*/ 284 h 322"/>
                <a:gd name="T26" fmla="*/ 69 w 324"/>
                <a:gd name="T27" fmla="*/ 293 h 322"/>
                <a:gd name="T28" fmla="*/ 37 w 324"/>
                <a:gd name="T29" fmla="*/ 267 h 322"/>
                <a:gd name="T30" fmla="*/ 26 w 324"/>
                <a:gd name="T31" fmla="*/ 227 h 322"/>
                <a:gd name="T32" fmla="*/ 41 w 324"/>
                <a:gd name="T33" fmla="*/ 189 h 322"/>
                <a:gd name="T34" fmla="*/ 76 w 324"/>
                <a:gd name="T35" fmla="*/ 168 h 322"/>
                <a:gd name="T36" fmla="*/ 115 w 324"/>
                <a:gd name="T37" fmla="*/ 164 h 322"/>
                <a:gd name="T38" fmla="*/ 150 w 324"/>
                <a:gd name="T39" fmla="*/ 190 h 322"/>
                <a:gd name="T40" fmla="*/ 163 w 324"/>
                <a:gd name="T41" fmla="*/ 232 h 322"/>
                <a:gd name="T42" fmla="*/ 61 w 324"/>
                <a:gd name="T43" fmla="*/ 214 h 322"/>
                <a:gd name="T44" fmla="*/ 103 w 324"/>
                <a:gd name="T45" fmla="*/ 265 h 322"/>
                <a:gd name="T46" fmla="*/ 105 w 324"/>
                <a:gd name="T47" fmla="*/ 237 h 322"/>
                <a:gd name="T48" fmla="*/ 80 w 324"/>
                <a:gd name="T49" fmla="*/ 224 h 322"/>
                <a:gd name="T50" fmla="*/ 106 w 324"/>
                <a:gd name="T51" fmla="*/ 226 h 322"/>
                <a:gd name="T52" fmla="*/ 308 w 324"/>
                <a:gd name="T53" fmla="*/ 62 h 322"/>
                <a:gd name="T54" fmla="*/ 276 w 324"/>
                <a:gd name="T55" fmla="*/ 23 h 322"/>
                <a:gd name="T56" fmla="*/ 227 w 324"/>
                <a:gd name="T57" fmla="*/ 10 h 322"/>
                <a:gd name="T58" fmla="*/ 180 w 324"/>
                <a:gd name="T59" fmla="*/ 29 h 322"/>
                <a:gd name="T60" fmla="*/ 152 w 324"/>
                <a:gd name="T61" fmla="*/ 71 h 322"/>
                <a:gd name="T62" fmla="*/ 155 w 324"/>
                <a:gd name="T63" fmla="*/ 122 h 322"/>
                <a:gd name="T64" fmla="*/ 187 w 324"/>
                <a:gd name="T65" fmla="*/ 161 h 322"/>
                <a:gd name="T66" fmla="*/ 236 w 324"/>
                <a:gd name="T67" fmla="*/ 174 h 322"/>
                <a:gd name="T68" fmla="*/ 276 w 324"/>
                <a:gd name="T69" fmla="*/ 156 h 322"/>
                <a:gd name="T70" fmla="*/ 305 w 324"/>
                <a:gd name="T71" fmla="*/ 117 h 322"/>
                <a:gd name="T72" fmla="*/ 298 w 324"/>
                <a:gd name="T73" fmla="*/ 96 h 322"/>
                <a:gd name="T74" fmla="*/ 283 w 324"/>
                <a:gd name="T75" fmla="*/ 134 h 322"/>
                <a:gd name="T76" fmla="*/ 248 w 324"/>
                <a:gd name="T77" fmla="*/ 155 h 322"/>
                <a:gd name="T78" fmla="*/ 209 w 324"/>
                <a:gd name="T79" fmla="*/ 158 h 322"/>
                <a:gd name="T80" fmla="*/ 174 w 324"/>
                <a:gd name="T81" fmla="*/ 132 h 322"/>
                <a:gd name="T82" fmla="*/ 161 w 324"/>
                <a:gd name="T83" fmla="*/ 91 h 322"/>
                <a:gd name="T84" fmla="*/ 175 w 324"/>
                <a:gd name="T85" fmla="*/ 50 h 322"/>
                <a:gd name="T86" fmla="*/ 211 w 324"/>
                <a:gd name="T87" fmla="*/ 26 h 322"/>
                <a:gd name="T88" fmla="*/ 250 w 324"/>
                <a:gd name="T89" fmla="*/ 30 h 322"/>
                <a:gd name="T90" fmla="*/ 284 w 324"/>
                <a:gd name="T91" fmla="*/ 51 h 322"/>
                <a:gd name="T92" fmla="*/ 298 w 324"/>
                <a:gd name="T93" fmla="*/ 90 h 322"/>
                <a:gd name="T94" fmla="*/ 221 w 324"/>
                <a:gd name="T95" fmla="*/ 58 h 322"/>
                <a:gd name="T96" fmla="*/ 231 w 324"/>
                <a:gd name="T97" fmla="*/ 128 h 322"/>
                <a:gd name="T98" fmla="*/ 248 w 324"/>
                <a:gd name="T99" fmla="*/ 61 h 322"/>
                <a:gd name="T100" fmla="*/ 218 w 324"/>
                <a:gd name="T101" fmla="*/ 96 h 322"/>
                <a:gd name="T102" fmla="*/ 238 w 324"/>
                <a:gd name="T103" fmla="*/ 7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24" h="322">
                  <a:moveTo>
                    <a:pt x="172" y="212"/>
                  </a:moveTo>
                  <a:cubicBezTo>
                    <a:pt x="171" y="211"/>
                    <a:pt x="168" y="209"/>
                    <a:pt x="167" y="208"/>
                  </a:cubicBezTo>
                  <a:cubicBezTo>
                    <a:pt x="167" y="206"/>
                    <a:pt x="168" y="203"/>
                    <a:pt x="169" y="201"/>
                  </a:cubicBezTo>
                  <a:cubicBezTo>
                    <a:pt x="171" y="194"/>
                    <a:pt x="174" y="185"/>
                    <a:pt x="168" y="177"/>
                  </a:cubicBezTo>
                  <a:cubicBezTo>
                    <a:pt x="163" y="169"/>
                    <a:pt x="153" y="169"/>
                    <a:pt x="146" y="169"/>
                  </a:cubicBezTo>
                  <a:cubicBezTo>
                    <a:pt x="144" y="169"/>
                    <a:pt x="141" y="168"/>
                    <a:pt x="139" y="168"/>
                  </a:cubicBezTo>
                  <a:cubicBezTo>
                    <a:pt x="139" y="167"/>
                    <a:pt x="138" y="164"/>
                    <a:pt x="137" y="162"/>
                  </a:cubicBezTo>
                  <a:cubicBezTo>
                    <a:pt x="135" y="155"/>
                    <a:pt x="132" y="146"/>
                    <a:pt x="123" y="143"/>
                  </a:cubicBezTo>
                  <a:cubicBezTo>
                    <a:pt x="114" y="140"/>
                    <a:pt x="105" y="145"/>
                    <a:pt x="100" y="149"/>
                  </a:cubicBezTo>
                  <a:cubicBezTo>
                    <a:pt x="98" y="150"/>
                    <a:pt x="95" y="152"/>
                    <a:pt x="94" y="153"/>
                  </a:cubicBezTo>
                  <a:cubicBezTo>
                    <a:pt x="92" y="152"/>
                    <a:pt x="90" y="150"/>
                    <a:pt x="88" y="149"/>
                  </a:cubicBezTo>
                  <a:cubicBezTo>
                    <a:pt x="83" y="145"/>
                    <a:pt x="74" y="139"/>
                    <a:pt x="65" y="142"/>
                  </a:cubicBezTo>
                  <a:cubicBezTo>
                    <a:pt x="56" y="145"/>
                    <a:pt x="53" y="154"/>
                    <a:pt x="50" y="161"/>
                  </a:cubicBezTo>
                  <a:cubicBezTo>
                    <a:pt x="49" y="163"/>
                    <a:pt x="48" y="166"/>
                    <a:pt x="48" y="167"/>
                  </a:cubicBezTo>
                  <a:cubicBezTo>
                    <a:pt x="46" y="167"/>
                    <a:pt x="43" y="167"/>
                    <a:pt x="41" y="167"/>
                  </a:cubicBezTo>
                  <a:cubicBezTo>
                    <a:pt x="34" y="167"/>
                    <a:pt x="24" y="168"/>
                    <a:pt x="18" y="175"/>
                  </a:cubicBezTo>
                  <a:cubicBezTo>
                    <a:pt x="13" y="183"/>
                    <a:pt x="15" y="192"/>
                    <a:pt x="17" y="199"/>
                  </a:cubicBezTo>
                  <a:cubicBezTo>
                    <a:pt x="18" y="201"/>
                    <a:pt x="19" y="204"/>
                    <a:pt x="19" y="206"/>
                  </a:cubicBezTo>
                  <a:cubicBezTo>
                    <a:pt x="18" y="207"/>
                    <a:pt x="15" y="209"/>
                    <a:pt x="14" y="210"/>
                  </a:cubicBezTo>
                  <a:cubicBezTo>
                    <a:pt x="8" y="214"/>
                    <a:pt x="0" y="220"/>
                    <a:pt x="0" y="229"/>
                  </a:cubicBezTo>
                  <a:cubicBezTo>
                    <a:pt x="0" y="239"/>
                    <a:pt x="7" y="245"/>
                    <a:pt x="13" y="249"/>
                  </a:cubicBezTo>
                  <a:cubicBezTo>
                    <a:pt x="15" y="251"/>
                    <a:pt x="18" y="253"/>
                    <a:pt x="18" y="253"/>
                  </a:cubicBezTo>
                  <a:cubicBezTo>
                    <a:pt x="18" y="255"/>
                    <a:pt x="17" y="258"/>
                    <a:pt x="16" y="261"/>
                  </a:cubicBezTo>
                  <a:cubicBezTo>
                    <a:pt x="14" y="268"/>
                    <a:pt x="11" y="277"/>
                    <a:pt x="17" y="284"/>
                  </a:cubicBezTo>
                  <a:cubicBezTo>
                    <a:pt x="22" y="292"/>
                    <a:pt x="32" y="292"/>
                    <a:pt x="39" y="293"/>
                  </a:cubicBezTo>
                  <a:cubicBezTo>
                    <a:pt x="41" y="293"/>
                    <a:pt x="44" y="293"/>
                    <a:pt x="46" y="293"/>
                  </a:cubicBezTo>
                  <a:cubicBezTo>
                    <a:pt x="47" y="295"/>
                    <a:pt x="48" y="298"/>
                    <a:pt x="48" y="299"/>
                  </a:cubicBezTo>
                  <a:cubicBezTo>
                    <a:pt x="51" y="306"/>
                    <a:pt x="54" y="315"/>
                    <a:pt x="63" y="319"/>
                  </a:cubicBezTo>
                  <a:cubicBezTo>
                    <a:pt x="72" y="322"/>
                    <a:pt x="80" y="316"/>
                    <a:pt x="86" y="312"/>
                  </a:cubicBezTo>
                  <a:cubicBezTo>
                    <a:pt x="87" y="311"/>
                    <a:pt x="90" y="309"/>
                    <a:pt x="92" y="309"/>
                  </a:cubicBezTo>
                  <a:cubicBezTo>
                    <a:pt x="93" y="309"/>
                    <a:pt x="95" y="311"/>
                    <a:pt x="97" y="312"/>
                  </a:cubicBezTo>
                  <a:cubicBezTo>
                    <a:pt x="102" y="316"/>
                    <a:pt x="108" y="320"/>
                    <a:pt x="115" y="320"/>
                  </a:cubicBezTo>
                  <a:cubicBezTo>
                    <a:pt x="117" y="320"/>
                    <a:pt x="118" y="320"/>
                    <a:pt x="120" y="319"/>
                  </a:cubicBezTo>
                  <a:cubicBezTo>
                    <a:pt x="129" y="316"/>
                    <a:pt x="133" y="307"/>
                    <a:pt x="135" y="300"/>
                  </a:cubicBezTo>
                  <a:cubicBezTo>
                    <a:pt x="136" y="298"/>
                    <a:pt x="137" y="296"/>
                    <a:pt x="138" y="294"/>
                  </a:cubicBezTo>
                  <a:cubicBezTo>
                    <a:pt x="139" y="294"/>
                    <a:pt x="142" y="294"/>
                    <a:pt x="145" y="294"/>
                  </a:cubicBezTo>
                  <a:cubicBezTo>
                    <a:pt x="152" y="294"/>
                    <a:pt x="161" y="294"/>
                    <a:pt x="167" y="286"/>
                  </a:cubicBezTo>
                  <a:cubicBezTo>
                    <a:pt x="173" y="279"/>
                    <a:pt x="170" y="269"/>
                    <a:pt x="168" y="262"/>
                  </a:cubicBezTo>
                  <a:cubicBezTo>
                    <a:pt x="168" y="260"/>
                    <a:pt x="167" y="257"/>
                    <a:pt x="167" y="256"/>
                  </a:cubicBezTo>
                  <a:cubicBezTo>
                    <a:pt x="168" y="255"/>
                    <a:pt x="170" y="253"/>
                    <a:pt x="172" y="252"/>
                  </a:cubicBezTo>
                  <a:cubicBezTo>
                    <a:pt x="177" y="247"/>
                    <a:pt x="185" y="242"/>
                    <a:pt x="185" y="232"/>
                  </a:cubicBezTo>
                  <a:cubicBezTo>
                    <a:pt x="186" y="223"/>
                    <a:pt x="178" y="217"/>
                    <a:pt x="172" y="212"/>
                  </a:cubicBezTo>
                  <a:close/>
                  <a:moveTo>
                    <a:pt x="159" y="235"/>
                  </a:moveTo>
                  <a:cubicBezTo>
                    <a:pt x="154" y="238"/>
                    <a:pt x="148" y="242"/>
                    <a:pt x="146" y="249"/>
                  </a:cubicBezTo>
                  <a:cubicBezTo>
                    <a:pt x="144" y="255"/>
                    <a:pt x="146" y="262"/>
                    <a:pt x="148" y="268"/>
                  </a:cubicBezTo>
                  <a:cubicBezTo>
                    <a:pt x="148" y="269"/>
                    <a:pt x="148" y="271"/>
                    <a:pt x="149" y="272"/>
                  </a:cubicBezTo>
                  <a:cubicBezTo>
                    <a:pt x="147" y="273"/>
                    <a:pt x="145" y="273"/>
                    <a:pt x="144" y="273"/>
                  </a:cubicBezTo>
                  <a:cubicBezTo>
                    <a:pt x="138" y="273"/>
                    <a:pt x="131" y="273"/>
                    <a:pt x="125" y="277"/>
                  </a:cubicBezTo>
                  <a:cubicBezTo>
                    <a:pt x="120" y="281"/>
                    <a:pt x="117" y="287"/>
                    <a:pt x="115" y="293"/>
                  </a:cubicBezTo>
                  <a:cubicBezTo>
                    <a:pt x="115" y="294"/>
                    <a:pt x="114" y="295"/>
                    <a:pt x="113" y="297"/>
                  </a:cubicBezTo>
                  <a:cubicBezTo>
                    <a:pt x="112" y="296"/>
                    <a:pt x="110" y="294"/>
                    <a:pt x="109" y="293"/>
                  </a:cubicBezTo>
                  <a:cubicBezTo>
                    <a:pt x="104" y="290"/>
                    <a:pt x="99" y="284"/>
                    <a:pt x="92" y="284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85" y="284"/>
                    <a:pt x="79" y="289"/>
                    <a:pt x="74" y="293"/>
                  </a:cubicBezTo>
                  <a:cubicBezTo>
                    <a:pt x="73" y="294"/>
                    <a:pt x="71" y="296"/>
                    <a:pt x="70" y="297"/>
                  </a:cubicBezTo>
                  <a:cubicBezTo>
                    <a:pt x="70" y="296"/>
                    <a:pt x="69" y="294"/>
                    <a:pt x="69" y="293"/>
                  </a:cubicBezTo>
                  <a:cubicBezTo>
                    <a:pt x="67" y="287"/>
                    <a:pt x="64" y="280"/>
                    <a:pt x="59" y="276"/>
                  </a:cubicBezTo>
                  <a:cubicBezTo>
                    <a:pt x="53" y="272"/>
                    <a:pt x="46" y="272"/>
                    <a:pt x="40" y="271"/>
                  </a:cubicBezTo>
                  <a:cubicBezTo>
                    <a:pt x="39" y="271"/>
                    <a:pt x="37" y="271"/>
                    <a:pt x="36" y="271"/>
                  </a:cubicBezTo>
                  <a:cubicBezTo>
                    <a:pt x="36" y="270"/>
                    <a:pt x="36" y="268"/>
                    <a:pt x="37" y="267"/>
                  </a:cubicBezTo>
                  <a:cubicBezTo>
                    <a:pt x="39" y="261"/>
                    <a:pt x="41" y="254"/>
                    <a:pt x="39" y="247"/>
                  </a:cubicBezTo>
                  <a:cubicBezTo>
                    <a:pt x="37" y="241"/>
                    <a:pt x="31" y="236"/>
                    <a:pt x="26" y="232"/>
                  </a:cubicBezTo>
                  <a:cubicBezTo>
                    <a:pt x="25" y="232"/>
                    <a:pt x="24" y="231"/>
                    <a:pt x="23" y="230"/>
                  </a:cubicBezTo>
                  <a:cubicBezTo>
                    <a:pt x="24" y="229"/>
                    <a:pt x="25" y="228"/>
                    <a:pt x="26" y="227"/>
                  </a:cubicBezTo>
                  <a:cubicBezTo>
                    <a:pt x="31" y="223"/>
                    <a:pt x="37" y="219"/>
                    <a:pt x="39" y="213"/>
                  </a:cubicBezTo>
                  <a:cubicBezTo>
                    <a:pt x="41" y="206"/>
                    <a:pt x="39" y="199"/>
                    <a:pt x="38" y="193"/>
                  </a:cubicBezTo>
                  <a:cubicBezTo>
                    <a:pt x="37" y="192"/>
                    <a:pt x="37" y="190"/>
                    <a:pt x="37" y="189"/>
                  </a:cubicBezTo>
                  <a:cubicBezTo>
                    <a:pt x="38" y="189"/>
                    <a:pt x="40" y="189"/>
                    <a:pt x="41" y="189"/>
                  </a:cubicBezTo>
                  <a:cubicBezTo>
                    <a:pt x="47" y="189"/>
                    <a:pt x="54" y="189"/>
                    <a:pt x="60" y="185"/>
                  </a:cubicBezTo>
                  <a:cubicBezTo>
                    <a:pt x="66" y="181"/>
                    <a:pt x="68" y="174"/>
                    <a:pt x="70" y="169"/>
                  </a:cubicBezTo>
                  <a:cubicBezTo>
                    <a:pt x="71" y="167"/>
                    <a:pt x="71" y="166"/>
                    <a:pt x="72" y="164"/>
                  </a:cubicBezTo>
                  <a:cubicBezTo>
                    <a:pt x="73" y="165"/>
                    <a:pt x="75" y="167"/>
                    <a:pt x="76" y="168"/>
                  </a:cubicBezTo>
                  <a:cubicBezTo>
                    <a:pt x="81" y="172"/>
                    <a:pt x="87" y="177"/>
                    <a:pt x="93" y="177"/>
                  </a:cubicBezTo>
                  <a:cubicBezTo>
                    <a:pt x="94" y="177"/>
                    <a:pt x="94" y="177"/>
                    <a:pt x="94" y="177"/>
                  </a:cubicBezTo>
                  <a:cubicBezTo>
                    <a:pt x="101" y="177"/>
                    <a:pt x="106" y="172"/>
                    <a:pt x="111" y="168"/>
                  </a:cubicBezTo>
                  <a:cubicBezTo>
                    <a:pt x="112" y="168"/>
                    <a:pt x="114" y="165"/>
                    <a:pt x="115" y="164"/>
                  </a:cubicBezTo>
                  <a:cubicBezTo>
                    <a:pt x="116" y="166"/>
                    <a:pt x="116" y="168"/>
                    <a:pt x="117" y="169"/>
                  </a:cubicBezTo>
                  <a:cubicBezTo>
                    <a:pt x="119" y="175"/>
                    <a:pt x="121" y="181"/>
                    <a:pt x="127" y="185"/>
                  </a:cubicBezTo>
                  <a:cubicBezTo>
                    <a:pt x="132" y="189"/>
                    <a:pt x="139" y="190"/>
                    <a:pt x="145" y="190"/>
                  </a:cubicBezTo>
                  <a:cubicBezTo>
                    <a:pt x="146" y="190"/>
                    <a:pt x="148" y="190"/>
                    <a:pt x="150" y="190"/>
                  </a:cubicBezTo>
                  <a:cubicBezTo>
                    <a:pt x="149" y="192"/>
                    <a:pt x="149" y="193"/>
                    <a:pt x="149" y="194"/>
                  </a:cubicBezTo>
                  <a:cubicBezTo>
                    <a:pt x="147" y="200"/>
                    <a:pt x="145" y="207"/>
                    <a:pt x="147" y="214"/>
                  </a:cubicBezTo>
                  <a:cubicBezTo>
                    <a:pt x="149" y="221"/>
                    <a:pt x="154" y="225"/>
                    <a:pt x="159" y="229"/>
                  </a:cubicBezTo>
                  <a:cubicBezTo>
                    <a:pt x="160" y="230"/>
                    <a:pt x="162" y="231"/>
                    <a:pt x="163" y="232"/>
                  </a:cubicBezTo>
                  <a:cubicBezTo>
                    <a:pt x="161" y="233"/>
                    <a:pt x="160" y="234"/>
                    <a:pt x="159" y="235"/>
                  </a:cubicBezTo>
                  <a:close/>
                  <a:moveTo>
                    <a:pt x="109" y="199"/>
                  </a:moveTo>
                  <a:cubicBezTo>
                    <a:pt x="101" y="195"/>
                    <a:pt x="91" y="194"/>
                    <a:pt x="82" y="197"/>
                  </a:cubicBezTo>
                  <a:cubicBezTo>
                    <a:pt x="73" y="200"/>
                    <a:pt x="66" y="206"/>
                    <a:pt x="61" y="214"/>
                  </a:cubicBezTo>
                  <a:cubicBezTo>
                    <a:pt x="57" y="223"/>
                    <a:pt x="56" y="232"/>
                    <a:pt x="59" y="241"/>
                  </a:cubicBezTo>
                  <a:cubicBezTo>
                    <a:pt x="62" y="250"/>
                    <a:pt x="68" y="258"/>
                    <a:pt x="76" y="262"/>
                  </a:cubicBezTo>
                  <a:cubicBezTo>
                    <a:pt x="81" y="265"/>
                    <a:pt x="87" y="266"/>
                    <a:pt x="93" y="266"/>
                  </a:cubicBezTo>
                  <a:cubicBezTo>
                    <a:pt x="96" y="266"/>
                    <a:pt x="100" y="266"/>
                    <a:pt x="103" y="265"/>
                  </a:cubicBezTo>
                  <a:cubicBezTo>
                    <a:pt x="112" y="262"/>
                    <a:pt x="120" y="256"/>
                    <a:pt x="124" y="247"/>
                  </a:cubicBezTo>
                  <a:cubicBezTo>
                    <a:pt x="129" y="239"/>
                    <a:pt x="129" y="229"/>
                    <a:pt x="127" y="220"/>
                  </a:cubicBezTo>
                  <a:cubicBezTo>
                    <a:pt x="124" y="211"/>
                    <a:pt x="118" y="204"/>
                    <a:pt x="109" y="199"/>
                  </a:cubicBezTo>
                  <a:close/>
                  <a:moveTo>
                    <a:pt x="105" y="237"/>
                  </a:moveTo>
                  <a:cubicBezTo>
                    <a:pt x="103" y="241"/>
                    <a:pt x="101" y="243"/>
                    <a:pt x="97" y="244"/>
                  </a:cubicBezTo>
                  <a:cubicBezTo>
                    <a:pt x="93" y="245"/>
                    <a:pt x="89" y="245"/>
                    <a:pt x="86" y="243"/>
                  </a:cubicBezTo>
                  <a:cubicBezTo>
                    <a:pt x="83" y="241"/>
                    <a:pt x="80" y="239"/>
                    <a:pt x="79" y="235"/>
                  </a:cubicBezTo>
                  <a:cubicBezTo>
                    <a:pt x="78" y="231"/>
                    <a:pt x="78" y="227"/>
                    <a:pt x="80" y="224"/>
                  </a:cubicBezTo>
                  <a:cubicBezTo>
                    <a:pt x="82" y="221"/>
                    <a:pt x="85" y="218"/>
                    <a:pt x="88" y="217"/>
                  </a:cubicBezTo>
                  <a:cubicBezTo>
                    <a:pt x="90" y="217"/>
                    <a:pt x="91" y="216"/>
                    <a:pt x="93" y="216"/>
                  </a:cubicBezTo>
                  <a:cubicBezTo>
                    <a:pt x="95" y="216"/>
                    <a:pt x="97" y="217"/>
                    <a:pt x="99" y="218"/>
                  </a:cubicBezTo>
                  <a:cubicBezTo>
                    <a:pt x="103" y="220"/>
                    <a:pt x="105" y="223"/>
                    <a:pt x="106" y="226"/>
                  </a:cubicBezTo>
                  <a:cubicBezTo>
                    <a:pt x="107" y="230"/>
                    <a:pt x="107" y="234"/>
                    <a:pt x="105" y="237"/>
                  </a:cubicBezTo>
                  <a:close/>
                  <a:moveTo>
                    <a:pt x="311" y="74"/>
                  </a:moveTo>
                  <a:cubicBezTo>
                    <a:pt x="309" y="72"/>
                    <a:pt x="307" y="70"/>
                    <a:pt x="306" y="69"/>
                  </a:cubicBezTo>
                  <a:cubicBezTo>
                    <a:pt x="306" y="67"/>
                    <a:pt x="307" y="64"/>
                    <a:pt x="308" y="62"/>
                  </a:cubicBezTo>
                  <a:cubicBezTo>
                    <a:pt x="310" y="55"/>
                    <a:pt x="313" y="46"/>
                    <a:pt x="307" y="38"/>
                  </a:cubicBezTo>
                  <a:cubicBezTo>
                    <a:pt x="302" y="31"/>
                    <a:pt x="292" y="30"/>
                    <a:pt x="285" y="30"/>
                  </a:cubicBezTo>
                  <a:cubicBezTo>
                    <a:pt x="283" y="30"/>
                    <a:pt x="280" y="30"/>
                    <a:pt x="278" y="29"/>
                  </a:cubicBezTo>
                  <a:cubicBezTo>
                    <a:pt x="277" y="28"/>
                    <a:pt x="276" y="25"/>
                    <a:pt x="276" y="23"/>
                  </a:cubicBezTo>
                  <a:cubicBezTo>
                    <a:pt x="273" y="16"/>
                    <a:pt x="270" y="7"/>
                    <a:pt x="261" y="4"/>
                  </a:cubicBezTo>
                  <a:cubicBezTo>
                    <a:pt x="252" y="1"/>
                    <a:pt x="244" y="6"/>
                    <a:pt x="238" y="10"/>
                  </a:cubicBezTo>
                  <a:cubicBezTo>
                    <a:pt x="237" y="12"/>
                    <a:pt x="234" y="13"/>
                    <a:pt x="232" y="14"/>
                  </a:cubicBezTo>
                  <a:cubicBezTo>
                    <a:pt x="231" y="13"/>
                    <a:pt x="229" y="12"/>
                    <a:pt x="227" y="10"/>
                  </a:cubicBezTo>
                  <a:cubicBezTo>
                    <a:pt x="221" y="6"/>
                    <a:pt x="213" y="0"/>
                    <a:pt x="204" y="3"/>
                  </a:cubicBezTo>
                  <a:cubicBezTo>
                    <a:pt x="195" y="6"/>
                    <a:pt x="191" y="16"/>
                    <a:pt x="189" y="22"/>
                  </a:cubicBezTo>
                  <a:cubicBezTo>
                    <a:pt x="188" y="24"/>
                    <a:pt x="187" y="27"/>
                    <a:pt x="186" y="28"/>
                  </a:cubicBezTo>
                  <a:cubicBezTo>
                    <a:pt x="185" y="29"/>
                    <a:pt x="182" y="29"/>
                    <a:pt x="180" y="29"/>
                  </a:cubicBezTo>
                  <a:cubicBezTo>
                    <a:pt x="172" y="29"/>
                    <a:pt x="163" y="29"/>
                    <a:pt x="157" y="36"/>
                  </a:cubicBezTo>
                  <a:cubicBezTo>
                    <a:pt x="151" y="44"/>
                    <a:pt x="154" y="53"/>
                    <a:pt x="156" y="60"/>
                  </a:cubicBezTo>
                  <a:cubicBezTo>
                    <a:pt x="156" y="62"/>
                    <a:pt x="157" y="65"/>
                    <a:pt x="157" y="67"/>
                  </a:cubicBezTo>
                  <a:cubicBezTo>
                    <a:pt x="156" y="68"/>
                    <a:pt x="154" y="70"/>
                    <a:pt x="152" y="71"/>
                  </a:cubicBezTo>
                  <a:cubicBezTo>
                    <a:pt x="147" y="75"/>
                    <a:pt x="139" y="81"/>
                    <a:pt x="139" y="91"/>
                  </a:cubicBezTo>
                  <a:cubicBezTo>
                    <a:pt x="138" y="100"/>
                    <a:pt x="146" y="106"/>
                    <a:pt x="152" y="110"/>
                  </a:cubicBezTo>
                  <a:cubicBezTo>
                    <a:pt x="153" y="112"/>
                    <a:pt x="156" y="114"/>
                    <a:pt x="157" y="115"/>
                  </a:cubicBezTo>
                  <a:cubicBezTo>
                    <a:pt x="157" y="116"/>
                    <a:pt x="156" y="120"/>
                    <a:pt x="155" y="122"/>
                  </a:cubicBezTo>
                  <a:cubicBezTo>
                    <a:pt x="153" y="129"/>
                    <a:pt x="150" y="138"/>
                    <a:pt x="156" y="146"/>
                  </a:cubicBezTo>
                  <a:cubicBezTo>
                    <a:pt x="161" y="153"/>
                    <a:pt x="171" y="154"/>
                    <a:pt x="178" y="154"/>
                  </a:cubicBezTo>
                  <a:cubicBezTo>
                    <a:pt x="180" y="154"/>
                    <a:pt x="183" y="154"/>
                    <a:pt x="185" y="155"/>
                  </a:cubicBezTo>
                  <a:cubicBezTo>
                    <a:pt x="185" y="156"/>
                    <a:pt x="186" y="159"/>
                    <a:pt x="187" y="161"/>
                  </a:cubicBezTo>
                  <a:cubicBezTo>
                    <a:pt x="189" y="168"/>
                    <a:pt x="192" y="177"/>
                    <a:pt x="201" y="180"/>
                  </a:cubicBezTo>
                  <a:cubicBezTo>
                    <a:pt x="210" y="183"/>
                    <a:pt x="218" y="178"/>
                    <a:pt x="224" y="174"/>
                  </a:cubicBezTo>
                  <a:cubicBezTo>
                    <a:pt x="226" y="172"/>
                    <a:pt x="229" y="171"/>
                    <a:pt x="230" y="170"/>
                  </a:cubicBezTo>
                  <a:cubicBezTo>
                    <a:pt x="232" y="171"/>
                    <a:pt x="234" y="172"/>
                    <a:pt x="236" y="174"/>
                  </a:cubicBezTo>
                  <a:cubicBezTo>
                    <a:pt x="240" y="177"/>
                    <a:pt x="247" y="181"/>
                    <a:pt x="254" y="181"/>
                  </a:cubicBezTo>
                  <a:cubicBezTo>
                    <a:pt x="255" y="181"/>
                    <a:pt x="257" y="181"/>
                    <a:pt x="259" y="181"/>
                  </a:cubicBezTo>
                  <a:cubicBezTo>
                    <a:pt x="268" y="178"/>
                    <a:pt x="271" y="168"/>
                    <a:pt x="274" y="162"/>
                  </a:cubicBezTo>
                  <a:cubicBezTo>
                    <a:pt x="275" y="160"/>
                    <a:pt x="276" y="157"/>
                    <a:pt x="276" y="156"/>
                  </a:cubicBezTo>
                  <a:cubicBezTo>
                    <a:pt x="278" y="155"/>
                    <a:pt x="281" y="155"/>
                    <a:pt x="283" y="155"/>
                  </a:cubicBezTo>
                  <a:cubicBezTo>
                    <a:pt x="290" y="155"/>
                    <a:pt x="300" y="155"/>
                    <a:pt x="306" y="148"/>
                  </a:cubicBezTo>
                  <a:cubicBezTo>
                    <a:pt x="311" y="140"/>
                    <a:pt x="309" y="131"/>
                    <a:pt x="307" y="124"/>
                  </a:cubicBezTo>
                  <a:cubicBezTo>
                    <a:pt x="306" y="122"/>
                    <a:pt x="305" y="119"/>
                    <a:pt x="305" y="117"/>
                  </a:cubicBezTo>
                  <a:cubicBezTo>
                    <a:pt x="306" y="116"/>
                    <a:pt x="309" y="114"/>
                    <a:pt x="310" y="113"/>
                  </a:cubicBezTo>
                  <a:cubicBezTo>
                    <a:pt x="316" y="109"/>
                    <a:pt x="324" y="103"/>
                    <a:pt x="324" y="93"/>
                  </a:cubicBezTo>
                  <a:cubicBezTo>
                    <a:pt x="324" y="84"/>
                    <a:pt x="317" y="78"/>
                    <a:pt x="311" y="74"/>
                  </a:cubicBezTo>
                  <a:close/>
                  <a:moveTo>
                    <a:pt x="298" y="96"/>
                  </a:moveTo>
                  <a:cubicBezTo>
                    <a:pt x="293" y="100"/>
                    <a:pt x="287" y="104"/>
                    <a:pt x="285" y="110"/>
                  </a:cubicBezTo>
                  <a:cubicBezTo>
                    <a:pt x="283" y="117"/>
                    <a:pt x="285" y="123"/>
                    <a:pt x="286" y="129"/>
                  </a:cubicBezTo>
                  <a:cubicBezTo>
                    <a:pt x="287" y="131"/>
                    <a:pt x="287" y="132"/>
                    <a:pt x="287" y="134"/>
                  </a:cubicBezTo>
                  <a:cubicBezTo>
                    <a:pt x="286" y="134"/>
                    <a:pt x="284" y="134"/>
                    <a:pt x="283" y="134"/>
                  </a:cubicBezTo>
                  <a:cubicBezTo>
                    <a:pt x="277" y="134"/>
                    <a:pt x="270" y="134"/>
                    <a:pt x="264" y="138"/>
                  </a:cubicBezTo>
                  <a:cubicBezTo>
                    <a:pt x="258" y="142"/>
                    <a:pt x="256" y="148"/>
                    <a:pt x="254" y="154"/>
                  </a:cubicBezTo>
                  <a:cubicBezTo>
                    <a:pt x="253" y="155"/>
                    <a:pt x="253" y="157"/>
                    <a:pt x="252" y="158"/>
                  </a:cubicBezTo>
                  <a:cubicBezTo>
                    <a:pt x="251" y="157"/>
                    <a:pt x="249" y="155"/>
                    <a:pt x="248" y="155"/>
                  </a:cubicBezTo>
                  <a:cubicBezTo>
                    <a:pt x="243" y="151"/>
                    <a:pt x="237" y="145"/>
                    <a:pt x="231" y="145"/>
                  </a:cubicBezTo>
                  <a:cubicBezTo>
                    <a:pt x="230" y="145"/>
                    <a:pt x="230" y="145"/>
                    <a:pt x="230" y="145"/>
                  </a:cubicBezTo>
                  <a:cubicBezTo>
                    <a:pt x="223" y="145"/>
                    <a:pt x="218" y="151"/>
                    <a:pt x="213" y="154"/>
                  </a:cubicBezTo>
                  <a:cubicBezTo>
                    <a:pt x="212" y="155"/>
                    <a:pt x="210" y="157"/>
                    <a:pt x="209" y="158"/>
                  </a:cubicBezTo>
                  <a:cubicBezTo>
                    <a:pt x="208" y="157"/>
                    <a:pt x="208" y="155"/>
                    <a:pt x="207" y="154"/>
                  </a:cubicBezTo>
                  <a:cubicBezTo>
                    <a:pt x="205" y="148"/>
                    <a:pt x="203" y="141"/>
                    <a:pt x="197" y="137"/>
                  </a:cubicBezTo>
                  <a:cubicBezTo>
                    <a:pt x="192" y="133"/>
                    <a:pt x="185" y="133"/>
                    <a:pt x="179" y="133"/>
                  </a:cubicBezTo>
                  <a:cubicBezTo>
                    <a:pt x="178" y="133"/>
                    <a:pt x="176" y="133"/>
                    <a:pt x="174" y="132"/>
                  </a:cubicBezTo>
                  <a:cubicBezTo>
                    <a:pt x="175" y="131"/>
                    <a:pt x="175" y="129"/>
                    <a:pt x="175" y="128"/>
                  </a:cubicBezTo>
                  <a:cubicBezTo>
                    <a:pt x="177" y="122"/>
                    <a:pt x="179" y="115"/>
                    <a:pt x="177" y="109"/>
                  </a:cubicBezTo>
                  <a:cubicBezTo>
                    <a:pt x="175" y="102"/>
                    <a:pt x="170" y="98"/>
                    <a:pt x="165" y="94"/>
                  </a:cubicBezTo>
                  <a:cubicBezTo>
                    <a:pt x="164" y="93"/>
                    <a:pt x="162" y="92"/>
                    <a:pt x="161" y="91"/>
                  </a:cubicBezTo>
                  <a:cubicBezTo>
                    <a:pt x="163" y="90"/>
                    <a:pt x="164" y="89"/>
                    <a:pt x="165" y="88"/>
                  </a:cubicBezTo>
                  <a:cubicBezTo>
                    <a:pt x="170" y="84"/>
                    <a:pt x="176" y="80"/>
                    <a:pt x="178" y="74"/>
                  </a:cubicBezTo>
                  <a:cubicBezTo>
                    <a:pt x="180" y="67"/>
                    <a:pt x="178" y="61"/>
                    <a:pt x="176" y="55"/>
                  </a:cubicBezTo>
                  <a:cubicBezTo>
                    <a:pt x="176" y="53"/>
                    <a:pt x="176" y="52"/>
                    <a:pt x="175" y="50"/>
                  </a:cubicBezTo>
                  <a:cubicBezTo>
                    <a:pt x="177" y="50"/>
                    <a:pt x="179" y="50"/>
                    <a:pt x="180" y="50"/>
                  </a:cubicBezTo>
                  <a:cubicBezTo>
                    <a:pt x="186" y="50"/>
                    <a:pt x="193" y="50"/>
                    <a:pt x="199" y="46"/>
                  </a:cubicBezTo>
                  <a:cubicBezTo>
                    <a:pt x="204" y="42"/>
                    <a:pt x="207" y="36"/>
                    <a:pt x="209" y="30"/>
                  </a:cubicBezTo>
                  <a:cubicBezTo>
                    <a:pt x="209" y="29"/>
                    <a:pt x="210" y="27"/>
                    <a:pt x="211" y="26"/>
                  </a:cubicBezTo>
                  <a:cubicBezTo>
                    <a:pt x="212" y="27"/>
                    <a:pt x="214" y="29"/>
                    <a:pt x="215" y="29"/>
                  </a:cubicBezTo>
                  <a:cubicBezTo>
                    <a:pt x="220" y="33"/>
                    <a:pt x="225" y="39"/>
                    <a:pt x="232" y="39"/>
                  </a:cubicBezTo>
                  <a:cubicBezTo>
                    <a:pt x="232" y="39"/>
                    <a:pt x="232" y="39"/>
                    <a:pt x="232" y="39"/>
                  </a:cubicBezTo>
                  <a:cubicBezTo>
                    <a:pt x="239" y="39"/>
                    <a:pt x="245" y="33"/>
                    <a:pt x="250" y="30"/>
                  </a:cubicBezTo>
                  <a:cubicBezTo>
                    <a:pt x="251" y="29"/>
                    <a:pt x="253" y="27"/>
                    <a:pt x="254" y="26"/>
                  </a:cubicBezTo>
                  <a:cubicBezTo>
                    <a:pt x="254" y="27"/>
                    <a:pt x="255" y="29"/>
                    <a:pt x="255" y="30"/>
                  </a:cubicBezTo>
                  <a:cubicBezTo>
                    <a:pt x="257" y="36"/>
                    <a:pt x="260" y="43"/>
                    <a:pt x="265" y="47"/>
                  </a:cubicBezTo>
                  <a:cubicBezTo>
                    <a:pt x="271" y="51"/>
                    <a:pt x="278" y="51"/>
                    <a:pt x="284" y="51"/>
                  </a:cubicBezTo>
                  <a:cubicBezTo>
                    <a:pt x="285" y="51"/>
                    <a:pt x="287" y="51"/>
                    <a:pt x="288" y="52"/>
                  </a:cubicBezTo>
                  <a:cubicBezTo>
                    <a:pt x="288" y="53"/>
                    <a:pt x="288" y="55"/>
                    <a:pt x="287" y="56"/>
                  </a:cubicBezTo>
                  <a:cubicBezTo>
                    <a:pt x="285" y="62"/>
                    <a:pt x="283" y="69"/>
                    <a:pt x="285" y="75"/>
                  </a:cubicBezTo>
                  <a:cubicBezTo>
                    <a:pt x="287" y="82"/>
                    <a:pt x="293" y="86"/>
                    <a:pt x="298" y="90"/>
                  </a:cubicBezTo>
                  <a:cubicBezTo>
                    <a:pt x="299" y="91"/>
                    <a:pt x="300" y="92"/>
                    <a:pt x="301" y="93"/>
                  </a:cubicBezTo>
                  <a:cubicBezTo>
                    <a:pt x="300" y="94"/>
                    <a:pt x="299" y="95"/>
                    <a:pt x="298" y="96"/>
                  </a:cubicBezTo>
                  <a:close/>
                  <a:moveTo>
                    <a:pt x="248" y="61"/>
                  </a:moveTo>
                  <a:cubicBezTo>
                    <a:pt x="239" y="56"/>
                    <a:pt x="230" y="55"/>
                    <a:pt x="221" y="58"/>
                  </a:cubicBezTo>
                  <a:cubicBezTo>
                    <a:pt x="212" y="61"/>
                    <a:pt x="204" y="67"/>
                    <a:pt x="200" y="75"/>
                  </a:cubicBezTo>
                  <a:cubicBezTo>
                    <a:pt x="195" y="84"/>
                    <a:pt x="195" y="93"/>
                    <a:pt x="197" y="103"/>
                  </a:cubicBezTo>
                  <a:cubicBezTo>
                    <a:pt x="200" y="112"/>
                    <a:pt x="206" y="119"/>
                    <a:pt x="215" y="123"/>
                  </a:cubicBezTo>
                  <a:cubicBezTo>
                    <a:pt x="220" y="126"/>
                    <a:pt x="226" y="128"/>
                    <a:pt x="231" y="128"/>
                  </a:cubicBezTo>
                  <a:cubicBezTo>
                    <a:pt x="235" y="128"/>
                    <a:pt x="238" y="127"/>
                    <a:pt x="242" y="126"/>
                  </a:cubicBezTo>
                  <a:cubicBezTo>
                    <a:pt x="251" y="123"/>
                    <a:pt x="258" y="117"/>
                    <a:pt x="263" y="109"/>
                  </a:cubicBezTo>
                  <a:cubicBezTo>
                    <a:pt x="267" y="100"/>
                    <a:pt x="268" y="91"/>
                    <a:pt x="265" y="81"/>
                  </a:cubicBezTo>
                  <a:cubicBezTo>
                    <a:pt x="262" y="72"/>
                    <a:pt x="256" y="65"/>
                    <a:pt x="248" y="61"/>
                  </a:cubicBezTo>
                  <a:close/>
                  <a:moveTo>
                    <a:pt x="244" y="99"/>
                  </a:moveTo>
                  <a:cubicBezTo>
                    <a:pt x="242" y="102"/>
                    <a:pt x="239" y="104"/>
                    <a:pt x="236" y="106"/>
                  </a:cubicBezTo>
                  <a:cubicBezTo>
                    <a:pt x="232" y="107"/>
                    <a:pt x="228" y="106"/>
                    <a:pt x="225" y="105"/>
                  </a:cubicBezTo>
                  <a:cubicBezTo>
                    <a:pt x="221" y="103"/>
                    <a:pt x="219" y="100"/>
                    <a:pt x="218" y="96"/>
                  </a:cubicBezTo>
                  <a:cubicBezTo>
                    <a:pt x="217" y="93"/>
                    <a:pt x="217" y="89"/>
                    <a:pt x="219" y="85"/>
                  </a:cubicBezTo>
                  <a:cubicBezTo>
                    <a:pt x="221" y="82"/>
                    <a:pt x="223" y="80"/>
                    <a:pt x="227" y="78"/>
                  </a:cubicBezTo>
                  <a:cubicBezTo>
                    <a:pt x="229" y="78"/>
                    <a:pt x="230" y="78"/>
                    <a:pt x="231" y="78"/>
                  </a:cubicBezTo>
                  <a:cubicBezTo>
                    <a:pt x="234" y="78"/>
                    <a:pt x="236" y="78"/>
                    <a:pt x="238" y="79"/>
                  </a:cubicBezTo>
                  <a:cubicBezTo>
                    <a:pt x="241" y="81"/>
                    <a:pt x="244" y="84"/>
                    <a:pt x="245" y="88"/>
                  </a:cubicBezTo>
                  <a:cubicBezTo>
                    <a:pt x="246" y="91"/>
                    <a:pt x="246" y="95"/>
                    <a:pt x="244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3" name="Group 1003"/>
          <p:cNvGrpSpPr>
            <a:grpSpLocks noChangeAspect="1"/>
          </p:cNvGrpSpPr>
          <p:nvPr/>
        </p:nvGrpSpPr>
        <p:grpSpPr bwMode="auto">
          <a:xfrm>
            <a:off x="5178862" y="4675902"/>
            <a:ext cx="369021" cy="369021"/>
            <a:chOff x="2647" y="3988"/>
            <a:chExt cx="340" cy="340"/>
          </a:xfrm>
          <a:solidFill>
            <a:schemeClr val="bg1"/>
          </a:solidFill>
        </p:grpSpPr>
        <p:sp>
          <p:nvSpPr>
            <p:cNvPr id="54" name="Freeform 1004"/>
            <p:cNvSpPr>
              <a:spLocks noEditPoints="1"/>
            </p:cNvSpPr>
            <p:nvPr/>
          </p:nvSpPr>
          <p:spPr bwMode="auto">
            <a:xfrm>
              <a:off x="2647" y="3988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" name="Freeform 1005"/>
            <p:cNvSpPr>
              <a:spLocks noEditPoints="1"/>
            </p:cNvSpPr>
            <p:nvPr/>
          </p:nvSpPr>
          <p:spPr bwMode="auto">
            <a:xfrm>
              <a:off x="2710" y="4078"/>
              <a:ext cx="213" cy="186"/>
            </a:xfrm>
            <a:custGeom>
              <a:avLst/>
              <a:gdLst>
                <a:gd name="T0" fmla="*/ 320 w 321"/>
                <a:gd name="T1" fmla="*/ 27 h 280"/>
                <a:gd name="T2" fmla="*/ 312 w 321"/>
                <a:gd name="T3" fmla="*/ 19 h 280"/>
                <a:gd name="T4" fmla="*/ 147 w 321"/>
                <a:gd name="T5" fmla="*/ 32 h 280"/>
                <a:gd name="T6" fmla="*/ 133 w 321"/>
                <a:gd name="T7" fmla="*/ 56 h 280"/>
                <a:gd name="T8" fmla="*/ 9 w 321"/>
                <a:gd name="T9" fmla="*/ 55 h 280"/>
                <a:gd name="T10" fmla="*/ 1 w 321"/>
                <a:gd name="T11" fmla="*/ 63 h 280"/>
                <a:gd name="T12" fmla="*/ 4 w 321"/>
                <a:gd name="T13" fmla="*/ 73 h 280"/>
                <a:gd name="T14" fmla="*/ 114 w 321"/>
                <a:gd name="T15" fmla="*/ 140 h 280"/>
                <a:gd name="T16" fmla="*/ 125 w 321"/>
                <a:gd name="T17" fmla="*/ 139 h 280"/>
                <a:gd name="T18" fmla="*/ 129 w 321"/>
                <a:gd name="T19" fmla="*/ 138 h 280"/>
                <a:gd name="T20" fmla="*/ 129 w 321"/>
                <a:gd name="T21" fmla="*/ 269 h 280"/>
                <a:gd name="T22" fmla="*/ 139 w 321"/>
                <a:gd name="T23" fmla="*/ 280 h 280"/>
                <a:gd name="T24" fmla="*/ 150 w 321"/>
                <a:gd name="T25" fmla="*/ 269 h 280"/>
                <a:gd name="T26" fmla="*/ 150 w 321"/>
                <a:gd name="T27" fmla="*/ 125 h 280"/>
                <a:gd name="T28" fmla="*/ 165 w 321"/>
                <a:gd name="T29" fmla="*/ 133 h 280"/>
                <a:gd name="T30" fmla="*/ 176 w 321"/>
                <a:gd name="T31" fmla="*/ 134 h 280"/>
                <a:gd name="T32" fmla="*/ 318 w 321"/>
                <a:gd name="T33" fmla="*/ 37 h 280"/>
                <a:gd name="T34" fmla="*/ 320 w 321"/>
                <a:gd name="T35" fmla="*/ 27 h 280"/>
                <a:gd name="T36" fmla="*/ 119 w 321"/>
                <a:gd name="T37" fmla="*/ 118 h 280"/>
                <a:gd name="T38" fmla="*/ 33 w 321"/>
                <a:gd name="T39" fmla="*/ 72 h 280"/>
                <a:gd name="T40" fmla="*/ 124 w 321"/>
                <a:gd name="T41" fmla="*/ 75 h 280"/>
                <a:gd name="T42" fmla="*/ 131 w 321"/>
                <a:gd name="T43" fmla="*/ 82 h 280"/>
                <a:gd name="T44" fmla="*/ 132 w 321"/>
                <a:gd name="T45" fmla="*/ 92 h 280"/>
                <a:gd name="T46" fmla="*/ 134 w 321"/>
                <a:gd name="T47" fmla="*/ 96 h 280"/>
                <a:gd name="T48" fmla="*/ 132 w 321"/>
                <a:gd name="T49" fmla="*/ 99 h 280"/>
                <a:gd name="T50" fmla="*/ 119 w 321"/>
                <a:gd name="T51" fmla="*/ 118 h 280"/>
                <a:gd name="T52" fmla="*/ 171 w 321"/>
                <a:gd name="T53" fmla="*/ 112 h 280"/>
                <a:gd name="T54" fmla="*/ 153 w 321"/>
                <a:gd name="T55" fmla="*/ 87 h 280"/>
                <a:gd name="T56" fmla="*/ 153 w 321"/>
                <a:gd name="T57" fmla="*/ 87 h 280"/>
                <a:gd name="T58" fmla="*/ 162 w 321"/>
                <a:gd name="T59" fmla="*/ 47 h 280"/>
                <a:gd name="T60" fmla="*/ 224 w 321"/>
                <a:gd name="T61" fmla="*/ 29 h 280"/>
                <a:gd name="T62" fmla="*/ 290 w 321"/>
                <a:gd name="T63" fmla="*/ 36 h 280"/>
                <a:gd name="T64" fmla="*/ 171 w 321"/>
                <a:gd name="T65" fmla="*/ 11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1" h="280">
                  <a:moveTo>
                    <a:pt x="320" y="27"/>
                  </a:moveTo>
                  <a:cubicBezTo>
                    <a:pt x="319" y="23"/>
                    <a:pt x="316" y="20"/>
                    <a:pt x="312" y="19"/>
                  </a:cubicBezTo>
                  <a:cubicBezTo>
                    <a:pt x="229" y="0"/>
                    <a:pt x="173" y="4"/>
                    <a:pt x="147" y="32"/>
                  </a:cubicBezTo>
                  <a:cubicBezTo>
                    <a:pt x="140" y="40"/>
                    <a:pt x="136" y="48"/>
                    <a:pt x="133" y="56"/>
                  </a:cubicBezTo>
                  <a:cubicBezTo>
                    <a:pt x="110" y="41"/>
                    <a:pt x="68" y="41"/>
                    <a:pt x="9" y="55"/>
                  </a:cubicBezTo>
                  <a:cubicBezTo>
                    <a:pt x="5" y="56"/>
                    <a:pt x="2" y="59"/>
                    <a:pt x="1" y="63"/>
                  </a:cubicBezTo>
                  <a:cubicBezTo>
                    <a:pt x="0" y="66"/>
                    <a:pt x="1" y="70"/>
                    <a:pt x="4" y="73"/>
                  </a:cubicBezTo>
                  <a:cubicBezTo>
                    <a:pt x="11" y="81"/>
                    <a:pt x="71" y="140"/>
                    <a:pt x="114" y="140"/>
                  </a:cubicBezTo>
                  <a:cubicBezTo>
                    <a:pt x="118" y="140"/>
                    <a:pt x="122" y="140"/>
                    <a:pt x="125" y="139"/>
                  </a:cubicBezTo>
                  <a:cubicBezTo>
                    <a:pt x="126" y="139"/>
                    <a:pt x="127" y="138"/>
                    <a:pt x="129" y="138"/>
                  </a:cubicBezTo>
                  <a:cubicBezTo>
                    <a:pt x="129" y="269"/>
                    <a:pt x="129" y="269"/>
                    <a:pt x="129" y="269"/>
                  </a:cubicBezTo>
                  <a:cubicBezTo>
                    <a:pt x="129" y="275"/>
                    <a:pt x="133" y="280"/>
                    <a:pt x="139" y="280"/>
                  </a:cubicBezTo>
                  <a:cubicBezTo>
                    <a:pt x="145" y="280"/>
                    <a:pt x="150" y="275"/>
                    <a:pt x="150" y="269"/>
                  </a:cubicBezTo>
                  <a:cubicBezTo>
                    <a:pt x="150" y="125"/>
                    <a:pt x="150" y="125"/>
                    <a:pt x="150" y="125"/>
                  </a:cubicBezTo>
                  <a:cubicBezTo>
                    <a:pt x="154" y="129"/>
                    <a:pt x="160" y="132"/>
                    <a:pt x="165" y="133"/>
                  </a:cubicBezTo>
                  <a:cubicBezTo>
                    <a:pt x="169" y="134"/>
                    <a:pt x="173" y="134"/>
                    <a:pt x="176" y="134"/>
                  </a:cubicBezTo>
                  <a:cubicBezTo>
                    <a:pt x="230" y="134"/>
                    <a:pt x="309" y="47"/>
                    <a:pt x="318" y="37"/>
                  </a:cubicBezTo>
                  <a:cubicBezTo>
                    <a:pt x="320" y="34"/>
                    <a:pt x="321" y="30"/>
                    <a:pt x="320" y="27"/>
                  </a:cubicBezTo>
                  <a:close/>
                  <a:moveTo>
                    <a:pt x="119" y="118"/>
                  </a:moveTo>
                  <a:cubicBezTo>
                    <a:pt x="100" y="124"/>
                    <a:pt x="61" y="97"/>
                    <a:pt x="33" y="72"/>
                  </a:cubicBezTo>
                  <a:cubicBezTo>
                    <a:pt x="92" y="60"/>
                    <a:pt x="116" y="68"/>
                    <a:pt x="124" y="75"/>
                  </a:cubicBezTo>
                  <a:cubicBezTo>
                    <a:pt x="127" y="77"/>
                    <a:pt x="129" y="80"/>
                    <a:pt x="131" y="82"/>
                  </a:cubicBezTo>
                  <a:cubicBezTo>
                    <a:pt x="131" y="87"/>
                    <a:pt x="132" y="91"/>
                    <a:pt x="132" y="92"/>
                  </a:cubicBezTo>
                  <a:cubicBezTo>
                    <a:pt x="133" y="94"/>
                    <a:pt x="133" y="95"/>
                    <a:pt x="134" y="96"/>
                  </a:cubicBezTo>
                  <a:cubicBezTo>
                    <a:pt x="133" y="97"/>
                    <a:pt x="133" y="98"/>
                    <a:pt x="132" y="99"/>
                  </a:cubicBezTo>
                  <a:cubicBezTo>
                    <a:pt x="129" y="116"/>
                    <a:pt x="122" y="118"/>
                    <a:pt x="119" y="118"/>
                  </a:cubicBezTo>
                  <a:close/>
                  <a:moveTo>
                    <a:pt x="171" y="112"/>
                  </a:moveTo>
                  <a:cubicBezTo>
                    <a:pt x="168" y="112"/>
                    <a:pt x="158" y="109"/>
                    <a:pt x="153" y="87"/>
                  </a:cubicBezTo>
                  <a:cubicBezTo>
                    <a:pt x="153" y="87"/>
                    <a:pt x="153" y="87"/>
                    <a:pt x="153" y="87"/>
                  </a:cubicBezTo>
                  <a:cubicBezTo>
                    <a:pt x="153" y="86"/>
                    <a:pt x="147" y="63"/>
                    <a:pt x="162" y="47"/>
                  </a:cubicBezTo>
                  <a:cubicBezTo>
                    <a:pt x="171" y="38"/>
                    <a:pt x="189" y="29"/>
                    <a:pt x="224" y="29"/>
                  </a:cubicBezTo>
                  <a:cubicBezTo>
                    <a:pt x="241" y="29"/>
                    <a:pt x="263" y="31"/>
                    <a:pt x="290" y="36"/>
                  </a:cubicBezTo>
                  <a:cubicBezTo>
                    <a:pt x="253" y="74"/>
                    <a:pt x="198" y="119"/>
                    <a:pt x="171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6" name="Group 217"/>
          <p:cNvGrpSpPr>
            <a:grpSpLocks noChangeAspect="1"/>
          </p:cNvGrpSpPr>
          <p:nvPr/>
        </p:nvGrpSpPr>
        <p:grpSpPr bwMode="auto">
          <a:xfrm>
            <a:off x="5174532" y="5464323"/>
            <a:ext cx="369676" cy="369676"/>
            <a:chOff x="5807" y="746"/>
            <a:chExt cx="340" cy="340"/>
          </a:xfrm>
          <a:solidFill>
            <a:schemeClr val="bg1"/>
          </a:solidFill>
        </p:grpSpPr>
        <p:sp>
          <p:nvSpPr>
            <p:cNvPr id="57" name="Freeform 218"/>
            <p:cNvSpPr>
              <a:spLocks noEditPoints="1"/>
            </p:cNvSpPr>
            <p:nvPr/>
          </p:nvSpPr>
          <p:spPr bwMode="auto">
            <a:xfrm>
              <a:off x="5892" y="824"/>
              <a:ext cx="170" cy="184"/>
            </a:xfrm>
            <a:custGeom>
              <a:avLst/>
              <a:gdLst>
                <a:gd name="T0" fmla="*/ 256 w 256"/>
                <a:gd name="T1" fmla="*/ 138 h 277"/>
                <a:gd name="T2" fmla="*/ 128 w 256"/>
                <a:gd name="T3" fmla="*/ 266 h 277"/>
                <a:gd name="T4" fmla="*/ 53 w 256"/>
                <a:gd name="T5" fmla="*/ 242 h 277"/>
                <a:gd name="T6" fmla="*/ 53 w 256"/>
                <a:gd name="T7" fmla="*/ 266 h 277"/>
                <a:gd name="T8" fmla="*/ 43 w 256"/>
                <a:gd name="T9" fmla="*/ 277 h 277"/>
                <a:gd name="T10" fmla="*/ 32 w 256"/>
                <a:gd name="T11" fmla="*/ 266 h 277"/>
                <a:gd name="T12" fmla="*/ 32 w 256"/>
                <a:gd name="T13" fmla="*/ 213 h 277"/>
                <a:gd name="T14" fmla="*/ 43 w 256"/>
                <a:gd name="T15" fmla="*/ 202 h 277"/>
                <a:gd name="T16" fmla="*/ 96 w 256"/>
                <a:gd name="T17" fmla="*/ 202 h 277"/>
                <a:gd name="T18" fmla="*/ 107 w 256"/>
                <a:gd name="T19" fmla="*/ 213 h 277"/>
                <a:gd name="T20" fmla="*/ 96 w 256"/>
                <a:gd name="T21" fmla="*/ 224 h 277"/>
                <a:gd name="T22" fmla="*/ 64 w 256"/>
                <a:gd name="T23" fmla="*/ 224 h 277"/>
                <a:gd name="T24" fmla="*/ 128 w 256"/>
                <a:gd name="T25" fmla="*/ 245 h 277"/>
                <a:gd name="T26" fmla="*/ 235 w 256"/>
                <a:gd name="T27" fmla="*/ 138 h 277"/>
                <a:gd name="T28" fmla="*/ 245 w 256"/>
                <a:gd name="T29" fmla="*/ 128 h 277"/>
                <a:gd name="T30" fmla="*/ 256 w 256"/>
                <a:gd name="T31" fmla="*/ 138 h 277"/>
                <a:gd name="T32" fmla="*/ 128 w 256"/>
                <a:gd name="T33" fmla="*/ 32 h 277"/>
                <a:gd name="T34" fmla="*/ 192 w 256"/>
                <a:gd name="T35" fmla="*/ 53 h 277"/>
                <a:gd name="T36" fmla="*/ 160 w 256"/>
                <a:gd name="T37" fmla="*/ 53 h 277"/>
                <a:gd name="T38" fmla="*/ 149 w 256"/>
                <a:gd name="T39" fmla="*/ 64 h 277"/>
                <a:gd name="T40" fmla="*/ 160 w 256"/>
                <a:gd name="T41" fmla="*/ 74 h 277"/>
                <a:gd name="T42" fmla="*/ 213 w 256"/>
                <a:gd name="T43" fmla="*/ 74 h 277"/>
                <a:gd name="T44" fmla="*/ 224 w 256"/>
                <a:gd name="T45" fmla="*/ 64 h 277"/>
                <a:gd name="T46" fmla="*/ 224 w 256"/>
                <a:gd name="T47" fmla="*/ 10 h 277"/>
                <a:gd name="T48" fmla="*/ 213 w 256"/>
                <a:gd name="T49" fmla="*/ 0 h 277"/>
                <a:gd name="T50" fmla="*/ 203 w 256"/>
                <a:gd name="T51" fmla="*/ 10 h 277"/>
                <a:gd name="T52" fmla="*/ 203 w 256"/>
                <a:gd name="T53" fmla="*/ 35 h 277"/>
                <a:gd name="T54" fmla="*/ 128 w 256"/>
                <a:gd name="T55" fmla="*/ 10 h 277"/>
                <a:gd name="T56" fmla="*/ 0 w 256"/>
                <a:gd name="T57" fmla="*/ 138 h 277"/>
                <a:gd name="T58" fmla="*/ 11 w 256"/>
                <a:gd name="T59" fmla="*/ 149 h 277"/>
                <a:gd name="T60" fmla="*/ 21 w 256"/>
                <a:gd name="T61" fmla="*/ 138 h 277"/>
                <a:gd name="T62" fmla="*/ 128 w 256"/>
                <a:gd name="T63" fmla="*/ 32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6" h="277">
                  <a:moveTo>
                    <a:pt x="256" y="138"/>
                  </a:moveTo>
                  <a:cubicBezTo>
                    <a:pt x="256" y="209"/>
                    <a:pt x="199" y="266"/>
                    <a:pt x="128" y="266"/>
                  </a:cubicBezTo>
                  <a:cubicBezTo>
                    <a:pt x="101" y="266"/>
                    <a:pt x="75" y="258"/>
                    <a:pt x="53" y="242"/>
                  </a:cubicBezTo>
                  <a:cubicBezTo>
                    <a:pt x="53" y="266"/>
                    <a:pt x="53" y="266"/>
                    <a:pt x="53" y="266"/>
                  </a:cubicBezTo>
                  <a:cubicBezTo>
                    <a:pt x="53" y="272"/>
                    <a:pt x="49" y="277"/>
                    <a:pt x="43" y="277"/>
                  </a:cubicBezTo>
                  <a:cubicBezTo>
                    <a:pt x="37" y="277"/>
                    <a:pt x="32" y="272"/>
                    <a:pt x="32" y="266"/>
                  </a:cubicBezTo>
                  <a:cubicBezTo>
                    <a:pt x="32" y="213"/>
                    <a:pt x="32" y="213"/>
                    <a:pt x="32" y="213"/>
                  </a:cubicBezTo>
                  <a:cubicBezTo>
                    <a:pt x="32" y="207"/>
                    <a:pt x="37" y="202"/>
                    <a:pt x="43" y="202"/>
                  </a:cubicBezTo>
                  <a:cubicBezTo>
                    <a:pt x="96" y="202"/>
                    <a:pt x="96" y="202"/>
                    <a:pt x="96" y="202"/>
                  </a:cubicBezTo>
                  <a:cubicBezTo>
                    <a:pt x="102" y="202"/>
                    <a:pt x="107" y="207"/>
                    <a:pt x="107" y="213"/>
                  </a:cubicBezTo>
                  <a:cubicBezTo>
                    <a:pt x="107" y="219"/>
                    <a:pt x="102" y="224"/>
                    <a:pt x="96" y="224"/>
                  </a:cubicBezTo>
                  <a:cubicBezTo>
                    <a:pt x="64" y="224"/>
                    <a:pt x="64" y="224"/>
                    <a:pt x="64" y="224"/>
                  </a:cubicBezTo>
                  <a:cubicBezTo>
                    <a:pt x="82" y="237"/>
                    <a:pt x="105" y="245"/>
                    <a:pt x="128" y="245"/>
                  </a:cubicBezTo>
                  <a:cubicBezTo>
                    <a:pt x="187" y="245"/>
                    <a:pt x="235" y="197"/>
                    <a:pt x="235" y="138"/>
                  </a:cubicBezTo>
                  <a:cubicBezTo>
                    <a:pt x="235" y="132"/>
                    <a:pt x="239" y="128"/>
                    <a:pt x="245" y="128"/>
                  </a:cubicBezTo>
                  <a:cubicBezTo>
                    <a:pt x="251" y="128"/>
                    <a:pt x="256" y="132"/>
                    <a:pt x="256" y="138"/>
                  </a:cubicBezTo>
                  <a:close/>
                  <a:moveTo>
                    <a:pt x="128" y="32"/>
                  </a:moveTo>
                  <a:cubicBezTo>
                    <a:pt x="151" y="32"/>
                    <a:pt x="174" y="39"/>
                    <a:pt x="192" y="53"/>
                  </a:cubicBezTo>
                  <a:cubicBezTo>
                    <a:pt x="160" y="53"/>
                    <a:pt x="160" y="53"/>
                    <a:pt x="160" y="53"/>
                  </a:cubicBezTo>
                  <a:cubicBezTo>
                    <a:pt x="154" y="53"/>
                    <a:pt x="149" y="58"/>
                    <a:pt x="149" y="64"/>
                  </a:cubicBezTo>
                  <a:cubicBezTo>
                    <a:pt x="149" y="70"/>
                    <a:pt x="154" y="74"/>
                    <a:pt x="160" y="74"/>
                  </a:cubicBezTo>
                  <a:cubicBezTo>
                    <a:pt x="213" y="74"/>
                    <a:pt x="213" y="74"/>
                    <a:pt x="213" y="74"/>
                  </a:cubicBezTo>
                  <a:cubicBezTo>
                    <a:pt x="219" y="74"/>
                    <a:pt x="224" y="70"/>
                    <a:pt x="224" y="64"/>
                  </a:cubicBezTo>
                  <a:cubicBezTo>
                    <a:pt x="224" y="10"/>
                    <a:pt x="224" y="10"/>
                    <a:pt x="224" y="10"/>
                  </a:cubicBezTo>
                  <a:cubicBezTo>
                    <a:pt x="224" y="4"/>
                    <a:pt x="219" y="0"/>
                    <a:pt x="213" y="0"/>
                  </a:cubicBezTo>
                  <a:cubicBezTo>
                    <a:pt x="207" y="0"/>
                    <a:pt x="203" y="4"/>
                    <a:pt x="203" y="10"/>
                  </a:cubicBezTo>
                  <a:cubicBezTo>
                    <a:pt x="203" y="35"/>
                    <a:pt x="203" y="35"/>
                    <a:pt x="203" y="35"/>
                  </a:cubicBezTo>
                  <a:cubicBezTo>
                    <a:pt x="181" y="19"/>
                    <a:pt x="155" y="10"/>
                    <a:pt x="128" y="10"/>
                  </a:cubicBezTo>
                  <a:cubicBezTo>
                    <a:pt x="57" y="10"/>
                    <a:pt x="0" y="68"/>
                    <a:pt x="0" y="138"/>
                  </a:cubicBezTo>
                  <a:cubicBezTo>
                    <a:pt x="0" y="144"/>
                    <a:pt x="5" y="149"/>
                    <a:pt x="11" y="149"/>
                  </a:cubicBezTo>
                  <a:cubicBezTo>
                    <a:pt x="17" y="149"/>
                    <a:pt x="21" y="144"/>
                    <a:pt x="21" y="138"/>
                  </a:cubicBezTo>
                  <a:cubicBezTo>
                    <a:pt x="21" y="80"/>
                    <a:pt x="69" y="32"/>
                    <a:pt x="128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" name="Freeform 219"/>
            <p:cNvSpPr>
              <a:spLocks noEditPoints="1"/>
            </p:cNvSpPr>
            <p:nvPr/>
          </p:nvSpPr>
          <p:spPr bwMode="auto">
            <a:xfrm>
              <a:off x="5807" y="746"/>
              <a:ext cx="340" cy="340"/>
            </a:xfrm>
            <a:custGeom>
              <a:avLst/>
              <a:gdLst>
                <a:gd name="T0" fmla="*/ 256 w 512"/>
                <a:gd name="T1" fmla="*/ 22 h 512"/>
                <a:gd name="T2" fmla="*/ 491 w 512"/>
                <a:gd name="T3" fmla="*/ 256 h 512"/>
                <a:gd name="T4" fmla="*/ 256 w 512"/>
                <a:gd name="T5" fmla="*/ 491 h 512"/>
                <a:gd name="T6" fmla="*/ 21 w 512"/>
                <a:gd name="T7" fmla="*/ 256 h 512"/>
                <a:gd name="T8" fmla="*/ 256 w 512"/>
                <a:gd name="T9" fmla="*/ 22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2"/>
                  </a:moveTo>
                  <a:cubicBezTo>
                    <a:pt x="385" y="22"/>
                    <a:pt x="491" y="127"/>
                    <a:pt x="491" y="256"/>
                  </a:cubicBezTo>
                  <a:cubicBezTo>
                    <a:pt x="491" y="386"/>
                    <a:pt x="385" y="491"/>
                    <a:pt x="256" y="491"/>
                  </a:cubicBezTo>
                  <a:cubicBezTo>
                    <a:pt x="127" y="491"/>
                    <a:pt x="21" y="386"/>
                    <a:pt x="21" y="256"/>
                  </a:cubicBezTo>
                  <a:cubicBezTo>
                    <a:pt x="21" y="127"/>
                    <a:pt x="127" y="22"/>
                    <a:pt x="256" y="22"/>
                  </a:cubicBezTo>
                  <a:moveTo>
                    <a:pt x="256" y="0"/>
                  </a:moveTo>
                  <a:cubicBezTo>
                    <a:pt x="115" y="0"/>
                    <a:pt x="0" y="115"/>
                    <a:pt x="0" y="256"/>
                  </a:cubicBezTo>
                  <a:cubicBezTo>
                    <a:pt x="0" y="398"/>
                    <a:pt x="115" y="512"/>
                    <a:pt x="256" y="512"/>
                  </a:cubicBezTo>
                  <a:cubicBezTo>
                    <a:pt x="397" y="512"/>
                    <a:pt x="512" y="398"/>
                    <a:pt x="512" y="256"/>
                  </a:cubicBezTo>
                  <a:cubicBezTo>
                    <a:pt x="512" y="115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62" name="Group 61"/>
          <p:cNvGrpSpPr>
            <a:grpSpLocks noChangeAspect="1"/>
          </p:cNvGrpSpPr>
          <p:nvPr/>
        </p:nvGrpSpPr>
        <p:grpSpPr>
          <a:xfrm>
            <a:off x="6928884" y="1880351"/>
            <a:ext cx="2160000" cy="2160000"/>
            <a:chOff x="7271050" y="2398211"/>
            <a:chExt cx="2207547" cy="2468614"/>
          </a:xfrm>
        </p:grpSpPr>
        <p:sp>
          <p:nvSpPr>
            <p:cNvPr id="59" name="TextBox 58"/>
            <p:cNvSpPr txBox="1"/>
            <p:nvPr/>
          </p:nvSpPr>
          <p:spPr>
            <a:xfrm>
              <a:off x="7492464" y="2814216"/>
              <a:ext cx="1779129" cy="12311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ru-RU" sz="1000" dirty="0" smtClean="0">
                  <a:solidFill>
                    <a:srgbClr val="313131"/>
                  </a:solidFill>
                </a:rPr>
                <a:t>Для химических предприятий </a:t>
              </a:r>
              <a:r>
                <a:rPr lang="ru-RU" sz="1000" b="1" dirty="0" smtClean="0">
                  <a:solidFill>
                    <a:srgbClr val="86BC25"/>
                  </a:solidFill>
                </a:rPr>
                <a:t>наиболее приоритетными </a:t>
              </a:r>
              <a:r>
                <a:rPr lang="ru-RU" sz="1000" dirty="0" smtClean="0">
                  <a:solidFill>
                    <a:srgbClr val="313131"/>
                  </a:solidFill>
                </a:rPr>
                <a:t>для международной экспансии являются рынки стран </a:t>
              </a:r>
              <a:r>
                <a:rPr lang="ru-RU" sz="1000" b="1" dirty="0" smtClean="0">
                  <a:solidFill>
                    <a:srgbClr val="86BC25"/>
                  </a:solidFill>
                </a:rPr>
                <a:t>БРИКС</a:t>
              </a:r>
              <a:r>
                <a:rPr lang="ru-RU" sz="1000" dirty="0" smtClean="0">
                  <a:solidFill>
                    <a:srgbClr val="313131"/>
                  </a:solidFill>
                </a:rPr>
                <a:t> и </a:t>
              </a:r>
              <a:r>
                <a:rPr lang="ru-RU" sz="1000" b="1" dirty="0" smtClean="0">
                  <a:solidFill>
                    <a:srgbClr val="86BC25"/>
                  </a:solidFill>
                </a:rPr>
                <a:t>Северной Америки</a:t>
              </a:r>
            </a:p>
          </p:txBody>
        </p:sp>
        <p:sp>
          <p:nvSpPr>
            <p:cNvPr id="60" name="Oval 59"/>
            <p:cNvSpPr/>
            <p:nvPr/>
          </p:nvSpPr>
          <p:spPr bwMode="gray">
            <a:xfrm>
              <a:off x="7271050" y="2398211"/>
              <a:ext cx="2207547" cy="2468614"/>
            </a:xfrm>
            <a:prstGeom prst="ellipse">
              <a:avLst/>
            </a:prstGeom>
            <a:noFill/>
            <a:ln w="25400" algn="ctr">
              <a:solidFill>
                <a:srgbClr val="86BC25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ru-RU" sz="16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65" name="Oval 64"/>
          <p:cNvSpPr>
            <a:spLocks noChangeAspect="1"/>
          </p:cNvSpPr>
          <p:nvPr/>
        </p:nvSpPr>
        <p:spPr bwMode="gray">
          <a:xfrm>
            <a:off x="6929273" y="4868502"/>
            <a:ext cx="2160000" cy="216000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ru-RU" sz="1600" b="1" dirty="0" smtClean="0">
              <a:solidFill>
                <a:schemeClr val="bg1"/>
              </a:solidFill>
            </a:endParaRPr>
          </a:p>
        </p:txBody>
      </p:sp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6931975" y="3361623"/>
            <a:ext cx="2160000" cy="2160000"/>
            <a:chOff x="6831215" y="1611710"/>
            <a:chExt cx="2066520" cy="1903902"/>
          </a:xfrm>
        </p:grpSpPr>
        <p:sp>
          <p:nvSpPr>
            <p:cNvPr id="66" name="TextBox 65"/>
            <p:cNvSpPr txBox="1"/>
            <p:nvPr/>
          </p:nvSpPr>
          <p:spPr>
            <a:xfrm>
              <a:off x="6880619" y="2304047"/>
              <a:ext cx="1967706" cy="5425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buSzPct val="100000"/>
              </a:pPr>
              <a:r>
                <a:rPr lang="ru-RU" sz="1000" dirty="0" smtClean="0"/>
                <a:t>Необходимость внедрения </a:t>
              </a:r>
            </a:p>
            <a:p>
              <a:pPr algn="ctr">
                <a:buSzPct val="100000"/>
              </a:pPr>
              <a:r>
                <a:rPr lang="ru-RU" sz="1000" b="1" dirty="0" smtClean="0">
                  <a:solidFill>
                    <a:srgbClr val="046A38"/>
                  </a:solidFill>
                </a:rPr>
                <a:t>передовых энергосберегающих технологий</a:t>
              </a:r>
            </a:p>
          </p:txBody>
        </p:sp>
        <p:sp>
          <p:nvSpPr>
            <p:cNvPr id="67" name="Oval 66"/>
            <p:cNvSpPr/>
            <p:nvPr/>
          </p:nvSpPr>
          <p:spPr bwMode="gray">
            <a:xfrm>
              <a:off x="6831215" y="1611710"/>
              <a:ext cx="2066520" cy="1903902"/>
            </a:xfrm>
            <a:prstGeom prst="ellipse">
              <a:avLst/>
            </a:prstGeom>
            <a:noFill/>
            <a:ln w="25400" algn="ctr">
              <a:solidFill>
                <a:srgbClr val="046A38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ru-RU" sz="16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7012494" y="5522314"/>
            <a:ext cx="1989765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buSzPct val="100000"/>
            </a:pPr>
            <a:r>
              <a:rPr lang="ru-RU" sz="1000" dirty="0" smtClean="0"/>
              <a:t>Значительная доля химических предприятий использует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импортн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</a:rPr>
              <a:t>ое </a:t>
            </a:r>
            <a:r>
              <a:rPr lang="ru-RU" sz="1000" b="1" dirty="0" smtClean="0">
                <a:solidFill>
                  <a:schemeClr val="bg1">
                    <a:lumMod val="50000"/>
                  </a:schemeClr>
                </a:solidFill>
              </a:rPr>
              <a:t>сырье и комплектующие, машины и оборудование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000" dirty="0" smtClean="0"/>
              <a:t>из стран БРИКС, что обусловлено лучшим соотношением цены и качества</a:t>
            </a:r>
            <a:endParaRPr lang="ru-RU" sz="1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Российский химический сектор: приоритетные стратегии в 2017 году</a:t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21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439967" y="1889959"/>
            <a:ext cx="4315690" cy="4307570"/>
            <a:chOff x="5668652" y="1797808"/>
            <a:chExt cx="4315690" cy="4307570"/>
          </a:xfrm>
        </p:grpSpPr>
        <p:sp>
          <p:nvSpPr>
            <p:cNvPr id="36" name="Down Arrow 35"/>
            <p:cNvSpPr/>
            <p:nvPr/>
          </p:nvSpPr>
          <p:spPr bwMode="gray">
            <a:xfrm>
              <a:off x="5668652" y="2293033"/>
              <a:ext cx="1491176" cy="3812345"/>
            </a:xfrm>
            <a:prstGeom prst="downArrow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rgbClr val="86BC25"/>
                </a:gs>
                <a:gs pos="83000">
                  <a:srgbClr val="86BC25"/>
                </a:gs>
                <a:gs pos="100000">
                  <a:srgbClr val="86BC25"/>
                </a:gs>
              </a:gsLst>
              <a:lin ang="5400000" scaled="1"/>
            </a:gra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ru-RU" sz="1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 bwMode="gray">
            <a:xfrm>
              <a:off x="6104640" y="2397973"/>
              <a:ext cx="619200" cy="619200"/>
            </a:xfrm>
            <a:prstGeom prst="ellipse">
              <a:avLst/>
            </a:prstGeom>
            <a:solidFill>
              <a:srgbClr val="86BC25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ru-RU" sz="1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 bwMode="gray">
            <a:xfrm>
              <a:off x="6104640" y="3118955"/>
              <a:ext cx="619200" cy="619200"/>
            </a:xfrm>
            <a:prstGeom prst="ellipse">
              <a:avLst/>
            </a:prstGeom>
            <a:solidFill>
              <a:srgbClr val="86BC25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ru-RU" sz="1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 bwMode="gray">
            <a:xfrm>
              <a:off x="6104640" y="3805843"/>
              <a:ext cx="619200" cy="619200"/>
            </a:xfrm>
            <a:prstGeom prst="ellipse">
              <a:avLst/>
            </a:prstGeom>
            <a:solidFill>
              <a:srgbClr val="046A38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ru-RU" sz="1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 bwMode="gray">
            <a:xfrm>
              <a:off x="6104640" y="4542320"/>
              <a:ext cx="619200" cy="619200"/>
            </a:xfrm>
            <a:prstGeom prst="ellipse">
              <a:avLst/>
            </a:prstGeom>
            <a:solidFill>
              <a:srgbClr val="046A38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ru-RU" sz="1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 bwMode="gray">
            <a:xfrm>
              <a:off x="6114265" y="5249922"/>
              <a:ext cx="619200" cy="619200"/>
            </a:xfrm>
            <a:prstGeom prst="ellipse">
              <a:avLst/>
            </a:prstGeom>
            <a:solidFill>
              <a:srgbClr val="046A38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ru-RU" sz="1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04641" y="1797808"/>
              <a:ext cx="351394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ru-RU" sz="1200" b="1" dirty="0" smtClean="0">
                  <a:solidFill>
                    <a:srgbClr val="313131"/>
                  </a:solidFill>
                </a:rPr>
                <a:t>Индекс привлекательности способов финансирования 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244860" y="2630629"/>
              <a:ext cx="264245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ru-RU" sz="1000" b="1" dirty="0" smtClean="0"/>
                <a:t>Государственное финансирование 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244860" y="3356418"/>
              <a:ext cx="273948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ru-RU" sz="1000" b="1" dirty="0" smtClean="0"/>
                <a:t>Кредит в банках России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244860" y="4067873"/>
              <a:ext cx="273948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ru-RU" sz="1000" b="1" dirty="0" smtClean="0"/>
                <a:t>Кредит в банках за рубежом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244860" y="4772343"/>
              <a:ext cx="243371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ru-RU" sz="1000" b="1" dirty="0" smtClean="0"/>
                <a:t>Заем в инвестиционных фондах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44860" y="5486226"/>
              <a:ext cx="2739482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ru-RU" sz="1000" b="1" dirty="0" smtClean="0"/>
                <a:t>Эмиссия ценных бумаг</a:t>
              </a:r>
            </a:p>
          </p:txBody>
        </p:sp>
      </p:grpSp>
      <p:grpSp>
        <p:nvGrpSpPr>
          <p:cNvPr id="40" name="Group 290"/>
          <p:cNvGrpSpPr>
            <a:grpSpLocks noChangeAspect="1"/>
          </p:cNvGrpSpPr>
          <p:nvPr/>
        </p:nvGrpSpPr>
        <p:grpSpPr bwMode="auto">
          <a:xfrm>
            <a:off x="875955" y="2490124"/>
            <a:ext cx="619200" cy="619200"/>
            <a:chOff x="7355" y="1132"/>
            <a:chExt cx="340" cy="340"/>
          </a:xfrm>
          <a:solidFill>
            <a:schemeClr val="bg1"/>
          </a:solidFill>
        </p:grpSpPr>
        <p:sp>
          <p:nvSpPr>
            <p:cNvPr id="41" name="Freeform 291"/>
            <p:cNvSpPr>
              <a:spLocks noEditPoints="1"/>
            </p:cNvSpPr>
            <p:nvPr/>
          </p:nvSpPr>
          <p:spPr bwMode="auto">
            <a:xfrm>
              <a:off x="7355" y="1132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22 w 512"/>
                <a:gd name="T3" fmla="*/ 90 h 512"/>
                <a:gd name="T4" fmla="*/ 490 w 512"/>
                <a:gd name="T5" fmla="*/ 256 h 512"/>
                <a:gd name="T6" fmla="*/ 422 w 512"/>
                <a:gd name="T7" fmla="*/ 422 h 512"/>
                <a:gd name="T8" fmla="*/ 256 w 512"/>
                <a:gd name="T9" fmla="*/ 490 h 512"/>
                <a:gd name="T10" fmla="*/ 90 w 512"/>
                <a:gd name="T11" fmla="*/ 422 h 512"/>
                <a:gd name="T12" fmla="*/ 21 w 512"/>
                <a:gd name="T13" fmla="*/ 256 h 512"/>
                <a:gd name="T14" fmla="*/ 90 w 512"/>
                <a:gd name="T15" fmla="*/ 90 h 512"/>
                <a:gd name="T16" fmla="*/ 256 w 512"/>
                <a:gd name="T17" fmla="*/ 21 h 512"/>
                <a:gd name="T18" fmla="*/ 256 w 512"/>
                <a:gd name="T19" fmla="*/ 0 h 512"/>
                <a:gd name="T20" fmla="*/ 0 w 512"/>
                <a:gd name="T21" fmla="*/ 256 h 512"/>
                <a:gd name="T22" fmla="*/ 256 w 512"/>
                <a:gd name="T23" fmla="*/ 512 h 512"/>
                <a:gd name="T24" fmla="*/ 512 w 512"/>
                <a:gd name="T25" fmla="*/ 256 h 512"/>
                <a:gd name="T26" fmla="*/ 256 w 512"/>
                <a:gd name="T2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18" y="21"/>
                    <a:pt x="377" y="45"/>
                    <a:pt x="422" y="90"/>
                  </a:cubicBezTo>
                  <a:cubicBezTo>
                    <a:pt x="466" y="134"/>
                    <a:pt x="490" y="193"/>
                    <a:pt x="490" y="256"/>
                  </a:cubicBezTo>
                  <a:cubicBezTo>
                    <a:pt x="490" y="318"/>
                    <a:pt x="466" y="377"/>
                    <a:pt x="422" y="422"/>
                  </a:cubicBezTo>
                  <a:cubicBezTo>
                    <a:pt x="377" y="466"/>
                    <a:pt x="318" y="490"/>
                    <a:pt x="256" y="490"/>
                  </a:cubicBezTo>
                  <a:cubicBezTo>
                    <a:pt x="193" y="490"/>
                    <a:pt x="134" y="466"/>
                    <a:pt x="90" y="422"/>
                  </a:cubicBezTo>
                  <a:cubicBezTo>
                    <a:pt x="45" y="377"/>
                    <a:pt x="21" y="318"/>
                    <a:pt x="21" y="256"/>
                  </a:cubicBezTo>
                  <a:cubicBezTo>
                    <a:pt x="21" y="193"/>
                    <a:pt x="45" y="134"/>
                    <a:pt x="90" y="90"/>
                  </a:cubicBezTo>
                  <a:cubicBezTo>
                    <a:pt x="134" y="45"/>
                    <a:pt x="193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Freeform 292"/>
            <p:cNvSpPr>
              <a:spLocks noEditPoints="1"/>
            </p:cNvSpPr>
            <p:nvPr/>
          </p:nvSpPr>
          <p:spPr bwMode="auto">
            <a:xfrm>
              <a:off x="7355" y="1132"/>
              <a:ext cx="340" cy="340"/>
            </a:xfrm>
            <a:custGeom>
              <a:avLst/>
              <a:gdLst>
                <a:gd name="T0" fmla="*/ 256 w 512"/>
                <a:gd name="T1" fmla="*/ 490 h 512"/>
                <a:gd name="T2" fmla="*/ 256 w 512"/>
                <a:gd name="T3" fmla="*/ 0 h 512"/>
                <a:gd name="T4" fmla="*/ 512 w 512"/>
                <a:gd name="T5" fmla="*/ 256 h 512"/>
                <a:gd name="T6" fmla="*/ 160 w 512"/>
                <a:gd name="T7" fmla="*/ 256 h 512"/>
                <a:gd name="T8" fmla="*/ 256 w 512"/>
                <a:gd name="T9" fmla="*/ 160 h 512"/>
                <a:gd name="T10" fmla="*/ 266 w 512"/>
                <a:gd name="T11" fmla="*/ 202 h 512"/>
                <a:gd name="T12" fmla="*/ 323 w 512"/>
                <a:gd name="T13" fmla="*/ 288 h 512"/>
                <a:gd name="T14" fmla="*/ 266 w 512"/>
                <a:gd name="T15" fmla="*/ 329 h 512"/>
                <a:gd name="T16" fmla="*/ 280 w 512"/>
                <a:gd name="T17" fmla="*/ 185 h 512"/>
                <a:gd name="T18" fmla="*/ 245 w 512"/>
                <a:gd name="T19" fmla="*/ 182 h 512"/>
                <a:gd name="T20" fmla="*/ 294 w 512"/>
                <a:gd name="T21" fmla="*/ 320 h 512"/>
                <a:gd name="T22" fmla="*/ 311 w 512"/>
                <a:gd name="T23" fmla="*/ 306 h 512"/>
                <a:gd name="T24" fmla="*/ 266 w 512"/>
                <a:gd name="T25" fmla="*/ 128 h 512"/>
                <a:gd name="T26" fmla="*/ 245 w 512"/>
                <a:gd name="T27" fmla="*/ 106 h 512"/>
                <a:gd name="T28" fmla="*/ 256 w 512"/>
                <a:gd name="T29" fmla="*/ 373 h 512"/>
                <a:gd name="T30" fmla="*/ 256 w 512"/>
                <a:gd name="T31" fmla="*/ 416 h 512"/>
                <a:gd name="T32" fmla="*/ 256 w 512"/>
                <a:gd name="T33" fmla="*/ 373 h 512"/>
                <a:gd name="T34" fmla="*/ 343 w 512"/>
                <a:gd name="T35" fmla="*/ 154 h 512"/>
                <a:gd name="T36" fmla="*/ 339 w 512"/>
                <a:gd name="T37" fmla="*/ 158 h 512"/>
                <a:gd name="T38" fmla="*/ 336 w 512"/>
                <a:gd name="T39" fmla="*/ 166 h 512"/>
                <a:gd name="T40" fmla="*/ 343 w 512"/>
                <a:gd name="T41" fmla="*/ 176 h 512"/>
                <a:gd name="T42" fmla="*/ 354 w 512"/>
                <a:gd name="T43" fmla="*/ 173 h 512"/>
                <a:gd name="T44" fmla="*/ 358 w 512"/>
                <a:gd name="T45" fmla="*/ 169 h 512"/>
                <a:gd name="T46" fmla="*/ 369 w 512"/>
                <a:gd name="T47" fmla="*/ 143 h 512"/>
                <a:gd name="T48" fmla="*/ 147 w 512"/>
                <a:gd name="T49" fmla="*/ 350 h 512"/>
                <a:gd name="T50" fmla="*/ 143 w 512"/>
                <a:gd name="T51" fmla="*/ 354 h 512"/>
                <a:gd name="T52" fmla="*/ 142 w 512"/>
                <a:gd name="T53" fmla="*/ 354 h 512"/>
                <a:gd name="T54" fmla="*/ 142 w 512"/>
                <a:gd name="T55" fmla="*/ 369 h 512"/>
                <a:gd name="T56" fmla="*/ 158 w 512"/>
                <a:gd name="T57" fmla="*/ 369 h 512"/>
                <a:gd name="T58" fmla="*/ 160 w 512"/>
                <a:gd name="T59" fmla="*/ 367 h 512"/>
                <a:gd name="T60" fmla="*/ 176 w 512"/>
                <a:gd name="T61" fmla="*/ 346 h 512"/>
                <a:gd name="T62" fmla="*/ 405 w 512"/>
                <a:gd name="T63" fmla="*/ 245 h 512"/>
                <a:gd name="T64" fmla="*/ 383 w 512"/>
                <a:gd name="T65" fmla="*/ 266 h 512"/>
                <a:gd name="T66" fmla="*/ 405 w 512"/>
                <a:gd name="T67" fmla="*/ 245 h 512"/>
                <a:gd name="T68" fmla="*/ 95 w 512"/>
                <a:gd name="T69" fmla="*/ 256 h 512"/>
                <a:gd name="T70" fmla="*/ 139 w 512"/>
                <a:gd name="T71" fmla="*/ 256 h 512"/>
                <a:gd name="T72" fmla="*/ 354 w 512"/>
                <a:gd name="T73" fmla="*/ 340 h 512"/>
                <a:gd name="T74" fmla="*/ 338 w 512"/>
                <a:gd name="T75" fmla="*/ 339 h 512"/>
                <a:gd name="T76" fmla="*/ 338 w 512"/>
                <a:gd name="T77" fmla="*/ 354 h 512"/>
                <a:gd name="T78" fmla="*/ 339 w 512"/>
                <a:gd name="T79" fmla="*/ 355 h 512"/>
                <a:gd name="T80" fmla="*/ 354 w 512"/>
                <a:gd name="T81" fmla="*/ 370 h 512"/>
                <a:gd name="T82" fmla="*/ 372 w 512"/>
                <a:gd name="T83" fmla="*/ 362 h 512"/>
                <a:gd name="T84" fmla="*/ 142 w 512"/>
                <a:gd name="T85" fmla="*/ 158 h 512"/>
                <a:gd name="T86" fmla="*/ 143 w 512"/>
                <a:gd name="T87" fmla="*/ 158 h 512"/>
                <a:gd name="T88" fmla="*/ 158 w 512"/>
                <a:gd name="T89" fmla="*/ 173 h 512"/>
                <a:gd name="T90" fmla="*/ 176 w 512"/>
                <a:gd name="T91" fmla="*/ 166 h 512"/>
                <a:gd name="T92" fmla="*/ 158 w 512"/>
                <a:gd name="T93" fmla="*/ 144 h 512"/>
                <a:gd name="T94" fmla="*/ 142 w 512"/>
                <a:gd name="T95" fmla="*/ 14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256" y="160"/>
                  </a:moveTo>
                  <a:cubicBezTo>
                    <a:pt x="203" y="160"/>
                    <a:pt x="160" y="203"/>
                    <a:pt x="160" y="256"/>
                  </a:cubicBezTo>
                  <a:cubicBezTo>
                    <a:pt x="160" y="309"/>
                    <a:pt x="203" y="352"/>
                    <a:pt x="256" y="352"/>
                  </a:cubicBezTo>
                  <a:cubicBezTo>
                    <a:pt x="309" y="352"/>
                    <a:pt x="352" y="309"/>
                    <a:pt x="352" y="256"/>
                  </a:cubicBezTo>
                  <a:cubicBezTo>
                    <a:pt x="352" y="203"/>
                    <a:pt x="309" y="160"/>
                    <a:pt x="256" y="160"/>
                  </a:cubicBezTo>
                  <a:close/>
                  <a:moveTo>
                    <a:pt x="323" y="288"/>
                  </a:moveTo>
                  <a:cubicBezTo>
                    <a:pt x="266" y="232"/>
                    <a:pt x="266" y="232"/>
                    <a:pt x="266" y="232"/>
                  </a:cubicBezTo>
                  <a:cubicBezTo>
                    <a:pt x="266" y="202"/>
                    <a:pt x="266" y="202"/>
                    <a:pt x="266" y="202"/>
                  </a:cubicBezTo>
                  <a:cubicBezTo>
                    <a:pt x="329" y="264"/>
                    <a:pt x="329" y="264"/>
                    <a:pt x="329" y="264"/>
                  </a:cubicBezTo>
                  <a:cubicBezTo>
                    <a:pt x="329" y="264"/>
                    <a:pt x="329" y="264"/>
                    <a:pt x="330" y="265"/>
                  </a:cubicBezTo>
                  <a:cubicBezTo>
                    <a:pt x="329" y="273"/>
                    <a:pt x="326" y="281"/>
                    <a:pt x="323" y="288"/>
                  </a:cubicBezTo>
                  <a:close/>
                  <a:moveTo>
                    <a:pt x="266" y="322"/>
                  </a:moveTo>
                  <a:cubicBezTo>
                    <a:pt x="272" y="328"/>
                    <a:pt x="272" y="328"/>
                    <a:pt x="272" y="328"/>
                  </a:cubicBezTo>
                  <a:cubicBezTo>
                    <a:pt x="270" y="329"/>
                    <a:pt x="268" y="329"/>
                    <a:pt x="266" y="329"/>
                  </a:cubicBezTo>
                  <a:lnTo>
                    <a:pt x="266" y="322"/>
                  </a:lnTo>
                  <a:close/>
                  <a:moveTo>
                    <a:pt x="326" y="231"/>
                  </a:moveTo>
                  <a:cubicBezTo>
                    <a:pt x="280" y="185"/>
                    <a:pt x="280" y="185"/>
                    <a:pt x="280" y="185"/>
                  </a:cubicBezTo>
                  <a:cubicBezTo>
                    <a:pt x="302" y="193"/>
                    <a:pt x="319" y="210"/>
                    <a:pt x="326" y="231"/>
                  </a:cubicBezTo>
                  <a:close/>
                  <a:moveTo>
                    <a:pt x="181" y="256"/>
                  </a:moveTo>
                  <a:cubicBezTo>
                    <a:pt x="181" y="218"/>
                    <a:pt x="209" y="187"/>
                    <a:pt x="245" y="182"/>
                  </a:cubicBezTo>
                  <a:cubicBezTo>
                    <a:pt x="245" y="329"/>
                    <a:pt x="245" y="329"/>
                    <a:pt x="245" y="329"/>
                  </a:cubicBezTo>
                  <a:cubicBezTo>
                    <a:pt x="209" y="324"/>
                    <a:pt x="181" y="293"/>
                    <a:pt x="181" y="256"/>
                  </a:cubicBezTo>
                  <a:close/>
                  <a:moveTo>
                    <a:pt x="294" y="320"/>
                  </a:moveTo>
                  <a:cubicBezTo>
                    <a:pt x="266" y="292"/>
                    <a:pt x="266" y="292"/>
                    <a:pt x="266" y="292"/>
                  </a:cubicBezTo>
                  <a:cubicBezTo>
                    <a:pt x="266" y="262"/>
                    <a:pt x="266" y="262"/>
                    <a:pt x="266" y="262"/>
                  </a:cubicBezTo>
                  <a:cubicBezTo>
                    <a:pt x="311" y="306"/>
                    <a:pt x="311" y="306"/>
                    <a:pt x="311" y="306"/>
                  </a:cubicBezTo>
                  <a:cubicBezTo>
                    <a:pt x="306" y="311"/>
                    <a:pt x="300" y="316"/>
                    <a:pt x="294" y="320"/>
                  </a:cubicBezTo>
                  <a:close/>
                  <a:moveTo>
                    <a:pt x="256" y="139"/>
                  </a:moveTo>
                  <a:cubicBezTo>
                    <a:pt x="262" y="139"/>
                    <a:pt x="266" y="134"/>
                    <a:pt x="266" y="128"/>
                  </a:cubicBezTo>
                  <a:cubicBezTo>
                    <a:pt x="266" y="106"/>
                    <a:pt x="266" y="106"/>
                    <a:pt x="266" y="106"/>
                  </a:cubicBezTo>
                  <a:cubicBezTo>
                    <a:pt x="266" y="100"/>
                    <a:pt x="262" y="96"/>
                    <a:pt x="256" y="96"/>
                  </a:cubicBezTo>
                  <a:cubicBezTo>
                    <a:pt x="250" y="96"/>
                    <a:pt x="245" y="100"/>
                    <a:pt x="245" y="106"/>
                  </a:cubicBezTo>
                  <a:cubicBezTo>
                    <a:pt x="245" y="128"/>
                    <a:pt x="245" y="128"/>
                    <a:pt x="245" y="128"/>
                  </a:cubicBezTo>
                  <a:cubicBezTo>
                    <a:pt x="245" y="134"/>
                    <a:pt x="250" y="139"/>
                    <a:pt x="256" y="139"/>
                  </a:cubicBezTo>
                  <a:close/>
                  <a:moveTo>
                    <a:pt x="256" y="373"/>
                  </a:moveTo>
                  <a:cubicBezTo>
                    <a:pt x="250" y="373"/>
                    <a:pt x="245" y="378"/>
                    <a:pt x="245" y="384"/>
                  </a:cubicBezTo>
                  <a:cubicBezTo>
                    <a:pt x="245" y="406"/>
                    <a:pt x="245" y="406"/>
                    <a:pt x="245" y="406"/>
                  </a:cubicBezTo>
                  <a:cubicBezTo>
                    <a:pt x="245" y="412"/>
                    <a:pt x="250" y="416"/>
                    <a:pt x="256" y="416"/>
                  </a:cubicBezTo>
                  <a:cubicBezTo>
                    <a:pt x="262" y="416"/>
                    <a:pt x="266" y="412"/>
                    <a:pt x="266" y="406"/>
                  </a:cubicBezTo>
                  <a:cubicBezTo>
                    <a:pt x="266" y="384"/>
                    <a:pt x="266" y="384"/>
                    <a:pt x="266" y="384"/>
                  </a:cubicBezTo>
                  <a:cubicBezTo>
                    <a:pt x="266" y="378"/>
                    <a:pt x="262" y="373"/>
                    <a:pt x="256" y="373"/>
                  </a:cubicBezTo>
                  <a:close/>
                  <a:moveTo>
                    <a:pt x="354" y="143"/>
                  </a:moveTo>
                  <a:cubicBezTo>
                    <a:pt x="343" y="154"/>
                    <a:pt x="343" y="154"/>
                    <a:pt x="343" y="154"/>
                  </a:cubicBezTo>
                  <a:cubicBezTo>
                    <a:pt x="343" y="154"/>
                    <a:pt x="343" y="154"/>
                    <a:pt x="343" y="154"/>
                  </a:cubicBezTo>
                  <a:cubicBezTo>
                    <a:pt x="339" y="158"/>
                    <a:pt x="339" y="158"/>
                    <a:pt x="339" y="158"/>
                  </a:cubicBezTo>
                  <a:cubicBezTo>
                    <a:pt x="339" y="158"/>
                    <a:pt x="339" y="158"/>
                    <a:pt x="339" y="158"/>
                  </a:cubicBezTo>
                  <a:cubicBezTo>
                    <a:pt x="339" y="158"/>
                    <a:pt x="339" y="158"/>
                    <a:pt x="339" y="158"/>
                  </a:cubicBezTo>
                  <a:cubicBezTo>
                    <a:pt x="338" y="158"/>
                    <a:pt x="338" y="158"/>
                    <a:pt x="338" y="158"/>
                  </a:cubicBezTo>
                  <a:cubicBezTo>
                    <a:pt x="338" y="158"/>
                    <a:pt x="338" y="158"/>
                    <a:pt x="338" y="158"/>
                  </a:cubicBezTo>
                  <a:cubicBezTo>
                    <a:pt x="337" y="160"/>
                    <a:pt x="335" y="163"/>
                    <a:pt x="336" y="166"/>
                  </a:cubicBezTo>
                  <a:cubicBezTo>
                    <a:pt x="336" y="169"/>
                    <a:pt x="336" y="171"/>
                    <a:pt x="338" y="173"/>
                  </a:cubicBezTo>
                  <a:cubicBezTo>
                    <a:pt x="338" y="173"/>
                    <a:pt x="338" y="173"/>
                    <a:pt x="338" y="173"/>
                  </a:cubicBezTo>
                  <a:cubicBezTo>
                    <a:pt x="340" y="175"/>
                    <a:pt x="342" y="176"/>
                    <a:pt x="343" y="176"/>
                  </a:cubicBezTo>
                  <a:cubicBezTo>
                    <a:pt x="344" y="176"/>
                    <a:pt x="345" y="177"/>
                    <a:pt x="345" y="177"/>
                  </a:cubicBezTo>
                  <a:cubicBezTo>
                    <a:pt x="348" y="177"/>
                    <a:pt x="351" y="175"/>
                    <a:pt x="354" y="173"/>
                  </a:cubicBezTo>
                  <a:cubicBezTo>
                    <a:pt x="354" y="173"/>
                    <a:pt x="354" y="173"/>
                    <a:pt x="354" y="173"/>
                  </a:cubicBezTo>
                  <a:cubicBezTo>
                    <a:pt x="354" y="173"/>
                    <a:pt x="355" y="172"/>
                    <a:pt x="355" y="172"/>
                  </a:cubicBezTo>
                  <a:cubicBezTo>
                    <a:pt x="355" y="171"/>
                    <a:pt x="356" y="171"/>
                    <a:pt x="356" y="171"/>
                  </a:cubicBezTo>
                  <a:cubicBezTo>
                    <a:pt x="357" y="170"/>
                    <a:pt x="357" y="170"/>
                    <a:pt x="358" y="169"/>
                  </a:cubicBezTo>
                  <a:cubicBezTo>
                    <a:pt x="369" y="158"/>
                    <a:pt x="369" y="158"/>
                    <a:pt x="369" y="158"/>
                  </a:cubicBezTo>
                  <a:cubicBezTo>
                    <a:pt x="371" y="156"/>
                    <a:pt x="372" y="153"/>
                    <a:pt x="372" y="150"/>
                  </a:cubicBezTo>
                  <a:cubicBezTo>
                    <a:pt x="372" y="147"/>
                    <a:pt x="371" y="145"/>
                    <a:pt x="369" y="143"/>
                  </a:cubicBezTo>
                  <a:cubicBezTo>
                    <a:pt x="365" y="139"/>
                    <a:pt x="358" y="139"/>
                    <a:pt x="354" y="143"/>
                  </a:cubicBezTo>
                  <a:close/>
                  <a:moveTo>
                    <a:pt x="158" y="339"/>
                  </a:moveTo>
                  <a:cubicBezTo>
                    <a:pt x="147" y="350"/>
                    <a:pt x="147" y="350"/>
                    <a:pt x="147" y="350"/>
                  </a:cubicBezTo>
                  <a:cubicBezTo>
                    <a:pt x="147" y="350"/>
                    <a:pt x="147" y="350"/>
                    <a:pt x="147" y="350"/>
                  </a:cubicBezTo>
                  <a:cubicBezTo>
                    <a:pt x="143" y="354"/>
                    <a:pt x="143" y="354"/>
                    <a:pt x="143" y="354"/>
                  </a:cubicBezTo>
                  <a:cubicBezTo>
                    <a:pt x="143" y="354"/>
                    <a:pt x="143" y="354"/>
                    <a:pt x="143" y="354"/>
                  </a:cubicBezTo>
                  <a:cubicBezTo>
                    <a:pt x="143" y="354"/>
                    <a:pt x="143" y="354"/>
                    <a:pt x="143" y="354"/>
                  </a:cubicBezTo>
                  <a:cubicBezTo>
                    <a:pt x="142" y="354"/>
                    <a:pt x="142" y="354"/>
                    <a:pt x="142" y="354"/>
                  </a:cubicBezTo>
                  <a:cubicBezTo>
                    <a:pt x="142" y="354"/>
                    <a:pt x="142" y="354"/>
                    <a:pt x="142" y="354"/>
                  </a:cubicBezTo>
                  <a:cubicBezTo>
                    <a:pt x="140" y="356"/>
                    <a:pt x="139" y="359"/>
                    <a:pt x="139" y="362"/>
                  </a:cubicBezTo>
                  <a:cubicBezTo>
                    <a:pt x="139" y="365"/>
                    <a:pt x="140" y="367"/>
                    <a:pt x="142" y="369"/>
                  </a:cubicBezTo>
                  <a:cubicBezTo>
                    <a:pt x="142" y="369"/>
                    <a:pt x="142" y="369"/>
                    <a:pt x="142" y="369"/>
                  </a:cubicBezTo>
                  <a:cubicBezTo>
                    <a:pt x="144" y="371"/>
                    <a:pt x="145" y="372"/>
                    <a:pt x="147" y="372"/>
                  </a:cubicBezTo>
                  <a:cubicBezTo>
                    <a:pt x="148" y="373"/>
                    <a:pt x="148" y="373"/>
                    <a:pt x="149" y="373"/>
                  </a:cubicBezTo>
                  <a:cubicBezTo>
                    <a:pt x="152" y="373"/>
                    <a:pt x="155" y="371"/>
                    <a:pt x="158" y="369"/>
                  </a:cubicBezTo>
                  <a:cubicBezTo>
                    <a:pt x="158" y="369"/>
                    <a:pt x="158" y="369"/>
                    <a:pt x="158" y="369"/>
                  </a:cubicBezTo>
                  <a:cubicBezTo>
                    <a:pt x="158" y="369"/>
                    <a:pt x="158" y="368"/>
                    <a:pt x="159" y="368"/>
                  </a:cubicBezTo>
                  <a:cubicBezTo>
                    <a:pt x="159" y="368"/>
                    <a:pt x="160" y="367"/>
                    <a:pt x="160" y="367"/>
                  </a:cubicBezTo>
                  <a:cubicBezTo>
                    <a:pt x="161" y="366"/>
                    <a:pt x="161" y="366"/>
                    <a:pt x="162" y="365"/>
                  </a:cubicBezTo>
                  <a:cubicBezTo>
                    <a:pt x="173" y="354"/>
                    <a:pt x="173" y="354"/>
                    <a:pt x="173" y="354"/>
                  </a:cubicBezTo>
                  <a:cubicBezTo>
                    <a:pt x="175" y="352"/>
                    <a:pt x="176" y="349"/>
                    <a:pt x="176" y="346"/>
                  </a:cubicBezTo>
                  <a:cubicBezTo>
                    <a:pt x="176" y="344"/>
                    <a:pt x="175" y="341"/>
                    <a:pt x="173" y="339"/>
                  </a:cubicBezTo>
                  <a:cubicBezTo>
                    <a:pt x="169" y="335"/>
                    <a:pt x="162" y="335"/>
                    <a:pt x="158" y="339"/>
                  </a:cubicBezTo>
                  <a:close/>
                  <a:moveTo>
                    <a:pt x="405" y="245"/>
                  </a:moveTo>
                  <a:cubicBezTo>
                    <a:pt x="383" y="245"/>
                    <a:pt x="383" y="245"/>
                    <a:pt x="383" y="245"/>
                  </a:cubicBezTo>
                  <a:cubicBezTo>
                    <a:pt x="377" y="245"/>
                    <a:pt x="373" y="250"/>
                    <a:pt x="373" y="256"/>
                  </a:cubicBezTo>
                  <a:cubicBezTo>
                    <a:pt x="373" y="262"/>
                    <a:pt x="377" y="266"/>
                    <a:pt x="383" y="266"/>
                  </a:cubicBezTo>
                  <a:cubicBezTo>
                    <a:pt x="405" y="266"/>
                    <a:pt x="405" y="266"/>
                    <a:pt x="405" y="266"/>
                  </a:cubicBezTo>
                  <a:cubicBezTo>
                    <a:pt x="411" y="266"/>
                    <a:pt x="416" y="262"/>
                    <a:pt x="416" y="256"/>
                  </a:cubicBezTo>
                  <a:cubicBezTo>
                    <a:pt x="416" y="250"/>
                    <a:pt x="411" y="245"/>
                    <a:pt x="405" y="245"/>
                  </a:cubicBezTo>
                  <a:close/>
                  <a:moveTo>
                    <a:pt x="128" y="245"/>
                  </a:moveTo>
                  <a:cubicBezTo>
                    <a:pt x="106" y="245"/>
                    <a:pt x="106" y="245"/>
                    <a:pt x="106" y="245"/>
                  </a:cubicBezTo>
                  <a:cubicBezTo>
                    <a:pt x="100" y="245"/>
                    <a:pt x="95" y="250"/>
                    <a:pt x="95" y="256"/>
                  </a:cubicBezTo>
                  <a:cubicBezTo>
                    <a:pt x="95" y="262"/>
                    <a:pt x="100" y="266"/>
                    <a:pt x="106" y="266"/>
                  </a:cubicBezTo>
                  <a:cubicBezTo>
                    <a:pt x="128" y="266"/>
                    <a:pt x="128" y="266"/>
                    <a:pt x="128" y="266"/>
                  </a:cubicBezTo>
                  <a:cubicBezTo>
                    <a:pt x="134" y="266"/>
                    <a:pt x="139" y="262"/>
                    <a:pt x="139" y="256"/>
                  </a:cubicBezTo>
                  <a:cubicBezTo>
                    <a:pt x="139" y="250"/>
                    <a:pt x="134" y="245"/>
                    <a:pt x="128" y="245"/>
                  </a:cubicBezTo>
                  <a:close/>
                  <a:moveTo>
                    <a:pt x="358" y="343"/>
                  </a:moveTo>
                  <a:cubicBezTo>
                    <a:pt x="357" y="342"/>
                    <a:pt x="356" y="341"/>
                    <a:pt x="354" y="340"/>
                  </a:cubicBezTo>
                  <a:cubicBezTo>
                    <a:pt x="354" y="339"/>
                    <a:pt x="354" y="339"/>
                    <a:pt x="354" y="339"/>
                  </a:cubicBezTo>
                  <a:cubicBezTo>
                    <a:pt x="353" y="339"/>
                    <a:pt x="353" y="339"/>
                    <a:pt x="353" y="339"/>
                  </a:cubicBezTo>
                  <a:cubicBezTo>
                    <a:pt x="349" y="335"/>
                    <a:pt x="344" y="333"/>
                    <a:pt x="338" y="339"/>
                  </a:cubicBezTo>
                  <a:cubicBezTo>
                    <a:pt x="336" y="341"/>
                    <a:pt x="336" y="343"/>
                    <a:pt x="336" y="346"/>
                  </a:cubicBezTo>
                  <a:cubicBezTo>
                    <a:pt x="335" y="349"/>
                    <a:pt x="337" y="352"/>
                    <a:pt x="338" y="354"/>
                  </a:cubicBezTo>
                  <a:cubicBezTo>
                    <a:pt x="338" y="354"/>
                    <a:pt x="338" y="354"/>
                    <a:pt x="338" y="354"/>
                  </a:cubicBezTo>
                  <a:cubicBezTo>
                    <a:pt x="339" y="354"/>
                    <a:pt x="339" y="354"/>
                    <a:pt x="339" y="354"/>
                  </a:cubicBezTo>
                  <a:cubicBezTo>
                    <a:pt x="339" y="354"/>
                    <a:pt x="339" y="354"/>
                    <a:pt x="339" y="354"/>
                  </a:cubicBezTo>
                  <a:cubicBezTo>
                    <a:pt x="339" y="354"/>
                    <a:pt x="339" y="355"/>
                    <a:pt x="339" y="355"/>
                  </a:cubicBezTo>
                  <a:cubicBezTo>
                    <a:pt x="343" y="358"/>
                    <a:pt x="343" y="358"/>
                    <a:pt x="343" y="358"/>
                  </a:cubicBezTo>
                  <a:cubicBezTo>
                    <a:pt x="343" y="358"/>
                    <a:pt x="343" y="358"/>
                    <a:pt x="343" y="358"/>
                  </a:cubicBezTo>
                  <a:cubicBezTo>
                    <a:pt x="354" y="370"/>
                    <a:pt x="354" y="370"/>
                    <a:pt x="354" y="370"/>
                  </a:cubicBezTo>
                  <a:cubicBezTo>
                    <a:pt x="356" y="372"/>
                    <a:pt x="359" y="373"/>
                    <a:pt x="362" y="373"/>
                  </a:cubicBezTo>
                  <a:cubicBezTo>
                    <a:pt x="364" y="373"/>
                    <a:pt x="367" y="372"/>
                    <a:pt x="369" y="369"/>
                  </a:cubicBezTo>
                  <a:cubicBezTo>
                    <a:pt x="371" y="367"/>
                    <a:pt x="372" y="365"/>
                    <a:pt x="372" y="362"/>
                  </a:cubicBezTo>
                  <a:cubicBezTo>
                    <a:pt x="372" y="359"/>
                    <a:pt x="371" y="356"/>
                    <a:pt x="369" y="354"/>
                  </a:cubicBezTo>
                  <a:lnTo>
                    <a:pt x="358" y="343"/>
                  </a:lnTo>
                  <a:close/>
                  <a:moveTo>
                    <a:pt x="142" y="158"/>
                  </a:moveTo>
                  <a:cubicBezTo>
                    <a:pt x="143" y="158"/>
                    <a:pt x="143" y="158"/>
                    <a:pt x="143" y="158"/>
                  </a:cubicBezTo>
                  <a:cubicBezTo>
                    <a:pt x="143" y="158"/>
                    <a:pt x="143" y="158"/>
                    <a:pt x="143" y="158"/>
                  </a:cubicBezTo>
                  <a:cubicBezTo>
                    <a:pt x="143" y="158"/>
                    <a:pt x="143" y="158"/>
                    <a:pt x="143" y="158"/>
                  </a:cubicBezTo>
                  <a:cubicBezTo>
                    <a:pt x="147" y="162"/>
                    <a:pt x="147" y="162"/>
                    <a:pt x="147" y="162"/>
                  </a:cubicBezTo>
                  <a:cubicBezTo>
                    <a:pt x="147" y="162"/>
                    <a:pt x="147" y="162"/>
                    <a:pt x="147" y="162"/>
                  </a:cubicBezTo>
                  <a:cubicBezTo>
                    <a:pt x="158" y="173"/>
                    <a:pt x="158" y="173"/>
                    <a:pt x="158" y="173"/>
                  </a:cubicBezTo>
                  <a:cubicBezTo>
                    <a:pt x="160" y="176"/>
                    <a:pt x="163" y="176"/>
                    <a:pt x="165" y="176"/>
                  </a:cubicBezTo>
                  <a:cubicBezTo>
                    <a:pt x="168" y="176"/>
                    <a:pt x="171" y="175"/>
                    <a:pt x="173" y="173"/>
                  </a:cubicBezTo>
                  <a:cubicBezTo>
                    <a:pt x="175" y="171"/>
                    <a:pt x="176" y="168"/>
                    <a:pt x="176" y="166"/>
                  </a:cubicBezTo>
                  <a:cubicBezTo>
                    <a:pt x="176" y="163"/>
                    <a:pt x="175" y="160"/>
                    <a:pt x="173" y="158"/>
                  </a:cubicBezTo>
                  <a:cubicBezTo>
                    <a:pt x="162" y="147"/>
                    <a:pt x="162" y="147"/>
                    <a:pt x="162" y="147"/>
                  </a:cubicBezTo>
                  <a:cubicBezTo>
                    <a:pt x="161" y="146"/>
                    <a:pt x="160" y="145"/>
                    <a:pt x="158" y="144"/>
                  </a:cubicBezTo>
                  <a:cubicBezTo>
                    <a:pt x="158" y="143"/>
                    <a:pt x="158" y="143"/>
                    <a:pt x="157" y="143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153" y="139"/>
                    <a:pt x="148" y="137"/>
                    <a:pt x="142" y="143"/>
                  </a:cubicBezTo>
                  <a:cubicBezTo>
                    <a:pt x="140" y="145"/>
                    <a:pt x="139" y="147"/>
                    <a:pt x="139" y="150"/>
                  </a:cubicBezTo>
                  <a:cubicBezTo>
                    <a:pt x="139" y="153"/>
                    <a:pt x="140" y="156"/>
                    <a:pt x="142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43" name="Group 290"/>
          <p:cNvGrpSpPr>
            <a:grpSpLocks noChangeAspect="1"/>
          </p:cNvGrpSpPr>
          <p:nvPr/>
        </p:nvGrpSpPr>
        <p:grpSpPr bwMode="auto">
          <a:xfrm>
            <a:off x="875955" y="3216888"/>
            <a:ext cx="619200" cy="619200"/>
            <a:chOff x="7355" y="1132"/>
            <a:chExt cx="340" cy="340"/>
          </a:xfrm>
          <a:solidFill>
            <a:schemeClr val="bg1"/>
          </a:solidFill>
        </p:grpSpPr>
        <p:sp>
          <p:nvSpPr>
            <p:cNvPr id="44" name="Freeform 291"/>
            <p:cNvSpPr>
              <a:spLocks noEditPoints="1"/>
            </p:cNvSpPr>
            <p:nvPr/>
          </p:nvSpPr>
          <p:spPr bwMode="auto">
            <a:xfrm>
              <a:off x="7355" y="1132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22 w 512"/>
                <a:gd name="T3" fmla="*/ 90 h 512"/>
                <a:gd name="T4" fmla="*/ 490 w 512"/>
                <a:gd name="T5" fmla="*/ 256 h 512"/>
                <a:gd name="T6" fmla="*/ 422 w 512"/>
                <a:gd name="T7" fmla="*/ 422 h 512"/>
                <a:gd name="T8" fmla="*/ 256 w 512"/>
                <a:gd name="T9" fmla="*/ 490 h 512"/>
                <a:gd name="T10" fmla="*/ 90 w 512"/>
                <a:gd name="T11" fmla="*/ 422 h 512"/>
                <a:gd name="T12" fmla="*/ 21 w 512"/>
                <a:gd name="T13" fmla="*/ 256 h 512"/>
                <a:gd name="T14" fmla="*/ 90 w 512"/>
                <a:gd name="T15" fmla="*/ 90 h 512"/>
                <a:gd name="T16" fmla="*/ 256 w 512"/>
                <a:gd name="T17" fmla="*/ 21 h 512"/>
                <a:gd name="T18" fmla="*/ 256 w 512"/>
                <a:gd name="T19" fmla="*/ 0 h 512"/>
                <a:gd name="T20" fmla="*/ 0 w 512"/>
                <a:gd name="T21" fmla="*/ 256 h 512"/>
                <a:gd name="T22" fmla="*/ 256 w 512"/>
                <a:gd name="T23" fmla="*/ 512 h 512"/>
                <a:gd name="T24" fmla="*/ 512 w 512"/>
                <a:gd name="T25" fmla="*/ 256 h 512"/>
                <a:gd name="T26" fmla="*/ 256 w 512"/>
                <a:gd name="T27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18" y="21"/>
                    <a:pt x="377" y="45"/>
                    <a:pt x="422" y="90"/>
                  </a:cubicBezTo>
                  <a:cubicBezTo>
                    <a:pt x="466" y="134"/>
                    <a:pt x="490" y="193"/>
                    <a:pt x="490" y="256"/>
                  </a:cubicBezTo>
                  <a:cubicBezTo>
                    <a:pt x="490" y="318"/>
                    <a:pt x="466" y="377"/>
                    <a:pt x="422" y="422"/>
                  </a:cubicBezTo>
                  <a:cubicBezTo>
                    <a:pt x="377" y="466"/>
                    <a:pt x="318" y="490"/>
                    <a:pt x="256" y="490"/>
                  </a:cubicBezTo>
                  <a:cubicBezTo>
                    <a:pt x="193" y="490"/>
                    <a:pt x="134" y="466"/>
                    <a:pt x="90" y="422"/>
                  </a:cubicBezTo>
                  <a:cubicBezTo>
                    <a:pt x="45" y="377"/>
                    <a:pt x="21" y="318"/>
                    <a:pt x="21" y="256"/>
                  </a:cubicBezTo>
                  <a:cubicBezTo>
                    <a:pt x="21" y="193"/>
                    <a:pt x="45" y="134"/>
                    <a:pt x="90" y="90"/>
                  </a:cubicBezTo>
                  <a:cubicBezTo>
                    <a:pt x="134" y="45"/>
                    <a:pt x="193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Freeform 292"/>
            <p:cNvSpPr>
              <a:spLocks noEditPoints="1"/>
            </p:cNvSpPr>
            <p:nvPr/>
          </p:nvSpPr>
          <p:spPr bwMode="auto">
            <a:xfrm>
              <a:off x="7355" y="1132"/>
              <a:ext cx="340" cy="340"/>
            </a:xfrm>
            <a:custGeom>
              <a:avLst/>
              <a:gdLst>
                <a:gd name="T0" fmla="*/ 256 w 512"/>
                <a:gd name="T1" fmla="*/ 490 h 512"/>
                <a:gd name="T2" fmla="*/ 256 w 512"/>
                <a:gd name="T3" fmla="*/ 0 h 512"/>
                <a:gd name="T4" fmla="*/ 512 w 512"/>
                <a:gd name="T5" fmla="*/ 256 h 512"/>
                <a:gd name="T6" fmla="*/ 160 w 512"/>
                <a:gd name="T7" fmla="*/ 256 h 512"/>
                <a:gd name="T8" fmla="*/ 256 w 512"/>
                <a:gd name="T9" fmla="*/ 160 h 512"/>
                <a:gd name="T10" fmla="*/ 266 w 512"/>
                <a:gd name="T11" fmla="*/ 202 h 512"/>
                <a:gd name="T12" fmla="*/ 323 w 512"/>
                <a:gd name="T13" fmla="*/ 288 h 512"/>
                <a:gd name="T14" fmla="*/ 266 w 512"/>
                <a:gd name="T15" fmla="*/ 329 h 512"/>
                <a:gd name="T16" fmla="*/ 280 w 512"/>
                <a:gd name="T17" fmla="*/ 185 h 512"/>
                <a:gd name="T18" fmla="*/ 245 w 512"/>
                <a:gd name="T19" fmla="*/ 182 h 512"/>
                <a:gd name="T20" fmla="*/ 294 w 512"/>
                <a:gd name="T21" fmla="*/ 320 h 512"/>
                <a:gd name="T22" fmla="*/ 311 w 512"/>
                <a:gd name="T23" fmla="*/ 306 h 512"/>
                <a:gd name="T24" fmla="*/ 266 w 512"/>
                <a:gd name="T25" fmla="*/ 128 h 512"/>
                <a:gd name="T26" fmla="*/ 245 w 512"/>
                <a:gd name="T27" fmla="*/ 106 h 512"/>
                <a:gd name="T28" fmla="*/ 256 w 512"/>
                <a:gd name="T29" fmla="*/ 373 h 512"/>
                <a:gd name="T30" fmla="*/ 256 w 512"/>
                <a:gd name="T31" fmla="*/ 416 h 512"/>
                <a:gd name="T32" fmla="*/ 256 w 512"/>
                <a:gd name="T33" fmla="*/ 373 h 512"/>
                <a:gd name="T34" fmla="*/ 343 w 512"/>
                <a:gd name="T35" fmla="*/ 154 h 512"/>
                <a:gd name="T36" fmla="*/ 339 w 512"/>
                <a:gd name="T37" fmla="*/ 158 h 512"/>
                <a:gd name="T38" fmla="*/ 336 w 512"/>
                <a:gd name="T39" fmla="*/ 166 h 512"/>
                <a:gd name="T40" fmla="*/ 343 w 512"/>
                <a:gd name="T41" fmla="*/ 176 h 512"/>
                <a:gd name="T42" fmla="*/ 354 w 512"/>
                <a:gd name="T43" fmla="*/ 173 h 512"/>
                <a:gd name="T44" fmla="*/ 358 w 512"/>
                <a:gd name="T45" fmla="*/ 169 h 512"/>
                <a:gd name="T46" fmla="*/ 369 w 512"/>
                <a:gd name="T47" fmla="*/ 143 h 512"/>
                <a:gd name="T48" fmla="*/ 147 w 512"/>
                <a:gd name="T49" fmla="*/ 350 h 512"/>
                <a:gd name="T50" fmla="*/ 143 w 512"/>
                <a:gd name="T51" fmla="*/ 354 h 512"/>
                <a:gd name="T52" fmla="*/ 142 w 512"/>
                <a:gd name="T53" fmla="*/ 354 h 512"/>
                <a:gd name="T54" fmla="*/ 142 w 512"/>
                <a:gd name="T55" fmla="*/ 369 h 512"/>
                <a:gd name="T56" fmla="*/ 158 w 512"/>
                <a:gd name="T57" fmla="*/ 369 h 512"/>
                <a:gd name="T58" fmla="*/ 160 w 512"/>
                <a:gd name="T59" fmla="*/ 367 h 512"/>
                <a:gd name="T60" fmla="*/ 176 w 512"/>
                <a:gd name="T61" fmla="*/ 346 h 512"/>
                <a:gd name="T62" fmla="*/ 405 w 512"/>
                <a:gd name="T63" fmla="*/ 245 h 512"/>
                <a:gd name="T64" fmla="*/ 383 w 512"/>
                <a:gd name="T65" fmla="*/ 266 h 512"/>
                <a:gd name="T66" fmla="*/ 405 w 512"/>
                <a:gd name="T67" fmla="*/ 245 h 512"/>
                <a:gd name="T68" fmla="*/ 95 w 512"/>
                <a:gd name="T69" fmla="*/ 256 h 512"/>
                <a:gd name="T70" fmla="*/ 139 w 512"/>
                <a:gd name="T71" fmla="*/ 256 h 512"/>
                <a:gd name="T72" fmla="*/ 354 w 512"/>
                <a:gd name="T73" fmla="*/ 340 h 512"/>
                <a:gd name="T74" fmla="*/ 338 w 512"/>
                <a:gd name="T75" fmla="*/ 339 h 512"/>
                <a:gd name="T76" fmla="*/ 338 w 512"/>
                <a:gd name="T77" fmla="*/ 354 h 512"/>
                <a:gd name="T78" fmla="*/ 339 w 512"/>
                <a:gd name="T79" fmla="*/ 355 h 512"/>
                <a:gd name="T80" fmla="*/ 354 w 512"/>
                <a:gd name="T81" fmla="*/ 370 h 512"/>
                <a:gd name="T82" fmla="*/ 372 w 512"/>
                <a:gd name="T83" fmla="*/ 362 h 512"/>
                <a:gd name="T84" fmla="*/ 142 w 512"/>
                <a:gd name="T85" fmla="*/ 158 h 512"/>
                <a:gd name="T86" fmla="*/ 143 w 512"/>
                <a:gd name="T87" fmla="*/ 158 h 512"/>
                <a:gd name="T88" fmla="*/ 158 w 512"/>
                <a:gd name="T89" fmla="*/ 173 h 512"/>
                <a:gd name="T90" fmla="*/ 176 w 512"/>
                <a:gd name="T91" fmla="*/ 166 h 512"/>
                <a:gd name="T92" fmla="*/ 158 w 512"/>
                <a:gd name="T93" fmla="*/ 144 h 512"/>
                <a:gd name="T94" fmla="*/ 142 w 512"/>
                <a:gd name="T95" fmla="*/ 143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  <a:moveTo>
                    <a:pt x="256" y="160"/>
                  </a:moveTo>
                  <a:cubicBezTo>
                    <a:pt x="203" y="160"/>
                    <a:pt x="160" y="203"/>
                    <a:pt x="160" y="256"/>
                  </a:cubicBezTo>
                  <a:cubicBezTo>
                    <a:pt x="160" y="309"/>
                    <a:pt x="203" y="352"/>
                    <a:pt x="256" y="352"/>
                  </a:cubicBezTo>
                  <a:cubicBezTo>
                    <a:pt x="309" y="352"/>
                    <a:pt x="352" y="309"/>
                    <a:pt x="352" y="256"/>
                  </a:cubicBezTo>
                  <a:cubicBezTo>
                    <a:pt x="352" y="203"/>
                    <a:pt x="309" y="160"/>
                    <a:pt x="256" y="160"/>
                  </a:cubicBezTo>
                  <a:close/>
                  <a:moveTo>
                    <a:pt x="323" y="288"/>
                  </a:moveTo>
                  <a:cubicBezTo>
                    <a:pt x="266" y="232"/>
                    <a:pt x="266" y="232"/>
                    <a:pt x="266" y="232"/>
                  </a:cubicBezTo>
                  <a:cubicBezTo>
                    <a:pt x="266" y="202"/>
                    <a:pt x="266" y="202"/>
                    <a:pt x="266" y="202"/>
                  </a:cubicBezTo>
                  <a:cubicBezTo>
                    <a:pt x="329" y="264"/>
                    <a:pt x="329" y="264"/>
                    <a:pt x="329" y="264"/>
                  </a:cubicBezTo>
                  <a:cubicBezTo>
                    <a:pt x="329" y="264"/>
                    <a:pt x="329" y="264"/>
                    <a:pt x="330" y="265"/>
                  </a:cubicBezTo>
                  <a:cubicBezTo>
                    <a:pt x="329" y="273"/>
                    <a:pt x="326" y="281"/>
                    <a:pt x="323" y="288"/>
                  </a:cubicBezTo>
                  <a:close/>
                  <a:moveTo>
                    <a:pt x="266" y="322"/>
                  </a:moveTo>
                  <a:cubicBezTo>
                    <a:pt x="272" y="328"/>
                    <a:pt x="272" y="328"/>
                    <a:pt x="272" y="328"/>
                  </a:cubicBezTo>
                  <a:cubicBezTo>
                    <a:pt x="270" y="329"/>
                    <a:pt x="268" y="329"/>
                    <a:pt x="266" y="329"/>
                  </a:cubicBezTo>
                  <a:lnTo>
                    <a:pt x="266" y="322"/>
                  </a:lnTo>
                  <a:close/>
                  <a:moveTo>
                    <a:pt x="326" y="231"/>
                  </a:moveTo>
                  <a:cubicBezTo>
                    <a:pt x="280" y="185"/>
                    <a:pt x="280" y="185"/>
                    <a:pt x="280" y="185"/>
                  </a:cubicBezTo>
                  <a:cubicBezTo>
                    <a:pt x="302" y="193"/>
                    <a:pt x="319" y="210"/>
                    <a:pt x="326" y="231"/>
                  </a:cubicBezTo>
                  <a:close/>
                  <a:moveTo>
                    <a:pt x="181" y="256"/>
                  </a:moveTo>
                  <a:cubicBezTo>
                    <a:pt x="181" y="218"/>
                    <a:pt x="209" y="187"/>
                    <a:pt x="245" y="182"/>
                  </a:cubicBezTo>
                  <a:cubicBezTo>
                    <a:pt x="245" y="329"/>
                    <a:pt x="245" y="329"/>
                    <a:pt x="245" y="329"/>
                  </a:cubicBezTo>
                  <a:cubicBezTo>
                    <a:pt x="209" y="324"/>
                    <a:pt x="181" y="293"/>
                    <a:pt x="181" y="256"/>
                  </a:cubicBezTo>
                  <a:close/>
                  <a:moveTo>
                    <a:pt x="294" y="320"/>
                  </a:moveTo>
                  <a:cubicBezTo>
                    <a:pt x="266" y="292"/>
                    <a:pt x="266" y="292"/>
                    <a:pt x="266" y="292"/>
                  </a:cubicBezTo>
                  <a:cubicBezTo>
                    <a:pt x="266" y="262"/>
                    <a:pt x="266" y="262"/>
                    <a:pt x="266" y="262"/>
                  </a:cubicBezTo>
                  <a:cubicBezTo>
                    <a:pt x="311" y="306"/>
                    <a:pt x="311" y="306"/>
                    <a:pt x="311" y="306"/>
                  </a:cubicBezTo>
                  <a:cubicBezTo>
                    <a:pt x="306" y="311"/>
                    <a:pt x="300" y="316"/>
                    <a:pt x="294" y="320"/>
                  </a:cubicBezTo>
                  <a:close/>
                  <a:moveTo>
                    <a:pt x="256" y="139"/>
                  </a:moveTo>
                  <a:cubicBezTo>
                    <a:pt x="262" y="139"/>
                    <a:pt x="266" y="134"/>
                    <a:pt x="266" y="128"/>
                  </a:cubicBezTo>
                  <a:cubicBezTo>
                    <a:pt x="266" y="106"/>
                    <a:pt x="266" y="106"/>
                    <a:pt x="266" y="106"/>
                  </a:cubicBezTo>
                  <a:cubicBezTo>
                    <a:pt x="266" y="100"/>
                    <a:pt x="262" y="96"/>
                    <a:pt x="256" y="96"/>
                  </a:cubicBezTo>
                  <a:cubicBezTo>
                    <a:pt x="250" y="96"/>
                    <a:pt x="245" y="100"/>
                    <a:pt x="245" y="106"/>
                  </a:cubicBezTo>
                  <a:cubicBezTo>
                    <a:pt x="245" y="128"/>
                    <a:pt x="245" y="128"/>
                    <a:pt x="245" y="128"/>
                  </a:cubicBezTo>
                  <a:cubicBezTo>
                    <a:pt x="245" y="134"/>
                    <a:pt x="250" y="139"/>
                    <a:pt x="256" y="139"/>
                  </a:cubicBezTo>
                  <a:close/>
                  <a:moveTo>
                    <a:pt x="256" y="373"/>
                  </a:moveTo>
                  <a:cubicBezTo>
                    <a:pt x="250" y="373"/>
                    <a:pt x="245" y="378"/>
                    <a:pt x="245" y="384"/>
                  </a:cubicBezTo>
                  <a:cubicBezTo>
                    <a:pt x="245" y="406"/>
                    <a:pt x="245" y="406"/>
                    <a:pt x="245" y="406"/>
                  </a:cubicBezTo>
                  <a:cubicBezTo>
                    <a:pt x="245" y="412"/>
                    <a:pt x="250" y="416"/>
                    <a:pt x="256" y="416"/>
                  </a:cubicBezTo>
                  <a:cubicBezTo>
                    <a:pt x="262" y="416"/>
                    <a:pt x="266" y="412"/>
                    <a:pt x="266" y="406"/>
                  </a:cubicBezTo>
                  <a:cubicBezTo>
                    <a:pt x="266" y="384"/>
                    <a:pt x="266" y="384"/>
                    <a:pt x="266" y="384"/>
                  </a:cubicBezTo>
                  <a:cubicBezTo>
                    <a:pt x="266" y="378"/>
                    <a:pt x="262" y="373"/>
                    <a:pt x="256" y="373"/>
                  </a:cubicBezTo>
                  <a:close/>
                  <a:moveTo>
                    <a:pt x="354" y="143"/>
                  </a:moveTo>
                  <a:cubicBezTo>
                    <a:pt x="343" y="154"/>
                    <a:pt x="343" y="154"/>
                    <a:pt x="343" y="154"/>
                  </a:cubicBezTo>
                  <a:cubicBezTo>
                    <a:pt x="343" y="154"/>
                    <a:pt x="343" y="154"/>
                    <a:pt x="343" y="154"/>
                  </a:cubicBezTo>
                  <a:cubicBezTo>
                    <a:pt x="339" y="158"/>
                    <a:pt x="339" y="158"/>
                    <a:pt x="339" y="158"/>
                  </a:cubicBezTo>
                  <a:cubicBezTo>
                    <a:pt x="339" y="158"/>
                    <a:pt x="339" y="158"/>
                    <a:pt x="339" y="158"/>
                  </a:cubicBezTo>
                  <a:cubicBezTo>
                    <a:pt x="339" y="158"/>
                    <a:pt x="339" y="158"/>
                    <a:pt x="339" y="158"/>
                  </a:cubicBezTo>
                  <a:cubicBezTo>
                    <a:pt x="338" y="158"/>
                    <a:pt x="338" y="158"/>
                    <a:pt x="338" y="158"/>
                  </a:cubicBezTo>
                  <a:cubicBezTo>
                    <a:pt x="338" y="158"/>
                    <a:pt x="338" y="158"/>
                    <a:pt x="338" y="158"/>
                  </a:cubicBezTo>
                  <a:cubicBezTo>
                    <a:pt x="337" y="160"/>
                    <a:pt x="335" y="163"/>
                    <a:pt x="336" y="166"/>
                  </a:cubicBezTo>
                  <a:cubicBezTo>
                    <a:pt x="336" y="169"/>
                    <a:pt x="336" y="171"/>
                    <a:pt x="338" y="173"/>
                  </a:cubicBezTo>
                  <a:cubicBezTo>
                    <a:pt x="338" y="173"/>
                    <a:pt x="338" y="173"/>
                    <a:pt x="338" y="173"/>
                  </a:cubicBezTo>
                  <a:cubicBezTo>
                    <a:pt x="340" y="175"/>
                    <a:pt x="342" y="176"/>
                    <a:pt x="343" y="176"/>
                  </a:cubicBezTo>
                  <a:cubicBezTo>
                    <a:pt x="344" y="176"/>
                    <a:pt x="345" y="177"/>
                    <a:pt x="345" y="177"/>
                  </a:cubicBezTo>
                  <a:cubicBezTo>
                    <a:pt x="348" y="177"/>
                    <a:pt x="351" y="175"/>
                    <a:pt x="354" y="173"/>
                  </a:cubicBezTo>
                  <a:cubicBezTo>
                    <a:pt x="354" y="173"/>
                    <a:pt x="354" y="173"/>
                    <a:pt x="354" y="173"/>
                  </a:cubicBezTo>
                  <a:cubicBezTo>
                    <a:pt x="354" y="173"/>
                    <a:pt x="355" y="172"/>
                    <a:pt x="355" y="172"/>
                  </a:cubicBezTo>
                  <a:cubicBezTo>
                    <a:pt x="355" y="171"/>
                    <a:pt x="356" y="171"/>
                    <a:pt x="356" y="171"/>
                  </a:cubicBezTo>
                  <a:cubicBezTo>
                    <a:pt x="357" y="170"/>
                    <a:pt x="357" y="170"/>
                    <a:pt x="358" y="169"/>
                  </a:cubicBezTo>
                  <a:cubicBezTo>
                    <a:pt x="369" y="158"/>
                    <a:pt x="369" y="158"/>
                    <a:pt x="369" y="158"/>
                  </a:cubicBezTo>
                  <a:cubicBezTo>
                    <a:pt x="371" y="156"/>
                    <a:pt x="372" y="153"/>
                    <a:pt x="372" y="150"/>
                  </a:cubicBezTo>
                  <a:cubicBezTo>
                    <a:pt x="372" y="147"/>
                    <a:pt x="371" y="145"/>
                    <a:pt x="369" y="143"/>
                  </a:cubicBezTo>
                  <a:cubicBezTo>
                    <a:pt x="365" y="139"/>
                    <a:pt x="358" y="139"/>
                    <a:pt x="354" y="143"/>
                  </a:cubicBezTo>
                  <a:close/>
                  <a:moveTo>
                    <a:pt x="158" y="339"/>
                  </a:moveTo>
                  <a:cubicBezTo>
                    <a:pt x="147" y="350"/>
                    <a:pt x="147" y="350"/>
                    <a:pt x="147" y="350"/>
                  </a:cubicBezTo>
                  <a:cubicBezTo>
                    <a:pt x="147" y="350"/>
                    <a:pt x="147" y="350"/>
                    <a:pt x="147" y="350"/>
                  </a:cubicBezTo>
                  <a:cubicBezTo>
                    <a:pt x="143" y="354"/>
                    <a:pt x="143" y="354"/>
                    <a:pt x="143" y="354"/>
                  </a:cubicBezTo>
                  <a:cubicBezTo>
                    <a:pt x="143" y="354"/>
                    <a:pt x="143" y="354"/>
                    <a:pt x="143" y="354"/>
                  </a:cubicBezTo>
                  <a:cubicBezTo>
                    <a:pt x="143" y="354"/>
                    <a:pt x="143" y="354"/>
                    <a:pt x="143" y="354"/>
                  </a:cubicBezTo>
                  <a:cubicBezTo>
                    <a:pt x="142" y="354"/>
                    <a:pt x="142" y="354"/>
                    <a:pt x="142" y="354"/>
                  </a:cubicBezTo>
                  <a:cubicBezTo>
                    <a:pt x="142" y="354"/>
                    <a:pt x="142" y="354"/>
                    <a:pt x="142" y="354"/>
                  </a:cubicBezTo>
                  <a:cubicBezTo>
                    <a:pt x="140" y="356"/>
                    <a:pt x="139" y="359"/>
                    <a:pt x="139" y="362"/>
                  </a:cubicBezTo>
                  <a:cubicBezTo>
                    <a:pt x="139" y="365"/>
                    <a:pt x="140" y="367"/>
                    <a:pt x="142" y="369"/>
                  </a:cubicBezTo>
                  <a:cubicBezTo>
                    <a:pt x="142" y="369"/>
                    <a:pt x="142" y="369"/>
                    <a:pt x="142" y="369"/>
                  </a:cubicBezTo>
                  <a:cubicBezTo>
                    <a:pt x="144" y="371"/>
                    <a:pt x="145" y="372"/>
                    <a:pt x="147" y="372"/>
                  </a:cubicBezTo>
                  <a:cubicBezTo>
                    <a:pt x="148" y="373"/>
                    <a:pt x="148" y="373"/>
                    <a:pt x="149" y="373"/>
                  </a:cubicBezTo>
                  <a:cubicBezTo>
                    <a:pt x="152" y="373"/>
                    <a:pt x="155" y="371"/>
                    <a:pt x="158" y="369"/>
                  </a:cubicBezTo>
                  <a:cubicBezTo>
                    <a:pt x="158" y="369"/>
                    <a:pt x="158" y="369"/>
                    <a:pt x="158" y="369"/>
                  </a:cubicBezTo>
                  <a:cubicBezTo>
                    <a:pt x="158" y="369"/>
                    <a:pt x="158" y="368"/>
                    <a:pt x="159" y="368"/>
                  </a:cubicBezTo>
                  <a:cubicBezTo>
                    <a:pt x="159" y="368"/>
                    <a:pt x="160" y="367"/>
                    <a:pt x="160" y="367"/>
                  </a:cubicBezTo>
                  <a:cubicBezTo>
                    <a:pt x="161" y="366"/>
                    <a:pt x="161" y="366"/>
                    <a:pt x="162" y="365"/>
                  </a:cubicBezTo>
                  <a:cubicBezTo>
                    <a:pt x="173" y="354"/>
                    <a:pt x="173" y="354"/>
                    <a:pt x="173" y="354"/>
                  </a:cubicBezTo>
                  <a:cubicBezTo>
                    <a:pt x="175" y="352"/>
                    <a:pt x="176" y="349"/>
                    <a:pt x="176" y="346"/>
                  </a:cubicBezTo>
                  <a:cubicBezTo>
                    <a:pt x="176" y="344"/>
                    <a:pt x="175" y="341"/>
                    <a:pt x="173" y="339"/>
                  </a:cubicBezTo>
                  <a:cubicBezTo>
                    <a:pt x="169" y="335"/>
                    <a:pt x="162" y="335"/>
                    <a:pt x="158" y="339"/>
                  </a:cubicBezTo>
                  <a:close/>
                  <a:moveTo>
                    <a:pt x="405" y="245"/>
                  </a:moveTo>
                  <a:cubicBezTo>
                    <a:pt x="383" y="245"/>
                    <a:pt x="383" y="245"/>
                    <a:pt x="383" y="245"/>
                  </a:cubicBezTo>
                  <a:cubicBezTo>
                    <a:pt x="377" y="245"/>
                    <a:pt x="373" y="250"/>
                    <a:pt x="373" y="256"/>
                  </a:cubicBezTo>
                  <a:cubicBezTo>
                    <a:pt x="373" y="262"/>
                    <a:pt x="377" y="266"/>
                    <a:pt x="383" y="266"/>
                  </a:cubicBezTo>
                  <a:cubicBezTo>
                    <a:pt x="405" y="266"/>
                    <a:pt x="405" y="266"/>
                    <a:pt x="405" y="266"/>
                  </a:cubicBezTo>
                  <a:cubicBezTo>
                    <a:pt x="411" y="266"/>
                    <a:pt x="416" y="262"/>
                    <a:pt x="416" y="256"/>
                  </a:cubicBezTo>
                  <a:cubicBezTo>
                    <a:pt x="416" y="250"/>
                    <a:pt x="411" y="245"/>
                    <a:pt x="405" y="245"/>
                  </a:cubicBezTo>
                  <a:close/>
                  <a:moveTo>
                    <a:pt x="128" y="245"/>
                  </a:moveTo>
                  <a:cubicBezTo>
                    <a:pt x="106" y="245"/>
                    <a:pt x="106" y="245"/>
                    <a:pt x="106" y="245"/>
                  </a:cubicBezTo>
                  <a:cubicBezTo>
                    <a:pt x="100" y="245"/>
                    <a:pt x="95" y="250"/>
                    <a:pt x="95" y="256"/>
                  </a:cubicBezTo>
                  <a:cubicBezTo>
                    <a:pt x="95" y="262"/>
                    <a:pt x="100" y="266"/>
                    <a:pt x="106" y="266"/>
                  </a:cubicBezTo>
                  <a:cubicBezTo>
                    <a:pt x="128" y="266"/>
                    <a:pt x="128" y="266"/>
                    <a:pt x="128" y="266"/>
                  </a:cubicBezTo>
                  <a:cubicBezTo>
                    <a:pt x="134" y="266"/>
                    <a:pt x="139" y="262"/>
                    <a:pt x="139" y="256"/>
                  </a:cubicBezTo>
                  <a:cubicBezTo>
                    <a:pt x="139" y="250"/>
                    <a:pt x="134" y="245"/>
                    <a:pt x="128" y="245"/>
                  </a:cubicBezTo>
                  <a:close/>
                  <a:moveTo>
                    <a:pt x="358" y="343"/>
                  </a:moveTo>
                  <a:cubicBezTo>
                    <a:pt x="357" y="342"/>
                    <a:pt x="356" y="341"/>
                    <a:pt x="354" y="340"/>
                  </a:cubicBezTo>
                  <a:cubicBezTo>
                    <a:pt x="354" y="339"/>
                    <a:pt x="354" y="339"/>
                    <a:pt x="354" y="339"/>
                  </a:cubicBezTo>
                  <a:cubicBezTo>
                    <a:pt x="353" y="339"/>
                    <a:pt x="353" y="339"/>
                    <a:pt x="353" y="339"/>
                  </a:cubicBezTo>
                  <a:cubicBezTo>
                    <a:pt x="349" y="335"/>
                    <a:pt x="344" y="333"/>
                    <a:pt x="338" y="339"/>
                  </a:cubicBezTo>
                  <a:cubicBezTo>
                    <a:pt x="336" y="341"/>
                    <a:pt x="336" y="343"/>
                    <a:pt x="336" y="346"/>
                  </a:cubicBezTo>
                  <a:cubicBezTo>
                    <a:pt x="335" y="349"/>
                    <a:pt x="337" y="352"/>
                    <a:pt x="338" y="354"/>
                  </a:cubicBezTo>
                  <a:cubicBezTo>
                    <a:pt x="338" y="354"/>
                    <a:pt x="338" y="354"/>
                    <a:pt x="338" y="354"/>
                  </a:cubicBezTo>
                  <a:cubicBezTo>
                    <a:pt x="339" y="354"/>
                    <a:pt x="339" y="354"/>
                    <a:pt x="339" y="354"/>
                  </a:cubicBezTo>
                  <a:cubicBezTo>
                    <a:pt x="339" y="354"/>
                    <a:pt x="339" y="354"/>
                    <a:pt x="339" y="354"/>
                  </a:cubicBezTo>
                  <a:cubicBezTo>
                    <a:pt x="339" y="354"/>
                    <a:pt x="339" y="355"/>
                    <a:pt x="339" y="355"/>
                  </a:cubicBezTo>
                  <a:cubicBezTo>
                    <a:pt x="343" y="358"/>
                    <a:pt x="343" y="358"/>
                    <a:pt x="343" y="358"/>
                  </a:cubicBezTo>
                  <a:cubicBezTo>
                    <a:pt x="343" y="358"/>
                    <a:pt x="343" y="358"/>
                    <a:pt x="343" y="358"/>
                  </a:cubicBezTo>
                  <a:cubicBezTo>
                    <a:pt x="354" y="370"/>
                    <a:pt x="354" y="370"/>
                    <a:pt x="354" y="370"/>
                  </a:cubicBezTo>
                  <a:cubicBezTo>
                    <a:pt x="356" y="372"/>
                    <a:pt x="359" y="373"/>
                    <a:pt x="362" y="373"/>
                  </a:cubicBezTo>
                  <a:cubicBezTo>
                    <a:pt x="364" y="373"/>
                    <a:pt x="367" y="372"/>
                    <a:pt x="369" y="369"/>
                  </a:cubicBezTo>
                  <a:cubicBezTo>
                    <a:pt x="371" y="367"/>
                    <a:pt x="372" y="365"/>
                    <a:pt x="372" y="362"/>
                  </a:cubicBezTo>
                  <a:cubicBezTo>
                    <a:pt x="372" y="359"/>
                    <a:pt x="371" y="356"/>
                    <a:pt x="369" y="354"/>
                  </a:cubicBezTo>
                  <a:lnTo>
                    <a:pt x="358" y="343"/>
                  </a:lnTo>
                  <a:close/>
                  <a:moveTo>
                    <a:pt x="142" y="158"/>
                  </a:moveTo>
                  <a:cubicBezTo>
                    <a:pt x="143" y="158"/>
                    <a:pt x="143" y="158"/>
                    <a:pt x="143" y="158"/>
                  </a:cubicBezTo>
                  <a:cubicBezTo>
                    <a:pt x="143" y="158"/>
                    <a:pt x="143" y="158"/>
                    <a:pt x="143" y="158"/>
                  </a:cubicBezTo>
                  <a:cubicBezTo>
                    <a:pt x="143" y="158"/>
                    <a:pt x="143" y="158"/>
                    <a:pt x="143" y="158"/>
                  </a:cubicBezTo>
                  <a:cubicBezTo>
                    <a:pt x="147" y="162"/>
                    <a:pt x="147" y="162"/>
                    <a:pt x="147" y="162"/>
                  </a:cubicBezTo>
                  <a:cubicBezTo>
                    <a:pt x="147" y="162"/>
                    <a:pt x="147" y="162"/>
                    <a:pt x="147" y="162"/>
                  </a:cubicBezTo>
                  <a:cubicBezTo>
                    <a:pt x="158" y="173"/>
                    <a:pt x="158" y="173"/>
                    <a:pt x="158" y="173"/>
                  </a:cubicBezTo>
                  <a:cubicBezTo>
                    <a:pt x="160" y="176"/>
                    <a:pt x="163" y="176"/>
                    <a:pt x="165" y="176"/>
                  </a:cubicBezTo>
                  <a:cubicBezTo>
                    <a:pt x="168" y="176"/>
                    <a:pt x="171" y="175"/>
                    <a:pt x="173" y="173"/>
                  </a:cubicBezTo>
                  <a:cubicBezTo>
                    <a:pt x="175" y="171"/>
                    <a:pt x="176" y="168"/>
                    <a:pt x="176" y="166"/>
                  </a:cubicBezTo>
                  <a:cubicBezTo>
                    <a:pt x="176" y="163"/>
                    <a:pt x="175" y="160"/>
                    <a:pt x="173" y="158"/>
                  </a:cubicBezTo>
                  <a:cubicBezTo>
                    <a:pt x="162" y="147"/>
                    <a:pt x="162" y="147"/>
                    <a:pt x="162" y="147"/>
                  </a:cubicBezTo>
                  <a:cubicBezTo>
                    <a:pt x="161" y="146"/>
                    <a:pt x="160" y="145"/>
                    <a:pt x="158" y="144"/>
                  </a:cubicBezTo>
                  <a:cubicBezTo>
                    <a:pt x="158" y="143"/>
                    <a:pt x="158" y="143"/>
                    <a:pt x="157" y="143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153" y="139"/>
                    <a:pt x="148" y="137"/>
                    <a:pt x="142" y="143"/>
                  </a:cubicBezTo>
                  <a:cubicBezTo>
                    <a:pt x="140" y="145"/>
                    <a:pt x="139" y="147"/>
                    <a:pt x="139" y="150"/>
                  </a:cubicBezTo>
                  <a:cubicBezTo>
                    <a:pt x="139" y="153"/>
                    <a:pt x="140" y="156"/>
                    <a:pt x="142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46" name="Group 517"/>
          <p:cNvGrpSpPr>
            <a:grpSpLocks noChangeAspect="1"/>
          </p:cNvGrpSpPr>
          <p:nvPr/>
        </p:nvGrpSpPr>
        <p:grpSpPr bwMode="auto">
          <a:xfrm>
            <a:off x="875955" y="3897994"/>
            <a:ext cx="619200" cy="619200"/>
            <a:chOff x="4034" y="2248"/>
            <a:chExt cx="340" cy="340"/>
          </a:xfrm>
          <a:solidFill>
            <a:schemeClr val="bg1"/>
          </a:solidFill>
        </p:grpSpPr>
        <p:sp>
          <p:nvSpPr>
            <p:cNvPr id="47" name="Freeform 518"/>
            <p:cNvSpPr>
              <a:spLocks noEditPoints="1"/>
            </p:cNvSpPr>
            <p:nvPr/>
          </p:nvSpPr>
          <p:spPr bwMode="auto">
            <a:xfrm>
              <a:off x="4098" y="2312"/>
              <a:ext cx="212" cy="127"/>
            </a:xfrm>
            <a:custGeom>
              <a:avLst/>
              <a:gdLst>
                <a:gd name="T0" fmla="*/ 266 w 320"/>
                <a:gd name="T1" fmla="*/ 85 h 192"/>
                <a:gd name="T2" fmla="*/ 262 w 320"/>
                <a:gd name="T3" fmla="*/ 85 h 192"/>
                <a:gd name="T4" fmla="*/ 176 w 320"/>
                <a:gd name="T5" fmla="*/ 0 h 192"/>
                <a:gd name="T6" fmla="*/ 94 w 320"/>
                <a:gd name="T7" fmla="*/ 55 h 192"/>
                <a:gd name="T8" fmla="*/ 71 w 320"/>
                <a:gd name="T9" fmla="*/ 50 h 192"/>
                <a:gd name="T10" fmla="*/ 0 w 320"/>
                <a:gd name="T11" fmla="*/ 121 h 192"/>
                <a:gd name="T12" fmla="*/ 71 w 320"/>
                <a:gd name="T13" fmla="*/ 192 h 192"/>
                <a:gd name="T14" fmla="*/ 266 w 320"/>
                <a:gd name="T15" fmla="*/ 192 h 192"/>
                <a:gd name="T16" fmla="*/ 320 w 320"/>
                <a:gd name="T17" fmla="*/ 138 h 192"/>
                <a:gd name="T18" fmla="*/ 266 w 320"/>
                <a:gd name="T19" fmla="*/ 85 h 192"/>
                <a:gd name="T20" fmla="*/ 266 w 320"/>
                <a:gd name="T21" fmla="*/ 170 h 192"/>
                <a:gd name="T22" fmla="*/ 71 w 320"/>
                <a:gd name="T23" fmla="*/ 170 h 192"/>
                <a:gd name="T24" fmla="*/ 21 w 320"/>
                <a:gd name="T25" fmla="*/ 121 h 192"/>
                <a:gd name="T26" fmla="*/ 71 w 320"/>
                <a:gd name="T27" fmla="*/ 71 h 192"/>
                <a:gd name="T28" fmla="*/ 95 w 320"/>
                <a:gd name="T29" fmla="*/ 79 h 192"/>
                <a:gd name="T30" fmla="*/ 105 w 320"/>
                <a:gd name="T31" fmla="*/ 80 h 192"/>
                <a:gd name="T32" fmla="*/ 111 w 320"/>
                <a:gd name="T33" fmla="*/ 73 h 192"/>
                <a:gd name="T34" fmla="*/ 176 w 320"/>
                <a:gd name="T35" fmla="*/ 21 h 192"/>
                <a:gd name="T36" fmla="*/ 241 w 320"/>
                <a:gd name="T37" fmla="*/ 86 h 192"/>
                <a:gd name="T38" fmla="*/ 240 w 320"/>
                <a:gd name="T39" fmla="*/ 94 h 192"/>
                <a:gd name="T40" fmla="*/ 240 w 320"/>
                <a:gd name="T41" fmla="*/ 95 h 192"/>
                <a:gd name="T42" fmla="*/ 244 w 320"/>
                <a:gd name="T43" fmla="*/ 110 h 192"/>
                <a:gd name="T44" fmla="*/ 257 w 320"/>
                <a:gd name="T45" fmla="*/ 109 h 192"/>
                <a:gd name="T46" fmla="*/ 259 w 320"/>
                <a:gd name="T47" fmla="*/ 107 h 192"/>
                <a:gd name="T48" fmla="*/ 266 w 320"/>
                <a:gd name="T49" fmla="*/ 106 h 192"/>
                <a:gd name="T50" fmla="*/ 298 w 320"/>
                <a:gd name="T51" fmla="*/ 138 h 192"/>
                <a:gd name="T52" fmla="*/ 266 w 320"/>
                <a:gd name="T53" fmla="*/ 17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0" h="192">
                  <a:moveTo>
                    <a:pt x="266" y="85"/>
                  </a:moveTo>
                  <a:cubicBezTo>
                    <a:pt x="265" y="85"/>
                    <a:pt x="263" y="85"/>
                    <a:pt x="262" y="85"/>
                  </a:cubicBezTo>
                  <a:cubicBezTo>
                    <a:pt x="262" y="38"/>
                    <a:pt x="223" y="0"/>
                    <a:pt x="176" y="0"/>
                  </a:cubicBezTo>
                  <a:cubicBezTo>
                    <a:pt x="139" y="0"/>
                    <a:pt x="107" y="22"/>
                    <a:pt x="94" y="55"/>
                  </a:cubicBezTo>
                  <a:cubicBezTo>
                    <a:pt x="87" y="52"/>
                    <a:pt x="80" y="50"/>
                    <a:pt x="71" y="50"/>
                  </a:cubicBezTo>
                  <a:cubicBezTo>
                    <a:pt x="31" y="50"/>
                    <a:pt x="0" y="82"/>
                    <a:pt x="0" y="121"/>
                  </a:cubicBezTo>
                  <a:cubicBezTo>
                    <a:pt x="0" y="160"/>
                    <a:pt x="31" y="192"/>
                    <a:pt x="71" y="192"/>
                  </a:cubicBezTo>
                  <a:cubicBezTo>
                    <a:pt x="266" y="192"/>
                    <a:pt x="266" y="192"/>
                    <a:pt x="266" y="192"/>
                  </a:cubicBezTo>
                  <a:cubicBezTo>
                    <a:pt x="296" y="192"/>
                    <a:pt x="320" y="168"/>
                    <a:pt x="320" y="138"/>
                  </a:cubicBezTo>
                  <a:cubicBezTo>
                    <a:pt x="320" y="109"/>
                    <a:pt x="296" y="85"/>
                    <a:pt x="266" y="85"/>
                  </a:cubicBezTo>
                  <a:close/>
                  <a:moveTo>
                    <a:pt x="266" y="170"/>
                  </a:moveTo>
                  <a:cubicBezTo>
                    <a:pt x="71" y="170"/>
                    <a:pt x="71" y="170"/>
                    <a:pt x="71" y="170"/>
                  </a:cubicBezTo>
                  <a:cubicBezTo>
                    <a:pt x="43" y="170"/>
                    <a:pt x="21" y="148"/>
                    <a:pt x="21" y="121"/>
                  </a:cubicBezTo>
                  <a:cubicBezTo>
                    <a:pt x="21" y="93"/>
                    <a:pt x="43" y="71"/>
                    <a:pt x="71" y="71"/>
                  </a:cubicBezTo>
                  <a:cubicBezTo>
                    <a:pt x="80" y="71"/>
                    <a:pt x="87" y="74"/>
                    <a:pt x="95" y="79"/>
                  </a:cubicBezTo>
                  <a:cubicBezTo>
                    <a:pt x="98" y="81"/>
                    <a:pt x="101" y="82"/>
                    <a:pt x="105" y="80"/>
                  </a:cubicBezTo>
                  <a:cubicBezTo>
                    <a:pt x="108" y="79"/>
                    <a:pt x="110" y="76"/>
                    <a:pt x="111" y="73"/>
                  </a:cubicBezTo>
                  <a:cubicBezTo>
                    <a:pt x="117" y="43"/>
                    <a:pt x="145" y="21"/>
                    <a:pt x="176" y="21"/>
                  </a:cubicBezTo>
                  <a:cubicBezTo>
                    <a:pt x="212" y="21"/>
                    <a:pt x="241" y="50"/>
                    <a:pt x="241" y="86"/>
                  </a:cubicBezTo>
                  <a:cubicBezTo>
                    <a:pt x="241" y="89"/>
                    <a:pt x="240" y="91"/>
                    <a:pt x="240" y="94"/>
                  </a:cubicBezTo>
                  <a:cubicBezTo>
                    <a:pt x="240" y="95"/>
                    <a:pt x="240" y="95"/>
                    <a:pt x="240" y="95"/>
                  </a:cubicBezTo>
                  <a:cubicBezTo>
                    <a:pt x="239" y="98"/>
                    <a:pt x="237" y="105"/>
                    <a:pt x="244" y="110"/>
                  </a:cubicBezTo>
                  <a:cubicBezTo>
                    <a:pt x="248" y="112"/>
                    <a:pt x="253" y="112"/>
                    <a:pt x="257" y="109"/>
                  </a:cubicBezTo>
                  <a:cubicBezTo>
                    <a:pt x="258" y="108"/>
                    <a:pt x="259" y="107"/>
                    <a:pt x="259" y="107"/>
                  </a:cubicBezTo>
                  <a:cubicBezTo>
                    <a:pt x="262" y="107"/>
                    <a:pt x="264" y="106"/>
                    <a:pt x="266" y="106"/>
                  </a:cubicBezTo>
                  <a:cubicBezTo>
                    <a:pt x="284" y="106"/>
                    <a:pt x="298" y="121"/>
                    <a:pt x="298" y="138"/>
                  </a:cubicBezTo>
                  <a:cubicBezTo>
                    <a:pt x="298" y="156"/>
                    <a:pt x="284" y="170"/>
                    <a:pt x="266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Freeform 519"/>
            <p:cNvSpPr>
              <a:spLocks/>
            </p:cNvSpPr>
            <p:nvPr/>
          </p:nvSpPr>
          <p:spPr bwMode="auto">
            <a:xfrm>
              <a:off x="4132" y="2495"/>
              <a:ext cx="20" cy="29"/>
            </a:xfrm>
            <a:custGeom>
              <a:avLst/>
              <a:gdLst>
                <a:gd name="T0" fmla="*/ 20 w 29"/>
                <a:gd name="T1" fmla="*/ 1 h 44"/>
                <a:gd name="T2" fmla="*/ 7 w 29"/>
                <a:gd name="T3" fmla="*/ 9 h 44"/>
                <a:gd name="T4" fmla="*/ 1 w 29"/>
                <a:gd name="T5" fmla="*/ 30 h 44"/>
                <a:gd name="T6" fmla="*/ 9 w 29"/>
                <a:gd name="T7" fmla="*/ 43 h 44"/>
                <a:gd name="T8" fmla="*/ 12 w 29"/>
                <a:gd name="T9" fmla="*/ 44 h 44"/>
                <a:gd name="T10" fmla="*/ 22 w 29"/>
                <a:gd name="T11" fmla="*/ 36 h 44"/>
                <a:gd name="T12" fmla="*/ 27 w 29"/>
                <a:gd name="T13" fmla="*/ 14 h 44"/>
                <a:gd name="T14" fmla="*/ 20 w 29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44">
                  <a:moveTo>
                    <a:pt x="20" y="1"/>
                  </a:moveTo>
                  <a:cubicBezTo>
                    <a:pt x="14" y="0"/>
                    <a:pt x="8" y="3"/>
                    <a:pt x="7" y="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6"/>
                    <a:pt x="3" y="42"/>
                    <a:pt x="9" y="43"/>
                  </a:cubicBezTo>
                  <a:cubicBezTo>
                    <a:pt x="10" y="44"/>
                    <a:pt x="11" y="44"/>
                    <a:pt x="12" y="44"/>
                  </a:cubicBezTo>
                  <a:cubicBezTo>
                    <a:pt x="16" y="44"/>
                    <a:pt x="21" y="40"/>
                    <a:pt x="22" y="3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9"/>
                    <a:pt x="25" y="3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" name="Freeform 520"/>
            <p:cNvSpPr>
              <a:spLocks/>
            </p:cNvSpPr>
            <p:nvPr/>
          </p:nvSpPr>
          <p:spPr bwMode="auto">
            <a:xfrm>
              <a:off x="4143" y="2453"/>
              <a:ext cx="19" cy="29"/>
            </a:xfrm>
            <a:custGeom>
              <a:avLst/>
              <a:gdLst>
                <a:gd name="T0" fmla="*/ 20 w 29"/>
                <a:gd name="T1" fmla="*/ 1 h 44"/>
                <a:gd name="T2" fmla="*/ 7 w 29"/>
                <a:gd name="T3" fmla="*/ 9 h 44"/>
                <a:gd name="T4" fmla="*/ 1 w 29"/>
                <a:gd name="T5" fmla="*/ 30 h 44"/>
                <a:gd name="T6" fmla="*/ 9 w 29"/>
                <a:gd name="T7" fmla="*/ 43 h 44"/>
                <a:gd name="T8" fmla="*/ 12 w 29"/>
                <a:gd name="T9" fmla="*/ 44 h 44"/>
                <a:gd name="T10" fmla="*/ 22 w 29"/>
                <a:gd name="T11" fmla="*/ 36 h 44"/>
                <a:gd name="T12" fmla="*/ 27 w 29"/>
                <a:gd name="T13" fmla="*/ 14 h 44"/>
                <a:gd name="T14" fmla="*/ 20 w 29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44">
                  <a:moveTo>
                    <a:pt x="20" y="1"/>
                  </a:moveTo>
                  <a:cubicBezTo>
                    <a:pt x="14" y="0"/>
                    <a:pt x="8" y="3"/>
                    <a:pt x="7" y="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6"/>
                    <a:pt x="3" y="42"/>
                    <a:pt x="9" y="43"/>
                  </a:cubicBezTo>
                  <a:cubicBezTo>
                    <a:pt x="10" y="44"/>
                    <a:pt x="11" y="44"/>
                    <a:pt x="12" y="44"/>
                  </a:cubicBezTo>
                  <a:cubicBezTo>
                    <a:pt x="16" y="44"/>
                    <a:pt x="21" y="40"/>
                    <a:pt x="22" y="3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9"/>
                    <a:pt x="25" y="3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Freeform 521"/>
            <p:cNvSpPr>
              <a:spLocks/>
            </p:cNvSpPr>
            <p:nvPr/>
          </p:nvSpPr>
          <p:spPr bwMode="auto">
            <a:xfrm>
              <a:off x="4182" y="2495"/>
              <a:ext cx="19" cy="29"/>
            </a:xfrm>
            <a:custGeom>
              <a:avLst/>
              <a:gdLst>
                <a:gd name="T0" fmla="*/ 19 w 28"/>
                <a:gd name="T1" fmla="*/ 1 h 44"/>
                <a:gd name="T2" fmla="*/ 6 w 28"/>
                <a:gd name="T3" fmla="*/ 9 h 44"/>
                <a:gd name="T4" fmla="*/ 1 w 28"/>
                <a:gd name="T5" fmla="*/ 30 h 44"/>
                <a:gd name="T6" fmla="*/ 9 w 28"/>
                <a:gd name="T7" fmla="*/ 43 h 44"/>
                <a:gd name="T8" fmla="*/ 11 w 28"/>
                <a:gd name="T9" fmla="*/ 44 h 44"/>
                <a:gd name="T10" fmla="*/ 22 w 28"/>
                <a:gd name="T11" fmla="*/ 36 h 44"/>
                <a:gd name="T12" fmla="*/ 27 w 28"/>
                <a:gd name="T13" fmla="*/ 14 h 44"/>
                <a:gd name="T14" fmla="*/ 19 w 28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44">
                  <a:moveTo>
                    <a:pt x="19" y="1"/>
                  </a:moveTo>
                  <a:cubicBezTo>
                    <a:pt x="14" y="0"/>
                    <a:pt x="8" y="3"/>
                    <a:pt x="6" y="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6"/>
                    <a:pt x="3" y="42"/>
                    <a:pt x="9" y="43"/>
                  </a:cubicBezTo>
                  <a:cubicBezTo>
                    <a:pt x="10" y="44"/>
                    <a:pt x="10" y="44"/>
                    <a:pt x="11" y="44"/>
                  </a:cubicBezTo>
                  <a:cubicBezTo>
                    <a:pt x="16" y="44"/>
                    <a:pt x="20" y="40"/>
                    <a:pt x="22" y="3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8" y="9"/>
                    <a:pt x="25" y="3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" name="Freeform 522"/>
            <p:cNvSpPr>
              <a:spLocks/>
            </p:cNvSpPr>
            <p:nvPr/>
          </p:nvSpPr>
          <p:spPr bwMode="auto">
            <a:xfrm>
              <a:off x="4193" y="2453"/>
              <a:ext cx="18" cy="29"/>
            </a:xfrm>
            <a:custGeom>
              <a:avLst/>
              <a:gdLst>
                <a:gd name="T0" fmla="*/ 19 w 28"/>
                <a:gd name="T1" fmla="*/ 1 h 44"/>
                <a:gd name="T2" fmla="*/ 6 w 28"/>
                <a:gd name="T3" fmla="*/ 9 h 44"/>
                <a:gd name="T4" fmla="*/ 1 w 28"/>
                <a:gd name="T5" fmla="*/ 30 h 44"/>
                <a:gd name="T6" fmla="*/ 9 w 28"/>
                <a:gd name="T7" fmla="*/ 43 h 44"/>
                <a:gd name="T8" fmla="*/ 11 w 28"/>
                <a:gd name="T9" fmla="*/ 44 h 44"/>
                <a:gd name="T10" fmla="*/ 22 w 28"/>
                <a:gd name="T11" fmla="*/ 36 h 44"/>
                <a:gd name="T12" fmla="*/ 27 w 28"/>
                <a:gd name="T13" fmla="*/ 14 h 44"/>
                <a:gd name="T14" fmla="*/ 19 w 28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44">
                  <a:moveTo>
                    <a:pt x="19" y="1"/>
                  </a:moveTo>
                  <a:cubicBezTo>
                    <a:pt x="14" y="0"/>
                    <a:pt x="8" y="3"/>
                    <a:pt x="6" y="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6"/>
                    <a:pt x="3" y="42"/>
                    <a:pt x="9" y="43"/>
                  </a:cubicBezTo>
                  <a:cubicBezTo>
                    <a:pt x="10" y="44"/>
                    <a:pt x="10" y="44"/>
                    <a:pt x="11" y="44"/>
                  </a:cubicBezTo>
                  <a:cubicBezTo>
                    <a:pt x="16" y="44"/>
                    <a:pt x="20" y="40"/>
                    <a:pt x="22" y="3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8" y="9"/>
                    <a:pt x="25" y="3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" name="Freeform 523"/>
            <p:cNvSpPr>
              <a:spLocks/>
            </p:cNvSpPr>
            <p:nvPr/>
          </p:nvSpPr>
          <p:spPr bwMode="auto">
            <a:xfrm>
              <a:off x="4231" y="2495"/>
              <a:ext cx="19" cy="29"/>
            </a:xfrm>
            <a:custGeom>
              <a:avLst/>
              <a:gdLst>
                <a:gd name="T0" fmla="*/ 20 w 29"/>
                <a:gd name="T1" fmla="*/ 1 h 44"/>
                <a:gd name="T2" fmla="*/ 7 w 29"/>
                <a:gd name="T3" fmla="*/ 9 h 44"/>
                <a:gd name="T4" fmla="*/ 2 w 29"/>
                <a:gd name="T5" fmla="*/ 30 h 44"/>
                <a:gd name="T6" fmla="*/ 9 w 29"/>
                <a:gd name="T7" fmla="*/ 43 h 44"/>
                <a:gd name="T8" fmla="*/ 12 w 29"/>
                <a:gd name="T9" fmla="*/ 44 h 44"/>
                <a:gd name="T10" fmla="*/ 22 w 29"/>
                <a:gd name="T11" fmla="*/ 36 h 44"/>
                <a:gd name="T12" fmla="*/ 28 w 29"/>
                <a:gd name="T13" fmla="*/ 14 h 44"/>
                <a:gd name="T14" fmla="*/ 20 w 29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44">
                  <a:moveTo>
                    <a:pt x="20" y="1"/>
                  </a:moveTo>
                  <a:cubicBezTo>
                    <a:pt x="14" y="0"/>
                    <a:pt x="8" y="3"/>
                    <a:pt x="7" y="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36"/>
                    <a:pt x="4" y="42"/>
                    <a:pt x="9" y="43"/>
                  </a:cubicBezTo>
                  <a:cubicBezTo>
                    <a:pt x="10" y="44"/>
                    <a:pt x="11" y="44"/>
                    <a:pt x="12" y="44"/>
                  </a:cubicBezTo>
                  <a:cubicBezTo>
                    <a:pt x="17" y="44"/>
                    <a:pt x="21" y="40"/>
                    <a:pt x="22" y="3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9"/>
                    <a:pt x="26" y="3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" name="Freeform 524"/>
            <p:cNvSpPr>
              <a:spLocks/>
            </p:cNvSpPr>
            <p:nvPr/>
          </p:nvSpPr>
          <p:spPr bwMode="auto">
            <a:xfrm>
              <a:off x="4242" y="2453"/>
              <a:ext cx="19" cy="29"/>
            </a:xfrm>
            <a:custGeom>
              <a:avLst/>
              <a:gdLst>
                <a:gd name="T0" fmla="*/ 20 w 29"/>
                <a:gd name="T1" fmla="*/ 1 h 44"/>
                <a:gd name="T2" fmla="*/ 7 w 29"/>
                <a:gd name="T3" fmla="*/ 9 h 44"/>
                <a:gd name="T4" fmla="*/ 2 w 29"/>
                <a:gd name="T5" fmla="*/ 30 h 44"/>
                <a:gd name="T6" fmla="*/ 9 w 29"/>
                <a:gd name="T7" fmla="*/ 43 h 44"/>
                <a:gd name="T8" fmla="*/ 12 w 29"/>
                <a:gd name="T9" fmla="*/ 44 h 44"/>
                <a:gd name="T10" fmla="*/ 22 w 29"/>
                <a:gd name="T11" fmla="*/ 36 h 44"/>
                <a:gd name="T12" fmla="*/ 28 w 29"/>
                <a:gd name="T13" fmla="*/ 14 h 44"/>
                <a:gd name="T14" fmla="*/ 20 w 29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44">
                  <a:moveTo>
                    <a:pt x="20" y="1"/>
                  </a:moveTo>
                  <a:cubicBezTo>
                    <a:pt x="14" y="0"/>
                    <a:pt x="8" y="3"/>
                    <a:pt x="7" y="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36"/>
                    <a:pt x="4" y="42"/>
                    <a:pt x="9" y="43"/>
                  </a:cubicBezTo>
                  <a:cubicBezTo>
                    <a:pt x="10" y="44"/>
                    <a:pt x="11" y="44"/>
                    <a:pt x="12" y="44"/>
                  </a:cubicBezTo>
                  <a:cubicBezTo>
                    <a:pt x="17" y="44"/>
                    <a:pt x="21" y="40"/>
                    <a:pt x="22" y="3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9"/>
                    <a:pt x="26" y="3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" name="Freeform 525"/>
            <p:cNvSpPr>
              <a:spLocks noEditPoints="1"/>
            </p:cNvSpPr>
            <p:nvPr/>
          </p:nvSpPr>
          <p:spPr bwMode="auto">
            <a:xfrm>
              <a:off x="4034" y="2248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55" name="Group 517"/>
          <p:cNvGrpSpPr>
            <a:grpSpLocks noChangeAspect="1"/>
          </p:cNvGrpSpPr>
          <p:nvPr/>
        </p:nvGrpSpPr>
        <p:grpSpPr bwMode="auto">
          <a:xfrm>
            <a:off x="875410" y="4629019"/>
            <a:ext cx="619200" cy="619200"/>
            <a:chOff x="4034" y="2248"/>
            <a:chExt cx="340" cy="340"/>
          </a:xfrm>
          <a:solidFill>
            <a:schemeClr val="bg1"/>
          </a:solidFill>
        </p:grpSpPr>
        <p:sp>
          <p:nvSpPr>
            <p:cNvPr id="56" name="Freeform 518"/>
            <p:cNvSpPr>
              <a:spLocks noEditPoints="1"/>
            </p:cNvSpPr>
            <p:nvPr/>
          </p:nvSpPr>
          <p:spPr bwMode="auto">
            <a:xfrm>
              <a:off x="4098" y="2312"/>
              <a:ext cx="212" cy="127"/>
            </a:xfrm>
            <a:custGeom>
              <a:avLst/>
              <a:gdLst>
                <a:gd name="T0" fmla="*/ 266 w 320"/>
                <a:gd name="T1" fmla="*/ 85 h 192"/>
                <a:gd name="T2" fmla="*/ 262 w 320"/>
                <a:gd name="T3" fmla="*/ 85 h 192"/>
                <a:gd name="T4" fmla="*/ 176 w 320"/>
                <a:gd name="T5" fmla="*/ 0 h 192"/>
                <a:gd name="T6" fmla="*/ 94 w 320"/>
                <a:gd name="T7" fmla="*/ 55 h 192"/>
                <a:gd name="T8" fmla="*/ 71 w 320"/>
                <a:gd name="T9" fmla="*/ 50 h 192"/>
                <a:gd name="T10" fmla="*/ 0 w 320"/>
                <a:gd name="T11" fmla="*/ 121 h 192"/>
                <a:gd name="T12" fmla="*/ 71 w 320"/>
                <a:gd name="T13" fmla="*/ 192 h 192"/>
                <a:gd name="T14" fmla="*/ 266 w 320"/>
                <a:gd name="T15" fmla="*/ 192 h 192"/>
                <a:gd name="T16" fmla="*/ 320 w 320"/>
                <a:gd name="T17" fmla="*/ 138 h 192"/>
                <a:gd name="T18" fmla="*/ 266 w 320"/>
                <a:gd name="T19" fmla="*/ 85 h 192"/>
                <a:gd name="T20" fmla="*/ 266 w 320"/>
                <a:gd name="T21" fmla="*/ 170 h 192"/>
                <a:gd name="T22" fmla="*/ 71 w 320"/>
                <a:gd name="T23" fmla="*/ 170 h 192"/>
                <a:gd name="T24" fmla="*/ 21 w 320"/>
                <a:gd name="T25" fmla="*/ 121 h 192"/>
                <a:gd name="T26" fmla="*/ 71 w 320"/>
                <a:gd name="T27" fmla="*/ 71 h 192"/>
                <a:gd name="T28" fmla="*/ 95 w 320"/>
                <a:gd name="T29" fmla="*/ 79 h 192"/>
                <a:gd name="T30" fmla="*/ 105 w 320"/>
                <a:gd name="T31" fmla="*/ 80 h 192"/>
                <a:gd name="T32" fmla="*/ 111 w 320"/>
                <a:gd name="T33" fmla="*/ 73 h 192"/>
                <a:gd name="T34" fmla="*/ 176 w 320"/>
                <a:gd name="T35" fmla="*/ 21 h 192"/>
                <a:gd name="T36" fmla="*/ 241 w 320"/>
                <a:gd name="T37" fmla="*/ 86 h 192"/>
                <a:gd name="T38" fmla="*/ 240 w 320"/>
                <a:gd name="T39" fmla="*/ 94 h 192"/>
                <a:gd name="T40" fmla="*/ 240 w 320"/>
                <a:gd name="T41" fmla="*/ 95 h 192"/>
                <a:gd name="T42" fmla="*/ 244 w 320"/>
                <a:gd name="T43" fmla="*/ 110 h 192"/>
                <a:gd name="T44" fmla="*/ 257 w 320"/>
                <a:gd name="T45" fmla="*/ 109 h 192"/>
                <a:gd name="T46" fmla="*/ 259 w 320"/>
                <a:gd name="T47" fmla="*/ 107 h 192"/>
                <a:gd name="T48" fmla="*/ 266 w 320"/>
                <a:gd name="T49" fmla="*/ 106 h 192"/>
                <a:gd name="T50" fmla="*/ 298 w 320"/>
                <a:gd name="T51" fmla="*/ 138 h 192"/>
                <a:gd name="T52" fmla="*/ 266 w 320"/>
                <a:gd name="T53" fmla="*/ 17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0" h="192">
                  <a:moveTo>
                    <a:pt x="266" y="85"/>
                  </a:moveTo>
                  <a:cubicBezTo>
                    <a:pt x="265" y="85"/>
                    <a:pt x="263" y="85"/>
                    <a:pt x="262" y="85"/>
                  </a:cubicBezTo>
                  <a:cubicBezTo>
                    <a:pt x="262" y="38"/>
                    <a:pt x="223" y="0"/>
                    <a:pt x="176" y="0"/>
                  </a:cubicBezTo>
                  <a:cubicBezTo>
                    <a:pt x="139" y="0"/>
                    <a:pt x="107" y="22"/>
                    <a:pt x="94" y="55"/>
                  </a:cubicBezTo>
                  <a:cubicBezTo>
                    <a:pt x="87" y="52"/>
                    <a:pt x="80" y="50"/>
                    <a:pt x="71" y="50"/>
                  </a:cubicBezTo>
                  <a:cubicBezTo>
                    <a:pt x="31" y="50"/>
                    <a:pt x="0" y="82"/>
                    <a:pt x="0" y="121"/>
                  </a:cubicBezTo>
                  <a:cubicBezTo>
                    <a:pt x="0" y="160"/>
                    <a:pt x="31" y="192"/>
                    <a:pt x="71" y="192"/>
                  </a:cubicBezTo>
                  <a:cubicBezTo>
                    <a:pt x="266" y="192"/>
                    <a:pt x="266" y="192"/>
                    <a:pt x="266" y="192"/>
                  </a:cubicBezTo>
                  <a:cubicBezTo>
                    <a:pt x="296" y="192"/>
                    <a:pt x="320" y="168"/>
                    <a:pt x="320" y="138"/>
                  </a:cubicBezTo>
                  <a:cubicBezTo>
                    <a:pt x="320" y="109"/>
                    <a:pt x="296" y="85"/>
                    <a:pt x="266" y="85"/>
                  </a:cubicBezTo>
                  <a:close/>
                  <a:moveTo>
                    <a:pt x="266" y="170"/>
                  </a:moveTo>
                  <a:cubicBezTo>
                    <a:pt x="71" y="170"/>
                    <a:pt x="71" y="170"/>
                    <a:pt x="71" y="170"/>
                  </a:cubicBezTo>
                  <a:cubicBezTo>
                    <a:pt x="43" y="170"/>
                    <a:pt x="21" y="148"/>
                    <a:pt x="21" y="121"/>
                  </a:cubicBezTo>
                  <a:cubicBezTo>
                    <a:pt x="21" y="93"/>
                    <a:pt x="43" y="71"/>
                    <a:pt x="71" y="71"/>
                  </a:cubicBezTo>
                  <a:cubicBezTo>
                    <a:pt x="80" y="71"/>
                    <a:pt x="87" y="74"/>
                    <a:pt x="95" y="79"/>
                  </a:cubicBezTo>
                  <a:cubicBezTo>
                    <a:pt x="98" y="81"/>
                    <a:pt x="101" y="82"/>
                    <a:pt x="105" y="80"/>
                  </a:cubicBezTo>
                  <a:cubicBezTo>
                    <a:pt x="108" y="79"/>
                    <a:pt x="110" y="76"/>
                    <a:pt x="111" y="73"/>
                  </a:cubicBezTo>
                  <a:cubicBezTo>
                    <a:pt x="117" y="43"/>
                    <a:pt x="145" y="21"/>
                    <a:pt x="176" y="21"/>
                  </a:cubicBezTo>
                  <a:cubicBezTo>
                    <a:pt x="212" y="21"/>
                    <a:pt x="241" y="50"/>
                    <a:pt x="241" y="86"/>
                  </a:cubicBezTo>
                  <a:cubicBezTo>
                    <a:pt x="241" y="89"/>
                    <a:pt x="240" y="91"/>
                    <a:pt x="240" y="94"/>
                  </a:cubicBezTo>
                  <a:cubicBezTo>
                    <a:pt x="240" y="95"/>
                    <a:pt x="240" y="95"/>
                    <a:pt x="240" y="95"/>
                  </a:cubicBezTo>
                  <a:cubicBezTo>
                    <a:pt x="239" y="98"/>
                    <a:pt x="237" y="105"/>
                    <a:pt x="244" y="110"/>
                  </a:cubicBezTo>
                  <a:cubicBezTo>
                    <a:pt x="248" y="112"/>
                    <a:pt x="253" y="112"/>
                    <a:pt x="257" y="109"/>
                  </a:cubicBezTo>
                  <a:cubicBezTo>
                    <a:pt x="258" y="108"/>
                    <a:pt x="259" y="107"/>
                    <a:pt x="259" y="107"/>
                  </a:cubicBezTo>
                  <a:cubicBezTo>
                    <a:pt x="262" y="107"/>
                    <a:pt x="264" y="106"/>
                    <a:pt x="266" y="106"/>
                  </a:cubicBezTo>
                  <a:cubicBezTo>
                    <a:pt x="284" y="106"/>
                    <a:pt x="298" y="121"/>
                    <a:pt x="298" y="138"/>
                  </a:cubicBezTo>
                  <a:cubicBezTo>
                    <a:pt x="298" y="156"/>
                    <a:pt x="284" y="170"/>
                    <a:pt x="266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" name="Freeform 519"/>
            <p:cNvSpPr>
              <a:spLocks/>
            </p:cNvSpPr>
            <p:nvPr/>
          </p:nvSpPr>
          <p:spPr bwMode="auto">
            <a:xfrm>
              <a:off x="4132" y="2495"/>
              <a:ext cx="20" cy="29"/>
            </a:xfrm>
            <a:custGeom>
              <a:avLst/>
              <a:gdLst>
                <a:gd name="T0" fmla="*/ 20 w 29"/>
                <a:gd name="T1" fmla="*/ 1 h 44"/>
                <a:gd name="T2" fmla="*/ 7 w 29"/>
                <a:gd name="T3" fmla="*/ 9 h 44"/>
                <a:gd name="T4" fmla="*/ 1 w 29"/>
                <a:gd name="T5" fmla="*/ 30 h 44"/>
                <a:gd name="T6" fmla="*/ 9 w 29"/>
                <a:gd name="T7" fmla="*/ 43 h 44"/>
                <a:gd name="T8" fmla="*/ 12 w 29"/>
                <a:gd name="T9" fmla="*/ 44 h 44"/>
                <a:gd name="T10" fmla="*/ 22 w 29"/>
                <a:gd name="T11" fmla="*/ 36 h 44"/>
                <a:gd name="T12" fmla="*/ 27 w 29"/>
                <a:gd name="T13" fmla="*/ 14 h 44"/>
                <a:gd name="T14" fmla="*/ 20 w 29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44">
                  <a:moveTo>
                    <a:pt x="20" y="1"/>
                  </a:moveTo>
                  <a:cubicBezTo>
                    <a:pt x="14" y="0"/>
                    <a:pt x="8" y="3"/>
                    <a:pt x="7" y="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6"/>
                    <a:pt x="3" y="42"/>
                    <a:pt x="9" y="43"/>
                  </a:cubicBezTo>
                  <a:cubicBezTo>
                    <a:pt x="10" y="44"/>
                    <a:pt x="11" y="44"/>
                    <a:pt x="12" y="44"/>
                  </a:cubicBezTo>
                  <a:cubicBezTo>
                    <a:pt x="16" y="44"/>
                    <a:pt x="21" y="40"/>
                    <a:pt x="22" y="3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9"/>
                    <a:pt x="25" y="3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" name="Freeform 520"/>
            <p:cNvSpPr>
              <a:spLocks/>
            </p:cNvSpPr>
            <p:nvPr/>
          </p:nvSpPr>
          <p:spPr bwMode="auto">
            <a:xfrm>
              <a:off x="4143" y="2453"/>
              <a:ext cx="19" cy="29"/>
            </a:xfrm>
            <a:custGeom>
              <a:avLst/>
              <a:gdLst>
                <a:gd name="T0" fmla="*/ 20 w 29"/>
                <a:gd name="T1" fmla="*/ 1 h 44"/>
                <a:gd name="T2" fmla="*/ 7 w 29"/>
                <a:gd name="T3" fmla="*/ 9 h 44"/>
                <a:gd name="T4" fmla="*/ 1 w 29"/>
                <a:gd name="T5" fmla="*/ 30 h 44"/>
                <a:gd name="T6" fmla="*/ 9 w 29"/>
                <a:gd name="T7" fmla="*/ 43 h 44"/>
                <a:gd name="T8" fmla="*/ 12 w 29"/>
                <a:gd name="T9" fmla="*/ 44 h 44"/>
                <a:gd name="T10" fmla="*/ 22 w 29"/>
                <a:gd name="T11" fmla="*/ 36 h 44"/>
                <a:gd name="T12" fmla="*/ 27 w 29"/>
                <a:gd name="T13" fmla="*/ 14 h 44"/>
                <a:gd name="T14" fmla="*/ 20 w 29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44">
                  <a:moveTo>
                    <a:pt x="20" y="1"/>
                  </a:moveTo>
                  <a:cubicBezTo>
                    <a:pt x="14" y="0"/>
                    <a:pt x="8" y="3"/>
                    <a:pt x="7" y="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6"/>
                    <a:pt x="3" y="42"/>
                    <a:pt x="9" y="43"/>
                  </a:cubicBezTo>
                  <a:cubicBezTo>
                    <a:pt x="10" y="44"/>
                    <a:pt x="11" y="44"/>
                    <a:pt x="12" y="44"/>
                  </a:cubicBezTo>
                  <a:cubicBezTo>
                    <a:pt x="16" y="44"/>
                    <a:pt x="21" y="40"/>
                    <a:pt x="22" y="3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9"/>
                    <a:pt x="25" y="3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" name="Freeform 521"/>
            <p:cNvSpPr>
              <a:spLocks/>
            </p:cNvSpPr>
            <p:nvPr/>
          </p:nvSpPr>
          <p:spPr bwMode="auto">
            <a:xfrm>
              <a:off x="4182" y="2495"/>
              <a:ext cx="19" cy="29"/>
            </a:xfrm>
            <a:custGeom>
              <a:avLst/>
              <a:gdLst>
                <a:gd name="T0" fmla="*/ 19 w 28"/>
                <a:gd name="T1" fmla="*/ 1 h 44"/>
                <a:gd name="T2" fmla="*/ 6 w 28"/>
                <a:gd name="T3" fmla="*/ 9 h 44"/>
                <a:gd name="T4" fmla="*/ 1 w 28"/>
                <a:gd name="T5" fmla="*/ 30 h 44"/>
                <a:gd name="T6" fmla="*/ 9 w 28"/>
                <a:gd name="T7" fmla="*/ 43 h 44"/>
                <a:gd name="T8" fmla="*/ 11 w 28"/>
                <a:gd name="T9" fmla="*/ 44 h 44"/>
                <a:gd name="T10" fmla="*/ 22 w 28"/>
                <a:gd name="T11" fmla="*/ 36 h 44"/>
                <a:gd name="T12" fmla="*/ 27 w 28"/>
                <a:gd name="T13" fmla="*/ 14 h 44"/>
                <a:gd name="T14" fmla="*/ 19 w 28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44">
                  <a:moveTo>
                    <a:pt x="19" y="1"/>
                  </a:moveTo>
                  <a:cubicBezTo>
                    <a:pt x="14" y="0"/>
                    <a:pt x="8" y="3"/>
                    <a:pt x="6" y="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6"/>
                    <a:pt x="3" y="42"/>
                    <a:pt x="9" y="43"/>
                  </a:cubicBezTo>
                  <a:cubicBezTo>
                    <a:pt x="10" y="44"/>
                    <a:pt x="10" y="44"/>
                    <a:pt x="11" y="44"/>
                  </a:cubicBezTo>
                  <a:cubicBezTo>
                    <a:pt x="16" y="44"/>
                    <a:pt x="20" y="40"/>
                    <a:pt x="22" y="3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8" y="9"/>
                    <a:pt x="25" y="3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" name="Freeform 522"/>
            <p:cNvSpPr>
              <a:spLocks/>
            </p:cNvSpPr>
            <p:nvPr/>
          </p:nvSpPr>
          <p:spPr bwMode="auto">
            <a:xfrm>
              <a:off x="4193" y="2453"/>
              <a:ext cx="18" cy="29"/>
            </a:xfrm>
            <a:custGeom>
              <a:avLst/>
              <a:gdLst>
                <a:gd name="T0" fmla="*/ 19 w 28"/>
                <a:gd name="T1" fmla="*/ 1 h 44"/>
                <a:gd name="T2" fmla="*/ 6 w 28"/>
                <a:gd name="T3" fmla="*/ 9 h 44"/>
                <a:gd name="T4" fmla="*/ 1 w 28"/>
                <a:gd name="T5" fmla="*/ 30 h 44"/>
                <a:gd name="T6" fmla="*/ 9 w 28"/>
                <a:gd name="T7" fmla="*/ 43 h 44"/>
                <a:gd name="T8" fmla="*/ 11 w 28"/>
                <a:gd name="T9" fmla="*/ 44 h 44"/>
                <a:gd name="T10" fmla="*/ 22 w 28"/>
                <a:gd name="T11" fmla="*/ 36 h 44"/>
                <a:gd name="T12" fmla="*/ 27 w 28"/>
                <a:gd name="T13" fmla="*/ 14 h 44"/>
                <a:gd name="T14" fmla="*/ 19 w 28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44">
                  <a:moveTo>
                    <a:pt x="19" y="1"/>
                  </a:moveTo>
                  <a:cubicBezTo>
                    <a:pt x="14" y="0"/>
                    <a:pt x="8" y="3"/>
                    <a:pt x="6" y="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6"/>
                    <a:pt x="3" y="42"/>
                    <a:pt x="9" y="43"/>
                  </a:cubicBezTo>
                  <a:cubicBezTo>
                    <a:pt x="10" y="44"/>
                    <a:pt x="10" y="44"/>
                    <a:pt x="11" y="44"/>
                  </a:cubicBezTo>
                  <a:cubicBezTo>
                    <a:pt x="16" y="44"/>
                    <a:pt x="20" y="40"/>
                    <a:pt x="22" y="3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8" y="9"/>
                    <a:pt x="25" y="3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" name="Freeform 523"/>
            <p:cNvSpPr>
              <a:spLocks/>
            </p:cNvSpPr>
            <p:nvPr/>
          </p:nvSpPr>
          <p:spPr bwMode="auto">
            <a:xfrm>
              <a:off x="4231" y="2495"/>
              <a:ext cx="19" cy="29"/>
            </a:xfrm>
            <a:custGeom>
              <a:avLst/>
              <a:gdLst>
                <a:gd name="T0" fmla="*/ 20 w 29"/>
                <a:gd name="T1" fmla="*/ 1 h 44"/>
                <a:gd name="T2" fmla="*/ 7 w 29"/>
                <a:gd name="T3" fmla="*/ 9 h 44"/>
                <a:gd name="T4" fmla="*/ 2 w 29"/>
                <a:gd name="T5" fmla="*/ 30 h 44"/>
                <a:gd name="T6" fmla="*/ 9 w 29"/>
                <a:gd name="T7" fmla="*/ 43 h 44"/>
                <a:gd name="T8" fmla="*/ 12 w 29"/>
                <a:gd name="T9" fmla="*/ 44 h 44"/>
                <a:gd name="T10" fmla="*/ 22 w 29"/>
                <a:gd name="T11" fmla="*/ 36 h 44"/>
                <a:gd name="T12" fmla="*/ 28 w 29"/>
                <a:gd name="T13" fmla="*/ 14 h 44"/>
                <a:gd name="T14" fmla="*/ 20 w 29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44">
                  <a:moveTo>
                    <a:pt x="20" y="1"/>
                  </a:moveTo>
                  <a:cubicBezTo>
                    <a:pt x="14" y="0"/>
                    <a:pt x="8" y="3"/>
                    <a:pt x="7" y="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36"/>
                    <a:pt x="4" y="42"/>
                    <a:pt x="9" y="43"/>
                  </a:cubicBezTo>
                  <a:cubicBezTo>
                    <a:pt x="10" y="44"/>
                    <a:pt x="11" y="44"/>
                    <a:pt x="12" y="44"/>
                  </a:cubicBezTo>
                  <a:cubicBezTo>
                    <a:pt x="17" y="44"/>
                    <a:pt x="21" y="40"/>
                    <a:pt x="22" y="3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9"/>
                    <a:pt x="26" y="3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2" name="Freeform 524"/>
            <p:cNvSpPr>
              <a:spLocks/>
            </p:cNvSpPr>
            <p:nvPr/>
          </p:nvSpPr>
          <p:spPr bwMode="auto">
            <a:xfrm>
              <a:off x="4242" y="2453"/>
              <a:ext cx="19" cy="29"/>
            </a:xfrm>
            <a:custGeom>
              <a:avLst/>
              <a:gdLst>
                <a:gd name="T0" fmla="*/ 20 w 29"/>
                <a:gd name="T1" fmla="*/ 1 h 44"/>
                <a:gd name="T2" fmla="*/ 7 w 29"/>
                <a:gd name="T3" fmla="*/ 9 h 44"/>
                <a:gd name="T4" fmla="*/ 2 w 29"/>
                <a:gd name="T5" fmla="*/ 30 h 44"/>
                <a:gd name="T6" fmla="*/ 9 w 29"/>
                <a:gd name="T7" fmla="*/ 43 h 44"/>
                <a:gd name="T8" fmla="*/ 12 w 29"/>
                <a:gd name="T9" fmla="*/ 44 h 44"/>
                <a:gd name="T10" fmla="*/ 22 w 29"/>
                <a:gd name="T11" fmla="*/ 36 h 44"/>
                <a:gd name="T12" fmla="*/ 28 w 29"/>
                <a:gd name="T13" fmla="*/ 14 h 44"/>
                <a:gd name="T14" fmla="*/ 20 w 29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44">
                  <a:moveTo>
                    <a:pt x="20" y="1"/>
                  </a:moveTo>
                  <a:cubicBezTo>
                    <a:pt x="14" y="0"/>
                    <a:pt x="8" y="3"/>
                    <a:pt x="7" y="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36"/>
                    <a:pt x="4" y="42"/>
                    <a:pt x="9" y="43"/>
                  </a:cubicBezTo>
                  <a:cubicBezTo>
                    <a:pt x="10" y="44"/>
                    <a:pt x="11" y="44"/>
                    <a:pt x="12" y="44"/>
                  </a:cubicBezTo>
                  <a:cubicBezTo>
                    <a:pt x="17" y="44"/>
                    <a:pt x="21" y="40"/>
                    <a:pt x="22" y="3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9"/>
                    <a:pt x="26" y="3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3" name="Freeform 525"/>
            <p:cNvSpPr>
              <a:spLocks noEditPoints="1"/>
            </p:cNvSpPr>
            <p:nvPr/>
          </p:nvSpPr>
          <p:spPr bwMode="auto">
            <a:xfrm>
              <a:off x="4034" y="2248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64" name="Group 517"/>
          <p:cNvGrpSpPr>
            <a:grpSpLocks noChangeAspect="1"/>
          </p:cNvGrpSpPr>
          <p:nvPr/>
        </p:nvGrpSpPr>
        <p:grpSpPr bwMode="auto">
          <a:xfrm>
            <a:off x="880781" y="5343503"/>
            <a:ext cx="619200" cy="619200"/>
            <a:chOff x="4034" y="2248"/>
            <a:chExt cx="340" cy="340"/>
          </a:xfrm>
          <a:solidFill>
            <a:schemeClr val="bg1"/>
          </a:solidFill>
        </p:grpSpPr>
        <p:sp>
          <p:nvSpPr>
            <p:cNvPr id="65" name="Freeform 518"/>
            <p:cNvSpPr>
              <a:spLocks noEditPoints="1"/>
            </p:cNvSpPr>
            <p:nvPr/>
          </p:nvSpPr>
          <p:spPr bwMode="auto">
            <a:xfrm>
              <a:off x="4098" y="2312"/>
              <a:ext cx="212" cy="127"/>
            </a:xfrm>
            <a:custGeom>
              <a:avLst/>
              <a:gdLst>
                <a:gd name="T0" fmla="*/ 266 w 320"/>
                <a:gd name="T1" fmla="*/ 85 h 192"/>
                <a:gd name="T2" fmla="*/ 262 w 320"/>
                <a:gd name="T3" fmla="*/ 85 h 192"/>
                <a:gd name="T4" fmla="*/ 176 w 320"/>
                <a:gd name="T5" fmla="*/ 0 h 192"/>
                <a:gd name="T6" fmla="*/ 94 w 320"/>
                <a:gd name="T7" fmla="*/ 55 h 192"/>
                <a:gd name="T8" fmla="*/ 71 w 320"/>
                <a:gd name="T9" fmla="*/ 50 h 192"/>
                <a:gd name="T10" fmla="*/ 0 w 320"/>
                <a:gd name="T11" fmla="*/ 121 h 192"/>
                <a:gd name="T12" fmla="*/ 71 w 320"/>
                <a:gd name="T13" fmla="*/ 192 h 192"/>
                <a:gd name="T14" fmla="*/ 266 w 320"/>
                <a:gd name="T15" fmla="*/ 192 h 192"/>
                <a:gd name="T16" fmla="*/ 320 w 320"/>
                <a:gd name="T17" fmla="*/ 138 h 192"/>
                <a:gd name="T18" fmla="*/ 266 w 320"/>
                <a:gd name="T19" fmla="*/ 85 h 192"/>
                <a:gd name="T20" fmla="*/ 266 w 320"/>
                <a:gd name="T21" fmla="*/ 170 h 192"/>
                <a:gd name="T22" fmla="*/ 71 w 320"/>
                <a:gd name="T23" fmla="*/ 170 h 192"/>
                <a:gd name="T24" fmla="*/ 21 w 320"/>
                <a:gd name="T25" fmla="*/ 121 h 192"/>
                <a:gd name="T26" fmla="*/ 71 w 320"/>
                <a:gd name="T27" fmla="*/ 71 h 192"/>
                <a:gd name="T28" fmla="*/ 95 w 320"/>
                <a:gd name="T29" fmla="*/ 79 h 192"/>
                <a:gd name="T30" fmla="*/ 105 w 320"/>
                <a:gd name="T31" fmla="*/ 80 h 192"/>
                <a:gd name="T32" fmla="*/ 111 w 320"/>
                <a:gd name="T33" fmla="*/ 73 h 192"/>
                <a:gd name="T34" fmla="*/ 176 w 320"/>
                <a:gd name="T35" fmla="*/ 21 h 192"/>
                <a:gd name="T36" fmla="*/ 241 w 320"/>
                <a:gd name="T37" fmla="*/ 86 h 192"/>
                <a:gd name="T38" fmla="*/ 240 w 320"/>
                <a:gd name="T39" fmla="*/ 94 h 192"/>
                <a:gd name="T40" fmla="*/ 240 w 320"/>
                <a:gd name="T41" fmla="*/ 95 h 192"/>
                <a:gd name="T42" fmla="*/ 244 w 320"/>
                <a:gd name="T43" fmla="*/ 110 h 192"/>
                <a:gd name="T44" fmla="*/ 257 w 320"/>
                <a:gd name="T45" fmla="*/ 109 h 192"/>
                <a:gd name="T46" fmla="*/ 259 w 320"/>
                <a:gd name="T47" fmla="*/ 107 h 192"/>
                <a:gd name="T48" fmla="*/ 266 w 320"/>
                <a:gd name="T49" fmla="*/ 106 h 192"/>
                <a:gd name="T50" fmla="*/ 298 w 320"/>
                <a:gd name="T51" fmla="*/ 138 h 192"/>
                <a:gd name="T52" fmla="*/ 266 w 320"/>
                <a:gd name="T53" fmla="*/ 17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0" h="192">
                  <a:moveTo>
                    <a:pt x="266" y="85"/>
                  </a:moveTo>
                  <a:cubicBezTo>
                    <a:pt x="265" y="85"/>
                    <a:pt x="263" y="85"/>
                    <a:pt x="262" y="85"/>
                  </a:cubicBezTo>
                  <a:cubicBezTo>
                    <a:pt x="262" y="38"/>
                    <a:pt x="223" y="0"/>
                    <a:pt x="176" y="0"/>
                  </a:cubicBezTo>
                  <a:cubicBezTo>
                    <a:pt x="139" y="0"/>
                    <a:pt x="107" y="22"/>
                    <a:pt x="94" y="55"/>
                  </a:cubicBezTo>
                  <a:cubicBezTo>
                    <a:pt x="87" y="52"/>
                    <a:pt x="80" y="50"/>
                    <a:pt x="71" y="50"/>
                  </a:cubicBezTo>
                  <a:cubicBezTo>
                    <a:pt x="31" y="50"/>
                    <a:pt x="0" y="82"/>
                    <a:pt x="0" y="121"/>
                  </a:cubicBezTo>
                  <a:cubicBezTo>
                    <a:pt x="0" y="160"/>
                    <a:pt x="31" y="192"/>
                    <a:pt x="71" y="192"/>
                  </a:cubicBezTo>
                  <a:cubicBezTo>
                    <a:pt x="266" y="192"/>
                    <a:pt x="266" y="192"/>
                    <a:pt x="266" y="192"/>
                  </a:cubicBezTo>
                  <a:cubicBezTo>
                    <a:pt x="296" y="192"/>
                    <a:pt x="320" y="168"/>
                    <a:pt x="320" y="138"/>
                  </a:cubicBezTo>
                  <a:cubicBezTo>
                    <a:pt x="320" y="109"/>
                    <a:pt x="296" y="85"/>
                    <a:pt x="266" y="85"/>
                  </a:cubicBezTo>
                  <a:close/>
                  <a:moveTo>
                    <a:pt x="266" y="170"/>
                  </a:moveTo>
                  <a:cubicBezTo>
                    <a:pt x="71" y="170"/>
                    <a:pt x="71" y="170"/>
                    <a:pt x="71" y="170"/>
                  </a:cubicBezTo>
                  <a:cubicBezTo>
                    <a:pt x="43" y="170"/>
                    <a:pt x="21" y="148"/>
                    <a:pt x="21" y="121"/>
                  </a:cubicBezTo>
                  <a:cubicBezTo>
                    <a:pt x="21" y="93"/>
                    <a:pt x="43" y="71"/>
                    <a:pt x="71" y="71"/>
                  </a:cubicBezTo>
                  <a:cubicBezTo>
                    <a:pt x="80" y="71"/>
                    <a:pt x="87" y="74"/>
                    <a:pt x="95" y="79"/>
                  </a:cubicBezTo>
                  <a:cubicBezTo>
                    <a:pt x="98" y="81"/>
                    <a:pt x="101" y="82"/>
                    <a:pt x="105" y="80"/>
                  </a:cubicBezTo>
                  <a:cubicBezTo>
                    <a:pt x="108" y="79"/>
                    <a:pt x="110" y="76"/>
                    <a:pt x="111" y="73"/>
                  </a:cubicBezTo>
                  <a:cubicBezTo>
                    <a:pt x="117" y="43"/>
                    <a:pt x="145" y="21"/>
                    <a:pt x="176" y="21"/>
                  </a:cubicBezTo>
                  <a:cubicBezTo>
                    <a:pt x="212" y="21"/>
                    <a:pt x="241" y="50"/>
                    <a:pt x="241" y="86"/>
                  </a:cubicBezTo>
                  <a:cubicBezTo>
                    <a:pt x="241" y="89"/>
                    <a:pt x="240" y="91"/>
                    <a:pt x="240" y="94"/>
                  </a:cubicBezTo>
                  <a:cubicBezTo>
                    <a:pt x="240" y="95"/>
                    <a:pt x="240" y="95"/>
                    <a:pt x="240" y="95"/>
                  </a:cubicBezTo>
                  <a:cubicBezTo>
                    <a:pt x="239" y="98"/>
                    <a:pt x="237" y="105"/>
                    <a:pt x="244" y="110"/>
                  </a:cubicBezTo>
                  <a:cubicBezTo>
                    <a:pt x="248" y="112"/>
                    <a:pt x="253" y="112"/>
                    <a:pt x="257" y="109"/>
                  </a:cubicBezTo>
                  <a:cubicBezTo>
                    <a:pt x="258" y="108"/>
                    <a:pt x="259" y="107"/>
                    <a:pt x="259" y="107"/>
                  </a:cubicBezTo>
                  <a:cubicBezTo>
                    <a:pt x="262" y="107"/>
                    <a:pt x="264" y="106"/>
                    <a:pt x="266" y="106"/>
                  </a:cubicBezTo>
                  <a:cubicBezTo>
                    <a:pt x="284" y="106"/>
                    <a:pt x="298" y="121"/>
                    <a:pt x="298" y="138"/>
                  </a:cubicBezTo>
                  <a:cubicBezTo>
                    <a:pt x="298" y="156"/>
                    <a:pt x="284" y="170"/>
                    <a:pt x="266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6" name="Freeform 519"/>
            <p:cNvSpPr>
              <a:spLocks/>
            </p:cNvSpPr>
            <p:nvPr/>
          </p:nvSpPr>
          <p:spPr bwMode="auto">
            <a:xfrm>
              <a:off x="4132" y="2495"/>
              <a:ext cx="20" cy="29"/>
            </a:xfrm>
            <a:custGeom>
              <a:avLst/>
              <a:gdLst>
                <a:gd name="T0" fmla="*/ 20 w 29"/>
                <a:gd name="T1" fmla="*/ 1 h 44"/>
                <a:gd name="T2" fmla="*/ 7 w 29"/>
                <a:gd name="T3" fmla="*/ 9 h 44"/>
                <a:gd name="T4" fmla="*/ 1 w 29"/>
                <a:gd name="T5" fmla="*/ 30 h 44"/>
                <a:gd name="T6" fmla="*/ 9 w 29"/>
                <a:gd name="T7" fmla="*/ 43 h 44"/>
                <a:gd name="T8" fmla="*/ 12 w 29"/>
                <a:gd name="T9" fmla="*/ 44 h 44"/>
                <a:gd name="T10" fmla="*/ 22 w 29"/>
                <a:gd name="T11" fmla="*/ 36 h 44"/>
                <a:gd name="T12" fmla="*/ 27 w 29"/>
                <a:gd name="T13" fmla="*/ 14 h 44"/>
                <a:gd name="T14" fmla="*/ 20 w 29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44">
                  <a:moveTo>
                    <a:pt x="20" y="1"/>
                  </a:moveTo>
                  <a:cubicBezTo>
                    <a:pt x="14" y="0"/>
                    <a:pt x="8" y="3"/>
                    <a:pt x="7" y="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6"/>
                    <a:pt x="3" y="42"/>
                    <a:pt x="9" y="43"/>
                  </a:cubicBezTo>
                  <a:cubicBezTo>
                    <a:pt x="10" y="44"/>
                    <a:pt x="11" y="44"/>
                    <a:pt x="12" y="44"/>
                  </a:cubicBezTo>
                  <a:cubicBezTo>
                    <a:pt x="16" y="44"/>
                    <a:pt x="21" y="40"/>
                    <a:pt x="22" y="3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9"/>
                    <a:pt x="25" y="3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7" name="Freeform 520"/>
            <p:cNvSpPr>
              <a:spLocks/>
            </p:cNvSpPr>
            <p:nvPr/>
          </p:nvSpPr>
          <p:spPr bwMode="auto">
            <a:xfrm>
              <a:off x="4143" y="2453"/>
              <a:ext cx="19" cy="29"/>
            </a:xfrm>
            <a:custGeom>
              <a:avLst/>
              <a:gdLst>
                <a:gd name="T0" fmla="*/ 20 w 29"/>
                <a:gd name="T1" fmla="*/ 1 h 44"/>
                <a:gd name="T2" fmla="*/ 7 w 29"/>
                <a:gd name="T3" fmla="*/ 9 h 44"/>
                <a:gd name="T4" fmla="*/ 1 w 29"/>
                <a:gd name="T5" fmla="*/ 30 h 44"/>
                <a:gd name="T6" fmla="*/ 9 w 29"/>
                <a:gd name="T7" fmla="*/ 43 h 44"/>
                <a:gd name="T8" fmla="*/ 12 w 29"/>
                <a:gd name="T9" fmla="*/ 44 h 44"/>
                <a:gd name="T10" fmla="*/ 22 w 29"/>
                <a:gd name="T11" fmla="*/ 36 h 44"/>
                <a:gd name="T12" fmla="*/ 27 w 29"/>
                <a:gd name="T13" fmla="*/ 14 h 44"/>
                <a:gd name="T14" fmla="*/ 20 w 29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44">
                  <a:moveTo>
                    <a:pt x="20" y="1"/>
                  </a:moveTo>
                  <a:cubicBezTo>
                    <a:pt x="14" y="0"/>
                    <a:pt x="8" y="3"/>
                    <a:pt x="7" y="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6"/>
                    <a:pt x="3" y="42"/>
                    <a:pt x="9" y="43"/>
                  </a:cubicBezTo>
                  <a:cubicBezTo>
                    <a:pt x="10" y="44"/>
                    <a:pt x="11" y="44"/>
                    <a:pt x="12" y="44"/>
                  </a:cubicBezTo>
                  <a:cubicBezTo>
                    <a:pt x="16" y="44"/>
                    <a:pt x="21" y="40"/>
                    <a:pt x="22" y="3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9"/>
                    <a:pt x="25" y="3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8" name="Freeform 521"/>
            <p:cNvSpPr>
              <a:spLocks/>
            </p:cNvSpPr>
            <p:nvPr/>
          </p:nvSpPr>
          <p:spPr bwMode="auto">
            <a:xfrm>
              <a:off x="4182" y="2495"/>
              <a:ext cx="19" cy="29"/>
            </a:xfrm>
            <a:custGeom>
              <a:avLst/>
              <a:gdLst>
                <a:gd name="T0" fmla="*/ 19 w 28"/>
                <a:gd name="T1" fmla="*/ 1 h 44"/>
                <a:gd name="T2" fmla="*/ 6 w 28"/>
                <a:gd name="T3" fmla="*/ 9 h 44"/>
                <a:gd name="T4" fmla="*/ 1 w 28"/>
                <a:gd name="T5" fmla="*/ 30 h 44"/>
                <a:gd name="T6" fmla="*/ 9 w 28"/>
                <a:gd name="T7" fmla="*/ 43 h 44"/>
                <a:gd name="T8" fmla="*/ 11 w 28"/>
                <a:gd name="T9" fmla="*/ 44 h 44"/>
                <a:gd name="T10" fmla="*/ 22 w 28"/>
                <a:gd name="T11" fmla="*/ 36 h 44"/>
                <a:gd name="T12" fmla="*/ 27 w 28"/>
                <a:gd name="T13" fmla="*/ 14 h 44"/>
                <a:gd name="T14" fmla="*/ 19 w 28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44">
                  <a:moveTo>
                    <a:pt x="19" y="1"/>
                  </a:moveTo>
                  <a:cubicBezTo>
                    <a:pt x="14" y="0"/>
                    <a:pt x="8" y="3"/>
                    <a:pt x="6" y="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6"/>
                    <a:pt x="3" y="42"/>
                    <a:pt x="9" y="43"/>
                  </a:cubicBezTo>
                  <a:cubicBezTo>
                    <a:pt x="10" y="44"/>
                    <a:pt x="10" y="44"/>
                    <a:pt x="11" y="44"/>
                  </a:cubicBezTo>
                  <a:cubicBezTo>
                    <a:pt x="16" y="44"/>
                    <a:pt x="20" y="40"/>
                    <a:pt x="22" y="3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8" y="9"/>
                    <a:pt x="25" y="3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9" name="Freeform 522"/>
            <p:cNvSpPr>
              <a:spLocks/>
            </p:cNvSpPr>
            <p:nvPr/>
          </p:nvSpPr>
          <p:spPr bwMode="auto">
            <a:xfrm>
              <a:off x="4193" y="2453"/>
              <a:ext cx="18" cy="29"/>
            </a:xfrm>
            <a:custGeom>
              <a:avLst/>
              <a:gdLst>
                <a:gd name="T0" fmla="*/ 19 w 28"/>
                <a:gd name="T1" fmla="*/ 1 h 44"/>
                <a:gd name="T2" fmla="*/ 6 w 28"/>
                <a:gd name="T3" fmla="*/ 9 h 44"/>
                <a:gd name="T4" fmla="*/ 1 w 28"/>
                <a:gd name="T5" fmla="*/ 30 h 44"/>
                <a:gd name="T6" fmla="*/ 9 w 28"/>
                <a:gd name="T7" fmla="*/ 43 h 44"/>
                <a:gd name="T8" fmla="*/ 11 w 28"/>
                <a:gd name="T9" fmla="*/ 44 h 44"/>
                <a:gd name="T10" fmla="*/ 22 w 28"/>
                <a:gd name="T11" fmla="*/ 36 h 44"/>
                <a:gd name="T12" fmla="*/ 27 w 28"/>
                <a:gd name="T13" fmla="*/ 14 h 44"/>
                <a:gd name="T14" fmla="*/ 19 w 28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44">
                  <a:moveTo>
                    <a:pt x="19" y="1"/>
                  </a:moveTo>
                  <a:cubicBezTo>
                    <a:pt x="14" y="0"/>
                    <a:pt x="8" y="3"/>
                    <a:pt x="6" y="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6"/>
                    <a:pt x="3" y="42"/>
                    <a:pt x="9" y="43"/>
                  </a:cubicBezTo>
                  <a:cubicBezTo>
                    <a:pt x="10" y="44"/>
                    <a:pt x="10" y="44"/>
                    <a:pt x="11" y="44"/>
                  </a:cubicBezTo>
                  <a:cubicBezTo>
                    <a:pt x="16" y="44"/>
                    <a:pt x="20" y="40"/>
                    <a:pt x="22" y="36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8" y="9"/>
                    <a:pt x="25" y="3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0" name="Freeform 523"/>
            <p:cNvSpPr>
              <a:spLocks/>
            </p:cNvSpPr>
            <p:nvPr/>
          </p:nvSpPr>
          <p:spPr bwMode="auto">
            <a:xfrm>
              <a:off x="4231" y="2495"/>
              <a:ext cx="19" cy="29"/>
            </a:xfrm>
            <a:custGeom>
              <a:avLst/>
              <a:gdLst>
                <a:gd name="T0" fmla="*/ 20 w 29"/>
                <a:gd name="T1" fmla="*/ 1 h 44"/>
                <a:gd name="T2" fmla="*/ 7 w 29"/>
                <a:gd name="T3" fmla="*/ 9 h 44"/>
                <a:gd name="T4" fmla="*/ 2 w 29"/>
                <a:gd name="T5" fmla="*/ 30 h 44"/>
                <a:gd name="T6" fmla="*/ 9 w 29"/>
                <a:gd name="T7" fmla="*/ 43 h 44"/>
                <a:gd name="T8" fmla="*/ 12 w 29"/>
                <a:gd name="T9" fmla="*/ 44 h 44"/>
                <a:gd name="T10" fmla="*/ 22 w 29"/>
                <a:gd name="T11" fmla="*/ 36 h 44"/>
                <a:gd name="T12" fmla="*/ 28 w 29"/>
                <a:gd name="T13" fmla="*/ 14 h 44"/>
                <a:gd name="T14" fmla="*/ 20 w 29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44">
                  <a:moveTo>
                    <a:pt x="20" y="1"/>
                  </a:moveTo>
                  <a:cubicBezTo>
                    <a:pt x="14" y="0"/>
                    <a:pt x="8" y="3"/>
                    <a:pt x="7" y="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36"/>
                    <a:pt x="4" y="42"/>
                    <a:pt x="9" y="43"/>
                  </a:cubicBezTo>
                  <a:cubicBezTo>
                    <a:pt x="10" y="44"/>
                    <a:pt x="11" y="44"/>
                    <a:pt x="12" y="44"/>
                  </a:cubicBezTo>
                  <a:cubicBezTo>
                    <a:pt x="17" y="44"/>
                    <a:pt x="21" y="40"/>
                    <a:pt x="22" y="3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9"/>
                    <a:pt x="26" y="3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1" name="Freeform 524"/>
            <p:cNvSpPr>
              <a:spLocks/>
            </p:cNvSpPr>
            <p:nvPr/>
          </p:nvSpPr>
          <p:spPr bwMode="auto">
            <a:xfrm>
              <a:off x="4242" y="2453"/>
              <a:ext cx="19" cy="29"/>
            </a:xfrm>
            <a:custGeom>
              <a:avLst/>
              <a:gdLst>
                <a:gd name="T0" fmla="*/ 20 w 29"/>
                <a:gd name="T1" fmla="*/ 1 h 44"/>
                <a:gd name="T2" fmla="*/ 7 w 29"/>
                <a:gd name="T3" fmla="*/ 9 h 44"/>
                <a:gd name="T4" fmla="*/ 2 w 29"/>
                <a:gd name="T5" fmla="*/ 30 h 44"/>
                <a:gd name="T6" fmla="*/ 9 w 29"/>
                <a:gd name="T7" fmla="*/ 43 h 44"/>
                <a:gd name="T8" fmla="*/ 12 w 29"/>
                <a:gd name="T9" fmla="*/ 44 h 44"/>
                <a:gd name="T10" fmla="*/ 22 w 29"/>
                <a:gd name="T11" fmla="*/ 36 h 44"/>
                <a:gd name="T12" fmla="*/ 28 w 29"/>
                <a:gd name="T13" fmla="*/ 14 h 44"/>
                <a:gd name="T14" fmla="*/ 20 w 29"/>
                <a:gd name="T15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44">
                  <a:moveTo>
                    <a:pt x="20" y="1"/>
                  </a:moveTo>
                  <a:cubicBezTo>
                    <a:pt x="14" y="0"/>
                    <a:pt x="8" y="3"/>
                    <a:pt x="7" y="9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36"/>
                    <a:pt x="4" y="42"/>
                    <a:pt x="9" y="43"/>
                  </a:cubicBezTo>
                  <a:cubicBezTo>
                    <a:pt x="10" y="44"/>
                    <a:pt x="11" y="44"/>
                    <a:pt x="12" y="44"/>
                  </a:cubicBezTo>
                  <a:cubicBezTo>
                    <a:pt x="17" y="44"/>
                    <a:pt x="21" y="40"/>
                    <a:pt x="22" y="3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9"/>
                    <a:pt x="26" y="3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2" name="Freeform 525"/>
            <p:cNvSpPr>
              <a:spLocks noEditPoints="1"/>
            </p:cNvSpPr>
            <p:nvPr/>
          </p:nvSpPr>
          <p:spPr bwMode="auto">
            <a:xfrm>
              <a:off x="4034" y="2248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5445224" y="1888344"/>
            <a:ext cx="4811613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  <a:buSzPct val="100000"/>
            </a:pPr>
            <a:r>
              <a:rPr lang="ru-RU" sz="1200" b="1" dirty="0">
                <a:solidFill>
                  <a:srgbClr val="313131"/>
                </a:solidFill>
              </a:rPr>
              <a:t>Тенденции</a:t>
            </a:r>
          </a:p>
          <a:p>
            <a:pPr marL="171450" indent="-1714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313131"/>
                </a:solidFill>
              </a:rPr>
              <a:t>Привлекательность внутренних способов финансирования для большинства компаний</a:t>
            </a:r>
          </a:p>
          <a:p>
            <a:pPr marL="171450" indent="-1714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313131"/>
                </a:solidFill>
              </a:rPr>
              <a:t>Важность рефинансирования кредитов</a:t>
            </a:r>
          </a:p>
          <a:p>
            <a:pPr marL="171450" indent="-1714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313131"/>
                </a:solidFill>
              </a:rPr>
              <a:t>Недоступность публичных способов финансирования для предприятий с оборотом менее 10 млр</a:t>
            </a:r>
            <a:r>
              <a:rPr lang="ru-RU" sz="1000" dirty="0">
                <a:solidFill>
                  <a:srgbClr val="313131"/>
                </a:solidFill>
              </a:rPr>
              <a:t>д </a:t>
            </a:r>
            <a:r>
              <a:rPr lang="ru-RU" sz="1000" dirty="0" smtClean="0">
                <a:solidFill>
                  <a:srgbClr val="313131"/>
                </a:solidFill>
              </a:rPr>
              <a:t>руб.</a:t>
            </a:r>
          </a:p>
          <a:p>
            <a:pPr marL="171450" indent="-1714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313131"/>
                </a:solidFill>
              </a:rPr>
              <a:t>Компании редко прибегают к иностранному финансированию, однако такое привлечение дает положительный эффект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Российский химический сектор: источники привлечения капитала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878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3388" y="1890988"/>
            <a:ext cx="481488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ru-RU" sz="1200" b="1" dirty="0" smtClean="0">
                <a:solidFill>
                  <a:srgbClr val="313131"/>
                </a:solidFill>
              </a:rPr>
              <a:t>Наиболее значимые государственные меры, положительно влияющие на развитие компаний респондентов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3387" y="5000576"/>
            <a:ext cx="481488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ru-RU" sz="1200" b="1" dirty="0" smtClean="0">
                <a:solidFill>
                  <a:srgbClr val="313131"/>
                </a:solidFill>
              </a:rPr>
              <a:t>Наиболее значимые государственные меры, отрицательно влияющие на развитие компаний респондентов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99027" y="5785468"/>
            <a:ext cx="35872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ru-RU" sz="1000" dirty="0" smtClean="0">
                <a:solidFill>
                  <a:srgbClr val="313131"/>
                </a:solidFill>
              </a:rPr>
              <a:t>Энергетическая политика (тарифы на энергетику)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99027" y="6268888"/>
            <a:ext cx="35872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ru-RU" sz="1000" dirty="0" smtClean="0">
                <a:solidFill>
                  <a:srgbClr val="313131"/>
                </a:solidFill>
              </a:rPr>
              <a:t>Отраслевые налоги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99027" y="6739818"/>
            <a:ext cx="3587260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ru-RU" sz="1000" dirty="0" smtClean="0">
                <a:solidFill>
                  <a:srgbClr val="313131"/>
                </a:solidFill>
              </a:rPr>
              <a:t>Налогообложение иностранных доходов</a:t>
            </a:r>
          </a:p>
        </p:txBody>
      </p:sp>
      <p:grpSp>
        <p:nvGrpSpPr>
          <p:cNvPr id="86" name="Group 85"/>
          <p:cNvGrpSpPr/>
          <p:nvPr/>
        </p:nvGrpSpPr>
        <p:grpSpPr>
          <a:xfrm>
            <a:off x="5435600" y="6391456"/>
            <a:ext cx="4832493" cy="655825"/>
            <a:chOff x="5448195" y="3941763"/>
            <a:chExt cx="4245424" cy="655825"/>
          </a:xfrm>
        </p:grpSpPr>
        <p:sp>
          <p:nvSpPr>
            <p:cNvPr id="51" name="Rectangle 50"/>
            <p:cNvSpPr/>
            <p:nvPr/>
          </p:nvSpPr>
          <p:spPr bwMode="gray">
            <a:xfrm>
              <a:off x="5448195" y="3941763"/>
              <a:ext cx="4245424" cy="655825"/>
            </a:xfrm>
            <a:prstGeom prst="rect">
              <a:avLst/>
            </a:prstGeom>
            <a:solidFill>
              <a:srgbClr val="86BC25"/>
            </a:solidFill>
            <a:ln w="22225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ru-RU" sz="1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535104" y="4001386"/>
              <a:ext cx="4035673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spcBef>
                  <a:spcPts val="600"/>
                </a:spcBef>
                <a:buSzPct val="100000"/>
              </a:pPr>
              <a:r>
                <a:rPr lang="ru-RU" sz="1200" i="1" dirty="0" smtClean="0">
                  <a:solidFill>
                    <a:schemeClr val="bg1"/>
                  </a:solidFill>
                </a:rPr>
                <a:t>Предприятия химической промышленности оценивают меры государственной поддержки ниже среднего показателя</a:t>
              </a:r>
              <a:r>
                <a:rPr lang="en-US" sz="1200" i="1" dirty="0" smtClean="0">
                  <a:solidFill>
                    <a:schemeClr val="bg1"/>
                  </a:solidFill>
                </a:rPr>
                <a:t> </a:t>
              </a:r>
              <a:r>
                <a:rPr lang="ru-RU" sz="1200" i="1" dirty="0" smtClean="0">
                  <a:solidFill>
                    <a:schemeClr val="bg1"/>
                  </a:solidFill>
                </a:rPr>
                <a:t>по отрасли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5444140" y="1890735"/>
            <a:ext cx="481269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ru-RU" sz="1200" b="1" dirty="0" smtClean="0"/>
              <a:t>Топ-3 наиболее приоритетные формы </a:t>
            </a:r>
            <a:r>
              <a:rPr lang="ru-RU" sz="1200" b="1" dirty="0" smtClean="0">
                <a:solidFill>
                  <a:srgbClr val="313131"/>
                </a:solidFill>
              </a:rPr>
              <a:t>государственной поддержки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5524217" y="2220676"/>
            <a:ext cx="4850340" cy="3821202"/>
            <a:chOff x="5790060" y="2136193"/>
            <a:chExt cx="4676303" cy="3821289"/>
          </a:xfrm>
        </p:grpSpPr>
        <p:sp>
          <p:nvSpPr>
            <p:cNvPr id="54" name="Freeform 53"/>
            <p:cNvSpPr/>
            <p:nvPr/>
          </p:nvSpPr>
          <p:spPr>
            <a:xfrm>
              <a:off x="8509447" y="2807764"/>
              <a:ext cx="782003" cy="1212532"/>
            </a:xfrm>
            <a:custGeom>
              <a:avLst/>
              <a:gdLst>
                <a:gd name="connsiteX0" fmla="*/ 266700 w 731520"/>
                <a:gd name="connsiteY0" fmla="*/ 0 h 1196340"/>
                <a:gd name="connsiteX1" fmla="*/ 731520 w 731520"/>
                <a:gd name="connsiteY1" fmla="*/ 1196340 h 1196340"/>
                <a:gd name="connsiteX2" fmla="*/ 0 w 731520"/>
                <a:gd name="connsiteY2" fmla="*/ 1196340 h 1196340"/>
                <a:gd name="connsiteX3" fmla="*/ 266700 w 731520"/>
                <a:gd name="connsiteY3" fmla="*/ 0 h 1196340"/>
                <a:gd name="connsiteX0" fmla="*/ 266700 w 739140"/>
                <a:gd name="connsiteY0" fmla="*/ 0 h 1226820"/>
                <a:gd name="connsiteX1" fmla="*/ 739140 w 739140"/>
                <a:gd name="connsiteY1" fmla="*/ 1226820 h 1226820"/>
                <a:gd name="connsiteX2" fmla="*/ 0 w 739140"/>
                <a:gd name="connsiteY2" fmla="*/ 1196340 h 1226820"/>
                <a:gd name="connsiteX3" fmla="*/ 266700 w 739140"/>
                <a:gd name="connsiteY3" fmla="*/ 0 h 1226820"/>
                <a:gd name="connsiteX0" fmla="*/ 266700 w 753428"/>
                <a:gd name="connsiteY0" fmla="*/ 0 h 1241107"/>
                <a:gd name="connsiteX1" fmla="*/ 753428 w 753428"/>
                <a:gd name="connsiteY1" fmla="*/ 1241107 h 1241107"/>
                <a:gd name="connsiteX2" fmla="*/ 0 w 753428"/>
                <a:gd name="connsiteY2" fmla="*/ 1196340 h 1241107"/>
                <a:gd name="connsiteX3" fmla="*/ 266700 w 753428"/>
                <a:gd name="connsiteY3" fmla="*/ 0 h 1241107"/>
                <a:gd name="connsiteX0" fmla="*/ 266700 w 758190"/>
                <a:gd name="connsiteY0" fmla="*/ 0 h 1226819"/>
                <a:gd name="connsiteX1" fmla="*/ 758190 w 758190"/>
                <a:gd name="connsiteY1" fmla="*/ 1226819 h 1226819"/>
                <a:gd name="connsiteX2" fmla="*/ 0 w 758190"/>
                <a:gd name="connsiteY2" fmla="*/ 1196340 h 1226819"/>
                <a:gd name="connsiteX3" fmla="*/ 266700 w 758190"/>
                <a:gd name="connsiteY3" fmla="*/ 0 h 1226819"/>
                <a:gd name="connsiteX0" fmla="*/ 278607 w 758190"/>
                <a:gd name="connsiteY0" fmla="*/ 0 h 1212532"/>
                <a:gd name="connsiteX1" fmla="*/ 758190 w 758190"/>
                <a:gd name="connsiteY1" fmla="*/ 1212532 h 1212532"/>
                <a:gd name="connsiteX2" fmla="*/ 0 w 758190"/>
                <a:gd name="connsiteY2" fmla="*/ 1182053 h 1212532"/>
                <a:gd name="connsiteX3" fmla="*/ 278607 w 758190"/>
                <a:gd name="connsiteY3" fmla="*/ 0 h 1212532"/>
                <a:gd name="connsiteX0" fmla="*/ 302420 w 782003"/>
                <a:gd name="connsiteY0" fmla="*/ 0 h 1212532"/>
                <a:gd name="connsiteX1" fmla="*/ 782003 w 782003"/>
                <a:gd name="connsiteY1" fmla="*/ 1212532 h 1212532"/>
                <a:gd name="connsiteX2" fmla="*/ 0 w 782003"/>
                <a:gd name="connsiteY2" fmla="*/ 1184434 h 1212532"/>
                <a:gd name="connsiteX3" fmla="*/ 302420 w 782003"/>
                <a:gd name="connsiteY3" fmla="*/ 0 h 121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003" h="1212532">
                  <a:moveTo>
                    <a:pt x="302420" y="0"/>
                  </a:moveTo>
                  <a:lnTo>
                    <a:pt x="782003" y="1212532"/>
                  </a:lnTo>
                  <a:lnTo>
                    <a:pt x="0" y="1184434"/>
                  </a:lnTo>
                  <a:lnTo>
                    <a:pt x="30242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>
              <a:noAutofit/>
            </a:bodyPr>
            <a:lstStyle/>
            <a:p>
              <a:pPr algn="ctr"/>
              <a:endParaRPr lang="en-US" sz="14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7676647" y="2794904"/>
              <a:ext cx="1135380" cy="1874520"/>
            </a:xfrm>
            <a:custGeom>
              <a:avLst/>
              <a:gdLst>
                <a:gd name="connsiteX0" fmla="*/ 403860 w 1135380"/>
                <a:gd name="connsiteY0" fmla="*/ 0 h 1790700"/>
                <a:gd name="connsiteX1" fmla="*/ 403860 w 1135380"/>
                <a:gd name="connsiteY1" fmla="*/ 0 h 1790700"/>
                <a:gd name="connsiteX2" fmla="*/ 0 w 1135380"/>
                <a:gd name="connsiteY2" fmla="*/ 1744980 h 1790700"/>
                <a:gd name="connsiteX3" fmla="*/ 777240 w 1135380"/>
                <a:gd name="connsiteY3" fmla="*/ 1790700 h 1790700"/>
                <a:gd name="connsiteX4" fmla="*/ 1135380 w 1135380"/>
                <a:gd name="connsiteY4" fmla="*/ 15240 h 1790700"/>
                <a:gd name="connsiteX5" fmla="*/ 403860 w 1135380"/>
                <a:gd name="connsiteY5" fmla="*/ 0 h 1790700"/>
                <a:gd name="connsiteX0" fmla="*/ 403860 w 1135380"/>
                <a:gd name="connsiteY0" fmla="*/ 0 h 1874520"/>
                <a:gd name="connsiteX1" fmla="*/ 403860 w 1135380"/>
                <a:gd name="connsiteY1" fmla="*/ 0 h 1874520"/>
                <a:gd name="connsiteX2" fmla="*/ 0 w 1135380"/>
                <a:gd name="connsiteY2" fmla="*/ 1744980 h 1874520"/>
                <a:gd name="connsiteX3" fmla="*/ 670560 w 1135380"/>
                <a:gd name="connsiteY3" fmla="*/ 1874520 h 1874520"/>
                <a:gd name="connsiteX4" fmla="*/ 1135380 w 1135380"/>
                <a:gd name="connsiteY4" fmla="*/ 15240 h 1874520"/>
                <a:gd name="connsiteX5" fmla="*/ 403860 w 1135380"/>
                <a:gd name="connsiteY5" fmla="*/ 0 h 187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5380" h="1874520">
                  <a:moveTo>
                    <a:pt x="403860" y="0"/>
                  </a:moveTo>
                  <a:lnTo>
                    <a:pt x="403860" y="0"/>
                  </a:lnTo>
                  <a:lnTo>
                    <a:pt x="0" y="1744980"/>
                  </a:lnTo>
                  <a:lnTo>
                    <a:pt x="670560" y="1874520"/>
                  </a:lnTo>
                  <a:lnTo>
                    <a:pt x="1135380" y="15240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>
              <a:noAutofit/>
            </a:bodyPr>
            <a:lstStyle/>
            <a:p>
              <a:pPr algn="ctr"/>
              <a:endParaRPr lang="en-US" sz="14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7564567" y="3458324"/>
              <a:ext cx="782003" cy="1212532"/>
            </a:xfrm>
            <a:custGeom>
              <a:avLst/>
              <a:gdLst>
                <a:gd name="connsiteX0" fmla="*/ 266700 w 731520"/>
                <a:gd name="connsiteY0" fmla="*/ 0 h 1196340"/>
                <a:gd name="connsiteX1" fmla="*/ 731520 w 731520"/>
                <a:gd name="connsiteY1" fmla="*/ 1196340 h 1196340"/>
                <a:gd name="connsiteX2" fmla="*/ 0 w 731520"/>
                <a:gd name="connsiteY2" fmla="*/ 1196340 h 1196340"/>
                <a:gd name="connsiteX3" fmla="*/ 266700 w 731520"/>
                <a:gd name="connsiteY3" fmla="*/ 0 h 1196340"/>
                <a:gd name="connsiteX0" fmla="*/ 266700 w 739140"/>
                <a:gd name="connsiteY0" fmla="*/ 0 h 1226820"/>
                <a:gd name="connsiteX1" fmla="*/ 739140 w 739140"/>
                <a:gd name="connsiteY1" fmla="*/ 1226820 h 1226820"/>
                <a:gd name="connsiteX2" fmla="*/ 0 w 739140"/>
                <a:gd name="connsiteY2" fmla="*/ 1196340 h 1226820"/>
                <a:gd name="connsiteX3" fmla="*/ 266700 w 739140"/>
                <a:gd name="connsiteY3" fmla="*/ 0 h 1226820"/>
                <a:gd name="connsiteX0" fmla="*/ 266700 w 753428"/>
                <a:gd name="connsiteY0" fmla="*/ 0 h 1241107"/>
                <a:gd name="connsiteX1" fmla="*/ 753428 w 753428"/>
                <a:gd name="connsiteY1" fmla="*/ 1241107 h 1241107"/>
                <a:gd name="connsiteX2" fmla="*/ 0 w 753428"/>
                <a:gd name="connsiteY2" fmla="*/ 1196340 h 1241107"/>
                <a:gd name="connsiteX3" fmla="*/ 266700 w 753428"/>
                <a:gd name="connsiteY3" fmla="*/ 0 h 1241107"/>
                <a:gd name="connsiteX0" fmla="*/ 266700 w 758190"/>
                <a:gd name="connsiteY0" fmla="*/ 0 h 1226819"/>
                <a:gd name="connsiteX1" fmla="*/ 758190 w 758190"/>
                <a:gd name="connsiteY1" fmla="*/ 1226819 h 1226819"/>
                <a:gd name="connsiteX2" fmla="*/ 0 w 758190"/>
                <a:gd name="connsiteY2" fmla="*/ 1196340 h 1226819"/>
                <a:gd name="connsiteX3" fmla="*/ 266700 w 758190"/>
                <a:gd name="connsiteY3" fmla="*/ 0 h 1226819"/>
                <a:gd name="connsiteX0" fmla="*/ 278607 w 758190"/>
                <a:gd name="connsiteY0" fmla="*/ 0 h 1212532"/>
                <a:gd name="connsiteX1" fmla="*/ 758190 w 758190"/>
                <a:gd name="connsiteY1" fmla="*/ 1212532 h 1212532"/>
                <a:gd name="connsiteX2" fmla="*/ 0 w 758190"/>
                <a:gd name="connsiteY2" fmla="*/ 1182053 h 1212532"/>
                <a:gd name="connsiteX3" fmla="*/ 278607 w 758190"/>
                <a:gd name="connsiteY3" fmla="*/ 0 h 1212532"/>
                <a:gd name="connsiteX0" fmla="*/ 302420 w 782003"/>
                <a:gd name="connsiteY0" fmla="*/ 0 h 1212532"/>
                <a:gd name="connsiteX1" fmla="*/ 782003 w 782003"/>
                <a:gd name="connsiteY1" fmla="*/ 1212532 h 1212532"/>
                <a:gd name="connsiteX2" fmla="*/ 0 w 782003"/>
                <a:gd name="connsiteY2" fmla="*/ 1184434 h 1212532"/>
                <a:gd name="connsiteX3" fmla="*/ 302420 w 782003"/>
                <a:gd name="connsiteY3" fmla="*/ 0 h 121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003" h="1212532">
                  <a:moveTo>
                    <a:pt x="302420" y="0"/>
                  </a:moveTo>
                  <a:lnTo>
                    <a:pt x="782003" y="1212532"/>
                  </a:lnTo>
                  <a:lnTo>
                    <a:pt x="0" y="1184434"/>
                  </a:lnTo>
                  <a:lnTo>
                    <a:pt x="302420" y="0"/>
                  </a:lnTo>
                  <a:close/>
                </a:path>
              </a:pathLst>
            </a:custGeom>
            <a:solidFill>
              <a:schemeClr val="accent6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>
              <a:noAutofit/>
            </a:bodyPr>
            <a:lstStyle/>
            <a:p>
              <a:pPr algn="ctr"/>
              <a:endParaRPr lang="en-US" sz="14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>
              <a:off x="6724781" y="3444036"/>
              <a:ext cx="1135380" cy="1874520"/>
            </a:xfrm>
            <a:custGeom>
              <a:avLst/>
              <a:gdLst>
                <a:gd name="connsiteX0" fmla="*/ 403860 w 1135380"/>
                <a:gd name="connsiteY0" fmla="*/ 0 h 1790700"/>
                <a:gd name="connsiteX1" fmla="*/ 403860 w 1135380"/>
                <a:gd name="connsiteY1" fmla="*/ 0 h 1790700"/>
                <a:gd name="connsiteX2" fmla="*/ 0 w 1135380"/>
                <a:gd name="connsiteY2" fmla="*/ 1744980 h 1790700"/>
                <a:gd name="connsiteX3" fmla="*/ 777240 w 1135380"/>
                <a:gd name="connsiteY3" fmla="*/ 1790700 h 1790700"/>
                <a:gd name="connsiteX4" fmla="*/ 1135380 w 1135380"/>
                <a:gd name="connsiteY4" fmla="*/ 15240 h 1790700"/>
                <a:gd name="connsiteX5" fmla="*/ 403860 w 1135380"/>
                <a:gd name="connsiteY5" fmla="*/ 0 h 1790700"/>
                <a:gd name="connsiteX0" fmla="*/ 403860 w 1135380"/>
                <a:gd name="connsiteY0" fmla="*/ 0 h 1874520"/>
                <a:gd name="connsiteX1" fmla="*/ 403860 w 1135380"/>
                <a:gd name="connsiteY1" fmla="*/ 0 h 1874520"/>
                <a:gd name="connsiteX2" fmla="*/ 0 w 1135380"/>
                <a:gd name="connsiteY2" fmla="*/ 1744980 h 1874520"/>
                <a:gd name="connsiteX3" fmla="*/ 670560 w 1135380"/>
                <a:gd name="connsiteY3" fmla="*/ 1874520 h 1874520"/>
                <a:gd name="connsiteX4" fmla="*/ 1135380 w 1135380"/>
                <a:gd name="connsiteY4" fmla="*/ 15240 h 1874520"/>
                <a:gd name="connsiteX5" fmla="*/ 403860 w 1135380"/>
                <a:gd name="connsiteY5" fmla="*/ 0 h 1874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5380" h="1874520">
                  <a:moveTo>
                    <a:pt x="403860" y="0"/>
                  </a:moveTo>
                  <a:lnTo>
                    <a:pt x="403860" y="0"/>
                  </a:lnTo>
                  <a:lnTo>
                    <a:pt x="0" y="1744980"/>
                  </a:lnTo>
                  <a:lnTo>
                    <a:pt x="670560" y="1874520"/>
                  </a:lnTo>
                  <a:lnTo>
                    <a:pt x="1135380" y="15240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>
              <a:noAutofit/>
            </a:bodyPr>
            <a:lstStyle/>
            <a:p>
              <a:pPr algn="ctr"/>
              <a:endParaRPr lang="en-US" sz="14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6620638" y="4113167"/>
              <a:ext cx="782003" cy="1212532"/>
            </a:xfrm>
            <a:custGeom>
              <a:avLst/>
              <a:gdLst>
                <a:gd name="connsiteX0" fmla="*/ 266700 w 731520"/>
                <a:gd name="connsiteY0" fmla="*/ 0 h 1196340"/>
                <a:gd name="connsiteX1" fmla="*/ 731520 w 731520"/>
                <a:gd name="connsiteY1" fmla="*/ 1196340 h 1196340"/>
                <a:gd name="connsiteX2" fmla="*/ 0 w 731520"/>
                <a:gd name="connsiteY2" fmla="*/ 1196340 h 1196340"/>
                <a:gd name="connsiteX3" fmla="*/ 266700 w 731520"/>
                <a:gd name="connsiteY3" fmla="*/ 0 h 1196340"/>
                <a:gd name="connsiteX0" fmla="*/ 266700 w 739140"/>
                <a:gd name="connsiteY0" fmla="*/ 0 h 1226820"/>
                <a:gd name="connsiteX1" fmla="*/ 739140 w 739140"/>
                <a:gd name="connsiteY1" fmla="*/ 1226820 h 1226820"/>
                <a:gd name="connsiteX2" fmla="*/ 0 w 739140"/>
                <a:gd name="connsiteY2" fmla="*/ 1196340 h 1226820"/>
                <a:gd name="connsiteX3" fmla="*/ 266700 w 739140"/>
                <a:gd name="connsiteY3" fmla="*/ 0 h 1226820"/>
                <a:gd name="connsiteX0" fmla="*/ 266700 w 753428"/>
                <a:gd name="connsiteY0" fmla="*/ 0 h 1241107"/>
                <a:gd name="connsiteX1" fmla="*/ 753428 w 753428"/>
                <a:gd name="connsiteY1" fmla="*/ 1241107 h 1241107"/>
                <a:gd name="connsiteX2" fmla="*/ 0 w 753428"/>
                <a:gd name="connsiteY2" fmla="*/ 1196340 h 1241107"/>
                <a:gd name="connsiteX3" fmla="*/ 266700 w 753428"/>
                <a:gd name="connsiteY3" fmla="*/ 0 h 1241107"/>
                <a:gd name="connsiteX0" fmla="*/ 266700 w 758190"/>
                <a:gd name="connsiteY0" fmla="*/ 0 h 1226819"/>
                <a:gd name="connsiteX1" fmla="*/ 758190 w 758190"/>
                <a:gd name="connsiteY1" fmla="*/ 1226819 h 1226819"/>
                <a:gd name="connsiteX2" fmla="*/ 0 w 758190"/>
                <a:gd name="connsiteY2" fmla="*/ 1196340 h 1226819"/>
                <a:gd name="connsiteX3" fmla="*/ 266700 w 758190"/>
                <a:gd name="connsiteY3" fmla="*/ 0 h 1226819"/>
                <a:gd name="connsiteX0" fmla="*/ 278607 w 758190"/>
                <a:gd name="connsiteY0" fmla="*/ 0 h 1212532"/>
                <a:gd name="connsiteX1" fmla="*/ 758190 w 758190"/>
                <a:gd name="connsiteY1" fmla="*/ 1212532 h 1212532"/>
                <a:gd name="connsiteX2" fmla="*/ 0 w 758190"/>
                <a:gd name="connsiteY2" fmla="*/ 1182053 h 1212532"/>
                <a:gd name="connsiteX3" fmla="*/ 278607 w 758190"/>
                <a:gd name="connsiteY3" fmla="*/ 0 h 1212532"/>
                <a:gd name="connsiteX0" fmla="*/ 302420 w 782003"/>
                <a:gd name="connsiteY0" fmla="*/ 0 h 1212532"/>
                <a:gd name="connsiteX1" fmla="*/ 782003 w 782003"/>
                <a:gd name="connsiteY1" fmla="*/ 1212532 h 1212532"/>
                <a:gd name="connsiteX2" fmla="*/ 0 w 782003"/>
                <a:gd name="connsiteY2" fmla="*/ 1184434 h 1212532"/>
                <a:gd name="connsiteX3" fmla="*/ 302420 w 782003"/>
                <a:gd name="connsiteY3" fmla="*/ 0 h 121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003" h="1212532">
                  <a:moveTo>
                    <a:pt x="302420" y="0"/>
                  </a:moveTo>
                  <a:lnTo>
                    <a:pt x="782003" y="1212532"/>
                  </a:lnTo>
                  <a:lnTo>
                    <a:pt x="0" y="1184434"/>
                  </a:lnTo>
                  <a:lnTo>
                    <a:pt x="30242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>
              <a:noAutofit/>
            </a:bodyPr>
            <a:lstStyle/>
            <a:p>
              <a:pPr algn="ctr"/>
              <a:endParaRPr lang="en-US" sz="14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>
              <a:off x="5790060" y="4098402"/>
              <a:ext cx="1135380" cy="1790700"/>
            </a:xfrm>
            <a:custGeom>
              <a:avLst/>
              <a:gdLst>
                <a:gd name="connsiteX0" fmla="*/ 403860 w 1135380"/>
                <a:gd name="connsiteY0" fmla="*/ 0 h 1790700"/>
                <a:gd name="connsiteX1" fmla="*/ 403860 w 1135380"/>
                <a:gd name="connsiteY1" fmla="*/ 0 h 1790700"/>
                <a:gd name="connsiteX2" fmla="*/ 0 w 1135380"/>
                <a:gd name="connsiteY2" fmla="*/ 1744980 h 1790700"/>
                <a:gd name="connsiteX3" fmla="*/ 777240 w 1135380"/>
                <a:gd name="connsiteY3" fmla="*/ 1790700 h 1790700"/>
                <a:gd name="connsiteX4" fmla="*/ 1135380 w 1135380"/>
                <a:gd name="connsiteY4" fmla="*/ 15240 h 1790700"/>
                <a:gd name="connsiteX5" fmla="*/ 403860 w 1135380"/>
                <a:gd name="connsiteY5" fmla="*/ 0 h 1790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5380" h="1790700">
                  <a:moveTo>
                    <a:pt x="403860" y="0"/>
                  </a:moveTo>
                  <a:lnTo>
                    <a:pt x="403860" y="0"/>
                  </a:lnTo>
                  <a:lnTo>
                    <a:pt x="0" y="1744980"/>
                  </a:lnTo>
                  <a:lnTo>
                    <a:pt x="777240" y="1790700"/>
                  </a:lnTo>
                  <a:lnTo>
                    <a:pt x="1135380" y="15240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91440" rIns="91440" bIns="91440" rtlCol="0" anchor="ctr">
              <a:noAutofit/>
            </a:bodyPr>
            <a:lstStyle/>
            <a:p>
              <a:pPr algn="ctr"/>
              <a:endParaRPr lang="en-US" sz="14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6784592" y="5495806"/>
              <a:ext cx="2021632" cy="46167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000" b="1" dirty="0" smtClean="0">
                  <a:solidFill>
                    <a:schemeClr val="accent1"/>
                  </a:solidFill>
                </a:rPr>
                <a:t>Размещение государственных заказов на продукцию предприятия</a:t>
              </a:r>
              <a:endParaRPr lang="en-US" sz="800" dirty="0">
                <a:solidFill>
                  <a:srgbClr val="53565A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666383" y="4832169"/>
              <a:ext cx="1625067" cy="46167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000" b="1" dirty="0" smtClean="0">
                  <a:solidFill>
                    <a:schemeClr val="accent6"/>
                  </a:solidFill>
                </a:rPr>
                <a:t>Получение налоговых и других финансовых льгот</a:t>
              </a:r>
              <a:endParaRPr lang="en-US" sz="800" dirty="0">
                <a:solidFill>
                  <a:srgbClr val="53565A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620560" y="4092997"/>
              <a:ext cx="1845803" cy="61556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ru-RU" sz="1000" b="1" dirty="0" smtClean="0">
                  <a:solidFill>
                    <a:schemeClr val="accent3"/>
                  </a:solidFill>
                </a:rPr>
                <a:t>Осуществление инвестиций в развитие материальной инфраструктуры</a:t>
              </a:r>
              <a:endParaRPr lang="en-US" sz="800" dirty="0">
                <a:solidFill>
                  <a:srgbClr val="53565A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215435" y="3432448"/>
              <a:ext cx="691028" cy="81136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176264" y="2771016"/>
              <a:ext cx="691028" cy="81136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2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115197" y="2136193"/>
              <a:ext cx="691028" cy="811367"/>
            </a:xfrm>
            <a:prstGeom prst="rect">
              <a:avLst/>
            </a:prstGeom>
            <a:noFill/>
          </p:spPr>
          <p:txBody>
            <a:bodyPr wrap="square" lIns="36000" tIns="36000" rIns="36000" bIns="36000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accent3"/>
                  </a:solidFill>
                </a:rPr>
                <a:t>3</a:t>
              </a:r>
            </a:p>
          </p:txBody>
        </p:sp>
        <p:sp>
          <p:nvSpPr>
            <p:cNvPr id="78" name="Freeform 26"/>
            <p:cNvSpPr>
              <a:spLocks noEditPoints="1"/>
            </p:cNvSpPr>
            <p:nvPr/>
          </p:nvSpPr>
          <p:spPr bwMode="auto">
            <a:xfrm>
              <a:off x="9051343" y="2533762"/>
              <a:ext cx="368300" cy="371475"/>
            </a:xfrm>
            <a:custGeom>
              <a:avLst/>
              <a:gdLst>
                <a:gd name="T0" fmla="*/ 94 w 137"/>
                <a:gd name="T1" fmla="*/ 95 h 138"/>
                <a:gd name="T2" fmla="*/ 98 w 137"/>
                <a:gd name="T3" fmla="*/ 83 h 138"/>
                <a:gd name="T4" fmla="*/ 101 w 137"/>
                <a:gd name="T5" fmla="*/ 95 h 138"/>
                <a:gd name="T6" fmla="*/ 106 w 137"/>
                <a:gd name="T7" fmla="*/ 43 h 138"/>
                <a:gd name="T8" fmla="*/ 88 w 137"/>
                <a:gd name="T9" fmla="*/ 95 h 138"/>
                <a:gd name="T10" fmla="*/ 100 w 137"/>
                <a:gd name="T11" fmla="*/ 52 h 138"/>
                <a:gd name="T12" fmla="*/ 94 w 137"/>
                <a:gd name="T13" fmla="*/ 52 h 138"/>
                <a:gd name="T14" fmla="*/ 97 w 137"/>
                <a:gd name="T15" fmla="*/ 60 h 138"/>
                <a:gd name="T16" fmla="*/ 97 w 137"/>
                <a:gd name="T17" fmla="*/ 66 h 138"/>
                <a:gd name="T18" fmla="*/ 97 w 137"/>
                <a:gd name="T19" fmla="*/ 60 h 138"/>
                <a:gd name="T20" fmla="*/ 100 w 137"/>
                <a:gd name="T21" fmla="*/ 75 h 138"/>
                <a:gd name="T22" fmla="*/ 94 w 137"/>
                <a:gd name="T23" fmla="*/ 75 h 138"/>
                <a:gd name="T24" fmla="*/ 68 w 137"/>
                <a:gd name="T25" fmla="*/ 0 h 138"/>
                <a:gd name="T26" fmla="*/ 68 w 137"/>
                <a:gd name="T27" fmla="*/ 138 h 138"/>
                <a:gd name="T28" fmla="*/ 68 w 137"/>
                <a:gd name="T29" fmla="*/ 0 h 138"/>
                <a:gd name="T30" fmla="*/ 108 w 137"/>
                <a:gd name="T31" fmla="*/ 102 h 138"/>
                <a:gd name="T32" fmla="*/ 25 w 137"/>
                <a:gd name="T33" fmla="*/ 98 h 138"/>
                <a:gd name="T34" fmla="*/ 28 w 137"/>
                <a:gd name="T35" fmla="*/ 36 h 138"/>
                <a:gd name="T36" fmla="*/ 49 w 137"/>
                <a:gd name="T37" fmla="*/ 29 h 138"/>
                <a:gd name="T38" fmla="*/ 86 w 137"/>
                <a:gd name="T39" fmla="*/ 26 h 138"/>
                <a:gd name="T40" fmla="*/ 88 w 137"/>
                <a:gd name="T41" fmla="*/ 36 h 138"/>
                <a:gd name="T42" fmla="*/ 112 w 137"/>
                <a:gd name="T43" fmla="*/ 40 h 138"/>
                <a:gd name="T44" fmla="*/ 54 w 137"/>
                <a:gd name="T45" fmla="*/ 95 h 138"/>
                <a:gd name="T46" fmla="*/ 60 w 137"/>
                <a:gd name="T47" fmla="*/ 86 h 138"/>
                <a:gd name="T48" fmla="*/ 65 w 137"/>
                <a:gd name="T49" fmla="*/ 86 h 138"/>
                <a:gd name="T50" fmla="*/ 82 w 137"/>
                <a:gd name="T51" fmla="*/ 95 h 138"/>
                <a:gd name="T52" fmla="*/ 54 w 137"/>
                <a:gd name="T53" fmla="*/ 31 h 138"/>
                <a:gd name="T54" fmla="*/ 74 w 137"/>
                <a:gd name="T55" fmla="*/ 38 h 138"/>
                <a:gd name="T56" fmla="*/ 74 w 137"/>
                <a:gd name="T57" fmla="*/ 43 h 138"/>
                <a:gd name="T58" fmla="*/ 74 w 137"/>
                <a:gd name="T59" fmla="*/ 38 h 138"/>
                <a:gd name="T60" fmla="*/ 77 w 137"/>
                <a:gd name="T61" fmla="*/ 52 h 138"/>
                <a:gd name="T62" fmla="*/ 71 w 137"/>
                <a:gd name="T63" fmla="*/ 52 h 138"/>
                <a:gd name="T64" fmla="*/ 74 w 137"/>
                <a:gd name="T65" fmla="*/ 60 h 138"/>
                <a:gd name="T66" fmla="*/ 74 w 137"/>
                <a:gd name="T67" fmla="*/ 66 h 138"/>
                <a:gd name="T68" fmla="*/ 74 w 137"/>
                <a:gd name="T69" fmla="*/ 60 h 138"/>
                <a:gd name="T70" fmla="*/ 77 w 137"/>
                <a:gd name="T71" fmla="*/ 75 h 138"/>
                <a:gd name="T72" fmla="*/ 71 w 137"/>
                <a:gd name="T73" fmla="*/ 75 h 138"/>
                <a:gd name="T74" fmla="*/ 63 w 137"/>
                <a:gd name="T75" fmla="*/ 38 h 138"/>
                <a:gd name="T76" fmla="*/ 63 w 137"/>
                <a:gd name="T77" fmla="*/ 43 h 138"/>
                <a:gd name="T78" fmla="*/ 63 w 137"/>
                <a:gd name="T79" fmla="*/ 38 h 138"/>
                <a:gd name="T80" fmla="*/ 65 w 137"/>
                <a:gd name="T81" fmla="*/ 52 h 138"/>
                <a:gd name="T82" fmla="*/ 60 w 137"/>
                <a:gd name="T83" fmla="*/ 52 h 138"/>
                <a:gd name="T84" fmla="*/ 63 w 137"/>
                <a:gd name="T85" fmla="*/ 60 h 138"/>
                <a:gd name="T86" fmla="*/ 63 w 137"/>
                <a:gd name="T87" fmla="*/ 66 h 138"/>
                <a:gd name="T88" fmla="*/ 63 w 137"/>
                <a:gd name="T89" fmla="*/ 60 h 138"/>
                <a:gd name="T90" fmla="*/ 65 w 137"/>
                <a:gd name="T91" fmla="*/ 75 h 138"/>
                <a:gd name="T92" fmla="*/ 60 w 137"/>
                <a:gd name="T93" fmla="*/ 75 h 138"/>
                <a:gd name="T94" fmla="*/ 30 w 137"/>
                <a:gd name="T95" fmla="*/ 95 h 138"/>
                <a:gd name="T96" fmla="*/ 36 w 137"/>
                <a:gd name="T97" fmla="*/ 86 h 138"/>
                <a:gd name="T98" fmla="*/ 42 w 137"/>
                <a:gd name="T99" fmla="*/ 86 h 138"/>
                <a:gd name="T100" fmla="*/ 49 w 137"/>
                <a:gd name="T101" fmla="*/ 95 h 138"/>
                <a:gd name="T102" fmla="*/ 30 w 137"/>
                <a:gd name="T103" fmla="*/ 43 h 138"/>
                <a:gd name="T104" fmla="*/ 40 w 137"/>
                <a:gd name="T105" fmla="*/ 49 h 138"/>
                <a:gd name="T106" fmla="*/ 40 w 137"/>
                <a:gd name="T107" fmla="*/ 55 h 138"/>
                <a:gd name="T108" fmla="*/ 40 w 137"/>
                <a:gd name="T109" fmla="*/ 49 h 138"/>
                <a:gd name="T110" fmla="*/ 43 w 137"/>
                <a:gd name="T111" fmla="*/ 63 h 138"/>
                <a:gd name="T112" fmla="*/ 37 w 137"/>
                <a:gd name="T113" fmla="*/ 63 h 138"/>
                <a:gd name="T114" fmla="*/ 40 w 137"/>
                <a:gd name="T115" fmla="*/ 72 h 138"/>
                <a:gd name="T116" fmla="*/ 40 w 137"/>
                <a:gd name="T117" fmla="*/ 78 h 138"/>
                <a:gd name="T118" fmla="*/ 40 w 137"/>
                <a:gd name="T119" fmla="*/ 7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7" h="138">
                  <a:moveTo>
                    <a:pt x="88" y="95"/>
                  </a:moveTo>
                  <a:cubicBezTo>
                    <a:pt x="94" y="95"/>
                    <a:pt x="94" y="95"/>
                    <a:pt x="94" y="95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4" y="85"/>
                    <a:pt x="96" y="83"/>
                    <a:pt x="98" y="83"/>
                  </a:cubicBezTo>
                  <a:cubicBezTo>
                    <a:pt x="99" y="83"/>
                    <a:pt x="101" y="85"/>
                    <a:pt x="101" y="86"/>
                  </a:cubicBezTo>
                  <a:cubicBezTo>
                    <a:pt x="101" y="95"/>
                    <a:pt x="101" y="95"/>
                    <a:pt x="101" y="95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06" y="43"/>
                    <a:pt x="106" y="43"/>
                    <a:pt x="106" y="43"/>
                  </a:cubicBezTo>
                  <a:cubicBezTo>
                    <a:pt x="88" y="43"/>
                    <a:pt x="88" y="43"/>
                    <a:pt x="88" y="43"/>
                  </a:cubicBezTo>
                  <a:lnTo>
                    <a:pt x="88" y="95"/>
                  </a:lnTo>
                  <a:close/>
                  <a:moveTo>
                    <a:pt x="97" y="49"/>
                  </a:moveTo>
                  <a:cubicBezTo>
                    <a:pt x="99" y="49"/>
                    <a:pt x="100" y="50"/>
                    <a:pt x="100" y="52"/>
                  </a:cubicBezTo>
                  <a:cubicBezTo>
                    <a:pt x="100" y="53"/>
                    <a:pt x="99" y="55"/>
                    <a:pt x="97" y="55"/>
                  </a:cubicBezTo>
                  <a:cubicBezTo>
                    <a:pt x="95" y="55"/>
                    <a:pt x="94" y="53"/>
                    <a:pt x="94" y="52"/>
                  </a:cubicBezTo>
                  <a:cubicBezTo>
                    <a:pt x="94" y="50"/>
                    <a:pt x="95" y="49"/>
                    <a:pt x="97" y="49"/>
                  </a:cubicBezTo>
                  <a:close/>
                  <a:moveTo>
                    <a:pt x="97" y="60"/>
                  </a:moveTo>
                  <a:cubicBezTo>
                    <a:pt x="99" y="60"/>
                    <a:pt x="100" y="62"/>
                    <a:pt x="100" y="63"/>
                  </a:cubicBezTo>
                  <a:cubicBezTo>
                    <a:pt x="100" y="65"/>
                    <a:pt x="99" y="66"/>
                    <a:pt x="97" y="66"/>
                  </a:cubicBezTo>
                  <a:cubicBezTo>
                    <a:pt x="95" y="66"/>
                    <a:pt x="94" y="65"/>
                    <a:pt x="94" y="63"/>
                  </a:cubicBezTo>
                  <a:cubicBezTo>
                    <a:pt x="94" y="62"/>
                    <a:pt x="95" y="60"/>
                    <a:pt x="97" y="60"/>
                  </a:cubicBezTo>
                  <a:close/>
                  <a:moveTo>
                    <a:pt x="97" y="72"/>
                  </a:moveTo>
                  <a:cubicBezTo>
                    <a:pt x="99" y="72"/>
                    <a:pt x="100" y="73"/>
                    <a:pt x="100" y="75"/>
                  </a:cubicBezTo>
                  <a:cubicBezTo>
                    <a:pt x="100" y="76"/>
                    <a:pt x="99" y="78"/>
                    <a:pt x="97" y="78"/>
                  </a:cubicBezTo>
                  <a:cubicBezTo>
                    <a:pt x="95" y="78"/>
                    <a:pt x="94" y="76"/>
                    <a:pt x="94" y="75"/>
                  </a:cubicBezTo>
                  <a:cubicBezTo>
                    <a:pt x="94" y="73"/>
                    <a:pt x="95" y="72"/>
                    <a:pt x="97" y="72"/>
                  </a:cubicBezTo>
                  <a:close/>
                  <a:moveTo>
                    <a:pt x="68" y="0"/>
                  </a:moveTo>
                  <a:cubicBezTo>
                    <a:pt x="30" y="0"/>
                    <a:pt x="0" y="31"/>
                    <a:pt x="0" y="69"/>
                  </a:cubicBezTo>
                  <a:cubicBezTo>
                    <a:pt x="0" y="107"/>
                    <a:pt x="30" y="138"/>
                    <a:pt x="68" y="138"/>
                  </a:cubicBezTo>
                  <a:cubicBezTo>
                    <a:pt x="106" y="138"/>
                    <a:pt x="137" y="107"/>
                    <a:pt x="137" y="69"/>
                  </a:cubicBezTo>
                  <a:cubicBezTo>
                    <a:pt x="137" y="31"/>
                    <a:pt x="106" y="0"/>
                    <a:pt x="68" y="0"/>
                  </a:cubicBezTo>
                  <a:close/>
                  <a:moveTo>
                    <a:pt x="112" y="98"/>
                  </a:moveTo>
                  <a:cubicBezTo>
                    <a:pt x="112" y="99"/>
                    <a:pt x="110" y="102"/>
                    <a:pt x="10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5" y="99"/>
                    <a:pt x="25" y="98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5" y="39"/>
                    <a:pt x="27" y="36"/>
                    <a:pt x="28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49" y="27"/>
                    <a:pt x="50" y="26"/>
                    <a:pt x="51" y="26"/>
                  </a:cubicBezTo>
                  <a:cubicBezTo>
                    <a:pt x="86" y="26"/>
                    <a:pt x="86" y="26"/>
                    <a:pt x="86" y="26"/>
                  </a:cubicBezTo>
                  <a:cubicBezTo>
                    <a:pt x="87" y="26"/>
                    <a:pt x="88" y="27"/>
                    <a:pt x="88" y="29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10" y="36"/>
                    <a:pt x="112" y="39"/>
                    <a:pt x="112" y="40"/>
                  </a:cubicBezTo>
                  <a:lnTo>
                    <a:pt x="112" y="98"/>
                  </a:lnTo>
                  <a:close/>
                  <a:moveTo>
                    <a:pt x="54" y="95"/>
                  </a:moveTo>
                  <a:cubicBezTo>
                    <a:pt x="60" y="95"/>
                    <a:pt x="60" y="95"/>
                    <a:pt x="60" y="95"/>
                  </a:cubicBezTo>
                  <a:cubicBezTo>
                    <a:pt x="60" y="86"/>
                    <a:pt x="60" y="86"/>
                    <a:pt x="60" y="86"/>
                  </a:cubicBezTo>
                  <a:cubicBezTo>
                    <a:pt x="60" y="85"/>
                    <a:pt x="61" y="83"/>
                    <a:pt x="62" y="83"/>
                  </a:cubicBezTo>
                  <a:cubicBezTo>
                    <a:pt x="64" y="83"/>
                    <a:pt x="65" y="85"/>
                    <a:pt x="65" y="86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82" y="95"/>
                    <a:pt x="82" y="95"/>
                    <a:pt x="82" y="9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54" y="31"/>
                    <a:pt x="54" y="31"/>
                    <a:pt x="54" y="31"/>
                  </a:cubicBezTo>
                  <a:lnTo>
                    <a:pt x="54" y="95"/>
                  </a:lnTo>
                  <a:close/>
                  <a:moveTo>
                    <a:pt x="74" y="38"/>
                  </a:moveTo>
                  <a:cubicBezTo>
                    <a:pt x="76" y="38"/>
                    <a:pt x="77" y="39"/>
                    <a:pt x="77" y="40"/>
                  </a:cubicBezTo>
                  <a:cubicBezTo>
                    <a:pt x="77" y="42"/>
                    <a:pt x="76" y="43"/>
                    <a:pt x="74" y="43"/>
                  </a:cubicBezTo>
                  <a:cubicBezTo>
                    <a:pt x="72" y="43"/>
                    <a:pt x="71" y="42"/>
                    <a:pt x="71" y="40"/>
                  </a:cubicBezTo>
                  <a:cubicBezTo>
                    <a:pt x="71" y="39"/>
                    <a:pt x="72" y="38"/>
                    <a:pt x="74" y="38"/>
                  </a:cubicBezTo>
                  <a:close/>
                  <a:moveTo>
                    <a:pt x="74" y="49"/>
                  </a:moveTo>
                  <a:cubicBezTo>
                    <a:pt x="76" y="49"/>
                    <a:pt x="77" y="50"/>
                    <a:pt x="77" y="52"/>
                  </a:cubicBezTo>
                  <a:cubicBezTo>
                    <a:pt x="77" y="53"/>
                    <a:pt x="76" y="55"/>
                    <a:pt x="74" y="55"/>
                  </a:cubicBezTo>
                  <a:cubicBezTo>
                    <a:pt x="72" y="55"/>
                    <a:pt x="71" y="53"/>
                    <a:pt x="71" y="52"/>
                  </a:cubicBezTo>
                  <a:cubicBezTo>
                    <a:pt x="71" y="50"/>
                    <a:pt x="72" y="49"/>
                    <a:pt x="74" y="49"/>
                  </a:cubicBezTo>
                  <a:close/>
                  <a:moveTo>
                    <a:pt x="74" y="60"/>
                  </a:moveTo>
                  <a:cubicBezTo>
                    <a:pt x="76" y="60"/>
                    <a:pt x="77" y="62"/>
                    <a:pt x="77" y="63"/>
                  </a:cubicBezTo>
                  <a:cubicBezTo>
                    <a:pt x="77" y="65"/>
                    <a:pt x="76" y="66"/>
                    <a:pt x="74" y="66"/>
                  </a:cubicBezTo>
                  <a:cubicBezTo>
                    <a:pt x="72" y="66"/>
                    <a:pt x="71" y="65"/>
                    <a:pt x="71" y="63"/>
                  </a:cubicBezTo>
                  <a:cubicBezTo>
                    <a:pt x="71" y="62"/>
                    <a:pt x="72" y="60"/>
                    <a:pt x="74" y="60"/>
                  </a:cubicBezTo>
                  <a:close/>
                  <a:moveTo>
                    <a:pt x="74" y="72"/>
                  </a:moveTo>
                  <a:cubicBezTo>
                    <a:pt x="76" y="72"/>
                    <a:pt x="77" y="73"/>
                    <a:pt x="77" y="75"/>
                  </a:cubicBezTo>
                  <a:cubicBezTo>
                    <a:pt x="77" y="76"/>
                    <a:pt x="76" y="78"/>
                    <a:pt x="74" y="78"/>
                  </a:cubicBezTo>
                  <a:cubicBezTo>
                    <a:pt x="72" y="78"/>
                    <a:pt x="71" y="76"/>
                    <a:pt x="71" y="75"/>
                  </a:cubicBezTo>
                  <a:cubicBezTo>
                    <a:pt x="71" y="73"/>
                    <a:pt x="72" y="72"/>
                    <a:pt x="74" y="72"/>
                  </a:cubicBezTo>
                  <a:close/>
                  <a:moveTo>
                    <a:pt x="63" y="38"/>
                  </a:moveTo>
                  <a:cubicBezTo>
                    <a:pt x="64" y="38"/>
                    <a:pt x="65" y="39"/>
                    <a:pt x="65" y="40"/>
                  </a:cubicBezTo>
                  <a:cubicBezTo>
                    <a:pt x="65" y="42"/>
                    <a:pt x="64" y="43"/>
                    <a:pt x="63" y="43"/>
                  </a:cubicBezTo>
                  <a:cubicBezTo>
                    <a:pt x="61" y="43"/>
                    <a:pt x="60" y="42"/>
                    <a:pt x="60" y="40"/>
                  </a:cubicBezTo>
                  <a:cubicBezTo>
                    <a:pt x="60" y="39"/>
                    <a:pt x="61" y="38"/>
                    <a:pt x="63" y="38"/>
                  </a:cubicBezTo>
                  <a:close/>
                  <a:moveTo>
                    <a:pt x="63" y="49"/>
                  </a:moveTo>
                  <a:cubicBezTo>
                    <a:pt x="64" y="49"/>
                    <a:pt x="65" y="50"/>
                    <a:pt x="65" y="52"/>
                  </a:cubicBezTo>
                  <a:cubicBezTo>
                    <a:pt x="65" y="53"/>
                    <a:pt x="64" y="55"/>
                    <a:pt x="63" y="55"/>
                  </a:cubicBezTo>
                  <a:cubicBezTo>
                    <a:pt x="61" y="55"/>
                    <a:pt x="60" y="53"/>
                    <a:pt x="60" y="52"/>
                  </a:cubicBezTo>
                  <a:cubicBezTo>
                    <a:pt x="60" y="50"/>
                    <a:pt x="61" y="49"/>
                    <a:pt x="63" y="49"/>
                  </a:cubicBezTo>
                  <a:close/>
                  <a:moveTo>
                    <a:pt x="63" y="60"/>
                  </a:moveTo>
                  <a:cubicBezTo>
                    <a:pt x="64" y="60"/>
                    <a:pt x="65" y="62"/>
                    <a:pt x="65" y="63"/>
                  </a:cubicBezTo>
                  <a:cubicBezTo>
                    <a:pt x="65" y="65"/>
                    <a:pt x="64" y="66"/>
                    <a:pt x="63" y="66"/>
                  </a:cubicBezTo>
                  <a:cubicBezTo>
                    <a:pt x="61" y="66"/>
                    <a:pt x="60" y="65"/>
                    <a:pt x="60" y="63"/>
                  </a:cubicBezTo>
                  <a:cubicBezTo>
                    <a:pt x="60" y="62"/>
                    <a:pt x="61" y="60"/>
                    <a:pt x="63" y="60"/>
                  </a:cubicBezTo>
                  <a:close/>
                  <a:moveTo>
                    <a:pt x="63" y="72"/>
                  </a:moveTo>
                  <a:cubicBezTo>
                    <a:pt x="64" y="72"/>
                    <a:pt x="65" y="73"/>
                    <a:pt x="65" y="75"/>
                  </a:cubicBezTo>
                  <a:cubicBezTo>
                    <a:pt x="65" y="76"/>
                    <a:pt x="64" y="78"/>
                    <a:pt x="63" y="78"/>
                  </a:cubicBezTo>
                  <a:cubicBezTo>
                    <a:pt x="61" y="78"/>
                    <a:pt x="60" y="76"/>
                    <a:pt x="60" y="75"/>
                  </a:cubicBezTo>
                  <a:cubicBezTo>
                    <a:pt x="60" y="73"/>
                    <a:pt x="61" y="72"/>
                    <a:pt x="63" y="72"/>
                  </a:cubicBezTo>
                  <a:close/>
                  <a:moveTo>
                    <a:pt x="30" y="95"/>
                  </a:moveTo>
                  <a:cubicBezTo>
                    <a:pt x="36" y="95"/>
                    <a:pt x="36" y="95"/>
                    <a:pt x="36" y="95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85"/>
                    <a:pt x="37" y="83"/>
                    <a:pt x="39" y="83"/>
                  </a:cubicBezTo>
                  <a:cubicBezTo>
                    <a:pt x="41" y="83"/>
                    <a:pt x="42" y="85"/>
                    <a:pt x="42" y="86"/>
                  </a:cubicBezTo>
                  <a:cubicBezTo>
                    <a:pt x="42" y="95"/>
                    <a:pt x="42" y="95"/>
                    <a:pt x="42" y="95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30" y="43"/>
                    <a:pt x="30" y="43"/>
                    <a:pt x="30" y="43"/>
                  </a:cubicBezTo>
                  <a:lnTo>
                    <a:pt x="30" y="95"/>
                  </a:lnTo>
                  <a:close/>
                  <a:moveTo>
                    <a:pt x="40" y="49"/>
                  </a:moveTo>
                  <a:cubicBezTo>
                    <a:pt x="41" y="49"/>
                    <a:pt x="43" y="50"/>
                    <a:pt x="43" y="52"/>
                  </a:cubicBezTo>
                  <a:cubicBezTo>
                    <a:pt x="43" y="53"/>
                    <a:pt x="41" y="55"/>
                    <a:pt x="40" y="55"/>
                  </a:cubicBezTo>
                  <a:cubicBezTo>
                    <a:pt x="38" y="55"/>
                    <a:pt x="37" y="53"/>
                    <a:pt x="37" y="52"/>
                  </a:cubicBezTo>
                  <a:cubicBezTo>
                    <a:pt x="37" y="50"/>
                    <a:pt x="38" y="49"/>
                    <a:pt x="40" y="49"/>
                  </a:cubicBezTo>
                  <a:close/>
                  <a:moveTo>
                    <a:pt x="40" y="60"/>
                  </a:moveTo>
                  <a:cubicBezTo>
                    <a:pt x="41" y="60"/>
                    <a:pt x="43" y="62"/>
                    <a:pt x="43" y="63"/>
                  </a:cubicBezTo>
                  <a:cubicBezTo>
                    <a:pt x="43" y="65"/>
                    <a:pt x="41" y="66"/>
                    <a:pt x="40" y="66"/>
                  </a:cubicBezTo>
                  <a:cubicBezTo>
                    <a:pt x="38" y="66"/>
                    <a:pt x="37" y="65"/>
                    <a:pt x="37" y="63"/>
                  </a:cubicBezTo>
                  <a:cubicBezTo>
                    <a:pt x="37" y="62"/>
                    <a:pt x="38" y="60"/>
                    <a:pt x="40" y="60"/>
                  </a:cubicBezTo>
                  <a:close/>
                  <a:moveTo>
                    <a:pt x="40" y="72"/>
                  </a:moveTo>
                  <a:cubicBezTo>
                    <a:pt x="41" y="72"/>
                    <a:pt x="43" y="73"/>
                    <a:pt x="43" y="75"/>
                  </a:cubicBezTo>
                  <a:cubicBezTo>
                    <a:pt x="43" y="76"/>
                    <a:pt x="41" y="78"/>
                    <a:pt x="40" y="78"/>
                  </a:cubicBezTo>
                  <a:cubicBezTo>
                    <a:pt x="38" y="78"/>
                    <a:pt x="37" y="76"/>
                    <a:pt x="37" y="75"/>
                  </a:cubicBezTo>
                  <a:cubicBezTo>
                    <a:pt x="37" y="73"/>
                    <a:pt x="38" y="72"/>
                    <a:pt x="40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8" name="Oval 87"/>
            <p:cNvSpPr/>
            <p:nvPr/>
          </p:nvSpPr>
          <p:spPr bwMode="gray">
            <a:xfrm>
              <a:off x="6124960" y="4817613"/>
              <a:ext cx="432000" cy="432000"/>
            </a:xfrm>
            <a:prstGeom prst="ellipse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ru-RU" sz="1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 bwMode="gray">
            <a:xfrm>
              <a:off x="7091175" y="3998417"/>
              <a:ext cx="432000" cy="432000"/>
            </a:xfrm>
            <a:prstGeom prst="ellipse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ru-RU" sz="16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 bwMode="gray">
            <a:xfrm>
              <a:off x="8001529" y="3362946"/>
              <a:ext cx="432000" cy="432000"/>
            </a:xfrm>
            <a:prstGeom prst="ellipse">
              <a:avLst/>
            </a:prstGeom>
            <a:solidFill>
              <a:schemeClr val="bg1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ru-RU" sz="1600" b="1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27" name="Group 192"/>
          <p:cNvGrpSpPr>
            <a:grpSpLocks noChangeAspect="1"/>
          </p:cNvGrpSpPr>
          <p:nvPr/>
        </p:nvGrpSpPr>
        <p:grpSpPr bwMode="auto">
          <a:xfrm>
            <a:off x="5862288" y="4881758"/>
            <a:ext cx="468000" cy="468000"/>
            <a:chOff x="378" y="713"/>
            <a:chExt cx="340" cy="340"/>
          </a:xfrm>
          <a:solidFill>
            <a:schemeClr val="accent1">
              <a:lumMod val="75000"/>
            </a:schemeClr>
          </a:solidFill>
        </p:grpSpPr>
        <p:sp>
          <p:nvSpPr>
            <p:cNvPr id="128" name="Freeform 193"/>
            <p:cNvSpPr>
              <a:spLocks noEditPoints="1"/>
            </p:cNvSpPr>
            <p:nvPr/>
          </p:nvSpPr>
          <p:spPr bwMode="auto">
            <a:xfrm>
              <a:off x="378" y="713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9" name="Freeform 194"/>
            <p:cNvSpPr>
              <a:spLocks noEditPoints="1"/>
            </p:cNvSpPr>
            <p:nvPr/>
          </p:nvSpPr>
          <p:spPr bwMode="auto">
            <a:xfrm>
              <a:off x="442" y="812"/>
              <a:ext cx="212" cy="157"/>
            </a:xfrm>
            <a:custGeom>
              <a:avLst/>
              <a:gdLst>
                <a:gd name="T0" fmla="*/ 309 w 320"/>
                <a:gd name="T1" fmla="*/ 21 h 236"/>
                <a:gd name="T2" fmla="*/ 309 w 320"/>
                <a:gd name="T3" fmla="*/ 0 h 236"/>
                <a:gd name="T4" fmla="*/ 288 w 320"/>
                <a:gd name="T5" fmla="*/ 11 h 236"/>
                <a:gd name="T6" fmla="*/ 247 w 320"/>
                <a:gd name="T7" fmla="*/ 32 h 236"/>
                <a:gd name="T8" fmla="*/ 165 w 320"/>
                <a:gd name="T9" fmla="*/ 12 h 236"/>
                <a:gd name="T10" fmla="*/ 128 w 320"/>
                <a:gd name="T11" fmla="*/ 32 h 236"/>
                <a:gd name="T12" fmla="*/ 32 w 320"/>
                <a:gd name="T13" fmla="*/ 11 h 236"/>
                <a:gd name="T14" fmla="*/ 10 w 320"/>
                <a:gd name="T15" fmla="*/ 0 h 236"/>
                <a:gd name="T16" fmla="*/ 10 w 320"/>
                <a:gd name="T17" fmla="*/ 21 h 236"/>
                <a:gd name="T18" fmla="*/ 0 w 320"/>
                <a:gd name="T19" fmla="*/ 181 h 236"/>
                <a:gd name="T20" fmla="*/ 21 w 320"/>
                <a:gd name="T21" fmla="*/ 192 h 236"/>
                <a:gd name="T22" fmla="*/ 32 w 320"/>
                <a:gd name="T23" fmla="*/ 171 h 236"/>
                <a:gd name="T24" fmla="*/ 76 w 320"/>
                <a:gd name="T25" fmla="*/ 219 h 236"/>
                <a:gd name="T26" fmla="*/ 121 w 320"/>
                <a:gd name="T27" fmla="*/ 232 h 236"/>
                <a:gd name="T28" fmla="*/ 154 w 320"/>
                <a:gd name="T29" fmla="*/ 235 h 236"/>
                <a:gd name="T30" fmla="*/ 181 w 320"/>
                <a:gd name="T31" fmla="*/ 221 h 236"/>
                <a:gd name="T32" fmla="*/ 222 w 320"/>
                <a:gd name="T33" fmla="*/ 227 h 236"/>
                <a:gd name="T34" fmla="*/ 242 w 320"/>
                <a:gd name="T35" fmla="*/ 210 h 236"/>
                <a:gd name="T36" fmla="*/ 275 w 320"/>
                <a:gd name="T37" fmla="*/ 185 h 236"/>
                <a:gd name="T38" fmla="*/ 288 w 320"/>
                <a:gd name="T39" fmla="*/ 171 h 236"/>
                <a:gd name="T40" fmla="*/ 298 w 320"/>
                <a:gd name="T41" fmla="*/ 192 h 236"/>
                <a:gd name="T42" fmla="*/ 320 w 320"/>
                <a:gd name="T43" fmla="*/ 181 h 236"/>
                <a:gd name="T44" fmla="*/ 254 w 320"/>
                <a:gd name="T45" fmla="*/ 179 h 236"/>
                <a:gd name="T46" fmla="*/ 239 w 320"/>
                <a:gd name="T47" fmla="*/ 188 h 236"/>
                <a:gd name="T48" fmla="*/ 232 w 320"/>
                <a:gd name="T49" fmla="*/ 183 h 236"/>
                <a:gd name="T50" fmla="*/ 198 w 320"/>
                <a:gd name="T51" fmla="*/ 125 h 236"/>
                <a:gd name="T52" fmla="*/ 179 w 320"/>
                <a:gd name="T53" fmla="*/ 135 h 236"/>
                <a:gd name="T54" fmla="*/ 214 w 320"/>
                <a:gd name="T55" fmla="*/ 194 h 236"/>
                <a:gd name="T56" fmla="*/ 194 w 320"/>
                <a:gd name="T57" fmla="*/ 204 h 236"/>
                <a:gd name="T58" fmla="*/ 147 w 320"/>
                <a:gd name="T59" fmla="*/ 147 h 236"/>
                <a:gd name="T60" fmla="*/ 164 w 320"/>
                <a:gd name="T61" fmla="*/ 196 h 236"/>
                <a:gd name="T62" fmla="*/ 160 w 320"/>
                <a:gd name="T63" fmla="*/ 212 h 236"/>
                <a:gd name="T64" fmla="*/ 143 w 320"/>
                <a:gd name="T65" fmla="*/ 208 h 236"/>
                <a:gd name="T66" fmla="*/ 132 w 320"/>
                <a:gd name="T67" fmla="*/ 188 h 236"/>
                <a:gd name="T68" fmla="*/ 124 w 320"/>
                <a:gd name="T69" fmla="*/ 176 h 236"/>
                <a:gd name="T70" fmla="*/ 106 w 320"/>
                <a:gd name="T71" fmla="*/ 188 h 236"/>
                <a:gd name="T72" fmla="*/ 111 w 320"/>
                <a:gd name="T73" fmla="*/ 214 h 236"/>
                <a:gd name="T74" fmla="*/ 62 w 320"/>
                <a:gd name="T75" fmla="*/ 155 h 236"/>
                <a:gd name="T76" fmla="*/ 32 w 320"/>
                <a:gd name="T77" fmla="*/ 149 h 236"/>
                <a:gd name="T78" fmla="*/ 88 w 320"/>
                <a:gd name="T79" fmla="*/ 53 h 236"/>
                <a:gd name="T80" fmla="*/ 64 w 320"/>
                <a:gd name="T81" fmla="*/ 85 h 236"/>
                <a:gd name="T82" fmla="*/ 97 w 320"/>
                <a:gd name="T83" fmla="*/ 117 h 236"/>
                <a:gd name="T84" fmla="*/ 253 w 320"/>
                <a:gd name="T85" fmla="*/ 170 h 236"/>
                <a:gd name="T86" fmla="*/ 288 w 320"/>
                <a:gd name="T87" fmla="*/ 149 h 236"/>
                <a:gd name="T88" fmla="*/ 265 w 320"/>
                <a:gd name="T89" fmla="*/ 150 h 236"/>
                <a:gd name="T90" fmla="*/ 215 w 320"/>
                <a:gd name="T91" fmla="*/ 76 h 236"/>
                <a:gd name="T92" fmla="*/ 88 w 320"/>
                <a:gd name="T93" fmla="*/ 95 h 236"/>
                <a:gd name="T94" fmla="*/ 90 w 320"/>
                <a:gd name="T95" fmla="*/ 77 h 236"/>
                <a:gd name="T96" fmla="*/ 242 w 320"/>
                <a:gd name="T97" fmla="*/ 53 h 236"/>
                <a:gd name="T98" fmla="*/ 288 w 320"/>
                <a:gd name="T99" fmla="*/ 53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20" h="236">
                  <a:moveTo>
                    <a:pt x="309" y="171"/>
                  </a:moveTo>
                  <a:cubicBezTo>
                    <a:pt x="309" y="21"/>
                    <a:pt x="309" y="21"/>
                    <a:pt x="309" y="21"/>
                  </a:cubicBezTo>
                  <a:cubicBezTo>
                    <a:pt x="315" y="21"/>
                    <a:pt x="320" y="17"/>
                    <a:pt x="320" y="11"/>
                  </a:cubicBezTo>
                  <a:cubicBezTo>
                    <a:pt x="320" y="5"/>
                    <a:pt x="315" y="0"/>
                    <a:pt x="309" y="0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92" y="0"/>
                    <a:pt x="288" y="5"/>
                    <a:pt x="288" y="11"/>
                  </a:cubicBezTo>
                  <a:cubicBezTo>
                    <a:pt x="288" y="32"/>
                    <a:pt x="288" y="32"/>
                    <a:pt x="288" y="32"/>
                  </a:cubicBezTo>
                  <a:cubicBezTo>
                    <a:pt x="247" y="32"/>
                    <a:pt x="247" y="32"/>
                    <a:pt x="247" y="32"/>
                  </a:cubicBezTo>
                  <a:cubicBezTo>
                    <a:pt x="173" y="11"/>
                    <a:pt x="173" y="11"/>
                    <a:pt x="173" y="11"/>
                  </a:cubicBezTo>
                  <a:cubicBezTo>
                    <a:pt x="171" y="10"/>
                    <a:pt x="168" y="11"/>
                    <a:pt x="165" y="12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5"/>
                    <a:pt x="27" y="0"/>
                    <a:pt x="21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17"/>
                    <a:pt x="4" y="21"/>
                    <a:pt x="10" y="21"/>
                  </a:cubicBezTo>
                  <a:cubicBezTo>
                    <a:pt x="10" y="171"/>
                    <a:pt x="10" y="171"/>
                    <a:pt x="10" y="171"/>
                  </a:cubicBezTo>
                  <a:cubicBezTo>
                    <a:pt x="4" y="171"/>
                    <a:pt x="0" y="175"/>
                    <a:pt x="0" y="181"/>
                  </a:cubicBezTo>
                  <a:cubicBezTo>
                    <a:pt x="0" y="187"/>
                    <a:pt x="4" y="192"/>
                    <a:pt x="10" y="192"/>
                  </a:cubicBezTo>
                  <a:cubicBezTo>
                    <a:pt x="21" y="192"/>
                    <a:pt x="21" y="192"/>
                    <a:pt x="21" y="192"/>
                  </a:cubicBezTo>
                  <a:cubicBezTo>
                    <a:pt x="27" y="192"/>
                    <a:pt x="32" y="187"/>
                    <a:pt x="32" y="181"/>
                  </a:cubicBezTo>
                  <a:cubicBezTo>
                    <a:pt x="32" y="171"/>
                    <a:pt x="32" y="171"/>
                    <a:pt x="32" y="171"/>
                  </a:cubicBezTo>
                  <a:cubicBezTo>
                    <a:pt x="47" y="171"/>
                    <a:pt x="47" y="171"/>
                    <a:pt x="47" y="171"/>
                  </a:cubicBezTo>
                  <a:cubicBezTo>
                    <a:pt x="76" y="219"/>
                    <a:pt x="76" y="219"/>
                    <a:pt x="76" y="219"/>
                  </a:cubicBezTo>
                  <a:cubicBezTo>
                    <a:pt x="82" y="230"/>
                    <a:pt x="94" y="236"/>
                    <a:pt x="106" y="236"/>
                  </a:cubicBezTo>
                  <a:cubicBezTo>
                    <a:pt x="111" y="236"/>
                    <a:pt x="116" y="235"/>
                    <a:pt x="121" y="232"/>
                  </a:cubicBezTo>
                  <a:cubicBezTo>
                    <a:pt x="125" y="230"/>
                    <a:pt x="128" y="227"/>
                    <a:pt x="130" y="225"/>
                  </a:cubicBezTo>
                  <a:cubicBezTo>
                    <a:pt x="136" y="231"/>
                    <a:pt x="145" y="235"/>
                    <a:pt x="154" y="235"/>
                  </a:cubicBezTo>
                  <a:cubicBezTo>
                    <a:pt x="160" y="235"/>
                    <a:pt x="165" y="233"/>
                    <a:pt x="171" y="230"/>
                  </a:cubicBezTo>
                  <a:cubicBezTo>
                    <a:pt x="175" y="228"/>
                    <a:pt x="178" y="225"/>
                    <a:pt x="181" y="221"/>
                  </a:cubicBezTo>
                  <a:cubicBezTo>
                    <a:pt x="187" y="228"/>
                    <a:pt x="196" y="232"/>
                    <a:pt x="205" y="232"/>
                  </a:cubicBezTo>
                  <a:cubicBezTo>
                    <a:pt x="211" y="232"/>
                    <a:pt x="217" y="231"/>
                    <a:pt x="222" y="227"/>
                  </a:cubicBezTo>
                  <a:cubicBezTo>
                    <a:pt x="229" y="223"/>
                    <a:pt x="234" y="216"/>
                    <a:pt x="236" y="209"/>
                  </a:cubicBezTo>
                  <a:cubicBezTo>
                    <a:pt x="238" y="209"/>
                    <a:pt x="240" y="210"/>
                    <a:pt x="242" y="210"/>
                  </a:cubicBezTo>
                  <a:cubicBezTo>
                    <a:pt x="248" y="210"/>
                    <a:pt x="254" y="208"/>
                    <a:pt x="259" y="205"/>
                  </a:cubicBezTo>
                  <a:cubicBezTo>
                    <a:pt x="267" y="201"/>
                    <a:pt x="272" y="193"/>
                    <a:pt x="275" y="185"/>
                  </a:cubicBezTo>
                  <a:cubicBezTo>
                    <a:pt x="276" y="180"/>
                    <a:pt x="276" y="175"/>
                    <a:pt x="275" y="171"/>
                  </a:cubicBezTo>
                  <a:cubicBezTo>
                    <a:pt x="288" y="171"/>
                    <a:pt x="288" y="171"/>
                    <a:pt x="288" y="171"/>
                  </a:cubicBezTo>
                  <a:cubicBezTo>
                    <a:pt x="288" y="181"/>
                    <a:pt x="288" y="181"/>
                    <a:pt x="288" y="181"/>
                  </a:cubicBezTo>
                  <a:cubicBezTo>
                    <a:pt x="288" y="187"/>
                    <a:pt x="292" y="192"/>
                    <a:pt x="298" y="192"/>
                  </a:cubicBezTo>
                  <a:cubicBezTo>
                    <a:pt x="309" y="192"/>
                    <a:pt x="309" y="192"/>
                    <a:pt x="309" y="192"/>
                  </a:cubicBezTo>
                  <a:cubicBezTo>
                    <a:pt x="315" y="192"/>
                    <a:pt x="320" y="187"/>
                    <a:pt x="320" y="181"/>
                  </a:cubicBezTo>
                  <a:cubicBezTo>
                    <a:pt x="320" y="175"/>
                    <a:pt x="315" y="171"/>
                    <a:pt x="309" y="171"/>
                  </a:cubicBezTo>
                  <a:close/>
                  <a:moveTo>
                    <a:pt x="254" y="179"/>
                  </a:moveTo>
                  <a:cubicBezTo>
                    <a:pt x="253" y="183"/>
                    <a:pt x="251" y="185"/>
                    <a:pt x="248" y="187"/>
                  </a:cubicBezTo>
                  <a:cubicBezTo>
                    <a:pt x="246" y="188"/>
                    <a:pt x="242" y="189"/>
                    <a:pt x="239" y="188"/>
                  </a:cubicBezTo>
                  <a:cubicBezTo>
                    <a:pt x="236" y="187"/>
                    <a:pt x="234" y="185"/>
                    <a:pt x="232" y="183"/>
                  </a:cubicBezTo>
                  <a:cubicBezTo>
                    <a:pt x="232" y="183"/>
                    <a:pt x="232" y="183"/>
                    <a:pt x="232" y="183"/>
                  </a:cubicBezTo>
                  <a:cubicBezTo>
                    <a:pt x="232" y="183"/>
                    <a:pt x="232" y="183"/>
                    <a:pt x="232" y="182"/>
                  </a:cubicBezTo>
                  <a:cubicBezTo>
                    <a:pt x="198" y="125"/>
                    <a:pt x="198" y="125"/>
                    <a:pt x="198" y="125"/>
                  </a:cubicBezTo>
                  <a:cubicBezTo>
                    <a:pt x="195" y="119"/>
                    <a:pt x="188" y="118"/>
                    <a:pt x="183" y="121"/>
                  </a:cubicBezTo>
                  <a:cubicBezTo>
                    <a:pt x="178" y="124"/>
                    <a:pt x="176" y="130"/>
                    <a:pt x="179" y="135"/>
                  </a:cubicBezTo>
                  <a:cubicBezTo>
                    <a:pt x="214" y="194"/>
                    <a:pt x="214" y="194"/>
                    <a:pt x="214" y="194"/>
                  </a:cubicBezTo>
                  <a:cubicBezTo>
                    <a:pt x="214" y="194"/>
                    <a:pt x="214" y="194"/>
                    <a:pt x="214" y="194"/>
                  </a:cubicBezTo>
                  <a:cubicBezTo>
                    <a:pt x="217" y="199"/>
                    <a:pt x="217" y="206"/>
                    <a:pt x="211" y="209"/>
                  </a:cubicBezTo>
                  <a:cubicBezTo>
                    <a:pt x="205" y="212"/>
                    <a:pt x="198" y="210"/>
                    <a:pt x="194" y="204"/>
                  </a:cubicBezTo>
                  <a:cubicBezTo>
                    <a:pt x="162" y="151"/>
                    <a:pt x="162" y="151"/>
                    <a:pt x="162" y="151"/>
                  </a:cubicBezTo>
                  <a:cubicBezTo>
                    <a:pt x="159" y="146"/>
                    <a:pt x="153" y="144"/>
                    <a:pt x="147" y="147"/>
                  </a:cubicBezTo>
                  <a:cubicBezTo>
                    <a:pt x="142" y="150"/>
                    <a:pt x="141" y="157"/>
                    <a:pt x="144" y="162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66" y="198"/>
                    <a:pt x="166" y="201"/>
                    <a:pt x="165" y="204"/>
                  </a:cubicBezTo>
                  <a:cubicBezTo>
                    <a:pt x="165" y="207"/>
                    <a:pt x="163" y="210"/>
                    <a:pt x="160" y="212"/>
                  </a:cubicBezTo>
                  <a:cubicBezTo>
                    <a:pt x="154" y="215"/>
                    <a:pt x="147" y="213"/>
                    <a:pt x="143" y="208"/>
                  </a:cubicBezTo>
                  <a:cubicBezTo>
                    <a:pt x="143" y="208"/>
                    <a:pt x="143" y="208"/>
                    <a:pt x="143" y="208"/>
                  </a:cubicBezTo>
                  <a:cubicBezTo>
                    <a:pt x="132" y="188"/>
                    <a:pt x="132" y="188"/>
                    <a:pt x="132" y="188"/>
                  </a:cubicBezTo>
                  <a:cubicBezTo>
                    <a:pt x="132" y="188"/>
                    <a:pt x="132" y="188"/>
                    <a:pt x="132" y="188"/>
                  </a:cubicBezTo>
                  <a:cubicBezTo>
                    <a:pt x="132" y="188"/>
                    <a:pt x="132" y="188"/>
                    <a:pt x="132" y="188"/>
                  </a:cubicBezTo>
                  <a:cubicBezTo>
                    <a:pt x="124" y="176"/>
                    <a:pt x="124" y="176"/>
                    <a:pt x="124" y="176"/>
                  </a:cubicBezTo>
                  <a:cubicBezTo>
                    <a:pt x="121" y="171"/>
                    <a:pt x="114" y="170"/>
                    <a:pt x="110" y="173"/>
                  </a:cubicBezTo>
                  <a:cubicBezTo>
                    <a:pt x="105" y="176"/>
                    <a:pt x="103" y="183"/>
                    <a:pt x="106" y="188"/>
                  </a:cubicBezTo>
                  <a:cubicBezTo>
                    <a:pt x="114" y="199"/>
                    <a:pt x="114" y="199"/>
                    <a:pt x="114" y="199"/>
                  </a:cubicBezTo>
                  <a:cubicBezTo>
                    <a:pt x="115" y="201"/>
                    <a:pt x="118" y="209"/>
                    <a:pt x="111" y="214"/>
                  </a:cubicBezTo>
                  <a:cubicBezTo>
                    <a:pt x="105" y="217"/>
                    <a:pt x="97" y="213"/>
                    <a:pt x="94" y="208"/>
                  </a:cubicBezTo>
                  <a:cubicBezTo>
                    <a:pt x="62" y="155"/>
                    <a:pt x="62" y="155"/>
                    <a:pt x="62" y="155"/>
                  </a:cubicBezTo>
                  <a:cubicBezTo>
                    <a:pt x="60" y="151"/>
                    <a:pt x="57" y="149"/>
                    <a:pt x="53" y="149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88" y="53"/>
                    <a:pt x="88" y="53"/>
                    <a:pt x="88" y="53"/>
                  </a:cubicBezTo>
                  <a:cubicBezTo>
                    <a:pt x="80" y="58"/>
                    <a:pt x="80" y="58"/>
                    <a:pt x="80" y="58"/>
                  </a:cubicBezTo>
                  <a:cubicBezTo>
                    <a:pt x="70" y="64"/>
                    <a:pt x="64" y="74"/>
                    <a:pt x="64" y="85"/>
                  </a:cubicBezTo>
                  <a:cubicBezTo>
                    <a:pt x="64" y="95"/>
                    <a:pt x="68" y="105"/>
                    <a:pt x="74" y="111"/>
                  </a:cubicBezTo>
                  <a:cubicBezTo>
                    <a:pt x="81" y="116"/>
                    <a:pt x="89" y="118"/>
                    <a:pt x="97" y="117"/>
                  </a:cubicBezTo>
                  <a:cubicBezTo>
                    <a:pt x="211" y="98"/>
                    <a:pt x="211" y="98"/>
                    <a:pt x="211" y="98"/>
                  </a:cubicBezTo>
                  <a:cubicBezTo>
                    <a:pt x="253" y="170"/>
                    <a:pt x="253" y="170"/>
                    <a:pt x="253" y="170"/>
                  </a:cubicBezTo>
                  <a:cubicBezTo>
                    <a:pt x="254" y="173"/>
                    <a:pt x="255" y="176"/>
                    <a:pt x="254" y="179"/>
                  </a:cubicBezTo>
                  <a:close/>
                  <a:moveTo>
                    <a:pt x="288" y="149"/>
                  </a:moveTo>
                  <a:cubicBezTo>
                    <a:pt x="266" y="149"/>
                    <a:pt x="266" y="149"/>
                    <a:pt x="266" y="149"/>
                  </a:cubicBezTo>
                  <a:cubicBezTo>
                    <a:pt x="266" y="149"/>
                    <a:pt x="266" y="150"/>
                    <a:pt x="265" y="150"/>
                  </a:cubicBezTo>
                  <a:cubicBezTo>
                    <a:pt x="226" y="81"/>
                    <a:pt x="226" y="81"/>
                    <a:pt x="226" y="81"/>
                  </a:cubicBezTo>
                  <a:cubicBezTo>
                    <a:pt x="224" y="77"/>
                    <a:pt x="220" y="75"/>
                    <a:pt x="215" y="76"/>
                  </a:cubicBezTo>
                  <a:cubicBezTo>
                    <a:pt x="94" y="96"/>
                    <a:pt x="94" y="96"/>
                    <a:pt x="94" y="96"/>
                  </a:cubicBezTo>
                  <a:cubicBezTo>
                    <a:pt x="91" y="97"/>
                    <a:pt x="89" y="96"/>
                    <a:pt x="88" y="95"/>
                  </a:cubicBezTo>
                  <a:cubicBezTo>
                    <a:pt x="86" y="93"/>
                    <a:pt x="85" y="89"/>
                    <a:pt x="85" y="85"/>
                  </a:cubicBezTo>
                  <a:cubicBezTo>
                    <a:pt x="85" y="80"/>
                    <a:pt x="88" y="78"/>
                    <a:pt x="90" y="77"/>
                  </a:cubicBezTo>
                  <a:cubicBezTo>
                    <a:pt x="172" y="33"/>
                    <a:pt x="172" y="33"/>
                    <a:pt x="172" y="33"/>
                  </a:cubicBezTo>
                  <a:cubicBezTo>
                    <a:pt x="242" y="53"/>
                    <a:pt x="242" y="53"/>
                    <a:pt x="242" y="53"/>
                  </a:cubicBezTo>
                  <a:cubicBezTo>
                    <a:pt x="243" y="53"/>
                    <a:pt x="244" y="53"/>
                    <a:pt x="245" y="53"/>
                  </a:cubicBezTo>
                  <a:cubicBezTo>
                    <a:pt x="288" y="53"/>
                    <a:pt x="288" y="53"/>
                    <a:pt x="288" y="53"/>
                  </a:cubicBezTo>
                  <a:lnTo>
                    <a:pt x="288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30" name="Group 360"/>
          <p:cNvGrpSpPr>
            <a:grpSpLocks noChangeAspect="1"/>
          </p:cNvGrpSpPr>
          <p:nvPr/>
        </p:nvGrpSpPr>
        <p:grpSpPr bwMode="auto">
          <a:xfrm>
            <a:off x="6871128" y="4058839"/>
            <a:ext cx="469376" cy="468000"/>
            <a:chOff x="1935" y="1199"/>
            <a:chExt cx="341" cy="340"/>
          </a:xfrm>
          <a:solidFill>
            <a:srgbClr val="75787B"/>
          </a:solidFill>
        </p:grpSpPr>
        <p:sp>
          <p:nvSpPr>
            <p:cNvPr id="131" name="Freeform 361"/>
            <p:cNvSpPr>
              <a:spLocks noEditPoints="1"/>
            </p:cNvSpPr>
            <p:nvPr/>
          </p:nvSpPr>
          <p:spPr bwMode="auto">
            <a:xfrm>
              <a:off x="1998" y="1263"/>
              <a:ext cx="214" cy="206"/>
            </a:xfrm>
            <a:custGeom>
              <a:avLst/>
              <a:gdLst>
                <a:gd name="T0" fmla="*/ 257 w 321"/>
                <a:gd name="T1" fmla="*/ 309 h 310"/>
                <a:gd name="T2" fmla="*/ 251 w 321"/>
                <a:gd name="T3" fmla="*/ 308 h 310"/>
                <a:gd name="T4" fmla="*/ 161 w 321"/>
                <a:gd name="T5" fmla="*/ 257 h 310"/>
                <a:gd name="T6" fmla="*/ 70 w 321"/>
                <a:gd name="T7" fmla="*/ 308 h 310"/>
                <a:gd name="T8" fmla="*/ 58 w 321"/>
                <a:gd name="T9" fmla="*/ 307 h 310"/>
                <a:gd name="T10" fmla="*/ 54 w 321"/>
                <a:gd name="T11" fmla="*/ 296 h 310"/>
                <a:gd name="T12" fmla="*/ 74 w 321"/>
                <a:gd name="T13" fmla="*/ 195 h 310"/>
                <a:gd name="T14" fmla="*/ 4 w 321"/>
                <a:gd name="T15" fmla="*/ 125 h 310"/>
                <a:gd name="T16" fmla="*/ 1 w 321"/>
                <a:gd name="T17" fmla="*/ 113 h 310"/>
                <a:gd name="T18" fmla="*/ 10 w 321"/>
                <a:gd name="T19" fmla="*/ 106 h 310"/>
                <a:gd name="T20" fmla="*/ 111 w 321"/>
                <a:gd name="T21" fmla="*/ 96 h 310"/>
                <a:gd name="T22" fmla="*/ 151 w 321"/>
                <a:gd name="T23" fmla="*/ 6 h 310"/>
                <a:gd name="T24" fmla="*/ 161 w 321"/>
                <a:gd name="T25" fmla="*/ 0 h 310"/>
                <a:gd name="T26" fmla="*/ 170 w 321"/>
                <a:gd name="T27" fmla="*/ 6 h 310"/>
                <a:gd name="T28" fmla="*/ 211 w 321"/>
                <a:gd name="T29" fmla="*/ 96 h 310"/>
                <a:gd name="T30" fmla="*/ 311 w 321"/>
                <a:gd name="T31" fmla="*/ 106 h 310"/>
                <a:gd name="T32" fmla="*/ 320 w 321"/>
                <a:gd name="T33" fmla="*/ 113 h 310"/>
                <a:gd name="T34" fmla="*/ 318 w 321"/>
                <a:gd name="T35" fmla="*/ 125 h 310"/>
                <a:gd name="T36" fmla="*/ 247 w 321"/>
                <a:gd name="T37" fmla="*/ 195 h 310"/>
                <a:gd name="T38" fmla="*/ 267 w 321"/>
                <a:gd name="T39" fmla="*/ 296 h 310"/>
                <a:gd name="T40" fmla="*/ 263 w 321"/>
                <a:gd name="T41" fmla="*/ 307 h 310"/>
                <a:gd name="T42" fmla="*/ 257 w 321"/>
                <a:gd name="T43" fmla="*/ 309 h 310"/>
                <a:gd name="T44" fmla="*/ 161 w 321"/>
                <a:gd name="T45" fmla="*/ 234 h 310"/>
                <a:gd name="T46" fmla="*/ 166 w 321"/>
                <a:gd name="T47" fmla="*/ 236 h 310"/>
                <a:gd name="T48" fmla="*/ 242 w 321"/>
                <a:gd name="T49" fmla="*/ 278 h 310"/>
                <a:gd name="T50" fmla="*/ 225 w 321"/>
                <a:gd name="T51" fmla="*/ 194 h 310"/>
                <a:gd name="T52" fmla="*/ 228 w 321"/>
                <a:gd name="T53" fmla="*/ 184 h 310"/>
                <a:gd name="T54" fmla="*/ 287 w 321"/>
                <a:gd name="T55" fmla="*/ 125 h 310"/>
                <a:gd name="T56" fmla="*/ 202 w 321"/>
                <a:gd name="T57" fmla="*/ 117 h 310"/>
                <a:gd name="T58" fmla="*/ 194 w 321"/>
                <a:gd name="T59" fmla="*/ 111 h 310"/>
                <a:gd name="T60" fmla="*/ 161 w 321"/>
                <a:gd name="T61" fmla="*/ 37 h 310"/>
                <a:gd name="T62" fmla="*/ 128 w 321"/>
                <a:gd name="T63" fmla="*/ 111 h 310"/>
                <a:gd name="T64" fmla="*/ 119 w 321"/>
                <a:gd name="T65" fmla="*/ 117 h 310"/>
                <a:gd name="T66" fmla="*/ 35 w 321"/>
                <a:gd name="T67" fmla="*/ 125 h 310"/>
                <a:gd name="T68" fmla="*/ 94 w 321"/>
                <a:gd name="T69" fmla="*/ 184 h 310"/>
                <a:gd name="T70" fmla="*/ 96 w 321"/>
                <a:gd name="T71" fmla="*/ 194 h 310"/>
                <a:gd name="T72" fmla="*/ 80 w 321"/>
                <a:gd name="T73" fmla="*/ 278 h 310"/>
                <a:gd name="T74" fmla="*/ 155 w 321"/>
                <a:gd name="T75" fmla="*/ 236 h 310"/>
                <a:gd name="T76" fmla="*/ 161 w 321"/>
                <a:gd name="T77" fmla="*/ 234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1" h="310">
                  <a:moveTo>
                    <a:pt x="257" y="309"/>
                  </a:moveTo>
                  <a:cubicBezTo>
                    <a:pt x="255" y="309"/>
                    <a:pt x="253" y="309"/>
                    <a:pt x="251" y="308"/>
                  </a:cubicBezTo>
                  <a:cubicBezTo>
                    <a:pt x="161" y="257"/>
                    <a:pt x="161" y="257"/>
                    <a:pt x="161" y="257"/>
                  </a:cubicBezTo>
                  <a:cubicBezTo>
                    <a:pt x="70" y="308"/>
                    <a:pt x="70" y="308"/>
                    <a:pt x="70" y="308"/>
                  </a:cubicBezTo>
                  <a:cubicBezTo>
                    <a:pt x="66" y="310"/>
                    <a:pt x="62" y="309"/>
                    <a:pt x="58" y="307"/>
                  </a:cubicBezTo>
                  <a:cubicBezTo>
                    <a:pt x="55" y="305"/>
                    <a:pt x="53" y="300"/>
                    <a:pt x="54" y="296"/>
                  </a:cubicBezTo>
                  <a:cubicBezTo>
                    <a:pt x="74" y="195"/>
                    <a:pt x="74" y="195"/>
                    <a:pt x="74" y="195"/>
                  </a:cubicBezTo>
                  <a:cubicBezTo>
                    <a:pt x="4" y="125"/>
                    <a:pt x="4" y="125"/>
                    <a:pt x="4" y="125"/>
                  </a:cubicBezTo>
                  <a:cubicBezTo>
                    <a:pt x="1" y="122"/>
                    <a:pt x="0" y="117"/>
                    <a:pt x="1" y="113"/>
                  </a:cubicBezTo>
                  <a:cubicBezTo>
                    <a:pt x="3" y="110"/>
                    <a:pt x="6" y="107"/>
                    <a:pt x="10" y="106"/>
                  </a:cubicBezTo>
                  <a:cubicBezTo>
                    <a:pt x="111" y="96"/>
                    <a:pt x="111" y="96"/>
                    <a:pt x="111" y="96"/>
                  </a:cubicBezTo>
                  <a:cubicBezTo>
                    <a:pt x="151" y="6"/>
                    <a:pt x="151" y="6"/>
                    <a:pt x="151" y="6"/>
                  </a:cubicBezTo>
                  <a:cubicBezTo>
                    <a:pt x="153" y="2"/>
                    <a:pt x="156" y="0"/>
                    <a:pt x="161" y="0"/>
                  </a:cubicBezTo>
                  <a:cubicBezTo>
                    <a:pt x="165" y="0"/>
                    <a:pt x="169" y="2"/>
                    <a:pt x="170" y="6"/>
                  </a:cubicBezTo>
                  <a:cubicBezTo>
                    <a:pt x="211" y="96"/>
                    <a:pt x="211" y="96"/>
                    <a:pt x="211" y="96"/>
                  </a:cubicBezTo>
                  <a:cubicBezTo>
                    <a:pt x="311" y="106"/>
                    <a:pt x="311" y="106"/>
                    <a:pt x="311" y="106"/>
                  </a:cubicBezTo>
                  <a:cubicBezTo>
                    <a:pt x="315" y="107"/>
                    <a:pt x="319" y="110"/>
                    <a:pt x="320" y="113"/>
                  </a:cubicBezTo>
                  <a:cubicBezTo>
                    <a:pt x="321" y="117"/>
                    <a:pt x="320" y="122"/>
                    <a:pt x="318" y="125"/>
                  </a:cubicBezTo>
                  <a:cubicBezTo>
                    <a:pt x="247" y="195"/>
                    <a:pt x="247" y="195"/>
                    <a:pt x="247" y="195"/>
                  </a:cubicBezTo>
                  <a:cubicBezTo>
                    <a:pt x="267" y="296"/>
                    <a:pt x="267" y="296"/>
                    <a:pt x="267" y="296"/>
                  </a:cubicBezTo>
                  <a:cubicBezTo>
                    <a:pt x="268" y="300"/>
                    <a:pt x="266" y="305"/>
                    <a:pt x="263" y="307"/>
                  </a:cubicBezTo>
                  <a:cubicBezTo>
                    <a:pt x="261" y="308"/>
                    <a:pt x="259" y="309"/>
                    <a:pt x="257" y="309"/>
                  </a:cubicBezTo>
                  <a:close/>
                  <a:moveTo>
                    <a:pt x="161" y="234"/>
                  </a:moveTo>
                  <a:cubicBezTo>
                    <a:pt x="162" y="234"/>
                    <a:pt x="164" y="235"/>
                    <a:pt x="166" y="236"/>
                  </a:cubicBezTo>
                  <a:cubicBezTo>
                    <a:pt x="242" y="278"/>
                    <a:pt x="242" y="278"/>
                    <a:pt x="242" y="278"/>
                  </a:cubicBezTo>
                  <a:cubicBezTo>
                    <a:pt x="225" y="194"/>
                    <a:pt x="225" y="194"/>
                    <a:pt x="225" y="194"/>
                  </a:cubicBezTo>
                  <a:cubicBezTo>
                    <a:pt x="224" y="190"/>
                    <a:pt x="225" y="187"/>
                    <a:pt x="228" y="184"/>
                  </a:cubicBezTo>
                  <a:cubicBezTo>
                    <a:pt x="287" y="125"/>
                    <a:pt x="287" y="125"/>
                    <a:pt x="287" y="125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198" y="117"/>
                    <a:pt x="195" y="114"/>
                    <a:pt x="194" y="111"/>
                  </a:cubicBezTo>
                  <a:cubicBezTo>
                    <a:pt x="161" y="37"/>
                    <a:pt x="161" y="37"/>
                    <a:pt x="161" y="37"/>
                  </a:cubicBezTo>
                  <a:cubicBezTo>
                    <a:pt x="128" y="111"/>
                    <a:pt x="128" y="111"/>
                    <a:pt x="128" y="111"/>
                  </a:cubicBezTo>
                  <a:cubicBezTo>
                    <a:pt x="126" y="114"/>
                    <a:pt x="123" y="117"/>
                    <a:pt x="119" y="117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94" y="184"/>
                    <a:pt x="94" y="184"/>
                    <a:pt x="94" y="184"/>
                  </a:cubicBezTo>
                  <a:cubicBezTo>
                    <a:pt x="96" y="187"/>
                    <a:pt x="97" y="190"/>
                    <a:pt x="96" y="194"/>
                  </a:cubicBezTo>
                  <a:cubicBezTo>
                    <a:pt x="80" y="278"/>
                    <a:pt x="80" y="278"/>
                    <a:pt x="80" y="278"/>
                  </a:cubicBezTo>
                  <a:cubicBezTo>
                    <a:pt x="155" y="236"/>
                    <a:pt x="155" y="236"/>
                    <a:pt x="155" y="236"/>
                  </a:cubicBezTo>
                  <a:cubicBezTo>
                    <a:pt x="157" y="235"/>
                    <a:pt x="159" y="234"/>
                    <a:pt x="161" y="2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2" name="Freeform 362"/>
            <p:cNvSpPr>
              <a:spLocks noEditPoints="1"/>
            </p:cNvSpPr>
            <p:nvPr/>
          </p:nvSpPr>
          <p:spPr bwMode="auto">
            <a:xfrm>
              <a:off x="1935" y="1199"/>
              <a:ext cx="341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33" name="Group 415"/>
          <p:cNvGrpSpPr>
            <a:grpSpLocks noChangeAspect="1"/>
          </p:cNvGrpSpPr>
          <p:nvPr/>
        </p:nvGrpSpPr>
        <p:grpSpPr bwMode="auto">
          <a:xfrm>
            <a:off x="7810919" y="3434066"/>
            <a:ext cx="468000" cy="468000"/>
            <a:chOff x="3342" y="1878"/>
            <a:chExt cx="340" cy="340"/>
          </a:xfrm>
          <a:solidFill>
            <a:srgbClr val="2392D2"/>
          </a:solidFill>
        </p:grpSpPr>
        <p:sp>
          <p:nvSpPr>
            <p:cNvPr id="134" name="Freeform 416"/>
            <p:cNvSpPr>
              <a:spLocks noEditPoints="1"/>
            </p:cNvSpPr>
            <p:nvPr/>
          </p:nvSpPr>
          <p:spPr bwMode="auto">
            <a:xfrm>
              <a:off x="3434" y="1970"/>
              <a:ext cx="156" cy="156"/>
            </a:xfrm>
            <a:custGeom>
              <a:avLst/>
              <a:gdLst>
                <a:gd name="T0" fmla="*/ 234 w 234"/>
                <a:gd name="T1" fmla="*/ 64 h 235"/>
                <a:gd name="T2" fmla="*/ 213 w 234"/>
                <a:gd name="T3" fmla="*/ 64 h 235"/>
                <a:gd name="T4" fmla="*/ 157 w 234"/>
                <a:gd name="T5" fmla="*/ 93 h 235"/>
                <a:gd name="T6" fmla="*/ 141 w 234"/>
                <a:gd name="T7" fmla="*/ 93 h 235"/>
                <a:gd name="T8" fmla="*/ 198 w 234"/>
                <a:gd name="T9" fmla="*/ 21 h 235"/>
                <a:gd name="T10" fmla="*/ 160 w 234"/>
                <a:gd name="T11" fmla="*/ 11 h 235"/>
                <a:gd name="T12" fmla="*/ 224 w 234"/>
                <a:gd name="T13" fmla="*/ 0 h 235"/>
                <a:gd name="T14" fmla="*/ 228 w 234"/>
                <a:gd name="T15" fmla="*/ 1 h 235"/>
                <a:gd name="T16" fmla="*/ 77 w 234"/>
                <a:gd name="T17" fmla="*/ 142 h 235"/>
                <a:gd name="T18" fmla="*/ 21 w 234"/>
                <a:gd name="T19" fmla="*/ 171 h 235"/>
                <a:gd name="T20" fmla="*/ 0 w 234"/>
                <a:gd name="T21" fmla="*/ 171 h 235"/>
                <a:gd name="T22" fmla="*/ 0 w 234"/>
                <a:gd name="T23" fmla="*/ 224 h 235"/>
                <a:gd name="T24" fmla="*/ 10 w 234"/>
                <a:gd name="T25" fmla="*/ 235 h 235"/>
                <a:gd name="T26" fmla="*/ 74 w 234"/>
                <a:gd name="T27" fmla="*/ 224 h 235"/>
                <a:gd name="T28" fmla="*/ 36 w 234"/>
                <a:gd name="T29" fmla="*/ 213 h 235"/>
                <a:gd name="T30" fmla="*/ 93 w 234"/>
                <a:gd name="T31" fmla="*/ 142 h 235"/>
                <a:gd name="T32" fmla="*/ 36 w 234"/>
                <a:gd name="T33" fmla="*/ 21 h 235"/>
                <a:gd name="T34" fmla="*/ 74 w 234"/>
                <a:gd name="T35" fmla="*/ 11 h 235"/>
                <a:gd name="T36" fmla="*/ 10 w 234"/>
                <a:gd name="T37" fmla="*/ 0 h 235"/>
                <a:gd name="T38" fmla="*/ 6 w 234"/>
                <a:gd name="T39" fmla="*/ 1 h 235"/>
                <a:gd name="T40" fmla="*/ 0 w 234"/>
                <a:gd name="T41" fmla="*/ 64 h 235"/>
                <a:gd name="T42" fmla="*/ 21 w 234"/>
                <a:gd name="T43" fmla="*/ 64 h 235"/>
                <a:gd name="T44" fmla="*/ 77 w 234"/>
                <a:gd name="T45" fmla="*/ 93 h 235"/>
                <a:gd name="T46" fmla="*/ 93 w 234"/>
                <a:gd name="T47" fmla="*/ 93 h 235"/>
                <a:gd name="T48" fmla="*/ 36 w 234"/>
                <a:gd name="T49" fmla="*/ 21 h 235"/>
                <a:gd name="T50" fmla="*/ 213 w 234"/>
                <a:gd name="T51" fmla="*/ 171 h 235"/>
                <a:gd name="T52" fmla="*/ 157 w 234"/>
                <a:gd name="T53" fmla="*/ 142 h 235"/>
                <a:gd name="T54" fmla="*/ 141 w 234"/>
                <a:gd name="T55" fmla="*/ 157 h 235"/>
                <a:gd name="T56" fmla="*/ 170 w 234"/>
                <a:gd name="T57" fmla="*/ 213 h 235"/>
                <a:gd name="T58" fmla="*/ 170 w 234"/>
                <a:gd name="T59" fmla="*/ 235 h 235"/>
                <a:gd name="T60" fmla="*/ 234 w 234"/>
                <a:gd name="T61" fmla="*/ 228 h 235"/>
                <a:gd name="T62" fmla="*/ 234 w 234"/>
                <a:gd name="T63" fmla="*/ 224 h 235"/>
                <a:gd name="T64" fmla="*/ 224 w 234"/>
                <a:gd name="T65" fmla="*/ 16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34" h="235">
                  <a:moveTo>
                    <a:pt x="234" y="11"/>
                  </a:moveTo>
                  <a:cubicBezTo>
                    <a:pt x="234" y="64"/>
                    <a:pt x="234" y="64"/>
                    <a:pt x="234" y="64"/>
                  </a:cubicBezTo>
                  <a:cubicBezTo>
                    <a:pt x="234" y="70"/>
                    <a:pt x="230" y="75"/>
                    <a:pt x="224" y="75"/>
                  </a:cubicBezTo>
                  <a:cubicBezTo>
                    <a:pt x="218" y="75"/>
                    <a:pt x="213" y="70"/>
                    <a:pt x="213" y="64"/>
                  </a:cubicBezTo>
                  <a:cubicBezTo>
                    <a:pt x="213" y="36"/>
                    <a:pt x="213" y="36"/>
                    <a:pt x="213" y="36"/>
                  </a:cubicBezTo>
                  <a:cubicBezTo>
                    <a:pt x="157" y="93"/>
                    <a:pt x="157" y="93"/>
                    <a:pt x="157" y="93"/>
                  </a:cubicBezTo>
                  <a:cubicBezTo>
                    <a:pt x="154" y="95"/>
                    <a:pt x="152" y="96"/>
                    <a:pt x="149" y="96"/>
                  </a:cubicBezTo>
                  <a:cubicBezTo>
                    <a:pt x="146" y="96"/>
                    <a:pt x="144" y="95"/>
                    <a:pt x="141" y="93"/>
                  </a:cubicBezTo>
                  <a:cubicBezTo>
                    <a:pt x="137" y="89"/>
                    <a:pt x="137" y="82"/>
                    <a:pt x="141" y="78"/>
                  </a:cubicBezTo>
                  <a:cubicBezTo>
                    <a:pt x="198" y="21"/>
                    <a:pt x="198" y="21"/>
                    <a:pt x="198" y="21"/>
                  </a:cubicBezTo>
                  <a:cubicBezTo>
                    <a:pt x="170" y="21"/>
                    <a:pt x="170" y="21"/>
                    <a:pt x="170" y="21"/>
                  </a:cubicBezTo>
                  <a:cubicBezTo>
                    <a:pt x="164" y="21"/>
                    <a:pt x="160" y="17"/>
                    <a:pt x="160" y="11"/>
                  </a:cubicBezTo>
                  <a:cubicBezTo>
                    <a:pt x="160" y="5"/>
                    <a:pt x="164" y="0"/>
                    <a:pt x="170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5" y="0"/>
                    <a:pt x="226" y="0"/>
                    <a:pt x="228" y="1"/>
                  </a:cubicBezTo>
                  <a:cubicBezTo>
                    <a:pt x="232" y="2"/>
                    <a:pt x="234" y="6"/>
                    <a:pt x="234" y="11"/>
                  </a:cubicBezTo>
                  <a:close/>
                  <a:moveTo>
                    <a:pt x="77" y="142"/>
                  </a:moveTo>
                  <a:cubicBezTo>
                    <a:pt x="21" y="198"/>
                    <a:pt x="21" y="198"/>
                    <a:pt x="21" y="198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1" y="165"/>
                    <a:pt x="16" y="160"/>
                    <a:pt x="10" y="160"/>
                  </a:cubicBezTo>
                  <a:cubicBezTo>
                    <a:pt x="4" y="160"/>
                    <a:pt x="0" y="165"/>
                    <a:pt x="0" y="171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26"/>
                    <a:pt x="0" y="227"/>
                    <a:pt x="0" y="228"/>
                  </a:cubicBezTo>
                  <a:cubicBezTo>
                    <a:pt x="2" y="232"/>
                    <a:pt x="6" y="235"/>
                    <a:pt x="10" y="235"/>
                  </a:cubicBezTo>
                  <a:cubicBezTo>
                    <a:pt x="64" y="235"/>
                    <a:pt x="64" y="235"/>
                    <a:pt x="64" y="235"/>
                  </a:cubicBezTo>
                  <a:cubicBezTo>
                    <a:pt x="70" y="235"/>
                    <a:pt x="74" y="230"/>
                    <a:pt x="74" y="224"/>
                  </a:cubicBezTo>
                  <a:cubicBezTo>
                    <a:pt x="74" y="218"/>
                    <a:pt x="70" y="213"/>
                    <a:pt x="64" y="213"/>
                  </a:cubicBezTo>
                  <a:cubicBezTo>
                    <a:pt x="36" y="213"/>
                    <a:pt x="36" y="213"/>
                    <a:pt x="36" y="213"/>
                  </a:cubicBezTo>
                  <a:cubicBezTo>
                    <a:pt x="93" y="157"/>
                    <a:pt x="93" y="157"/>
                    <a:pt x="93" y="157"/>
                  </a:cubicBezTo>
                  <a:cubicBezTo>
                    <a:pt x="97" y="153"/>
                    <a:pt x="97" y="146"/>
                    <a:pt x="93" y="142"/>
                  </a:cubicBezTo>
                  <a:cubicBezTo>
                    <a:pt x="88" y="138"/>
                    <a:pt x="82" y="138"/>
                    <a:pt x="77" y="142"/>
                  </a:cubicBezTo>
                  <a:close/>
                  <a:moveTo>
                    <a:pt x="36" y="21"/>
                  </a:moveTo>
                  <a:cubicBezTo>
                    <a:pt x="64" y="21"/>
                    <a:pt x="64" y="21"/>
                    <a:pt x="64" y="21"/>
                  </a:cubicBezTo>
                  <a:cubicBezTo>
                    <a:pt x="70" y="21"/>
                    <a:pt x="74" y="17"/>
                    <a:pt x="74" y="11"/>
                  </a:cubicBezTo>
                  <a:cubicBezTo>
                    <a:pt x="74" y="5"/>
                    <a:pt x="70" y="0"/>
                    <a:pt x="6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9" y="0"/>
                    <a:pt x="8" y="0"/>
                    <a:pt x="6" y="1"/>
                  </a:cubicBezTo>
                  <a:cubicBezTo>
                    <a:pt x="2" y="2"/>
                    <a:pt x="0" y="6"/>
                    <a:pt x="0" y="11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70"/>
                    <a:pt x="4" y="75"/>
                    <a:pt x="10" y="75"/>
                  </a:cubicBezTo>
                  <a:cubicBezTo>
                    <a:pt x="16" y="75"/>
                    <a:pt x="21" y="70"/>
                    <a:pt x="21" y="64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77" y="93"/>
                    <a:pt x="77" y="93"/>
                    <a:pt x="77" y="93"/>
                  </a:cubicBezTo>
                  <a:cubicBezTo>
                    <a:pt x="80" y="95"/>
                    <a:pt x="82" y="96"/>
                    <a:pt x="85" y="96"/>
                  </a:cubicBezTo>
                  <a:cubicBezTo>
                    <a:pt x="88" y="96"/>
                    <a:pt x="90" y="95"/>
                    <a:pt x="93" y="93"/>
                  </a:cubicBezTo>
                  <a:cubicBezTo>
                    <a:pt x="97" y="89"/>
                    <a:pt x="97" y="82"/>
                    <a:pt x="93" y="78"/>
                  </a:cubicBezTo>
                  <a:lnTo>
                    <a:pt x="36" y="21"/>
                  </a:lnTo>
                  <a:close/>
                  <a:moveTo>
                    <a:pt x="224" y="160"/>
                  </a:moveTo>
                  <a:cubicBezTo>
                    <a:pt x="218" y="160"/>
                    <a:pt x="213" y="165"/>
                    <a:pt x="213" y="171"/>
                  </a:cubicBezTo>
                  <a:cubicBezTo>
                    <a:pt x="213" y="198"/>
                    <a:pt x="213" y="198"/>
                    <a:pt x="213" y="198"/>
                  </a:cubicBezTo>
                  <a:cubicBezTo>
                    <a:pt x="157" y="142"/>
                    <a:pt x="157" y="142"/>
                    <a:pt x="157" y="142"/>
                  </a:cubicBezTo>
                  <a:cubicBezTo>
                    <a:pt x="152" y="138"/>
                    <a:pt x="146" y="138"/>
                    <a:pt x="141" y="142"/>
                  </a:cubicBezTo>
                  <a:cubicBezTo>
                    <a:pt x="137" y="146"/>
                    <a:pt x="137" y="153"/>
                    <a:pt x="141" y="157"/>
                  </a:cubicBezTo>
                  <a:cubicBezTo>
                    <a:pt x="198" y="213"/>
                    <a:pt x="198" y="213"/>
                    <a:pt x="198" y="213"/>
                  </a:cubicBezTo>
                  <a:cubicBezTo>
                    <a:pt x="170" y="213"/>
                    <a:pt x="170" y="213"/>
                    <a:pt x="170" y="213"/>
                  </a:cubicBezTo>
                  <a:cubicBezTo>
                    <a:pt x="164" y="213"/>
                    <a:pt x="160" y="218"/>
                    <a:pt x="160" y="224"/>
                  </a:cubicBezTo>
                  <a:cubicBezTo>
                    <a:pt x="160" y="230"/>
                    <a:pt x="164" y="235"/>
                    <a:pt x="170" y="235"/>
                  </a:cubicBezTo>
                  <a:cubicBezTo>
                    <a:pt x="224" y="235"/>
                    <a:pt x="224" y="235"/>
                    <a:pt x="224" y="235"/>
                  </a:cubicBezTo>
                  <a:cubicBezTo>
                    <a:pt x="228" y="235"/>
                    <a:pt x="232" y="232"/>
                    <a:pt x="234" y="228"/>
                  </a:cubicBezTo>
                  <a:cubicBezTo>
                    <a:pt x="234" y="227"/>
                    <a:pt x="234" y="226"/>
                    <a:pt x="234" y="224"/>
                  </a:cubicBezTo>
                  <a:cubicBezTo>
                    <a:pt x="234" y="224"/>
                    <a:pt x="234" y="224"/>
                    <a:pt x="234" y="224"/>
                  </a:cubicBezTo>
                  <a:cubicBezTo>
                    <a:pt x="234" y="171"/>
                    <a:pt x="234" y="171"/>
                    <a:pt x="234" y="171"/>
                  </a:cubicBezTo>
                  <a:cubicBezTo>
                    <a:pt x="234" y="165"/>
                    <a:pt x="230" y="160"/>
                    <a:pt x="224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5" name="Freeform 417"/>
            <p:cNvSpPr>
              <a:spLocks noEditPoints="1"/>
            </p:cNvSpPr>
            <p:nvPr/>
          </p:nvSpPr>
          <p:spPr bwMode="auto">
            <a:xfrm>
              <a:off x="3342" y="1878"/>
              <a:ext cx="340" cy="340"/>
            </a:xfrm>
            <a:custGeom>
              <a:avLst/>
              <a:gdLst>
                <a:gd name="T0" fmla="*/ 256 w 512"/>
                <a:gd name="T1" fmla="*/ 22 h 512"/>
                <a:gd name="T2" fmla="*/ 491 w 512"/>
                <a:gd name="T3" fmla="*/ 256 h 512"/>
                <a:gd name="T4" fmla="*/ 256 w 512"/>
                <a:gd name="T5" fmla="*/ 491 h 512"/>
                <a:gd name="T6" fmla="*/ 21 w 512"/>
                <a:gd name="T7" fmla="*/ 256 h 512"/>
                <a:gd name="T8" fmla="*/ 256 w 512"/>
                <a:gd name="T9" fmla="*/ 22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2"/>
                  </a:moveTo>
                  <a:cubicBezTo>
                    <a:pt x="385" y="22"/>
                    <a:pt x="491" y="127"/>
                    <a:pt x="491" y="256"/>
                  </a:cubicBezTo>
                  <a:cubicBezTo>
                    <a:pt x="491" y="386"/>
                    <a:pt x="385" y="491"/>
                    <a:pt x="256" y="491"/>
                  </a:cubicBezTo>
                  <a:cubicBezTo>
                    <a:pt x="127" y="491"/>
                    <a:pt x="21" y="386"/>
                    <a:pt x="21" y="256"/>
                  </a:cubicBezTo>
                  <a:cubicBezTo>
                    <a:pt x="21" y="127"/>
                    <a:pt x="127" y="22"/>
                    <a:pt x="256" y="22"/>
                  </a:cubicBezTo>
                  <a:moveTo>
                    <a:pt x="256" y="0"/>
                  </a:moveTo>
                  <a:cubicBezTo>
                    <a:pt x="115" y="0"/>
                    <a:pt x="0" y="115"/>
                    <a:pt x="0" y="256"/>
                  </a:cubicBezTo>
                  <a:cubicBezTo>
                    <a:pt x="0" y="398"/>
                    <a:pt x="115" y="512"/>
                    <a:pt x="256" y="512"/>
                  </a:cubicBezTo>
                  <a:cubicBezTo>
                    <a:pt x="397" y="512"/>
                    <a:pt x="512" y="398"/>
                    <a:pt x="512" y="256"/>
                  </a:cubicBezTo>
                  <a:cubicBezTo>
                    <a:pt x="512" y="115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Российский химический сектор: государственная поддержка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433388" y="2547051"/>
            <a:ext cx="4180814" cy="432000"/>
            <a:chOff x="433388" y="2383426"/>
            <a:chExt cx="4180814" cy="432000"/>
          </a:xfrm>
        </p:grpSpPr>
        <p:sp>
          <p:nvSpPr>
            <p:cNvPr id="7" name="TextBox 6"/>
            <p:cNvSpPr txBox="1"/>
            <p:nvPr/>
          </p:nvSpPr>
          <p:spPr>
            <a:xfrm>
              <a:off x="1026942" y="2522482"/>
              <a:ext cx="358726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ru-RU" sz="1000" dirty="0" smtClean="0">
                  <a:solidFill>
                    <a:srgbClr val="313131"/>
                  </a:solidFill>
                </a:rPr>
                <a:t>Поддержка внедрения инноваций</a:t>
              </a:r>
            </a:p>
          </p:txBody>
        </p:sp>
        <p:grpSp>
          <p:nvGrpSpPr>
            <p:cNvPr id="87" name="Group 295"/>
            <p:cNvGrpSpPr>
              <a:grpSpLocks noChangeAspect="1"/>
            </p:cNvGrpSpPr>
            <p:nvPr/>
          </p:nvGrpSpPr>
          <p:grpSpPr bwMode="auto">
            <a:xfrm>
              <a:off x="433388" y="2383426"/>
              <a:ext cx="432000" cy="432000"/>
              <a:chOff x="6958" y="1122"/>
              <a:chExt cx="340" cy="340"/>
            </a:xfrm>
            <a:solidFill>
              <a:srgbClr val="86BC25"/>
            </a:solidFill>
          </p:grpSpPr>
          <p:sp>
            <p:nvSpPr>
              <p:cNvPr id="89" name="Freeform 296"/>
              <p:cNvSpPr>
                <a:spLocks noEditPoints="1"/>
              </p:cNvSpPr>
              <p:nvPr/>
            </p:nvSpPr>
            <p:spPr bwMode="auto">
              <a:xfrm>
                <a:off x="6958" y="1122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22 w 512"/>
                  <a:gd name="T3" fmla="*/ 90 h 512"/>
                  <a:gd name="T4" fmla="*/ 490 w 512"/>
                  <a:gd name="T5" fmla="*/ 256 h 512"/>
                  <a:gd name="T6" fmla="*/ 422 w 512"/>
                  <a:gd name="T7" fmla="*/ 422 h 512"/>
                  <a:gd name="T8" fmla="*/ 256 w 512"/>
                  <a:gd name="T9" fmla="*/ 490 h 512"/>
                  <a:gd name="T10" fmla="*/ 90 w 512"/>
                  <a:gd name="T11" fmla="*/ 422 h 512"/>
                  <a:gd name="T12" fmla="*/ 21 w 512"/>
                  <a:gd name="T13" fmla="*/ 256 h 512"/>
                  <a:gd name="T14" fmla="*/ 90 w 512"/>
                  <a:gd name="T15" fmla="*/ 90 h 512"/>
                  <a:gd name="T16" fmla="*/ 256 w 512"/>
                  <a:gd name="T17" fmla="*/ 21 h 512"/>
                  <a:gd name="T18" fmla="*/ 256 w 512"/>
                  <a:gd name="T19" fmla="*/ 0 h 512"/>
                  <a:gd name="T20" fmla="*/ 0 w 512"/>
                  <a:gd name="T21" fmla="*/ 256 h 512"/>
                  <a:gd name="T22" fmla="*/ 256 w 512"/>
                  <a:gd name="T23" fmla="*/ 512 h 512"/>
                  <a:gd name="T24" fmla="*/ 512 w 512"/>
                  <a:gd name="T25" fmla="*/ 256 h 512"/>
                  <a:gd name="T26" fmla="*/ 256 w 512"/>
                  <a:gd name="T27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18" y="21"/>
                      <a:pt x="377" y="45"/>
                      <a:pt x="422" y="90"/>
                    </a:cubicBezTo>
                    <a:cubicBezTo>
                      <a:pt x="466" y="134"/>
                      <a:pt x="490" y="193"/>
                      <a:pt x="490" y="256"/>
                    </a:cubicBezTo>
                    <a:cubicBezTo>
                      <a:pt x="490" y="318"/>
                      <a:pt x="466" y="377"/>
                      <a:pt x="422" y="422"/>
                    </a:cubicBezTo>
                    <a:cubicBezTo>
                      <a:pt x="377" y="466"/>
                      <a:pt x="318" y="490"/>
                      <a:pt x="256" y="490"/>
                    </a:cubicBezTo>
                    <a:cubicBezTo>
                      <a:pt x="193" y="490"/>
                      <a:pt x="134" y="466"/>
                      <a:pt x="90" y="422"/>
                    </a:cubicBezTo>
                    <a:cubicBezTo>
                      <a:pt x="45" y="377"/>
                      <a:pt x="21" y="318"/>
                      <a:pt x="21" y="256"/>
                    </a:cubicBezTo>
                    <a:cubicBezTo>
                      <a:pt x="21" y="193"/>
                      <a:pt x="45" y="134"/>
                      <a:pt x="90" y="90"/>
                    </a:cubicBezTo>
                    <a:cubicBezTo>
                      <a:pt x="134" y="45"/>
                      <a:pt x="193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0" name="Freeform 297"/>
              <p:cNvSpPr>
                <a:spLocks/>
              </p:cNvSpPr>
              <p:nvPr/>
            </p:nvSpPr>
            <p:spPr bwMode="auto">
              <a:xfrm>
                <a:off x="7135" y="1256"/>
                <a:ext cx="42" cy="57"/>
              </a:xfrm>
              <a:custGeom>
                <a:avLst/>
                <a:gdLst>
                  <a:gd name="T0" fmla="*/ 63 w 64"/>
                  <a:gd name="T1" fmla="*/ 62 h 86"/>
                  <a:gd name="T2" fmla="*/ 0 w 64"/>
                  <a:gd name="T3" fmla="*/ 0 h 86"/>
                  <a:gd name="T4" fmla="*/ 0 w 64"/>
                  <a:gd name="T5" fmla="*/ 30 h 86"/>
                  <a:gd name="T6" fmla="*/ 57 w 64"/>
                  <a:gd name="T7" fmla="*/ 86 h 86"/>
                  <a:gd name="T8" fmla="*/ 64 w 64"/>
                  <a:gd name="T9" fmla="*/ 63 h 86"/>
                  <a:gd name="T10" fmla="*/ 63 w 64"/>
                  <a:gd name="T11" fmla="*/ 6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6">
                    <a:moveTo>
                      <a:pt x="63" y="6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60" y="79"/>
                      <a:pt x="63" y="71"/>
                      <a:pt x="64" y="63"/>
                    </a:cubicBezTo>
                    <a:cubicBezTo>
                      <a:pt x="63" y="62"/>
                      <a:pt x="63" y="62"/>
                      <a:pt x="6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1" name="Freeform 298"/>
              <p:cNvSpPr>
                <a:spLocks/>
              </p:cNvSpPr>
              <p:nvPr/>
            </p:nvSpPr>
            <p:spPr bwMode="auto">
              <a:xfrm>
                <a:off x="7135" y="1296"/>
                <a:ext cx="30" cy="38"/>
              </a:xfrm>
              <a:custGeom>
                <a:avLst/>
                <a:gdLst>
                  <a:gd name="T0" fmla="*/ 0 w 45"/>
                  <a:gd name="T1" fmla="*/ 30 h 58"/>
                  <a:gd name="T2" fmla="*/ 28 w 45"/>
                  <a:gd name="T3" fmla="*/ 58 h 58"/>
                  <a:gd name="T4" fmla="*/ 45 w 45"/>
                  <a:gd name="T5" fmla="*/ 44 h 58"/>
                  <a:gd name="T6" fmla="*/ 0 w 45"/>
                  <a:gd name="T7" fmla="*/ 0 h 58"/>
                  <a:gd name="T8" fmla="*/ 0 w 45"/>
                  <a:gd name="T9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58">
                    <a:moveTo>
                      <a:pt x="0" y="30"/>
                    </a:moveTo>
                    <a:cubicBezTo>
                      <a:pt x="28" y="58"/>
                      <a:pt x="28" y="58"/>
                      <a:pt x="28" y="58"/>
                    </a:cubicBezTo>
                    <a:cubicBezTo>
                      <a:pt x="34" y="54"/>
                      <a:pt x="40" y="49"/>
                      <a:pt x="45" y="44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3" name="Freeform 299"/>
              <p:cNvSpPr>
                <a:spLocks/>
              </p:cNvSpPr>
              <p:nvPr/>
            </p:nvSpPr>
            <p:spPr bwMode="auto">
              <a:xfrm>
                <a:off x="7144" y="1245"/>
                <a:ext cx="30" cy="30"/>
              </a:xfrm>
              <a:custGeom>
                <a:avLst/>
                <a:gdLst>
                  <a:gd name="T0" fmla="*/ 0 w 46"/>
                  <a:gd name="T1" fmla="*/ 0 h 46"/>
                  <a:gd name="T2" fmla="*/ 46 w 46"/>
                  <a:gd name="T3" fmla="*/ 46 h 46"/>
                  <a:gd name="T4" fmla="*/ 0 w 46"/>
                  <a:gd name="T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46">
                    <a:moveTo>
                      <a:pt x="0" y="0"/>
                    </a:moveTo>
                    <a:cubicBezTo>
                      <a:pt x="46" y="46"/>
                      <a:pt x="46" y="46"/>
                      <a:pt x="46" y="46"/>
                    </a:cubicBezTo>
                    <a:cubicBezTo>
                      <a:pt x="39" y="25"/>
                      <a:pt x="22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4" name="Freeform 300"/>
              <p:cNvSpPr>
                <a:spLocks/>
              </p:cNvSpPr>
              <p:nvPr/>
            </p:nvSpPr>
            <p:spPr bwMode="auto">
              <a:xfrm>
                <a:off x="7135" y="1336"/>
                <a:ext cx="4" cy="4"/>
              </a:xfrm>
              <a:custGeom>
                <a:avLst/>
                <a:gdLst>
                  <a:gd name="T0" fmla="*/ 0 w 6"/>
                  <a:gd name="T1" fmla="*/ 7 h 7"/>
                  <a:gd name="T2" fmla="*/ 6 w 6"/>
                  <a:gd name="T3" fmla="*/ 6 h 7"/>
                  <a:gd name="T4" fmla="*/ 0 w 6"/>
                  <a:gd name="T5" fmla="*/ 0 h 7"/>
                  <a:gd name="T6" fmla="*/ 0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cubicBezTo>
                      <a:pt x="2" y="7"/>
                      <a:pt x="4" y="7"/>
                      <a:pt x="6" y="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6" name="Freeform 301"/>
              <p:cNvSpPr>
                <a:spLocks/>
              </p:cNvSpPr>
              <p:nvPr/>
            </p:nvSpPr>
            <p:spPr bwMode="auto">
              <a:xfrm>
                <a:off x="7078" y="1243"/>
                <a:ext cx="43" cy="97"/>
              </a:xfrm>
              <a:custGeom>
                <a:avLst/>
                <a:gdLst>
                  <a:gd name="T0" fmla="*/ 0 w 64"/>
                  <a:gd name="T1" fmla="*/ 74 h 147"/>
                  <a:gd name="T2" fmla="*/ 64 w 64"/>
                  <a:gd name="T3" fmla="*/ 147 h 147"/>
                  <a:gd name="T4" fmla="*/ 64 w 64"/>
                  <a:gd name="T5" fmla="*/ 0 h 147"/>
                  <a:gd name="T6" fmla="*/ 0 w 64"/>
                  <a:gd name="T7" fmla="*/ 7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147">
                    <a:moveTo>
                      <a:pt x="0" y="74"/>
                    </a:moveTo>
                    <a:cubicBezTo>
                      <a:pt x="0" y="111"/>
                      <a:pt x="28" y="142"/>
                      <a:pt x="64" y="147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28" y="5"/>
                      <a:pt x="0" y="36"/>
                      <a:pt x="0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7" name="Freeform 302"/>
              <p:cNvSpPr>
                <a:spLocks noEditPoints="1"/>
              </p:cNvSpPr>
              <p:nvPr/>
            </p:nvSpPr>
            <p:spPr bwMode="auto">
              <a:xfrm>
                <a:off x="6958" y="1122"/>
                <a:ext cx="340" cy="340"/>
              </a:xfrm>
              <a:custGeom>
                <a:avLst/>
                <a:gdLst>
                  <a:gd name="T0" fmla="*/ 0 w 512"/>
                  <a:gd name="T1" fmla="*/ 256 h 512"/>
                  <a:gd name="T2" fmla="*/ 512 w 512"/>
                  <a:gd name="T3" fmla="*/ 256 h 512"/>
                  <a:gd name="T4" fmla="*/ 245 w 512"/>
                  <a:gd name="T5" fmla="*/ 106 h 512"/>
                  <a:gd name="T6" fmla="*/ 266 w 512"/>
                  <a:gd name="T7" fmla="*/ 106 h 512"/>
                  <a:gd name="T8" fmla="*/ 256 w 512"/>
                  <a:gd name="T9" fmla="*/ 139 h 512"/>
                  <a:gd name="T10" fmla="*/ 245 w 512"/>
                  <a:gd name="T11" fmla="*/ 106 h 512"/>
                  <a:gd name="T12" fmla="*/ 157 w 512"/>
                  <a:gd name="T13" fmla="*/ 143 h 512"/>
                  <a:gd name="T14" fmla="*/ 158 w 512"/>
                  <a:gd name="T15" fmla="*/ 144 h 512"/>
                  <a:gd name="T16" fmla="*/ 173 w 512"/>
                  <a:gd name="T17" fmla="*/ 158 h 512"/>
                  <a:gd name="T18" fmla="*/ 173 w 512"/>
                  <a:gd name="T19" fmla="*/ 173 h 512"/>
                  <a:gd name="T20" fmla="*/ 158 w 512"/>
                  <a:gd name="T21" fmla="*/ 173 h 512"/>
                  <a:gd name="T22" fmla="*/ 147 w 512"/>
                  <a:gd name="T23" fmla="*/ 162 h 512"/>
                  <a:gd name="T24" fmla="*/ 143 w 512"/>
                  <a:gd name="T25" fmla="*/ 158 h 512"/>
                  <a:gd name="T26" fmla="*/ 142 w 512"/>
                  <a:gd name="T27" fmla="*/ 158 h 512"/>
                  <a:gd name="T28" fmla="*/ 139 w 512"/>
                  <a:gd name="T29" fmla="*/ 150 h 512"/>
                  <a:gd name="T30" fmla="*/ 128 w 512"/>
                  <a:gd name="T31" fmla="*/ 266 h 512"/>
                  <a:gd name="T32" fmla="*/ 95 w 512"/>
                  <a:gd name="T33" fmla="*/ 256 h 512"/>
                  <a:gd name="T34" fmla="*/ 128 w 512"/>
                  <a:gd name="T35" fmla="*/ 245 h 512"/>
                  <a:gd name="T36" fmla="*/ 128 w 512"/>
                  <a:gd name="T37" fmla="*/ 266 h 512"/>
                  <a:gd name="T38" fmla="*/ 162 w 512"/>
                  <a:gd name="T39" fmla="*/ 365 h 512"/>
                  <a:gd name="T40" fmla="*/ 159 w 512"/>
                  <a:gd name="T41" fmla="*/ 368 h 512"/>
                  <a:gd name="T42" fmla="*/ 158 w 512"/>
                  <a:gd name="T43" fmla="*/ 369 h 512"/>
                  <a:gd name="T44" fmla="*/ 147 w 512"/>
                  <a:gd name="T45" fmla="*/ 372 h 512"/>
                  <a:gd name="T46" fmla="*/ 142 w 512"/>
                  <a:gd name="T47" fmla="*/ 369 h 512"/>
                  <a:gd name="T48" fmla="*/ 142 w 512"/>
                  <a:gd name="T49" fmla="*/ 354 h 512"/>
                  <a:gd name="T50" fmla="*/ 143 w 512"/>
                  <a:gd name="T51" fmla="*/ 354 h 512"/>
                  <a:gd name="T52" fmla="*/ 143 w 512"/>
                  <a:gd name="T53" fmla="*/ 354 h 512"/>
                  <a:gd name="T54" fmla="*/ 147 w 512"/>
                  <a:gd name="T55" fmla="*/ 350 h 512"/>
                  <a:gd name="T56" fmla="*/ 173 w 512"/>
                  <a:gd name="T57" fmla="*/ 339 h 512"/>
                  <a:gd name="T58" fmla="*/ 173 w 512"/>
                  <a:gd name="T59" fmla="*/ 354 h 512"/>
                  <a:gd name="T60" fmla="*/ 256 w 512"/>
                  <a:gd name="T61" fmla="*/ 416 h 512"/>
                  <a:gd name="T62" fmla="*/ 245 w 512"/>
                  <a:gd name="T63" fmla="*/ 384 h 512"/>
                  <a:gd name="T64" fmla="*/ 266 w 512"/>
                  <a:gd name="T65" fmla="*/ 384 h 512"/>
                  <a:gd name="T66" fmla="*/ 256 w 512"/>
                  <a:gd name="T67" fmla="*/ 352 h 512"/>
                  <a:gd name="T68" fmla="*/ 256 w 512"/>
                  <a:gd name="T69" fmla="*/ 160 h 512"/>
                  <a:gd name="T70" fmla="*/ 256 w 512"/>
                  <a:gd name="T71" fmla="*/ 352 h 512"/>
                  <a:gd name="T72" fmla="*/ 362 w 512"/>
                  <a:gd name="T73" fmla="*/ 373 h 512"/>
                  <a:gd name="T74" fmla="*/ 343 w 512"/>
                  <a:gd name="T75" fmla="*/ 358 h 512"/>
                  <a:gd name="T76" fmla="*/ 339 w 512"/>
                  <a:gd name="T77" fmla="*/ 355 h 512"/>
                  <a:gd name="T78" fmla="*/ 339 w 512"/>
                  <a:gd name="T79" fmla="*/ 354 h 512"/>
                  <a:gd name="T80" fmla="*/ 338 w 512"/>
                  <a:gd name="T81" fmla="*/ 354 h 512"/>
                  <a:gd name="T82" fmla="*/ 338 w 512"/>
                  <a:gd name="T83" fmla="*/ 339 h 512"/>
                  <a:gd name="T84" fmla="*/ 354 w 512"/>
                  <a:gd name="T85" fmla="*/ 339 h 512"/>
                  <a:gd name="T86" fmla="*/ 358 w 512"/>
                  <a:gd name="T87" fmla="*/ 343 h 512"/>
                  <a:gd name="T88" fmla="*/ 372 w 512"/>
                  <a:gd name="T89" fmla="*/ 362 h 512"/>
                  <a:gd name="T90" fmla="*/ 369 w 512"/>
                  <a:gd name="T91" fmla="*/ 158 h 512"/>
                  <a:gd name="T92" fmla="*/ 356 w 512"/>
                  <a:gd name="T93" fmla="*/ 171 h 512"/>
                  <a:gd name="T94" fmla="*/ 354 w 512"/>
                  <a:gd name="T95" fmla="*/ 173 h 512"/>
                  <a:gd name="T96" fmla="*/ 345 w 512"/>
                  <a:gd name="T97" fmla="*/ 177 h 512"/>
                  <a:gd name="T98" fmla="*/ 338 w 512"/>
                  <a:gd name="T99" fmla="*/ 173 h 512"/>
                  <a:gd name="T100" fmla="*/ 336 w 512"/>
                  <a:gd name="T101" fmla="*/ 166 h 512"/>
                  <a:gd name="T102" fmla="*/ 338 w 512"/>
                  <a:gd name="T103" fmla="*/ 158 h 512"/>
                  <a:gd name="T104" fmla="*/ 339 w 512"/>
                  <a:gd name="T105" fmla="*/ 158 h 512"/>
                  <a:gd name="T106" fmla="*/ 343 w 512"/>
                  <a:gd name="T107" fmla="*/ 154 h 512"/>
                  <a:gd name="T108" fmla="*/ 354 w 512"/>
                  <a:gd name="T109" fmla="*/ 143 h 512"/>
                  <a:gd name="T110" fmla="*/ 372 w 512"/>
                  <a:gd name="T111" fmla="*/ 150 h 512"/>
                  <a:gd name="T112" fmla="*/ 405 w 512"/>
                  <a:gd name="T113" fmla="*/ 266 h 512"/>
                  <a:gd name="T114" fmla="*/ 373 w 512"/>
                  <a:gd name="T115" fmla="*/ 256 h 512"/>
                  <a:gd name="T116" fmla="*/ 405 w 512"/>
                  <a:gd name="T117" fmla="*/ 245 h 512"/>
                  <a:gd name="T118" fmla="*/ 405 w 512"/>
                  <a:gd name="T119" fmla="*/ 266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12" h="512"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  <a:moveTo>
                      <a:pt x="245" y="106"/>
                    </a:moveTo>
                    <a:cubicBezTo>
                      <a:pt x="245" y="100"/>
                      <a:pt x="250" y="96"/>
                      <a:pt x="256" y="96"/>
                    </a:cubicBezTo>
                    <a:cubicBezTo>
                      <a:pt x="262" y="96"/>
                      <a:pt x="266" y="100"/>
                      <a:pt x="266" y="106"/>
                    </a:cubicBezTo>
                    <a:cubicBezTo>
                      <a:pt x="266" y="128"/>
                      <a:pt x="266" y="128"/>
                      <a:pt x="266" y="128"/>
                    </a:cubicBezTo>
                    <a:cubicBezTo>
                      <a:pt x="266" y="134"/>
                      <a:pt x="262" y="139"/>
                      <a:pt x="256" y="139"/>
                    </a:cubicBezTo>
                    <a:cubicBezTo>
                      <a:pt x="250" y="139"/>
                      <a:pt x="245" y="134"/>
                      <a:pt x="245" y="128"/>
                    </a:cubicBezTo>
                    <a:lnTo>
                      <a:pt x="245" y="106"/>
                    </a:lnTo>
                    <a:close/>
                    <a:moveTo>
                      <a:pt x="142" y="143"/>
                    </a:moveTo>
                    <a:cubicBezTo>
                      <a:pt x="148" y="137"/>
                      <a:pt x="153" y="139"/>
                      <a:pt x="157" y="143"/>
                    </a:cubicBezTo>
                    <a:cubicBezTo>
                      <a:pt x="157" y="143"/>
                      <a:pt x="157" y="143"/>
                      <a:pt x="157" y="143"/>
                    </a:cubicBezTo>
                    <a:cubicBezTo>
                      <a:pt x="158" y="143"/>
                      <a:pt x="158" y="143"/>
                      <a:pt x="158" y="144"/>
                    </a:cubicBezTo>
                    <a:cubicBezTo>
                      <a:pt x="160" y="145"/>
                      <a:pt x="161" y="146"/>
                      <a:pt x="162" y="147"/>
                    </a:cubicBezTo>
                    <a:cubicBezTo>
                      <a:pt x="173" y="158"/>
                      <a:pt x="173" y="158"/>
                      <a:pt x="173" y="158"/>
                    </a:cubicBezTo>
                    <a:cubicBezTo>
                      <a:pt x="175" y="160"/>
                      <a:pt x="176" y="163"/>
                      <a:pt x="176" y="166"/>
                    </a:cubicBezTo>
                    <a:cubicBezTo>
                      <a:pt x="176" y="168"/>
                      <a:pt x="175" y="171"/>
                      <a:pt x="173" y="173"/>
                    </a:cubicBezTo>
                    <a:cubicBezTo>
                      <a:pt x="171" y="175"/>
                      <a:pt x="168" y="176"/>
                      <a:pt x="165" y="176"/>
                    </a:cubicBezTo>
                    <a:cubicBezTo>
                      <a:pt x="163" y="176"/>
                      <a:pt x="160" y="176"/>
                      <a:pt x="158" y="173"/>
                    </a:cubicBezTo>
                    <a:cubicBezTo>
                      <a:pt x="147" y="162"/>
                      <a:pt x="147" y="162"/>
                      <a:pt x="147" y="162"/>
                    </a:cubicBezTo>
                    <a:cubicBezTo>
                      <a:pt x="147" y="162"/>
                      <a:pt x="147" y="162"/>
                      <a:pt x="147" y="162"/>
                    </a:cubicBezTo>
                    <a:cubicBezTo>
                      <a:pt x="143" y="158"/>
                      <a:pt x="143" y="158"/>
                      <a:pt x="143" y="158"/>
                    </a:cubicBezTo>
                    <a:cubicBezTo>
                      <a:pt x="143" y="158"/>
                      <a:pt x="143" y="158"/>
                      <a:pt x="143" y="158"/>
                    </a:cubicBezTo>
                    <a:cubicBezTo>
                      <a:pt x="143" y="158"/>
                      <a:pt x="143" y="158"/>
                      <a:pt x="143" y="158"/>
                    </a:cubicBezTo>
                    <a:cubicBezTo>
                      <a:pt x="142" y="158"/>
                      <a:pt x="142" y="158"/>
                      <a:pt x="142" y="158"/>
                    </a:cubicBezTo>
                    <a:cubicBezTo>
                      <a:pt x="142" y="158"/>
                      <a:pt x="142" y="158"/>
                      <a:pt x="142" y="158"/>
                    </a:cubicBezTo>
                    <a:cubicBezTo>
                      <a:pt x="140" y="156"/>
                      <a:pt x="139" y="153"/>
                      <a:pt x="139" y="150"/>
                    </a:cubicBezTo>
                    <a:cubicBezTo>
                      <a:pt x="139" y="147"/>
                      <a:pt x="140" y="145"/>
                      <a:pt x="142" y="143"/>
                    </a:cubicBezTo>
                    <a:close/>
                    <a:moveTo>
                      <a:pt x="128" y="266"/>
                    </a:moveTo>
                    <a:cubicBezTo>
                      <a:pt x="106" y="266"/>
                      <a:pt x="106" y="266"/>
                      <a:pt x="106" y="266"/>
                    </a:cubicBezTo>
                    <a:cubicBezTo>
                      <a:pt x="100" y="266"/>
                      <a:pt x="95" y="262"/>
                      <a:pt x="95" y="256"/>
                    </a:cubicBezTo>
                    <a:cubicBezTo>
                      <a:pt x="95" y="250"/>
                      <a:pt x="100" y="245"/>
                      <a:pt x="106" y="245"/>
                    </a:cubicBezTo>
                    <a:cubicBezTo>
                      <a:pt x="128" y="245"/>
                      <a:pt x="128" y="245"/>
                      <a:pt x="128" y="245"/>
                    </a:cubicBezTo>
                    <a:cubicBezTo>
                      <a:pt x="134" y="245"/>
                      <a:pt x="139" y="250"/>
                      <a:pt x="139" y="256"/>
                    </a:cubicBezTo>
                    <a:cubicBezTo>
                      <a:pt x="139" y="262"/>
                      <a:pt x="134" y="266"/>
                      <a:pt x="128" y="266"/>
                    </a:cubicBezTo>
                    <a:close/>
                    <a:moveTo>
                      <a:pt x="173" y="354"/>
                    </a:moveTo>
                    <a:cubicBezTo>
                      <a:pt x="162" y="365"/>
                      <a:pt x="162" y="365"/>
                      <a:pt x="162" y="365"/>
                    </a:cubicBezTo>
                    <a:cubicBezTo>
                      <a:pt x="161" y="366"/>
                      <a:pt x="161" y="366"/>
                      <a:pt x="160" y="367"/>
                    </a:cubicBezTo>
                    <a:cubicBezTo>
                      <a:pt x="160" y="367"/>
                      <a:pt x="159" y="368"/>
                      <a:pt x="159" y="368"/>
                    </a:cubicBezTo>
                    <a:cubicBezTo>
                      <a:pt x="158" y="368"/>
                      <a:pt x="158" y="369"/>
                      <a:pt x="158" y="369"/>
                    </a:cubicBezTo>
                    <a:cubicBezTo>
                      <a:pt x="158" y="369"/>
                      <a:pt x="158" y="369"/>
                      <a:pt x="158" y="369"/>
                    </a:cubicBezTo>
                    <a:cubicBezTo>
                      <a:pt x="155" y="371"/>
                      <a:pt x="152" y="373"/>
                      <a:pt x="149" y="373"/>
                    </a:cubicBezTo>
                    <a:cubicBezTo>
                      <a:pt x="148" y="373"/>
                      <a:pt x="148" y="373"/>
                      <a:pt x="147" y="372"/>
                    </a:cubicBezTo>
                    <a:cubicBezTo>
                      <a:pt x="145" y="372"/>
                      <a:pt x="144" y="371"/>
                      <a:pt x="142" y="369"/>
                    </a:cubicBezTo>
                    <a:cubicBezTo>
                      <a:pt x="142" y="369"/>
                      <a:pt x="142" y="369"/>
                      <a:pt x="142" y="369"/>
                    </a:cubicBezTo>
                    <a:cubicBezTo>
                      <a:pt x="140" y="367"/>
                      <a:pt x="139" y="365"/>
                      <a:pt x="139" y="362"/>
                    </a:cubicBezTo>
                    <a:cubicBezTo>
                      <a:pt x="139" y="359"/>
                      <a:pt x="140" y="356"/>
                      <a:pt x="142" y="354"/>
                    </a:cubicBezTo>
                    <a:cubicBezTo>
                      <a:pt x="142" y="354"/>
                      <a:pt x="142" y="354"/>
                      <a:pt x="142" y="354"/>
                    </a:cubicBezTo>
                    <a:cubicBezTo>
                      <a:pt x="143" y="354"/>
                      <a:pt x="143" y="354"/>
                      <a:pt x="143" y="354"/>
                    </a:cubicBezTo>
                    <a:cubicBezTo>
                      <a:pt x="143" y="354"/>
                      <a:pt x="143" y="354"/>
                      <a:pt x="143" y="354"/>
                    </a:cubicBezTo>
                    <a:cubicBezTo>
                      <a:pt x="143" y="354"/>
                      <a:pt x="143" y="354"/>
                      <a:pt x="143" y="354"/>
                    </a:cubicBezTo>
                    <a:cubicBezTo>
                      <a:pt x="147" y="350"/>
                      <a:pt x="147" y="350"/>
                      <a:pt x="147" y="350"/>
                    </a:cubicBezTo>
                    <a:cubicBezTo>
                      <a:pt x="147" y="350"/>
                      <a:pt x="147" y="350"/>
                      <a:pt x="147" y="350"/>
                    </a:cubicBezTo>
                    <a:cubicBezTo>
                      <a:pt x="158" y="339"/>
                      <a:pt x="158" y="339"/>
                      <a:pt x="158" y="339"/>
                    </a:cubicBezTo>
                    <a:cubicBezTo>
                      <a:pt x="162" y="335"/>
                      <a:pt x="169" y="335"/>
                      <a:pt x="173" y="339"/>
                    </a:cubicBezTo>
                    <a:cubicBezTo>
                      <a:pt x="175" y="341"/>
                      <a:pt x="176" y="344"/>
                      <a:pt x="176" y="346"/>
                    </a:cubicBezTo>
                    <a:cubicBezTo>
                      <a:pt x="176" y="349"/>
                      <a:pt x="175" y="352"/>
                      <a:pt x="173" y="354"/>
                    </a:cubicBezTo>
                    <a:close/>
                    <a:moveTo>
                      <a:pt x="266" y="406"/>
                    </a:moveTo>
                    <a:cubicBezTo>
                      <a:pt x="266" y="412"/>
                      <a:pt x="262" y="416"/>
                      <a:pt x="256" y="416"/>
                    </a:cubicBezTo>
                    <a:cubicBezTo>
                      <a:pt x="250" y="416"/>
                      <a:pt x="245" y="412"/>
                      <a:pt x="245" y="406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5" y="378"/>
                      <a:pt x="250" y="373"/>
                      <a:pt x="256" y="373"/>
                    </a:cubicBezTo>
                    <a:cubicBezTo>
                      <a:pt x="262" y="373"/>
                      <a:pt x="266" y="378"/>
                      <a:pt x="266" y="384"/>
                    </a:cubicBezTo>
                    <a:lnTo>
                      <a:pt x="266" y="406"/>
                    </a:lnTo>
                    <a:close/>
                    <a:moveTo>
                      <a:pt x="256" y="352"/>
                    </a:moveTo>
                    <a:cubicBezTo>
                      <a:pt x="203" y="352"/>
                      <a:pt x="160" y="309"/>
                      <a:pt x="160" y="256"/>
                    </a:cubicBezTo>
                    <a:cubicBezTo>
                      <a:pt x="160" y="203"/>
                      <a:pt x="203" y="160"/>
                      <a:pt x="256" y="160"/>
                    </a:cubicBezTo>
                    <a:cubicBezTo>
                      <a:pt x="309" y="160"/>
                      <a:pt x="352" y="203"/>
                      <a:pt x="352" y="256"/>
                    </a:cubicBezTo>
                    <a:cubicBezTo>
                      <a:pt x="352" y="309"/>
                      <a:pt x="309" y="352"/>
                      <a:pt x="256" y="352"/>
                    </a:cubicBezTo>
                    <a:close/>
                    <a:moveTo>
                      <a:pt x="369" y="369"/>
                    </a:moveTo>
                    <a:cubicBezTo>
                      <a:pt x="367" y="371"/>
                      <a:pt x="364" y="373"/>
                      <a:pt x="362" y="373"/>
                    </a:cubicBezTo>
                    <a:cubicBezTo>
                      <a:pt x="359" y="373"/>
                      <a:pt x="356" y="372"/>
                      <a:pt x="354" y="370"/>
                    </a:cubicBezTo>
                    <a:cubicBezTo>
                      <a:pt x="343" y="358"/>
                      <a:pt x="343" y="358"/>
                      <a:pt x="343" y="358"/>
                    </a:cubicBezTo>
                    <a:cubicBezTo>
                      <a:pt x="343" y="358"/>
                      <a:pt x="343" y="358"/>
                      <a:pt x="343" y="358"/>
                    </a:cubicBezTo>
                    <a:cubicBezTo>
                      <a:pt x="339" y="355"/>
                      <a:pt x="339" y="355"/>
                      <a:pt x="339" y="355"/>
                    </a:cubicBezTo>
                    <a:cubicBezTo>
                      <a:pt x="339" y="355"/>
                      <a:pt x="339" y="354"/>
                      <a:pt x="339" y="354"/>
                    </a:cubicBezTo>
                    <a:cubicBezTo>
                      <a:pt x="339" y="354"/>
                      <a:pt x="339" y="354"/>
                      <a:pt x="339" y="354"/>
                    </a:cubicBezTo>
                    <a:cubicBezTo>
                      <a:pt x="338" y="354"/>
                      <a:pt x="338" y="354"/>
                      <a:pt x="338" y="354"/>
                    </a:cubicBezTo>
                    <a:cubicBezTo>
                      <a:pt x="338" y="354"/>
                      <a:pt x="338" y="354"/>
                      <a:pt x="338" y="354"/>
                    </a:cubicBezTo>
                    <a:cubicBezTo>
                      <a:pt x="337" y="352"/>
                      <a:pt x="335" y="349"/>
                      <a:pt x="336" y="346"/>
                    </a:cubicBezTo>
                    <a:cubicBezTo>
                      <a:pt x="336" y="343"/>
                      <a:pt x="336" y="341"/>
                      <a:pt x="338" y="339"/>
                    </a:cubicBezTo>
                    <a:cubicBezTo>
                      <a:pt x="344" y="333"/>
                      <a:pt x="349" y="335"/>
                      <a:pt x="353" y="339"/>
                    </a:cubicBezTo>
                    <a:cubicBezTo>
                      <a:pt x="354" y="339"/>
                      <a:pt x="354" y="339"/>
                      <a:pt x="354" y="339"/>
                    </a:cubicBezTo>
                    <a:cubicBezTo>
                      <a:pt x="354" y="339"/>
                      <a:pt x="354" y="339"/>
                      <a:pt x="354" y="340"/>
                    </a:cubicBezTo>
                    <a:cubicBezTo>
                      <a:pt x="356" y="341"/>
                      <a:pt x="357" y="342"/>
                      <a:pt x="358" y="343"/>
                    </a:cubicBezTo>
                    <a:cubicBezTo>
                      <a:pt x="369" y="354"/>
                      <a:pt x="369" y="354"/>
                      <a:pt x="369" y="354"/>
                    </a:cubicBezTo>
                    <a:cubicBezTo>
                      <a:pt x="371" y="356"/>
                      <a:pt x="372" y="359"/>
                      <a:pt x="372" y="362"/>
                    </a:cubicBezTo>
                    <a:cubicBezTo>
                      <a:pt x="372" y="365"/>
                      <a:pt x="371" y="367"/>
                      <a:pt x="369" y="369"/>
                    </a:cubicBezTo>
                    <a:close/>
                    <a:moveTo>
                      <a:pt x="369" y="158"/>
                    </a:moveTo>
                    <a:cubicBezTo>
                      <a:pt x="358" y="169"/>
                      <a:pt x="358" y="169"/>
                      <a:pt x="358" y="169"/>
                    </a:cubicBezTo>
                    <a:cubicBezTo>
                      <a:pt x="357" y="170"/>
                      <a:pt x="357" y="170"/>
                      <a:pt x="356" y="171"/>
                    </a:cubicBezTo>
                    <a:cubicBezTo>
                      <a:pt x="356" y="171"/>
                      <a:pt x="355" y="171"/>
                      <a:pt x="355" y="172"/>
                    </a:cubicBezTo>
                    <a:cubicBezTo>
                      <a:pt x="355" y="172"/>
                      <a:pt x="354" y="172"/>
                      <a:pt x="354" y="173"/>
                    </a:cubicBezTo>
                    <a:cubicBezTo>
                      <a:pt x="354" y="173"/>
                      <a:pt x="354" y="173"/>
                      <a:pt x="354" y="173"/>
                    </a:cubicBezTo>
                    <a:cubicBezTo>
                      <a:pt x="351" y="175"/>
                      <a:pt x="348" y="177"/>
                      <a:pt x="345" y="177"/>
                    </a:cubicBezTo>
                    <a:cubicBezTo>
                      <a:pt x="345" y="177"/>
                      <a:pt x="344" y="176"/>
                      <a:pt x="343" y="176"/>
                    </a:cubicBezTo>
                    <a:cubicBezTo>
                      <a:pt x="342" y="176"/>
                      <a:pt x="340" y="175"/>
                      <a:pt x="338" y="173"/>
                    </a:cubicBezTo>
                    <a:cubicBezTo>
                      <a:pt x="338" y="173"/>
                      <a:pt x="338" y="173"/>
                      <a:pt x="338" y="173"/>
                    </a:cubicBezTo>
                    <a:cubicBezTo>
                      <a:pt x="336" y="171"/>
                      <a:pt x="336" y="169"/>
                      <a:pt x="336" y="166"/>
                    </a:cubicBezTo>
                    <a:cubicBezTo>
                      <a:pt x="335" y="163"/>
                      <a:pt x="337" y="160"/>
                      <a:pt x="338" y="158"/>
                    </a:cubicBezTo>
                    <a:cubicBezTo>
                      <a:pt x="338" y="158"/>
                      <a:pt x="338" y="158"/>
                      <a:pt x="338" y="158"/>
                    </a:cubicBezTo>
                    <a:cubicBezTo>
                      <a:pt x="339" y="158"/>
                      <a:pt x="339" y="158"/>
                      <a:pt x="339" y="158"/>
                    </a:cubicBezTo>
                    <a:cubicBezTo>
                      <a:pt x="339" y="158"/>
                      <a:pt x="339" y="158"/>
                      <a:pt x="339" y="158"/>
                    </a:cubicBezTo>
                    <a:cubicBezTo>
                      <a:pt x="339" y="158"/>
                      <a:pt x="339" y="158"/>
                      <a:pt x="339" y="158"/>
                    </a:cubicBezTo>
                    <a:cubicBezTo>
                      <a:pt x="343" y="154"/>
                      <a:pt x="343" y="154"/>
                      <a:pt x="343" y="154"/>
                    </a:cubicBezTo>
                    <a:cubicBezTo>
                      <a:pt x="343" y="154"/>
                      <a:pt x="343" y="154"/>
                      <a:pt x="343" y="154"/>
                    </a:cubicBezTo>
                    <a:cubicBezTo>
                      <a:pt x="354" y="143"/>
                      <a:pt x="354" y="143"/>
                      <a:pt x="354" y="143"/>
                    </a:cubicBezTo>
                    <a:cubicBezTo>
                      <a:pt x="358" y="139"/>
                      <a:pt x="365" y="139"/>
                      <a:pt x="369" y="143"/>
                    </a:cubicBezTo>
                    <a:cubicBezTo>
                      <a:pt x="371" y="145"/>
                      <a:pt x="372" y="147"/>
                      <a:pt x="372" y="150"/>
                    </a:cubicBezTo>
                    <a:cubicBezTo>
                      <a:pt x="372" y="153"/>
                      <a:pt x="371" y="156"/>
                      <a:pt x="369" y="158"/>
                    </a:cubicBezTo>
                    <a:close/>
                    <a:moveTo>
                      <a:pt x="405" y="266"/>
                    </a:moveTo>
                    <a:cubicBezTo>
                      <a:pt x="383" y="266"/>
                      <a:pt x="383" y="266"/>
                      <a:pt x="383" y="266"/>
                    </a:cubicBezTo>
                    <a:cubicBezTo>
                      <a:pt x="377" y="266"/>
                      <a:pt x="373" y="262"/>
                      <a:pt x="373" y="256"/>
                    </a:cubicBezTo>
                    <a:cubicBezTo>
                      <a:pt x="373" y="250"/>
                      <a:pt x="377" y="245"/>
                      <a:pt x="383" y="245"/>
                    </a:cubicBezTo>
                    <a:cubicBezTo>
                      <a:pt x="405" y="245"/>
                      <a:pt x="405" y="245"/>
                      <a:pt x="405" y="245"/>
                    </a:cubicBezTo>
                    <a:cubicBezTo>
                      <a:pt x="411" y="245"/>
                      <a:pt x="416" y="250"/>
                      <a:pt x="416" y="256"/>
                    </a:cubicBezTo>
                    <a:cubicBezTo>
                      <a:pt x="416" y="262"/>
                      <a:pt x="411" y="266"/>
                      <a:pt x="405" y="2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33388" y="3027162"/>
            <a:ext cx="4177331" cy="432000"/>
            <a:chOff x="433388" y="2852316"/>
            <a:chExt cx="4177331" cy="432000"/>
          </a:xfrm>
        </p:grpSpPr>
        <p:sp>
          <p:nvSpPr>
            <p:cNvPr id="8" name="TextBox 7"/>
            <p:cNvSpPr txBox="1"/>
            <p:nvPr/>
          </p:nvSpPr>
          <p:spPr>
            <a:xfrm>
              <a:off x="1023459" y="2991372"/>
              <a:ext cx="358726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ru-RU" sz="1000" dirty="0" smtClean="0">
                  <a:solidFill>
                    <a:srgbClr val="313131"/>
                  </a:solidFill>
                </a:rPr>
                <a:t>Политика по охране труда</a:t>
              </a:r>
            </a:p>
          </p:txBody>
        </p:sp>
        <p:grpSp>
          <p:nvGrpSpPr>
            <p:cNvPr id="99" name="Group 295"/>
            <p:cNvGrpSpPr>
              <a:grpSpLocks noChangeAspect="1"/>
            </p:cNvGrpSpPr>
            <p:nvPr/>
          </p:nvGrpSpPr>
          <p:grpSpPr bwMode="auto">
            <a:xfrm>
              <a:off x="433388" y="2852316"/>
              <a:ext cx="432000" cy="432000"/>
              <a:chOff x="6958" y="1122"/>
              <a:chExt cx="340" cy="340"/>
            </a:xfrm>
            <a:solidFill>
              <a:srgbClr val="86BC25"/>
            </a:solidFill>
          </p:grpSpPr>
          <p:sp>
            <p:nvSpPr>
              <p:cNvPr id="136" name="Freeform 296"/>
              <p:cNvSpPr>
                <a:spLocks noEditPoints="1"/>
              </p:cNvSpPr>
              <p:nvPr/>
            </p:nvSpPr>
            <p:spPr bwMode="auto">
              <a:xfrm>
                <a:off x="6958" y="1122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22 w 512"/>
                  <a:gd name="T3" fmla="*/ 90 h 512"/>
                  <a:gd name="T4" fmla="*/ 490 w 512"/>
                  <a:gd name="T5" fmla="*/ 256 h 512"/>
                  <a:gd name="T6" fmla="*/ 422 w 512"/>
                  <a:gd name="T7" fmla="*/ 422 h 512"/>
                  <a:gd name="T8" fmla="*/ 256 w 512"/>
                  <a:gd name="T9" fmla="*/ 490 h 512"/>
                  <a:gd name="T10" fmla="*/ 90 w 512"/>
                  <a:gd name="T11" fmla="*/ 422 h 512"/>
                  <a:gd name="T12" fmla="*/ 21 w 512"/>
                  <a:gd name="T13" fmla="*/ 256 h 512"/>
                  <a:gd name="T14" fmla="*/ 90 w 512"/>
                  <a:gd name="T15" fmla="*/ 90 h 512"/>
                  <a:gd name="T16" fmla="*/ 256 w 512"/>
                  <a:gd name="T17" fmla="*/ 21 h 512"/>
                  <a:gd name="T18" fmla="*/ 256 w 512"/>
                  <a:gd name="T19" fmla="*/ 0 h 512"/>
                  <a:gd name="T20" fmla="*/ 0 w 512"/>
                  <a:gd name="T21" fmla="*/ 256 h 512"/>
                  <a:gd name="T22" fmla="*/ 256 w 512"/>
                  <a:gd name="T23" fmla="*/ 512 h 512"/>
                  <a:gd name="T24" fmla="*/ 512 w 512"/>
                  <a:gd name="T25" fmla="*/ 256 h 512"/>
                  <a:gd name="T26" fmla="*/ 256 w 512"/>
                  <a:gd name="T27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18" y="21"/>
                      <a:pt x="377" y="45"/>
                      <a:pt x="422" y="90"/>
                    </a:cubicBezTo>
                    <a:cubicBezTo>
                      <a:pt x="466" y="134"/>
                      <a:pt x="490" y="193"/>
                      <a:pt x="490" y="256"/>
                    </a:cubicBezTo>
                    <a:cubicBezTo>
                      <a:pt x="490" y="318"/>
                      <a:pt x="466" y="377"/>
                      <a:pt x="422" y="422"/>
                    </a:cubicBezTo>
                    <a:cubicBezTo>
                      <a:pt x="377" y="466"/>
                      <a:pt x="318" y="490"/>
                      <a:pt x="256" y="490"/>
                    </a:cubicBezTo>
                    <a:cubicBezTo>
                      <a:pt x="193" y="490"/>
                      <a:pt x="134" y="466"/>
                      <a:pt x="90" y="422"/>
                    </a:cubicBezTo>
                    <a:cubicBezTo>
                      <a:pt x="45" y="377"/>
                      <a:pt x="21" y="318"/>
                      <a:pt x="21" y="256"/>
                    </a:cubicBezTo>
                    <a:cubicBezTo>
                      <a:pt x="21" y="193"/>
                      <a:pt x="45" y="134"/>
                      <a:pt x="90" y="90"/>
                    </a:cubicBezTo>
                    <a:cubicBezTo>
                      <a:pt x="134" y="45"/>
                      <a:pt x="193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7" name="Freeform 297"/>
              <p:cNvSpPr>
                <a:spLocks/>
              </p:cNvSpPr>
              <p:nvPr/>
            </p:nvSpPr>
            <p:spPr bwMode="auto">
              <a:xfrm>
                <a:off x="7135" y="1256"/>
                <a:ext cx="42" cy="57"/>
              </a:xfrm>
              <a:custGeom>
                <a:avLst/>
                <a:gdLst>
                  <a:gd name="T0" fmla="*/ 63 w 64"/>
                  <a:gd name="T1" fmla="*/ 62 h 86"/>
                  <a:gd name="T2" fmla="*/ 0 w 64"/>
                  <a:gd name="T3" fmla="*/ 0 h 86"/>
                  <a:gd name="T4" fmla="*/ 0 w 64"/>
                  <a:gd name="T5" fmla="*/ 30 h 86"/>
                  <a:gd name="T6" fmla="*/ 57 w 64"/>
                  <a:gd name="T7" fmla="*/ 86 h 86"/>
                  <a:gd name="T8" fmla="*/ 64 w 64"/>
                  <a:gd name="T9" fmla="*/ 63 h 86"/>
                  <a:gd name="T10" fmla="*/ 63 w 64"/>
                  <a:gd name="T11" fmla="*/ 6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6">
                    <a:moveTo>
                      <a:pt x="63" y="6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60" y="79"/>
                      <a:pt x="63" y="71"/>
                      <a:pt x="64" y="63"/>
                    </a:cubicBezTo>
                    <a:cubicBezTo>
                      <a:pt x="63" y="62"/>
                      <a:pt x="63" y="62"/>
                      <a:pt x="6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8" name="Freeform 298"/>
              <p:cNvSpPr>
                <a:spLocks/>
              </p:cNvSpPr>
              <p:nvPr/>
            </p:nvSpPr>
            <p:spPr bwMode="auto">
              <a:xfrm>
                <a:off x="7135" y="1296"/>
                <a:ext cx="30" cy="38"/>
              </a:xfrm>
              <a:custGeom>
                <a:avLst/>
                <a:gdLst>
                  <a:gd name="T0" fmla="*/ 0 w 45"/>
                  <a:gd name="T1" fmla="*/ 30 h 58"/>
                  <a:gd name="T2" fmla="*/ 28 w 45"/>
                  <a:gd name="T3" fmla="*/ 58 h 58"/>
                  <a:gd name="T4" fmla="*/ 45 w 45"/>
                  <a:gd name="T5" fmla="*/ 44 h 58"/>
                  <a:gd name="T6" fmla="*/ 0 w 45"/>
                  <a:gd name="T7" fmla="*/ 0 h 58"/>
                  <a:gd name="T8" fmla="*/ 0 w 45"/>
                  <a:gd name="T9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58">
                    <a:moveTo>
                      <a:pt x="0" y="30"/>
                    </a:moveTo>
                    <a:cubicBezTo>
                      <a:pt x="28" y="58"/>
                      <a:pt x="28" y="58"/>
                      <a:pt x="28" y="58"/>
                    </a:cubicBezTo>
                    <a:cubicBezTo>
                      <a:pt x="34" y="54"/>
                      <a:pt x="40" y="49"/>
                      <a:pt x="45" y="44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9" name="Freeform 299"/>
              <p:cNvSpPr>
                <a:spLocks/>
              </p:cNvSpPr>
              <p:nvPr/>
            </p:nvSpPr>
            <p:spPr bwMode="auto">
              <a:xfrm>
                <a:off x="7144" y="1245"/>
                <a:ext cx="30" cy="30"/>
              </a:xfrm>
              <a:custGeom>
                <a:avLst/>
                <a:gdLst>
                  <a:gd name="T0" fmla="*/ 0 w 46"/>
                  <a:gd name="T1" fmla="*/ 0 h 46"/>
                  <a:gd name="T2" fmla="*/ 46 w 46"/>
                  <a:gd name="T3" fmla="*/ 46 h 46"/>
                  <a:gd name="T4" fmla="*/ 0 w 46"/>
                  <a:gd name="T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46">
                    <a:moveTo>
                      <a:pt x="0" y="0"/>
                    </a:moveTo>
                    <a:cubicBezTo>
                      <a:pt x="46" y="46"/>
                      <a:pt x="46" y="46"/>
                      <a:pt x="46" y="46"/>
                    </a:cubicBezTo>
                    <a:cubicBezTo>
                      <a:pt x="39" y="25"/>
                      <a:pt x="22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0" name="Freeform 300"/>
              <p:cNvSpPr>
                <a:spLocks/>
              </p:cNvSpPr>
              <p:nvPr/>
            </p:nvSpPr>
            <p:spPr bwMode="auto">
              <a:xfrm>
                <a:off x="7135" y="1336"/>
                <a:ext cx="4" cy="4"/>
              </a:xfrm>
              <a:custGeom>
                <a:avLst/>
                <a:gdLst>
                  <a:gd name="T0" fmla="*/ 0 w 6"/>
                  <a:gd name="T1" fmla="*/ 7 h 7"/>
                  <a:gd name="T2" fmla="*/ 6 w 6"/>
                  <a:gd name="T3" fmla="*/ 6 h 7"/>
                  <a:gd name="T4" fmla="*/ 0 w 6"/>
                  <a:gd name="T5" fmla="*/ 0 h 7"/>
                  <a:gd name="T6" fmla="*/ 0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cubicBezTo>
                      <a:pt x="2" y="7"/>
                      <a:pt x="4" y="7"/>
                      <a:pt x="6" y="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1" name="Freeform 301"/>
              <p:cNvSpPr>
                <a:spLocks/>
              </p:cNvSpPr>
              <p:nvPr/>
            </p:nvSpPr>
            <p:spPr bwMode="auto">
              <a:xfrm>
                <a:off x="7078" y="1243"/>
                <a:ext cx="43" cy="97"/>
              </a:xfrm>
              <a:custGeom>
                <a:avLst/>
                <a:gdLst>
                  <a:gd name="T0" fmla="*/ 0 w 64"/>
                  <a:gd name="T1" fmla="*/ 74 h 147"/>
                  <a:gd name="T2" fmla="*/ 64 w 64"/>
                  <a:gd name="T3" fmla="*/ 147 h 147"/>
                  <a:gd name="T4" fmla="*/ 64 w 64"/>
                  <a:gd name="T5" fmla="*/ 0 h 147"/>
                  <a:gd name="T6" fmla="*/ 0 w 64"/>
                  <a:gd name="T7" fmla="*/ 7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147">
                    <a:moveTo>
                      <a:pt x="0" y="74"/>
                    </a:moveTo>
                    <a:cubicBezTo>
                      <a:pt x="0" y="111"/>
                      <a:pt x="28" y="142"/>
                      <a:pt x="64" y="147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28" y="5"/>
                      <a:pt x="0" y="36"/>
                      <a:pt x="0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Freeform 302"/>
              <p:cNvSpPr>
                <a:spLocks noEditPoints="1"/>
              </p:cNvSpPr>
              <p:nvPr/>
            </p:nvSpPr>
            <p:spPr bwMode="auto">
              <a:xfrm>
                <a:off x="6958" y="1122"/>
                <a:ext cx="340" cy="340"/>
              </a:xfrm>
              <a:custGeom>
                <a:avLst/>
                <a:gdLst>
                  <a:gd name="T0" fmla="*/ 0 w 512"/>
                  <a:gd name="T1" fmla="*/ 256 h 512"/>
                  <a:gd name="T2" fmla="*/ 512 w 512"/>
                  <a:gd name="T3" fmla="*/ 256 h 512"/>
                  <a:gd name="T4" fmla="*/ 245 w 512"/>
                  <a:gd name="T5" fmla="*/ 106 h 512"/>
                  <a:gd name="T6" fmla="*/ 266 w 512"/>
                  <a:gd name="T7" fmla="*/ 106 h 512"/>
                  <a:gd name="T8" fmla="*/ 256 w 512"/>
                  <a:gd name="T9" fmla="*/ 139 h 512"/>
                  <a:gd name="T10" fmla="*/ 245 w 512"/>
                  <a:gd name="T11" fmla="*/ 106 h 512"/>
                  <a:gd name="T12" fmla="*/ 157 w 512"/>
                  <a:gd name="T13" fmla="*/ 143 h 512"/>
                  <a:gd name="T14" fmla="*/ 158 w 512"/>
                  <a:gd name="T15" fmla="*/ 144 h 512"/>
                  <a:gd name="T16" fmla="*/ 173 w 512"/>
                  <a:gd name="T17" fmla="*/ 158 h 512"/>
                  <a:gd name="T18" fmla="*/ 173 w 512"/>
                  <a:gd name="T19" fmla="*/ 173 h 512"/>
                  <a:gd name="T20" fmla="*/ 158 w 512"/>
                  <a:gd name="T21" fmla="*/ 173 h 512"/>
                  <a:gd name="T22" fmla="*/ 147 w 512"/>
                  <a:gd name="T23" fmla="*/ 162 h 512"/>
                  <a:gd name="T24" fmla="*/ 143 w 512"/>
                  <a:gd name="T25" fmla="*/ 158 h 512"/>
                  <a:gd name="T26" fmla="*/ 142 w 512"/>
                  <a:gd name="T27" fmla="*/ 158 h 512"/>
                  <a:gd name="T28" fmla="*/ 139 w 512"/>
                  <a:gd name="T29" fmla="*/ 150 h 512"/>
                  <a:gd name="T30" fmla="*/ 128 w 512"/>
                  <a:gd name="T31" fmla="*/ 266 h 512"/>
                  <a:gd name="T32" fmla="*/ 95 w 512"/>
                  <a:gd name="T33" fmla="*/ 256 h 512"/>
                  <a:gd name="T34" fmla="*/ 128 w 512"/>
                  <a:gd name="T35" fmla="*/ 245 h 512"/>
                  <a:gd name="T36" fmla="*/ 128 w 512"/>
                  <a:gd name="T37" fmla="*/ 266 h 512"/>
                  <a:gd name="T38" fmla="*/ 162 w 512"/>
                  <a:gd name="T39" fmla="*/ 365 h 512"/>
                  <a:gd name="T40" fmla="*/ 159 w 512"/>
                  <a:gd name="T41" fmla="*/ 368 h 512"/>
                  <a:gd name="T42" fmla="*/ 158 w 512"/>
                  <a:gd name="T43" fmla="*/ 369 h 512"/>
                  <a:gd name="T44" fmla="*/ 147 w 512"/>
                  <a:gd name="T45" fmla="*/ 372 h 512"/>
                  <a:gd name="T46" fmla="*/ 142 w 512"/>
                  <a:gd name="T47" fmla="*/ 369 h 512"/>
                  <a:gd name="T48" fmla="*/ 142 w 512"/>
                  <a:gd name="T49" fmla="*/ 354 h 512"/>
                  <a:gd name="T50" fmla="*/ 143 w 512"/>
                  <a:gd name="T51" fmla="*/ 354 h 512"/>
                  <a:gd name="T52" fmla="*/ 143 w 512"/>
                  <a:gd name="T53" fmla="*/ 354 h 512"/>
                  <a:gd name="T54" fmla="*/ 147 w 512"/>
                  <a:gd name="T55" fmla="*/ 350 h 512"/>
                  <a:gd name="T56" fmla="*/ 173 w 512"/>
                  <a:gd name="T57" fmla="*/ 339 h 512"/>
                  <a:gd name="T58" fmla="*/ 173 w 512"/>
                  <a:gd name="T59" fmla="*/ 354 h 512"/>
                  <a:gd name="T60" fmla="*/ 256 w 512"/>
                  <a:gd name="T61" fmla="*/ 416 h 512"/>
                  <a:gd name="T62" fmla="*/ 245 w 512"/>
                  <a:gd name="T63" fmla="*/ 384 h 512"/>
                  <a:gd name="T64" fmla="*/ 266 w 512"/>
                  <a:gd name="T65" fmla="*/ 384 h 512"/>
                  <a:gd name="T66" fmla="*/ 256 w 512"/>
                  <a:gd name="T67" fmla="*/ 352 h 512"/>
                  <a:gd name="T68" fmla="*/ 256 w 512"/>
                  <a:gd name="T69" fmla="*/ 160 h 512"/>
                  <a:gd name="T70" fmla="*/ 256 w 512"/>
                  <a:gd name="T71" fmla="*/ 352 h 512"/>
                  <a:gd name="T72" fmla="*/ 362 w 512"/>
                  <a:gd name="T73" fmla="*/ 373 h 512"/>
                  <a:gd name="T74" fmla="*/ 343 w 512"/>
                  <a:gd name="T75" fmla="*/ 358 h 512"/>
                  <a:gd name="T76" fmla="*/ 339 w 512"/>
                  <a:gd name="T77" fmla="*/ 355 h 512"/>
                  <a:gd name="T78" fmla="*/ 339 w 512"/>
                  <a:gd name="T79" fmla="*/ 354 h 512"/>
                  <a:gd name="T80" fmla="*/ 338 w 512"/>
                  <a:gd name="T81" fmla="*/ 354 h 512"/>
                  <a:gd name="T82" fmla="*/ 338 w 512"/>
                  <a:gd name="T83" fmla="*/ 339 h 512"/>
                  <a:gd name="T84" fmla="*/ 354 w 512"/>
                  <a:gd name="T85" fmla="*/ 339 h 512"/>
                  <a:gd name="T86" fmla="*/ 358 w 512"/>
                  <a:gd name="T87" fmla="*/ 343 h 512"/>
                  <a:gd name="T88" fmla="*/ 372 w 512"/>
                  <a:gd name="T89" fmla="*/ 362 h 512"/>
                  <a:gd name="T90" fmla="*/ 369 w 512"/>
                  <a:gd name="T91" fmla="*/ 158 h 512"/>
                  <a:gd name="T92" fmla="*/ 356 w 512"/>
                  <a:gd name="T93" fmla="*/ 171 h 512"/>
                  <a:gd name="T94" fmla="*/ 354 w 512"/>
                  <a:gd name="T95" fmla="*/ 173 h 512"/>
                  <a:gd name="T96" fmla="*/ 345 w 512"/>
                  <a:gd name="T97" fmla="*/ 177 h 512"/>
                  <a:gd name="T98" fmla="*/ 338 w 512"/>
                  <a:gd name="T99" fmla="*/ 173 h 512"/>
                  <a:gd name="T100" fmla="*/ 336 w 512"/>
                  <a:gd name="T101" fmla="*/ 166 h 512"/>
                  <a:gd name="T102" fmla="*/ 338 w 512"/>
                  <a:gd name="T103" fmla="*/ 158 h 512"/>
                  <a:gd name="T104" fmla="*/ 339 w 512"/>
                  <a:gd name="T105" fmla="*/ 158 h 512"/>
                  <a:gd name="T106" fmla="*/ 343 w 512"/>
                  <a:gd name="T107" fmla="*/ 154 h 512"/>
                  <a:gd name="T108" fmla="*/ 354 w 512"/>
                  <a:gd name="T109" fmla="*/ 143 h 512"/>
                  <a:gd name="T110" fmla="*/ 372 w 512"/>
                  <a:gd name="T111" fmla="*/ 150 h 512"/>
                  <a:gd name="T112" fmla="*/ 405 w 512"/>
                  <a:gd name="T113" fmla="*/ 266 h 512"/>
                  <a:gd name="T114" fmla="*/ 373 w 512"/>
                  <a:gd name="T115" fmla="*/ 256 h 512"/>
                  <a:gd name="T116" fmla="*/ 405 w 512"/>
                  <a:gd name="T117" fmla="*/ 245 h 512"/>
                  <a:gd name="T118" fmla="*/ 405 w 512"/>
                  <a:gd name="T119" fmla="*/ 266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12" h="512"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  <a:moveTo>
                      <a:pt x="245" y="106"/>
                    </a:moveTo>
                    <a:cubicBezTo>
                      <a:pt x="245" y="100"/>
                      <a:pt x="250" y="96"/>
                      <a:pt x="256" y="96"/>
                    </a:cubicBezTo>
                    <a:cubicBezTo>
                      <a:pt x="262" y="96"/>
                      <a:pt x="266" y="100"/>
                      <a:pt x="266" y="106"/>
                    </a:cubicBezTo>
                    <a:cubicBezTo>
                      <a:pt x="266" y="128"/>
                      <a:pt x="266" y="128"/>
                      <a:pt x="266" y="128"/>
                    </a:cubicBezTo>
                    <a:cubicBezTo>
                      <a:pt x="266" y="134"/>
                      <a:pt x="262" y="139"/>
                      <a:pt x="256" y="139"/>
                    </a:cubicBezTo>
                    <a:cubicBezTo>
                      <a:pt x="250" y="139"/>
                      <a:pt x="245" y="134"/>
                      <a:pt x="245" y="128"/>
                    </a:cubicBezTo>
                    <a:lnTo>
                      <a:pt x="245" y="106"/>
                    </a:lnTo>
                    <a:close/>
                    <a:moveTo>
                      <a:pt x="142" y="143"/>
                    </a:moveTo>
                    <a:cubicBezTo>
                      <a:pt x="148" y="137"/>
                      <a:pt x="153" y="139"/>
                      <a:pt x="157" y="143"/>
                    </a:cubicBezTo>
                    <a:cubicBezTo>
                      <a:pt x="157" y="143"/>
                      <a:pt x="157" y="143"/>
                      <a:pt x="157" y="143"/>
                    </a:cubicBezTo>
                    <a:cubicBezTo>
                      <a:pt x="158" y="143"/>
                      <a:pt x="158" y="143"/>
                      <a:pt x="158" y="144"/>
                    </a:cubicBezTo>
                    <a:cubicBezTo>
                      <a:pt x="160" y="145"/>
                      <a:pt x="161" y="146"/>
                      <a:pt x="162" y="147"/>
                    </a:cubicBezTo>
                    <a:cubicBezTo>
                      <a:pt x="173" y="158"/>
                      <a:pt x="173" y="158"/>
                      <a:pt x="173" y="158"/>
                    </a:cubicBezTo>
                    <a:cubicBezTo>
                      <a:pt x="175" y="160"/>
                      <a:pt x="176" y="163"/>
                      <a:pt x="176" y="166"/>
                    </a:cubicBezTo>
                    <a:cubicBezTo>
                      <a:pt x="176" y="168"/>
                      <a:pt x="175" y="171"/>
                      <a:pt x="173" y="173"/>
                    </a:cubicBezTo>
                    <a:cubicBezTo>
                      <a:pt x="171" y="175"/>
                      <a:pt x="168" y="176"/>
                      <a:pt x="165" y="176"/>
                    </a:cubicBezTo>
                    <a:cubicBezTo>
                      <a:pt x="163" y="176"/>
                      <a:pt x="160" y="176"/>
                      <a:pt x="158" y="173"/>
                    </a:cubicBezTo>
                    <a:cubicBezTo>
                      <a:pt x="147" y="162"/>
                      <a:pt x="147" y="162"/>
                      <a:pt x="147" y="162"/>
                    </a:cubicBezTo>
                    <a:cubicBezTo>
                      <a:pt x="147" y="162"/>
                      <a:pt x="147" y="162"/>
                      <a:pt x="147" y="162"/>
                    </a:cubicBezTo>
                    <a:cubicBezTo>
                      <a:pt x="143" y="158"/>
                      <a:pt x="143" y="158"/>
                      <a:pt x="143" y="158"/>
                    </a:cubicBezTo>
                    <a:cubicBezTo>
                      <a:pt x="143" y="158"/>
                      <a:pt x="143" y="158"/>
                      <a:pt x="143" y="158"/>
                    </a:cubicBezTo>
                    <a:cubicBezTo>
                      <a:pt x="143" y="158"/>
                      <a:pt x="143" y="158"/>
                      <a:pt x="143" y="158"/>
                    </a:cubicBezTo>
                    <a:cubicBezTo>
                      <a:pt x="142" y="158"/>
                      <a:pt x="142" y="158"/>
                      <a:pt x="142" y="158"/>
                    </a:cubicBezTo>
                    <a:cubicBezTo>
                      <a:pt x="142" y="158"/>
                      <a:pt x="142" y="158"/>
                      <a:pt x="142" y="158"/>
                    </a:cubicBezTo>
                    <a:cubicBezTo>
                      <a:pt x="140" y="156"/>
                      <a:pt x="139" y="153"/>
                      <a:pt x="139" y="150"/>
                    </a:cubicBezTo>
                    <a:cubicBezTo>
                      <a:pt x="139" y="147"/>
                      <a:pt x="140" y="145"/>
                      <a:pt x="142" y="143"/>
                    </a:cubicBezTo>
                    <a:close/>
                    <a:moveTo>
                      <a:pt x="128" y="266"/>
                    </a:moveTo>
                    <a:cubicBezTo>
                      <a:pt x="106" y="266"/>
                      <a:pt x="106" y="266"/>
                      <a:pt x="106" y="266"/>
                    </a:cubicBezTo>
                    <a:cubicBezTo>
                      <a:pt x="100" y="266"/>
                      <a:pt x="95" y="262"/>
                      <a:pt x="95" y="256"/>
                    </a:cubicBezTo>
                    <a:cubicBezTo>
                      <a:pt x="95" y="250"/>
                      <a:pt x="100" y="245"/>
                      <a:pt x="106" y="245"/>
                    </a:cubicBezTo>
                    <a:cubicBezTo>
                      <a:pt x="128" y="245"/>
                      <a:pt x="128" y="245"/>
                      <a:pt x="128" y="245"/>
                    </a:cubicBezTo>
                    <a:cubicBezTo>
                      <a:pt x="134" y="245"/>
                      <a:pt x="139" y="250"/>
                      <a:pt x="139" y="256"/>
                    </a:cubicBezTo>
                    <a:cubicBezTo>
                      <a:pt x="139" y="262"/>
                      <a:pt x="134" y="266"/>
                      <a:pt x="128" y="266"/>
                    </a:cubicBezTo>
                    <a:close/>
                    <a:moveTo>
                      <a:pt x="173" y="354"/>
                    </a:moveTo>
                    <a:cubicBezTo>
                      <a:pt x="162" y="365"/>
                      <a:pt x="162" y="365"/>
                      <a:pt x="162" y="365"/>
                    </a:cubicBezTo>
                    <a:cubicBezTo>
                      <a:pt x="161" y="366"/>
                      <a:pt x="161" y="366"/>
                      <a:pt x="160" y="367"/>
                    </a:cubicBezTo>
                    <a:cubicBezTo>
                      <a:pt x="160" y="367"/>
                      <a:pt x="159" y="368"/>
                      <a:pt x="159" y="368"/>
                    </a:cubicBezTo>
                    <a:cubicBezTo>
                      <a:pt x="158" y="368"/>
                      <a:pt x="158" y="369"/>
                      <a:pt x="158" y="369"/>
                    </a:cubicBezTo>
                    <a:cubicBezTo>
                      <a:pt x="158" y="369"/>
                      <a:pt x="158" y="369"/>
                      <a:pt x="158" y="369"/>
                    </a:cubicBezTo>
                    <a:cubicBezTo>
                      <a:pt x="155" y="371"/>
                      <a:pt x="152" y="373"/>
                      <a:pt x="149" y="373"/>
                    </a:cubicBezTo>
                    <a:cubicBezTo>
                      <a:pt x="148" y="373"/>
                      <a:pt x="148" y="373"/>
                      <a:pt x="147" y="372"/>
                    </a:cubicBezTo>
                    <a:cubicBezTo>
                      <a:pt x="145" y="372"/>
                      <a:pt x="144" y="371"/>
                      <a:pt x="142" y="369"/>
                    </a:cubicBezTo>
                    <a:cubicBezTo>
                      <a:pt x="142" y="369"/>
                      <a:pt x="142" y="369"/>
                      <a:pt x="142" y="369"/>
                    </a:cubicBezTo>
                    <a:cubicBezTo>
                      <a:pt x="140" y="367"/>
                      <a:pt x="139" y="365"/>
                      <a:pt x="139" y="362"/>
                    </a:cubicBezTo>
                    <a:cubicBezTo>
                      <a:pt x="139" y="359"/>
                      <a:pt x="140" y="356"/>
                      <a:pt x="142" y="354"/>
                    </a:cubicBezTo>
                    <a:cubicBezTo>
                      <a:pt x="142" y="354"/>
                      <a:pt x="142" y="354"/>
                      <a:pt x="142" y="354"/>
                    </a:cubicBezTo>
                    <a:cubicBezTo>
                      <a:pt x="143" y="354"/>
                      <a:pt x="143" y="354"/>
                      <a:pt x="143" y="354"/>
                    </a:cubicBezTo>
                    <a:cubicBezTo>
                      <a:pt x="143" y="354"/>
                      <a:pt x="143" y="354"/>
                      <a:pt x="143" y="354"/>
                    </a:cubicBezTo>
                    <a:cubicBezTo>
                      <a:pt x="143" y="354"/>
                      <a:pt x="143" y="354"/>
                      <a:pt x="143" y="354"/>
                    </a:cubicBezTo>
                    <a:cubicBezTo>
                      <a:pt x="147" y="350"/>
                      <a:pt x="147" y="350"/>
                      <a:pt x="147" y="350"/>
                    </a:cubicBezTo>
                    <a:cubicBezTo>
                      <a:pt x="147" y="350"/>
                      <a:pt x="147" y="350"/>
                      <a:pt x="147" y="350"/>
                    </a:cubicBezTo>
                    <a:cubicBezTo>
                      <a:pt x="158" y="339"/>
                      <a:pt x="158" y="339"/>
                      <a:pt x="158" y="339"/>
                    </a:cubicBezTo>
                    <a:cubicBezTo>
                      <a:pt x="162" y="335"/>
                      <a:pt x="169" y="335"/>
                      <a:pt x="173" y="339"/>
                    </a:cubicBezTo>
                    <a:cubicBezTo>
                      <a:pt x="175" y="341"/>
                      <a:pt x="176" y="344"/>
                      <a:pt x="176" y="346"/>
                    </a:cubicBezTo>
                    <a:cubicBezTo>
                      <a:pt x="176" y="349"/>
                      <a:pt x="175" y="352"/>
                      <a:pt x="173" y="354"/>
                    </a:cubicBezTo>
                    <a:close/>
                    <a:moveTo>
                      <a:pt x="266" y="406"/>
                    </a:moveTo>
                    <a:cubicBezTo>
                      <a:pt x="266" y="412"/>
                      <a:pt x="262" y="416"/>
                      <a:pt x="256" y="416"/>
                    </a:cubicBezTo>
                    <a:cubicBezTo>
                      <a:pt x="250" y="416"/>
                      <a:pt x="245" y="412"/>
                      <a:pt x="245" y="406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5" y="378"/>
                      <a:pt x="250" y="373"/>
                      <a:pt x="256" y="373"/>
                    </a:cubicBezTo>
                    <a:cubicBezTo>
                      <a:pt x="262" y="373"/>
                      <a:pt x="266" y="378"/>
                      <a:pt x="266" y="384"/>
                    </a:cubicBezTo>
                    <a:lnTo>
                      <a:pt x="266" y="406"/>
                    </a:lnTo>
                    <a:close/>
                    <a:moveTo>
                      <a:pt x="256" y="352"/>
                    </a:moveTo>
                    <a:cubicBezTo>
                      <a:pt x="203" y="352"/>
                      <a:pt x="160" y="309"/>
                      <a:pt x="160" y="256"/>
                    </a:cubicBezTo>
                    <a:cubicBezTo>
                      <a:pt x="160" y="203"/>
                      <a:pt x="203" y="160"/>
                      <a:pt x="256" y="160"/>
                    </a:cubicBezTo>
                    <a:cubicBezTo>
                      <a:pt x="309" y="160"/>
                      <a:pt x="352" y="203"/>
                      <a:pt x="352" y="256"/>
                    </a:cubicBezTo>
                    <a:cubicBezTo>
                      <a:pt x="352" y="309"/>
                      <a:pt x="309" y="352"/>
                      <a:pt x="256" y="352"/>
                    </a:cubicBezTo>
                    <a:close/>
                    <a:moveTo>
                      <a:pt x="369" y="369"/>
                    </a:moveTo>
                    <a:cubicBezTo>
                      <a:pt x="367" y="371"/>
                      <a:pt x="364" y="373"/>
                      <a:pt x="362" y="373"/>
                    </a:cubicBezTo>
                    <a:cubicBezTo>
                      <a:pt x="359" y="373"/>
                      <a:pt x="356" y="372"/>
                      <a:pt x="354" y="370"/>
                    </a:cubicBezTo>
                    <a:cubicBezTo>
                      <a:pt x="343" y="358"/>
                      <a:pt x="343" y="358"/>
                      <a:pt x="343" y="358"/>
                    </a:cubicBezTo>
                    <a:cubicBezTo>
                      <a:pt x="343" y="358"/>
                      <a:pt x="343" y="358"/>
                      <a:pt x="343" y="358"/>
                    </a:cubicBezTo>
                    <a:cubicBezTo>
                      <a:pt x="339" y="355"/>
                      <a:pt x="339" y="355"/>
                      <a:pt x="339" y="355"/>
                    </a:cubicBezTo>
                    <a:cubicBezTo>
                      <a:pt x="339" y="355"/>
                      <a:pt x="339" y="354"/>
                      <a:pt x="339" y="354"/>
                    </a:cubicBezTo>
                    <a:cubicBezTo>
                      <a:pt x="339" y="354"/>
                      <a:pt x="339" y="354"/>
                      <a:pt x="339" y="354"/>
                    </a:cubicBezTo>
                    <a:cubicBezTo>
                      <a:pt x="338" y="354"/>
                      <a:pt x="338" y="354"/>
                      <a:pt x="338" y="354"/>
                    </a:cubicBezTo>
                    <a:cubicBezTo>
                      <a:pt x="338" y="354"/>
                      <a:pt x="338" y="354"/>
                      <a:pt x="338" y="354"/>
                    </a:cubicBezTo>
                    <a:cubicBezTo>
                      <a:pt x="337" y="352"/>
                      <a:pt x="335" y="349"/>
                      <a:pt x="336" y="346"/>
                    </a:cubicBezTo>
                    <a:cubicBezTo>
                      <a:pt x="336" y="343"/>
                      <a:pt x="336" y="341"/>
                      <a:pt x="338" y="339"/>
                    </a:cubicBezTo>
                    <a:cubicBezTo>
                      <a:pt x="344" y="333"/>
                      <a:pt x="349" y="335"/>
                      <a:pt x="353" y="339"/>
                    </a:cubicBezTo>
                    <a:cubicBezTo>
                      <a:pt x="354" y="339"/>
                      <a:pt x="354" y="339"/>
                      <a:pt x="354" y="339"/>
                    </a:cubicBezTo>
                    <a:cubicBezTo>
                      <a:pt x="354" y="339"/>
                      <a:pt x="354" y="339"/>
                      <a:pt x="354" y="340"/>
                    </a:cubicBezTo>
                    <a:cubicBezTo>
                      <a:pt x="356" y="341"/>
                      <a:pt x="357" y="342"/>
                      <a:pt x="358" y="343"/>
                    </a:cubicBezTo>
                    <a:cubicBezTo>
                      <a:pt x="369" y="354"/>
                      <a:pt x="369" y="354"/>
                      <a:pt x="369" y="354"/>
                    </a:cubicBezTo>
                    <a:cubicBezTo>
                      <a:pt x="371" y="356"/>
                      <a:pt x="372" y="359"/>
                      <a:pt x="372" y="362"/>
                    </a:cubicBezTo>
                    <a:cubicBezTo>
                      <a:pt x="372" y="365"/>
                      <a:pt x="371" y="367"/>
                      <a:pt x="369" y="369"/>
                    </a:cubicBezTo>
                    <a:close/>
                    <a:moveTo>
                      <a:pt x="369" y="158"/>
                    </a:moveTo>
                    <a:cubicBezTo>
                      <a:pt x="358" y="169"/>
                      <a:pt x="358" y="169"/>
                      <a:pt x="358" y="169"/>
                    </a:cubicBezTo>
                    <a:cubicBezTo>
                      <a:pt x="357" y="170"/>
                      <a:pt x="357" y="170"/>
                      <a:pt x="356" y="171"/>
                    </a:cubicBezTo>
                    <a:cubicBezTo>
                      <a:pt x="356" y="171"/>
                      <a:pt x="355" y="171"/>
                      <a:pt x="355" y="172"/>
                    </a:cubicBezTo>
                    <a:cubicBezTo>
                      <a:pt x="355" y="172"/>
                      <a:pt x="354" y="172"/>
                      <a:pt x="354" y="173"/>
                    </a:cubicBezTo>
                    <a:cubicBezTo>
                      <a:pt x="354" y="173"/>
                      <a:pt x="354" y="173"/>
                      <a:pt x="354" y="173"/>
                    </a:cubicBezTo>
                    <a:cubicBezTo>
                      <a:pt x="351" y="175"/>
                      <a:pt x="348" y="177"/>
                      <a:pt x="345" y="177"/>
                    </a:cubicBezTo>
                    <a:cubicBezTo>
                      <a:pt x="345" y="177"/>
                      <a:pt x="344" y="176"/>
                      <a:pt x="343" y="176"/>
                    </a:cubicBezTo>
                    <a:cubicBezTo>
                      <a:pt x="342" y="176"/>
                      <a:pt x="340" y="175"/>
                      <a:pt x="338" y="173"/>
                    </a:cubicBezTo>
                    <a:cubicBezTo>
                      <a:pt x="338" y="173"/>
                      <a:pt x="338" y="173"/>
                      <a:pt x="338" y="173"/>
                    </a:cubicBezTo>
                    <a:cubicBezTo>
                      <a:pt x="336" y="171"/>
                      <a:pt x="336" y="169"/>
                      <a:pt x="336" y="166"/>
                    </a:cubicBezTo>
                    <a:cubicBezTo>
                      <a:pt x="335" y="163"/>
                      <a:pt x="337" y="160"/>
                      <a:pt x="338" y="158"/>
                    </a:cubicBezTo>
                    <a:cubicBezTo>
                      <a:pt x="338" y="158"/>
                      <a:pt x="338" y="158"/>
                      <a:pt x="338" y="158"/>
                    </a:cubicBezTo>
                    <a:cubicBezTo>
                      <a:pt x="339" y="158"/>
                      <a:pt x="339" y="158"/>
                      <a:pt x="339" y="158"/>
                    </a:cubicBezTo>
                    <a:cubicBezTo>
                      <a:pt x="339" y="158"/>
                      <a:pt x="339" y="158"/>
                      <a:pt x="339" y="158"/>
                    </a:cubicBezTo>
                    <a:cubicBezTo>
                      <a:pt x="339" y="158"/>
                      <a:pt x="339" y="158"/>
                      <a:pt x="339" y="158"/>
                    </a:cubicBezTo>
                    <a:cubicBezTo>
                      <a:pt x="343" y="154"/>
                      <a:pt x="343" y="154"/>
                      <a:pt x="343" y="154"/>
                    </a:cubicBezTo>
                    <a:cubicBezTo>
                      <a:pt x="343" y="154"/>
                      <a:pt x="343" y="154"/>
                      <a:pt x="343" y="154"/>
                    </a:cubicBezTo>
                    <a:cubicBezTo>
                      <a:pt x="354" y="143"/>
                      <a:pt x="354" y="143"/>
                      <a:pt x="354" y="143"/>
                    </a:cubicBezTo>
                    <a:cubicBezTo>
                      <a:pt x="358" y="139"/>
                      <a:pt x="365" y="139"/>
                      <a:pt x="369" y="143"/>
                    </a:cubicBezTo>
                    <a:cubicBezTo>
                      <a:pt x="371" y="145"/>
                      <a:pt x="372" y="147"/>
                      <a:pt x="372" y="150"/>
                    </a:cubicBezTo>
                    <a:cubicBezTo>
                      <a:pt x="372" y="153"/>
                      <a:pt x="371" y="156"/>
                      <a:pt x="369" y="158"/>
                    </a:cubicBezTo>
                    <a:close/>
                    <a:moveTo>
                      <a:pt x="405" y="266"/>
                    </a:moveTo>
                    <a:cubicBezTo>
                      <a:pt x="383" y="266"/>
                      <a:pt x="383" y="266"/>
                      <a:pt x="383" y="266"/>
                    </a:cubicBezTo>
                    <a:cubicBezTo>
                      <a:pt x="377" y="266"/>
                      <a:pt x="373" y="262"/>
                      <a:pt x="373" y="256"/>
                    </a:cubicBezTo>
                    <a:cubicBezTo>
                      <a:pt x="373" y="250"/>
                      <a:pt x="377" y="245"/>
                      <a:pt x="383" y="245"/>
                    </a:cubicBezTo>
                    <a:cubicBezTo>
                      <a:pt x="405" y="245"/>
                      <a:pt x="405" y="245"/>
                      <a:pt x="405" y="245"/>
                    </a:cubicBezTo>
                    <a:cubicBezTo>
                      <a:pt x="411" y="245"/>
                      <a:pt x="416" y="250"/>
                      <a:pt x="416" y="256"/>
                    </a:cubicBezTo>
                    <a:cubicBezTo>
                      <a:pt x="416" y="262"/>
                      <a:pt x="411" y="266"/>
                      <a:pt x="405" y="2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433388" y="3507273"/>
            <a:ext cx="4180814" cy="432000"/>
            <a:chOff x="433388" y="3314687"/>
            <a:chExt cx="4180814" cy="432000"/>
          </a:xfrm>
        </p:grpSpPr>
        <p:sp>
          <p:nvSpPr>
            <p:cNvPr id="9" name="TextBox 8"/>
            <p:cNvSpPr txBox="1"/>
            <p:nvPr/>
          </p:nvSpPr>
          <p:spPr>
            <a:xfrm>
              <a:off x="1026942" y="3453743"/>
              <a:ext cx="358726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ru-RU" sz="1000" dirty="0" smtClean="0">
                  <a:solidFill>
                    <a:srgbClr val="313131"/>
                  </a:solidFill>
                </a:rPr>
                <a:t>Условия участия в государственных закупках</a:t>
              </a:r>
            </a:p>
          </p:txBody>
        </p:sp>
        <p:grpSp>
          <p:nvGrpSpPr>
            <p:cNvPr id="143" name="Group 295"/>
            <p:cNvGrpSpPr>
              <a:grpSpLocks noChangeAspect="1"/>
            </p:cNvGrpSpPr>
            <p:nvPr/>
          </p:nvGrpSpPr>
          <p:grpSpPr bwMode="auto">
            <a:xfrm>
              <a:off x="433388" y="3314687"/>
              <a:ext cx="432000" cy="432000"/>
              <a:chOff x="6958" y="1122"/>
              <a:chExt cx="340" cy="340"/>
            </a:xfrm>
            <a:solidFill>
              <a:srgbClr val="86BC25"/>
            </a:solidFill>
          </p:grpSpPr>
          <p:sp>
            <p:nvSpPr>
              <p:cNvPr id="144" name="Freeform 296"/>
              <p:cNvSpPr>
                <a:spLocks noEditPoints="1"/>
              </p:cNvSpPr>
              <p:nvPr/>
            </p:nvSpPr>
            <p:spPr bwMode="auto">
              <a:xfrm>
                <a:off x="6958" y="1122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22 w 512"/>
                  <a:gd name="T3" fmla="*/ 90 h 512"/>
                  <a:gd name="T4" fmla="*/ 490 w 512"/>
                  <a:gd name="T5" fmla="*/ 256 h 512"/>
                  <a:gd name="T6" fmla="*/ 422 w 512"/>
                  <a:gd name="T7" fmla="*/ 422 h 512"/>
                  <a:gd name="T8" fmla="*/ 256 w 512"/>
                  <a:gd name="T9" fmla="*/ 490 h 512"/>
                  <a:gd name="T10" fmla="*/ 90 w 512"/>
                  <a:gd name="T11" fmla="*/ 422 h 512"/>
                  <a:gd name="T12" fmla="*/ 21 w 512"/>
                  <a:gd name="T13" fmla="*/ 256 h 512"/>
                  <a:gd name="T14" fmla="*/ 90 w 512"/>
                  <a:gd name="T15" fmla="*/ 90 h 512"/>
                  <a:gd name="T16" fmla="*/ 256 w 512"/>
                  <a:gd name="T17" fmla="*/ 21 h 512"/>
                  <a:gd name="T18" fmla="*/ 256 w 512"/>
                  <a:gd name="T19" fmla="*/ 0 h 512"/>
                  <a:gd name="T20" fmla="*/ 0 w 512"/>
                  <a:gd name="T21" fmla="*/ 256 h 512"/>
                  <a:gd name="T22" fmla="*/ 256 w 512"/>
                  <a:gd name="T23" fmla="*/ 512 h 512"/>
                  <a:gd name="T24" fmla="*/ 512 w 512"/>
                  <a:gd name="T25" fmla="*/ 256 h 512"/>
                  <a:gd name="T26" fmla="*/ 256 w 512"/>
                  <a:gd name="T27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18" y="21"/>
                      <a:pt x="377" y="45"/>
                      <a:pt x="422" y="90"/>
                    </a:cubicBezTo>
                    <a:cubicBezTo>
                      <a:pt x="466" y="134"/>
                      <a:pt x="490" y="193"/>
                      <a:pt x="490" y="256"/>
                    </a:cubicBezTo>
                    <a:cubicBezTo>
                      <a:pt x="490" y="318"/>
                      <a:pt x="466" y="377"/>
                      <a:pt x="422" y="422"/>
                    </a:cubicBezTo>
                    <a:cubicBezTo>
                      <a:pt x="377" y="466"/>
                      <a:pt x="318" y="490"/>
                      <a:pt x="256" y="490"/>
                    </a:cubicBezTo>
                    <a:cubicBezTo>
                      <a:pt x="193" y="490"/>
                      <a:pt x="134" y="466"/>
                      <a:pt x="90" y="422"/>
                    </a:cubicBezTo>
                    <a:cubicBezTo>
                      <a:pt x="45" y="377"/>
                      <a:pt x="21" y="318"/>
                      <a:pt x="21" y="256"/>
                    </a:cubicBezTo>
                    <a:cubicBezTo>
                      <a:pt x="21" y="193"/>
                      <a:pt x="45" y="134"/>
                      <a:pt x="90" y="90"/>
                    </a:cubicBezTo>
                    <a:cubicBezTo>
                      <a:pt x="134" y="45"/>
                      <a:pt x="193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5" name="Freeform 297"/>
              <p:cNvSpPr>
                <a:spLocks/>
              </p:cNvSpPr>
              <p:nvPr/>
            </p:nvSpPr>
            <p:spPr bwMode="auto">
              <a:xfrm>
                <a:off x="7135" y="1256"/>
                <a:ext cx="42" cy="57"/>
              </a:xfrm>
              <a:custGeom>
                <a:avLst/>
                <a:gdLst>
                  <a:gd name="T0" fmla="*/ 63 w 64"/>
                  <a:gd name="T1" fmla="*/ 62 h 86"/>
                  <a:gd name="T2" fmla="*/ 0 w 64"/>
                  <a:gd name="T3" fmla="*/ 0 h 86"/>
                  <a:gd name="T4" fmla="*/ 0 w 64"/>
                  <a:gd name="T5" fmla="*/ 30 h 86"/>
                  <a:gd name="T6" fmla="*/ 57 w 64"/>
                  <a:gd name="T7" fmla="*/ 86 h 86"/>
                  <a:gd name="T8" fmla="*/ 64 w 64"/>
                  <a:gd name="T9" fmla="*/ 63 h 86"/>
                  <a:gd name="T10" fmla="*/ 63 w 64"/>
                  <a:gd name="T11" fmla="*/ 6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6">
                    <a:moveTo>
                      <a:pt x="63" y="6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60" y="79"/>
                      <a:pt x="63" y="71"/>
                      <a:pt x="64" y="63"/>
                    </a:cubicBezTo>
                    <a:cubicBezTo>
                      <a:pt x="63" y="62"/>
                      <a:pt x="63" y="62"/>
                      <a:pt x="6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6" name="Freeform 298"/>
              <p:cNvSpPr>
                <a:spLocks/>
              </p:cNvSpPr>
              <p:nvPr/>
            </p:nvSpPr>
            <p:spPr bwMode="auto">
              <a:xfrm>
                <a:off x="7135" y="1296"/>
                <a:ext cx="30" cy="38"/>
              </a:xfrm>
              <a:custGeom>
                <a:avLst/>
                <a:gdLst>
                  <a:gd name="T0" fmla="*/ 0 w 45"/>
                  <a:gd name="T1" fmla="*/ 30 h 58"/>
                  <a:gd name="T2" fmla="*/ 28 w 45"/>
                  <a:gd name="T3" fmla="*/ 58 h 58"/>
                  <a:gd name="T4" fmla="*/ 45 w 45"/>
                  <a:gd name="T5" fmla="*/ 44 h 58"/>
                  <a:gd name="T6" fmla="*/ 0 w 45"/>
                  <a:gd name="T7" fmla="*/ 0 h 58"/>
                  <a:gd name="T8" fmla="*/ 0 w 45"/>
                  <a:gd name="T9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58">
                    <a:moveTo>
                      <a:pt x="0" y="30"/>
                    </a:moveTo>
                    <a:cubicBezTo>
                      <a:pt x="28" y="58"/>
                      <a:pt x="28" y="58"/>
                      <a:pt x="28" y="58"/>
                    </a:cubicBezTo>
                    <a:cubicBezTo>
                      <a:pt x="34" y="54"/>
                      <a:pt x="40" y="49"/>
                      <a:pt x="45" y="44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7" name="Freeform 299"/>
              <p:cNvSpPr>
                <a:spLocks/>
              </p:cNvSpPr>
              <p:nvPr/>
            </p:nvSpPr>
            <p:spPr bwMode="auto">
              <a:xfrm>
                <a:off x="7144" y="1245"/>
                <a:ext cx="30" cy="30"/>
              </a:xfrm>
              <a:custGeom>
                <a:avLst/>
                <a:gdLst>
                  <a:gd name="T0" fmla="*/ 0 w 46"/>
                  <a:gd name="T1" fmla="*/ 0 h 46"/>
                  <a:gd name="T2" fmla="*/ 46 w 46"/>
                  <a:gd name="T3" fmla="*/ 46 h 46"/>
                  <a:gd name="T4" fmla="*/ 0 w 46"/>
                  <a:gd name="T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46">
                    <a:moveTo>
                      <a:pt x="0" y="0"/>
                    </a:moveTo>
                    <a:cubicBezTo>
                      <a:pt x="46" y="46"/>
                      <a:pt x="46" y="46"/>
                      <a:pt x="46" y="46"/>
                    </a:cubicBezTo>
                    <a:cubicBezTo>
                      <a:pt x="39" y="25"/>
                      <a:pt x="22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8" name="Freeform 300"/>
              <p:cNvSpPr>
                <a:spLocks/>
              </p:cNvSpPr>
              <p:nvPr/>
            </p:nvSpPr>
            <p:spPr bwMode="auto">
              <a:xfrm>
                <a:off x="7135" y="1336"/>
                <a:ext cx="4" cy="4"/>
              </a:xfrm>
              <a:custGeom>
                <a:avLst/>
                <a:gdLst>
                  <a:gd name="T0" fmla="*/ 0 w 6"/>
                  <a:gd name="T1" fmla="*/ 7 h 7"/>
                  <a:gd name="T2" fmla="*/ 6 w 6"/>
                  <a:gd name="T3" fmla="*/ 6 h 7"/>
                  <a:gd name="T4" fmla="*/ 0 w 6"/>
                  <a:gd name="T5" fmla="*/ 0 h 7"/>
                  <a:gd name="T6" fmla="*/ 0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cubicBezTo>
                      <a:pt x="2" y="7"/>
                      <a:pt x="4" y="7"/>
                      <a:pt x="6" y="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9" name="Freeform 301"/>
              <p:cNvSpPr>
                <a:spLocks/>
              </p:cNvSpPr>
              <p:nvPr/>
            </p:nvSpPr>
            <p:spPr bwMode="auto">
              <a:xfrm>
                <a:off x="7078" y="1243"/>
                <a:ext cx="43" cy="97"/>
              </a:xfrm>
              <a:custGeom>
                <a:avLst/>
                <a:gdLst>
                  <a:gd name="T0" fmla="*/ 0 w 64"/>
                  <a:gd name="T1" fmla="*/ 74 h 147"/>
                  <a:gd name="T2" fmla="*/ 64 w 64"/>
                  <a:gd name="T3" fmla="*/ 147 h 147"/>
                  <a:gd name="T4" fmla="*/ 64 w 64"/>
                  <a:gd name="T5" fmla="*/ 0 h 147"/>
                  <a:gd name="T6" fmla="*/ 0 w 64"/>
                  <a:gd name="T7" fmla="*/ 7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147">
                    <a:moveTo>
                      <a:pt x="0" y="74"/>
                    </a:moveTo>
                    <a:cubicBezTo>
                      <a:pt x="0" y="111"/>
                      <a:pt x="28" y="142"/>
                      <a:pt x="64" y="147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28" y="5"/>
                      <a:pt x="0" y="36"/>
                      <a:pt x="0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0" name="Freeform 302"/>
              <p:cNvSpPr>
                <a:spLocks noEditPoints="1"/>
              </p:cNvSpPr>
              <p:nvPr/>
            </p:nvSpPr>
            <p:spPr bwMode="auto">
              <a:xfrm>
                <a:off x="6958" y="1122"/>
                <a:ext cx="340" cy="340"/>
              </a:xfrm>
              <a:custGeom>
                <a:avLst/>
                <a:gdLst>
                  <a:gd name="T0" fmla="*/ 0 w 512"/>
                  <a:gd name="T1" fmla="*/ 256 h 512"/>
                  <a:gd name="T2" fmla="*/ 512 w 512"/>
                  <a:gd name="T3" fmla="*/ 256 h 512"/>
                  <a:gd name="T4" fmla="*/ 245 w 512"/>
                  <a:gd name="T5" fmla="*/ 106 h 512"/>
                  <a:gd name="T6" fmla="*/ 266 w 512"/>
                  <a:gd name="T7" fmla="*/ 106 h 512"/>
                  <a:gd name="T8" fmla="*/ 256 w 512"/>
                  <a:gd name="T9" fmla="*/ 139 h 512"/>
                  <a:gd name="T10" fmla="*/ 245 w 512"/>
                  <a:gd name="T11" fmla="*/ 106 h 512"/>
                  <a:gd name="T12" fmla="*/ 157 w 512"/>
                  <a:gd name="T13" fmla="*/ 143 h 512"/>
                  <a:gd name="T14" fmla="*/ 158 w 512"/>
                  <a:gd name="T15" fmla="*/ 144 h 512"/>
                  <a:gd name="T16" fmla="*/ 173 w 512"/>
                  <a:gd name="T17" fmla="*/ 158 h 512"/>
                  <a:gd name="T18" fmla="*/ 173 w 512"/>
                  <a:gd name="T19" fmla="*/ 173 h 512"/>
                  <a:gd name="T20" fmla="*/ 158 w 512"/>
                  <a:gd name="T21" fmla="*/ 173 h 512"/>
                  <a:gd name="T22" fmla="*/ 147 w 512"/>
                  <a:gd name="T23" fmla="*/ 162 h 512"/>
                  <a:gd name="T24" fmla="*/ 143 w 512"/>
                  <a:gd name="T25" fmla="*/ 158 h 512"/>
                  <a:gd name="T26" fmla="*/ 142 w 512"/>
                  <a:gd name="T27" fmla="*/ 158 h 512"/>
                  <a:gd name="T28" fmla="*/ 139 w 512"/>
                  <a:gd name="T29" fmla="*/ 150 h 512"/>
                  <a:gd name="T30" fmla="*/ 128 w 512"/>
                  <a:gd name="T31" fmla="*/ 266 h 512"/>
                  <a:gd name="T32" fmla="*/ 95 w 512"/>
                  <a:gd name="T33" fmla="*/ 256 h 512"/>
                  <a:gd name="T34" fmla="*/ 128 w 512"/>
                  <a:gd name="T35" fmla="*/ 245 h 512"/>
                  <a:gd name="T36" fmla="*/ 128 w 512"/>
                  <a:gd name="T37" fmla="*/ 266 h 512"/>
                  <a:gd name="T38" fmla="*/ 162 w 512"/>
                  <a:gd name="T39" fmla="*/ 365 h 512"/>
                  <a:gd name="T40" fmla="*/ 159 w 512"/>
                  <a:gd name="T41" fmla="*/ 368 h 512"/>
                  <a:gd name="T42" fmla="*/ 158 w 512"/>
                  <a:gd name="T43" fmla="*/ 369 h 512"/>
                  <a:gd name="T44" fmla="*/ 147 w 512"/>
                  <a:gd name="T45" fmla="*/ 372 h 512"/>
                  <a:gd name="T46" fmla="*/ 142 w 512"/>
                  <a:gd name="T47" fmla="*/ 369 h 512"/>
                  <a:gd name="T48" fmla="*/ 142 w 512"/>
                  <a:gd name="T49" fmla="*/ 354 h 512"/>
                  <a:gd name="T50" fmla="*/ 143 w 512"/>
                  <a:gd name="T51" fmla="*/ 354 h 512"/>
                  <a:gd name="T52" fmla="*/ 143 w 512"/>
                  <a:gd name="T53" fmla="*/ 354 h 512"/>
                  <a:gd name="T54" fmla="*/ 147 w 512"/>
                  <a:gd name="T55" fmla="*/ 350 h 512"/>
                  <a:gd name="T56" fmla="*/ 173 w 512"/>
                  <a:gd name="T57" fmla="*/ 339 h 512"/>
                  <a:gd name="T58" fmla="*/ 173 w 512"/>
                  <a:gd name="T59" fmla="*/ 354 h 512"/>
                  <a:gd name="T60" fmla="*/ 256 w 512"/>
                  <a:gd name="T61" fmla="*/ 416 h 512"/>
                  <a:gd name="T62" fmla="*/ 245 w 512"/>
                  <a:gd name="T63" fmla="*/ 384 h 512"/>
                  <a:gd name="T64" fmla="*/ 266 w 512"/>
                  <a:gd name="T65" fmla="*/ 384 h 512"/>
                  <a:gd name="T66" fmla="*/ 256 w 512"/>
                  <a:gd name="T67" fmla="*/ 352 h 512"/>
                  <a:gd name="T68" fmla="*/ 256 w 512"/>
                  <a:gd name="T69" fmla="*/ 160 h 512"/>
                  <a:gd name="T70" fmla="*/ 256 w 512"/>
                  <a:gd name="T71" fmla="*/ 352 h 512"/>
                  <a:gd name="T72" fmla="*/ 362 w 512"/>
                  <a:gd name="T73" fmla="*/ 373 h 512"/>
                  <a:gd name="T74" fmla="*/ 343 w 512"/>
                  <a:gd name="T75" fmla="*/ 358 h 512"/>
                  <a:gd name="T76" fmla="*/ 339 w 512"/>
                  <a:gd name="T77" fmla="*/ 355 h 512"/>
                  <a:gd name="T78" fmla="*/ 339 w 512"/>
                  <a:gd name="T79" fmla="*/ 354 h 512"/>
                  <a:gd name="T80" fmla="*/ 338 w 512"/>
                  <a:gd name="T81" fmla="*/ 354 h 512"/>
                  <a:gd name="T82" fmla="*/ 338 w 512"/>
                  <a:gd name="T83" fmla="*/ 339 h 512"/>
                  <a:gd name="T84" fmla="*/ 354 w 512"/>
                  <a:gd name="T85" fmla="*/ 339 h 512"/>
                  <a:gd name="T86" fmla="*/ 358 w 512"/>
                  <a:gd name="T87" fmla="*/ 343 h 512"/>
                  <a:gd name="T88" fmla="*/ 372 w 512"/>
                  <a:gd name="T89" fmla="*/ 362 h 512"/>
                  <a:gd name="T90" fmla="*/ 369 w 512"/>
                  <a:gd name="T91" fmla="*/ 158 h 512"/>
                  <a:gd name="T92" fmla="*/ 356 w 512"/>
                  <a:gd name="T93" fmla="*/ 171 h 512"/>
                  <a:gd name="T94" fmla="*/ 354 w 512"/>
                  <a:gd name="T95" fmla="*/ 173 h 512"/>
                  <a:gd name="T96" fmla="*/ 345 w 512"/>
                  <a:gd name="T97" fmla="*/ 177 h 512"/>
                  <a:gd name="T98" fmla="*/ 338 w 512"/>
                  <a:gd name="T99" fmla="*/ 173 h 512"/>
                  <a:gd name="T100" fmla="*/ 336 w 512"/>
                  <a:gd name="T101" fmla="*/ 166 h 512"/>
                  <a:gd name="T102" fmla="*/ 338 w 512"/>
                  <a:gd name="T103" fmla="*/ 158 h 512"/>
                  <a:gd name="T104" fmla="*/ 339 w 512"/>
                  <a:gd name="T105" fmla="*/ 158 h 512"/>
                  <a:gd name="T106" fmla="*/ 343 w 512"/>
                  <a:gd name="T107" fmla="*/ 154 h 512"/>
                  <a:gd name="T108" fmla="*/ 354 w 512"/>
                  <a:gd name="T109" fmla="*/ 143 h 512"/>
                  <a:gd name="T110" fmla="*/ 372 w 512"/>
                  <a:gd name="T111" fmla="*/ 150 h 512"/>
                  <a:gd name="T112" fmla="*/ 405 w 512"/>
                  <a:gd name="T113" fmla="*/ 266 h 512"/>
                  <a:gd name="T114" fmla="*/ 373 w 512"/>
                  <a:gd name="T115" fmla="*/ 256 h 512"/>
                  <a:gd name="T116" fmla="*/ 405 w 512"/>
                  <a:gd name="T117" fmla="*/ 245 h 512"/>
                  <a:gd name="T118" fmla="*/ 405 w 512"/>
                  <a:gd name="T119" fmla="*/ 266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12" h="512"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  <a:moveTo>
                      <a:pt x="245" y="106"/>
                    </a:moveTo>
                    <a:cubicBezTo>
                      <a:pt x="245" y="100"/>
                      <a:pt x="250" y="96"/>
                      <a:pt x="256" y="96"/>
                    </a:cubicBezTo>
                    <a:cubicBezTo>
                      <a:pt x="262" y="96"/>
                      <a:pt x="266" y="100"/>
                      <a:pt x="266" y="106"/>
                    </a:cubicBezTo>
                    <a:cubicBezTo>
                      <a:pt x="266" y="128"/>
                      <a:pt x="266" y="128"/>
                      <a:pt x="266" y="128"/>
                    </a:cubicBezTo>
                    <a:cubicBezTo>
                      <a:pt x="266" y="134"/>
                      <a:pt x="262" y="139"/>
                      <a:pt x="256" y="139"/>
                    </a:cubicBezTo>
                    <a:cubicBezTo>
                      <a:pt x="250" y="139"/>
                      <a:pt x="245" y="134"/>
                      <a:pt x="245" y="128"/>
                    </a:cubicBezTo>
                    <a:lnTo>
                      <a:pt x="245" y="106"/>
                    </a:lnTo>
                    <a:close/>
                    <a:moveTo>
                      <a:pt x="142" y="143"/>
                    </a:moveTo>
                    <a:cubicBezTo>
                      <a:pt x="148" y="137"/>
                      <a:pt x="153" y="139"/>
                      <a:pt x="157" y="143"/>
                    </a:cubicBezTo>
                    <a:cubicBezTo>
                      <a:pt x="157" y="143"/>
                      <a:pt x="157" y="143"/>
                      <a:pt x="157" y="143"/>
                    </a:cubicBezTo>
                    <a:cubicBezTo>
                      <a:pt x="158" y="143"/>
                      <a:pt x="158" y="143"/>
                      <a:pt x="158" y="144"/>
                    </a:cubicBezTo>
                    <a:cubicBezTo>
                      <a:pt x="160" y="145"/>
                      <a:pt x="161" y="146"/>
                      <a:pt x="162" y="147"/>
                    </a:cubicBezTo>
                    <a:cubicBezTo>
                      <a:pt x="173" y="158"/>
                      <a:pt x="173" y="158"/>
                      <a:pt x="173" y="158"/>
                    </a:cubicBezTo>
                    <a:cubicBezTo>
                      <a:pt x="175" y="160"/>
                      <a:pt x="176" y="163"/>
                      <a:pt x="176" y="166"/>
                    </a:cubicBezTo>
                    <a:cubicBezTo>
                      <a:pt x="176" y="168"/>
                      <a:pt x="175" y="171"/>
                      <a:pt x="173" y="173"/>
                    </a:cubicBezTo>
                    <a:cubicBezTo>
                      <a:pt x="171" y="175"/>
                      <a:pt x="168" y="176"/>
                      <a:pt x="165" y="176"/>
                    </a:cubicBezTo>
                    <a:cubicBezTo>
                      <a:pt x="163" y="176"/>
                      <a:pt x="160" y="176"/>
                      <a:pt x="158" y="173"/>
                    </a:cubicBezTo>
                    <a:cubicBezTo>
                      <a:pt x="147" y="162"/>
                      <a:pt x="147" y="162"/>
                      <a:pt x="147" y="162"/>
                    </a:cubicBezTo>
                    <a:cubicBezTo>
                      <a:pt x="147" y="162"/>
                      <a:pt x="147" y="162"/>
                      <a:pt x="147" y="162"/>
                    </a:cubicBezTo>
                    <a:cubicBezTo>
                      <a:pt x="143" y="158"/>
                      <a:pt x="143" y="158"/>
                      <a:pt x="143" y="158"/>
                    </a:cubicBezTo>
                    <a:cubicBezTo>
                      <a:pt x="143" y="158"/>
                      <a:pt x="143" y="158"/>
                      <a:pt x="143" y="158"/>
                    </a:cubicBezTo>
                    <a:cubicBezTo>
                      <a:pt x="143" y="158"/>
                      <a:pt x="143" y="158"/>
                      <a:pt x="143" y="158"/>
                    </a:cubicBezTo>
                    <a:cubicBezTo>
                      <a:pt x="142" y="158"/>
                      <a:pt x="142" y="158"/>
                      <a:pt x="142" y="158"/>
                    </a:cubicBezTo>
                    <a:cubicBezTo>
                      <a:pt x="142" y="158"/>
                      <a:pt x="142" y="158"/>
                      <a:pt x="142" y="158"/>
                    </a:cubicBezTo>
                    <a:cubicBezTo>
                      <a:pt x="140" y="156"/>
                      <a:pt x="139" y="153"/>
                      <a:pt x="139" y="150"/>
                    </a:cubicBezTo>
                    <a:cubicBezTo>
                      <a:pt x="139" y="147"/>
                      <a:pt x="140" y="145"/>
                      <a:pt x="142" y="143"/>
                    </a:cubicBezTo>
                    <a:close/>
                    <a:moveTo>
                      <a:pt x="128" y="266"/>
                    </a:moveTo>
                    <a:cubicBezTo>
                      <a:pt x="106" y="266"/>
                      <a:pt x="106" y="266"/>
                      <a:pt x="106" y="266"/>
                    </a:cubicBezTo>
                    <a:cubicBezTo>
                      <a:pt x="100" y="266"/>
                      <a:pt x="95" y="262"/>
                      <a:pt x="95" y="256"/>
                    </a:cubicBezTo>
                    <a:cubicBezTo>
                      <a:pt x="95" y="250"/>
                      <a:pt x="100" y="245"/>
                      <a:pt x="106" y="245"/>
                    </a:cubicBezTo>
                    <a:cubicBezTo>
                      <a:pt x="128" y="245"/>
                      <a:pt x="128" y="245"/>
                      <a:pt x="128" y="245"/>
                    </a:cubicBezTo>
                    <a:cubicBezTo>
                      <a:pt x="134" y="245"/>
                      <a:pt x="139" y="250"/>
                      <a:pt x="139" y="256"/>
                    </a:cubicBezTo>
                    <a:cubicBezTo>
                      <a:pt x="139" y="262"/>
                      <a:pt x="134" y="266"/>
                      <a:pt x="128" y="266"/>
                    </a:cubicBezTo>
                    <a:close/>
                    <a:moveTo>
                      <a:pt x="173" y="354"/>
                    </a:moveTo>
                    <a:cubicBezTo>
                      <a:pt x="162" y="365"/>
                      <a:pt x="162" y="365"/>
                      <a:pt x="162" y="365"/>
                    </a:cubicBezTo>
                    <a:cubicBezTo>
                      <a:pt x="161" y="366"/>
                      <a:pt x="161" y="366"/>
                      <a:pt x="160" y="367"/>
                    </a:cubicBezTo>
                    <a:cubicBezTo>
                      <a:pt x="160" y="367"/>
                      <a:pt x="159" y="368"/>
                      <a:pt x="159" y="368"/>
                    </a:cubicBezTo>
                    <a:cubicBezTo>
                      <a:pt x="158" y="368"/>
                      <a:pt x="158" y="369"/>
                      <a:pt x="158" y="369"/>
                    </a:cubicBezTo>
                    <a:cubicBezTo>
                      <a:pt x="158" y="369"/>
                      <a:pt x="158" y="369"/>
                      <a:pt x="158" y="369"/>
                    </a:cubicBezTo>
                    <a:cubicBezTo>
                      <a:pt x="155" y="371"/>
                      <a:pt x="152" y="373"/>
                      <a:pt x="149" y="373"/>
                    </a:cubicBezTo>
                    <a:cubicBezTo>
                      <a:pt x="148" y="373"/>
                      <a:pt x="148" y="373"/>
                      <a:pt x="147" y="372"/>
                    </a:cubicBezTo>
                    <a:cubicBezTo>
                      <a:pt x="145" y="372"/>
                      <a:pt x="144" y="371"/>
                      <a:pt x="142" y="369"/>
                    </a:cubicBezTo>
                    <a:cubicBezTo>
                      <a:pt x="142" y="369"/>
                      <a:pt x="142" y="369"/>
                      <a:pt x="142" y="369"/>
                    </a:cubicBezTo>
                    <a:cubicBezTo>
                      <a:pt x="140" y="367"/>
                      <a:pt x="139" y="365"/>
                      <a:pt x="139" y="362"/>
                    </a:cubicBezTo>
                    <a:cubicBezTo>
                      <a:pt x="139" y="359"/>
                      <a:pt x="140" y="356"/>
                      <a:pt x="142" y="354"/>
                    </a:cubicBezTo>
                    <a:cubicBezTo>
                      <a:pt x="142" y="354"/>
                      <a:pt x="142" y="354"/>
                      <a:pt x="142" y="354"/>
                    </a:cubicBezTo>
                    <a:cubicBezTo>
                      <a:pt x="143" y="354"/>
                      <a:pt x="143" y="354"/>
                      <a:pt x="143" y="354"/>
                    </a:cubicBezTo>
                    <a:cubicBezTo>
                      <a:pt x="143" y="354"/>
                      <a:pt x="143" y="354"/>
                      <a:pt x="143" y="354"/>
                    </a:cubicBezTo>
                    <a:cubicBezTo>
                      <a:pt x="143" y="354"/>
                      <a:pt x="143" y="354"/>
                      <a:pt x="143" y="354"/>
                    </a:cubicBezTo>
                    <a:cubicBezTo>
                      <a:pt x="147" y="350"/>
                      <a:pt x="147" y="350"/>
                      <a:pt x="147" y="350"/>
                    </a:cubicBezTo>
                    <a:cubicBezTo>
                      <a:pt x="147" y="350"/>
                      <a:pt x="147" y="350"/>
                      <a:pt x="147" y="350"/>
                    </a:cubicBezTo>
                    <a:cubicBezTo>
                      <a:pt x="158" y="339"/>
                      <a:pt x="158" y="339"/>
                      <a:pt x="158" y="339"/>
                    </a:cubicBezTo>
                    <a:cubicBezTo>
                      <a:pt x="162" y="335"/>
                      <a:pt x="169" y="335"/>
                      <a:pt x="173" y="339"/>
                    </a:cubicBezTo>
                    <a:cubicBezTo>
                      <a:pt x="175" y="341"/>
                      <a:pt x="176" y="344"/>
                      <a:pt x="176" y="346"/>
                    </a:cubicBezTo>
                    <a:cubicBezTo>
                      <a:pt x="176" y="349"/>
                      <a:pt x="175" y="352"/>
                      <a:pt x="173" y="354"/>
                    </a:cubicBezTo>
                    <a:close/>
                    <a:moveTo>
                      <a:pt x="266" y="406"/>
                    </a:moveTo>
                    <a:cubicBezTo>
                      <a:pt x="266" y="412"/>
                      <a:pt x="262" y="416"/>
                      <a:pt x="256" y="416"/>
                    </a:cubicBezTo>
                    <a:cubicBezTo>
                      <a:pt x="250" y="416"/>
                      <a:pt x="245" y="412"/>
                      <a:pt x="245" y="406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5" y="378"/>
                      <a:pt x="250" y="373"/>
                      <a:pt x="256" y="373"/>
                    </a:cubicBezTo>
                    <a:cubicBezTo>
                      <a:pt x="262" y="373"/>
                      <a:pt x="266" y="378"/>
                      <a:pt x="266" y="384"/>
                    </a:cubicBezTo>
                    <a:lnTo>
                      <a:pt x="266" y="406"/>
                    </a:lnTo>
                    <a:close/>
                    <a:moveTo>
                      <a:pt x="256" y="352"/>
                    </a:moveTo>
                    <a:cubicBezTo>
                      <a:pt x="203" y="352"/>
                      <a:pt x="160" y="309"/>
                      <a:pt x="160" y="256"/>
                    </a:cubicBezTo>
                    <a:cubicBezTo>
                      <a:pt x="160" y="203"/>
                      <a:pt x="203" y="160"/>
                      <a:pt x="256" y="160"/>
                    </a:cubicBezTo>
                    <a:cubicBezTo>
                      <a:pt x="309" y="160"/>
                      <a:pt x="352" y="203"/>
                      <a:pt x="352" y="256"/>
                    </a:cubicBezTo>
                    <a:cubicBezTo>
                      <a:pt x="352" y="309"/>
                      <a:pt x="309" y="352"/>
                      <a:pt x="256" y="352"/>
                    </a:cubicBezTo>
                    <a:close/>
                    <a:moveTo>
                      <a:pt x="369" y="369"/>
                    </a:moveTo>
                    <a:cubicBezTo>
                      <a:pt x="367" y="371"/>
                      <a:pt x="364" y="373"/>
                      <a:pt x="362" y="373"/>
                    </a:cubicBezTo>
                    <a:cubicBezTo>
                      <a:pt x="359" y="373"/>
                      <a:pt x="356" y="372"/>
                      <a:pt x="354" y="370"/>
                    </a:cubicBezTo>
                    <a:cubicBezTo>
                      <a:pt x="343" y="358"/>
                      <a:pt x="343" y="358"/>
                      <a:pt x="343" y="358"/>
                    </a:cubicBezTo>
                    <a:cubicBezTo>
                      <a:pt x="343" y="358"/>
                      <a:pt x="343" y="358"/>
                      <a:pt x="343" y="358"/>
                    </a:cubicBezTo>
                    <a:cubicBezTo>
                      <a:pt x="339" y="355"/>
                      <a:pt x="339" y="355"/>
                      <a:pt x="339" y="355"/>
                    </a:cubicBezTo>
                    <a:cubicBezTo>
                      <a:pt x="339" y="355"/>
                      <a:pt x="339" y="354"/>
                      <a:pt x="339" y="354"/>
                    </a:cubicBezTo>
                    <a:cubicBezTo>
                      <a:pt x="339" y="354"/>
                      <a:pt x="339" y="354"/>
                      <a:pt x="339" y="354"/>
                    </a:cubicBezTo>
                    <a:cubicBezTo>
                      <a:pt x="338" y="354"/>
                      <a:pt x="338" y="354"/>
                      <a:pt x="338" y="354"/>
                    </a:cubicBezTo>
                    <a:cubicBezTo>
                      <a:pt x="338" y="354"/>
                      <a:pt x="338" y="354"/>
                      <a:pt x="338" y="354"/>
                    </a:cubicBezTo>
                    <a:cubicBezTo>
                      <a:pt x="337" y="352"/>
                      <a:pt x="335" y="349"/>
                      <a:pt x="336" y="346"/>
                    </a:cubicBezTo>
                    <a:cubicBezTo>
                      <a:pt x="336" y="343"/>
                      <a:pt x="336" y="341"/>
                      <a:pt x="338" y="339"/>
                    </a:cubicBezTo>
                    <a:cubicBezTo>
                      <a:pt x="344" y="333"/>
                      <a:pt x="349" y="335"/>
                      <a:pt x="353" y="339"/>
                    </a:cubicBezTo>
                    <a:cubicBezTo>
                      <a:pt x="354" y="339"/>
                      <a:pt x="354" y="339"/>
                      <a:pt x="354" y="339"/>
                    </a:cubicBezTo>
                    <a:cubicBezTo>
                      <a:pt x="354" y="339"/>
                      <a:pt x="354" y="339"/>
                      <a:pt x="354" y="340"/>
                    </a:cubicBezTo>
                    <a:cubicBezTo>
                      <a:pt x="356" y="341"/>
                      <a:pt x="357" y="342"/>
                      <a:pt x="358" y="343"/>
                    </a:cubicBezTo>
                    <a:cubicBezTo>
                      <a:pt x="369" y="354"/>
                      <a:pt x="369" y="354"/>
                      <a:pt x="369" y="354"/>
                    </a:cubicBezTo>
                    <a:cubicBezTo>
                      <a:pt x="371" y="356"/>
                      <a:pt x="372" y="359"/>
                      <a:pt x="372" y="362"/>
                    </a:cubicBezTo>
                    <a:cubicBezTo>
                      <a:pt x="372" y="365"/>
                      <a:pt x="371" y="367"/>
                      <a:pt x="369" y="369"/>
                    </a:cubicBezTo>
                    <a:close/>
                    <a:moveTo>
                      <a:pt x="369" y="158"/>
                    </a:moveTo>
                    <a:cubicBezTo>
                      <a:pt x="358" y="169"/>
                      <a:pt x="358" y="169"/>
                      <a:pt x="358" y="169"/>
                    </a:cubicBezTo>
                    <a:cubicBezTo>
                      <a:pt x="357" y="170"/>
                      <a:pt x="357" y="170"/>
                      <a:pt x="356" y="171"/>
                    </a:cubicBezTo>
                    <a:cubicBezTo>
                      <a:pt x="356" y="171"/>
                      <a:pt x="355" y="171"/>
                      <a:pt x="355" y="172"/>
                    </a:cubicBezTo>
                    <a:cubicBezTo>
                      <a:pt x="355" y="172"/>
                      <a:pt x="354" y="172"/>
                      <a:pt x="354" y="173"/>
                    </a:cubicBezTo>
                    <a:cubicBezTo>
                      <a:pt x="354" y="173"/>
                      <a:pt x="354" y="173"/>
                      <a:pt x="354" y="173"/>
                    </a:cubicBezTo>
                    <a:cubicBezTo>
                      <a:pt x="351" y="175"/>
                      <a:pt x="348" y="177"/>
                      <a:pt x="345" y="177"/>
                    </a:cubicBezTo>
                    <a:cubicBezTo>
                      <a:pt x="345" y="177"/>
                      <a:pt x="344" y="176"/>
                      <a:pt x="343" y="176"/>
                    </a:cubicBezTo>
                    <a:cubicBezTo>
                      <a:pt x="342" y="176"/>
                      <a:pt x="340" y="175"/>
                      <a:pt x="338" y="173"/>
                    </a:cubicBezTo>
                    <a:cubicBezTo>
                      <a:pt x="338" y="173"/>
                      <a:pt x="338" y="173"/>
                      <a:pt x="338" y="173"/>
                    </a:cubicBezTo>
                    <a:cubicBezTo>
                      <a:pt x="336" y="171"/>
                      <a:pt x="336" y="169"/>
                      <a:pt x="336" y="166"/>
                    </a:cubicBezTo>
                    <a:cubicBezTo>
                      <a:pt x="335" y="163"/>
                      <a:pt x="337" y="160"/>
                      <a:pt x="338" y="158"/>
                    </a:cubicBezTo>
                    <a:cubicBezTo>
                      <a:pt x="338" y="158"/>
                      <a:pt x="338" y="158"/>
                      <a:pt x="338" y="158"/>
                    </a:cubicBezTo>
                    <a:cubicBezTo>
                      <a:pt x="339" y="158"/>
                      <a:pt x="339" y="158"/>
                      <a:pt x="339" y="158"/>
                    </a:cubicBezTo>
                    <a:cubicBezTo>
                      <a:pt x="339" y="158"/>
                      <a:pt x="339" y="158"/>
                      <a:pt x="339" y="158"/>
                    </a:cubicBezTo>
                    <a:cubicBezTo>
                      <a:pt x="339" y="158"/>
                      <a:pt x="339" y="158"/>
                      <a:pt x="339" y="158"/>
                    </a:cubicBezTo>
                    <a:cubicBezTo>
                      <a:pt x="343" y="154"/>
                      <a:pt x="343" y="154"/>
                      <a:pt x="343" y="154"/>
                    </a:cubicBezTo>
                    <a:cubicBezTo>
                      <a:pt x="343" y="154"/>
                      <a:pt x="343" y="154"/>
                      <a:pt x="343" y="154"/>
                    </a:cubicBezTo>
                    <a:cubicBezTo>
                      <a:pt x="354" y="143"/>
                      <a:pt x="354" y="143"/>
                      <a:pt x="354" y="143"/>
                    </a:cubicBezTo>
                    <a:cubicBezTo>
                      <a:pt x="358" y="139"/>
                      <a:pt x="365" y="139"/>
                      <a:pt x="369" y="143"/>
                    </a:cubicBezTo>
                    <a:cubicBezTo>
                      <a:pt x="371" y="145"/>
                      <a:pt x="372" y="147"/>
                      <a:pt x="372" y="150"/>
                    </a:cubicBezTo>
                    <a:cubicBezTo>
                      <a:pt x="372" y="153"/>
                      <a:pt x="371" y="156"/>
                      <a:pt x="369" y="158"/>
                    </a:cubicBezTo>
                    <a:close/>
                    <a:moveTo>
                      <a:pt x="405" y="266"/>
                    </a:moveTo>
                    <a:cubicBezTo>
                      <a:pt x="383" y="266"/>
                      <a:pt x="383" y="266"/>
                      <a:pt x="383" y="266"/>
                    </a:cubicBezTo>
                    <a:cubicBezTo>
                      <a:pt x="377" y="266"/>
                      <a:pt x="373" y="262"/>
                      <a:pt x="373" y="256"/>
                    </a:cubicBezTo>
                    <a:cubicBezTo>
                      <a:pt x="373" y="250"/>
                      <a:pt x="377" y="245"/>
                      <a:pt x="383" y="245"/>
                    </a:cubicBezTo>
                    <a:cubicBezTo>
                      <a:pt x="405" y="245"/>
                      <a:pt x="405" y="245"/>
                      <a:pt x="405" y="245"/>
                    </a:cubicBezTo>
                    <a:cubicBezTo>
                      <a:pt x="411" y="245"/>
                      <a:pt x="416" y="250"/>
                      <a:pt x="416" y="256"/>
                    </a:cubicBezTo>
                    <a:cubicBezTo>
                      <a:pt x="416" y="262"/>
                      <a:pt x="411" y="266"/>
                      <a:pt x="405" y="2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433388" y="3987384"/>
            <a:ext cx="4152899" cy="432000"/>
            <a:chOff x="433388" y="3830879"/>
            <a:chExt cx="4152899" cy="432000"/>
          </a:xfrm>
        </p:grpSpPr>
        <p:sp>
          <p:nvSpPr>
            <p:cNvPr id="10" name="TextBox 9"/>
            <p:cNvSpPr txBox="1"/>
            <p:nvPr/>
          </p:nvSpPr>
          <p:spPr>
            <a:xfrm>
              <a:off x="999027" y="3969935"/>
              <a:ext cx="358726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ru-RU" sz="1000" dirty="0" smtClean="0">
                  <a:solidFill>
                    <a:srgbClr val="313131"/>
                  </a:solidFill>
                </a:rPr>
                <a:t>Защита интеллектуальной собственности </a:t>
              </a:r>
            </a:p>
          </p:txBody>
        </p:sp>
        <p:grpSp>
          <p:nvGrpSpPr>
            <p:cNvPr id="151" name="Group 295"/>
            <p:cNvGrpSpPr>
              <a:grpSpLocks noChangeAspect="1"/>
            </p:cNvGrpSpPr>
            <p:nvPr/>
          </p:nvGrpSpPr>
          <p:grpSpPr bwMode="auto">
            <a:xfrm>
              <a:off x="433388" y="3830879"/>
              <a:ext cx="432000" cy="432000"/>
              <a:chOff x="6958" y="1122"/>
              <a:chExt cx="340" cy="340"/>
            </a:xfrm>
            <a:solidFill>
              <a:srgbClr val="86BC25"/>
            </a:solidFill>
          </p:grpSpPr>
          <p:sp>
            <p:nvSpPr>
              <p:cNvPr id="152" name="Freeform 296"/>
              <p:cNvSpPr>
                <a:spLocks noEditPoints="1"/>
              </p:cNvSpPr>
              <p:nvPr/>
            </p:nvSpPr>
            <p:spPr bwMode="auto">
              <a:xfrm>
                <a:off x="6958" y="1122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22 w 512"/>
                  <a:gd name="T3" fmla="*/ 90 h 512"/>
                  <a:gd name="T4" fmla="*/ 490 w 512"/>
                  <a:gd name="T5" fmla="*/ 256 h 512"/>
                  <a:gd name="T6" fmla="*/ 422 w 512"/>
                  <a:gd name="T7" fmla="*/ 422 h 512"/>
                  <a:gd name="T8" fmla="*/ 256 w 512"/>
                  <a:gd name="T9" fmla="*/ 490 h 512"/>
                  <a:gd name="T10" fmla="*/ 90 w 512"/>
                  <a:gd name="T11" fmla="*/ 422 h 512"/>
                  <a:gd name="T12" fmla="*/ 21 w 512"/>
                  <a:gd name="T13" fmla="*/ 256 h 512"/>
                  <a:gd name="T14" fmla="*/ 90 w 512"/>
                  <a:gd name="T15" fmla="*/ 90 h 512"/>
                  <a:gd name="T16" fmla="*/ 256 w 512"/>
                  <a:gd name="T17" fmla="*/ 21 h 512"/>
                  <a:gd name="T18" fmla="*/ 256 w 512"/>
                  <a:gd name="T19" fmla="*/ 0 h 512"/>
                  <a:gd name="T20" fmla="*/ 0 w 512"/>
                  <a:gd name="T21" fmla="*/ 256 h 512"/>
                  <a:gd name="T22" fmla="*/ 256 w 512"/>
                  <a:gd name="T23" fmla="*/ 512 h 512"/>
                  <a:gd name="T24" fmla="*/ 512 w 512"/>
                  <a:gd name="T25" fmla="*/ 256 h 512"/>
                  <a:gd name="T26" fmla="*/ 256 w 512"/>
                  <a:gd name="T27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18" y="21"/>
                      <a:pt x="377" y="45"/>
                      <a:pt x="422" y="90"/>
                    </a:cubicBezTo>
                    <a:cubicBezTo>
                      <a:pt x="466" y="134"/>
                      <a:pt x="490" y="193"/>
                      <a:pt x="490" y="256"/>
                    </a:cubicBezTo>
                    <a:cubicBezTo>
                      <a:pt x="490" y="318"/>
                      <a:pt x="466" y="377"/>
                      <a:pt x="422" y="422"/>
                    </a:cubicBezTo>
                    <a:cubicBezTo>
                      <a:pt x="377" y="466"/>
                      <a:pt x="318" y="490"/>
                      <a:pt x="256" y="490"/>
                    </a:cubicBezTo>
                    <a:cubicBezTo>
                      <a:pt x="193" y="490"/>
                      <a:pt x="134" y="466"/>
                      <a:pt x="90" y="422"/>
                    </a:cubicBezTo>
                    <a:cubicBezTo>
                      <a:pt x="45" y="377"/>
                      <a:pt x="21" y="318"/>
                      <a:pt x="21" y="256"/>
                    </a:cubicBezTo>
                    <a:cubicBezTo>
                      <a:pt x="21" y="193"/>
                      <a:pt x="45" y="134"/>
                      <a:pt x="90" y="90"/>
                    </a:cubicBezTo>
                    <a:cubicBezTo>
                      <a:pt x="134" y="45"/>
                      <a:pt x="193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3" name="Freeform 297"/>
              <p:cNvSpPr>
                <a:spLocks/>
              </p:cNvSpPr>
              <p:nvPr/>
            </p:nvSpPr>
            <p:spPr bwMode="auto">
              <a:xfrm>
                <a:off x="7135" y="1256"/>
                <a:ext cx="42" cy="57"/>
              </a:xfrm>
              <a:custGeom>
                <a:avLst/>
                <a:gdLst>
                  <a:gd name="T0" fmla="*/ 63 w 64"/>
                  <a:gd name="T1" fmla="*/ 62 h 86"/>
                  <a:gd name="T2" fmla="*/ 0 w 64"/>
                  <a:gd name="T3" fmla="*/ 0 h 86"/>
                  <a:gd name="T4" fmla="*/ 0 w 64"/>
                  <a:gd name="T5" fmla="*/ 30 h 86"/>
                  <a:gd name="T6" fmla="*/ 57 w 64"/>
                  <a:gd name="T7" fmla="*/ 86 h 86"/>
                  <a:gd name="T8" fmla="*/ 64 w 64"/>
                  <a:gd name="T9" fmla="*/ 63 h 86"/>
                  <a:gd name="T10" fmla="*/ 63 w 64"/>
                  <a:gd name="T11" fmla="*/ 6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6">
                    <a:moveTo>
                      <a:pt x="63" y="6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60" y="79"/>
                      <a:pt x="63" y="71"/>
                      <a:pt x="64" y="63"/>
                    </a:cubicBezTo>
                    <a:cubicBezTo>
                      <a:pt x="63" y="62"/>
                      <a:pt x="63" y="62"/>
                      <a:pt x="6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4" name="Freeform 298"/>
              <p:cNvSpPr>
                <a:spLocks/>
              </p:cNvSpPr>
              <p:nvPr/>
            </p:nvSpPr>
            <p:spPr bwMode="auto">
              <a:xfrm>
                <a:off x="7135" y="1296"/>
                <a:ext cx="30" cy="38"/>
              </a:xfrm>
              <a:custGeom>
                <a:avLst/>
                <a:gdLst>
                  <a:gd name="T0" fmla="*/ 0 w 45"/>
                  <a:gd name="T1" fmla="*/ 30 h 58"/>
                  <a:gd name="T2" fmla="*/ 28 w 45"/>
                  <a:gd name="T3" fmla="*/ 58 h 58"/>
                  <a:gd name="T4" fmla="*/ 45 w 45"/>
                  <a:gd name="T5" fmla="*/ 44 h 58"/>
                  <a:gd name="T6" fmla="*/ 0 w 45"/>
                  <a:gd name="T7" fmla="*/ 0 h 58"/>
                  <a:gd name="T8" fmla="*/ 0 w 45"/>
                  <a:gd name="T9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58">
                    <a:moveTo>
                      <a:pt x="0" y="30"/>
                    </a:moveTo>
                    <a:cubicBezTo>
                      <a:pt x="28" y="58"/>
                      <a:pt x="28" y="58"/>
                      <a:pt x="28" y="58"/>
                    </a:cubicBezTo>
                    <a:cubicBezTo>
                      <a:pt x="34" y="54"/>
                      <a:pt x="40" y="49"/>
                      <a:pt x="45" y="44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5" name="Freeform 299"/>
              <p:cNvSpPr>
                <a:spLocks/>
              </p:cNvSpPr>
              <p:nvPr/>
            </p:nvSpPr>
            <p:spPr bwMode="auto">
              <a:xfrm>
                <a:off x="7144" y="1245"/>
                <a:ext cx="30" cy="30"/>
              </a:xfrm>
              <a:custGeom>
                <a:avLst/>
                <a:gdLst>
                  <a:gd name="T0" fmla="*/ 0 w 46"/>
                  <a:gd name="T1" fmla="*/ 0 h 46"/>
                  <a:gd name="T2" fmla="*/ 46 w 46"/>
                  <a:gd name="T3" fmla="*/ 46 h 46"/>
                  <a:gd name="T4" fmla="*/ 0 w 46"/>
                  <a:gd name="T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46">
                    <a:moveTo>
                      <a:pt x="0" y="0"/>
                    </a:moveTo>
                    <a:cubicBezTo>
                      <a:pt x="46" y="46"/>
                      <a:pt x="46" y="46"/>
                      <a:pt x="46" y="46"/>
                    </a:cubicBezTo>
                    <a:cubicBezTo>
                      <a:pt x="39" y="25"/>
                      <a:pt x="22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6" name="Freeform 300"/>
              <p:cNvSpPr>
                <a:spLocks/>
              </p:cNvSpPr>
              <p:nvPr/>
            </p:nvSpPr>
            <p:spPr bwMode="auto">
              <a:xfrm>
                <a:off x="7135" y="1336"/>
                <a:ext cx="4" cy="4"/>
              </a:xfrm>
              <a:custGeom>
                <a:avLst/>
                <a:gdLst>
                  <a:gd name="T0" fmla="*/ 0 w 6"/>
                  <a:gd name="T1" fmla="*/ 7 h 7"/>
                  <a:gd name="T2" fmla="*/ 6 w 6"/>
                  <a:gd name="T3" fmla="*/ 6 h 7"/>
                  <a:gd name="T4" fmla="*/ 0 w 6"/>
                  <a:gd name="T5" fmla="*/ 0 h 7"/>
                  <a:gd name="T6" fmla="*/ 0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cubicBezTo>
                      <a:pt x="2" y="7"/>
                      <a:pt x="4" y="7"/>
                      <a:pt x="6" y="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7" name="Freeform 301"/>
              <p:cNvSpPr>
                <a:spLocks/>
              </p:cNvSpPr>
              <p:nvPr/>
            </p:nvSpPr>
            <p:spPr bwMode="auto">
              <a:xfrm>
                <a:off x="7078" y="1243"/>
                <a:ext cx="43" cy="97"/>
              </a:xfrm>
              <a:custGeom>
                <a:avLst/>
                <a:gdLst>
                  <a:gd name="T0" fmla="*/ 0 w 64"/>
                  <a:gd name="T1" fmla="*/ 74 h 147"/>
                  <a:gd name="T2" fmla="*/ 64 w 64"/>
                  <a:gd name="T3" fmla="*/ 147 h 147"/>
                  <a:gd name="T4" fmla="*/ 64 w 64"/>
                  <a:gd name="T5" fmla="*/ 0 h 147"/>
                  <a:gd name="T6" fmla="*/ 0 w 64"/>
                  <a:gd name="T7" fmla="*/ 7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147">
                    <a:moveTo>
                      <a:pt x="0" y="74"/>
                    </a:moveTo>
                    <a:cubicBezTo>
                      <a:pt x="0" y="111"/>
                      <a:pt x="28" y="142"/>
                      <a:pt x="64" y="147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28" y="5"/>
                      <a:pt x="0" y="36"/>
                      <a:pt x="0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8" name="Freeform 302"/>
              <p:cNvSpPr>
                <a:spLocks noEditPoints="1"/>
              </p:cNvSpPr>
              <p:nvPr/>
            </p:nvSpPr>
            <p:spPr bwMode="auto">
              <a:xfrm>
                <a:off x="6958" y="1122"/>
                <a:ext cx="340" cy="340"/>
              </a:xfrm>
              <a:custGeom>
                <a:avLst/>
                <a:gdLst>
                  <a:gd name="T0" fmla="*/ 0 w 512"/>
                  <a:gd name="T1" fmla="*/ 256 h 512"/>
                  <a:gd name="T2" fmla="*/ 512 w 512"/>
                  <a:gd name="T3" fmla="*/ 256 h 512"/>
                  <a:gd name="T4" fmla="*/ 245 w 512"/>
                  <a:gd name="T5" fmla="*/ 106 h 512"/>
                  <a:gd name="T6" fmla="*/ 266 w 512"/>
                  <a:gd name="T7" fmla="*/ 106 h 512"/>
                  <a:gd name="T8" fmla="*/ 256 w 512"/>
                  <a:gd name="T9" fmla="*/ 139 h 512"/>
                  <a:gd name="T10" fmla="*/ 245 w 512"/>
                  <a:gd name="T11" fmla="*/ 106 h 512"/>
                  <a:gd name="T12" fmla="*/ 157 w 512"/>
                  <a:gd name="T13" fmla="*/ 143 h 512"/>
                  <a:gd name="T14" fmla="*/ 158 w 512"/>
                  <a:gd name="T15" fmla="*/ 144 h 512"/>
                  <a:gd name="T16" fmla="*/ 173 w 512"/>
                  <a:gd name="T17" fmla="*/ 158 h 512"/>
                  <a:gd name="T18" fmla="*/ 173 w 512"/>
                  <a:gd name="T19" fmla="*/ 173 h 512"/>
                  <a:gd name="T20" fmla="*/ 158 w 512"/>
                  <a:gd name="T21" fmla="*/ 173 h 512"/>
                  <a:gd name="T22" fmla="*/ 147 w 512"/>
                  <a:gd name="T23" fmla="*/ 162 h 512"/>
                  <a:gd name="T24" fmla="*/ 143 w 512"/>
                  <a:gd name="T25" fmla="*/ 158 h 512"/>
                  <a:gd name="T26" fmla="*/ 142 w 512"/>
                  <a:gd name="T27" fmla="*/ 158 h 512"/>
                  <a:gd name="T28" fmla="*/ 139 w 512"/>
                  <a:gd name="T29" fmla="*/ 150 h 512"/>
                  <a:gd name="T30" fmla="*/ 128 w 512"/>
                  <a:gd name="T31" fmla="*/ 266 h 512"/>
                  <a:gd name="T32" fmla="*/ 95 w 512"/>
                  <a:gd name="T33" fmla="*/ 256 h 512"/>
                  <a:gd name="T34" fmla="*/ 128 w 512"/>
                  <a:gd name="T35" fmla="*/ 245 h 512"/>
                  <a:gd name="T36" fmla="*/ 128 w 512"/>
                  <a:gd name="T37" fmla="*/ 266 h 512"/>
                  <a:gd name="T38" fmla="*/ 162 w 512"/>
                  <a:gd name="T39" fmla="*/ 365 h 512"/>
                  <a:gd name="T40" fmla="*/ 159 w 512"/>
                  <a:gd name="T41" fmla="*/ 368 h 512"/>
                  <a:gd name="T42" fmla="*/ 158 w 512"/>
                  <a:gd name="T43" fmla="*/ 369 h 512"/>
                  <a:gd name="T44" fmla="*/ 147 w 512"/>
                  <a:gd name="T45" fmla="*/ 372 h 512"/>
                  <a:gd name="T46" fmla="*/ 142 w 512"/>
                  <a:gd name="T47" fmla="*/ 369 h 512"/>
                  <a:gd name="T48" fmla="*/ 142 w 512"/>
                  <a:gd name="T49" fmla="*/ 354 h 512"/>
                  <a:gd name="T50" fmla="*/ 143 w 512"/>
                  <a:gd name="T51" fmla="*/ 354 h 512"/>
                  <a:gd name="T52" fmla="*/ 143 w 512"/>
                  <a:gd name="T53" fmla="*/ 354 h 512"/>
                  <a:gd name="T54" fmla="*/ 147 w 512"/>
                  <a:gd name="T55" fmla="*/ 350 h 512"/>
                  <a:gd name="T56" fmla="*/ 173 w 512"/>
                  <a:gd name="T57" fmla="*/ 339 h 512"/>
                  <a:gd name="T58" fmla="*/ 173 w 512"/>
                  <a:gd name="T59" fmla="*/ 354 h 512"/>
                  <a:gd name="T60" fmla="*/ 256 w 512"/>
                  <a:gd name="T61" fmla="*/ 416 h 512"/>
                  <a:gd name="T62" fmla="*/ 245 w 512"/>
                  <a:gd name="T63" fmla="*/ 384 h 512"/>
                  <a:gd name="T64" fmla="*/ 266 w 512"/>
                  <a:gd name="T65" fmla="*/ 384 h 512"/>
                  <a:gd name="T66" fmla="*/ 256 w 512"/>
                  <a:gd name="T67" fmla="*/ 352 h 512"/>
                  <a:gd name="T68" fmla="*/ 256 w 512"/>
                  <a:gd name="T69" fmla="*/ 160 h 512"/>
                  <a:gd name="T70" fmla="*/ 256 w 512"/>
                  <a:gd name="T71" fmla="*/ 352 h 512"/>
                  <a:gd name="T72" fmla="*/ 362 w 512"/>
                  <a:gd name="T73" fmla="*/ 373 h 512"/>
                  <a:gd name="T74" fmla="*/ 343 w 512"/>
                  <a:gd name="T75" fmla="*/ 358 h 512"/>
                  <a:gd name="T76" fmla="*/ 339 w 512"/>
                  <a:gd name="T77" fmla="*/ 355 h 512"/>
                  <a:gd name="T78" fmla="*/ 339 w 512"/>
                  <a:gd name="T79" fmla="*/ 354 h 512"/>
                  <a:gd name="T80" fmla="*/ 338 w 512"/>
                  <a:gd name="T81" fmla="*/ 354 h 512"/>
                  <a:gd name="T82" fmla="*/ 338 w 512"/>
                  <a:gd name="T83" fmla="*/ 339 h 512"/>
                  <a:gd name="T84" fmla="*/ 354 w 512"/>
                  <a:gd name="T85" fmla="*/ 339 h 512"/>
                  <a:gd name="T86" fmla="*/ 358 w 512"/>
                  <a:gd name="T87" fmla="*/ 343 h 512"/>
                  <a:gd name="T88" fmla="*/ 372 w 512"/>
                  <a:gd name="T89" fmla="*/ 362 h 512"/>
                  <a:gd name="T90" fmla="*/ 369 w 512"/>
                  <a:gd name="T91" fmla="*/ 158 h 512"/>
                  <a:gd name="T92" fmla="*/ 356 w 512"/>
                  <a:gd name="T93" fmla="*/ 171 h 512"/>
                  <a:gd name="T94" fmla="*/ 354 w 512"/>
                  <a:gd name="T95" fmla="*/ 173 h 512"/>
                  <a:gd name="T96" fmla="*/ 345 w 512"/>
                  <a:gd name="T97" fmla="*/ 177 h 512"/>
                  <a:gd name="T98" fmla="*/ 338 w 512"/>
                  <a:gd name="T99" fmla="*/ 173 h 512"/>
                  <a:gd name="T100" fmla="*/ 336 w 512"/>
                  <a:gd name="T101" fmla="*/ 166 h 512"/>
                  <a:gd name="T102" fmla="*/ 338 w 512"/>
                  <a:gd name="T103" fmla="*/ 158 h 512"/>
                  <a:gd name="T104" fmla="*/ 339 w 512"/>
                  <a:gd name="T105" fmla="*/ 158 h 512"/>
                  <a:gd name="T106" fmla="*/ 343 w 512"/>
                  <a:gd name="T107" fmla="*/ 154 h 512"/>
                  <a:gd name="T108" fmla="*/ 354 w 512"/>
                  <a:gd name="T109" fmla="*/ 143 h 512"/>
                  <a:gd name="T110" fmla="*/ 372 w 512"/>
                  <a:gd name="T111" fmla="*/ 150 h 512"/>
                  <a:gd name="T112" fmla="*/ 405 w 512"/>
                  <a:gd name="T113" fmla="*/ 266 h 512"/>
                  <a:gd name="T114" fmla="*/ 373 w 512"/>
                  <a:gd name="T115" fmla="*/ 256 h 512"/>
                  <a:gd name="T116" fmla="*/ 405 w 512"/>
                  <a:gd name="T117" fmla="*/ 245 h 512"/>
                  <a:gd name="T118" fmla="*/ 405 w 512"/>
                  <a:gd name="T119" fmla="*/ 266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12" h="512"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  <a:moveTo>
                      <a:pt x="245" y="106"/>
                    </a:moveTo>
                    <a:cubicBezTo>
                      <a:pt x="245" y="100"/>
                      <a:pt x="250" y="96"/>
                      <a:pt x="256" y="96"/>
                    </a:cubicBezTo>
                    <a:cubicBezTo>
                      <a:pt x="262" y="96"/>
                      <a:pt x="266" y="100"/>
                      <a:pt x="266" y="106"/>
                    </a:cubicBezTo>
                    <a:cubicBezTo>
                      <a:pt x="266" y="128"/>
                      <a:pt x="266" y="128"/>
                      <a:pt x="266" y="128"/>
                    </a:cubicBezTo>
                    <a:cubicBezTo>
                      <a:pt x="266" y="134"/>
                      <a:pt x="262" y="139"/>
                      <a:pt x="256" y="139"/>
                    </a:cubicBezTo>
                    <a:cubicBezTo>
                      <a:pt x="250" y="139"/>
                      <a:pt x="245" y="134"/>
                      <a:pt x="245" y="128"/>
                    </a:cubicBezTo>
                    <a:lnTo>
                      <a:pt x="245" y="106"/>
                    </a:lnTo>
                    <a:close/>
                    <a:moveTo>
                      <a:pt x="142" y="143"/>
                    </a:moveTo>
                    <a:cubicBezTo>
                      <a:pt x="148" y="137"/>
                      <a:pt x="153" y="139"/>
                      <a:pt x="157" y="143"/>
                    </a:cubicBezTo>
                    <a:cubicBezTo>
                      <a:pt x="157" y="143"/>
                      <a:pt x="157" y="143"/>
                      <a:pt x="157" y="143"/>
                    </a:cubicBezTo>
                    <a:cubicBezTo>
                      <a:pt x="158" y="143"/>
                      <a:pt x="158" y="143"/>
                      <a:pt x="158" y="144"/>
                    </a:cubicBezTo>
                    <a:cubicBezTo>
                      <a:pt x="160" y="145"/>
                      <a:pt x="161" y="146"/>
                      <a:pt x="162" y="147"/>
                    </a:cubicBezTo>
                    <a:cubicBezTo>
                      <a:pt x="173" y="158"/>
                      <a:pt x="173" y="158"/>
                      <a:pt x="173" y="158"/>
                    </a:cubicBezTo>
                    <a:cubicBezTo>
                      <a:pt x="175" y="160"/>
                      <a:pt x="176" y="163"/>
                      <a:pt x="176" y="166"/>
                    </a:cubicBezTo>
                    <a:cubicBezTo>
                      <a:pt x="176" y="168"/>
                      <a:pt x="175" y="171"/>
                      <a:pt x="173" y="173"/>
                    </a:cubicBezTo>
                    <a:cubicBezTo>
                      <a:pt x="171" y="175"/>
                      <a:pt x="168" y="176"/>
                      <a:pt x="165" y="176"/>
                    </a:cubicBezTo>
                    <a:cubicBezTo>
                      <a:pt x="163" y="176"/>
                      <a:pt x="160" y="176"/>
                      <a:pt x="158" y="173"/>
                    </a:cubicBezTo>
                    <a:cubicBezTo>
                      <a:pt x="147" y="162"/>
                      <a:pt x="147" y="162"/>
                      <a:pt x="147" y="162"/>
                    </a:cubicBezTo>
                    <a:cubicBezTo>
                      <a:pt x="147" y="162"/>
                      <a:pt x="147" y="162"/>
                      <a:pt x="147" y="162"/>
                    </a:cubicBezTo>
                    <a:cubicBezTo>
                      <a:pt x="143" y="158"/>
                      <a:pt x="143" y="158"/>
                      <a:pt x="143" y="158"/>
                    </a:cubicBezTo>
                    <a:cubicBezTo>
                      <a:pt x="143" y="158"/>
                      <a:pt x="143" y="158"/>
                      <a:pt x="143" y="158"/>
                    </a:cubicBezTo>
                    <a:cubicBezTo>
                      <a:pt x="143" y="158"/>
                      <a:pt x="143" y="158"/>
                      <a:pt x="143" y="158"/>
                    </a:cubicBezTo>
                    <a:cubicBezTo>
                      <a:pt x="142" y="158"/>
                      <a:pt x="142" y="158"/>
                      <a:pt x="142" y="158"/>
                    </a:cubicBezTo>
                    <a:cubicBezTo>
                      <a:pt x="142" y="158"/>
                      <a:pt x="142" y="158"/>
                      <a:pt x="142" y="158"/>
                    </a:cubicBezTo>
                    <a:cubicBezTo>
                      <a:pt x="140" y="156"/>
                      <a:pt x="139" y="153"/>
                      <a:pt x="139" y="150"/>
                    </a:cubicBezTo>
                    <a:cubicBezTo>
                      <a:pt x="139" y="147"/>
                      <a:pt x="140" y="145"/>
                      <a:pt x="142" y="143"/>
                    </a:cubicBezTo>
                    <a:close/>
                    <a:moveTo>
                      <a:pt x="128" y="266"/>
                    </a:moveTo>
                    <a:cubicBezTo>
                      <a:pt x="106" y="266"/>
                      <a:pt x="106" y="266"/>
                      <a:pt x="106" y="266"/>
                    </a:cubicBezTo>
                    <a:cubicBezTo>
                      <a:pt x="100" y="266"/>
                      <a:pt x="95" y="262"/>
                      <a:pt x="95" y="256"/>
                    </a:cubicBezTo>
                    <a:cubicBezTo>
                      <a:pt x="95" y="250"/>
                      <a:pt x="100" y="245"/>
                      <a:pt x="106" y="245"/>
                    </a:cubicBezTo>
                    <a:cubicBezTo>
                      <a:pt x="128" y="245"/>
                      <a:pt x="128" y="245"/>
                      <a:pt x="128" y="245"/>
                    </a:cubicBezTo>
                    <a:cubicBezTo>
                      <a:pt x="134" y="245"/>
                      <a:pt x="139" y="250"/>
                      <a:pt x="139" y="256"/>
                    </a:cubicBezTo>
                    <a:cubicBezTo>
                      <a:pt x="139" y="262"/>
                      <a:pt x="134" y="266"/>
                      <a:pt x="128" y="266"/>
                    </a:cubicBezTo>
                    <a:close/>
                    <a:moveTo>
                      <a:pt x="173" y="354"/>
                    </a:moveTo>
                    <a:cubicBezTo>
                      <a:pt x="162" y="365"/>
                      <a:pt x="162" y="365"/>
                      <a:pt x="162" y="365"/>
                    </a:cubicBezTo>
                    <a:cubicBezTo>
                      <a:pt x="161" y="366"/>
                      <a:pt x="161" y="366"/>
                      <a:pt x="160" y="367"/>
                    </a:cubicBezTo>
                    <a:cubicBezTo>
                      <a:pt x="160" y="367"/>
                      <a:pt x="159" y="368"/>
                      <a:pt x="159" y="368"/>
                    </a:cubicBezTo>
                    <a:cubicBezTo>
                      <a:pt x="158" y="368"/>
                      <a:pt x="158" y="369"/>
                      <a:pt x="158" y="369"/>
                    </a:cubicBezTo>
                    <a:cubicBezTo>
                      <a:pt x="158" y="369"/>
                      <a:pt x="158" y="369"/>
                      <a:pt x="158" y="369"/>
                    </a:cubicBezTo>
                    <a:cubicBezTo>
                      <a:pt x="155" y="371"/>
                      <a:pt x="152" y="373"/>
                      <a:pt x="149" y="373"/>
                    </a:cubicBezTo>
                    <a:cubicBezTo>
                      <a:pt x="148" y="373"/>
                      <a:pt x="148" y="373"/>
                      <a:pt x="147" y="372"/>
                    </a:cubicBezTo>
                    <a:cubicBezTo>
                      <a:pt x="145" y="372"/>
                      <a:pt x="144" y="371"/>
                      <a:pt x="142" y="369"/>
                    </a:cubicBezTo>
                    <a:cubicBezTo>
                      <a:pt x="142" y="369"/>
                      <a:pt x="142" y="369"/>
                      <a:pt x="142" y="369"/>
                    </a:cubicBezTo>
                    <a:cubicBezTo>
                      <a:pt x="140" y="367"/>
                      <a:pt x="139" y="365"/>
                      <a:pt x="139" y="362"/>
                    </a:cubicBezTo>
                    <a:cubicBezTo>
                      <a:pt x="139" y="359"/>
                      <a:pt x="140" y="356"/>
                      <a:pt x="142" y="354"/>
                    </a:cubicBezTo>
                    <a:cubicBezTo>
                      <a:pt x="142" y="354"/>
                      <a:pt x="142" y="354"/>
                      <a:pt x="142" y="354"/>
                    </a:cubicBezTo>
                    <a:cubicBezTo>
                      <a:pt x="143" y="354"/>
                      <a:pt x="143" y="354"/>
                      <a:pt x="143" y="354"/>
                    </a:cubicBezTo>
                    <a:cubicBezTo>
                      <a:pt x="143" y="354"/>
                      <a:pt x="143" y="354"/>
                      <a:pt x="143" y="354"/>
                    </a:cubicBezTo>
                    <a:cubicBezTo>
                      <a:pt x="143" y="354"/>
                      <a:pt x="143" y="354"/>
                      <a:pt x="143" y="354"/>
                    </a:cubicBezTo>
                    <a:cubicBezTo>
                      <a:pt x="147" y="350"/>
                      <a:pt x="147" y="350"/>
                      <a:pt x="147" y="350"/>
                    </a:cubicBezTo>
                    <a:cubicBezTo>
                      <a:pt x="147" y="350"/>
                      <a:pt x="147" y="350"/>
                      <a:pt x="147" y="350"/>
                    </a:cubicBezTo>
                    <a:cubicBezTo>
                      <a:pt x="158" y="339"/>
                      <a:pt x="158" y="339"/>
                      <a:pt x="158" y="339"/>
                    </a:cubicBezTo>
                    <a:cubicBezTo>
                      <a:pt x="162" y="335"/>
                      <a:pt x="169" y="335"/>
                      <a:pt x="173" y="339"/>
                    </a:cubicBezTo>
                    <a:cubicBezTo>
                      <a:pt x="175" y="341"/>
                      <a:pt x="176" y="344"/>
                      <a:pt x="176" y="346"/>
                    </a:cubicBezTo>
                    <a:cubicBezTo>
                      <a:pt x="176" y="349"/>
                      <a:pt x="175" y="352"/>
                      <a:pt x="173" y="354"/>
                    </a:cubicBezTo>
                    <a:close/>
                    <a:moveTo>
                      <a:pt x="266" y="406"/>
                    </a:moveTo>
                    <a:cubicBezTo>
                      <a:pt x="266" y="412"/>
                      <a:pt x="262" y="416"/>
                      <a:pt x="256" y="416"/>
                    </a:cubicBezTo>
                    <a:cubicBezTo>
                      <a:pt x="250" y="416"/>
                      <a:pt x="245" y="412"/>
                      <a:pt x="245" y="406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5" y="378"/>
                      <a:pt x="250" y="373"/>
                      <a:pt x="256" y="373"/>
                    </a:cubicBezTo>
                    <a:cubicBezTo>
                      <a:pt x="262" y="373"/>
                      <a:pt x="266" y="378"/>
                      <a:pt x="266" y="384"/>
                    </a:cubicBezTo>
                    <a:lnTo>
                      <a:pt x="266" y="406"/>
                    </a:lnTo>
                    <a:close/>
                    <a:moveTo>
                      <a:pt x="256" y="352"/>
                    </a:moveTo>
                    <a:cubicBezTo>
                      <a:pt x="203" y="352"/>
                      <a:pt x="160" y="309"/>
                      <a:pt x="160" y="256"/>
                    </a:cubicBezTo>
                    <a:cubicBezTo>
                      <a:pt x="160" y="203"/>
                      <a:pt x="203" y="160"/>
                      <a:pt x="256" y="160"/>
                    </a:cubicBezTo>
                    <a:cubicBezTo>
                      <a:pt x="309" y="160"/>
                      <a:pt x="352" y="203"/>
                      <a:pt x="352" y="256"/>
                    </a:cubicBezTo>
                    <a:cubicBezTo>
                      <a:pt x="352" y="309"/>
                      <a:pt x="309" y="352"/>
                      <a:pt x="256" y="352"/>
                    </a:cubicBezTo>
                    <a:close/>
                    <a:moveTo>
                      <a:pt x="369" y="369"/>
                    </a:moveTo>
                    <a:cubicBezTo>
                      <a:pt x="367" y="371"/>
                      <a:pt x="364" y="373"/>
                      <a:pt x="362" y="373"/>
                    </a:cubicBezTo>
                    <a:cubicBezTo>
                      <a:pt x="359" y="373"/>
                      <a:pt x="356" y="372"/>
                      <a:pt x="354" y="370"/>
                    </a:cubicBezTo>
                    <a:cubicBezTo>
                      <a:pt x="343" y="358"/>
                      <a:pt x="343" y="358"/>
                      <a:pt x="343" y="358"/>
                    </a:cubicBezTo>
                    <a:cubicBezTo>
                      <a:pt x="343" y="358"/>
                      <a:pt x="343" y="358"/>
                      <a:pt x="343" y="358"/>
                    </a:cubicBezTo>
                    <a:cubicBezTo>
                      <a:pt x="339" y="355"/>
                      <a:pt x="339" y="355"/>
                      <a:pt x="339" y="355"/>
                    </a:cubicBezTo>
                    <a:cubicBezTo>
                      <a:pt x="339" y="355"/>
                      <a:pt x="339" y="354"/>
                      <a:pt x="339" y="354"/>
                    </a:cubicBezTo>
                    <a:cubicBezTo>
                      <a:pt x="339" y="354"/>
                      <a:pt x="339" y="354"/>
                      <a:pt x="339" y="354"/>
                    </a:cubicBezTo>
                    <a:cubicBezTo>
                      <a:pt x="338" y="354"/>
                      <a:pt x="338" y="354"/>
                      <a:pt x="338" y="354"/>
                    </a:cubicBezTo>
                    <a:cubicBezTo>
                      <a:pt x="338" y="354"/>
                      <a:pt x="338" y="354"/>
                      <a:pt x="338" y="354"/>
                    </a:cubicBezTo>
                    <a:cubicBezTo>
                      <a:pt x="337" y="352"/>
                      <a:pt x="335" y="349"/>
                      <a:pt x="336" y="346"/>
                    </a:cubicBezTo>
                    <a:cubicBezTo>
                      <a:pt x="336" y="343"/>
                      <a:pt x="336" y="341"/>
                      <a:pt x="338" y="339"/>
                    </a:cubicBezTo>
                    <a:cubicBezTo>
                      <a:pt x="344" y="333"/>
                      <a:pt x="349" y="335"/>
                      <a:pt x="353" y="339"/>
                    </a:cubicBezTo>
                    <a:cubicBezTo>
                      <a:pt x="354" y="339"/>
                      <a:pt x="354" y="339"/>
                      <a:pt x="354" y="339"/>
                    </a:cubicBezTo>
                    <a:cubicBezTo>
                      <a:pt x="354" y="339"/>
                      <a:pt x="354" y="339"/>
                      <a:pt x="354" y="340"/>
                    </a:cubicBezTo>
                    <a:cubicBezTo>
                      <a:pt x="356" y="341"/>
                      <a:pt x="357" y="342"/>
                      <a:pt x="358" y="343"/>
                    </a:cubicBezTo>
                    <a:cubicBezTo>
                      <a:pt x="369" y="354"/>
                      <a:pt x="369" y="354"/>
                      <a:pt x="369" y="354"/>
                    </a:cubicBezTo>
                    <a:cubicBezTo>
                      <a:pt x="371" y="356"/>
                      <a:pt x="372" y="359"/>
                      <a:pt x="372" y="362"/>
                    </a:cubicBezTo>
                    <a:cubicBezTo>
                      <a:pt x="372" y="365"/>
                      <a:pt x="371" y="367"/>
                      <a:pt x="369" y="369"/>
                    </a:cubicBezTo>
                    <a:close/>
                    <a:moveTo>
                      <a:pt x="369" y="158"/>
                    </a:moveTo>
                    <a:cubicBezTo>
                      <a:pt x="358" y="169"/>
                      <a:pt x="358" y="169"/>
                      <a:pt x="358" y="169"/>
                    </a:cubicBezTo>
                    <a:cubicBezTo>
                      <a:pt x="357" y="170"/>
                      <a:pt x="357" y="170"/>
                      <a:pt x="356" y="171"/>
                    </a:cubicBezTo>
                    <a:cubicBezTo>
                      <a:pt x="356" y="171"/>
                      <a:pt x="355" y="171"/>
                      <a:pt x="355" y="172"/>
                    </a:cubicBezTo>
                    <a:cubicBezTo>
                      <a:pt x="355" y="172"/>
                      <a:pt x="354" y="172"/>
                      <a:pt x="354" y="173"/>
                    </a:cubicBezTo>
                    <a:cubicBezTo>
                      <a:pt x="354" y="173"/>
                      <a:pt x="354" y="173"/>
                      <a:pt x="354" y="173"/>
                    </a:cubicBezTo>
                    <a:cubicBezTo>
                      <a:pt x="351" y="175"/>
                      <a:pt x="348" y="177"/>
                      <a:pt x="345" y="177"/>
                    </a:cubicBezTo>
                    <a:cubicBezTo>
                      <a:pt x="345" y="177"/>
                      <a:pt x="344" y="176"/>
                      <a:pt x="343" y="176"/>
                    </a:cubicBezTo>
                    <a:cubicBezTo>
                      <a:pt x="342" y="176"/>
                      <a:pt x="340" y="175"/>
                      <a:pt x="338" y="173"/>
                    </a:cubicBezTo>
                    <a:cubicBezTo>
                      <a:pt x="338" y="173"/>
                      <a:pt x="338" y="173"/>
                      <a:pt x="338" y="173"/>
                    </a:cubicBezTo>
                    <a:cubicBezTo>
                      <a:pt x="336" y="171"/>
                      <a:pt x="336" y="169"/>
                      <a:pt x="336" y="166"/>
                    </a:cubicBezTo>
                    <a:cubicBezTo>
                      <a:pt x="335" y="163"/>
                      <a:pt x="337" y="160"/>
                      <a:pt x="338" y="158"/>
                    </a:cubicBezTo>
                    <a:cubicBezTo>
                      <a:pt x="338" y="158"/>
                      <a:pt x="338" y="158"/>
                      <a:pt x="338" y="158"/>
                    </a:cubicBezTo>
                    <a:cubicBezTo>
                      <a:pt x="339" y="158"/>
                      <a:pt x="339" y="158"/>
                      <a:pt x="339" y="158"/>
                    </a:cubicBezTo>
                    <a:cubicBezTo>
                      <a:pt x="339" y="158"/>
                      <a:pt x="339" y="158"/>
                      <a:pt x="339" y="158"/>
                    </a:cubicBezTo>
                    <a:cubicBezTo>
                      <a:pt x="339" y="158"/>
                      <a:pt x="339" y="158"/>
                      <a:pt x="339" y="158"/>
                    </a:cubicBezTo>
                    <a:cubicBezTo>
                      <a:pt x="343" y="154"/>
                      <a:pt x="343" y="154"/>
                      <a:pt x="343" y="154"/>
                    </a:cubicBezTo>
                    <a:cubicBezTo>
                      <a:pt x="343" y="154"/>
                      <a:pt x="343" y="154"/>
                      <a:pt x="343" y="154"/>
                    </a:cubicBezTo>
                    <a:cubicBezTo>
                      <a:pt x="354" y="143"/>
                      <a:pt x="354" y="143"/>
                      <a:pt x="354" y="143"/>
                    </a:cubicBezTo>
                    <a:cubicBezTo>
                      <a:pt x="358" y="139"/>
                      <a:pt x="365" y="139"/>
                      <a:pt x="369" y="143"/>
                    </a:cubicBezTo>
                    <a:cubicBezTo>
                      <a:pt x="371" y="145"/>
                      <a:pt x="372" y="147"/>
                      <a:pt x="372" y="150"/>
                    </a:cubicBezTo>
                    <a:cubicBezTo>
                      <a:pt x="372" y="153"/>
                      <a:pt x="371" y="156"/>
                      <a:pt x="369" y="158"/>
                    </a:cubicBezTo>
                    <a:close/>
                    <a:moveTo>
                      <a:pt x="405" y="266"/>
                    </a:moveTo>
                    <a:cubicBezTo>
                      <a:pt x="383" y="266"/>
                      <a:pt x="383" y="266"/>
                      <a:pt x="383" y="266"/>
                    </a:cubicBezTo>
                    <a:cubicBezTo>
                      <a:pt x="377" y="266"/>
                      <a:pt x="373" y="262"/>
                      <a:pt x="373" y="256"/>
                    </a:cubicBezTo>
                    <a:cubicBezTo>
                      <a:pt x="373" y="250"/>
                      <a:pt x="377" y="245"/>
                      <a:pt x="383" y="245"/>
                    </a:cubicBezTo>
                    <a:cubicBezTo>
                      <a:pt x="405" y="245"/>
                      <a:pt x="405" y="245"/>
                      <a:pt x="405" y="245"/>
                    </a:cubicBezTo>
                    <a:cubicBezTo>
                      <a:pt x="411" y="245"/>
                      <a:pt x="416" y="250"/>
                      <a:pt x="416" y="256"/>
                    </a:cubicBezTo>
                    <a:cubicBezTo>
                      <a:pt x="416" y="262"/>
                      <a:pt x="411" y="266"/>
                      <a:pt x="405" y="2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33388" y="4467494"/>
            <a:ext cx="4171566" cy="432000"/>
            <a:chOff x="433388" y="4323119"/>
            <a:chExt cx="4171566" cy="432000"/>
          </a:xfrm>
        </p:grpSpPr>
        <p:sp>
          <p:nvSpPr>
            <p:cNvPr id="11" name="TextBox 10"/>
            <p:cNvSpPr txBox="1"/>
            <p:nvPr/>
          </p:nvSpPr>
          <p:spPr>
            <a:xfrm>
              <a:off x="1017694" y="4462175"/>
              <a:ext cx="3587260" cy="1538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Bef>
                  <a:spcPts val="600"/>
                </a:spcBef>
                <a:buSzPct val="100000"/>
              </a:pPr>
              <a:r>
                <a:rPr lang="ru-RU" sz="1000" dirty="0" smtClean="0">
                  <a:solidFill>
                    <a:srgbClr val="313131"/>
                  </a:solidFill>
                </a:rPr>
                <a:t>Политика стимулирования прямых инвестиций</a:t>
              </a:r>
            </a:p>
          </p:txBody>
        </p:sp>
        <p:grpSp>
          <p:nvGrpSpPr>
            <p:cNvPr id="159" name="Group 295"/>
            <p:cNvGrpSpPr>
              <a:grpSpLocks noChangeAspect="1"/>
            </p:cNvGrpSpPr>
            <p:nvPr/>
          </p:nvGrpSpPr>
          <p:grpSpPr bwMode="auto">
            <a:xfrm>
              <a:off x="433388" y="4323119"/>
              <a:ext cx="432000" cy="432000"/>
              <a:chOff x="6958" y="1122"/>
              <a:chExt cx="340" cy="340"/>
            </a:xfrm>
            <a:solidFill>
              <a:srgbClr val="86BC25"/>
            </a:solidFill>
          </p:grpSpPr>
          <p:sp>
            <p:nvSpPr>
              <p:cNvPr id="160" name="Freeform 296"/>
              <p:cNvSpPr>
                <a:spLocks noEditPoints="1"/>
              </p:cNvSpPr>
              <p:nvPr/>
            </p:nvSpPr>
            <p:spPr bwMode="auto">
              <a:xfrm>
                <a:off x="6958" y="1122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22 w 512"/>
                  <a:gd name="T3" fmla="*/ 90 h 512"/>
                  <a:gd name="T4" fmla="*/ 490 w 512"/>
                  <a:gd name="T5" fmla="*/ 256 h 512"/>
                  <a:gd name="T6" fmla="*/ 422 w 512"/>
                  <a:gd name="T7" fmla="*/ 422 h 512"/>
                  <a:gd name="T8" fmla="*/ 256 w 512"/>
                  <a:gd name="T9" fmla="*/ 490 h 512"/>
                  <a:gd name="T10" fmla="*/ 90 w 512"/>
                  <a:gd name="T11" fmla="*/ 422 h 512"/>
                  <a:gd name="T12" fmla="*/ 21 w 512"/>
                  <a:gd name="T13" fmla="*/ 256 h 512"/>
                  <a:gd name="T14" fmla="*/ 90 w 512"/>
                  <a:gd name="T15" fmla="*/ 90 h 512"/>
                  <a:gd name="T16" fmla="*/ 256 w 512"/>
                  <a:gd name="T17" fmla="*/ 21 h 512"/>
                  <a:gd name="T18" fmla="*/ 256 w 512"/>
                  <a:gd name="T19" fmla="*/ 0 h 512"/>
                  <a:gd name="T20" fmla="*/ 0 w 512"/>
                  <a:gd name="T21" fmla="*/ 256 h 512"/>
                  <a:gd name="T22" fmla="*/ 256 w 512"/>
                  <a:gd name="T23" fmla="*/ 512 h 512"/>
                  <a:gd name="T24" fmla="*/ 512 w 512"/>
                  <a:gd name="T25" fmla="*/ 256 h 512"/>
                  <a:gd name="T26" fmla="*/ 256 w 512"/>
                  <a:gd name="T27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18" y="21"/>
                      <a:pt x="377" y="45"/>
                      <a:pt x="422" y="90"/>
                    </a:cubicBezTo>
                    <a:cubicBezTo>
                      <a:pt x="466" y="134"/>
                      <a:pt x="490" y="193"/>
                      <a:pt x="490" y="256"/>
                    </a:cubicBezTo>
                    <a:cubicBezTo>
                      <a:pt x="490" y="318"/>
                      <a:pt x="466" y="377"/>
                      <a:pt x="422" y="422"/>
                    </a:cubicBezTo>
                    <a:cubicBezTo>
                      <a:pt x="377" y="466"/>
                      <a:pt x="318" y="490"/>
                      <a:pt x="256" y="490"/>
                    </a:cubicBezTo>
                    <a:cubicBezTo>
                      <a:pt x="193" y="490"/>
                      <a:pt x="134" y="466"/>
                      <a:pt x="90" y="422"/>
                    </a:cubicBezTo>
                    <a:cubicBezTo>
                      <a:pt x="45" y="377"/>
                      <a:pt x="21" y="318"/>
                      <a:pt x="21" y="256"/>
                    </a:cubicBezTo>
                    <a:cubicBezTo>
                      <a:pt x="21" y="193"/>
                      <a:pt x="45" y="134"/>
                      <a:pt x="90" y="90"/>
                    </a:cubicBezTo>
                    <a:cubicBezTo>
                      <a:pt x="134" y="45"/>
                      <a:pt x="193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1" name="Freeform 297"/>
              <p:cNvSpPr>
                <a:spLocks/>
              </p:cNvSpPr>
              <p:nvPr/>
            </p:nvSpPr>
            <p:spPr bwMode="auto">
              <a:xfrm>
                <a:off x="7135" y="1256"/>
                <a:ext cx="42" cy="57"/>
              </a:xfrm>
              <a:custGeom>
                <a:avLst/>
                <a:gdLst>
                  <a:gd name="T0" fmla="*/ 63 w 64"/>
                  <a:gd name="T1" fmla="*/ 62 h 86"/>
                  <a:gd name="T2" fmla="*/ 0 w 64"/>
                  <a:gd name="T3" fmla="*/ 0 h 86"/>
                  <a:gd name="T4" fmla="*/ 0 w 64"/>
                  <a:gd name="T5" fmla="*/ 30 h 86"/>
                  <a:gd name="T6" fmla="*/ 57 w 64"/>
                  <a:gd name="T7" fmla="*/ 86 h 86"/>
                  <a:gd name="T8" fmla="*/ 64 w 64"/>
                  <a:gd name="T9" fmla="*/ 63 h 86"/>
                  <a:gd name="T10" fmla="*/ 63 w 64"/>
                  <a:gd name="T11" fmla="*/ 6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86">
                    <a:moveTo>
                      <a:pt x="63" y="62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60" y="79"/>
                      <a:pt x="63" y="71"/>
                      <a:pt x="64" y="63"/>
                    </a:cubicBezTo>
                    <a:cubicBezTo>
                      <a:pt x="63" y="62"/>
                      <a:pt x="63" y="62"/>
                      <a:pt x="6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2" name="Freeform 298"/>
              <p:cNvSpPr>
                <a:spLocks/>
              </p:cNvSpPr>
              <p:nvPr/>
            </p:nvSpPr>
            <p:spPr bwMode="auto">
              <a:xfrm>
                <a:off x="7135" y="1296"/>
                <a:ext cx="30" cy="38"/>
              </a:xfrm>
              <a:custGeom>
                <a:avLst/>
                <a:gdLst>
                  <a:gd name="T0" fmla="*/ 0 w 45"/>
                  <a:gd name="T1" fmla="*/ 30 h 58"/>
                  <a:gd name="T2" fmla="*/ 28 w 45"/>
                  <a:gd name="T3" fmla="*/ 58 h 58"/>
                  <a:gd name="T4" fmla="*/ 45 w 45"/>
                  <a:gd name="T5" fmla="*/ 44 h 58"/>
                  <a:gd name="T6" fmla="*/ 0 w 45"/>
                  <a:gd name="T7" fmla="*/ 0 h 58"/>
                  <a:gd name="T8" fmla="*/ 0 w 45"/>
                  <a:gd name="T9" fmla="*/ 3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58">
                    <a:moveTo>
                      <a:pt x="0" y="30"/>
                    </a:moveTo>
                    <a:cubicBezTo>
                      <a:pt x="28" y="58"/>
                      <a:pt x="28" y="58"/>
                      <a:pt x="28" y="58"/>
                    </a:cubicBezTo>
                    <a:cubicBezTo>
                      <a:pt x="34" y="54"/>
                      <a:pt x="40" y="49"/>
                      <a:pt x="45" y="44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3" name="Freeform 299"/>
              <p:cNvSpPr>
                <a:spLocks/>
              </p:cNvSpPr>
              <p:nvPr/>
            </p:nvSpPr>
            <p:spPr bwMode="auto">
              <a:xfrm>
                <a:off x="7144" y="1245"/>
                <a:ext cx="30" cy="30"/>
              </a:xfrm>
              <a:custGeom>
                <a:avLst/>
                <a:gdLst>
                  <a:gd name="T0" fmla="*/ 0 w 46"/>
                  <a:gd name="T1" fmla="*/ 0 h 46"/>
                  <a:gd name="T2" fmla="*/ 46 w 46"/>
                  <a:gd name="T3" fmla="*/ 46 h 46"/>
                  <a:gd name="T4" fmla="*/ 0 w 46"/>
                  <a:gd name="T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6" h="46">
                    <a:moveTo>
                      <a:pt x="0" y="0"/>
                    </a:moveTo>
                    <a:cubicBezTo>
                      <a:pt x="46" y="46"/>
                      <a:pt x="46" y="46"/>
                      <a:pt x="46" y="46"/>
                    </a:cubicBezTo>
                    <a:cubicBezTo>
                      <a:pt x="39" y="25"/>
                      <a:pt x="22" y="8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4" name="Freeform 300"/>
              <p:cNvSpPr>
                <a:spLocks/>
              </p:cNvSpPr>
              <p:nvPr/>
            </p:nvSpPr>
            <p:spPr bwMode="auto">
              <a:xfrm>
                <a:off x="7135" y="1336"/>
                <a:ext cx="4" cy="4"/>
              </a:xfrm>
              <a:custGeom>
                <a:avLst/>
                <a:gdLst>
                  <a:gd name="T0" fmla="*/ 0 w 6"/>
                  <a:gd name="T1" fmla="*/ 7 h 7"/>
                  <a:gd name="T2" fmla="*/ 6 w 6"/>
                  <a:gd name="T3" fmla="*/ 6 h 7"/>
                  <a:gd name="T4" fmla="*/ 0 w 6"/>
                  <a:gd name="T5" fmla="*/ 0 h 7"/>
                  <a:gd name="T6" fmla="*/ 0 w 6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0" y="7"/>
                    </a:moveTo>
                    <a:cubicBezTo>
                      <a:pt x="2" y="7"/>
                      <a:pt x="4" y="7"/>
                      <a:pt x="6" y="6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5" name="Freeform 301"/>
              <p:cNvSpPr>
                <a:spLocks/>
              </p:cNvSpPr>
              <p:nvPr/>
            </p:nvSpPr>
            <p:spPr bwMode="auto">
              <a:xfrm>
                <a:off x="7078" y="1243"/>
                <a:ext cx="43" cy="97"/>
              </a:xfrm>
              <a:custGeom>
                <a:avLst/>
                <a:gdLst>
                  <a:gd name="T0" fmla="*/ 0 w 64"/>
                  <a:gd name="T1" fmla="*/ 74 h 147"/>
                  <a:gd name="T2" fmla="*/ 64 w 64"/>
                  <a:gd name="T3" fmla="*/ 147 h 147"/>
                  <a:gd name="T4" fmla="*/ 64 w 64"/>
                  <a:gd name="T5" fmla="*/ 0 h 147"/>
                  <a:gd name="T6" fmla="*/ 0 w 64"/>
                  <a:gd name="T7" fmla="*/ 7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147">
                    <a:moveTo>
                      <a:pt x="0" y="74"/>
                    </a:moveTo>
                    <a:cubicBezTo>
                      <a:pt x="0" y="111"/>
                      <a:pt x="28" y="142"/>
                      <a:pt x="64" y="147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28" y="5"/>
                      <a:pt x="0" y="36"/>
                      <a:pt x="0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6" name="Freeform 302"/>
              <p:cNvSpPr>
                <a:spLocks noEditPoints="1"/>
              </p:cNvSpPr>
              <p:nvPr/>
            </p:nvSpPr>
            <p:spPr bwMode="auto">
              <a:xfrm>
                <a:off x="6958" y="1122"/>
                <a:ext cx="340" cy="340"/>
              </a:xfrm>
              <a:custGeom>
                <a:avLst/>
                <a:gdLst>
                  <a:gd name="T0" fmla="*/ 0 w 512"/>
                  <a:gd name="T1" fmla="*/ 256 h 512"/>
                  <a:gd name="T2" fmla="*/ 512 w 512"/>
                  <a:gd name="T3" fmla="*/ 256 h 512"/>
                  <a:gd name="T4" fmla="*/ 245 w 512"/>
                  <a:gd name="T5" fmla="*/ 106 h 512"/>
                  <a:gd name="T6" fmla="*/ 266 w 512"/>
                  <a:gd name="T7" fmla="*/ 106 h 512"/>
                  <a:gd name="T8" fmla="*/ 256 w 512"/>
                  <a:gd name="T9" fmla="*/ 139 h 512"/>
                  <a:gd name="T10" fmla="*/ 245 w 512"/>
                  <a:gd name="T11" fmla="*/ 106 h 512"/>
                  <a:gd name="T12" fmla="*/ 157 w 512"/>
                  <a:gd name="T13" fmla="*/ 143 h 512"/>
                  <a:gd name="T14" fmla="*/ 158 w 512"/>
                  <a:gd name="T15" fmla="*/ 144 h 512"/>
                  <a:gd name="T16" fmla="*/ 173 w 512"/>
                  <a:gd name="T17" fmla="*/ 158 h 512"/>
                  <a:gd name="T18" fmla="*/ 173 w 512"/>
                  <a:gd name="T19" fmla="*/ 173 h 512"/>
                  <a:gd name="T20" fmla="*/ 158 w 512"/>
                  <a:gd name="T21" fmla="*/ 173 h 512"/>
                  <a:gd name="T22" fmla="*/ 147 w 512"/>
                  <a:gd name="T23" fmla="*/ 162 h 512"/>
                  <a:gd name="T24" fmla="*/ 143 w 512"/>
                  <a:gd name="T25" fmla="*/ 158 h 512"/>
                  <a:gd name="T26" fmla="*/ 142 w 512"/>
                  <a:gd name="T27" fmla="*/ 158 h 512"/>
                  <a:gd name="T28" fmla="*/ 139 w 512"/>
                  <a:gd name="T29" fmla="*/ 150 h 512"/>
                  <a:gd name="T30" fmla="*/ 128 w 512"/>
                  <a:gd name="T31" fmla="*/ 266 h 512"/>
                  <a:gd name="T32" fmla="*/ 95 w 512"/>
                  <a:gd name="T33" fmla="*/ 256 h 512"/>
                  <a:gd name="T34" fmla="*/ 128 w 512"/>
                  <a:gd name="T35" fmla="*/ 245 h 512"/>
                  <a:gd name="T36" fmla="*/ 128 w 512"/>
                  <a:gd name="T37" fmla="*/ 266 h 512"/>
                  <a:gd name="T38" fmla="*/ 162 w 512"/>
                  <a:gd name="T39" fmla="*/ 365 h 512"/>
                  <a:gd name="T40" fmla="*/ 159 w 512"/>
                  <a:gd name="T41" fmla="*/ 368 h 512"/>
                  <a:gd name="T42" fmla="*/ 158 w 512"/>
                  <a:gd name="T43" fmla="*/ 369 h 512"/>
                  <a:gd name="T44" fmla="*/ 147 w 512"/>
                  <a:gd name="T45" fmla="*/ 372 h 512"/>
                  <a:gd name="T46" fmla="*/ 142 w 512"/>
                  <a:gd name="T47" fmla="*/ 369 h 512"/>
                  <a:gd name="T48" fmla="*/ 142 w 512"/>
                  <a:gd name="T49" fmla="*/ 354 h 512"/>
                  <a:gd name="T50" fmla="*/ 143 w 512"/>
                  <a:gd name="T51" fmla="*/ 354 h 512"/>
                  <a:gd name="T52" fmla="*/ 143 w 512"/>
                  <a:gd name="T53" fmla="*/ 354 h 512"/>
                  <a:gd name="T54" fmla="*/ 147 w 512"/>
                  <a:gd name="T55" fmla="*/ 350 h 512"/>
                  <a:gd name="T56" fmla="*/ 173 w 512"/>
                  <a:gd name="T57" fmla="*/ 339 h 512"/>
                  <a:gd name="T58" fmla="*/ 173 w 512"/>
                  <a:gd name="T59" fmla="*/ 354 h 512"/>
                  <a:gd name="T60" fmla="*/ 256 w 512"/>
                  <a:gd name="T61" fmla="*/ 416 h 512"/>
                  <a:gd name="T62" fmla="*/ 245 w 512"/>
                  <a:gd name="T63" fmla="*/ 384 h 512"/>
                  <a:gd name="T64" fmla="*/ 266 w 512"/>
                  <a:gd name="T65" fmla="*/ 384 h 512"/>
                  <a:gd name="T66" fmla="*/ 256 w 512"/>
                  <a:gd name="T67" fmla="*/ 352 h 512"/>
                  <a:gd name="T68" fmla="*/ 256 w 512"/>
                  <a:gd name="T69" fmla="*/ 160 h 512"/>
                  <a:gd name="T70" fmla="*/ 256 w 512"/>
                  <a:gd name="T71" fmla="*/ 352 h 512"/>
                  <a:gd name="T72" fmla="*/ 362 w 512"/>
                  <a:gd name="T73" fmla="*/ 373 h 512"/>
                  <a:gd name="T74" fmla="*/ 343 w 512"/>
                  <a:gd name="T75" fmla="*/ 358 h 512"/>
                  <a:gd name="T76" fmla="*/ 339 w 512"/>
                  <a:gd name="T77" fmla="*/ 355 h 512"/>
                  <a:gd name="T78" fmla="*/ 339 w 512"/>
                  <a:gd name="T79" fmla="*/ 354 h 512"/>
                  <a:gd name="T80" fmla="*/ 338 w 512"/>
                  <a:gd name="T81" fmla="*/ 354 h 512"/>
                  <a:gd name="T82" fmla="*/ 338 w 512"/>
                  <a:gd name="T83" fmla="*/ 339 h 512"/>
                  <a:gd name="T84" fmla="*/ 354 w 512"/>
                  <a:gd name="T85" fmla="*/ 339 h 512"/>
                  <a:gd name="T86" fmla="*/ 358 w 512"/>
                  <a:gd name="T87" fmla="*/ 343 h 512"/>
                  <a:gd name="T88" fmla="*/ 372 w 512"/>
                  <a:gd name="T89" fmla="*/ 362 h 512"/>
                  <a:gd name="T90" fmla="*/ 369 w 512"/>
                  <a:gd name="T91" fmla="*/ 158 h 512"/>
                  <a:gd name="T92" fmla="*/ 356 w 512"/>
                  <a:gd name="T93" fmla="*/ 171 h 512"/>
                  <a:gd name="T94" fmla="*/ 354 w 512"/>
                  <a:gd name="T95" fmla="*/ 173 h 512"/>
                  <a:gd name="T96" fmla="*/ 345 w 512"/>
                  <a:gd name="T97" fmla="*/ 177 h 512"/>
                  <a:gd name="T98" fmla="*/ 338 w 512"/>
                  <a:gd name="T99" fmla="*/ 173 h 512"/>
                  <a:gd name="T100" fmla="*/ 336 w 512"/>
                  <a:gd name="T101" fmla="*/ 166 h 512"/>
                  <a:gd name="T102" fmla="*/ 338 w 512"/>
                  <a:gd name="T103" fmla="*/ 158 h 512"/>
                  <a:gd name="T104" fmla="*/ 339 w 512"/>
                  <a:gd name="T105" fmla="*/ 158 h 512"/>
                  <a:gd name="T106" fmla="*/ 343 w 512"/>
                  <a:gd name="T107" fmla="*/ 154 h 512"/>
                  <a:gd name="T108" fmla="*/ 354 w 512"/>
                  <a:gd name="T109" fmla="*/ 143 h 512"/>
                  <a:gd name="T110" fmla="*/ 372 w 512"/>
                  <a:gd name="T111" fmla="*/ 150 h 512"/>
                  <a:gd name="T112" fmla="*/ 405 w 512"/>
                  <a:gd name="T113" fmla="*/ 266 h 512"/>
                  <a:gd name="T114" fmla="*/ 373 w 512"/>
                  <a:gd name="T115" fmla="*/ 256 h 512"/>
                  <a:gd name="T116" fmla="*/ 405 w 512"/>
                  <a:gd name="T117" fmla="*/ 245 h 512"/>
                  <a:gd name="T118" fmla="*/ 405 w 512"/>
                  <a:gd name="T119" fmla="*/ 266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12" h="512"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  <a:moveTo>
                      <a:pt x="245" y="106"/>
                    </a:moveTo>
                    <a:cubicBezTo>
                      <a:pt x="245" y="100"/>
                      <a:pt x="250" y="96"/>
                      <a:pt x="256" y="96"/>
                    </a:cubicBezTo>
                    <a:cubicBezTo>
                      <a:pt x="262" y="96"/>
                      <a:pt x="266" y="100"/>
                      <a:pt x="266" y="106"/>
                    </a:cubicBezTo>
                    <a:cubicBezTo>
                      <a:pt x="266" y="128"/>
                      <a:pt x="266" y="128"/>
                      <a:pt x="266" y="128"/>
                    </a:cubicBezTo>
                    <a:cubicBezTo>
                      <a:pt x="266" y="134"/>
                      <a:pt x="262" y="139"/>
                      <a:pt x="256" y="139"/>
                    </a:cubicBezTo>
                    <a:cubicBezTo>
                      <a:pt x="250" y="139"/>
                      <a:pt x="245" y="134"/>
                      <a:pt x="245" y="128"/>
                    </a:cubicBezTo>
                    <a:lnTo>
                      <a:pt x="245" y="106"/>
                    </a:lnTo>
                    <a:close/>
                    <a:moveTo>
                      <a:pt x="142" y="143"/>
                    </a:moveTo>
                    <a:cubicBezTo>
                      <a:pt x="148" y="137"/>
                      <a:pt x="153" y="139"/>
                      <a:pt x="157" y="143"/>
                    </a:cubicBezTo>
                    <a:cubicBezTo>
                      <a:pt x="157" y="143"/>
                      <a:pt x="157" y="143"/>
                      <a:pt x="157" y="143"/>
                    </a:cubicBezTo>
                    <a:cubicBezTo>
                      <a:pt x="158" y="143"/>
                      <a:pt x="158" y="143"/>
                      <a:pt x="158" y="144"/>
                    </a:cubicBezTo>
                    <a:cubicBezTo>
                      <a:pt x="160" y="145"/>
                      <a:pt x="161" y="146"/>
                      <a:pt x="162" y="147"/>
                    </a:cubicBezTo>
                    <a:cubicBezTo>
                      <a:pt x="173" y="158"/>
                      <a:pt x="173" y="158"/>
                      <a:pt x="173" y="158"/>
                    </a:cubicBezTo>
                    <a:cubicBezTo>
                      <a:pt x="175" y="160"/>
                      <a:pt x="176" y="163"/>
                      <a:pt x="176" y="166"/>
                    </a:cubicBezTo>
                    <a:cubicBezTo>
                      <a:pt x="176" y="168"/>
                      <a:pt x="175" y="171"/>
                      <a:pt x="173" y="173"/>
                    </a:cubicBezTo>
                    <a:cubicBezTo>
                      <a:pt x="171" y="175"/>
                      <a:pt x="168" y="176"/>
                      <a:pt x="165" y="176"/>
                    </a:cubicBezTo>
                    <a:cubicBezTo>
                      <a:pt x="163" y="176"/>
                      <a:pt x="160" y="176"/>
                      <a:pt x="158" y="173"/>
                    </a:cubicBezTo>
                    <a:cubicBezTo>
                      <a:pt x="147" y="162"/>
                      <a:pt x="147" y="162"/>
                      <a:pt x="147" y="162"/>
                    </a:cubicBezTo>
                    <a:cubicBezTo>
                      <a:pt x="147" y="162"/>
                      <a:pt x="147" y="162"/>
                      <a:pt x="147" y="162"/>
                    </a:cubicBezTo>
                    <a:cubicBezTo>
                      <a:pt x="143" y="158"/>
                      <a:pt x="143" y="158"/>
                      <a:pt x="143" y="158"/>
                    </a:cubicBezTo>
                    <a:cubicBezTo>
                      <a:pt x="143" y="158"/>
                      <a:pt x="143" y="158"/>
                      <a:pt x="143" y="158"/>
                    </a:cubicBezTo>
                    <a:cubicBezTo>
                      <a:pt x="143" y="158"/>
                      <a:pt x="143" y="158"/>
                      <a:pt x="143" y="158"/>
                    </a:cubicBezTo>
                    <a:cubicBezTo>
                      <a:pt x="142" y="158"/>
                      <a:pt x="142" y="158"/>
                      <a:pt x="142" y="158"/>
                    </a:cubicBezTo>
                    <a:cubicBezTo>
                      <a:pt x="142" y="158"/>
                      <a:pt x="142" y="158"/>
                      <a:pt x="142" y="158"/>
                    </a:cubicBezTo>
                    <a:cubicBezTo>
                      <a:pt x="140" y="156"/>
                      <a:pt x="139" y="153"/>
                      <a:pt x="139" y="150"/>
                    </a:cubicBezTo>
                    <a:cubicBezTo>
                      <a:pt x="139" y="147"/>
                      <a:pt x="140" y="145"/>
                      <a:pt x="142" y="143"/>
                    </a:cubicBezTo>
                    <a:close/>
                    <a:moveTo>
                      <a:pt x="128" y="266"/>
                    </a:moveTo>
                    <a:cubicBezTo>
                      <a:pt x="106" y="266"/>
                      <a:pt x="106" y="266"/>
                      <a:pt x="106" y="266"/>
                    </a:cubicBezTo>
                    <a:cubicBezTo>
                      <a:pt x="100" y="266"/>
                      <a:pt x="95" y="262"/>
                      <a:pt x="95" y="256"/>
                    </a:cubicBezTo>
                    <a:cubicBezTo>
                      <a:pt x="95" y="250"/>
                      <a:pt x="100" y="245"/>
                      <a:pt x="106" y="245"/>
                    </a:cubicBezTo>
                    <a:cubicBezTo>
                      <a:pt x="128" y="245"/>
                      <a:pt x="128" y="245"/>
                      <a:pt x="128" y="245"/>
                    </a:cubicBezTo>
                    <a:cubicBezTo>
                      <a:pt x="134" y="245"/>
                      <a:pt x="139" y="250"/>
                      <a:pt x="139" y="256"/>
                    </a:cubicBezTo>
                    <a:cubicBezTo>
                      <a:pt x="139" y="262"/>
                      <a:pt x="134" y="266"/>
                      <a:pt x="128" y="266"/>
                    </a:cubicBezTo>
                    <a:close/>
                    <a:moveTo>
                      <a:pt x="173" y="354"/>
                    </a:moveTo>
                    <a:cubicBezTo>
                      <a:pt x="162" y="365"/>
                      <a:pt x="162" y="365"/>
                      <a:pt x="162" y="365"/>
                    </a:cubicBezTo>
                    <a:cubicBezTo>
                      <a:pt x="161" y="366"/>
                      <a:pt x="161" y="366"/>
                      <a:pt x="160" y="367"/>
                    </a:cubicBezTo>
                    <a:cubicBezTo>
                      <a:pt x="160" y="367"/>
                      <a:pt x="159" y="368"/>
                      <a:pt x="159" y="368"/>
                    </a:cubicBezTo>
                    <a:cubicBezTo>
                      <a:pt x="158" y="368"/>
                      <a:pt x="158" y="369"/>
                      <a:pt x="158" y="369"/>
                    </a:cubicBezTo>
                    <a:cubicBezTo>
                      <a:pt x="158" y="369"/>
                      <a:pt x="158" y="369"/>
                      <a:pt x="158" y="369"/>
                    </a:cubicBezTo>
                    <a:cubicBezTo>
                      <a:pt x="155" y="371"/>
                      <a:pt x="152" y="373"/>
                      <a:pt x="149" y="373"/>
                    </a:cubicBezTo>
                    <a:cubicBezTo>
                      <a:pt x="148" y="373"/>
                      <a:pt x="148" y="373"/>
                      <a:pt x="147" y="372"/>
                    </a:cubicBezTo>
                    <a:cubicBezTo>
                      <a:pt x="145" y="372"/>
                      <a:pt x="144" y="371"/>
                      <a:pt x="142" y="369"/>
                    </a:cubicBezTo>
                    <a:cubicBezTo>
                      <a:pt x="142" y="369"/>
                      <a:pt x="142" y="369"/>
                      <a:pt x="142" y="369"/>
                    </a:cubicBezTo>
                    <a:cubicBezTo>
                      <a:pt x="140" y="367"/>
                      <a:pt x="139" y="365"/>
                      <a:pt x="139" y="362"/>
                    </a:cubicBezTo>
                    <a:cubicBezTo>
                      <a:pt x="139" y="359"/>
                      <a:pt x="140" y="356"/>
                      <a:pt x="142" y="354"/>
                    </a:cubicBezTo>
                    <a:cubicBezTo>
                      <a:pt x="142" y="354"/>
                      <a:pt x="142" y="354"/>
                      <a:pt x="142" y="354"/>
                    </a:cubicBezTo>
                    <a:cubicBezTo>
                      <a:pt x="143" y="354"/>
                      <a:pt x="143" y="354"/>
                      <a:pt x="143" y="354"/>
                    </a:cubicBezTo>
                    <a:cubicBezTo>
                      <a:pt x="143" y="354"/>
                      <a:pt x="143" y="354"/>
                      <a:pt x="143" y="354"/>
                    </a:cubicBezTo>
                    <a:cubicBezTo>
                      <a:pt x="143" y="354"/>
                      <a:pt x="143" y="354"/>
                      <a:pt x="143" y="354"/>
                    </a:cubicBezTo>
                    <a:cubicBezTo>
                      <a:pt x="147" y="350"/>
                      <a:pt x="147" y="350"/>
                      <a:pt x="147" y="350"/>
                    </a:cubicBezTo>
                    <a:cubicBezTo>
                      <a:pt x="147" y="350"/>
                      <a:pt x="147" y="350"/>
                      <a:pt x="147" y="350"/>
                    </a:cubicBezTo>
                    <a:cubicBezTo>
                      <a:pt x="158" y="339"/>
                      <a:pt x="158" y="339"/>
                      <a:pt x="158" y="339"/>
                    </a:cubicBezTo>
                    <a:cubicBezTo>
                      <a:pt x="162" y="335"/>
                      <a:pt x="169" y="335"/>
                      <a:pt x="173" y="339"/>
                    </a:cubicBezTo>
                    <a:cubicBezTo>
                      <a:pt x="175" y="341"/>
                      <a:pt x="176" y="344"/>
                      <a:pt x="176" y="346"/>
                    </a:cubicBezTo>
                    <a:cubicBezTo>
                      <a:pt x="176" y="349"/>
                      <a:pt x="175" y="352"/>
                      <a:pt x="173" y="354"/>
                    </a:cubicBezTo>
                    <a:close/>
                    <a:moveTo>
                      <a:pt x="266" y="406"/>
                    </a:moveTo>
                    <a:cubicBezTo>
                      <a:pt x="266" y="412"/>
                      <a:pt x="262" y="416"/>
                      <a:pt x="256" y="416"/>
                    </a:cubicBezTo>
                    <a:cubicBezTo>
                      <a:pt x="250" y="416"/>
                      <a:pt x="245" y="412"/>
                      <a:pt x="245" y="406"/>
                    </a:cubicBezTo>
                    <a:cubicBezTo>
                      <a:pt x="245" y="384"/>
                      <a:pt x="245" y="384"/>
                      <a:pt x="245" y="384"/>
                    </a:cubicBezTo>
                    <a:cubicBezTo>
                      <a:pt x="245" y="378"/>
                      <a:pt x="250" y="373"/>
                      <a:pt x="256" y="373"/>
                    </a:cubicBezTo>
                    <a:cubicBezTo>
                      <a:pt x="262" y="373"/>
                      <a:pt x="266" y="378"/>
                      <a:pt x="266" y="384"/>
                    </a:cubicBezTo>
                    <a:lnTo>
                      <a:pt x="266" y="406"/>
                    </a:lnTo>
                    <a:close/>
                    <a:moveTo>
                      <a:pt x="256" y="352"/>
                    </a:moveTo>
                    <a:cubicBezTo>
                      <a:pt x="203" y="352"/>
                      <a:pt x="160" y="309"/>
                      <a:pt x="160" y="256"/>
                    </a:cubicBezTo>
                    <a:cubicBezTo>
                      <a:pt x="160" y="203"/>
                      <a:pt x="203" y="160"/>
                      <a:pt x="256" y="160"/>
                    </a:cubicBezTo>
                    <a:cubicBezTo>
                      <a:pt x="309" y="160"/>
                      <a:pt x="352" y="203"/>
                      <a:pt x="352" y="256"/>
                    </a:cubicBezTo>
                    <a:cubicBezTo>
                      <a:pt x="352" y="309"/>
                      <a:pt x="309" y="352"/>
                      <a:pt x="256" y="352"/>
                    </a:cubicBezTo>
                    <a:close/>
                    <a:moveTo>
                      <a:pt x="369" y="369"/>
                    </a:moveTo>
                    <a:cubicBezTo>
                      <a:pt x="367" y="371"/>
                      <a:pt x="364" y="373"/>
                      <a:pt x="362" y="373"/>
                    </a:cubicBezTo>
                    <a:cubicBezTo>
                      <a:pt x="359" y="373"/>
                      <a:pt x="356" y="372"/>
                      <a:pt x="354" y="370"/>
                    </a:cubicBezTo>
                    <a:cubicBezTo>
                      <a:pt x="343" y="358"/>
                      <a:pt x="343" y="358"/>
                      <a:pt x="343" y="358"/>
                    </a:cubicBezTo>
                    <a:cubicBezTo>
                      <a:pt x="343" y="358"/>
                      <a:pt x="343" y="358"/>
                      <a:pt x="343" y="358"/>
                    </a:cubicBezTo>
                    <a:cubicBezTo>
                      <a:pt x="339" y="355"/>
                      <a:pt x="339" y="355"/>
                      <a:pt x="339" y="355"/>
                    </a:cubicBezTo>
                    <a:cubicBezTo>
                      <a:pt x="339" y="355"/>
                      <a:pt x="339" y="354"/>
                      <a:pt x="339" y="354"/>
                    </a:cubicBezTo>
                    <a:cubicBezTo>
                      <a:pt x="339" y="354"/>
                      <a:pt x="339" y="354"/>
                      <a:pt x="339" y="354"/>
                    </a:cubicBezTo>
                    <a:cubicBezTo>
                      <a:pt x="338" y="354"/>
                      <a:pt x="338" y="354"/>
                      <a:pt x="338" y="354"/>
                    </a:cubicBezTo>
                    <a:cubicBezTo>
                      <a:pt x="338" y="354"/>
                      <a:pt x="338" y="354"/>
                      <a:pt x="338" y="354"/>
                    </a:cubicBezTo>
                    <a:cubicBezTo>
                      <a:pt x="337" y="352"/>
                      <a:pt x="335" y="349"/>
                      <a:pt x="336" y="346"/>
                    </a:cubicBezTo>
                    <a:cubicBezTo>
                      <a:pt x="336" y="343"/>
                      <a:pt x="336" y="341"/>
                      <a:pt x="338" y="339"/>
                    </a:cubicBezTo>
                    <a:cubicBezTo>
                      <a:pt x="344" y="333"/>
                      <a:pt x="349" y="335"/>
                      <a:pt x="353" y="339"/>
                    </a:cubicBezTo>
                    <a:cubicBezTo>
                      <a:pt x="354" y="339"/>
                      <a:pt x="354" y="339"/>
                      <a:pt x="354" y="339"/>
                    </a:cubicBezTo>
                    <a:cubicBezTo>
                      <a:pt x="354" y="339"/>
                      <a:pt x="354" y="339"/>
                      <a:pt x="354" y="340"/>
                    </a:cubicBezTo>
                    <a:cubicBezTo>
                      <a:pt x="356" y="341"/>
                      <a:pt x="357" y="342"/>
                      <a:pt x="358" y="343"/>
                    </a:cubicBezTo>
                    <a:cubicBezTo>
                      <a:pt x="369" y="354"/>
                      <a:pt x="369" y="354"/>
                      <a:pt x="369" y="354"/>
                    </a:cubicBezTo>
                    <a:cubicBezTo>
                      <a:pt x="371" y="356"/>
                      <a:pt x="372" y="359"/>
                      <a:pt x="372" y="362"/>
                    </a:cubicBezTo>
                    <a:cubicBezTo>
                      <a:pt x="372" y="365"/>
                      <a:pt x="371" y="367"/>
                      <a:pt x="369" y="369"/>
                    </a:cubicBezTo>
                    <a:close/>
                    <a:moveTo>
                      <a:pt x="369" y="158"/>
                    </a:moveTo>
                    <a:cubicBezTo>
                      <a:pt x="358" y="169"/>
                      <a:pt x="358" y="169"/>
                      <a:pt x="358" y="169"/>
                    </a:cubicBezTo>
                    <a:cubicBezTo>
                      <a:pt x="357" y="170"/>
                      <a:pt x="357" y="170"/>
                      <a:pt x="356" y="171"/>
                    </a:cubicBezTo>
                    <a:cubicBezTo>
                      <a:pt x="356" y="171"/>
                      <a:pt x="355" y="171"/>
                      <a:pt x="355" y="172"/>
                    </a:cubicBezTo>
                    <a:cubicBezTo>
                      <a:pt x="355" y="172"/>
                      <a:pt x="354" y="172"/>
                      <a:pt x="354" y="173"/>
                    </a:cubicBezTo>
                    <a:cubicBezTo>
                      <a:pt x="354" y="173"/>
                      <a:pt x="354" y="173"/>
                      <a:pt x="354" y="173"/>
                    </a:cubicBezTo>
                    <a:cubicBezTo>
                      <a:pt x="351" y="175"/>
                      <a:pt x="348" y="177"/>
                      <a:pt x="345" y="177"/>
                    </a:cubicBezTo>
                    <a:cubicBezTo>
                      <a:pt x="345" y="177"/>
                      <a:pt x="344" y="176"/>
                      <a:pt x="343" y="176"/>
                    </a:cubicBezTo>
                    <a:cubicBezTo>
                      <a:pt x="342" y="176"/>
                      <a:pt x="340" y="175"/>
                      <a:pt x="338" y="173"/>
                    </a:cubicBezTo>
                    <a:cubicBezTo>
                      <a:pt x="338" y="173"/>
                      <a:pt x="338" y="173"/>
                      <a:pt x="338" y="173"/>
                    </a:cubicBezTo>
                    <a:cubicBezTo>
                      <a:pt x="336" y="171"/>
                      <a:pt x="336" y="169"/>
                      <a:pt x="336" y="166"/>
                    </a:cubicBezTo>
                    <a:cubicBezTo>
                      <a:pt x="335" y="163"/>
                      <a:pt x="337" y="160"/>
                      <a:pt x="338" y="158"/>
                    </a:cubicBezTo>
                    <a:cubicBezTo>
                      <a:pt x="338" y="158"/>
                      <a:pt x="338" y="158"/>
                      <a:pt x="338" y="158"/>
                    </a:cubicBezTo>
                    <a:cubicBezTo>
                      <a:pt x="339" y="158"/>
                      <a:pt x="339" y="158"/>
                      <a:pt x="339" y="158"/>
                    </a:cubicBezTo>
                    <a:cubicBezTo>
                      <a:pt x="339" y="158"/>
                      <a:pt x="339" y="158"/>
                      <a:pt x="339" y="158"/>
                    </a:cubicBezTo>
                    <a:cubicBezTo>
                      <a:pt x="339" y="158"/>
                      <a:pt x="339" y="158"/>
                      <a:pt x="339" y="158"/>
                    </a:cubicBezTo>
                    <a:cubicBezTo>
                      <a:pt x="343" y="154"/>
                      <a:pt x="343" y="154"/>
                      <a:pt x="343" y="154"/>
                    </a:cubicBezTo>
                    <a:cubicBezTo>
                      <a:pt x="343" y="154"/>
                      <a:pt x="343" y="154"/>
                      <a:pt x="343" y="154"/>
                    </a:cubicBezTo>
                    <a:cubicBezTo>
                      <a:pt x="354" y="143"/>
                      <a:pt x="354" y="143"/>
                      <a:pt x="354" y="143"/>
                    </a:cubicBezTo>
                    <a:cubicBezTo>
                      <a:pt x="358" y="139"/>
                      <a:pt x="365" y="139"/>
                      <a:pt x="369" y="143"/>
                    </a:cubicBezTo>
                    <a:cubicBezTo>
                      <a:pt x="371" y="145"/>
                      <a:pt x="372" y="147"/>
                      <a:pt x="372" y="150"/>
                    </a:cubicBezTo>
                    <a:cubicBezTo>
                      <a:pt x="372" y="153"/>
                      <a:pt x="371" y="156"/>
                      <a:pt x="369" y="158"/>
                    </a:cubicBezTo>
                    <a:close/>
                    <a:moveTo>
                      <a:pt x="405" y="266"/>
                    </a:moveTo>
                    <a:cubicBezTo>
                      <a:pt x="383" y="266"/>
                      <a:pt x="383" y="266"/>
                      <a:pt x="383" y="266"/>
                    </a:cubicBezTo>
                    <a:cubicBezTo>
                      <a:pt x="377" y="266"/>
                      <a:pt x="373" y="262"/>
                      <a:pt x="373" y="256"/>
                    </a:cubicBezTo>
                    <a:cubicBezTo>
                      <a:pt x="373" y="250"/>
                      <a:pt x="377" y="245"/>
                      <a:pt x="383" y="245"/>
                    </a:cubicBezTo>
                    <a:cubicBezTo>
                      <a:pt x="405" y="245"/>
                      <a:pt x="405" y="245"/>
                      <a:pt x="405" y="245"/>
                    </a:cubicBezTo>
                    <a:cubicBezTo>
                      <a:pt x="411" y="245"/>
                      <a:pt x="416" y="250"/>
                      <a:pt x="416" y="256"/>
                    </a:cubicBezTo>
                    <a:cubicBezTo>
                      <a:pt x="416" y="262"/>
                      <a:pt x="411" y="266"/>
                      <a:pt x="405" y="2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167" name="Freeform 565"/>
          <p:cNvSpPr>
            <a:spLocks noChangeAspect="1" noEditPoints="1"/>
          </p:cNvSpPr>
          <p:nvPr/>
        </p:nvSpPr>
        <p:spPr bwMode="auto">
          <a:xfrm>
            <a:off x="411788" y="5646412"/>
            <a:ext cx="475200" cy="432000"/>
          </a:xfrm>
          <a:custGeom>
            <a:avLst/>
            <a:gdLst>
              <a:gd name="T0" fmla="*/ 419 w 562"/>
              <a:gd name="T1" fmla="*/ 234 h 512"/>
              <a:gd name="T2" fmla="*/ 387 w 562"/>
              <a:gd name="T3" fmla="*/ 266 h 512"/>
              <a:gd name="T4" fmla="*/ 192 w 562"/>
              <a:gd name="T5" fmla="*/ 266 h 512"/>
              <a:gd name="T6" fmla="*/ 142 w 562"/>
              <a:gd name="T7" fmla="*/ 217 h 512"/>
              <a:gd name="T8" fmla="*/ 192 w 562"/>
              <a:gd name="T9" fmla="*/ 167 h 512"/>
              <a:gd name="T10" fmla="*/ 216 w 562"/>
              <a:gd name="T11" fmla="*/ 175 h 512"/>
              <a:gd name="T12" fmla="*/ 226 w 562"/>
              <a:gd name="T13" fmla="*/ 176 h 512"/>
              <a:gd name="T14" fmla="*/ 232 w 562"/>
              <a:gd name="T15" fmla="*/ 169 h 512"/>
              <a:gd name="T16" fmla="*/ 297 w 562"/>
              <a:gd name="T17" fmla="*/ 117 h 512"/>
              <a:gd name="T18" fmla="*/ 362 w 562"/>
              <a:gd name="T19" fmla="*/ 182 h 512"/>
              <a:gd name="T20" fmla="*/ 361 w 562"/>
              <a:gd name="T21" fmla="*/ 190 h 512"/>
              <a:gd name="T22" fmla="*/ 360 w 562"/>
              <a:gd name="T23" fmla="*/ 195 h 512"/>
              <a:gd name="T24" fmla="*/ 365 w 562"/>
              <a:gd name="T25" fmla="*/ 206 h 512"/>
              <a:gd name="T26" fmla="*/ 378 w 562"/>
              <a:gd name="T27" fmla="*/ 205 h 512"/>
              <a:gd name="T28" fmla="*/ 380 w 562"/>
              <a:gd name="T29" fmla="*/ 203 h 512"/>
              <a:gd name="T30" fmla="*/ 387 w 562"/>
              <a:gd name="T31" fmla="*/ 202 h 512"/>
              <a:gd name="T32" fmla="*/ 419 w 562"/>
              <a:gd name="T33" fmla="*/ 234 h 512"/>
              <a:gd name="T34" fmla="*/ 462 w 562"/>
              <a:gd name="T35" fmla="*/ 437 h 512"/>
              <a:gd name="T36" fmla="*/ 281 w 562"/>
              <a:gd name="T37" fmla="*/ 512 h 512"/>
              <a:gd name="T38" fmla="*/ 100 w 562"/>
              <a:gd name="T39" fmla="*/ 437 h 512"/>
              <a:gd name="T40" fmla="*/ 100 w 562"/>
              <a:gd name="T41" fmla="*/ 75 h 512"/>
              <a:gd name="T42" fmla="*/ 281 w 562"/>
              <a:gd name="T43" fmla="*/ 0 h 512"/>
              <a:gd name="T44" fmla="*/ 462 w 562"/>
              <a:gd name="T45" fmla="*/ 75 h 512"/>
              <a:gd name="T46" fmla="*/ 462 w 562"/>
              <a:gd name="T47" fmla="*/ 437 h 512"/>
              <a:gd name="T48" fmla="*/ 300 w 562"/>
              <a:gd name="T49" fmla="*/ 357 h 512"/>
              <a:gd name="T50" fmla="*/ 291 w 562"/>
              <a:gd name="T51" fmla="*/ 352 h 512"/>
              <a:gd name="T52" fmla="*/ 277 w 562"/>
              <a:gd name="T53" fmla="*/ 352 h 512"/>
              <a:gd name="T54" fmla="*/ 290 w 562"/>
              <a:gd name="T55" fmla="*/ 324 h 512"/>
              <a:gd name="T56" fmla="*/ 285 w 562"/>
              <a:gd name="T57" fmla="*/ 310 h 512"/>
              <a:gd name="T58" fmla="*/ 271 w 562"/>
              <a:gd name="T59" fmla="*/ 315 h 512"/>
              <a:gd name="T60" fmla="*/ 250 w 562"/>
              <a:gd name="T61" fmla="*/ 358 h 512"/>
              <a:gd name="T62" fmla="*/ 250 w 562"/>
              <a:gd name="T63" fmla="*/ 368 h 512"/>
              <a:gd name="T64" fmla="*/ 259 w 562"/>
              <a:gd name="T65" fmla="*/ 373 h 512"/>
              <a:gd name="T66" fmla="*/ 274 w 562"/>
              <a:gd name="T67" fmla="*/ 373 h 512"/>
              <a:gd name="T68" fmla="*/ 260 w 562"/>
              <a:gd name="T69" fmla="*/ 400 h 512"/>
              <a:gd name="T70" fmla="*/ 265 w 562"/>
              <a:gd name="T71" fmla="*/ 415 h 512"/>
              <a:gd name="T72" fmla="*/ 270 w 562"/>
              <a:gd name="T73" fmla="*/ 416 h 512"/>
              <a:gd name="T74" fmla="*/ 280 w 562"/>
              <a:gd name="T75" fmla="*/ 410 h 512"/>
              <a:gd name="T76" fmla="*/ 301 w 562"/>
              <a:gd name="T77" fmla="*/ 367 h 512"/>
              <a:gd name="T78" fmla="*/ 300 w 562"/>
              <a:gd name="T79" fmla="*/ 357 h 512"/>
              <a:gd name="T80" fmla="*/ 441 w 562"/>
              <a:gd name="T81" fmla="*/ 234 h 512"/>
              <a:gd name="T82" fmla="*/ 387 w 562"/>
              <a:gd name="T83" fmla="*/ 181 h 512"/>
              <a:gd name="T84" fmla="*/ 383 w 562"/>
              <a:gd name="T85" fmla="*/ 181 h 512"/>
              <a:gd name="T86" fmla="*/ 297 w 562"/>
              <a:gd name="T87" fmla="*/ 96 h 512"/>
              <a:gd name="T88" fmla="*/ 215 w 562"/>
              <a:gd name="T89" fmla="*/ 151 h 512"/>
              <a:gd name="T90" fmla="*/ 192 w 562"/>
              <a:gd name="T91" fmla="*/ 146 h 512"/>
              <a:gd name="T92" fmla="*/ 121 w 562"/>
              <a:gd name="T93" fmla="*/ 217 h 512"/>
              <a:gd name="T94" fmla="*/ 192 w 562"/>
              <a:gd name="T95" fmla="*/ 288 h 512"/>
              <a:gd name="T96" fmla="*/ 387 w 562"/>
              <a:gd name="T97" fmla="*/ 288 h 512"/>
              <a:gd name="T98" fmla="*/ 441 w 562"/>
              <a:gd name="T99" fmla="*/ 23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62" h="512">
                <a:moveTo>
                  <a:pt x="419" y="234"/>
                </a:moveTo>
                <a:cubicBezTo>
                  <a:pt x="419" y="252"/>
                  <a:pt x="405" y="266"/>
                  <a:pt x="387" y="266"/>
                </a:cubicBezTo>
                <a:cubicBezTo>
                  <a:pt x="192" y="266"/>
                  <a:pt x="192" y="266"/>
                  <a:pt x="192" y="266"/>
                </a:cubicBezTo>
                <a:cubicBezTo>
                  <a:pt x="164" y="266"/>
                  <a:pt x="142" y="244"/>
                  <a:pt x="142" y="217"/>
                </a:cubicBezTo>
                <a:cubicBezTo>
                  <a:pt x="142" y="189"/>
                  <a:pt x="164" y="167"/>
                  <a:pt x="192" y="167"/>
                </a:cubicBezTo>
                <a:cubicBezTo>
                  <a:pt x="201" y="167"/>
                  <a:pt x="208" y="170"/>
                  <a:pt x="216" y="175"/>
                </a:cubicBezTo>
                <a:cubicBezTo>
                  <a:pt x="219" y="177"/>
                  <a:pt x="222" y="178"/>
                  <a:pt x="226" y="176"/>
                </a:cubicBezTo>
                <a:cubicBezTo>
                  <a:pt x="229" y="175"/>
                  <a:pt x="231" y="172"/>
                  <a:pt x="232" y="169"/>
                </a:cubicBezTo>
                <a:cubicBezTo>
                  <a:pt x="238" y="139"/>
                  <a:pt x="266" y="117"/>
                  <a:pt x="297" y="117"/>
                </a:cubicBezTo>
                <a:cubicBezTo>
                  <a:pt x="333" y="117"/>
                  <a:pt x="362" y="146"/>
                  <a:pt x="362" y="182"/>
                </a:cubicBezTo>
                <a:cubicBezTo>
                  <a:pt x="362" y="185"/>
                  <a:pt x="361" y="187"/>
                  <a:pt x="361" y="190"/>
                </a:cubicBezTo>
                <a:cubicBezTo>
                  <a:pt x="361" y="192"/>
                  <a:pt x="361" y="193"/>
                  <a:pt x="360" y="195"/>
                </a:cubicBezTo>
                <a:cubicBezTo>
                  <a:pt x="359" y="199"/>
                  <a:pt x="361" y="204"/>
                  <a:pt x="365" y="206"/>
                </a:cubicBezTo>
                <a:cubicBezTo>
                  <a:pt x="369" y="208"/>
                  <a:pt x="374" y="208"/>
                  <a:pt x="378" y="205"/>
                </a:cubicBezTo>
                <a:cubicBezTo>
                  <a:pt x="378" y="204"/>
                  <a:pt x="379" y="204"/>
                  <a:pt x="380" y="203"/>
                </a:cubicBezTo>
                <a:cubicBezTo>
                  <a:pt x="383" y="203"/>
                  <a:pt x="385" y="202"/>
                  <a:pt x="387" y="202"/>
                </a:cubicBezTo>
                <a:cubicBezTo>
                  <a:pt x="405" y="202"/>
                  <a:pt x="419" y="217"/>
                  <a:pt x="419" y="234"/>
                </a:cubicBezTo>
                <a:close/>
                <a:moveTo>
                  <a:pt x="462" y="437"/>
                </a:moveTo>
                <a:cubicBezTo>
                  <a:pt x="412" y="487"/>
                  <a:pt x="346" y="512"/>
                  <a:pt x="281" y="512"/>
                </a:cubicBezTo>
                <a:cubicBezTo>
                  <a:pt x="215" y="512"/>
                  <a:pt x="150" y="487"/>
                  <a:pt x="100" y="437"/>
                </a:cubicBezTo>
                <a:cubicBezTo>
                  <a:pt x="0" y="337"/>
                  <a:pt x="0" y="175"/>
                  <a:pt x="100" y="75"/>
                </a:cubicBezTo>
                <a:cubicBezTo>
                  <a:pt x="150" y="25"/>
                  <a:pt x="215" y="0"/>
                  <a:pt x="281" y="0"/>
                </a:cubicBezTo>
                <a:cubicBezTo>
                  <a:pt x="346" y="0"/>
                  <a:pt x="412" y="25"/>
                  <a:pt x="462" y="75"/>
                </a:cubicBezTo>
                <a:cubicBezTo>
                  <a:pt x="562" y="175"/>
                  <a:pt x="562" y="337"/>
                  <a:pt x="462" y="437"/>
                </a:cubicBezTo>
                <a:close/>
                <a:moveTo>
                  <a:pt x="300" y="357"/>
                </a:moveTo>
                <a:cubicBezTo>
                  <a:pt x="298" y="354"/>
                  <a:pt x="295" y="352"/>
                  <a:pt x="291" y="352"/>
                </a:cubicBezTo>
                <a:cubicBezTo>
                  <a:pt x="277" y="352"/>
                  <a:pt x="277" y="352"/>
                  <a:pt x="277" y="352"/>
                </a:cubicBezTo>
                <a:cubicBezTo>
                  <a:pt x="290" y="324"/>
                  <a:pt x="290" y="324"/>
                  <a:pt x="290" y="324"/>
                </a:cubicBezTo>
                <a:cubicBezTo>
                  <a:pt x="293" y="319"/>
                  <a:pt x="291" y="313"/>
                  <a:pt x="285" y="310"/>
                </a:cubicBezTo>
                <a:cubicBezTo>
                  <a:pt x="280" y="308"/>
                  <a:pt x="274" y="310"/>
                  <a:pt x="271" y="315"/>
                </a:cubicBezTo>
                <a:cubicBezTo>
                  <a:pt x="250" y="358"/>
                  <a:pt x="250" y="358"/>
                  <a:pt x="250" y="358"/>
                </a:cubicBezTo>
                <a:cubicBezTo>
                  <a:pt x="248" y="361"/>
                  <a:pt x="248" y="365"/>
                  <a:pt x="250" y="368"/>
                </a:cubicBezTo>
                <a:cubicBezTo>
                  <a:pt x="252" y="371"/>
                  <a:pt x="256" y="373"/>
                  <a:pt x="259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260" y="400"/>
                  <a:pt x="260" y="400"/>
                  <a:pt x="260" y="400"/>
                </a:cubicBezTo>
                <a:cubicBezTo>
                  <a:pt x="258" y="406"/>
                  <a:pt x="260" y="412"/>
                  <a:pt x="265" y="415"/>
                </a:cubicBezTo>
                <a:cubicBezTo>
                  <a:pt x="267" y="415"/>
                  <a:pt x="268" y="416"/>
                  <a:pt x="270" y="416"/>
                </a:cubicBezTo>
                <a:cubicBezTo>
                  <a:pt x="274" y="416"/>
                  <a:pt x="278" y="414"/>
                  <a:pt x="280" y="410"/>
                </a:cubicBezTo>
                <a:cubicBezTo>
                  <a:pt x="301" y="367"/>
                  <a:pt x="301" y="367"/>
                  <a:pt x="301" y="367"/>
                </a:cubicBezTo>
                <a:cubicBezTo>
                  <a:pt x="303" y="364"/>
                  <a:pt x="302" y="360"/>
                  <a:pt x="300" y="357"/>
                </a:cubicBezTo>
                <a:close/>
                <a:moveTo>
                  <a:pt x="441" y="234"/>
                </a:moveTo>
                <a:cubicBezTo>
                  <a:pt x="441" y="205"/>
                  <a:pt x="417" y="181"/>
                  <a:pt x="387" y="181"/>
                </a:cubicBezTo>
                <a:cubicBezTo>
                  <a:pt x="386" y="181"/>
                  <a:pt x="384" y="181"/>
                  <a:pt x="383" y="181"/>
                </a:cubicBezTo>
                <a:cubicBezTo>
                  <a:pt x="383" y="134"/>
                  <a:pt x="344" y="96"/>
                  <a:pt x="297" y="96"/>
                </a:cubicBezTo>
                <a:cubicBezTo>
                  <a:pt x="260" y="96"/>
                  <a:pt x="228" y="118"/>
                  <a:pt x="215" y="151"/>
                </a:cubicBezTo>
                <a:cubicBezTo>
                  <a:pt x="208" y="148"/>
                  <a:pt x="201" y="146"/>
                  <a:pt x="192" y="146"/>
                </a:cubicBezTo>
                <a:cubicBezTo>
                  <a:pt x="152" y="146"/>
                  <a:pt x="121" y="178"/>
                  <a:pt x="121" y="217"/>
                </a:cubicBezTo>
                <a:cubicBezTo>
                  <a:pt x="121" y="256"/>
                  <a:pt x="152" y="288"/>
                  <a:pt x="192" y="288"/>
                </a:cubicBezTo>
                <a:cubicBezTo>
                  <a:pt x="387" y="288"/>
                  <a:pt x="387" y="288"/>
                  <a:pt x="387" y="288"/>
                </a:cubicBezTo>
                <a:cubicBezTo>
                  <a:pt x="417" y="288"/>
                  <a:pt x="441" y="264"/>
                  <a:pt x="441" y="234"/>
                </a:cubicBezTo>
                <a:close/>
              </a:path>
            </a:pathLst>
          </a:custGeom>
          <a:solidFill>
            <a:srgbClr val="046A3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8" name="Freeform 565"/>
          <p:cNvSpPr>
            <a:spLocks noChangeAspect="1" noEditPoints="1"/>
          </p:cNvSpPr>
          <p:nvPr/>
        </p:nvSpPr>
        <p:spPr bwMode="auto">
          <a:xfrm>
            <a:off x="411788" y="6129832"/>
            <a:ext cx="475200" cy="432000"/>
          </a:xfrm>
          <a:custGeom>
            <a:avLst/>
            <a:gdLst>
              <a:gd name="T0" fmla="*/ 419 w 562"/>
              <a:gd name="T1" fmla="*/ 234 h 512"/>
              <a:gd name="T2" fmla="*/ 387 w 562"/>
              <a:gd name="T3" fmla="*/ 266 h 512"/>
              <a:gd name="T4" fmla="*/ 192 w 562"/>
              <a:gd name="T5" fmla="*/ 266 h 512"/>
              <a:gd name="T6" fmla="*/ 142 w 562"/>
              <a:gd name="T7" fmla="*/ 217 h 512"/>
              <a:gd name="T8" fmla="*/ 192 w 562"/>
              <a:gd name="T9" fmla="*/ 167 h 512"/>
              <a:gd name="T10" fmla="*/ 216 w 562"/>
              <a:gd name="T11" fmla="*/ 175 h 512"/>
              <a:gd name="T12" fmla="*/ 226 w 562"/>
              <a:gd name="T13" fmla="*/ 176 h 512"/>
              <a:gd name="T14" fmla="*/ 232 w 562"/>
              <a:gd name="T15" fmla="*/ 169 h 512"/>
              <a:gd name="T16" fmla="*/ 297 w 562"/>
              <a:gd name="T17" fmla="*/ 117 h 512"/>
              <a:gd name="T18" fmla="*/ 362 w 562"/>
              <a:gd name="T19" fmla="*/ 182 h 512"/>
              <a:gd name="T20" fmla="*/ 361 w 562"/>
              <a:gd name="T21" fmla="*/ 190 h 512"/>
              <a:gd name="T22" fmla="*/ 360 w 562"/>
              <a:gd name="T23" fmla="*/ 195 h 512"/>
              <a:gd name="T24" fmla="*/ 365 w 562"/>
              <a:gd name="T25" fmla="*/ 206 h 512"/>
              <a:gd name="T26" fmla="*/ 378 w 562"/>
              <a:gd name="T27" fmla="*/ 205 h 512"/>
              <a:gd name="T28" fmla="*/ 380 w 562"/>
              <a:gd name="T29" fmla="*/ 203 h 512"/>
              <a:gd name="T30" fmla="*/ 387 w 562"/>
              <a:gd name="T31" fmla="*/ 202 h 512"/>
              <a:gd name="T32" fmla="*/ 419 w 562"/>
              <a:gd name="T33" fmla="*/ 234 h 512"/>
              <a:gd name="T34" fmla="*/ 462 w 562"/>
              <a:gd name="T35" fmla="*/ 437 h 512"/>
              <a:gd name="T36" fmla="*/ 281 w 562"/>
              <a:gd name="T37" fmla="*/ 512 h 512"/>
              <a:gd name="T38" fmla="*/ 100 w 562"/>
              <a:gd name="T39" fmla="*/ 437 h 512"/>
              <a:gd name="T40" fmla="*/ 100 w 562"/>
              <a:gd name="T41" fmla="*/ 75 h 512"/>
              <a:gd name="T42" fmla="*/ 281 w 562"/>
              <a:gd name="T43" fmla="*/ 0 h 512"/>
              <a:gd name="T44" fmla="*/ 462 w 562"/>
              <a:gd name="T45" fmla="*/ 75 h 512"/>
              <a:gd name="T46" fmla="*/ 462 w 562"/>
              <a:gd name="T47" fmla="*/ 437 h 512"/>
              <a:gd name="T48" fmla="*/ 300 w 562"/>
              <a:gd name="T49" fmla="*/ 357 h 512"/>
              <a:gd name="T50" fmla="*/ 291 w 562"/>
              <a:gd name="T51" fmla="*/ 352 h 512"/>
              <a:gd name="T52" fmla="*/ 277 w 562"/>
              <a:gd name="T53" fmla="*/ 352 h 512"/>
              <a:gd name="T54" fmla="*/ 290 w 562"/>
              <a:gd name="T55" fmla="*/ 324 h 512"/>
              <a:gd name="T56" fmla="*/ 285 w 562"/>
              <a:gd name="T57" fmla="*/ 310 h 512"/>
              <a:gd name="T58" fmla="*/ 271 w 562"/>
              <a:gd name="T59" fmla="*/ 315 h 512"/>
              <a:gd name="T60" fmla="*/ 250 w 562"/>
              <a:gd name="T61" fmla="*/ 358 h 512"/>
              <a:gd name="T62" fmla="*/ 250 w 562"/>
              <a:gd name="T63" fmla="*/ 368 h 512"/>
              <a:gd name="T64" fmla="*/ 259 w 562"/>
              <a:gd name="T65" fmla="*/ 373 h 512"/>
              <a:gd name="T66" fmla="*/ 274 w 562"/>
              <a:gd name="T67" fmla="*/ 373 h 512"/>
              <a:gd name="T68" fmla="*/ 260 w 562"/>
              <a:gd name="T69" fmla="*/ 400 h 512"/>
              <a:gd name="T70" fmla="*/ 265 w 562"/>
              <a:gd name="T71" fmla="*/ 415 h 512"/>
              <a:gd name="T72" fmla="*/ 270 w 562"/>
              <a:gd name="T73" fmla="*/ 416 h 512"/>
              <a:gd name="T74" fmla="*/ 280 w 562"/>
              <a:gd name="T75" fmla="*/ 410 h 512"/>
              <a:gd name="T76" fmla="*/ 301 w 562"/>
              <a:gd name="T77" fmla="*/ 367 h 512"/>
              <a:gd name="T78" fmla="*/ 300 w 562"/>
              <a:gd name="T79" fmla="*/ 357 h 512"/>
              <a:gd name="T80" fmla="*/ 441 w 562"/>
              <a:gd name="T81" fmla="*/ 234 h 512"/>
              <a:gd name="T82" fmla="*/ 387 w 562"/>
              <a:gd name="T83" fmla="*/ 181 h 512"/>
              <a:gd name="T84" fmla="*/ 383 w 562"/>
              <a:gd name="T85" fmla="*/ 181 h 512"/>
              <a:gd name="T86" fmla="*/ 297 w 562"/>
              <a:gd name="T87" fmla="*/ 96 h 512"/>
              <a:gd name="T88" fmla="*/ 215 w 562"/>
              <a:gd name="T89" fmla="*/ 151 h 512"/>
              <a:gd name="T90" fmla="*/ 192 w 562"/>
              <a:gd name="T91" fmla="*/ 146 h 512"/>
              <a:gd name="T92" fmla="*/ 121 w 562"/>
              <a:gd name="T93" fmla="*/ 217 h 512"/>
              <a:gd name="T94" fmla="*/ 192 w 562"/>
              <a:gd name="T95" fmla="*/ 288 h 512"/>
              <a:gd name="T96" fmla="*/ 387 w 562"/>
              <a:gd name="T97" fmla="*/ 288 h 512"/>
              <a:gd name="T98" fmla="*/ 441 w 562"/>
              <a:gd name="T99" fmla="*/ 23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62" h="512">
                <a:moveTo>
                  <a:pt x="419" y="234"/>
                </a:moveTo>
                <a:cubicBezTo>
                  <a:pt x="419" y="252"/>
                  <a:pt x="405" y="266"/>
                  <a:pt x="387" y="266"/>
                </a:cubicBezTo>
                <a:cubicBezTo>
                  <a:pt x="192" y="266"/>
                  <a:pt x="192" y="266"/>
                  <a:pt x="192" y="266"/>
                </a:cubicBezTo>
                <a:cubicBezTo>
                  <a:pt x="164" y="266"/>
                  <a:pt x="142" y="244"/>
                  <a:pt x="142" y="217"/>
                </a:cubicBezTo>
                <a:cubicBezTo>
                  <a:pt x="142" y="189"/>
                  <a:pt x="164" y="167"/>
                  <a:pt x="192" y="167"/>
                </a:cubicBezTo>
                <a:cubicBezTo>
                  <a:pt x="201" y="167"/>
                  <a:pt x="208" y="170"/>
                  <a:pt x="216" y="175"/>
                </a:cubicBezTo>
                <a:cubicBezTo>
                  <a:pt x="219" y="177"/>
                  <a:pt x="222" y="178"/>
                  <a:pt x="226" y="176"/>
                </a:cubicBezTo>
                <a:cubicBezTo>
                  <a:pt x="229" y="175"/>
                  <a:pt x="231" y="172"/>
                  <a:pt x="232" y="169"/>
                </a:cubicBezTo>
                <a:cubicBezTo>
                  <a:pt x="238" y="139"/>
                  <a:pt x="266" y="117"/>
                  <a:pt x="297" y="117"/>
                </a:cubicBezTo>
                <a:cubicBezTo>
                  <a:pt x="333" y="117"/>
                  <a:pt x="362" y="146"/>
                  <a:pt x="362" y="182"/>
                </a:cubicBezTo>
                <a:cubicBezTo>
                  <a:pt x="362" y="185"/>
                  <a:pt x="361" y="187"/>
                  <a:pt x="361" y="190"/>
                </a:cubicBezTo>
                <a:cubicBezTo>
                  <a:pt x="361" y="192"/>
                  <a:pt x="361" y="193"/>
                  <a:pt x="360" y="195"/>
                </a:cubicBezTo>
                <a:cubicBezTo>
                  <a:pt x="359" y="199"/>
                  <a:pt x="361" y="204"/>
                  <a:pt x="365" y="206"/>
                </a:cubicBezTo>
                <a:cubicBezTo>
                  <a:pt x="369" y="208"/>
                  <a:pt x="374" y="208"/>
                  <a:pt x="378" y="205"/>
                </a:cubicBezTo>
                <a:cubicBezTo>
                  <a:pt x="378" y="204"/>
                  <a:pt x="379" y="204"/>
                  <a:pt x="380" y="203"/>
                </a:cubicBezTo>
                <a:cubicBezTo>
                  <a:pt x="383" y="203"/>
                  <a:pt x="385" y="202"/>
                  <a:pt x="387" y="202"/>
                </a:cubicBezTo>
                <a:cubicBezTo>
                  <a:pt x="405" y="202"/>
                  <a:pt x="419" y="217"/>
                  <a:pt x="419" y="234"/>
                </a:cubicBezTo>
                <a:close/>
                <a:moveTo>
                  <a:pt x="462" y="437"/>
                </a:moveTo>
                <a:cubicBezTo>
                  <a:pt x="412" y="487"/>
                  <a:pt x="346" y="512"/>
                  <a:pt x="281" y="512"/>
                </a:cubicBezTo>
                <a:cubicBezTo>
                  <a:pt x="215" y="512"/>
                  <a:pt x="150" y="487"/>
                  <a:pt x="100" y="437"/>
                </a:cubicBezTo>
                <a:cubicBezTo>
                  <a:pt x="0" y="337"/>
                  <a:pt x="0" y="175"/>
                  <a:pt x="100" y="75"/>
                </a:cubicBezTo>
                <a:cubicBezTo>
                  <a:pt x="150" y="25"/>
                  <a:pt x="215" y="0"/>
                  <a:pt x="281" y="0"/>
                </a:cubicBezTo>
                <a:cubicBezTo>
                  <a:pt x="346" y="0"/>
                  <a:pt x="412" y="25"/>
                  <a:pt x="462" y="75"/>
                </a:cubicBezTo>
                <a:cubicBezTo>
                  <a:pt x="562" y="175"/>
                  <a:pt x="562" y="337"/>
                  <a:pt x="462" y="437"/>
                </a:cubicBezTo>
                <a:close/>
                <a:moveTo>
                  <a:pt x="300" y="357"/>
                </a:moveTo>
                <a:cubicBezTo>
                  <a:pt x="298" y="354"/>
                  <a:pt x="295" y="352"/>
                  <a:pt x="291" y="352"/>
                </a:cubicBezTo>
                <a:cubicBezTo>
                  <a:pt x="277" y="352"/>
                  <a:pt x="277" y="352"/>
                  <a:pt x="277" y="352"/>
                </a:cubicBezTo>
                <a:cubicBezTo>
                  <a:pt x="290" y="324"/>
                  <a:pt x="290" y="324"/>
                  <a:pt x="290" y="324"/>
                </a:cubicBezTo>
                <a:cubicBezTo>
                  <a:pt x="293" y="319"/>
                  <a:pt x="291" y="313"/>
                  <a:pt x="285" y="310"/>
                </a:cubicBezTo>
                <a:cubicBezTo>
                  <a:pt x="280" y="308"/>
                  <a:pt x="274" y="310"/>
                  <a:pt x="271" y="315"/>
                </a:cubicBezTo>
                <a:cubicBezTo>
                  <a:pt x="250" y="358"/>
                  <a:pt x="250" y="358"/>
                  <a:pt x="250" y="358"/>
                </a:cubicBezTo>
                <a:cubicBezTo>
                  <a:pt x="248" y="361"/>
                  <a:pt x="248" y="365"/>
                  <a:pt x="250" y="368"/>
                </a:cubicBezTo>
                <a:cubicBezTo>
                  <a:pt x="252" y="371"/>
                  <a:pt x="256" y="373"/>
                  <a:pt x="259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260" y="400"/>
                  <a:pt x="260" y="400"/>
                  <a:pt x="260" y="400"/>
                </a:cubicBezTo>
                <a:cubicBezTo>
                  <a:pt x="258" y="406"/>
                  <a:pt x="260" y="412"/>
                  <a:pt x="265" y="415"/>
                </a:cubicBezTo>
                <a:cubicBezTo>
                  <a:pt x="267" y="415"/>
                  <a:pt x="268" y="416"/>
                  <a:pt x="270" y="416"/>
                </a:cubicBezTo>
                <a:cubicBezTo>
                  <a:pt x="274" y="416"/>
                  <a:pt x="278" y="414"/>
                  <a:pt x="280" y="410"/>
                </a:cubicBezTo>
                <a:cubicBezTo>
                  <a:pt x="301" y="367"/>
                  <a:pt x="301" y="367"/>
                  <a:pt x="301" y="367"/>
                </a:cubicBezTo>
                <a:cubicBezTo>
                  <a:pt x="303" y="364"/>
                  <a:pt x="302" y="360"/>
                  <a:pt x="300" y="357"/>
                </a:cubicBezTo>
                <a:close/>
                <a:moveTo>
                  <a:pt x="441" y="234"/>
                </a:moveTo>
                <a:cubicBezTo>
                  <a:pt x="441" y="205"/>
                  <a:pt x="417" y="181"/>
                  <a:pt x="387" y="181"/>
                </a:cubicBezTo>
                <a:cubicBezTo>
                  <a:pt x="386" y="181"/>
                  <a:pt x="384" y="181"/>
                  <a:pt x="383" y="181"/>
                </a:cubicBezTo>
                <a:cubicBezTo>
                  <a:pt x="383" y="134"/>
                  <a:pt x="344" y="96"/>
                  <a:pt x="297" y="96"/>
                </a:cubicBezTo>
                <a:cubicBezTo>
                  <a:pt x="260" y="96"/>
                  <a:pt x="228" y="118"/>
                  <a:pt x="215" y="151"/>
                </a:cubicBezTo>
                <a:cubicBezTo>
                  <a:pt x="208" y="148"/>
                  <a:pt x="201" y="146"/>
                  <a:pt x="192" y="146"/>
                </a:cubicBezTo>
                <a:cubicBezTo>
                  <a:pt x="152" y="146"/>
                  <a:pt x="121" y="178"/>
                  <a:pt x="121" y="217"/>
                </a:cubicBezTo>
                <a:cubicBezTo>
                  <a:pt x="121" y="256"/>
                  <a:pt x="152" y="288"/>
                  <a:pt x="192" y="288"/>
                </a:cubicBezTo>
                <a:cubicBezTo>
                  <a:pt x="387" y="288"/>
                  <a:pt x="387" y="288"/>
                  <a:pt x="387" y="288"/>
                </a:cubicBezTo>
                <a:cubicBezTo>
                  <a:pt x="417" y="288"/>
                  <a:pt x="441" y="264"/>
                  <a:pt x="441" y="234"/>
                </a:cubicBezTo>
                <a:close/>
              </a:path>
            </a:pathLst>
          </a:custGeom>
          <a:solidFill>
            <a:srgbClr val="046A3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9" name="Freeform 565"/>
          <p:cNvSpPr>
            <a:spLocks noChangeAspect="1" noEditPoints="1"/>
          </p:cNvSpPr>
          <p:nvPr/>
        </p:nvSpPr>
        <p:spPr bwMode="auto">
          <a:xfrm>
            <a:off x="411788" y="6600762"/>
            <a:ext cx="475200" cy="432000"/>
          </a:xfrm>
          <a:custGeom>
            <a:avLst/>
            <a:gdLst>
              <a:gd name="T0" fmla="*/ 419 w 562"/>
              <a:gd name="T1" fmla="*/ 234 h 512"/>
              <a:gd name="T2" fmla="*/ 387 w 562"/>
              <a:gd name="T3" fmla="*/ 266 h 512"/>
              <a:gd name="T4" fmla="*/ 192 w 562"/>
              <a:gd name="T5" fmla="*/ 266 h 512"/>
              <a:gd name="T6" fmla="*/ 142 w 562"/>
              <a:gd name="T7" fmla="*/ 217 h 512"/>
              <a:gd name="T8" fmla="*/ 192 w 562"/>
              <a:gd name="T9" fmla="*/ 167 h 512"/>
              <a:gd name="T10" fmla="*/ 216 w 562"/>
              <a:gd name="T11" fmla="*/ 175 h 512"/>
              <a:gd name="T12" fmla="*/ 226 w 562"/>
              <a:gd name="T13" fmla="*/ 176 h 512"/>
              <a:gd name="T14" fmla="*/ 232 w 562"/>
              <a:gd name="T15" fmla="*/ 169 h 512"/>
              <a:gd name="T16" fmla="*/ 297 w 562"/>
              <a:gd name="T17" fmla="*/ 117 h 512"/>
              <a:gd name="T18" fmla="*/ 362 w 562"/>
              <a:gd name="T19" fmla="*/ 182 h 512"/>
              <a:gd name="T20" fmla="*/ 361 w 562"/>
              <a:gd name="T21" fmla="*/ 190 h 512"/>
              <a:gd name="T22" fmla="*/ 360 w 562"/>
              <a:gd name="T23" fmla="*/ 195 h 512"/>
              <a:gd name="T24" fmla="*/ 365 w 562"/>
              <a:gd name="T25" fmla="*/ 206 h 512"/>
              <a:gd name="T26" fmla="*/ 378 w 562"/>
              <a:gd name="T27" fmla="*/ 205 h 512"/>
              <a:gd name="T28" fmla="*/ 380 w 562"/>
              <a:gd name="T29" fmla="*/ 203 h 512"/>
              <a:gd name="T30" fmla="*/ 387 w 562"/>
              <a:gd name="T31" fmla="*/ 202 h 512"/>
              <a:gd name="T32" fmla="*/ 419 w 562"/>
              <a:gd name="T33" fmla="*/ 234 h 512"/>
              <a:gd name="T34" fmla="*/ 462 w 562"/>
              <a:gd name="T35" fmla="*/ 437 h 512"/>
              <a:gd name="T36" fmla="*/ 281 w 562"/>
              <a:gd name="T37" fmla="*/ 512 h 512"/>
              <a:gd name="T38" fmla="*/ 100 w 562"/>
              <a:gd name="T39" fmla="*/ 437 h 512"/>
              <a:gd name="T40" fmla="*/ 100 w 562"/>
              <a:gd name="T41" fmla="*/ 75 h 512"/>
              <a:gd name="T42" fmla="*/ 281 w 562"/>
              <a:gd name="T43" fmla="*/ 0 h 512"/>
              <a:gd name="T44" fmla="*/ 462 w 562"/>
              <a:gd name="T45" fmla="*/ 75 h 512"/>
              <a:gd name="T46" fmla="*/ 462 w 562"/>
              <a:gd name="T47" fmla="*/ 437 h 512"/>
              <a:gd name="T48" fmla="*/ 300 w 562"/>
              <a:gd name="T49" fmla="*/ 357 h 512"/>
              <a:gd name="T50" fmla="*/ 291 w 562"/>
              <a:gd name="T51" fmla="*/ 352 h 512"/>
              <a:gd name="T52" fmla="*/ 277 w 562"/>
              <a:gd name="T53" fmla="*/ 352 h 512"/>
              <a:gd name="T54" fmla="*/ 290 w 562"/>
              <a:gd name="T55" fmla="*/ 324 h 512"/>
              <a:gd name="T56" fmla="*/ 285 w 562"/>
              <a:gd name="T57" fmla="*/ 310 h 512"/>
              <a:gd name="T58" fmla="*/ 271 w 562"/>
              <a:gd name="T59" fmla="*/ 315 h 512"/>
              <a:gd name="T60" fmla="*/ 250 w 562"/>
              <a:gd name="T61" fmla="*/ 358 h 512"/>
              <a:gd name="T62" fmla="*/ 250 w 562"/>
              <a:gd name="T63" fmla="*/ 368 h 512"/>
              <a:gd name="T64" fmla="*/ 259 w 562"/>
              <a:gd name="T65" fmla="*/ 373 h 512"/>
              <a:gd name="T66" fmla="*/ 274 w 562"/>
              <a:gd name="T67" fmla="*/ 373 h 512"/>
              <a:gd name="T68" fmla="*/ 260 w 562"/>
              <a:gd name="T69" fmla="*/ 400 h 512"/>
              <a:gd name="T70" fmla="*/ 265 w 562"/>
              <a:gd name="T71" fmla="*/ 415 h 512"/>
              <a:gd name="T72" fmla="*/ 270 w 562"/>
              <a:gd name="T73" fmla="*/ 416 h 512"/>
              <a:gd name="T74" fmla="*/ 280 w 562"/>
              <a:gd name="T75" fmla="*/ 410 h 512"/>
              <a:gd name="T76" fmla="*/ 301 w 562"/>
              <a:gd name="T77" fmla="*/ 367 h 512"/>
              <a:gd name="T78" fmla="*/ 300 w 562"/>
              <a:gd name="T79" fmla="*/ 357 h 512"/>
              <a:gd name="T80" fmla="*/ 441 w 562"/>
              <a:gd name="T81" fmla="*/ 234 h 512"/>
              <a:gd name="T82" fmla="*/ 387 w 562"/>
              <a:gd name="T83" fmla="*/ 181 h 512"/>
              <a:gd name="T84" fmla="*/ 383 w 562"/>
              <a:gd name="T85" fmla="*/ 181 h 512"/>
              <a:gd name="T86" fmla="*/ 297 w 562"/>
              <a:gd name="T87" fmla="*/ 96 h 512"/>
              <a:gd name="T88" fmla="*/ 215 w 562"/>
              <a:gd name="T89" fmla="*/ 151 h 512"/>
              <a:gd name="T90" fmla="*/ 192 w 562"/>
              <a:gd name="T91" fmla="*/ 146 h 512"/>
              <a:gd name="T92" fmla="*/ 121 w 562"/>
              <a:gd name="T93" fmla="*/ 217 h 512"/>
              <a:gd name="T94" fmla="*/ 192 w 562"/>
              <a:gd name="T95" fmla="*/ 288 h 512"/>
              <a:gd name="T96" fmla="*/ 387 w 562"/>
              <a:gd name="T97" fmla="*/ 288 h 512"/>
              <a:gd name="T98" fmla="*/ 441 w 562"/>
              <a:gd name="T99" fmla="*/ 23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62" h="512">
                <a:moveTo>
                  <a:pt x="419" y="234"/>
                </a:moveTo>
                <a:cubicBezTo>
                  <a:pt x="419" y="252"/>
                  <a:pt x="405" y="266"/>
                  <a:pt x="387" y="266"/>
                </a:cubicBezTo>
                <a:cubicBezTo>
                  <a:pt x="192" y="266"/>
                  <a:pt x="192" y="266"/>
                  <a:pt x="192" y="266"/>
                </a:cubicBezTo>
                <a:cubicBezTo>
                  <a:pt x="164" y="266"/>
                  <a:pt x="142" y="244"/>
                  <a:pt x="142" y="217"/>
                </a:cubicBezTo>
                <a:cubicBezTo>
                  <a:pt x="142" y="189"/>
                  <a:pt x="164" y="167"/>
                  <a:pt x="192" y="167"/>
                </a:cubicBezTo>
                <a:cubicBezTo>
                  <a:pt x="201" y="167"/>
                  <a:pt x="208" y="170"/>
                  <a:pt x="216" y="175"/>
                </a:cubicBezTo>
                <a:cubicBezTo>
                  <a:pt x="219" y="177"/>
                  <a:pt x="222" y="178"/>
                  <a:pt x="226" y="176"/>
                </a:cubicBezTo>
                <a:cubicBezTo>
                  <a:pt x="229" y="175"/>
                  <a:pt x="231" y="172"/>
                  <a:pt x="232" y="169"/>
                </a:cubicBezTo>
                <a:cubicBezTo>
                  <a:pt x="238" y="139"/>
                  <a:pt x="266" y="117"/>
                  <a:pt x="297" y="117"/>
                </a:cubicBezTo>
                <a:cubicBezTo>
                  <a:pt x="333" y="117"/>
                  <a:pt x="362" y="146"/>
                  <a:pt x="362" y="182"/>
                </a:cubicBezTo>
                <a:cubicBezTo>
                  <a:pt x="362" y="185"/>
                  <a:pt x="361" y="187"/>
                  <a:pt x="361" y="190"/>
                </a:cubicBezTo>
                <a:cubicBezTo>
                  <a:pt x="361" y="192"/>
                  <a:pt x="361" y="193"/>
                  <a:pt x="360" y="195"/>
                </a:cubicBezTo>
                <a:cubicBezTo>
                  <a:pt x="359" y="199"/>
                  <a:pt x="361" y="204"/>
                  <a:pt x="365" y="206"/>
                </a:cubicBezTo>
                <a:cubicBezTo>
                  <a:pt x="369" y="208"/>
                  <a:pt x="374" y="208"/>
                  <a:pt x="378" y="205"/>
                </a:cubicBezTo>
                <a:cubicBezTo>
                  <a:pt x="378" y="204"/>
                  <a:pt x="379" y="204"/>
                  <a:pt x="380" y="203"/>
                </a:cubicBezTo>
                <a:cubicBezTo>
                  <a:pt x="383" y="203"/>
                  <a:pt x="385" y="202"/>
                  <a:pt x="387" y="202"/>
                </a:cubicBezTo>
                <a:cubicBezTo>
                  <a:pt x="405" y="202"/>
                  <a:pt x="419" y="217"/>
                  <a:pt x="419" y="234"/>
                </a:cubicBezTo>
                <a:close/>
                <a:moveTo>
                  <a:pt x="462" y="437"/>
                </a:moveTo>
                <a:cubicBezTo>
                  <a:pt x="412" y="487"/>
                  <a:pt x="346" y="512"/>
                  <a:pt x="281" y="512"/>
                </a:cubicBezTo>
                <a:cubicBezTo>
                  <a:pt x="215" y="512"/>
                  <a:pt x="150" y="487"/>
                  <a:pt x="100" y="437"/>
                </a:cubicBezTo>
                <a:cubicBezTo>
                  <a:pt x="0" y="337"/>
                  <a:pt x="0" y="175"/>
                  <a:pt x="100" y="75"/>
                </a:cubicBezTo>
                <a:cubicBezTo>
                  <a:pt x="150" y="25"/>
                  <a:pt x="215" y="0"/>
                  <a:pt x="281" y="0"/>
                </a:cubicBezTo>
                <a:cubicBezTo>
                  <a:pt x="346" y="0"/>
                  <a:pt x="412" y="25"/>
                  <a:pt x="462" y="75"/>
                </a:cubicBezTo>
                <a:cubicBezTo>
                  <a:pt x="562" y="175"/>
                  <a:pt x="562" y="337"/>
                  <a:pt x="462" y="437"/>
                </a:cubicBezTo>
                <a:close/>
                <a:moveTo>
                  <a:pt x="300" y="357"/>
                </a:moveTo>
                <a:cubicBezTo>
                  <a:pt x="298" y="354"/>
                  <a:pt x="295" y="352"/>
                  <a:pt x="291" y="352"/>
                </a:cubicBezTo>
                <a:cubicBezTo>
                  <a:pt x="277" y="352"/>
                  <a:pt x="277" y="352"/>
                  <a:pt x="277" y="352"/>
                </a:cubicBezTo>
                <a:cubicBezTo>
                  <a:pt x="290" y="324"/>
                  <a:pt x="290" y="324"/>
                  <a:pt x="290" y="324"/>
                </a:cubicBezTo>
                <a:cubicBezTo>
                  <a:pt x="293" y="319"/>
                  <a:pt x="291" y="313"/>
                  <a:pt x="285" y="310"/>
                </a:cubicBezTo>
                <a:cubicBezTo>
                  <a:pt x="280" y="308"/>
                  <a:pt x="274" y="310"/>
                  <a:pt x="271" y="315"/>
                </a:cubicBezTo>
                <a:cubicBezTo>
                  <a:pt x="250" y="358"/>
                  <a:pt x="250" y="358"/>
                  <a:pt x="250" y="358"/>
                </a:cubicBezTo>
                <a:cubicBezTo>
                  <a:pt x="248" y="361"/>
                  <a:pt x="248" y="365"/>
                  <a:pt x="250" y="368"/>
                </a:cubicBezTo>
                <a:cubicBezTo>
                  <a:pt x="252" y="371"/>
                  <a:pt x="256" y="373"/>
                  <a:pt x="259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260" y="400"/>
                  <a:pt x="260" y="400"/>
                  <a:pt x="260" y="400"/>
                </a:cubicBezTo>
                <a:cubicBezTo>
                  <a:pt x="258" y="406"/>
                  <a:pt x="260" y="412"/>
                  <a:pt x="265" y="415"/>
                </a:cubicBezTo>
                <a:cubicBezTo>
                  <a:pt x="267" y="415"/>
                  <a:pt x="268" y="416"/>
                  <a:pt x="270" y="416"/>
                </a:cubicBezTo>
                <a:cubicBezTo>
                  <a:pt x="274" y="416"/>
                  <a:pt x="278" y="414"/>
                  <a:pt x="280" y="410"/>
                </a:cubicBezTo>
                <a:cubicBezTo>
                  <a:pt x="301" y="367"/>
                  <a:pt x="301" y="367"/>
                  <a:pt x="301" y="367"/>
                </a:cubicBezTo>
                <a:cubicBezTo>
                  <a:pt x="303" y="364"/>
                  <a:pt x="302" y="360"/>
                  <a:pt x="300" y="357"/>
                </a:cubicBezTo>
                <a:close/>
                <a:moveTo>
                  <a:pt x="441" y="234"/>
                </a:moveTo>
                <a:cubicBezTo>
                  <a:pt x="441" y="205"/>
                  <a:pt x="417" y="181"/>
                  <a:pt x="387" y="181"/>
                </a:cubicBezTo>
                <a:cubicBezTo>
                  <a:pt x="386" y="181"/>
                  <a:pt x="384" y="181"/>
                  <a:pt x="383" y="181"/>
                </a:cubicBezTo>
                <a:cubicBezTo>
                  <a:pt x="383" y="134"/>
                  <a:pt x="344" y="96"/>
                  <a:pt x="297" y="96"/>
                </a:cubicBezTo>
                <a:cubicBezTo>
                  <a:pt x="260" y="96"/>
                  <a:pt x="228" y="118"/>
                  <a:pt x="215" y="151"/>
                </a:cubicBezTo>
                <a:cubicBezTo>
                  <a:pt x="208" y="148"/>
                  <a:pt x="201" y="146"/>
                  <a:pt x="192" y="146"/>
                </a:cubicBezTo>
                <a:cubicBezTo>
                  <a:pt x="152" y="146"/>
                  <a:pt x="121" y="178"/>
                  <a:pt x="121" y="217"/>
                </a:cubicBezTo>
                <a:cubicBezTo>
                  <a:pt x="121" y="256"/>
                  <a:pt x="152" y="288"/>
                  <a:pt x="192" y="288"/>
                </a:cubicBezTo>
                <a:cubicBezTo>
                  <a:pt x="387" y="288"/>
                  <a:pt x="387" y="288"/>
                  <a:pt x="387" y="288"/>
                </a:cubicBezTo>
                <a:cubicBezTo>
                  <a:pt x="417" y="288"/>
                  <a:pt x="441" y="264"/>
                  <a:pt x="441" y="234"/>
                </a:cubicBezTo>
                <a:close/>
              </a:path>
            </a:pathLst>
          </a:custGeom>
          <a:solidFill>
            <a:srgbClr val="046A38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771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33387" y="2650713"/>
            <a:ext cx="4814887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313131"/>
                </a:solidFill>
              </a:rPr>
              <a:t>Предприятия химической промышленности проявляют больш</a:t>
            </a:r>
            <a:r>
              <a:rPr lang="ru-RU" sz="1000" dirty="0">
                <a:solidFill>
                  <a:srgbClr val="313131"/>
                </a:solidFill>
              </a:rPr>
              <a:t>ий</a:t>
            </a:r>
            <a:r>
              <a:rPr lang="ru-RU" sz="1000" dirty="0" smtClean="0">
                <a:solidFill>
                  <a:srgbClr val="313131"/>
                </a:solidFill>
              </a:rPr>
              <a:t> интерес к </a:t>
            </a:r>
            <a:r>
              <a:rPr lang="ru-RU" sz="1000" b="1" dirty="0" smtClean="0">
                <a:solidFill>
                  <a:srgbClr val="313131"/>
                </a:solidFill>
              </a:rPr>
              <a:t>продуктовым инновациям </a:t>
            </a:r>
            <a:r>
              <a:rPr lang="ru-RU" sz="1000" dirty="0" smtClean="0">
                <a:solidFill>
                  <a:srgbClr val="313131"/>
                </a:solidFill>
              </a:rPr>
              <a:t>(внедрение новых и улучшенных товаров, услуг) и </a:t>
            </a:r>
            <a:r>
              <a:rPr lang="ru-RU" sz="1000" b="1" dirty="0" smtClean="0">
                <a:solidFill>
                  <a:srgbClr val="313131"/>
                </a:solidFill>
              </a:rPr>
              <a:t>процессным инновациям </a:t>
            </a:r>
            <a:r>
              <a:rPr lang="ru-RU" sz="1000" dirty="0" smtClean="0">
                <a:solidFill>
                  <a:srgbClr val="313131"/>
                </a:solidFill>
              </a:rPr>
              <a:t>(внедрение нового или улучшенного процесса производств</a:t>
            </a:r>
            <a:r>
              <a:rPr lang="ru-RU" sz="1000" dirty="0">
                <a:solidFill>
                  <a:srgbClr val="313131"/>
                </a:solidFill>
              </a:rPr>
              <a:t>а)</a:t>
            </a:r>
          </a:p>
          <a:p>
            <a:pPr marL="171450" indent="-1714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313131"/>
                </a:solidFill>
              </a:rPr>
              <a:t>Большинство финансовых директоров видят необходимость </a:t>
            </a:r>
            <a:r>
              <a:rPr lang="ru-RU" sz="1000" b="1" dirty="0" smtClean="0">
                <a:solidFill>
                  <a:srgbClr val="313131"/>
                </a:solidFill>
              </a:rPr>
              <a:t>автоматизации ключевых бизнес-процессов</a:t>
            </a:r>
          </a:p>
          <a:p>
            <a:pPr marL="171450" indent="-1714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313131"/>
                </a:solidFill>
              </a:rPr>
              <a:t>Большинство финансовых директоров </a:t>
            </a:r>
            <a:r>
              <a:rPr lang="ru-RU" sz="1000" b="1" dirty="0" smtClean="0">
                <a:solidFill>
                  <a:srgbClr val="313131"/>
                </a:solidFill>
              </a:rPr>
              <a:t>участвуют в оценке и запуске </a:t>
            </a:r>
            <a:r>
              <a:rPr lang="ru-RU" sz="1000" dirty="0" smtClean="0">
                <a:solidFill>
                  <a:srgbClr val="313131"/>
                </a:solidFill>
              </a:rPr>
              <a:t>новых технологических решений и проектов</a:t>
            </a:r>
          </a:p>
          <a:p>
            <a:pPr marL="171450" indent="-1714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313131"/>
                </a:solidFill>
              </a:rPr>
              <a:t>Наблюдается растущий интерес к </a:t>
            </a:r>
            <a:r>
              <a:rPr lang="ru-RU" sz="1000" b="1" dirty="0">
                <a:solidFill>
                  <a:srgbClr val="313131"/>
                </a:solidFill>
              </a:rPr>
              <a:t>технологическим инновациям и новым цифровым решениям</a:t>
            </a:r>
            <a:r>
              <a:rPr lang="ru-RU" sz="1000" dirty="0">
                <a:solidFill>
                  <a:srgbClr val="313131"/>
                </a:solidFill>
              </a:rPr>
              <a:t>;</a:t>
            </a:r>
          </a:p>
          <a:p>
            <a:pPr marL="171450" indent="-1714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313131"/>
                </a:solidFill>
              </a:rPr>
              <a:t>Отмечается</a:t>
            </a:r>
            <a:r>
              <a:rPr lang="ru-RU" sz="1000" b="1" dirty="0" smtClean="0">
                <a:solidFill>
                  <a:srgbClr val="313131"/>
                </a:solidFill>
              </a:rPr>
              <a:t> рост </a:t>
            </a:r>
            <a:r>
              <a:rPr lang="ru-RU" sz="1000" dirty="0">
                <a:solidFill>
                  <a:srgbClr val="313131"/>
                </a:solidFill>
              </a:rPr>
              <a:t>среднего объема расходов на внедрение </a:t>
            </a:r>
            <a:r>
              <a:rPr lang="ru-RU" sz="1000" dirty="0" smtClean="0">
                <a:solidFill>
                  <a:srgbClr val="313131"/>
                </a:solidFill>
              </a:rPr>
              <a:t>инноваций.</a:t>
            </a:r>
            <a:endParaRPr lang="ru-RU" sz="1400" dirty="0" smtClean="0">
              <a:solidFill>
                <a:srgbClr val="31313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444283" y="2477142"/>
            <a:ext cx="4812555" cy="11804"/>
          </a:xfrm>
          <a:prstGeom prst="line">
            <a:avLst/>
          </a:prstGeom>
          <a:ln w="25400">
            <a:solidFill>
              <a:srgbClr val="86BC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34566" y="2030248"/>
            <a:ext cx="315483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ru-RU" sz="1200" b="1" dirty="0">
                <a:solidFill>
                  <a:srgbClr val="86BC25"/>
                </a:solidFill>
              </a:rPr>
              <a:t>Тенденции </a:t>
            </a:r>
          </a:p>
        </p:txBody>
      </p:sp>
      <p:sp>
        <p:nvSpPr>
          <p:cNvPr id="16" name="Freeform 26"/>
          <p:cNvSpPr>
            <a:spLocks noChangeAspect="1" noEditPoints="1"/>
          </p:cNvSpPr>
          <p:nvPr/>
        </p:nvSpPr>
        <p:spPr bwMode="auto">
          <a:xfrm>
            <a:off x="432849" y="1876387"/>
            <a:ext cx="504000" cy="504000"/>
          </a:xfrm>
          <a:custGeom>
            <a:avLst/>
            <a:gdLst>
              <a:gd name="T0" fmla="*/ 358 w 512"/>
              <a:gd name="T1" fmla="*/ 227 h 512"/>
              <a:gd name="T2" fmla="*/ 367 w 512"/>
              <a:gd name="T3" fmla="*/ 174 h 512"/>
              <a:gd name="T4" fmla="*/ 366 w 512"/>
              <a:gd name="T5" fmla="*/ 172 h 512"/>
              <a:gd name="T6" fmla="*/ 338 w 512"/>
              <a:gd name="T7" fmla="*/ 145 h 512"/>
              <a:gd name="T8" fmla="*/ 308 w 512"/>
              <a:gd name="T9" fmla="*/ 163 h 512"/>
              <a:gd name="T10" fmla="*/ 277 w 512"/>
              <a:gd name="T11" fmla="*/ 119 h 512"/>
              <a:gd name="T12" fmla="*/ 234 w 512"/>
              <a:gd name="T13" fmla="*/ 119 h 512"/>
              <a:gd name="T14" fmla="*/ 204 w 512"/>
              <a:gd name="T15" fmla="*/ 163 h 512"/>
              <a:gd name="T16" fmla="*/ 173 w 512"/>
              <a:gd name="T17" fmla="*/ 145 h 512"/>
              <a:gd name="T18" fmla="*/ 161 w 512"/>
              <a:gd name="T19" fmla="*/ 191 h 512"/>
              <a:gd name="T20" fmla="*/ 143 w 512"/>
              <a:gd name="T21" fmla="*/ 234 h 512"/>
              <a:gd name="T22" fmla="*/ 117 w 512"/>
              <a:gd name="T23" fmla="*/ 256 h 512"/>
              <a:gd name="T24" fmla="*/ 143 w 512"/>
              <a:gd name="T25" fmla="*/ 277 h 512"/>
              <a:gd name="T26" fmla="*/ 161 w 512"/>
              <a:gd name="T27" fmla="*/ 320 h 512"/>
              <a:gd name="T28" fmla="*/ 145 w 512"/>
              <a:gd name="T29" fmla="*/ 339 h 512"/>
              <a:gd name="T30" fmla="*/ 172 w 512"/>
              <a:gd name="T31" fmla="*/ 366 h 512"/>
              <a:gd name="T32" fmla="*/ 191 w 512"/>
              <a:gd name="T33" fmla="*/ 351 h 512"/>
              <a:gd name="T34" fmla="*/ 234 w 512"/>
              <a:gd name="T35" fmla="*/ 368 h 512"/>
              <a:gd name="T36" fmla="*/ 245 w 512"/>
              <a:gd name="T37" fmla="*/ 394 h 512"/>
              <a:gd name="T38" fmla="*/ 267 w 512"/>
              <a:gd name="T39" fmla="*/ 394 h 512"/>
              <a:gd name="T40" fmla="*/ 285 w 512"/>
              <a:gd name="T41" fmla="*/ 358 h 512"/>
              <a:gd name="T42" fmla="*/ 337 w 512"/>
              <a:gd name="T43" fmla="*/ 368 h 512"/>
              <a:gd name="T44" fmla="*/ 368 w 512"/>
              <a:gd name="T45" fmla="*/ 337 h 512"/>
              <a:gd name="T46" fmla="*/ 358 w 512"/>
              <a:gd name="T47" fmla="*/ 285 h 512"/>
              <a:gd name="T48" fmla="*/ 394 w 512"/>
              <a:gd name="T49" fmla="*/ 267 h 512"/>
              <a:gd name="T50" fmla="*/ 393 w 512"/>
              <a:gd name="T51" fmla="*/ 234 h 512"/>
              <a:gd name="T52" fmla="*/ 256 w 512"/>
              <a:gd name="T53" fmla="*/ 192 h 512"/>
              <a:gd name="T54" fmla="*/ 298 w 512"/>
              <a:gd name="T55" fmla="*/ 256 h 512"/>
              <a:gd name="T56" fmla="*/ 256 w 512"/>
              <a:gd name="T57" fmla="*/ 213 h 512"/>
              <a:gd name="T58" fmla="*/ 0 w 512"/>
              <a:gd name="T59" fmla="*/ 256 h 512"/>
              <a:gd name="T60" fmla="*/ 256 w 512"/>
              <a:gd name="T61" fmla="*/ 0 h 512"/>
              <a:gd name="T62" fmla="*/ 401 w 512"/>
              <a:gd name="T63" fmla="*/ 298 h 512"/>
              <a:gd name="T64" fmla="*/ 389 w 512"/>
              <a:gd name="T65" fmla="*/ 329 h 512"/>
              <a:gd name="T66" fmla="*/ 351 w 512"/>
              <a:gd name="T67" fmla="*/ 384 h 512"/>
              <a:gd name="T68" fmla="*/ 311 w 512"/>
              <a:gd name="T69" fmla="*/ 371 h 512"/>
              <a:gd name="T70" fmla="*/ 290 w 512"/>
              <a:gd name="T71" fmla="*/ 412 h 512"/>
              <a:gd name="T72" fmla="*/ 268 w 512"/>
              <a:gd name="T73" fmla="*/ 416 h 512"/>
              <a:gd name="T74" fmla="*/ 256 w 512"/>
              <a:gd name="T75" fmla="*/ 416 h 512"/>
              <a:gd name="T76" fmla="*/ 249 w 512"/>
              <a:gd name="T77" fmla="*/ 416 h 512"/>
              <a:gd name="T78" fmla="*/ 243 w 512"/>
              <a:gd name="T79" fmla="*/ 416 h 512"/>
              <a:gd name="T80" fmla="*/ 213 w 512"/>
              <a:gd name="T81" fmla="*/ 401 h 512"/>
              <a:gd name="T82" fmla="*/ 183 w 512"/>
              <a:gd name="T83" fmla="*/ 389 h 512"/>
              <a:gd name="T84" fmla="*/ 160 w 512"/>
              <a:gd name="T85" fmla="*/ 384 h 512"/>
              <a:gd name="T86" fmla="*/ 128 w 512"/>
              <a:gd name="T87" fmla="*/ 351 h 512"/>
              <a:gd name="T88" fmla="*/ 121 w 512"/>
              <a:gd name="T89" fmla="*/ 342 h 512"/>
              <a:gd name="T90" fmla="*/ 135 w 512"/>
              <a:gd name="T91" fmla="*/ 298 h 512"/>
              <a:gd name="T92" fmla="*/ 96 w 512"/>
              <a:gd name="T93" fmla="*/ 268 h 512"/>
              <a:gd name="T94" fmla="*/ 96 w 512"/>
              <a:gd name="T95" fmla="*/ 256 h 512"/>
              <a:gd name="T96" fmla="*/ 96 w 512"/>
              <a:gd name="T97" fmla="*/ 243 h 512"/>
              <a:gd name="T98" fmla="*/ 96 w 512"/>
              <a:gd name="T99" fmla="*/ 243 h 512"/>
              <a:gd name="T100" fmla="*/ 135 w 512"/>
              <a:gd name="T101" fmla="*/ 213 h 512"/>
              <a:gd name="T102" fmla="*/ 121 w 512"/>
              <a:gd name="T103" fmla="*/ 169 h 512"/>
              <a:gd name="T104" fmla="*/ 169 w 512"/>
              <a:gd name="T105" fmla="*/ 121 h 512"/>
              <a:gd name="T106" fmla="*/ 213 w 512"/>
              <a:gd name="T107" fmla="*/ 135 h 512"/>
              <a:gd name="T108" fmla="*/ 243 w 512"/>
              <a:gd name="T109" fmla="*/ 96 h 512"/>
              <a:gd name="T110" fmla="*/ 298 w 512"/>
              <a:gd name="T111" fmla="*/ 110 h 512"/>
              <a:gd name="T112" fmla="*/ 329 w 512"/>
              <a:gd name="T113" fmla="*/ 122 h 512"/>
              <a:gd name="T114" fmla="*/ 351 w 512"/>
              <a:gd name="T115" fmla="*/ 128 h 512"/>
              <a:gd name="T116" fmla="*/ 384 w 512"/>
              <a:gd name="T117" fmla="*/ 160 h 512"/>
              <a:gd name="T118" fmla="*/ 390 w 512"/>
              <a:gd name="T119" fmla="*/ 169 h 512"/>
              <a:gd name="T120" fmla="*/ 376 w 512"/>
              <a:gd name="T121" fmla="*/ 213 h 512"/>
              <a:gd name="T122" fmla="*/ 416 w 512"/>
              <a:gd name="T123" fmla="*/ 243 h 512"/>
              <a:gd name="T124" fmla="*/ 415 w 512"/>
              <a:gd name="T125" fmla="*/ 26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12" h="512">
                <a:moveTo>
                  <a:pt x="393" y="234"/>
                </a:moveTo>
                <a:cubicBezTo>
                  <a:pt x="368" y="234"/>
                  <a:pt x="368" y="234"/>
                  <a:pt x="368" y="234"/>
                </a:cubicBezTo>
                <a:cubicBezTo>
                  <a:pt x="364" y="234"/>
                  <a:pt x="359" y="231"/>
                  <a:pt x="358" y="227"/>
                </a:cubicBezTo>
                <a:cubicBezTo>
                  <a:pt x="356" y="219"/>
                  <a:pt x="353" y="211"/>
                  <a:pt x="349" y="204"/>
                </a:cubicBezTo>
                <a:cubicBezTo>
                  <a:pt x="346" y="200"/>
                  <a:pt x="347" y="194"/>
                  <a:pt x="351" y="191"/>
                </a:cubicBezTo>
                <a:cubicBezTo>
                  <a:pt x="367" y="174"/>
                  <a:pt x="367" y="174"/>
                  <a:pt x="367" y="174"/>
                </a:cubicBezTo>
                <a:cubicBezTo>
                  <a:pt x="366" y="173"/>
                  <a:pt x="366" y="173"/>
                  <a:pt x="366" y="173"/>
                </a:cubicBezTo>
                <a:cubicBezTo>
                  <a:pt x="366" y="173"/>
                  <a:pt x="366" y="172"/>
                  <a:pt x="366" y="172"/>
                </a:cubicBezTo>
                <a:cubicBezTo>
                  <a:pt x="366" y="172"/>
                  <a:pt x="366" y="172"/>
                  <a:pt x="366" y="172"/>
                </a:cubicBezTo>
                <a:cubicBezTo>
                  <a:pt x="358" y="162"/>
                  <a:pt x="349" y="153"/>
                  <a:pt x="340" y="146"/>
                </a:cubicBezTo>
                <a:cubicBezTo>
                  <a:pt x="340" y="146"/>
                  <a:pt x="340" y="146"/>
                  <a:pt x="339" y="145"/>
                </a:cubicBezTo>
                <a:cubicBezTo>
                  <a:pt x="339" y="145"/>
                  <a:pt x="339" y="145"/>
                  <a:pt x="338" y="145"/>
                </a:cubicBezTo>
                <a:cubicBezTo>
                  <a:pt x="337" y="144"/>
                  <a:pt x="337" y="144"/>
                  <a:pt x="337" y="144"/>
                </a:cubicBezTo>
                <a:cubicBezTo>
                  <a:pt x="320" y="161"/>
                  <a:pt x="320" y="161"/>
                  <a:pt x="320" y="161"/>
                </a:cubicBezTo>
                <a:cubicBezTo>
                  <a:pt x="317" y="164"/>
                  <a:pt x="312" y="165"/>
                  <a:pt x="308" y="163"/>
                </a:cubicBezTo>
                <a:cubicBezTo>
                  <a:pt x="300" y="159"/>
                  <a:pt x="293" y="155"/>
                  <a:pt x="285" y="153"/>
                </a:cubicBezTo>
                <a:cubicBezTo>
                  <a:pt x="280" y="152"/>
                  <a:pt x="277" y="148"/>
                  <a:pt x="277" y="143"/>
                </a:cubicBezTo>
                <a:cubicBezTo>
                  <a:pt x="277" y="119"/>
                  <a:pt x="277" y="119"/>
                  <a:pt x="277" y="119"/>
                </a:cubicBezTo>
                <a:cubicBezTo>
                  <a:pt x="274" y="118"/>
                  <a:pt x="270" y="118"/>
                  <a:pt x="267" y="118"/>
                </a:cubicBezTo>
                <a:cubicBezTo>
                  <a:pt x="259" y="117"/>
                  <a:pt x="252" y="117"/>
                  <a:pt x="245" y="118"/>
                </a:cubicBezTo>
                <a:cubicBezTo>
                  <a:pt x="241" y="118"/>
                  <a:pt x="238" y="118"/>
                  <a:pt x="234" y="119"/>
                </a:cubicBezTo>
                <a:cubicBezTo>
                  <a:pt x="234" y="143"/>
                  <a:pt x="234" y="143"/>
                  <a:pt x="234" y="143"/>
                </a:cubicBezTo>
                <a:cubicBezTo>
                  <a:pt x="234" y="148"/>
                  <a:pt x="231" y="152"/>
                  <a:pt x="227" y="153"/>
                </a:cubicBezTo>
                <a:cubicBezTo>
                  <a:pt x="219" y="155"/>
                  <a:pt x="211" y="159"/>
                  <a:pt x="204" y="163"/>
                </a:cubicBezTo>
                <a:cubicBezTo>
                  <a:pt x="200" y="165"/>
                  <a:pt x="194" y="164"/>
                  <a:pt x="191" y="161"/>
                </a:cubicBezTo>
                <a:cubicBezTo>
                  <a:pt x="174" y="144"/>
                  <a:pt x="174" y="144"/>
                  <a:pt x="174" y="144"/>
                </a:cubicBezTo>
                <a:cubicBezTo>
                  <a:pt x="174" y="144"/>
                  <a:pt x="173" y="144"/>
                  <a:pt x="173" y="145"/>
                </a:cubicBezTo>
                <a:cubicBezTo>
                  <a:pt x="162" y="153"/>
                  <a:pt x="153" y="162"/>
                  <a:pt x="145" y="173"/>
                </a:cubicBezTo>
                <a:cubicBezTo>
                  <a:pt x="144" y="173"/>
                  <a:pt x="144" y="174"/>
                  <a:pt x="144" y="174"/>
                </a:cubicBezTo>
                <a:cubicBezTo>
                  <a:pt x="161" y="191"/>
                  <a:pt x="161" y="191"/>
                  <a:pt x="161" y="191"/>
                </a:cubicBezTo>
                <a:cubicBezTo>
                  <a:pt x="164" y="194"/>
                  <a:pt x="165" y="200"/>
                  <a:pt x="163" y="204"/>
                </a:cubicBezTo>
                <a:cubicBezTo>
                  <a:pt x="159" y="211"/>
                  <a:pt x="155" y="219"/>
                  <a:pt x="153" y="227"/>
                </a:cubicBezTo>
                <a:cubicBezTo>
                  <a:pt x="152" y="231"/>
                  <a:pt x="148" y="234"/>
                  <a:pt x="143" y="234"/>
                </a:cubicBezTo>
                <a:cubicBezTo>
                  <a:pt x="119" y="234"/>
                  <a:pt x="119" y="234"/>
                  <a:pt x="119" y="234"/>
                </a:cubicBezTo>
                <a:cubicBezTo>
                  <a:pt x="118" y="238"/>
                  <a:pt x="118" y="241"/>
                  <a:pt x="118" y="245"/>
                </a:cubicBezTo>
                <a:cubicBezTo>
                  <a:pt x="117" y="248"/>
                  <a:pt x="117" y="252"/>
                  <a:pt x="117" y="256"/>
                </a:cubicBezTo>
                <a:cubicBezTo>
                  <a:pt x="117" y="259"/>
                  <a:pt x="117" y="263"/>
                  <a:pt x="118" y="267"/>
                </a:cubicBezTo>
                <a:cubicBezTo>
                  <a:pt x="118" y="270"/>
                  <a:pt x="118" y="274"/>
                  <a:pt x="119" y="277"/>
                </a:cubicBezTo>
                <a:cubicBezTo>
                  <a:pt x="143" y="277"/>
                  <a:pt x="143" y="277"/>
                  <a:pt x="143" y="277"/>
                </a:cubicBezTo>
                <a:cubicBezTo>
                  <a:pt x="148" y="277"/>
                  <a:pt x="152" y="280"/>
                  <a:pt x="153" y="285"/>
                </a:cubicBezTo>
                <a:cubicBezTo>
                  <a:pt x="155" y="293"/>
                  <a:pt x="159" y="300"/>
                  <a:pt x="163" y="308"/>
                </a:cubicBezTo>
                <a:cubicBezTo>
                  <a:pt x="165" y="312"/>
                  <a:pt x="164" y="317"/>
                  <a:pt x="161" y="320"/>
                </a:cubicBezTo>
                <a:cubicBezTo>
                  <a:pt x="144" y="337"/>
                  <a:pt x="144" y="337"/>
                  <a:pt x="144" y="337"/>
                </a:cubicBezTo>
                <a:cubicBezTo>
                  <a:pt x="145" y="338"/>
                  <a:pt x="145" y="338"/>
                  <a:pt x="145" y="338"/>
                </a:cubicBezTo>
                <a:cubicBezTo>
                  <a:pt x="145" y="339"/>
                  <a:pt x="145" y="339"/>
                  <a:pt x="145" y="339"/>
                </a:cubicBezTo>
                <a:cubicBezTo>
                  <a:pt x="145" y="339"/>
                  <a:pt x="146" y="340"/>
                  <a:pt x="146" y="340"/>
                </a:cubicBezTo>
                <a:cubicBezTo>
                  <a:pt x="153" y="349"/>
                  <a:pt x="162" y="358"/>
                  <a:pt x="172" y="366"/>
                </a:cubicBezTo>
                <a:cubicBezTo>
                  <a:pt x="172" y="366"/>
                  <a:pt x="172" y="366"/>
                  <a:pt x="172" y="366"/>
                </a:cubicBezTo>
                <a:cubicBezTo>
                  <a:pt x="172" y="366"/>
                  <a:pt x="173" y="366"/>
                  <a:pt x="173" y="367"/>
                </a:cubicBezTo>
                <a:cubicBezTo>
                  <a:pt x="174" y="367"/>
                  <a:pt x="174" y="367"/>
                  <a:pt x="174" y="367"/>
                </a:cubicBezTo>
                <a:cubicBezTo>
                  <a:pt x="191" y="351"/>
                  <a:pt x="191" y="351"/>
                  <a:pt x="191" y="351"/>
                </a:cubicBezTo>
                <a:cubicBezTo>
                  <a:pt x="194" y="347"/>
                  <a:pt x="200" y="346"/>
                  <a:pt x="204" y="349"/>
                </a:cubicBezTo>
                <a:cubicBezTo>
                  <a:pt x="211" y="353"/>
                  <a:pt x="219" y="356"/>
                  <a:pt x="227" y="358"/>
                </a:cubicBezTo>
                <a:cubicBezTo>
                  <a:pt x="231" y="359"/>
                  <a:pt x="234" y="364"/>
                  <a:pt x="234" y="368"/>
                </a:cubicBezTo>
                <a:cubicBezTo>
                  <a:pt x="234" y="393"/>
                  <a:pt x="234" y="393"/>
                  <a:pt x="234" y="393"/>
                </a:cubicBezTo>
                <a:cubicBezTo>
                  <a:pt x="238" y="393"/>
                  <a:pt x="241" y="394"/>
                  <a:pt x="245" y="394"/>
                </a:cubicBezTo>
                <a:cubicBezTo>
                  <a:pt x="245" y="394"/>
                  <a:pt x="245" y="394"/>
                  <a:pt x="245" y="394"/>
                </a:cubicBezTo>
                <a:cubicBezTo>
                  <a:pt x="245" y="394"/>
                  <a:pt x="245" y="394"/>
                  <a:pt x="245" y="394"/>
                </a:cubicBezTo>
                <a:cubicBezTo>
                  <a:pt x="245" y="394"/>
                  <a:pt x="245" y="394"/>
                  <a:pt x="245" y="394"/>
                </a:cubicBezTo>
                <a:cubicBezTo>
                  <a:pt x="252" y="394"/>
                  <a:pt x="259" y="395"/>
                  <a:pt x="267" y="394"/>
                </a:cubicBezTo>
                <a:cubicBezTo>
                  <a:pt x="270" y="394"/>
                  <a:pt x="274" y="393"/>
                  <a:pt x="277" y="393"/>
                </a:cubicBezTo>
                <a:cubicBezTo>
                  <a:pt x="277" y="368"/>
                  <a:pt x="277" y="368"/>
                  <a:pt x="277" y="368"/>
                </a:cubicBezTo>
                <a:cubicBezTo>
                  <a:pt x="277" y="364"/>
                  <a:pt x="280" y="359"/>
                  <a:pt x="285" y="358"/>
                </a:cubicBezTo>
                <a:cubicBezTo>
                  <a:pt x="293" y="356"/>
                  <a:pt x="300" y="353"/>
                  <a:pt x="308" y="349"/>
                </a:cubicBezTo>
                <a:cubicBezTo>
                  <a:pt x="312" y="346"/>
                  <a:pt x="317" y="347"/>
                  <a:pt x="320" y="351"/>
                </a:cubicBezTo>
                <a:cubicBezTo>
                  <a:pt x="337" y="368"/>
                  <a:pt x="337" y="368"/>
                  <a:pt x="337" y="368"/>
                </a:cubicBezTo>
                <a:cubicBezTo>
                  <a:pt x="338" y="367"/>
                  <a:pt x="338" y="367"/>
                  <a:pt x="339" y="367"/>
                </a:cubicBezTo>
                <a:cubicBezTo>
                  <a:pt x="349" y="359"/>
                  <a:pt x="359" y="349"/>
                  <a:pt x="367" y="339"/>
                </a:cubicBezTo>
                <a:cubicBezTo>
                  <a:pt x="367" y="338"/>
                  <a:pt x="367" y="338"/>
                  <a:pt x="368" y="337"/>
                </a:cubicBezTo>
                <a:cubicBezTo>
                  <a:pt x="351" y="320"/>
                  <a:pt x="351" y="320"/>
                  <a:pt x="351" y="320"/>
                </a:cubicBezTo>
                <a:cubicBezTo>
                  <a:pt x="347" y="317"/>
                  <a:pt x="346" y="312"/>
                  <a:pt x="349" y="308"/>
                </a:cubicBezTo>
                <a:cubicBezTo>
                  <a:pt x="353" y="300"/>
                  <a:pt x="356" y="293"/>
                  <a:pt x="358" y="285"/>
                </a:cubicBezTo>
                <a:cubicBezTo>
                  <a:pt x="359" y="280"/>
                  <a:pt x="364" y="277"/>
                  <a:pt x="368" y="277"/>
                </a:cubicBezTo>
                <a:cubicBezTo>
                  <a:pt x="393" y="277"/>
                  <a:pt x="393" y="277"/>
                  <a:pt x="393" y="277"/>
                </a:cubicBezTo>
                <a:cubicBezTo>
                  <a:pt x="393" y="274"/>
                  <a:pt x="393" y="270"/>
                  <a:pt x="394" y="267"/>
                </a:cubicBezTo>
                <a:cubicBezTo>
                  <a:pt x="394" y="263"/>
                  <a:pt x="394" y="259"/>
                  <a:pt x="394" y="256"/>
                </a:cubicBezTo>
                <a:cubicBezTo>
                  <a:pt x="394" y="252"/>
                  <a:pt x="394" y="248"/>
                  <a:pt x="394" y="245"/>
                </a:cubicBezTo>
                <a:cubicBezTo>
                  <a:pt x="393" y="241"/>
                  <a:pt x="393" y="238"/>
                  <a:pt x="393" y="234"/>
                </a:cubicBezTo>
                <a:close/>
                <a:moveTo>
                  <a:pt x="256" y="320"/>
                </a:moveTo>
                <a:cubicBezTo>
                  <a:pt x="220" y="320"/>
                  <a:pt x="192" y="291"/>
                  <a:pt x="192" y="256"/>
                </a:cubicBezTo>
                <a:cubicBezTo>
                  <a:pt x="192" y="220"/>
                  <a:pt x="220" y="192"/>
                  <a:pt x="256" y="192"/>
                </a:cubicBezTo>
                <a:cubicBezTo>
                  <a:pt x="291" y="192"/>
                  <a:pt x="320" y="220"/>
                  <a:pt x="320" y="256"/>
                </a:cubicBezTo>
                <a:cubicBezTo>
                  <a:pt x="320" y="291"/>
                  <a:pt x="291" y="320"/>
                  <a:pt x="256" y="320"/>
                </a:cubicBezTo>
                <a:close/>
                <a:moveTo>
                  <a:pt x="298" y="256"/>
                </a:moveTo>
                <a:cubicBezTo>
                  <a:pt x="298" y="279"/>
                  <a:pt x="279" y="298"/>
                  <a:pt x="256" y="298"/>
                </a:cubicBezTo>
                <a:cubicBezTo>
                  <a:pt x="232" y="298"/>
                  <a:pt x="213" y="279"/>
                  <a:pt x="213" y="256"/>
                </a:cubicBezTo>
                <a:cubicBezTo>
                  <a:pt x="213" y="232"/>
                  <a:pt x="232" y="213"/>
                  <a:pt x="256" y="213"/>
                </a:cubicBezTo>
                <a:cubicBezTo>
                  <a:pt x="279" y="213"/>
                  <a:pt x="298" y="232"/>
                  <a:pt x="298" y="256"/>
                </a:cubicBezTo>
                <a:close/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15" y="268"/>
                </a:moveTo>
                <a:cubicBezTo>
                  <a:pt x="414" y="276"/>
                  <a:pt x="413" y="283"/>
                  <a:pt x="412" y="290"/>
                </a:cubicBezTo>
                <a:cubicBezTo>
                  <a:pt x="411" y="295"/>
                  <a:pt x="406" y="298"/>
                  <a:pt x="401" y="298"/>
                </a:cubicBezTo>
                <a:cubicBezTo>
                  <a:pt x="376" y="298"/>
                  <a:pt x="376" y="298"/>
                  <a:pt x="376" y="298"/>
                </a:cubicBezTo>
                <a:cubicBezTo>
                  <a:pt x="375" y="303"/>
                  <a:pt x="373" y="307"/>
                  <a:pt x="371" y="311"/>
                </a:cubicBezTo>
                <a:cubicBezTo>
                  <a:pt x="389" y="329"/>
                  <a:pt x="389" y="329"/>
                  <a:pt x="389" y="329"/>
                </a:cubicBezTo>
                <a:cubicBezTo>
                  <a:pt x="392" y="332"/>
                  <a:pt x="393" y="338"/>
                  <a:pt x="390" y="342"/>
                </a:cubicBezTo>
                <a:cubicBezTo>
                  <a:pt x="388" y="345"/>
                  <a:pt x="386" y="348"/>
                  <a:pt x="384" y="351"/>
                </a:cubicBezTo>
                <a:cubicBezTo>
                  <a:pt x="375" y="364"/>
                  <a:pt x="364" y="375"/>
                  <a:pt x="351" y="384"/>
                </a:cubicBezTo>
                <a:cubicBezTo>
                  <a:pt x="348" y="386"/>
                  <a:pt x="345" y="388"/>
                  <a:pt x="342" y="390"/>
                </a:cubicBezTo>
                <a:cubicBezTo>
                  <a:pt x="338" y="393"/>
                  <a:pt x="332" y="392"/>
                  <a:pt x="329" y="389"/>
                </a:cubicBezTo>
                <a:cubicBezTo>
                  <a:pt x="311" y="371"/>
                  <a:pt x="311" y="371"/>
                  <a:pt x="311" y="371"/>
                </a:cubicBezTo>
                <a:cubicBezTo>
                  <a:pt x="307" y="373"/>
                  <a:pt x="303" y="375"/>
                  <a:pt x="298" y="376"/>
                </a:cubicBezTo>
                <a:cubicBezTo>
                  <a:pt x="298" y="401"/>
                  <a:pt x="298" y="401"/>
                  <a:pt x="298" y="401"/>
                </a:cubicBezTo>
                <a:cubicBezTo>
                  <a:pt x="298" y="407"/>
                  <a:pt x="295" y="411"/>
                  <a:pt x="290" y="412"/>
                </a:cubicBezTo>
                <a:cubicBezTo>
                  <a:pt x="283" y="414"/>
                  <a:pt x="276" y="415"/>
                  <a:pt x="269" y="415"/>
                </a:cubicBezTo>
                <a:cubicBezTo>
                  <a:pt x="269" y="415"/>
                  <a:pt x="269" y="416"/>
                  <a:pt x="269" y="416"/>
                </a:cubicBezTo>
                <a:cubicBezTo>
                  <a:pt x="268" y="416"/>
                  <a:pt x="268" y="416"/>
                  <a:pt x="268" y="416"/>
                </a:cubicBezTo>
                <a:cubicBezTo>
                  <a:pt x="268" y="416"/>
                  <a:pt x="268" y="416"/>
                  <a:pt x="268" y="416"/>
                </a:cubicBezTo>
                <a:cubicBezTo>
                  <a:pt x="267" y="416"/>
                  <a:pt x="265" y="415"/>
                  <a:pt x="264" y="416"/>
                </a:cubicBezTo>
                <a:cubicBezTo>
                  <a:pt x="261" y="416"/>
                  <a:pt x="258" y="416"/>
                  <a:pt x="256" y="416"/>
                </a:cubicBezTo>
                <a:cubicBezTo>
                  <a:pt x="256" y="416"/>
                  <a:pt x="256" y="416"/>
                  <a:pt x="256" y="416"/>
                </a:cubicBezTo>
                <a:cubicBezTo>
                  <a:pt x="256" y="416"/>
                  <a:pt x="256" y="416"/>
                  <a:pt x="256" y="416"/>
                </a:cubicBezTo>
                <a:cubicBezTo>
                  <a:pt x="253" y="416"/>
                  <a:pt x="251" y="416"/>
                  <a:pt x="249" y="416"/>
                </a:cubicBezTo>
                <a:cubicBezTo>
                  <a:pt x="247" y="416"/>
                  <a:pt x="245" y="416"/>
                  <a:pt x="243" y="416"/>
                </a:cubicBezTo>
                <a:cubicBezTo>
                  <a:pt x="243" y="416"/>
                  <a:pt x="243" y="416"/>
                  <a:pt x="243" y="416"/>
                </a:cubicBezTo>
                <a:cubicBezTo>
                  <a:pt x="243" y="416"/>
                  <a:pt x="243" y="416"/>
                  <a:pt x="243" y="416"/>
                </a:cubicBezTo>
                <a:cubicBezTo>
                  <a:pt x="243" y="416"/>
                  <a:pt x="243" y="416"/>
                  <a:pt x="243" y="416"/>
                </a:cubicBezTo>
                <a:cubicBezTo>
                  <a:pt x="235" y="416"/>
                  <a:pt x="228" y="414"/>
                  <a:pt x="221" y="412"/>
                </a:cubicBezTo>
                <a:cubicBezTo>
                  <a:pt x="216" y="411"/>
                  <a:pt x="213" y="407"/>
                  <a:pt x="213" y="401"/>
                </a:cubicBezTo>
                <a:cubicBezTo>
                  <a:pt x="213" y="376"/>
                  <a:pt x="213" y="376"/>
                  <a:pt x="213" y="376"/>
                </a:cubicBezTo>
                <a:cubicBezTo>
                  <a:pt x="209" y="375"/>
                  <a:pt x="205" y="373"/>
                  <a:pt x="201" y="371"/>
                </a:cubicBezTo>
                <a:cubicBezTo>
                  <a:pt x="183" y="389"/>
                  <a:pt x="183" y="389"/>
                  <a:pt x="183" y="389"/>
                </a:cubicBezTo>
                <a:cubicBezTo>
                  <a:pt x="179" y="392"/>
                  <a:pt x="174" y="393"/>
                  <a:pt x="169" y="390"/>
                </a:cubicBezTo>
                <a:cubicBezTo>
                  <a:pt x="167" y="389"/>
                  <a:pt x="164" y="387"/>
                  <a:pt x="161" y="385"/>
                </a:cubicBezTo>
                <a:cubicBezTo>
                  <a:pt x="161" y="384"/>
                  <a:pt x="160" y="384"/>
                  <a:pt x="160" y="384"/>
                </a:cubicBezTo>
                <a:cubicBezTo>
                  <a:pt x="160" y="383"/>
                  <a:pt x="159" y="383"/>
                  <a:pt x="158" y="382"/>
                </a:cubicBezTo>
                <a:cubicBezTo>
                  <a:pt x="147" y="374"/>
                  <a:pt x="137" y="364"/>
                  <a:pt x="129" y="353"/>
                </a:cubicBezTo>
                <a:cubicBezTo>
                  <a:pt x="128" y="352"/>
                  <a:pt x="128" y="352"/>
                  <a:pt x="128" y="351"/>
                </a:cubicBezTo>
                <a:cubicBezTo>
                  <a:pt x="127" y="351"/>
                  <a:pt x="127" y="350"/>
                  <a:pt x="127" y="350"/>
                </a:cubicBezTo>
                <a:cubicBezTo>
                  <a:pt x="127" y="350"/>
                  <a:pt x="127" y="350"/>
                  <a:pt x="127" y="350"/>
                </a:cubicBezTo>
                <a:cubicBezTo>
                  <a:pt x="125" y="347"/>
                  <a:pt x="123" y="345"/>
                  <a:pt x="121" y="342"/>
                </a:cubicBezTo>
                <a:cubicBezTo>
                  <a:pt x="118" y="338"/>
                  <a:pt x="119" y="332"/>
                  <a:pt x="122" y="329"/>
                </a:cubicBezTo>
                <a:cubicBezTo>
                  <a:pt x="140" y="311"/>
                  <a:pt x="140" y="311"/>
                  <a:pt x="140" y="311"/>
                </a:cubicBezTo>
                <a:cubicBezTo>
                  <a:pt x="138" y="307"/>
                  <a:pt x="137" y="303"/>
                  <a:pt x="135" y="298"/>
                </a:cubicBezTo>
                <a:cubicBezTo>
                  <a:pt x="110" y="298"/>
                  <a:pt x="110" y="298"/>
                  <a:pt x="110" y="298"/>
                </a:cubicBezTo>
                <a:cubicBezTo>
                  <a:pt x="105" y="298"/>
                  <a:pt x="100" y="295"/>
                  <a:pt x="99" y="290"/>
                </a:cubicBezTo>
                <a:cubicBezTo>
                  <a:pt x="98" y="283"/>
                  <a:pt x="97" y="276"/>
                  <a:pt x="96" y="268"/>
                </a:cubicBezTo>
                <a:cubicBezTo>
                  <a:pt x="96" y="265"/>
                  <a:pt x="96" y="262"/>
                  <a:pt x="96" y="259"/>
                </a:cubicBezTo>
                <a:cubicBezTo>
                  <a:pt x="96" y="258"/>
                  <a:pt x="96" y="257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96" y="254"/>
                  <a:pt x="96" y="253"/>
                  <a:pt x="96" y="252"/>
                </a:cubicBezTo>
                <a:cubicBezTo>
                  <a:pt x="96" y="249"/>
                  <a:pt x="96" y="246"/>
                  <a:pt x="96" y="243"/>
                </a:cubicBezTo>
                <a:cubicBezTo>
                  <a:pt x="96" y="243"/>
                  <a:pt x="96" y="243"/>
                  <a:pt x="96" y="243"/>
                </a:cubicBezTo>
                <a:cubicBezTo>
                  <a:pt x="96" y="243"/>
                  <a:pt x="96" y="243"/>
                  <a:pt x="96" y="243"/>
                </a:cubicBezTo>
                <a:cubicBezTo>
                  <a:pt x="96" y="243"/>
                  <a:pt x="96" y="243"/>
                  <a:pt x="96" y="243"/>
                </a:cubicBezTo>
                <a:cubicBezTo>
                  <a:pt x="97" y="235"/>
                  <a:pt x="98" y="228"/>
                  <a:pt x="99" y="221"/>
                </a:cubicBezTo>
                <a:cubicBezTo>
                  <a:pt x="100" y="216"/>
                  <a:pt x="105" y="213"/>
                  <a:pt x="110" y="213"/>
                </a:cubicBezTo>
                <a:cubicBezTo>
                  <a:pt x="135" y="213"/>
                  <a:pt x="135" y="213"/>
                  <a:pt x="135" y="213"/>
                </a:cubicBezTo>
                <a:cubicBezTo>
                  <a:pt x="137" y="209"/>
                  <a:pt x="138" y="205"/>
                  <a:pt x="140" y="201"/>
                </a:cubicBezTo>
                <a:cubicBezTo>
                  <a:pt x="122" y="183"/>
                  <a:pt x="122" y="183"/>
                  <a:pt x="122" y="183"/>
                </a:cubicBezTo>
                <a:cubicBezTo>
                  <a:pt x="119" y="179"/>
                  <a:pt x="118" y="174"/>
                  <a:pt x="121" y="169"/>
                </a:cubicBezTo>
                <a:cubicBezTo>
                  <a:pt x="123" y="166"/>
                  <a:pt x="125" y="163"/>
                  <a:pt x="128" y="160"/>
                </a:cubicBezTo>
                <a:cubicBezTo>
                  <a:pt x="137" y="148"/>
                  <a:pt x="148" y="137"/>
                  <a:pt x="160" y="128"/>
                </a:cubicBezTo>
                <a:cubicBezTo>
                  <a:pt x="163" y="125"/>
                  <a:pt x="166" y="123"/>
                  <a:pt x="169" y="121"/>
                </a:cubicBezTo>
                <a:cubicBezTo>
                  <a:pt x="174" y="118"/>
                  <a:pt x="179" y="119"/>
                  <a:pt x="183" y="122"/>
                </a:cubicBezTo>
                <a:cubicBezTo>
                  <a:pt x="201" y="140"/>
                  <a:pt x="201" y="140"/>
                  <a:pt x="201" y="140"/>
                </a:cubicBezTo>
                <a:cubicBezTo>
                  <a:pt x="205" y="138"/>
                  <a:pt x="209" y="137"/>
                  <a:pt x="213" y="135"/>
                </a:cubicBezTo>
                <a:cubicBezTo>
                  <a:pt x="213" y="110"/>
                  <a:pt x="213" y="110"/>
                  <a:pt x="213" y="110"/>
                </a:cubicBezTo>
                <a:cubicBezTo>
                  <a:pt x="213" y="105"/>
                  <a:pt x="216" y="100"/>
                  <a:pt x="221" y="99"/>
                </a:cubicBezTo>
                <a:cubicBezTo>
                  <a:pt x="228" y="98"/>
                  <a:pt x="236" y="97"/>
                  <a:pt x="243" y="96"/>
                </a:cubicBezTo>
                <a:cubicBezTo>
                  <a:pt x="251" y="96"/>
                  <a:pt x="260" y="96"/>
                  <a:pt x="268" y="96"/>
                </a:cubicBezTo>
                <a:cubicBezTo>
                  <a:pt x="276" y="97"/>
                  <a:pt x="283" y="98"/>
                  <a:pt x="290" y="99"/>
                </a:cubicBezTo>
                <a:cubicBezTo>
                  <a:pt x="295" y="100"/>
                  <a:pt x="298" y="105"/>
                  <a:pt x="298" y="110"/>
                </a:cubicBezTo>
                <a:cubicBezTo>
                  <a:pt x="298" y="135"/>
                  <a:pt x="298" y="135"/>
                  <a:pt x="298" y="135"/>
                </a:cubicBezTo>
                <a:cubicBezTo>
                  <a:pt x="303" y="137"/>
                  <a:pt x="307" y="138"/>
                  <a:pt x="311" y="140"/>
                </a:cubicBezTo>
                <a:cubicBezTo>
                  <a:pt x="329" y="122"/>
                  <a:pt x="329" y="122"/>
                  <a:pt x="329" y="122"/>
                </a:cubicBezTo>
                <a:cubicBezTo>
                  <a:pt x="332" y="119"/>
                  <a:pt x="338" y="118"/>
                  <a:pt x="342" y="121"/>
                </a:cubicBezTo>
                <a:cubicBezTo>
                  <a:pt x="345" y="123"/>
                  <a:pt x="347" y="125"/>
                  <a:pt x="350" y="127"/>
                </a:cubicBezTo>
                <a:cubicBezTo>
                  <a:pt x="350" y="127"/>
                  <a:pt x="351" y="127"/>
                  <a:pt x="351" y="128"/>
                </a:cubicBezTo>
                <a:cubicBezTo>
                  <a:pt x="352" y="128"/>
                  <a:pt x="353" y="129"/>
                  <a:pt x="353" y="129"/>
                </a:cubicBezTo>
                <a:cubicBezTo>
                  <a:pt x="364" y="137"/>
                  <a:pt x="374" y="147"/>
                  <a:pt x="383" y="159"/>
                </a:cubicBezTo>
                <a:cubicBezTo>
                  <a:pt x="383" y="159"/>
                  <a:pt x="383" y="159"/>
                  <a:pt x="384" y="160"/>
                </a:cubicBezTo>
                <a:cubicBezTo>
                  <a:pt x="384" y="160"/>
                  <a:pt x="384" y="161"/>
                  <a:pt x="385" y="161"/>
                </a:cubicBezTo>
                <a:cubicBezTo>
                  <a:pt x="385" y="162"/>
                  <a:pt x="385" y="162"/>
                  <a:pt x="385" y="162"/>
                </a:cubicBezTo>
                <a:cubicBezTo>
                  <a:pt x="387" y="164"/>
                  <a:pt x="389" y="167"/>
                  <a:pt x="390" y="169"/>
                </a:cubicBezTo>
                <a:cubicBezTo>
                  <a:pt x="393" y="174"/>
                  <a:pt x="392" y="179"/>
                  <a:pt x="389" y="183"/>
                </a:cubicBezTo>
                <a:cubicBezTo>
                  <a:pt x="371" y="201"/>
                  <a:pt x="371" y="201"/>
                  <a:pt x="371" y="201"/>
                </a:cubicBezTo>
                <a:cubicBezTo>
                  <a:pt x="373" y="205"/>
                  <a:pt x="375" y="209"/>
                  <a:pt x="376" y="213"/>
                </a:cubicBezTo>
                <a:cubicBezTo>
                  <a:pt x="401" y="213"/>
                  <a:pt x="401" y="213"/>
                  <a:pt x="401" y="213"/>
                </a:cubicBezTo>
                <a:cubicBezTo>
                  <a:pt x="406" y="213"/>
                  <a:pt x="411" y="216"/>
                  <a:pt x="412" y="221"/>
                </a:cubicBezTo>
                <a:cubicBezTo>
                  <a:pt x="414" y="228"/>
                  <a:pt x="414" y="235"/>
                  <a:pt x="416" y="243"/>
                </a:cubicBezTo>
                <a:cubicBezTo>
                  <a:pt x="416" y="243"/>
                  <a:pt x="416" y="243"/>
                  <a:pt x="416" y="243"/>
                </a:cubicBezTo>
                <a:cubicBezTo>
                  <a:pt x="416" y="247"/>
                  <a:pt x="416" y="251"/>
                  <a:pt x="416" y="256"/>
                </a:cubicBezTo>
                <a:cubicBezTo>
                  <a:pt x="416" y="260"/>
                  <a:pt x="415" y="264"/>
                  <a:pt x="415" y="2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432849" y="2479039"/>
            <a:ext cx="4815426" cy="1"/>
          </a:xfrm>
          <a:prstGeom prst="line">
            <a:avLst/>
          </a:prstGeom>
          <a:ln w="25400">
            <a:solidFill>
              <a:srgbClr val="86BC2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46942" y="2030248"/>
            <a:ext cx="367212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ru-RU" sz="1200" b="1" dirty="0" smtClean="0">
                <a:solidFill>
                  <a:srgbClr val="86BC25"/>
                </a:solidFill>
              </a:rPr>
              <a:t>Формат проведения НИОКР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44016" y="2650713"/>
            <a:ext cx="4812822" cy="13080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313131"/>
                </a:solidFill>
              </a:rPr>
              <a:t>Чаще всего НИОКР проводится </a:t>
            </a:r>
            <a:r>
              <a:rPr lang="ru-RU" sz="1000" b="1" dirty="0" smtClean="0">
                <a:solidFill>
                  <a:srgbClr val="313131"/>
                </a:solidFill>
              </a:rPr>
              <a:t>своими силами</a:t>
            </a:r>
          </a:p>
          <a:p>
            <a:pPr marL="171450" indent="-1714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313131"/>
                </a:solidFill>
              </a:rPr>
              <a:t>Предприятия с оборотом более 50 млрд руб</a:t>
            </a:r>
            <a:r>
              <a:rPr lang="ru-RU" sz="1000" dirty="0">
                <a:solidFill>
                  <a:srgbClr val="313131"/>
                </a:solidFill>
              </a:rPr>
              <a:t>.</a:t>
            </a:r>
            <a:r>
              <a:rPr lang="ru-RU" sz="1000" dirty="0" smtClean="0">
                <a:solidFill>
                  <a:srgbClr val="FF0000"/>
                </a:solidFill>
              </a:rPr>
              <a:t> </a:t>
            </a:r>
            <a:r>
              <a:rPr lang="ru-RU" sz="1000" dirty="0" smtClean="0">
                <a:solidFill>
                  <a:srgbClr val="313131"/>
                </a:solidFill>
              </a:rPr>
              <a:t>чаще проводят НИОКР в </a:t>
            </a:r>
            <a:r>
              <a:rPr lang="ru-RU" sz="1000" b="1" dirty="0" smtClean="0">
                <a:solidFill>
                  <a:srgbClr val="313131"/>
                </a:solidFill>
              </a:rPr>
              <a:t>ВУЗах и НИИ</a:t>
            </a:r>
          </a:p>
          <a:p>
            <a:pPr marL="171450" indent="-1714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313131"/>
                </a:solidFill>
              </a:rPr>
              <a:t>Предприятия химической отрасли чаще отдают выполнение</a:t>
            </a:r>
            <a:r>
              <a:rPr lang="ru-RU" sz="1000" dirty="0">
                <a:solidFill>
                  <a:srgbClr val="313131"/>
                </a:solidFill>
              </a:rPr>
              <a:t> НИОКР </a:t>
            </a:r>
            <a:r>
              <a:rPr lang="ru-RU" sz="1000" dirty="0" smtClean="0">
                <a:solidFill>
                  <a:srgbClr val="313131"/>
                </a:solidFill>
              </a:rPr>
              <a:t>на </a:t>
            </a:r>
            <a:r>
              <a:rPr lang="ru-RU" sz="1000" b="1" dirty="0" smtClean="0">
                <a:solidFill>
                  <a:srgbClr val="313131"/>
                </a:solidFill>
              </a:rPr>
              <a:t>аутсорсинг</a:t>
            </a:r>
          </a:p>
          <a:p>
            <a:pPr marL="171450" indent="-17145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313131"/>
                </a:solidFill>
              </a:rPr>
              <a:t>Компании </a:t>
            </a:r>
            <a:r>
              <a:rPr lang="ru-RU" sz="1000" b="1" dirty="0" smtClean="0">
                <a:solidFill>
                  <a:srgbClr val="313131"/>
                </a:solidFill>
              </a:rPr>
              <a:t>редко</a:t>
            </a:r>
            <a:r>
              <a:rPr lang="ru-RU" sz="1000" dirty="0" smtClean="0">
                <a:solidFill>
                  <a:srgbClr val="313131"/>
                </a:solidFill>
              </a:rPr>
              <a:t> обращаются за проведением НИОКР в </a:t>
            </a:r>
            <a:r>
              <a:rPr lang="ru-RU" sz="1000" b="1" dirty="0" smtClean="0">
                <a:solidFill>
                  <a:srgbClr val="313131"/>
                </a:solidFill>
              </a:rPr>
              <a:t>технопарки и венчурные фонды</a:t>
            </a:r>
            <a:endParaRPr lang="ru-RU" sz="1000" dirty="0" smtClean="0">
              <a:solidFill>
                <a:srgbClr val="313131"/>
              </a:solidFill>
            </a:endParaRPr>
          </a:p>
        </p:txBody>
      </p:sp>
      <p:sp>
        <p:nvSpPr>
          <p:cNvPr id="24" name="Freeform 869"/>
          <p:cNvSpPr>
            <a:spLocks noChangeAspect="1" noEditPoints="1"/>
          </p:cNvSpPr>
          <p:nvPr/>
        </p:nvSpPr>
        <p:spPr bwMode="auto">
          <a:xfrm>
            <a:off x="5435600" y="1874678"/>
            <a:ext cx="504000" cy="504000"/>
          </a:xfrm>
          <a:custGeom>
            <a:avLst/>
            <a:gdLst>
              <a:gd name="T0" fmla="*/ 305 w 512"/>
              <a:gd name="T1" fmla="*/ 145 h 512"/>
              <a:gd name="T2" fmla="*/ 207 w 512"/>
              <a:gd name="T3" fmla="*/ 198 h 512"/>
              <a:gd name="T4" fmla="*/ 512 w 512"/>
              <a:gd name="T5" fmla="*/ 256 h 512"/>
              <a:gd name="T6" fmla="*/ 0 w 512"/>
              <a:gd name="T7" fmla="*/ 256 h 512"/>
              <a:gd name="T8" fmla="*/ 512 w 512"/>
              <a:gd name="T9" fmla="*/ 256 h 512"/>
              <a:gd name="T10" fmla="*/ 245 w 512"/>
              <a:gd name="T11" fmla="*/ 288 h 512"/>
              <a:gd name="T12" fmla="*/ 245 w 512"/>
              <a:gd name="T13" fmla="*/ 267 h 512"/>
              <a:gd name="T14" fmla="*/ 128 w 512"/>
              <a:gd name="T15" fmla="*/ 278 h 512"/>
              <a:gd name="T16" fmla="*/ 373 w 512"/>
              <a:gd name="T17" fmla="*/ 262 h 512"/>
              <a:gd name="T18" fmla="*/ 328 w 512"/>
              <a:gd name="T19" fmla="*/ 152 h 512"/>
              <a:gd name="T20" fmla="*/ 320 w 512"/>
              <a:gd name="T21" fmla="*/ 130 h 512"/>
              <a:gd name="T22" fmla="*/ 328 w 512"/>
              <a:gd name="T23" fmla="*/ 107 h 512"/>
              <a:gd name="T24" fmla="*/ 305 w 512"/>
              <a:gd name="T25" fmla="*/ 99 h 512"/>
              <a:gd name="T26" fmla="*/ 290 w 512"/>
              <a:gd name="T27" fmla="*/ 99 h 512"/>
              <a:gd name="T28" fmla="*/ 184 w 512"/>
              <a:gd name="T29" fmla="*/ 190 h 512"/>
              <a:gd name="T30" fmla="*/ 222 w 512"/>
              <a:gd name="T31" fmla="*/ 243 h 512"/>
              <a:gd name="T32" fmla="*/ 229 w 512"/>
              <a:gd name="T33" fmla="*/ 246 h 512"/>
              <a:gd name="T34" fmla="*/ 266 w 512"/>
              <a:gd name="T35" fmla="*/ 214 h 512"/>
              <a:gd name="T36" fmla="*/ 256 w 512"/>
              <a:gd name="T37" fmla="*/ 299 h 512"/>
              <a:gd name="T38" fmla="*/ 256 w 512"/>
              <a:gd name="T39" fmla="*/ 320 h 512"/>
              <a:gd name="T40" fmla="*/ 283 w 512"/>
              <a:gd name="T41" fmla="*/ 197 h 512"/>
              <a:gd name="T42" fmla="*/ 302 w 512"/>
              <a:gd name="T43" fmla="*/ 181 h 512"/>
              <a:gd name="T44" fmla="*/ 276 w 512"/>
              <a:gd name="T45" fmla="*/ 352 h 512"/>
              <a:gd name="T46" fmla="*/ 273 w 512"/>
              <a:gd name="T47" fmla="*/ 373 h 512"/>
              <a:gd name="T48" fmla="*/ 217 w 512"/>
              <a:gd name="T49" fmla="*/ 395 h 512"/>
              <a:gd name="T50" fmla="*/ 235 w 512"/>
              <a:gd name="T51" fmla="*/ 372 h 512"/>
              <a:gd name="T52" fmla="*/ 169 w 512"/>
              <a:gd name="T53" fmla="*/ 306 h 512"/>
              <a:gd name="T54" fmla="*/ 149 w 512"/>
              <a:gd name="T55" fmla="*/ 314 h 512"/>
              <a:gd name="T56" fmla="*/ 192 w 512"/>
              <a:gd name="T57" fmla="*/ 404 h 512"/>
              <a:gd name="T58" fmla="*/ 203 w 512"/>
              <a:gd name="T59" fmla="*/ 416 h 512"/>
              <a:gd name="T60" fmla="*/ 318 w 512"/>
              <a:gd name="T61" fmla="*/ 412 h 512"/>
              <a:gd name="T62" fmla="*/ 301 w 512"/>
              <a:gd name="T63" fmla="*/ 36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12" h="512">
                <a:moveTo>
                  <a:pt x="282" y="122"/>
                </a:moveTo>
                <a:cubicBezTo>
                  <a:pt x="305" y="145"/>
                  <a:pt x="305" y="145"/>
                  <a:pt x="305" y="145"/>
                </a:cubicBezTo>
                <a:cubicBezTo>
                  <a:pt x="229" y="221"/>
                  <a:pt x="229" y="221"/>
                  <a:pt x="229" y="221"/>
                </a:cubicBezTo>
                <a:cubicBezTo>
                  <a:pt x="207" y="198"/>
                  <a:pt x="207" y="198"/>
                  <a:pt x="207" y="198"/>
                </a:cubicBezTo>
                <a:lnTo>
                  <a:pt x="282" y="122"/>
                </a:lnTo>
                <a:close/>
                <a:moveTo>
                  <a:pt x="512" y="256"/>
                </a:moveTo>
                <a:cubicBezTo>
                  <a:pt x="512" y="398"/>
                  <a:pt x="397" y="512"/>
                  <a:pt x="256" y="512"/>
                </a:cubicBezTo>
                <a:cubicBezTo>
                  <a:pt x="115" y="512"/>
                  <a:pt x="0" y="398"/>
                  <a:pt x="0" y="256"/>
                </a:cubicBezTo>
                <a:cubicBezTo>
                  <a:pt x="0" y="115"/>
                  <a:pt x="115" y="0"/>
                  <a:pt x="256" y="0"/>
                </a:cubicBezTo>
                <a:cubicBezTo>
                  <a:pt x="397" y="0"/>
                  <a:pt x="512" y="115"/>
                  <a:pt x="512" y="256"/>
                </a:cubicBezTo>
                <a:close/>
                <a:moveTo>
                  <a:pt x="139" y="288"/>
                </a:moveTo>
                <a:cubicBezTo>
                  <a:pt x="245" y="288"/>
                  <a:pt x="245" y="288"/>
                  <a:pt x="245" y="288"/>
                </a:cubicBezTo>
                <a:cubicBezTo>
                  <a:pt x="251" y="288"/>
                  <a:pt x="256" y="284"/>
                  <a:pt x="256" y="278"/>
                </a:cubicBezTo>
                <a:cubicBezTo>
                  <a:pt x="256" y="272"/>
                  <a:pt x="251" y="267"/>
                  <a:pt x="245" y="267"/>
                </a:cubicBezTo>
                <a:cubicBezTo>
                  <a:pt x="139" y="267"/>
                  <a:pt x="139" y="267"/>
                  <a:pt x="139" y="267"/>
                </a:cubicBezTo>
                <a:cubicBezTo>
                  <a:pt x="133" y="267"/>
                  <a:pt x="128" y="272"/>
                  <a:pt x="128" y="278"/>
                </a:cubicBezTo>
                <a:cubicBezTo>
                  <a:pt x="128" y="284"/>
                  <a:pt x="133" y="288"/>
                  <a:pt x="139" y="288"/>
                </a:cubicBezTo>
                <a:close/>
                <a:moveTo>
                  <a:pt x="373" y="262"/>
                </a:moveTo>
                <a:cubicBezTo>
                  <a:pt x="373" y="221"/>
                  <a:pt x="352" y="184"/>
                  <a:pt x="316" y="164"/>
                </a:cubicBezTo>
                <a:cubicBezTo>
                  <a:pt x="328" y="152"/>
                  <a:pt x="328" y="152"/>
                  <a:pt x="328" y="152"/>
                </a:cubicBezTo>
                <a:cubicBezTo>
                  <a:pt x="332" y="148"/>
                  <a:pt x="332" y="141"/>
                  <a:pt x="328" y="137"/>
                </a:cubicBezTo>
                <a:cubicBezTo>
                  <a:pt x="320" y="130"/>
                  <a:pt x="320" y="130"/>
                  <a:pt x="320" y="130"/>
                </a:cubicBezTo>
                <a:cubicBezTo>
                  <a:pt x="328" y="122"/>
                  <a:pt x="328" y="122"/>
                  <a:pt x="328" y="122"/>
                </a:cubicBezTo>
                <a:cubicBezTo>
                  <a:pt x="332" y="118"/>
                  <a:pt x="332" y="111"/>
                  <a:pt x="328" y="107"/>
                </a:cubicBezTo>
                <a:cubicBezTo>
                  <a:pt x="320" y="99"/>
                  <a:pt x="320" y="99"/>
                  <a:pt x="320" y="99"/>
                </a:cubicBezTo>
                <a:cubicBezTo>
                  <a:pt x="316" y="95"/>
                  <a:pt x="309" y="95"/>
                  <a:pt x="305" y="99"/>
                </a:cubicBezTo>
                <a:cubicBezTo>
                  <a:pt x="297" y="107"/>
                  <a:pt x="297" y="107"/>
                  <a:pt x="297" y="107"/>
                </a:cubicBezTo>
                <a:cubicBezTo>
                  <a:pt x="290" y="99"/>
                  <a:pt x="290" y="99"/>
                  <a:pt x="290" y="99"/>
                </a:cubicBezTo>
                <a:cubicBezTo>
                  <a:pt x="286" y="95"/>
                  <a:pt x="279" y="95"/>
                  <a:pt x="275" y="99"/>
                </a:cubicBezTo>
                <a:cubicBezTo>
                  <a:pt x="184" y="190"/>
                  <a:pt x="184" y="190"/>
                  <a:pt x="184" y="190"/>
                </a:cubicBezTo>
                <a:cubicBezTo>
                  <a:pt x="180" y="194"/>
                  <a:pt x="180" y="201"/>
                  <a:pt x="184" y="205"/>
                </a:cubicBezTo>
                <a:cubicBezTo>
                  <a:pt x="222" y="243"/>
                  <a:pt x="222" y="243"/>
                  <a:pt x="222" y="243"/>
                </a:cubicBezTo>
                <a:cubicBezTo>
                  <a:pt x="224" y="245"/>
                  <a:pt x="226" y="246"/>
                  <a:pt x="229" y="246"/>
                </a:cubicBezTo>
                <a:cubicBezTo>
                  <a:pt x="229" y="246"/>
                  <a:pt x="229" y="246"/>
                  <a:pt x="229" y="246"/>
                </a:cubicBezTo>
                <a:cubicBezTo>
                  <a:pt x="232" y="246"/>
                  <a:pt x="235" y="245"/>
                  <a:pt x="237" y="243"/>
                </a:cubicBezTo>
                <a:cubicBezTo>
                  <a:pt x="266" y="214"/>
                  <a:pt x="266" y="214"/>
                  <a:pt x="266" y="214"/>
                </a:cubicBezTo>
                <a:cubicBezTo>
                  <a:pt x="286" y="219"/>
                  <a:pt x="299" y="236"/>
                  <a:pt x="299" y="256"/>
                </a:cubicBezTo>
                <a:cubicBezTo>
                  <a:pt x="299" y="281"/>
                  <a:pt x="281" y="299"/>
                  <a:pt x="256" y="299"/>
                </a:cubicBezTo>
                <a:cubicBezTo>
                  <a:pt x="250" y="299"/>
                  <a:pt x="245" y="304"/>
                  <a:pt x="245" y="310"/>
                </a:cubicBezTo>
                <a:cubicBezTo>
                  <a:pt x="245" y="316"/>
                  <a:pt x="250" y="320"/>
                  <a:pt x="256" y="320"/>
                </a:cubicBezTo>
                <a:cubicBezTo>
                  <a:pt x="292" y="320"/>
                  <a:pt x="320" y="293"/>
                  <a:pt x="320" y="256"/>
                </a:cubicBezTo>
                <a:cubicBezTo>
                  <a:pt x="320" y="230"/>
                  <a:pt x="305" y="208"/>
                  <a:pt x="283" y="197"/>
                </a:cubicBezTo>
                <a:cubicBezTo>
                  <a:pt x="300" y="180"/>
                  <a:pt x="300" y="180"/>
                  <a:pt x="300" y="180"/>
                </a:cubicBezTo>
                <a:cubicBezTo>
                  <a:pt x="301" y="180"/>
                  <a:pt x="302" y="181"/>
                  <a:pt x="302" y="181"/>
                </a:cubicBezTo>
                <a:cubicBezTo>
                  <a:pt x="333" y="196"/>
                  <a:pt x="352" y="227"/>
                  <a:pt x="352" y="262"/>
                </a:cubicBezTo>
                <a:cubicBezTo>
                  <a:pt x="352" y="307"/>
                  <a:pt x="319" y="346"/>
                  <a:pt x="276" y="352"/>
                </a:cubicBezTo>
                <a:cubicBezTo>
                  <a:pt x="271" y="353"/>
                  <a:pt x="268" y="357"/>
                  <a:pt x="267" y="361"/>
                </a:cubicBezTo>
                <a:cubicBezTo>
                  <a:pt x="266" y="366"/>
                  <a:pt x="268" y="370"/>
                  <a:pt x="273" y="373"/>
                </a:cubicBezTo>
                <a:cubicBezTo>
                  <a:pt x="281" y="377"/>
                  <a:pt x="289" y="386"/>
                  <a:pt x="294" y="395"/>
                </a:cubicBezTo>
                <a:cubicBezTo>
                  <a:pt x="217" y="395"/>
                  <a:pt x="217" y="395"/>
                  <a:pt x="217" y="395"/>
                </a:cubicBezTo>
                <a:cubicBezTo>
                  <a:pt x="220" y="390"/>
                  <a:pt x="224" y="386"/>
                  <a:pt x="229" y="383"/>
                </a:cubicBezTo>
                <a:cubicBezTo>
                  <a:pt x="233" y="381"/>
                  <a:pt x="235" y="376"/>
                  <a:pt x="235" y="372"/>
                </a:cubicBezTo>
                <a:cubicBezTo>
                  <a:pt x="234" y="368"/>
                  <a:pt x="231" y="364"/>
                  <a:pt x="227" y="363"/>
                </a:cubicBezTo>
                <a:cubicBezTo>
                  <a:pt x="202" y="357"/>
                  <a:pt x="181" y="336"/>
                  <a:pt x="169" y="306"/>
                </a:cubicBezTo>
                <a:cubicBezTo>
                  <a:pt x="167" y="301"/>
                  <a:pt x="161" y="298"/>
                  <a:pt x="155" y="300"/>
                </a:cubicBezTo>
                <a:cubicBezTo>
                  <a:pt x="150" y="302"/>
                  <a:pt x="147" y="308"/>
                  <a:pt x="149" y="314"/>
                </a:cubicBezTo>
                <a:cubicBezTo>
                  <a:pt x="161" y="343"/>
                  <a:pt x="180" y="366"/>
                  <a:pt x="203" y="377"/>
                </a:cubicBezTo>
                <a:cubicBezTo>
                  <a:pt x="198" y="384"/>
                  <a:pt x="194" y="393"/>
                  <a:pt x="192" y="404"/>
                </a:cubicBezTo>
                <a:cubicBezTo>
                  <a:pt x="192" y="407"/>
                  <a:pt x="192" y="410"/>
                  <a:pt x="194" y="412"/>
                </a:cubicBezTo>
                <a:cubicBezTo>
                  <a:pt x="196" y="415"/>
                  <a:pt x="199" y="416"/>
                  <a:pt x="203" y="416"/>
                </a:cubicBezTo>
                <a:cubicBezTo>
                  <a:pt x="309" y="416"/>
                  <a:pt x="309" y="416"/>
                  <a:pt x="309" y="416"/>
                </a:cubicBezTo>
                <a:cubicBezTo>
                  <a:pt x="313" y="416"/>
                  <a:pt x="316" y="415"/>
                  <a:pt x="318" y="412"/>
                </a:cubicBezTo>
                <a:cubicBezTo>
                  <a:pt x="320" y="410"/>
                  <a:pt x="320" y="407"/>
                  <a:pt x="320" y="404"/>
                </a:cubicBezTo>
                <a:cubicBezTo>
                  <a:pt x="317" y="391"/>
                  <a:pt x="310" y="378"/>
                  <a:pt x="301" y="368"/>
                </a:cubicBezTo>
                <a:cubicBezTo>
                  <a:pt x="343" y="352"/>
                  <a:pt x="373" y="309"/>
                  <a:pt x="373" y="262"/>
                </a:cubicBezTo>
                <a:close/>
              </a:path>
            </a:pathLst>
          </a:custGeom>
          <a:solidFill>
            <a:srgbClr val="86BC2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Российский химический сектор: инновации и </a:t>
            </a:r>
            <a:r>
              <a:rPr lang="ru-RU" dirty="0" err="1"/>
              <a:t>диджитализация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680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 Title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Presentation6" id="{400DE8F2-1B90-4BE4-9602-FD4A7E315116}" vid="{6671AE7C-B00A-4FC1-AF2C-53A4B25EFC81}"/>
    </a:ext>
  </a:extLst>
</a:theme>
</file>

<file path=ppt/theme/theme2.xml><?xml version="1.0" encoding="utf-8"?>
<a:theme xmlns:a="http://schemas.openxmlformats.org/drawingml/2006/main" name="2 Slides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Presentation6" id="{400DE8F2-1B90-4BE4-9602-FD4A7E315116}" vid="{5BD14DA0-BCBE-4C2C-8439-F270DDA51EC5}"/>
    </a:ext>
  </a:extLst>
</a:theme>
</file>

<file path=ppt/theme/theme3.xml><?xml version="1.0" encoding="utf-8"?>
<a:theme xmlns:a="http://schemas.openxmlformats.org/drawingml/2006/main" name="3 Devider color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Presentation6" id="{400DE8F2-1B90-4BE4-9602-FD4A7E315116}" vid="{25667F01-7D8E-485A-A2C6-C02FF88ECCF6}"/>
    </a:ext>
  </a:extLst>
</a:theme>
</file>

<file path=ppt/theme/theme4.xml><?xml version="1.0" encoding="utf-8"?>
<a:theme xmlns:a="http://schemas.openxmlformats.org/drawingml/2006/main" name="4 Copyright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Presentation6" id="{400DE8F2-1B90-4BE4-9602-FD4A7E315116}" vid="{6CA6CC21-F2DA-48EE-A8E2-914BB1047C4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Print RU CONS</Template>
  <TotalTime>172</TotalTime>
  <Words>1005</Words>
  <Application>Microsoft Office PowerPoint</Application>
  <PresentationFormat>Custom</PresentationFormat>
  <Paragraphs>165</Paragraphs>
  <Slides>12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Courier New</vt:lpstr>
      <vt:lpstr>Open Sans</vt:lpstr>
      <vt:lpstr>Verdana</vt:lpstr>
      <vt:lpstr>Wingdings</vt:lpstr>
      <vt:lpstr>Wingdings 2</vt:lpstr>
      <vt:lpstr>1 Title</vt:lpstr>
      <vt:lpstr>2 Slides</vt:lpstr>
      <vt:lpstr>3 Devider color</vt:lpstr>
      <vt:lpstr>4 Copyright</vt:lpstr>
      <vt:lpstr>think-cell Slide</vt:lpstr>
      <vt:lpstr>PowerPoint Presentation</vt:lpstr>
      <vt:lpstr>Проведение опроса</vt:lpstr>
      <vt:lpstr>Российская химическая промышленность в цифрах  </vt:lpstr>
      <vt:lpstr>Российский химический сектор: ожидания на рынке и факторы конкурентоспособности </vt:lpstr>
      <vt:lpstr>Российский химический сектор: основные проблемы </vt:lpstr>
      <vt:lpstr>Российский химический сектор: приоритетные стратегии в 2017 году </vt:lpstr>
      <vt:lpstr>Российский химический сектор: источники привлечения капитала   </vt:lpstr>
      <vt:lpstr>Российский химический сектор: государственная поддержка  </vt:lpstr>
      <vt:lpstr>Российский химический сектор: инновации и диджитализация  </vt:lpstr>
      <vt:lpstr>Российский химический сектор: инновации и диджитализация  </vt:lpstr>
      <vt:lpstr>Контакты</vt:lpstr>
      <vt:lpstr>PowerPoint Presentation</vt:lpstr>
    </vt:vector>
  </TitlesOfParts>
  <Company>Deloitte &amp; Touche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Deloitte</dc:creator>
  <cp:lastModifiedBy>Karpova Varvara</cp:lastModifiedBy>
  <cp:revision>7</cp:revision>
  <cp:lastPrinted>2014-06-25T02:16:22Z</cp:lastPrinted>
  <dcterms:created xsi:type="dcterms:W3CDTF">2017-10-20T07:11:32Z</dcterms:created>
  <dcterms:modified xsi:type="dcterms:W3CDTF">2017-10-23T11:00:27Z</dcterms:modified>
</cp:coreProperties>
</file>