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5" r:id="rId1"/>
  </p:sldMasterIdLst>
  <p:notesMasterIdLst>
    <p:notesMasterId r:id="rId14"/>
  </p:notesMasterIdLst>
  <p:handoutMasterIdLst>
    <p:handoutMasterId r:id="rId15"/>
  </p:handoutMasterIdLst>
  <p:sldIdLst>
    <p:sldId id="544" r:id="rId2"/>
    <p:sldId id="538" r:id="rId3"/>
    <p:sldId id="546" r:id="rId4"/>
    <p:sldId id="539" r:id="rId5"/>
    <p:sldId id="555" r:id="rId6"/>
    <p:sldId id="547" r:id="rId7"/>
    <p:sldId id="540" r:id="rId8"/>
    <p:sldId id="554" r:id="rId9"/>
    <p:sldId id="541" r:id="rId10"/>
    <p:sldId id="542" r:id="rId11"/>
    <p:sldId id="552" r:id="rId12"/>
    <p:sldId id="553" r:id="rId13"/>
  </p:sldIdLst>
  <p:sldSz cx="9144000" cy="6858000" type="screen4x3"/>
  <p:notesSz cx="6797675" cy="9928225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99"/>
    <a:srgbClr val="3399FF"/>
    <a:srgbClr val="666699"/>
    <a:srgbClr val="CC9900"/>
    <a:srgbClr val="FFFF00"/>
    <a:srgbClr val="C0C0C0"/>
    <a:srgbClr val="FF66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34" autoAdjust="0"/>
    <p:restoredTop sz="98841" autoAdjust="0"/>
  </p:normalViewPr>
  <p:slideViewPr>
    <p:cSldViewPr snapToGrid="0">
      <p:cViewPr>
        <p:scale>
          <a:sx n="100" d="100"/>
          <a:sy n="100" d="100"/>
        </p:scale>
        <p:origin x="-79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79" d="100"/>
          <a:sy n="79" d="100"/>
        </p:scale>
        <p:origin x="-1494" y="-96"/>
      </p:cViewPr>
      <p:guideLst>
        <p:guide orient="horz" pos="3127"/>
        <p:guide pos="2141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306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08" tIns="46104" rIns="92208" bIns="46104" numCol="1" anchor="t" anchorCtr="0" compatLnSpc="1">
            <a:prstTxWarp prst="textNoShape">
              <a:avLst/>
            </a:prstTxWarp>
          </a:bodyPr>
          <a:lstStyle>
            <a:lvl1pPr algn="l" defTabSz="922338">
              <a:defRPr kumimoji="0"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13062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08" tIns="46104" rIns="92208" bIns="46104" numCol="1" anchor="t" anchorCtr="0" compatLnSpc="1">
            <a:prstTxWarp prst="textNoShape">
              <a:avLst/>
            </a:prstTxWarp>
          </a:bodyPr>
          <a:lstStyle>
            <a:lvl1pPr defTabSz="922338">
              <a:defRPr kumimoji="0"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8638"/>
            <a:ext cx="291306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08" tIns="46104" rIns="92208" bIns="46104" numCol="1" anchor="b" anchorCtr="0" compatLnSpc="1">
            <a:prstTxWarp prst="textNoShape">
              <a:avLst/>
            </a:prstTxWarp>
          </a:bodyPr>
          <a:lstStyle>
            <a:lvl1pPr algn="l" defTabSz="922338">
              <a:defRPr kumimoji="0"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418638"/>
            <a:ext cx="2913062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08" tIns="46104" rIns="92208" bIns="46104" numCol="1" anchor="b" anchorCtr="0" compatLnSpc="1">
            <a:prstTxWarp prst="textNoShape">
              <a:avLst/>
            </a:prstTxWarp>
          </a:bodyPr>
          <a:lstStyle>
            <a:lvl1pPr defTabSz="922338">
              <a:defRPr kumimoji="0"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E4DB8A1D-C533-4B2F-8D62-11BAE1EA50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7485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3063" cy="4826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208" tIns="46104" rIns="92208" bIns="46104" numCol="1" anchor="t" anchorCtr="0" compatLnSpc="1">
            <a:prstTxWarp prst="textNoShape">
              <a:avLst/>
            </a:prstTxWarp>
          </a:bodyPr>
          <a:lstStyle>
            <a:lvl1pPr algn="l" defTabSz="922338" eaLnBrk="0" hangingPunct="0">
              <a:defRPr kumimoji="0"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13062" cy="4826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208" tIns="46104" rIns="92208" bIns="46104" numCol="1" anchor="t" anchorCtr="0" compatLnSpc="1">
            <a:prstTxWarp prst="textNoShape">
              <a:avLst/>
            </a:prstTxWarp>
          </a:bodyPr>
          <a:lstStyle>
            <a:lvl1pPr defTabSz="922338" eaLnBrk="0" hangingPunct="0">
              <a:defRPr kumimoji="0"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36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876300" y="723900"/>
            <a:ext cx="5046663" cy="3784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6938" y="4749800"/>
            <a:ext cx="5003800" cy="44275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208" tIns="46104" rIns="92208" bIns="461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13063" cy="4826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208" tIns="46104" rIns="92208" bIns="46104" numCol="1" anchor="b" anchorCtr="0" compatLnSpc="1">
            <a:prstTxWarp prst="textNoShape">
              <a:avLst/>
            </a:prstTxWarp>
          </a:bodyPr>
          <a:lstStyle>
            <a:lvl1pPr algn="l" defTabSz="922338" eaLnBrk="0" hangingPunct="0">
              <a:defRPr kumimoji="0"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418638"/>
            <a:ext cx="2913062" cy="4826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208" tIns="46104" rIns="92208" bIns="46104" numCol="1" anchor="b" anchorCtr="0" compatLnSpc="1">
            <a:prstTxWarp prst="textNoShape">
              <a:avLst/>
            </a:prstTxWarp>
          </a:bodyPr>
          <a:lstStyle>
            <a:lvl1pPr defTabSz="922338" eaLnBrk="0" hangingPunct="0">
              <a:defRPr kumimoji="0"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0445CF40-4DD3-4115-BA71-928AC3E99C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1985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3345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61963" algn="l" defTabSz="93345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23925" algn="l" defTabSz="93345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87475" algn="l" defTabSz="93345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49438" algn="l" defTabSz="93345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089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ru-RU"/>
              <a:t>Ханты-Мансийский автономный округ - Югра        2008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AAED73A-FDE8-4A54-BAEE-71DA33C6C2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kumimoji="0"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607084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Ханты-Мансийский автономный округ - Югра        2008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7A5D8-BC2F-484C-97F4-BFEB440700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7817700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Ханты-Мансийский автономный округ - Югра        2008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1B760-F3DF-46D8-A9EB-18821223FC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233545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Ханты-Мансийский автономный округ - Югра        2008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170E8-0E1A-41E3-8FE8-EF522E0D8C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670591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Ханты-Мансийский автономный округ - Югра        2008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788AC-C943-45E3-9856-D96463D766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463622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Ханты-Мансийский автономный округ - Югра        2008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5F37C-3A68-4FFF-BB5D-7D7B1C7C2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019320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Ханты-Мансийский автономный округ - Югра        2008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37EB7E-2201-4AFB-BAB9-9E9CC5A270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297326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Ханты-Мансийский автономный округ - Югра        2008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3D7F3-8FD8-4963-8E62-E3B0EB7CDE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139500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Ханты-Мансийский автономный округ - Югра        2008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8B418-2213-4DD6-9D0F-76E1BF0330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981300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Ханты-Мансийский автономный округ - Югра        2008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F2B181-65B4-4C9C-B56D-D8F3588A8E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313881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Ханты-Мансийский автономный округ - Югра        2008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AB6CF-2627-4E62-9720-B04A5780BB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84070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232525"/>
            <a:ext cx="7023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r>
              <a:rPr lang="ru-RU"/>
              <a:t>Ханты-Мансийский автономный округ - Югра        2008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0700" y="6219825"/>
            <a:ext cx="558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AFED04C6-7221-447A-AEE0-DEE972703D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8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ransition spd="slow"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minenergo.gov.ru/upload/iblock/27c/27c7d7a1db5a6cbe3dec02aed1252bab.JP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hyperlink" Target="http://www.avid.ru/upload/pages/70/img_1201149599.jpg" TargetMode="Externa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png"/><Relationship Id="rId5" Type="http://schemas.openxmlformats.org/officeDocument/2006/relationships/image" Target="../media/image8.emf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png"/><Relationship Id="rId5" Type="http://schemas.openxmlformats.org/officeDocument/2006/relationships/image" Target="../media/image13.e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png"/><Relationship Id="rId5" Type="http://schemas.openxmlformats.org/officeDocument/2006/relationships/image" Target="../media/image14.e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18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7.emf"/><Relationship Id="rId4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7.png"/><Relationship Id="rId5" Type="http://schemas.openxmlformats.org/officeDocument/2006/relationships/image" Target="../media/image19.emf"/><Relationship Id="rId4" Type="http://schemas.openxmlformats.org/officeDocument/2006/relationships/oleObject" Target="../embeddings/oleObject7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EFF4CDD-E139-414F-9793-8EAA52A00315}" type="slidenum">
              <a:rPr lang="ru-RU"/>
              <a:pPr>
                <a:defRPr/>
              </a:pPr>
              <a:t>1</a:t>
            </a:fld>
            <a:endParaRPr lang="ru-RU"/>
          </a:p>
        </p:txBody>
      </p:sp>
      <p:pic>
        <p:nvPicPr>
          <p:cNvPr id="9219" name="Picture 11" descr="G:\work\ДСМИ\проекты\ПРезентация на MIPIM\UGRA_Present\pix\картаРус cop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4825"/>
            <a:ext cx="8388350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1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2000" b="1">
              <a:solidFill>
                <a:schemeClr val="bg1"/>
              </a:solidFill>
            </a:endParaRPr>
          </a:p>
        </p:txBody>
      </p:sp>
      <p:sp>
        <p:nvSpPr>
          <p:cNvPr id="9221" name="TextBox 1"/>
          <p:cNvSpPr txBox="1">
            <a:spLocks noChangeArrowheads="1"/>
          </p:cNvSpPr>
          <p:nvPr/>
        </p:nvSpPr>
        <p:spPr bwMode="auto">
          <a:xfrm>
            <a:off x="3348038" y="214313"/>
            <a:ext cx="5795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kumimoji="0" lang="ru-RU" sz="1100" b="1" i="1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443413" y="3857625"/>
            <a:ext cx="1587" cy="9350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3" name="Text Box 6"/>
          <p:cNvSpPr txBox="1">
            <a:spLocks noChangeArrowheads="1"/>
          </p:cNvSpPr>
          <p:nvPr/>
        </p:nvSpPr>
        <p:spPr bwMode="auto">
          <a:xfrm>
            <a:off x="1704975" y="6386513"/>
            <a:ext cx="62357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/>
              <a:t>г. Геленджик, 11-15 сентября 2012 года</a:t>
            </a:r>
          </a:p>
        </p:txBody>
      </p:sp>
      <p:pic>
        <p:nvPicPr>
          <p:cNvPr id="9224" name="Рисунок 10" descr="http://minenergo.gov.ru/upload/iblock/27c/27c7d7a1db5a6cbe3dec02aed1252bab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i-main-pic" descr="Картинка 7 из 36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56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4538" name="Text Box 10"/>
          <p:cNvSpPr txBox="1">
            <a:spLocks noChangeArrowheads="1"/>
          </p:cNvSpPr>
          <p:nvPr/>
        </p:nvSpPr>
        <p:spPr bwMode="auto">
          <a:xfrm>
            <a:off x="298450" y="3706813"/>
            <a:ext cx="8620125" cy="1644650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400" b="1">
                <a:solidFill>
                  <a:srgbClr val="FFFF00"/>
                </a:solidFill>
              </a:rPr>
              <a:t>Электрогенерация – один из путей повышения уровня использования попутного нефтяного газа в Югре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BD7FA4F-6087-41AF-9D0E-B0169E7CEB58}" type="slidenum">
              <a:rPr lang="ru-RU"/>
              <a:pPr>
                <a:defRPr/>
              </a:pPr>
              <a:t>2</a:t>
            </a:fld>
            <a:endParaRPr lang="ru-RU"/>
          </a:p>
        </p:txBody>
      </p:sp>
      <p:pic>
        <p:nvPicPr>
          <p:cNvPr id="1028" name="Picture 11" descr="G:\work\ДСМИ\проекты\ПРезентация на MIPIM\UGRA_Present\pix\картаРус cop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4825"/>
            <a:ext cx="8388350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1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2000" b="1">
              <a:solidFill>
                <a:schemeClr val="bg1"/>
              </a:solidFill>
            </a:endParaRPr>
          </a:p>
        </p:txBody>
      </p:sp>
      <p:sp>
        <p:nvSpPr>
          <p:cNvPr id="1030" name="TextBox 1"/>
          <p:cNvSpPr txBox="1">
            <a:spLocks noChangeArrowheads="1"/>
          </p:cNvSpPr>
          <p:nvPr/>
        </p:nvSpPr>
        <p:spPr bwMode="auto">
          <a:xfrm>
            <a:off x="3348038" y="214313"/>
            <a:ext cx="5795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kumimoji="0" lang="ru-RU" sz="1100" b="1" i="1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570413" y="4365625"/>
            <a:ext cx="1587" cy="9350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2" name="Rectangle 6"/>
          <p:cNvSpPr>
            <a:spLocks noChangeArrowheads="1"/>
          </p:cNvSpPr>
          <p:nvPr/>
        </p:nvSpPr>
        <p:spPr bwMode="auto">
          <a:xfrm>
            <a:off x="2370138" y="6448425"/>
            <a:ext cx="44053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600"/>
              <a:t>г. Геленджик, 11-15 сентября 2012 года</a:t>
            </a:r>
          </a:p>
        </p:txBody>
      </p:sp>
      <p:graphicFrame>
        <p:nvGraphicFramePr>
          <p:cNvPr id="1026" name="Object 7"/>
          <p:cNvGraphicFramePr>
            <a:graphicFrameLocks noChangeAspect="1"/>
          </p:cNvGraphicFramePr>
          <p:nvPr/>
        </p:nvGraphicFramePr>
        <p:xfrm>
          <a:off x="0" y="904875"/>
          <a:ext cx="9144000" cy="533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Диаграмма" r:id="rId4" imgW="10191716" imgH="7315200" progId="Excel.Chart.8">
                  <p:embed/>
                </p:oleObj>
              </mc:Choice>
              <mc:Fallback>
                <p:oleObj name="Диаграмма" r:id="rId4" imgW="10191716" imgH="7315200" progId="Excel.Chart.8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904875"/>
                        <a:ext cx="9144000" cy="533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3" name="Rectangle 8"/>
          <p:cNvSpPr>
            <a:spLocks noChangeArrowheads="1"/>
          </p:cNvSpPr>
          <p:nvPr/>
        </p:nvSpPr>
        <p:spPr bwMode="auto">
          <a:xfrm>
            <a:off x="1008063" y="303213"/>
            <a:ext cx="69754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ru-RU" sz="2000" b="1">
                <a:solidFill>
                  <a:srgbClr val="FF3300"/>
                </a:solidFill>
              </a:rPr>
              <a:t>Доля Югры в мировой добыче газа в 2011 году</a:t>
            </a:r>
          </a:p>
        </p:txBody>
      </p:sp>
      <p:pic>
        <p:nvPicPr>
          <p:cNvPr id="1034" name="Picture 11" descr="250px-Coat_of_Arms_of_Yugr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4136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65650C0-C2E3-4BB4-B2D7-8E06806E82BB}" type="slidenum">
              <a:rPr lang="ru-RU"/>
              <a:pPr>
                <a:defRPr/>
              </a:pPr>
              <a:t>3</a:t>
            </a:fld>
            <a:endParaRPr lang="ru-RU"/>
          </a:p>
        </p:txBody>
      </p:sp>
      <p:pic>
        <p:nvPicPr>
          <p:cNvPr id="10243" name="Picture 11" descr="G:\work\ДСМИ\проекты\ПРезентация на MIPIM\UGRA_Present\pix\картаРус cop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4825"/>
            <a:ext cx="8388350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1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2000" b="1">
              <a:solidFill>
                <a:schemeClr val="bg1"/>
              </a:solidFill>
            </a:endParaRPr>
          </a:p>
        </p:txBody>
      </p:sp>
      <p:sp>
        <p:nvSpPr>
          <p:cNvPr id="10245" name="TextBox 1"/>
          <p:cNvSpPr txBox="1">
            <a:spLocks noChangeArrowheads="1"/>
          </p:cNvSpPr>
          <p:nvPr/>
        </p:nvSpPr>
        <p:spPr bwMode="auto">
          <a:xfrm>
            <a:off x="3348038" y="214313"/>
            <a:ext cx="5795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kumimoji="0" lang="ru-RU" sz="1100" b="1" i="1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570413" y="4365625"/>
            <a:ext cx="1587" cy="9350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37915" name="Group 315"/>
          <p:cNvGraphicFramePr>
            <a:graphicFrameLocks noGrp="1"/>
          </p:cNvGraphicFramePr>
          <p:nvPr/>
        </p:nvGraphicFramePr>
        <p:xfrm>
          <a:off x="762000" y="895350"/>
          <a:ext cx="7583488" cy="5502267"/>
        </p:xfrm>
        <a:graphic>
          <a:graphicData uri="http://schemas.openxmlformats.org/drawingml/2006/table">
            <a:tbl>
              <a:tblPr/>
              <a:tblGrid>
                <a:gridCol w="3708400"/>
                <a:gridCol w="1955800"/>
                <a:gridCol w="1919288"/>
              </a:tblGrid>
              <a:tr h="2895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Федеральный округ, субъект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Ресурсы газа млн. м</a:t>
                      </a:r>
                      <a:r>
                        <a:rPr kumimoji="0" lang="ru-RU" sz="13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% использования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Северо-Западный ФО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2957,6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53,7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Южный ФО, в т.ч.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1572,5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91,3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Респ Колмыкия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8,7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91,5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Астраханская область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494,5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91,5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Волгоградская область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562,3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Северо-Кавказский ФО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450,2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84,5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Республика Дагестан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39,2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Ингушская респ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Дальневосточный ФО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3827,1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88,8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Республика Саха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572,2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93,4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Сахалинская обл+шельф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3254,9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Уральский ФО, в т.ч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44893,8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84,2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ХМАО-Югра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36608,9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85,3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ЯНАО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8088,9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80,4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Приволжский ФО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6818,6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76,3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Татарстан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935,6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92,9</a:t>
                      </a: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Сибирский ФО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7880,5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22,9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48DD4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 по России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48DD4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68400,3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48DD4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75,4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sp>
        <p:nvSpPr>
          <p:cNvPr id="10329" name="Rectangle 316"/>
          <p:cNvSpPr>
            <a:spLocks noChangeArrowheads="1"/>
          </p:cNvSpPr>
          <p:nvPr/>
        </p:nvSpPr>
        <p:spPr bwMode="auto">
          <a:xfrm>
            <a:off x="2370138" y="6429375"/>
            <a:ext cx="44053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/>
              <a:t>г. Геленджик, 11-15 сентября 2012 года</a:t>
            </a:r>
          </a:p>
        </p:txBody>
      </p:sp>
      <p:sp>
        <p:nvSpPr>
          <p:cNvPr id="10330" name="Rectangle 317"/>
          <p:cNvSpPr>
            <a:spLocks noChangeArrowheads="1"/>
          </p:cNvSpPr>
          <p:nvPr/>
        </p:nvSpPr>
        <p:spPr bwMode="auto">
          <a:xfrm>
            <a:off x="511175" y="114300"/>
            <a:ext cx="8123238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ru-RU" b="1">
                <a:solidFill>
                  <a:srgbClr val="FF3300"/>
                </a:solidFill>
              </a:rPr>
              <a:t>Объем ресурсов и уровень использования попутного нефтяного газа по субъектам РФ за 2011 год</a:t>
            </a:r>
            <a:br>
              <a:rPr kumimoji="0" lang="ru-RU" b="1">
                <a:solidFill>
                  <a:srgbClr val="FF3300"/>
                </a:solidFill>
              </a:rPr>
            </a:br>
            <a:endParaRPr kumimoji="0" lang="ru-RU" b="1">
              <a:solidFill>
                <a:srgbClr val="FF3300"/>
              </a:solidFill>
            </a:endParaRPr>
          </a:p>
        </p:txBody>
      </p:sp>
      <p:pic>
        <p:nvPicPr>
          <p:cNvPr id="10331" name="Picture 11" descr="250px-Coat_of_Arms_of_Yug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4136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085A342-5BEE-40CA-B41C-085858E04D6E}" type="slidenum">
              <a:rPr lang="ru-RU"/>
              <a:pPr>
                <a:defRPr/>
              </a:pPr>
              <a:t>4</a:t>
            </a:fld>
            <a:endParaRPr lang="ru-RU"/>
          </a:p>
        </p:txBody>
      </p:sp>
      <p:pic>
        <p:nvPicPr>
          <p:cNvPr id="2052" name="Picture 11" descr="G:\work\ДСМИ\проекты\ПРезентация на MIPIM\UGRA_Present\pix\картаРус cop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4825"/>
            <a:ext cx="8388350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Box 1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2000" b="1">
              <a:solidFill>
                <a:schemeClr val="bg1"/>
              </a:solidFill>
            </a:endParaRPr>
          </a:p>
        </p:txBody>
      </p:sp>
      <p:sp>
        <p:nvSpPr>
          <p:cNvPr id="2054" name="TextBox 1"/>
          <p:cNvSpPr txBox="1">
            <a:spLocks noChangeArrowheads="1"/>
          </p:cNvSpPr>
          <p:nvPr/>
        </p:nvSpPr>
        <p:spPr bwMode="auto">
          <a:xfrm>
            <a:off x="3348038" y="214313"/>
            <a:ext cx="5795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kumimoji="0" lang="ru-RU" sz="1100" b="1" i="1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570413" y="4365625"/>
            <a:ext cx="1587" cy="9350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6" name="Rectangle 6"/>
          <p:cNvSpPr>
            <a:spLocks noChangeArrowheads="1"/>
          </p:cNvSpPr>
          <p:nvPr/>
        </p:nvSpPr>
        <p:spPr bwMode="auto">
          <a:xfrm>
            <a:off x="2370138" y="6381750"/>
            <a:ext cx="44053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/>
              <a:t>г. Геленджик, 11-15 сентября 2012 года</a:t>
            </a:r>
          </a:p>
        </p:txBody>
      </p:sp>
      <p:graphicFrame>
        <p:nvGraphicFramePr>
          <p:cNvPr id="2050" name="Object 5"/>
          <p:cNvGraphicFramePr>
            <a:graphicFrameLocks noChangeAspect="1"/>
          </p:cNvGraphicFramePr>
          <p:nvPr/>
        </p:nvGraphicFramePr>
        <p:xfrm>
          <a:off x="0" y="836613"/>
          <a:ext cx="8977313" cy="5307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Диаграмма" r:id="rId4" imgW="10963394" imgH="6029170" progId="Excel.Chart.8">
                  <p:embed/>
                </p:oleObj>
              </mc:Choice>
              <mc:Fallback>
                <p:oleObj name="Диаграмма" r:id="rId4" imgW="10963394" imgH="6029170" progId="Excel.Char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6613"/>
                        <a:ext cx="8977313" cy="5307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7" name="Rectangle 8"/>
          <p:cNvSpPr>
            <a:spLocks noChangeArrowheads="1"/>
          </p:cNvSpPr>
          <p:nvPr/>
        </p:nvSpPr>
        <p:spPr bwMode="auto">
          <a:xfrm>
            <a:off x="752475" y="0"/>
            <a:ext cx="83915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ru-RU" sz="2000" b="1">
                <a:solidFill>
                  <a:srgbClr val="FF3300"/>
                </a:solidFill>
              </a:rPr>
              <a:t>Состояние рационального использования попутного нефтяного газа в Югре за 2004-2011 гг. и на перспективу до 2014 года</a:t>
            </a:r>
          </a:p>
        </p:txBody>
      </p:sp>
      <p:pic>
        <p:nvPicPr>
          <p:cNvPr id="2058" name="Picture 11" descr="250px-Coat_of_Arms_of_Yugr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4136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925803E-01E2-456C-832F-28B5C85BF8A8}" type="slidenum">
              <a:rPr lang="ru-RU"/>
              <a:pPr>
                <a:defRPr/>
              </a:pPr>
              <a:t>5</a:t>
            </a:fld>
            <a:endParaRPr lang="ru-RU"/>
          </a:p>
        </p:txBody>
      </p:sp>
      <p:pic>
        <p:nvPicPr>
          <p:cNvPr id="11267" name="Picture 11" descr="G:\work\ДСМИ\проекты\ПРезентация на MIPIM\UGRA_Present\pix\картаРус cop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84350"/>
            <a:ext cx="8388350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1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2000" b="1">
              <a:solidFill>
                <a:schemeClr val="bg1"/>
              </a:solidFill>
            </a:endParaRPr>
          </a:p>
        </p:txBody>
      </p:sp>
      <p:sp>
        <p:nvSpPr>
          <p:cNvPr id="11269" name="TextBox 1"/>
          <p:cNvSpPr txBox="1">
            <a:spLocks noChangeArrowheads="1"/>
          </p:cNvSpPr>
          <p:nvPr/>
        </p:nvSpPr>
        <p:spPr bwMode="auto">
          <a:xfrm>
            <a:off x="3348038" y="214313"/>
            <a:ext cx="5795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kumimoji="0" lang="ru-RU" sz="1100" b="1" i="1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570413" y="4365625"/>
            <a:ext cx="1587" cy="9350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1" name="Text Box 6"/>
          <p:cNvSpPr txBox="1">
            <a:spLocks noChangeArrowheads="1"/>
          </p:cNvSpPr>
          <p:nvPr/>
        </p:nvSpPr>
        <p:spPr bwMode="auto">
          <a:xfrm>
            <a:off x="903288" y="141288"/>
            <a:ext cx="80756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>
                <a:solidFill>
                  <a:srgbClr val="FF3300"/>
                </a:solidFill>
              </a:rPr>
              <a:t>Основные направления использования попутного нефтяного газа в Югре </a:t>
            </a:r>
          </a:p>
        </p:txBody>
      </p:sp>
      <p:sp>
        <p:nvSpPr>
          <p:cNvPr id="11272" name="AutoShape 21" descr="1274899335_kazaxojl-aktobe-postroit-gazovyj-zavod"/>
          <p:cNvSpPr>
            <a:spLocks noChangeArrowheads="1"/>
          </p:cNvSpPr>
          <p:nvPr/>
        </p:nvSpPr>
        <p:spPr bwMode="auto">
          <a:xfrm>
            <a:off x="6643688" y="1052513"/>
            <a:ext cx="2312987" cy="1512887"/>
          </a:xfrm>
          <a:prstGeom prst="octagon">
            <a:avLst>
              <a:gd name="adj" fmla="val 2928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/>
            <a:endParaRPr kumimoji="0" lang="ru-RU"/>
          </a:p>
        </p:txBody>
      </p:sp>
      <p:sp>
        <p:nvSpPr>
          <p:cNvPr id="11273" name="Rectangle 8"/>
          <p:cNvSpPr>
            <a:spLocks noChangeArrowheads="1"/>
          </p:cNvSpPr>
          <p:nvPr/>
        </p:nvSpPr>
        <p:spPr bwMode="auto">
          <a:xfrm>
            <a:off x="639763" y="1331913"/>
            <a:ext cx="5873750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kumimoji="0" lang="ru-RU" b="1">
                <a:solidFill>
                  <a:srgbClr val="003399"/>
                </a:solidFill>
              </a:rPr>
              <a:t>Поставка ПНГ на газоперерабатывающие мощности для переработки </a:t>
            </a:r>
          </a:p>
        </p:txBody>
      </p:sp>
      <p:pic>
        <p:nvPicPr>
          <p:cNvPr id="11274" name="Picture 8" descr="tech4-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75" y="2563813"/>
            <a:ext cx="1989138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9" descr="Transportabelnaya-konteynernaya-mini-TEC-progress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0" y="2544763"/>
            <a:ext cx="1898650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417513" y="2703513"/>
            <a:ext cx="4613275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kumimoji="0" lang="ru-RU" b="1">
                <a:solidFill>
                  <a:srgbClr val="003399"/>
                </a:solidFill>
              </a:rPr>
              <a:t>Собственные нужды промыслов, в т.ч. на «малую» энергетику</a:t>
            </a:r>
          </a:p>
        </p:txBody>
      </p:sp>
      <p:sp>
        <p:nvSpPr>
          <p:cNvPr id="11277" name="Oval 25" descr="pic_screen"/>
          <p:cNvSpPr>
            <a:spLocks noChangeArrowheads="1"/>
          </p:cNvSpPr>
          <p:nvPr/>
        </p:nvSpPr>
        <p:spPr bwMode="auto">
          <a:xfrm>
            <a:off x="188913" y="3729038"/>
            <a:ext cx="2078037" cy="1939925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solidFill>
              <a:srgbClr val="99CCFF"/>
            </a:solidFill>
            <a:round/>
            <a:headEnd/>
            <a:tailEnd/>
          </a:ln>
        </p:spPr>
        <p:txBody>
          <a:bodyPr wrap="none" anchor="ctr"/>
          <a:lstStyle/>
          <a:p>
            <a:pPr algn="l"/>
            <a:endParaRPr kumimoji="0" lang="ru-RU"/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2497138" y="4475163"/>
            <a:ext cx="6357937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ru-RU" b="1">
                <a:solidFill>
                  <a:srgbClr val="003399"/>
                </a:solidFill>
              </a:rPr>
              <a:t>Поставка попутного нефтяного газа  в качестве сырья на ГРЭС для выработки электроэнергии</a:t>
            </a:r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2370138" y="6399213"/>
            <a:ext cx="44053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/>
              <a:t>г. Геленджик, 11-15 сентября 2012 года</a:t>
            </a:r>
          </a:p>
        </p:txBody>
      </p:sp>
      <p:pic>
        <p:nvPicPr>
          <p:cNvPr id="11280" name="Picture 11" descr="250px-Coat_of_Arms_of_Yugr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4136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926C2F1-BE06-4763-92A8-A4C2F079BD82}" type="slidenum">
              <a:rPr lang="ru-RU"/>
              <a:pPr>
                <a:defRPr/>
              </a:pPr>
              <a:t>6</a:t>
            </a:fld>
            <a:endParaRPr lang="ru-RU"/>
          </a:p>
        </p:txBody>
      </p:sp>
      <p:pic>
        <p:nvPicPr>
          <p:cNvPr id="3076" name="Picture 11" descr="G:\work\ДСМИ\проекты\ПРезентация на MIPIM\UGRA_Present\pix\картаРус cop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4825"/>
            <a:ext cx="8388350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Box 1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2000" b="1">
              <a:solidFill>
                <a:schemeClr val="bg1"/>
              </a:solidFill>
            </a:endParaRPr>
          </a:p>
        </p:txBody>
      </p:sp>
      <p:sp>
        <p:nvSpPr>
          <p:cNvPr id="3078" name="TextBox 1"/>
          <p:cNvSpPr txBox="1">
            <a:spLocks noChangeArrowheads="1"/>
          </p:cNvSpPr>
          <p:nvPr/>
        </p:nvSpPr>
        <p:spPr bwMode="auto">
          <a:xfrm>
            <a:off x="3348038" y="214313"/>
            <a:ext cx="5795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kumimoji="0" lang="ru-RU" sz="1100" b="1" i="1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570413" y="4365625"/>
            <a:ext cx="1587" cy="9350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74" name="Object 6"/>
          <p:cNvGraphicFramePr>
            <a:graphicFrameLocks noChangeAspect="1"/>
          </p:cNvGraphicFramePr>
          <p:nvPr/>
        </p:nvGraphicFramePr>
        <p:xfrm>
          <a:off x="541338" y="868363"/>
          <a:ext cx="8013700" cy="5246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Диаграмма" r:id="rId4" imgW="9534361" imgH="6953233" progId="Excel.Chart.8">
                  <p:embed/>
                </p:oleObj>
              </mc:Choice>
              <mc:Fallback>
                <p:oleObj name="Диаграмма" r:id="rId4" imgW="9534361" imgH="6953233" progId="Excel.Char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338" y="868363"/>
                        <a:ext cx="8013700" cy="5246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0" name="Rectangle 7"/>
          <p:cNvSpPr>
            <a:spLocks noChangeArrowheads="1"/>
          </p:cNvSpPr>
          <p:nvPr/>
        </p:nvSpPr>
        <p:spPr bwMode="auto">
          <a:xfrm>
            <a:off x="2370138" y="6419850"/>
            <a:ext cx="44053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/>
              <a:t>г. Геленджик, 11-15 сентября 2012 года</a:t>
            </a:r>
          </a:p>
        </p:txBody>
      </p:sp>
      <p:sp>
        <p:nvSpPr>
          <p:cNvPr id="3081" name="Rectangle 8"/>
          <p:cNvSpPr>
            <a:spLocks noChangeArrowheads="1"/>
          </p:cNvSpPr>
          <p:nvPr/>
        </p:nvSpPr>
        <p:spPr bwMode="auto">
          <a:xfrm>
            <a:off x="741363" y="131763"/>
            <a:ext cx="84026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ru-RU" sz="2000" b="1">
                <a:solidFill>
                  <a:srgbClr val="FF3300"/>
                </a:solidFill>
              </a:rPr>
              <a:t>Направления использования попутного нефтяного газа в Ханты-Мансийском автономном округе – Югре в 2011 году</a:t>
            </a:r>
          </a:p>
        </p:txBody>
      </p:sp>
      <p:pic>
        <p:nvPicPr>
          <p:cNvPr id="3082" name="Picture 11" descr="250px-Coat_of_Arms_of_Yugr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4136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B252FC4-F8A2-426D-B471-C3DCF23C5B03}" type="slidenum">
              <a:rPr lang="ru-RU"/>
              <a:pPr>
                <a:defRPr/>
              </a:pPr>
              <a:t>7</a:t>
            </a:fld>
            <a:endParaRPr lang="ru-RU"/>
          </a:p>
        </p:txBody>
      </p:sp>
      <p:pic>
        <p:nvPicPr>
          <p:cNvPr id="4100" name="Picture 11" descr="G:\work\ДСМИ\проекты\ПРезентация на MIPIM\UGRA_Present\pix\картаРус cop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4825"/>
            <a:ext cx="8388350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Box 1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2000" b="1">
              <a:solidFill>
                <a:schemeClr val="bg1"/>
              </a:solidFill>
            </a:endParaRPr>
          </a:p>
        </p:txBody>
      </p:sp>
      <p:sp>
        <p:nvSpPr>
          <p:cNvPr id="4102" name="TextBox 1"/>
          <p:cNvSpPr txBox="1">
            <a:spLocks noChangeArrowheads="1"/>
          </p:cNvSpPr>
          <p:nvPr/>
        </p:nvSpPr>
        <p:spPr bwMode="auto">
          <a:xfrm>
            <a:off x="3348038" y="214313"/>
            <a:ext cx="5795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kumimoji="0" lang="ru-RU" sz="1100" b="1" i="1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570413" y="4365625"/>
            <a:ext cx="1587" cy="9350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0" y="989013"/>
          <a:ext cx="9144000" cy="5289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Диаграмма" r:id="rId4" imgW="6610452" imgH="4162258" progId="Excel.Chart.8">
                  <p:embed/>
                </p:oleObj>
              </mc:Choice>
              <mc:Fallback>
                <p:oleObj name="Диаграмма" r:id="rId4" imgW="6610452" imgH="4162258" progId="Excel.Char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989013"/>
                        <a:ext cx="9144000" cy="5289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4" name="Rectangle 7"/>
          <p:cNvSpPr>
            <a:spLocks noChangeArrowheads="1"/>
          </p:cNvSpPr>
          <p:nvPr/>
        </p:nvSpPr>
        <p:spPr bwMode="auto">
          <a:xfrm>
            <a:off x="2370138" y="6429375"/>
            <a:ext cx="44053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/>
              <a:t>г. Геленджик, 11-15 сентября 2012 года</a:t>
            </a:r>
          </a:p>
        </p:txBody>
      </p:sp>
      <p:sp>
        <p:nvSpPr>
          <p:cNvPr id="4105" name="Rectangle 8"/>
          <p:cNvSpPr>
            <a:spLocks noChangeArrowheads="1"/>
          </p:cNvSpPr>
          <p:nvPr/>
        </p:nvSpPr>
        <p:spPr bwMode="auto">
          <a:xfrm>
            <a:off x="763588" y="0"/>
            <a:ext cx="83804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ru-RU" sz="2000" b="1">
                <a:solidFill>
                  <a:srgbClr val="FF3300"/>
                </a:solidFill>
              </a:rPr>
              <a:t>Объекты «малой» энергетики на территории Ханты-Мансийского автономного округа - Югры</a:t>
            </a:r>
          </a:p>
        </p:txBody>
      </p:sp>
      <p:pic>
        <p:nvPicPr>
          <p:cNvPr id="4106" name="Picture 11" descr="250px-Coat_of_Arms_of_Yugr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4136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09F8015-9D77-41E1-9B9D-2FE20538BC08}" type="slidenum">
              <a:rPr lang="ru-RU"/>
              <a:pPr>
                <a:defRPr/>
              </a:pPr>
              <a:t>8</a:t>
            </a:fld>
            <a:endParaRPr lang="ru-RU"/>
          </a:p>
        </p:txBody>
      </p:sp>
      <p:pic>
        <p:nvPicPr>
          <p:cNvPr id="12291" name="Picture 11" descr="G:\work\ДСМИ\проекты\ПРезентация на MIPIM\UGRA_Present\pix\картаРус cop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4825"/>
            <a:ext cx="8388350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Box 1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2000" b="1">
              <a:solidFill>
                <a:schemeClr val="bg1"/>
              </a:solidFill>
            </a:endParaRPr>
          </a:p>
        </p:txBody>
      </p:sp>
      <p:sp>
        <p:nvSpPr>
          <p:cNvPr id="12293" name="TextBox 1"/>
          <p:cNvSpPr txBox="1">
            <a:spLocks noChangeArrowheads="1"/>
          </p:cNvSpPr>
          <p:nvPr/>
        </p:nvSpPr>
        <p:spPr bwMode="auto">
          <a:xfrm>
            <a:off x="223838" y="233363"/>
            <a:ext cx="85296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1100" b="1" i="1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570413" y="4365625"/>
            <a:ext cx="1587" cy="9350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49654" name="Group 1814"/>
          <p:cNvGraphicFramePr>
            <a:graphicFrameLocks noGrp="1"/>
          </p:cNvGraphicFramePr>
          <p:nvPr/>
        </p:nvGraphicFramePr>
        <p:xfrm>
          <a:off x="0" y="873125"/>
          <a:ext cx="9267825" cy="5486812"/>
        </p:xfrm>
        <a:graphic>
          <a:graphicData uri="http://schemas.openxmlformats.org/drawingml/2006/table">
            <a:tbl>
              <a:tblPr/>
              <a:tblGrid>
                <a:gridCol w="488950"/>
                <a:gridCol w="2811463"/>
                <a:gridCol w="1509712"/>
                <a:gridCol w="1214438"/>
                <a:gridCol w="1231900"/>
                <a:gridCol w="1746250"/>
                <a:gridCol w="265112"/>
              </a:tblGrid>
              <a:tr h="27936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п/п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предприятия, лицензионного участка (месторождения) 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установок (ГТЭС/ГПЭС)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 газа, млн. м3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Мощность, Мвт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Выработка  электроэнергии, млн. кВт.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6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ОАО "Томскнефть" 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7,5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НФК "Салым Петролеум Девелопмент"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462,0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ОАО "Славнефть-Мегионнефтегаз"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78,4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332,6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ОАО "АНК Башнефть"                                                      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16,8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61,1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"РН-Юганскнефтегаз"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463,7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193,4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1658,2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ОАО "РИТЭК"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26,4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29,9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ОАО "Сургутнефтегаз"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1343,1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518,2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4001,0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ЗАО "ЛУКОЙЛ-Аик"     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16,4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128,8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"ЛУКОЙЛ-Западная Сибирь"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254,1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163,0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1035,1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 ЗАО "Голойл"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35,2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ОАО "НАК "АКИ-ОТЫР"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78,6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"Газпромнефть-Хантос"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256,9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787,0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"СП "Ваньеганнефть"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54,9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147,0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РФК КанБайкалРесорсез ИНК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"Западно-Малобалыкское"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23,7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70,5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2698,1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1243,0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8909,2</a:t>
                      </a:r>
                      <a:endParaRPr kumimoji="1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452" name="Rectangle 1810"/>
          <p:cNvSpPr>
            <a:spLocks noChangeArrowheads="1"/>
          </p:cNvSpPr>
          <p:nvPr/>
        </p:nvSpPr>
        <p:spPr bwMode="auto">
          <a:xfrm>
            <a:off x="2370138" y="6400800"/>
            <a:ext cx="44053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/>
              <a:t>г. Геленджик, 11-15 сентября 2012 года</a:t>
            </a:r>
          </a:p>
        </p:txBody>
      </p:sp>
      <p:sp>
        <p:nvSpPr>
          <p:cNvPr id="12453" name="Rectangle 1811"/>
          <p:cNvSpPr>
            <a:spLocks noChangeArrowheads="1"/>
          </p:cNvSpPr>
          <p:nvPr/>
        </p:nvSpPr>
        <p:spPr bwMode="auto">
          <a:xfrm>
            <a:off x="439738" y="0"/>
            <a:ext cx="8999537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sz="1600" b="1">
                <a:solidFill>
                  <a:srgbClr val="FF3300"/>
                </a:solidFill>
              </a:rPr>
              <a:t>Сведения о работе малогабаритных установок по производству электроэнергии, использующих в качестве топлива попутный нефтяной или природный газ на лицензионных участках Ханты-Мансийского автономного округа-Югры</a:t>
            </a:r>
          </a:p>
        </p:txBody>
      </p:sp>
      <p:pic>
        <p:nvPicPr>
          <p:cNvPr id="12454" name="Picture 11" descr="250px-Coat_of_Arms_of_Yug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4136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FBEBC6A-FBB4-45C4-A947-107F0E43022D}" type="slidenum">
              <a:rPr lang="ru-RU"/>
              <a:pPr>
                <a:defRPr/>
              </a:pPr>
              <a:t>9</a:t>
            </a:fld>
            <a:endParaRPr lang="ru-RU"/>
          </a:p>
        </p:txBody>
      </p:sp>
      <p:pic>
        <p:nvPicPr>
          <p:cNvPr id="13315" name="Picture 11" descr="G:\work\ДСМИ\проекты\ПРезентация на MIPIM\UGRA_Present\pix\картаРус cop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4825"/>
            <a:ext cx="8388350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1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2000" b="1">
              <a:solidFill>
                <a:schemeClr val="bg1"/>
              </a:solidFill>
            </a:endParaRPr>
          </a:p>
        </p:txBody>
      </p:sp>
      <p:sp>
        <p:nvSpPr>
          <p:cNvPr id="13317" name="TextBox 1"/>
          <p:cNvSpPr txBox="1">
            <a:spLocks noChangeArrowheads="1"/>
          </p:cNvSpPr>
          <p:nvPr/>
        </p:nvSpPr>
        <p:spPr bwMode="auto">
          <a:xfrm>
            <a:off x="3348038" y="214313"/>
            <a:ext cx="5795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kumimoji="0" lang="ru-RU" sz="1100" b="1" i="1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570413" y="4365625"/>
            <a:ext cx="1587" cy="9350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 rotWithShape="1">
          <a:blip r:embed="rId3"/>
          <a:srcRect l="4566" t="4840" r="1227" b="1088"/>
          <a:stretch/>
        </p:blipFill>
        <p:spPr>
          <a:xfrm>
            <a:off x="0" y="901700"/>
            <a:ext cx="9144000" cy="5386388"/>
          </a:xfr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4"/>
          <a:srcRect l="1662" t="37249" r="65243" b="5087"/>
          <a:stretch/>
        </p:blipFill>
        <p:spPr>
          <a:xfrm>
            <a:off x="7210425" y="892175"/>
            <a:ext cx="1933575" cy="2125663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13321" name="Rectangle 8"/>
          <p:cNvSpPr>
            <a:spLocks noChangeArrowheads="1"/>
          </p:cNvSpPr>
          <p:nvPr/>
        </p:nvSpPr>
        <p:spPr bwMode="auto">
          <a:xfrm>
            <a:off x="2398713" y="6413500"/>
            <a:ext cx="44053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/>
              <a:t>г. Геленджик, 11-15 сентября 2012 года</a:t>
            </a:r>
          </a:p>
        </p:txBody>
      </p:sp>
      <p:sp>
        <p:nvSpPr>
          <p:cNvPr id="13322" name="Rectangle 9"/>
          <p:cNvSpPr>
            <a:spLocks noChangeArrowheads="1"/>
          </p:cNvSpPr>
          <p:nvPr/>
        </p:nvSpPr>
        <p:spPr bwMode="auto">
          <a:xfrm>
            <a:off x="766763" y="141288"/>
            <a:ext cx="76104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ru-RU" sz="2000" b="1">
                <a:solidFill>
                  <a:srgbClr val="FF3300"/>
                </a:solidFill>
              </a:rPr>
              <a:t>Основные объекты электроэнергетики на территории Югры (действующие и планируемые)</a:t>
            </a:r>
          </a:p>
        </p:txBody>
      </p:sp>
      <p:pic>
        <p:nvPicPr>
          <p:cNvPr id="13323" name="Picture 11" descr="250px-Coat_of_Arms_of_Yugr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4136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49D3524-38E8-4A44-B05C-8D7E2517BD13}" type="slidenum">
              <a:rPr lang="ru-RU"/>
              <a:pPr>
                <a:defRPr/>
              </a:pPr>
              <a:t>10</a:t>
            </a:fld>
            <a:endParaRPr lang="ru-RU"/>
          </a:p>
        </p:txBody>
      </p:sp>
      <p:pic>
        <p:nvPicPr>
          <p:cNvPr id="5125" name="Picture 11" descr="G:\work\ДСМИ\проекты\ПРезентация на MIPIM\UGRA_Present\pix\картаРус cop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4825"/>
            <a:ext cx="8388350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Box 1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2000" b="1">
              <a:solidFill>
                <a:schemeClr val="bg1"/>
              </a:solidFill>
            </a:endParaRPr>
          </a:p>
        </p:txBody>
      </p:sp>
      <p:sp>
        <p:nvSpPr>
          <p:cNvPr id="5127" name="TextBox 1"/>
          <p:cNvSpPr txBox="1">
            <a:spLocks noChangeArrowheads="1"/>
          </p:cNvSpPr>
          <p:nvPr/>
        </p:nvSpPr>
        <p:spPr bwMode="auto">
          <a:xfrm>
            <a:off x="3348038" y="214313"/>
            <a:ext cx="5795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kumimoji="0" lang="ru-RU" sz="1100" b="1" i="1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570413" y="4365625"/>
            <a:ext cx="1587" cy="9350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9" name="Rectangle 6"/>
          <p:cNvSpPr>
            <a:spLocks noChangeArrowheads="1"/>
          </p:cNvSpPr>
          <p:nvPr/>
        </p:nvSpPr>
        <p:spPr bwMode="auto">
          <a:xfrm>
            <a:off x="696913" y="0"/>
            <a:ext cx="8447087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ru-RU" b="1">
                <a:solidFill>
                  <a:srgbClr val="FF3300"/>
                </a:solidFill>
              </a:rPr>
              <a:t>Объем инвестиций нефтяных компаний, направленных в строительство объектов по повышению уровня использования ПНГ за 2007-2011 гг.</a:t>
            </a:r>
          </a:p>
        </p:txBody>
      </p:sp>
      <p:graphicFrame>
        <p:nvGraphicFramePr>
          <p:cNvPr id="5122" name="Object 7"/>
          <p:cNvGraphicFramePr>
            <a:graphicFrameLocks noChangeAspect="1"/>
          </p:cNvGraphicFramePr>
          <p:nvPr/>
        </p:nvGraphicFramePr>
        <p:xfrm>
          <a:off x="180975" y="2476500"/>
          <a:ext cx="4572000" cy="308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Диаграмма" r:id="rId4" imgW="9334658" imgH="6143684" progId="Excel.Chart.8">
                  <p:embed/>
                </p:oleObj>
              </mc:Choice>
              <mc:Fallback>
                <p:oleObj name="Диаграмма" r:id="rId4" imgW="9334658" imgH="6143684" progId="Excel.Chart.8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" y="2476500"/>
                        <a:ext cx="4572000" cy="308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8"/>
          <p:cNvGraphicFramePr>
            <a:graphicFrameLocks noChangeAspect="1"/>
          </p:cNvGraphicFramePr>
          <p:nvPr/>
        </p:nvGraphicFramePr>
        <p:xfrm>
          <a:off x="4648200" y="1700213"/>
          <a:ext cx="4495800" cy="449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Диаграмма" r:id="rId6" imgW="6724774" imgH="6410283" progId="Excel.Chart.8">
                  <p:embed/>
                </p:oleObj>
              </mc:Choice>
              <mc:Fallback>
                <p:oleObj name="Диаграмма" r:id="rId6" imgW="6724774" imgH="6410283" progId="Excel.Chart.8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1700213"/>
                        <a:ext cx="4495800" cy="4497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0" name="Rectangle 9"/>
          <p:cNvSpPr>
            <a:spLocks noChangeArrowheads="1"/>
          </p:cNvSpPr>
          <p:nvPr/>
        </p:nvSpPr>
        <p:spPr bwMode="auto">
          <a:xfrm>
            <a:off x="171450" y="939800"/>
            <a:ext cx="45720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ru-RU" b="1">
                <a:solidFill>
                  <a:schemeClr val="bg2"/>
                </a:solidFill>
              </a:rPr>
              <a:t>2007-2011 гг. – 103,9 млрд. рублей («малая» энергетика – 46,5 млрд. рублей)</a:t>
            </a:r>
          </a:p>
          <a:p>
            <a:pPr algn="ctr"/>
            <a:r>
              <a:rPr kumimoji="0" lang="ru-RU" b="1">
                <a:solidFill>
                  <a:schemeClr val="bg2"/>
                </a:solidFill>
              </a:rPr>
              <a:t>2012-2014 гг. – 44,1 млрд. рублей («малая» энергетика – 7,3 млрд. рублей)</a:t>
            </a:r>
          </a:p>
        </p:txBody>
      </p:sp>
      <p:sp>
        <p:nvSpPr>
          <p:cNvPr id="5131" name="Rectangle 10"/>
          <p:cNvSpPr>
            <a:spLocks noChangeArrowheads="1"/>
          </p:cNvSpPr>
          <p:nvPr/>
        </p:nvSpPr>
        <p:spPr bwMode="auto">
          <a:xfrm>
            <a:off x="2370138" y="6410325"/>
            <a:ext cx="44053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/>
              <a:t>г. Геленджик, 11-15 сентября 2012 года</a:t>
            </a:r>
          </a:p>
        </p:txBody>
      </p:sp>
      <p:pic>
        <p:nvPicPr>
          <p:cNvPr id="5132" name="Picture 11" descr="250px-Coat_of_Arms_of_Yugra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4136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8D411-16BD-4267-9BE5-500D47CEB947}" type="slidenum">
              <a:rPr lang="ru-RU"/>
              <a:pPr>
                <a:defRPr/>
              </a:pPr>
              <a:t>11</a:t>
            </a:fld>
            <a:endParaRPr lang="ru-RU"/>
          </a:p>
        </p:txBody>
      </p:sp>
      <p:pic>
        <p:nvPicPr>
          <p:cNvPr id="6148" name="Picture 11" descr="G:\work\ДСМИ\проекты\ПРезентация на MIPIM\UGRA_Present\pix\картаРус cop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4825"/>
            <a:ext cx="8388350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Box 1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2000" b="1">
              <a:solidFill>
                <a:schemeClr val="bg1"/>
              </a:solidFill>
            </a:endParaRPr>
          </a:p>
        </p:txBody>
      </p:sp>
      <p:sp>
        <p:nvSpPr>
          <p:cNvPr id="6150" name="TextBox 1"/>
          <p:cNvSpPr txBox="1">
            <a:spLocks noChangeArrowheads="1"/>
          </p:cNvSpPr>
          <p:nvPr/>
        </p:nvSpPr>
        <p:spPr bwMode="auto">
          <a:xfrm>
            <a:off x="3348038" y="214313"/>
            <a:ext cx="5795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kumimoji="0" lang="ru-RU" sz="1100" b="1" i="1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570413" y="4365625"/>
            <a:ext cx="1587" cy="9350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146" name="Object 6"/>
          <p:cNvGraphicFramePr>
            <a:graphicFrameLocks noChangeAspect="1"/>
          </p:cNvGraphicFramePr>
          <p:nvPr/>
        </p:nvGraphicFramePr>
        <p:xfrm>
          <a:off x="0" y="923925"/>
          <a:ext cx="9144000" cy="529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name="Диаграмма" r:id="rId4" imgW="9029677" imgH="5400604" progId="Excel.Chart.8">
                  <p:embed/>
                </p:oleObj>
              </mc:Choice>
              <mc:Fallback>
                <p:oleObj name="Диаграмма" r:id="rId4" imgW="9029677" imgH="5400604" progId="Excel.Char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923925"/>
                        <a:ext cx="9144000" cy="529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2" name="Rectangle 7"/>
          <p:cNvSpPr>
            <a:spLocks noChangeArrowheads="1"/>
          </p:cNvSpPr>
          <p:nvPr/>
        </p:nvSpPr>
        <p:spPr bwMode="auto">
          <a:xfrm>
            <a:off x="600075" y="0"/>
            <a:ext cx="854392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ru-RU" b="1">
                <a:solidFill>
                  <a:srgbClr val="FF3300"/>
                </a:solidFill>
              </a:rPr>
              <a:t>Направления использования попутного нефтяного газа в Ханты-Мансийском автономном округе – Югре за период 2007-2011 гг. и прогноз до 2012-2014 гг.</a:t>
            </a:r>
          </a:p>
        </p:txBody>
      </p:sp>
      <p:sp>
        <p:nvSpPr>
          <p:cNvPr id="6153" name="Rectangle 8"/>
          <p:cNvSpPr>
            <a:spLocks noChangeArrowheads="1"/>
          </p:cNvSpPr>
          <p:nvPr/>
        </p:nvSpPr>
        <p:spPr bwMode="auto">
          <a:xfrm>
            <a:off x="2370138" y="6400800"/>
            <a:ext cx="44053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/>
              <a:t>г. Геленджик, 11-15 сентября 2012 года</a:t>
            </a:r>
          </a:p>
        </p:txBody>
      </p:sp>
      <p:pic>
        <p:nvPicPr>
          <p:cNvPr id="6154" name="Picture 11" descr="250px-Coat_of_Arms_of_Yugr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4136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E69AE42-BFF2-4A3B-9D6D-0189DEE190CE}" type="slidenum">
              <a:rPr lang="ru-RU"/>
              <a:pPr>
                <a:defRPr/>
              </a:pPr>
              <a:t>12</a:t>
            </a:fld>
            <a:endParaRPr lang="ru-RU"/>
          </a:p>
        </p:txBody>
      </p:sp>
      <p:pic>
        <p:nvPicPr>
          <p:cNvPr id="14339" name="Picture 11" descr="G:\work\ДСМИ\проекты\ПРезентация на MIPIM\UGRA_Present\pix\картаРус cop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4825"/>
            <a:ext cx="8388350" cy="39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1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kumimoji="0" lang="ru-RU" sz="2000" b="1">
              <a:solidFill>
                <a:schemeClr val="bg1"/>
              </a:solidFill>
            </a:endParaRPr>
          </a:p>
        </p:txBody>
      </p:sp>
      <p:sp>
        <p:nvSpPr>
          <p:cNvPr id="14341" name="TextBox 1"/>
          <p:cNvSpPr txBox="1">
            <a:spLocks noChangeArrowheads="1"/>
          </p:cNvSpPr>
          <p:nvPr/>
        </p:nvSpPr>
        <p:spPr bwMode="auto">
          <a:xfrm>
            <a:off x="3348038" y="214313"/>
            <a:ext cx="5795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kumimoji="0" lang="ru-RU" sz="1100" b="1" i="1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570413" y="4365625"/>
            <a:ext cx="1587" cy="9350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3" name="Rectangle 6"/>
          <p:cNvSpPr>
            <a:spLocks noChangeArrowheads="1"/>
          </p:cNvSpPr>
          <p:nvPr/>
        </p:nvSpPr>
        <p:spPr bwMode="auto">
          <a:xfrm>
            <a:off x="2046288" y="3008313"/>
            <a:ext cx="5765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ru-RU" sz="4000" b="1">
                <a:solidFill>
                  <a:srgbClr val="FF3300"/>
                </a:solidFill>
              </a:rPr>
              <a:t>Спасибо за внимание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ХМАО">
  <a:themeElements>
    <a:clrScheme name="ХМАО 11">
      <a:dk1>
        <a:srgbClr val="010199"/>
      </a:dk1>
      <a:lt1>
        <a:srgbClr val="FFFFFF"/>
      </a:lt1>
      <a:dk2>
        <a:srgbClr val="003399"/>
      </a:dk2>
      <a:lt2>
        <a:srgbClr val="FFFFFF"/>
      </a:lt2>
      <a:accent1>
        <a:srgbClr val="33CCCC"/>
      </a:accent1>
      <a:accent2>
        <a:srgbClr val="00C600"/>
      </a:accent2>
      <a:accent3>
        <a:srgbClr val="AAAD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ХМАО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ХМАО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МАО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МАО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МАО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МАО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МАО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МАО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МАО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МАО 9">
        <a:dk1>
          <a:srgbClr val="010199"/>
        </a:dk1>
        <a:lt1>
          <a:srgbClr val="FFFFFF"/>
        </a:lt1>
        <a:dk2>
          <a:srgbClr val="0033CC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DE2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МАО 10">
        <a:dk1>
          <a:srgbClr val="010199"/>
        </a:dk1>
        <a:lt1>
          <a:srgbClr val="FFFFFF"/>
        </a:lt1>
        <a:dk2>
          <a:srgbClr val="3366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DB8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МАО 11">
        <a:dk1>
          <a:srgbClr val="010199"/>
        </a:dk1>
        <a:lt1>
          <a:srgbClr val="FFFFFF"/>
        </a:lt1>
        <a:dk2>
          <a:srgbClr val="0033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D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6176</TotalTime>
  <Words>607</Words>
  <Application>Microsoft Office PowerPoint</Application>
  <PresentationFormat>Экран (4:3)</PresentationFormat>
  <Paragraphs>205</Paragraphs>
  <Slides>12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Tahoma</vt:lpstr>
      <vt:lpstr>Wingdings</vt:lpstr>
      <vt:lpstr>Times New Roman</vt:lpstr>
      <vt:lpstr>ХМАО</vt:lpstr>
      <vt:lpstr>Диаграмма Microsoft Office Excel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Макуха Ирина Михайловна</dc:creator>
  <cp:lastModifiedBy>ОКЕЙ</cp:lastModifiedBy>
  <cp:revision>198</cp:revision>
  <cp:lastPrinted>1601-01-01T00:00:00Z</cp:lastPrinted>
  <dcterms:created xsi:type="dcterms:W3CDTF">1601-01-01T00:00:00Z</dcterms:created>
  <dcterms:modified xsi:type="dcterms:W3CDTF">2012-09-11T06:59:46Z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3</vt:i4>
  </property>
  <property fmtid="{D5CDD505-2E9C-101B-9397-08002B2CF9AE}" pid="3" name="LCID">
    <vt:i4>1049</vt:i4>
  </property>
</Properties>
</file>