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5" r:id="rId8"/>
    <p:sldId id="266" r:id="rId9"/>
    <p:sldId id="272" r:id="rId10"/>
    <p:sldId id="273" r:id="rId11"/>
    <p:sldId id="267" r:id="rId12"/>
    <p:sldId id="274" r:id="rId13"/>
    <p:sldId id="275" r:id="rId14"/>
    <p:sldId id="269" r:id="rId15"/>
    <p:sldId id="271" r:id="rId16"/>
    <p:sldId id="270" r:id="rId17"/>
    <p:sldId id="268" r:id="rId18"/>
  </p:sldIdLst>
  <p:sldSz cx="9144000" cy="6858000" type="screen4x3"/>
  <p:notesSz cx="6858000" cy="97345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28" autoAdjust="0"/>
  </p:normalViewPr>
  <p:slideViewPr>
    <p:cSldViewPr>
      <p:cViewPr>
        <p:scale>
          <a:sx n="75" d="100"/>
          <a:sy n="75" d="100"/>
        </p:scale>
        <p:origin x="-1818" y="-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DD6EE-B24A-4DB2-89D2-A871AB5A57D3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44E5F-2FEA-4963-8FBF-8F6223CA0C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3FD68-7174-41EA-B5B0-545866E8C9BA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A7B82-82AC-4441-A553-452DD3C7A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E2366-5680-4822-A9F5-7283F47EEDA2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AFA3-D3EE-498F-9EA2-695F641342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2465B-2F6B-4666-8785-0D0FB1F3CB63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97B15-1DB1-4B6F-B0F9-33F541539E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FEB28-FBEB-4EB1-9FE8-11889719584B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C1493-644C-4057-8919-4E729BE90C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3A57D-A7FB-4E7B-9530-F9CDE0803F2E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0B6E1-5958-4395-97B8-8B56CE6C7E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EED28-E213-4611-8091-1571A7CBBCD7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7D5A3-235A-4D1F-8294-A8F720A4A6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670F9-7AE4-4F99-BA92-E883755DE1DB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82BFF-3AC8-4280-80D8-1570E4343E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71282-D295-4E3B-BF6F-D7BDFE655CA5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729E7-571A-4637-99B4-F9A9B9E24C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B0A65-FEBF-4168-8892-DF19E9F6D3C1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9E96A-A16B-4F38-9E6C-963D9C73BB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FFA3E-015F-415D-B05D-D19BC36B6E3E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2C341-44D7-4DA4-8AFB-6181A0D81D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049BA9-A125-4683-907E-3064E32B3B2E}" type="datetimeFigureOut">
              <a:rPr lang="ru-RU"/>
              <a:pPr>
                <a:defRPr/>
              </a:pPr>
              <a:t>21.09.2011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F1E8D6-DF92-495D-81C3-9CEFDA6879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38" y="1214438"/>
            <a:ext cx="8001000" cy="23860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b="1" dirty="0" smtClean="0"/>
              <a:t>Новая концепция размещения производств, сбыта и распространения полиолефинов </a:t>
            </a:r>
            <a:br>
              <a:rPr lang="ru-RU" sz="3200" b="1" dirty="0" smtClean="0"/>
            </a:br>
            <a:r>
              <a:rPr lang="ru-RU" sz="3200" b="1" dirty="0" smtClean="0"/>
              <a:t> 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Иванов Сергей Владимирович</a:t>
            </a:r>
            <a:endParaRPr lang="en-US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Главный специалист Проектной части</a:t>
            </a:r>
            <a:endParaRPr lang="en-US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ОАО «</a:t>
            </a:r>
            <a:r>
              <a:rPr lang="ru-RU" dirty="0" err="1" smtClean="0">
                <a:solidFill>
                  <a:schemeClr val="tx1"/>
                </a:solidFill>
              </a:rPr>
              <a:t>Пластполимер</a:t>
            </a:r>
            <a:r>
              <a:rPr lang="ru-RU" dirty="0" smtClean="0">
                <a:solidFill>
                  <a:schemeClr val="tx1"/>
                </a:solidFill>
              </a:rPr>
              <a:t>», Санкт-Петербург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>Слайд 1 – Мощности по производству пластмасс:    </a:t>
            </a:r>
            <a:br>
              <a:rPr lang="ru-RU" sz="2800" smtClean="0"/>
            </a:br>
            <a:r>
              <a:rPr lang="ru-RU" sz="2800" smtClean="0"/>
              <a:t>   Мир и Россия (в млн. тонн)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68313" y="1557338"/>
            <a:ext cx="8472487" cy="4554537"/>
          </a:xfrm>
        </p:spPr>
        <p:txBody>
          <a:bodyPr/>
          <a:lstStyle/>
          <a:p>
            <a:pPr eaLnBrk="1" hangingPunct="1"/>
            <a:endParaRPr lang="ru-RU" sz="2800" smtClean="0"/>
          </a:p>
          <a:p>
            <a:pPr eaLnBrk="1" hangingPunct="1"/>
            <a:r>
              <a:rPr lang="ru-RU" sz="2800" smtClean="0"/>
              <a:t>Мир:  Пластмассы всего</a:t>
            </a:r>
            <a:r>
              <a:rPr lang="en-US" sz="2800" smtClean="0"/>
              <a:t> </a:t>
            </a:r>
            <a:r>
              <a:rPr lang="ru-RU" sz="2800" smtClean="0"/>
              <a:t> -      220.0</a:t>
            </a:r>
          </a:p>
          <a:p>
            <a:pPr eaLnBrk="1" hangingPunct="1"/>
            <a:r>
              <a:rPr lang="ru-RU" sz="2800" smtClean="0"/>
              <a:t>Мир:  Полиэтилен             -  около 82.0</a:t>
            </a:r>
          </a:p>
          <a:p>
            <a:pPr eaLnBrk="1" hangingPunct="1"/>
            <a:r>
              <a:rPr lang="ru-RU" sz="2800" smtClean="0"/>
              <a:t>Мир:  Полипропилен        -  более 50.0</a:t>
            </a:r>
          </a:p>
          <a:p>
            <a:pPr eaLnBrk="1" hangingPunct="1"/>
            <a:endParaRPr lang="ru-RU" sz="2800" smtClean="0"/>
          </a:p>
          <a:p>
            <a:pPr eaLnBrk="1" hangingPunct="1"/>
            <a:r>
              <a:rPr lang="ru-RU" sz="2800" smtClean="0"/>
              <a:t>Россия:  Полиэтилен         -  1.81    (2.2% от мировых)</a:t>
            </a:r>
          </a:p>
          <a:p>
            <a:pPr eaLnBrk="1" hangingPunct="1"/>
            <a:r>
              <a:rPr lang="ru-RU" sz="2800" smtClean="0"/>
              <a:t>Россия:  Полипропилен   -   0.62   (1.2% от мировых) 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>Слайд 2 – Производство крупнотоннажных пластмасс в Российской Федерации (в тыс. тонн)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500" dirty="0" smtClean="0"/>
              <a:t>                                           </a:t>
            </a:r>
            <a:r>
              <a:rPr lang="ru-RU" sz="2500" b="1" u="sng" dirty="0" smtClean="0"/>
              <a:t>2008 г.    2009 г.__2010 г.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500" dirty="0" smtClean="0"/>
              <a:t>                                                                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500" b="1" i="1" dirty="0" smtClean="0"/>
              <a:t>ПМ и СС - всего</a:t>
            </a:r>
            <a:r>
              <a:rPr lang="ru-RU" sz="2500" dirty="0" smtClean="0"/>
              <a:t>          </a:t>
            </a:r>
            <a:r>
              <a:rPr lang="ru-RU" sz="2500" b="1" i="1" dirty="0" smtClean="0"/>
              <a:t>4291       4287</a:t>
            </a:r>
            <a:r>
              <a:rPr lang="ru-RU" sz="2500" dirty="0" smtClean="0"/>
              <a:t>       </a:t>
            </a:r>
            <a:r>
              <a:rPr lang="ru-RU" sz="2500" b="1" i="1" dirty="0" smtClean="0"/>
              <a:t>4888.2</a:t>
            </a:r>
            <a:r>
              <a:rPr lang="ru-RU" sz="2500" dirty="0" smtClean="0"/>
              <a:t>          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500" dirty="0" smtClean="0"/>
              <a:t>     </a:t>
            </a:r>
            <a:r>
              <a:rPr lang="ru-RU" sz="2500" b="1" i="1" dirty="0" smtClean="0"/>
              <a:t>в том числе: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500" dirty="0" smtClean="0"/>
              <a:t>Полиэтилен               1272.1     1410.9     1529.4    (1 место)    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500" dirty="0" smtClean="0"/>
              <a:t>Полипропилен            509.4      594.6        627.4    (2 место)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500" dirty="0" smtClean="0"/>
              <a:t>Поливинилхлорид     579.0       527.9        595.0   (3 место)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500" dirty="0" smtClean="0"/>
              <a:t>     и сополимеры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500" dirty="0" smtClean="0"/>
              <a:t>     винилхлорида    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500" dirty="0" smtClean="0"/>
              <a:t>Полистирол и               269.0       257.9       293.0   (4 место)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500" dirty="0" smtClean="0"/>
              <a:t>     сополимеры стирола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500" dirty="0" smtClean="0"/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ru-RU" sz="3200" smtClean="0"/>
              <a:t>Слайд 3 – Индекс производства в 2010 г. </a:t>
            </a:r>
            <a:br>
              <a:rPr lang="ru-RU" sz="3200" smtClean="0"/>
            </a:br>
            <a:r>
              <a:rPr lang="ru-RU" sz="3200" smtClean="0"/>
              <a:t>по сравнению с 2009 г. 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468313" y="1773238"/>
            <a:ext cx="8229600" cy="4525962"/>
          </a:xfrm>
        </p:spPr>
        <p:txBody>
          <a:bodyPr/>
          <a:lstStyle/>
          <a:p>
            <a:pPr eaLnBrk="1" hangingPunct="1"/>
            <a:r>
              <a:rPr lang="ru-RU" smtClean="0"/>
              <a:t> Объем ВВП                                        -   104.0 %</a:t>
            </a:r>
          </a:p>
          <a:p>
            <a:pPr eaLnBrk="1" hangingPunct="1">
              <a:spcBef>
                <a:spcPct val="0"/>
              </a:spcBef>
            </a:pPr>
            <a:r>
              <a:rPr lang="ru-RU" smtClean="0"/>
              <a:t> Объем промышленного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ru-RU" smtClean="0"/>
              <a:t>     производства в целом                   -   108.2 %</a:t>
            </a:r>
          </a:p>
          <a:p>
            <a:pPr eaLnBrk="1" hangingPunct="1">
              <a:spcBef>
                <a:spcPct val="0"/>
              </a:spcBef>
            </a:pPr>
            <a:r>
              <a:rPr lang="ru-RU" smtClean="0"/>
              <a:t> Химическое производство           -    114.6 %</a:t>
            </a:r>
          </a:p>
          <a:p>
            <a:pPr eaLnBrk="1" hangingPunct="1">
              <a:spcBef>
                <a:spcPct val="0"/>
              </a:spcBef>
            </a:pPr>
            <a:r>
              <a:rPr lang="ru-RU" smtClean="0"/>
              <a:t> Производство пластмасс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ru-RU" smtClean="0"/>
              <a:t>     и синтетических смол                     -   114.0 %  </a:t>
            </a:r>
          </a:p>
          <a:p>
            <a:pPr eaLnBrk="1" hangingPunct="1">
              <a:spcBef>
                <a:spcPct val="0"/>
              </a:spcBef>
            </a:pPr>
            <a:r>
              <a:rPr lang="ru-RU" smtClean="0"/>
              <a:t> Производство полиэтилена           -  108.4 %  </a:t>
            </a:r>
          </a:p>
          <a:p>
            <a:pPr eaLnBrk="1" hangingPunct="1">
              <a:spcBef>
                <a:spcPct val="0"/>
              </a:spcBef>
            </a:pPr>
            <a:r>
              <a:rPr lang="ru-RU" smtClean="0"/>
              <a:t> Производство полипропилена     -  105.5 %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ru-RU" smtClean="0"/>
              <a:t>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endParaRPr lang="ru-RU" smtClean="0"/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ru-RU" sz="2800" smtClean="0"/>
              <a:t>Слайд 4 – Основные тенденции развития рынка полиолефинов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200" smtClean="0"/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Существенное наращение мощностей по выпуску продукции благодаря вводу нескольких новых и реконструкции ряда действующих производств в течение 2006-2010 гг.;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Увеличение импорта с одновременным сокращением экспорта;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Общее увеличение объемов потребления на внутреннем рынке вследствие значительного роста перерабатывающих мощностей и расширения внутреннего спроса в целом;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Высокий уровень цен на продукцию и, как следствие, снижение ее конкурентоспособности на мировых рынках;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Сохранение ситуации дефицита продукции на внутреннем рынке.</a:t>
            </a:r>
          </a:p>
          <a:p>
            <a:pPr eaLnBrk="1" hangingPunct="1">
              <a:lnSpc>
                <a:spcPct val="80000"/>
              </a:lnSpc>
            </a:pPr>
            <a:endParaRPr lang="ru-RU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>Слайд 5 - Емкость российского рынка полиолефинов   </a:t>
            </a:r>
            <a:br>
              <a:rPr lang="ru-RU" sz="2800" smtClean="0"/>
            </a:br>
            <a:r>
              <a:rPr lang="ru-RU" sz="2800" smtClean="0"/>
              <a:t>   в 2008-2010 годах, тыс. тонн</a:t>
            </a:r>
            <a:br>
              <a:rPr lang="ru-RU" sz="2800" smtClean="0"/>
            </a:br>
            <a:endParaRPr lang="ru-RU" sz="2800" smtClean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87363" y="2159000"/>
          <a:ext cx="8191500" cy="3462024"/>
        </p:xfrm>
        <a:graphic>
          <a:graphicData uri="http://schemas.openxmlformats.org/drawingml/2006/table">
            <a:tbl>
              <a:tblPr/>
              <a:tblGrid>
                <a:gridCol w="3600450"/>
                <a:gridCol w="765175"/>
                <a:gridCol w="765175"/>
                <a:gridCol w="765175"/>
                <a:gridCol w="765175"/>
                <a:gridCol w="765175"/>
                <a:gridCol w="765175"/>
              </a:tblGrid>
              <a:tr h="0">
                <a:tc rowSpan="2"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показателей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Полиэтилен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Полипропилен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 год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 год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2010 год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 год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 год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2010 год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9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Мощность на конец года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1424.6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1684.6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1804.6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606.0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606.0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620.0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9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Производство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1272.1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1410.9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1529.4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509.4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4.6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627.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9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Коэффициент использования мощности, %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89.3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83.8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84.8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84.1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98.1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101.2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9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Экспорт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221.1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430.0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340.0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53.8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68.6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9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Импорт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413.2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448.0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122.2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136.5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185.2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9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Спрос на внутреннем рынке 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1464.2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1310.9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1637.4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.8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636.1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9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экспорта в производстве, %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17.4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30.5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10.6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.9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9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импорта на внутреннем рынке, %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27.4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21.5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9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24.9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>Слайд 6 – Первоочередные задачи промышленности полиолефинов России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Необходимость существенного расширения сырьевой базы производств;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Переход от экстенсивных к интенсивным методам развития, строительство новых значительных мощностей – единственно возможный путь развития и поддержания рынка;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Значительное расширение марочного ассортимента выпускаемой продукции и постепенный уход от импортной зависимости;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Оптимизация схемы размещения производств, приближение предприятий-производителей к предприятиям-потребителям на внутреннем рынке и перспективным экспортным коридорам.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>Слайд 7 – Географическое расположение мощностей по производству полиолефинов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500063" y="2214563"/>
            <a:ext cx="8197850" cy="39401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                                                    ПЭ                ПП      </a:t>
            </a:r>
          </a:p>
          <a:p>
            <a:r>
              <a:rPr lang="ru-RU" smtClean="0"/>
              <a:t>Приволжский ФО              66.4%          45,2%</a:t>
            </a:r>
          </a:p>
          <a:p>
            <a:r>
              <a:rPr lang="ru-RU" smtClean="0"/>
              <a:t>Сибирский ФО                   17.0%          19.4% </a:t>
            </a:r>
          </a:p>
          <a:p>
            <a:r>
              <a:rPr lang="ru-RU" smtClean="0"/>
              <a:t>Северо-Кавказский ФО    16,6%          19.4%</a:t>
            </a:r>
          </a:p>
          <a:p>
            <a:r>
              <a:rPr lang="ru-RU" smtClean="0"/>
              <a:t>Центральный ФО                   --               16.0%</a:t>
            </a:r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>Слайд 8 – Размещение производств полиэтилена </a:t>
            </a:r>
          </a:p>
        </p:txBody>
      </p:sp>
      <p:sp>
        <p:nvSpPr>
          <p:cNvPr id="1028" name="Содержимое 2"/>
          <p:cNvSpPr>
            <a:spLocks noGrp="1"/>
          </p:cNvSpPr>
          <p:nvPr>
            <p:ph idx="1"/>
          </p:nvPr>
        </p:nvSpPr>
        <p:spPr>
          <a:xfrm>
            <a:off x="428625" y="1714500"/>
            <a:ext cx="8269288" cy="4440238"/>
          </a:xfrm>
        </p:spPr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102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26" name="Object 1"/>
          <p:cNvGraphicFramePr>
            <a:graphicFrameLocks/>
          </p:cNvGraphicFramePr>
          <p:nvPr/>
        </p:nvGraphicFramePr>
        <p:xfrm>
          <a:off x="428625" y="1285875"/>
          <a:ext cx="8429625" cy="5143500"/>
        </p:xfrm>
        <a:graphic>
          <a:graphicData uri="http://schemas.openxmlformats.org/presentationml/2006/ole">
            <p:oleObj spid="_x0000_s1026" r:id="rId3" imgW="13608360" imgH="10126080" progId="CorelDRAW.Graphic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>Слайд 9 – Размещение производств полипропилена </a:t>
            </a:r>
          </a:p>
        </p:txBody>
      </p:sp>
      <p:sp>
        <p:nvSpPr>
          <p:cNvPr id="2052" name="Содержимое 2"/>
          <p:cNvSpPr>
            <a:spLocks noGrp="1"/>
          </p:cNvSpPr>
          <p:nvPr>
            <p:ph idx="1"/>
          </p:nvPr>
        </p:nvSpPr>
        <p:spPr>
          <a:xfrm>
            <a:off x="428625" y="1714500"/>
            <a:ext cx="8269288" cy="4440238"/>
          </a:xfrm>
        </p:spPr>
        <p:txBody>
          <a:bodyPr/>
          <a:lstStyle/>
          <a:p>
            <a:pPr>
              <a:buFont typeface="Arial" charset="0"/>
              <a:buNone/>
            </a:pPr>
            <a:endParaRPr lang="ru-RU" smtClean="0"/>
          </a:p>
          <a:p>
            <a:pPr>
              <a:buFont typeface="Arial" charset="0"/>
              <a:buNone/>
            </a:pPr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  <p:sp>
        <p:nvSpPr>
          <p:cNvPr id="205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5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0" name="Object 3"/>
          <p:cNvGraphicFramePr>
            <a:graphicFrameLocks/>
          </p:cNvGraphicFramePr>
          <p:nvPr/>
        </p:nvGraphicFramePr>
        <p:xfrm>
          <a:off x="571500" y="1285875"/>
          <a:ext cx="8286750" cy="5072063"/>
        </p:xfrm>
        <a:graphic>
          <a:graphicData uri="http://schemas.openxmlformats.org/presentationml/2006/ole">
            <p:oleObj spid="_x0000_s2050" r:id="rId3" imgW="13605120" imgH="10140840" progId="CorelDRAW.Graphic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400" dirty="0" smtClean="0"/>
              <a:t>Слайд 10 – Перечень проектов по созданию интегрированных </a:t>
            </a:r>
            <a:r>
              <a:rPr lang="ru-RU" sz="2400" dirty="0" err="1" smtClean="0"/>
              <a:t>газохимических</a:t>
            </a:r>
            <a:r>
              <a:rPr lang="ru-RU" sz="2400" dirty="0" smtClean="0"/>
              <a:t> комплексов в Северо-Западном кластере 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2000" b="1" dirty="0" smtClean="0"/>
              <a:t>Проект «</a:t>
            </a:r>
            <a:r>
              <a:rPr lang="ru-RU" sz="2000" b="1" dirty="0" err="1" smtClean="0"/>
              <a:t>ТрансВалГаз</a:t>
            </a:r>
            <a:r>
              <a:rPr lang="ru-RU" sz="2000" b="1" dirty="0" smtClean="0"/>
              <a:t>», реализуемый ООО «СИБУР» в сотрудничестве с ОАО «Газпром» и иностранными компаниями</a:t>
            </a:r>
            <a:r>
              <a:rPr lang="ru-RU" sz="2000" dirty="0" smtClean="0"/>
              <a:t>. </a:t>
            </a:r>
          </a:p>
          <a:p>
            <a:pPr marL="0"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dirty="0" smtClean="0"/>
              <a:t>      В настоящее время прорабатывается вопрос о создании   </a:t>
            </a:r>
          </a:p>
          <a:p>
            <a:pPr marL="0"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dirty="0" smtClean="0"/>
              <a:t>      </a:t>
            </a:r>
            <a:r>
              <a:rPr lang="ru-RU" sz="2000" dirty="0" err="1" smtClean="0"/>
              <a:t>нефтегазохимического</a:t>
            </a:r>
            <a:r>
              <a:rPr lang="ru-RU" sz="2000" dirty="0" smtClean="0"/>
              <a:t> комплекса в Ленинградской области, на  </a:t>
            </a:r>
          </a:p>
          <a:p>
            <a:pPr marL="0"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dirty="0" smtClean="0"/>
              <a:t>      побережье Финского залива, с использованием </a:t>
            </a:r>
            <a:r>
              <a:rPr lang="ru-RU" sz="2000" dirty="0" err="1" smtClean="0"/>
              <a:t>этансодержащего</a:t>
            </a:r>
            <a:r>
              <a:rPr lang="ru-RU" sz="2000" dirty="0" smtClean="0"/>
              <a:t> </a:t>
            </a:r>
          </a:p>
          <a:p>
            <a:pPr marL="0"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dirty="0" smtClean="0"/>
              <a:t>      природного газа, поставляемого с </a:t>
            </a:r>
            <a:r>
              <a:rPr lang="ru-RU" sz="2000" dirty="0" err="1" smtClean="0"/>
              <a:t>валанжинских</a:t>
            </a:r>
            <a:r>
              <a:rPr lang="ru-RU" sz="2000" dirty="0" smtClean="0"/>
              <a:t> месторождений </a:t>
            </a:r>
          </a:p>
          <a:p>
            <a:pPr marL="0"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dirty="0" smtClean="0"/>
              <a:t>      Ямало-Ненецкого автономного округа. Один из вариантов его  </a:t>
            </a:r>
          </a:p>
          <a:p>
            <a:pPr marL="0"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dirty="0" smtClean="0"/>
              <a:t>      размещения – в районе порта Усть-Луга (Балтийский</a:t>
            </a:r>
          </a:p>
          <a:p>
            <a:pPr marL="0"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dirty="0" smtClean="0"/>
              <a:t>      нефтехимический комплекс).</a:t>
            </a:r>
            <a:r>
              <a:rPr lang="ru-RU" dirty="0" smtClean="0"/>
              <a:t> </a:t>
            </a:r>
          </a:p>
          <a:p>
            <a:pPr marL="342000"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dirty="0" smtClean="0"/>
              <a:t>      Для транспортировки </a:t>
            </a:r>
            <a:r>
              <a:rPr lang="ru-RU" sz="2000" dirty="0" err="1" smtClean="0"/>
              <a:t>валанжинского</a:t>
            </a:r>
            <a:r>
              <a:rPr lang="ru-RU" sz="2000" dirty="0" smtClean="0"/>
              <a:t> газа (объемом порядка 30—32 млрд. кубометров в год) будет выделена отдельная нитка, газ должен будет поставляться на газоперерабатывающий завод, один из вариантов размещения которого –  район города Череповца. </a:t>
            </a:r>
          </a:p>
          <a:p>
            <a:pPr marL="34200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r>
              <a:rPr lang="ru-RU" sz="2000" dirty="0" smtClean="0"/>
              <a:t> </a:t>
            </a:r>
          </a:p>
          <a:p>
            <a:pPr eaLnBrk="1" hangingPunct="1">
              <a:defRPr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>Продолжение слайда 10 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34200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000" dirty="0" smtClean="0"/>
          </a:p>
          <a:p>
            <a:pPr marL="342000"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000" dirty="0" smtClean="0"/>
              <a:t>      Затем метан в объеме около 25 млрд. кубометров пойдет по трубе «Северного потока» по дну Балтийского моря в Европу, а 3 млн. тонн этана, пропана, бутанов и т.д. — для дальнейшей переработки на одно из </a:t>
            </a:r>
            <a:r>
              <a:rPr lang="ru-RU" sz="2000" dirty="0" err="1" smtClean="0"/>
              <a:t>газохимических</a:t>
            </a:r>
            <a:r>
              <a:rPr lang="ru-RU" sz="2000" dirty="0" smtClean="0"/>
              <a:t> предприятий на побережье Финского залива. Это предприятие сможет ежегодно производить до 1.5 млн. тонн полиэтилена и до 500 тыс. тонн полипропилена. </a:t>
            </a:r>
          </a:p>
          <a:p>
            <a:pPr algn="just" eaLnBrk="1" hangingPunct="1">
              <a:defRPr/>
            </a:pPr>
            <a:r>
              <a:rPr lang="ru-RU" sz="2000" b="1" dirty="0" smtClean="0"/>
              <a:t>Проект Череповецкого </a:t>
            </a:r>
            <a:r>
              <a:rPr lang="ru-RU" sz="2000" b="1" dirty="0" err="1" smtClean="0"/>
              <a:t>газохимического</a:t>
            </a:r>
            <a:r>
              <a:rPr lang="ru-RU" sz="2000" b="1" dirty="0" smtClean="0"/>
              <a:t> комплекса, предложенный компанией ЗАО «</a:t>
            </a:r>
            <a:r>
              <a:rPr lang="ru-RU" sz="2000" b="1" dirty="0" err="1" smtClean="0"/>
              <a:t>ФосАгроАГ</a:t>
            </a:r>
            <a:r>
              <a:rPr lang="ru-RU" sz="2000" b="1" dirty="0" smtClean="0"/>
              <a:t>»</a:t>
            </a:r>
            <a:r>
              <a:rPr lang="ru-RU" sz="2000" dirty="0" smtClean="0"/>
              <a:t> (как одного из составных элементов проекта «</a:t>
            </a:r>
            <a:r>
              <a:rPr lang="ru-RU" sz="2000" dirty="0" err="1" smtClean="0"/>
              <a:t>ТрансВалГаз</a:t>
            </a:r>
            <a:r>
              <a:rPr lang="ru-RU" sz="2000" dirty="0" smtClean="0"/>
              <a:t>») – предусматривает на базе предприятий Череповецкого промышленного узла (ОАО «Череповецкий «Азот», ОАО «Аммофос») создание интегрированного ГХК с выпуском минеральных удобрений и крупнотоннажных полимеров.</a:t>
            </a:r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r>
              <a:rPr lang="ru-RU" sz="2000" dirty="0" smtClean="0"/>
              <a:t> </a:t>
            </a:r>
          </a:p>
          <a:p>
            <a:pPr eaLnBrk="1" hangingPunct="1">
              <a:defRPr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>Продолжение слайда 10 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342000" eaLnBrk="1" hangingPunct="1">
              <a:spcBef>
                <a:spcPts val="0"/>
              </a:spcBef>
              <a:buFont typeface="Arial" charset="0"/>
              <a:buNone/>
              <a:defRPr/>
            </a:pPr>
            <a:endParaRPr lang="ru-RU" sz="2000" dirty="0" smtClean="0"/>
          </a:p>
          <a:p>
            <a:pPr algn="just" eaLnBrk="1" hangingPunct="1">
              <a:defRPr/>
            </a:pPr>
            <a:r>
              <a:rPr lang="ru-RU" sz="2000" dirty="0" smtClean="0"/>
              <a:t>В этом варианте </a:t>
            </a:r>
            <a:r>
              <a:rPr lang="ru-RU" sz="2000" dirty="0" err="1" smtClean="0"/>
              <a:t>этансодержащий</a:t>
            </a:r>
            <a:r>
              <a:rPr lang="ru-RU" sz="2000" dirty="0" smtClean="0"/>
              <a:t> </a:t>
            </a:r>
            <a:r>
              <a:rPr lang="ru-RU" sz="2000" dirty="0" err="1" smtClean="0"/>
              <a:t>валанжинский</a:t>
            </a:r>
            <a:r>
              <a:rPr lang="ru-RU" sz="2000" dirty="0" smtClean="0"/>
              <a:t> газ в объеме 32 млрд. м</a:t>
            </a:r>
            <a:r>
              <a:rPr lang="ru-RU" sz="2000" baseline="30000" dirty="0" smtClean="0"/>
              <a:t>3</a:t>
            </a:r>
            <a:r>
              <a:rPr lang="ru-RU" sz="2000" dirty="0" smtClean="0"/>
              <a:t> транспортируется  по одной из ниток существующей газотранспортной системы ОАО «Газпром» до г. Череповца,  далее газ в объеме 7 млрд. м</a:t>
            </a:r>
            <a:r>
              <a:rPr lang="ru-RU" sz="2000" baseline="30000" dirty="0" smtClean="0"/>
              <a:t>3</a:t>
            </a:r>
            <a:r>
              <a:rPr lang="ru-RU" sz="2000" dirty="0" smtClean="0"/>
              <a:t>   направляется по существующему трубопроводу  на Череповецкий </a:t>
            </a:r>
            <a:r>
              <a:rPr lang="ru-RU" sz="2000" dirty="0" err="1" smtClean="0"/>
              <a:t>промузел</a:t>
            </a:r>
            <a:r>
              <a:rPr lang="ru-RU" sz="2000" dirty="0" smtClean="0"/>
              <a:t>, а оставшиеся 25 млрд. м</a:t>
            </a:r>
            <a:r>
              <a:rPr lang="ru-RU" sz="2000" baseline="30000" dirty="0" smtClean="0"/>
              <a:t>3</a:t>
            </a:r>
            <a:r>
              <a:rPr lang="ru-RU" sz="2000" dirty="0" smtClean="0"/>
              <a:t>  реализуются как сырье в интересах ОАО «Газпром» и ООО «</a:t>
            </a:r>
            <a:r>
              <a:rPr lang="ru-RU" sz="2000" dirty="0" err="1" smtClean="0"/>
              <a:t>Сибур</a:t>
            </a:r>
            <a:r>
              <a:rPr lang="ru-RU" sz="2000" dirty="0" smtClean="0"/>
              <a:t>». </a:t>
            </a: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2000" dirty="0" smtClean="0"/>
              <a:t>      Предлагаются установки этилена производительностью  500 тыс. тонн в год и полиэтилена различных марок мощностью  500 тыс. тонн в год. Мощности производств  приняты с учетом  </a:t>
            </a:r>
            <a:r>
              <a:rPr lang="ru-RU" sz="2000" dirty="0" err="1" smtClean="0"/>
              <a:t>востребованности</a:t>
            </a:r>
            <a:r>
              <a:rPr lang="ru-RU" sz="2000" dirty="0" smtClean="0"/>
              <a:t>  как на российском, так и на экспортных рынках  и возможностями </a:t>
            </a:r>
            <a:r>
              <a:rPr lang="ru-RU" sz="2000" dirty="0" err="1" smtClean="0"/>
              <a:t>вышеобозначенной</a:t>
            </a:r>
            <a:r>
              <a:rPr lang="ru-RU" sz="2000" dirty="0" smtClean="0"/>
              <a:t> сырьевой базы.</a:t>
            </a:r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r>
              <a:rPr lang="ru-RU" sz="2000" dirty="0" smtClean="0"/>
              <a:t> </a:t>
            </a:r>
          </a:p>
          <a:p>
            <a:pPr eaLnBrk="1" hangingPunct="1">
              <a:defRPr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ru-RU" sz="2800" smtClean="0"/>
              <a:t>Продолжение слайда 10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395288" y="1341438"/>
            <a:ext cx="8280400" cy="5184775"/>
          </a:xfrm>
        </p:spPr>
        <p:txBody>
          <a:bodyPr/>
          <a:lstStyle/>
          <a:p>
            <a:r>
              <a:rPr lang="ru-RU" sz="2000" b="1" smtClean="0"/>
              <a:t>Проект создания газохимического комплекса в Калининградской области.</a:t>
            </a:r>
            <a:endParaRPr lang="ru-RU" sz="2000" smtClean="0"/>
          </a:p>
          <a:p>
            <a:pPr algn="just">
              <a:buFont typeface="Arial" charset="0"/>
              <a:buNone/>
            </a:pPr>
            <a:r>
              <a:rPr lang="ru-RU" sz="2000" smtClean="0"/>
              <a:t>	В качестве ресурсной базы может рассматриваться как строительство ответвления от газопровода «Северный поток», так и расширение мощностей существующих газопроводов (которые идут через территорию Белоруссии и Литвы), так и поставки сжиженного природного газа по морю с одновременным строительством регазификационного терминала.</a:t>
            </a:r>
          </a:p>
          <a:p>
            <a:pPr algn="just">
              <a:buFont typeface="Arial" charset="0"/>
              <a:buNone/>
            </a:pPr>
            <a:r>
              <a:rPr lang="ru-RU" sz="2000" smtClean="0"/>
              <a:t>	В случае, если пропускная способность ответвления от «Северного потока» на Калининградскую область достигнет ~ 7.0 млрд. кубометров газа в год, то, используя до 4% «жирных» фракций газа, можно создать мощности по производству полимеров до 300 тыс. тонн в год; если же экономическая целесообразность позволит подавать в Калининградскую область еще больший транзитный поток газа, то при таком же отборе (около 4% «жирного» газа) мощность комплекса по производству полимеров может быть увеличена в разы.     </a:t>
            </a:r>
          </a:p>
          <a:p>
            <a:pPr>
              <a:buFont typeface="Arial" charset="0"/>
              <a:buNone/>
            </a:pPr>
            <a:endParaRPr lang="ru-RU" sz="20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smtClean="0"/>
              <a:t>Продолжение слайда 10</a:t>
            </a:r>
          </a:p>
        </p:txBody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>
          <a:xfrm>
            <a:off x="500063" y="1428750"/>
            <a:ext cx="8229600" cy="50720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ru-RU" sz="2000" b="1" dirty="0" smtClean="0"/>
          </a:p>
          <a:p>
            <a:pPr indent="-702000"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dirty="0" smtClean="0"/>
              <a:t> 	При успешной реализации этого проекта, практически в центре Европы будут созданы крупные мощности по выпуску полимерной продукции, что позволит добиться стратегического увеличения конкурентоспособности и экспортного потенциала химической продукции на </a:t>
            </a:r>
            <a:r>
              <a:rPr lang="ru-RU" sz="2000" dirty="0" err="1" smtClean="0"/>
              <a:t>Северо-Западе</a:t>
            </a:r>
            <a:r>
              <a:rPr lang="ru-RU" sz="2000" dirty="0" smtClean="0"/>
              <a:t> России, со многих точек зрения – как благодаря более дешевому газовому сырью, так и за счет гораздо меньших затрат на логистику.</a:t>
            </a:r>
          </a:p>
          <a:p>
            <a:pPr indent="-702000"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2000" dirty="0" smtClean="0"/>
              <a:t>      Пока этот проект существует в виде инициативной разработки ОАО «Пластполимер», но к нему уже проявили интерес и в компании «</a:t>
            </a:r>
            <a:r>
              <a:rPr lang="ru-RU" sz="2000" dirty="0" err="1" smtClean="0"/>
              <a:t>Сибур</a:t>
            </a:r>
            <a:r>
              <a:rPr lang="ru-RU" sz="2000" dirty="0" smtClean="0"/>
              <a:t>», и в Правительстве Калининградской области, и в ряде компаний, являющихся резидентами Особой экономической зоны в Калининграде. При нахождении устраивающего всех решения по сырьевому обеспечению проект может получить шанс на реальное осуществление.       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ru-RU" sz="20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smtClean="0">
                <a:latin typeface="Arial" charset="0"/>
              </a:rPr>
              <a:t>Слайд 11 - Выводы и предложения</a:t>
            </a:r>
          </a:p>
        </p:txBody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>
          <a:xfrm>
            <a:off x="468313" y="1412875"/>
            <a:ext cx="8218487" cy="5184775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/>
              <a:t>     В случае успешной реализации этих и других проектов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/>
              <a:t>     в период до 2020 г.: </a:t>
            </a:r>
          </a:p>
          <a:p>
            <a:pPr>
              <a:lnSpc>
                <a:spcPct val="80000"/>
              </a:lnSpc>
            </a:pPr>
            <a:r>
              <a:rPr lang="ru-RU" sz="2000" smtClean="0"/>
              <a:t>Мощности по полиэтилену и полипропилену в Российской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/>
              <a:t>     Федерации увеличатся втрое; </a:t>
            </a:r>
          </a:p>
          <a:p>
            <a:pPr>
              <a:lnSpc>
                <a:spcPct val="80000"/>
              </a:lnSpc>
            </a:pPr>
            <a:r>
              <a:rPr lang="ru-RU" sz="2000" smtClean="0"/>
              <a:t>Потребление пластмасс на душу населения приблизится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/>
              <a:t>     к показателям, характерным для развитых странах мира; </a:t>
            </a:r>
          </a:p>
          <a:p>
            <a:pPr>
              <a:lnSpc>
                <a:spcPct val="80000"/>
              </a:lnSpc>
            </a:pPr>
            <a:r>
              <a:rPr lang="ru-RU" sz="2000" smtClean="0"/>
              <a:t>В этом случае можно будет говорить о насыщении внутреннего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/>
              <a:t>     рынка пластмассовой продукцией и об отходе от импортной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/>
              <a:t>     зависимости в этом сегменте рынка.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20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/>
              <a:t>     ОАО «Пластполимер» как ведущая организация в стране по проектированию, реконструкции и техническому перевооружению предприятий по производству крупнотоннажных пластмасс, готов участвовать в реализации всех этих проектов и всячески способствовать дальнейшему активному развитию отечественной полимерной промышленности.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857250" y="1785938"/>
            <a:ext cx="7829550" cy="2214562"/>
          </a:xfrm>
        </p:spPr>
        <p:txBody>
          <a:bodyPr/>
          <a:lstStyle/>
          <a:p>
            <a:pPr eaLnBrk="1" hangingPunct="1"/>
            <a:r>
              <a:rPr lang="ru-RU" sz="3600" smtClean="0"/>
              <a:t>Благодарю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968</Words>
  <Application>Microsoft Office PowerPoint</Application>
  <PresentationFormat>Экран (4:3)</PresentationFormat>
  <Paragraphs>196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CorelDRAW.Graphic.11</vt:lpstr>
      <vt:lpstr>Новая концепция размещения производств, сбыта и распространения полиолефинов     </vt:lpstr>
      <vt:lpstr>Слайд 1 – Мощности по производству пластмасс:        Мир и Россия (в млн. тонн)</vt:lpstr>
      <vt:lpstr>Слайд 2 – Производство крупнотоннажных пластмасс в Российской Федерации (в тыс. тонн)</vt:lpstr>
      <vt:lpstr>Слайд 3 – Индекс производства в 2010 г.  по сравнению с 2009 г. </vt:lpstr>
      <vt:lpstr>Слайд 4 – Основные тенденции развития рынка полиолефинов</vt:lpstr>
      <vt:lpstr> Слайд 5 - Емкость российского рынка полиолефинов       в 2008-2010 годах, тыс. тонн </vt:lpstr>
      <vt:lpstr>Слайд 6 – Первоочередные задачи промышленности полиолефинов России</vt:lpstr>
      <vt:lpstr>Слайд 7 – Географическое расположение мощностей по производству полиолефинов</vt:lpstr>
      <vt:lpstr>Слайд 8 – Размещение производств полиэтилена </vt:lpstr>
      <vt:lpstr>Слайд 9 – Размещение производств полипропилена </vt:lpstr>
      <vt:lpstr>Слайд 10 – Перечень проектов по созданию интегрированных газохимических комплексов в Северо-Западном кластере </vt:lpstr>
      <vt:lpstr>Продолжение слайда 10 </vt:lpstr>
      <vt:lpstr>Продолжение слайда 10 </vt:lpstr>
      <vt:lpstr>Продолжение слайда 10</vt:lpstr>
      <vt:lpstr>Продолжение слайда 10</vt:lpstr>
      <vt:lpstr>Слайд 11 - Выводы и предложения</vt:lpstr>
      <vt:lpstr>Благодарю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Интегрированные комплексы по глубокой переработке углеводородного сырья – основа развития отечественной полимерной промышленности</dc:title>
  <dc:creator>Иванов</dc:creator>
  <cp:lastModifiedBy>Гость</cp:lastModifiedBy>
  <cp:revision>86</cp:revision>
  <dcterms:created xsi:type="dcterms:W3CDTF">2009-09-28T09:45:29Z</dcterms:created>
  <dcterms:modified xsi:type="dcterms:W3CDTF">2011-09-21T05:42:49Z</dcterms:modified>
</cp:coreProperties>
</file>