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300" r:id="rId3"/>
    <p:sldId id="272" r:id="rId4"/>
    <p:sldId id="281" r:id="rId5"/>
    <p:sldId id="291" r:id="rId6"/>
    <p:sldId id="294" r:id="rId7"/>
    <p:sldId id="295" r:id="rId8"/>
    <p:sldId id="301" r:id="rId9"/>
    <p:sldId id="302" r:id="rId10"/>
    <p:sldId id="303" r:id="rId11"/>
    <p:sldId id="304" r:id="rId12"/>
    <p:sldId id="284" r:id="rId13"/>
    <p:sldId id="299" r:id="rId14"/>
    <p:sldId id="285" r:id="rId15"/>
    <p:sldId id="287" r:id="rId16"/>
    <p:sldId id="288" r:id="rId17"/>
    <p:sldId id="292" r:id="rId18"/>
    <p:sldId id="289" r:id="rId19"/>
    <p:sldId id="310" r:id="rId20"/>
    <p:sldId id="312" r:id="rId21"/>
    <p:sldId id="311" r:id="rId22"/>
    <p:sldId id="314" r:id="rId23"/>
    <p:sldId id="270" r:id="rId24"/>
    <p:sldId id="305" r:id="rId25"/>
    <p:sldId id="306" r:id="rId26"/>
    <p:sldId id="308" r:id="rId27"/>
    <p:sldId id="309" r:id="rId28"/>
    <p:sldId id="307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007DC5"/>
    <a:srgbClr val="7E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F8C03-A155-498B-A5A4-C929F574046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D3898D2-7B64-4B02-BB45-17F4603220C4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34770EE-9861-43F5-8641-DCE415ED0153}" type="parTrans" cxnId="{471B07A5-8905-4CB4-9FEB-64E1E5CE9D73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2CD7D666-A3C0-4F53-9BFD-A765B575BA07}" type="sibTrans" cxnId="{471B07A5-8905-4CB4-9FEB-64E1E5CE9D73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09EA0EF5-7F66-4C59-8D65-2DCB2C1B781C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Водоотведение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1ADD493-98C3-4D1D-922C-84FC165E0C09}" type="parTrans" cxnId="{58D11F85-82AA-4944-A375-D5D62CB0646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F95BAE29-3C60-4DC1-9C0B-B9C630392522}" type="sibTrans" cxnId="{58D11F85-82AA-4944-A375-D5D62CB0646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978C31B3-3031-4D40-89A4-A32CF8372653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Теплоснабжение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CC1D4FE-3255-4CC9-AF3F-8D43780A3680}" type="parTrans" cxnId="{30C1EAFA-F0AC-4FD1-8E67-7F8C58DC467B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EE69A3CF-76D0-4EF3-ABD1-35939FBE32A3}" type="sibTrans" cxnId="{30C1EAFA-F0AC-4FD1-8E67-7F8C58DC467B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D39343ED-C001-4A9F-AB6D-E3EA4687D478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Электроснабжение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1FA4336-AA13-4065-8F03-BFBDE08CCDD9}" type="parTrans" cxnId="{31BB044F-8ED5-426F-9DEA-B70CDED0AFF1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A84F4EBD-AE2B-4C4B-9000-64B3BD1F8AD7}" type="sibTrans" cxnId="{31BB044F-8ED5-426F-9DEA-B70CDED0AFF1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85DC2BB8-D6D5-4FFA-AFED-3107F93A885D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Газоснабжение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F46261-FF55-47AE-A559-22DD475CF7ED}" type="parTrans" cxnId="{FC5F50FF-6519-4B1E-A84F-F4788EDE5CE6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2AB67D32-1A32-4927-945E-0FCC6C78BFD1}" type="sibTrans" cxnId="{FC5F50FF-6519-4B1E-A84F-F4788EDE5CE6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D672D4AE-1F44-4A55-8BA1-BF07F150ADDA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Автомобильные дороги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2C1EE20-D3CB-4467-8D08-9BED669EDC02}" type="parTrans" cxnId="{6E9E97BB-8DB1-4328-9D97-5AE0B7CA2FE5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A3663FBC-18DB-4D28-B5AA-A791BA9EB49F}" type="sibTrans" cxnId="{6E9E97BB-8DB1-4328-9D97-5AE0B7CA2FE5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C55EA65B-FFFB-4CAF-83FF-ECDF9627D276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Железные дороги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39B57CE-C895-429D-A4B8-FF3BADA13DE4}" type="parTrans" cxnId="{F0BE5FCE-B9D3-4D58-B911-0C06691621F7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94EB4961-7282-4D4D-AB89-44C0E49CF755}" type="sibTrans" cxnId="{F0BE5FCE-B9D3-4D58-B911-0C06691621F7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C7A3D9B6-D846-4C36-AE2B-9E63E22297B8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Связь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7BD5300-28A8-44EB-9B7E-80493E95BE2F}" type="parTrans" cxnId="{89F4ECCC-6405-47C2-A234-F76907B4068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58F49885-CFA8-4283-AEEC-3174FF695646}" type="sibTrans" cxnId="{89F4ECCC-6405-47C2-A234-F76907B4068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0382862D-8AE8-4E2E-9667-08F41BD6A68E}" type="pres">
      <dgm:prSet presAssocID="{C1FF8C03-A155-498B-A5A4-C929F57404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091D2-F50E-4352-B154-CD07A057FE68}" type="pres">
      <dgm:prSet presAssocID="{9D3898D2-7B64-4B02-BB45-17F4603220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72A2-09F3-4805-8DC6-8C3A9494F61C}" type="pres">
      <dgm:prSet presAssocID="{2CD7D666-A3C0-4F53-9BFD-A765B575BA07}" presName="sibTrans" presStyleCnt="0"/>
      <dgm:spPr/>
      <dgm:t>
        <a:bodyPr/>
        <a:lstStyle/>
        <a:p>
          <a:endParaRPr lang="ru-RU"/>
        </a:p>
      </dgm:t>
    </dgm:pt>
    <dgm:pt modelId="{3951351D-7AAF-40F2-AD78-71CF442C2A75}" type="pres">
      <dgm:prSet presAssocID="{09EA0EF5-7F66-4C59-8D65-2DCB2C1B781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F8C88-1D16-45EC-9620-CBA277B61C73}" type="pres">
      <dgm:prSet presAssocID="{F95BAE29-3C60-4DC1-9C0B-B9C630392522}" presName="sibTrans" presStyleCnt="0"/>
      <dgm:spPr/>
      <dgm:t>
        <a:bodyPr/>
        <a:lstStyle/>
        <a:p>
          <a:endParaRPr lang="ru-RU"/>
        </a:p>
      </dgm:t>
    </dgm:pt>
    <dgm:pt modelId="{359105B2-B8E0-4EE6-8066-209F14A819A0}" type="pres">
      <dgm:prSet presAssocID="{978C31B3-3031-4D40-89A4-A32CF837265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ADE97-8B5D-4DAE-B7E4-4FF481CF1F16}" type="pres">
      <dgm:prSet presAssocID="{EE69A3CF-76D0-4EF3-ABD1-35939FBE32A3}" presName="sibTrans" presStyleCnt="0"/>
      <dgm:spPr/>
      <dgm:t>
        <a:bodyPr/>
        <a:lstStyle/>
        <a:p>
          <a:endParaRPr lang="ru-RU"/>
        </a:p>
      </dgm:t>
    </dgm:pt>
    <dgm:pt modelId="{E37844F1-6746-4332-8A2C-20653E019CAA}" type="pres">
      <dgm:prSet presAssocID="{D39343ED-C001-4A9F-AB6D-E3EA4687D47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563BC-B589-4854-8EF4-05995844E891}" type="pres">
      <dgm:prSet presAssocID="{A84F4EBD-AE2B-4C4B-9000-64B3BD1F8AD7}" presName="sibTrans" presStyleCnt="0"/>
      <dgm:spPr/>
      <dgm:t>
        <a:bodyPr/>
        <a:lstStyle/>
        <a:p>
          <a:endParaRPr lang="ru-RU"/>
        </a:p>
      </dgm:t>
    </dgm:pt>
    <dgm:pt modelId="{E1774EF0-E4CF-4B1E-8C5E-CE6140FA45CC}" type="pres">
      <dgm:prSet presAssocID="{85DC2BB8-D6D5-4FFA-AFED-3107F93A88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C9493-B199-47BE-85F9-20E05DE98C8E}" type="pres">
      <dgm:prSet presAssocID="{2AB67D32-1A32-4927-945E-0FCC6C78BFD1}" presName="sibTrans" presStyleCnt="0"/>
      <dgm:spPr/>
      <dgm:t>
        <a:bodyPr/>
        <a:lstStyle/>
        <a:p>
          <a:endParaRPr lang="ru-RU"/>
        </a:p>
      </dgm:t>
    </dgm:pt>
    <dgm:pt modelId="{7C2D9E5A-338C-4CAE-9098-550544DBB75D}" type="pres">
      <dgm:prSet presAssocID="{D672D4AE-1F44-4A55-8BA1-BF07F150ADD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E5812-76E1-4087-96BA-8CE69F8E3863}" type="pres">
      <dgm:prSet presAssocID="{A3663FBC-18DB-4D28-B5AA-A791BA9EB49F}" presName="sibTrans" presStyleCnt="0"/>
      <dgm:spPr/>
      <dgm:t>
        <a:bodyPr/>
        <a:lstStyle/>
        <a:p>
          <a:endParaRPr lang="ru-RU"/>
        </a:p>
      </dgm:t>
    </dgm:pt>
    <dgm:pt modelId="{DBF14DAB-6ACF-4665-B831-5AB75E039306}" type="pres">
      <dgm:prSet presAssocID="{C55EA65B-FFFB-4CAF-83FF-ECDF9627D27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1DEB-F417-4F32-B2B7-B339597FF942}" type="pres">
      <dgm:prSet presAssocID="{94EB4961-7282-4D4D-AB89-44C0E49CF755}" presName="sibTrans" presStyleCnt="0"/>
      <dgm:spPr/>
      <dgm:t>
        <a:bodyPr/>
        <a:lstStyle/>
        <a:p>
          <a:endParaRPr lang="ru-RU"/>
        </a:p>
      </dgm:t>
    </dgm:pt>
    <dgm:pt modelId="{A25DB558-5299-4DE8-A85C-F16CBD64164B}" type="pres">
      <dgm:prSet presAssocID="{C7A3D9B6-D846-4C36-AE2B-9E63E22297B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60D25-5A28-4356-A42E-DB6034D9CE3A}" type="presOf" srcId="{85DC2BB8-D6D5-4FFA-AFED-3107F93A885D}" destId="{E1774EF0-E4CF-4B1E-8C5E-CE6140FA45CC}" srcOrd="0" destOrd="0" presId="urn:microsoft.com/office/officeart/2005/8/layout/default"/>
    <dgm:cxn modelId="{FC5F50FF-6519-4B1E-A84F-F4788EDE5CE6}" srcId="{C1FF8C03-A155-498B-A5A4-C929F5740461}" destId="{85DC2BB8-D6D5-4FFA-AFED-3107F93A885D}" srcOrd="4" destOrd="0" parTransId="{DDF46261-FF55-47AE-A559-22DD475CF7ED}" sibTransId="{2AB67D32-1A32-4927-945E-0FCC6C78BFD1}"/>
    <dgm:cxn modelId="{48E64F51-6780-47EF-B1AA-088DF01843F3}" type="presOf" srcId="{978C31B3-3031-4D40-89A4-A32CF8372653}" destId="{359105B2-B8E0-4EE6-8066-209F14A819A0}" srcOrd="0" destOrd="0" presId="urn:microsoft.com/office/officeart/2005/8/layout/default"/>
    <dgm:cxn modelId="{7AFA707C-D7F9-4A80-9D71-DBF368D210C4}" type="presOf" srcId="{9D3898D2-7B64-4B02-BB45-17F4603220C4}" destId="{8D0091D2-F50E-4352-B154-CD07A057FE68}" srcOrd="0" destOrd="0" presId="urn:microsoft.com/office/officeart/2005/8/layout/default"/>
    <dgm:cxn modelId="{4E36095C-06BE-432A-BC1E-E201576BFED7}" type="presOf" srcId="{D39343ED-C001-4A9F-AB6D-E3EA4687D478}" destId="{E37844F1-6746-4332-8A2C-20653E019CAA}" srcOrd="0" destOrd="0" presId="urn:microsoft.com/office/officeart/2005/8/layout/default"/>
    <dgm:cxn modelId="{6EC1DE08-EC9E-4F56-A732-5B38DDB64A55}" type="presOf" srcId="{C7A3D9B6-D846-4C36-AE2B-9E63E22297B8}" destId="{A25DB558-5299-4DE8-A85C-F16CBD64164B}" srcOrd="0" destOrd="0" presId="urn:microsoft.com/office/officeart/2005/8/layout/default"/>
    <dgm:cxn modelId="{F0BE5FCE-B9D3-4D58-B911-0C06691621F7}" srcId="{C1FF8C03-A155-498B-A5A4-C929F5740461}" destId="{C55EA65B-FFFB-4CAF-83FF-ECDF9627D276}" srcOrd="6" destOrd="0" parTransId="{B39B57CE-C895-429D-A4B8-FF3BADA13DE4}" sibTransId="{94EB4961-7282-4D4D-AB89-44C0E49CF755}"/>
    <dgm:cxn modelId="{FBB6D1D5-D1C7-4DBB-8A0B-791A30B4EFA2}" type="presOf" srcId="{C1FF8C03-A155-498B-A5A4-C929F5740461}" destId="{0382862D-8AE8-4E2E-9667-08F41BD6A68E}" srcOrd="0" destOrd="0" presId="urn:microsoft.com/office/officeart/2005/8/layout/default"/>
    <dgm:cxn modelId="{6E9E97BB-8DB1-4328-9D97-5AE0B7CA2FE5}" srcId="{C1FF8C03-A155-498B-A5A4-C929F5740461}" destId="{D672D4AE-1F44-4A55-8BA1-BF07F150ADDA}" srcOrd="5" destOrd="0" parTransId="{E2C1EE20-D3CB-4467-8D08-9BED669EDC02}" sibTransId="{A3663FBC-18DB-4D28-B5AA-A791BA9EB49F}"/>
    <dgm:cxn modelId="{01E31B53-E0D4-471B-8EFB-B638E720CAF1}" type="presOf" srcId="{C55EA65B-FFFB-4CAF-83FF-ECDF9627D276}" destId="{DBF14DAB-6ACF-4665-B831-5AB75E039306}" srcOrd="0" destOrd="0" presId="urn:microsoft.com/office/officeart/2005/8/layout/default"/>
    <dgm:cxn modelId="{58D11F85-82AA-4944-A375-D5D62CB06460}" srcId="{C1FF8C03-A155-498B-A5A4-C929F5740461}" destId="{09EA0EF5-7F66-4C59-8D65-2DCB2C1B781C}" srcOrd="1" destOrd="0" parTransId="{A1ADD493-98C3-4D1D-922C-84FC165E0C09}" sibTransId="{F95BAE29-3C60-4DC1-9C0B-B9C630392522}"/>
    <dgm:cxn modelId="{9C69FCCB-7088-4494-8465-1613DBE33E19}" type="presOf" srcId="{09EA0EF5-7F66-4C59-8D65-2DCB2C1B781C}" destId="{3951351D-7AAF-40F2-AD78-71CF442C2A75}" srcOrd="0" destOrd="0" presId="urn:microsoft.com/office/officeart/2005/8/layout/default"/>
    <dgm:cxn modelId="{471B07A5-8905-4CB4-9FEB-64E1E5CE9D73}" srcId="{C1FF8C03-A155-498B-A5A4-C929F5740461}" destId="{9D3898D2-7B64-4B02-BB45-17F4603220C4}" srcOrd="0" destOrd="0" parTransId="{934770EE-9861-43F5-8641-DCE415ED0153}" sibTransId="{2CD7D666-A3C0-4F53-9BFD-A765B575BA07}"/>
    <dgm:cxn modelId="{3AE3D819-24FD-40B9-A1E1-6A57631817F2}" type="presOf" srcId="{D672D4AE-1F44-4A55-8BA1-BF07F150ADDA}" destId="{7C2D9E5A-338C-4CAE-9098-550544DBB75D}" srcOrd="0" destOrd="0" presId="urn:microsoft.com/office/officeart/2005/8/layout/default"/>
    <dgm:cxn modelId="{31BB044F-8ED5-426F-9DEA-B70CDED0AFF1}" srcId="{C1FF8C03-A155-498B-A5A4-C929F5740461}" destId="{D39343ED-C001-4A9F-AB6D-E3EA4687D478}" srcOrd="3" destOrd="0" parTransId="{61FA4336-AA13-4065-8F03-BFBDE08CCDD9}" sibTransId="{A84F4EBD-AE2B-4C4B-9000-64B3BD1F8AD7}"/>
    <dgm:cxn modelId="{30C1EAFA-F0AC-4FD1-8E67-7F8C58DC467B}" srcId="{C1FF8C03-A155-498B-A5A4-C929F5740461}" destId="{978C31B3-3031-4D40-89A4-A32CF8372653}" srcOrd="2" destOrd="0" parTransId="{6CC1D4FE-3255-4CC9-AF3F-8D43780A3680}" sibTransId="{EE69A3CF-76D0-4EF3-ABD1-35939FBE32A3}"/>
    <dgm:cxn modelId="{89F4ECCC-6405-47C2-A234-F76907B40680}" srcId="{C1FF8C03-A155-498B-A5A4-C929F5740461}" destId="{C7A3D9B6-D846-4C36-AE2B-9E63E22297B8}" srcOrd="7" destOrd="0" parTransId="{67BD5300-28A8-44EB-9B7E-80493E95BE2F}" sibTransId="{58F49885-CFA8-4283-AEEC-3174FF695646}"/>
    <dgm:cxn modelId="{315730CE-5DA3-43AD-88DA-1160350D1116}" type="presParOf" srcId="{0382862D-8AE8-4E2E-9667-08F41BD6A68E}" destId="{8D0091D2-F50E-4352-B154-CD07A057FE68}" srcOrd="0" destOrd="0" presId="urn:microsoft.com/office/officeart/2005/8/layout/default"/>
    <dgm:cxn modelId="{F70F5489-747F-40CD-A266-2AE3CD83AA40}" type="presParOf" srcId="{0382862D-8AE8-4E2E-9667-08F41BD6A68E}" destId="{1EFD72A2-09F3-4805-8DC6-8C3A9494F61C}" srcOrd="1" destOrd="0" presId="urn:microsoft.com/office/officeart/2005/8/layout/default"/>
    <dgm:cxn modelId="{F656BE75-6A12-4DDE-9200-61C5E982B397}" type="presParOf" srcId="{0382862D-8AE8-4E2E-9667-08F41BD6A68E}" destId="{3951351D-7AAF-40F2-AD78-71CF442C2A75}" srcOrd="2" destOrd="0" presId="urn:microsoft.com/office/officeart/2005/8/layout/default"/>
    <dgm:cxn modelId="{948912F4-0709-416C-ACDD-371139DFA5AC}" type="presParOf" srcId="{0382862D-8AE8-4E2E-9667-08F41BD6A68E}" destId="{C8AF8C88-1D16-45EC-9620-CBA277B61C73}" srcOrd="3" destOrd="0" presId="urn:microsoft.com/office/officeart/2005/8/layout/default"/>
    <dgm:cxn modelId="{E9D9DE26-37E7-4430-9B4F-B53472484FBB}" type="presParOf" srcId="{0382862D-8AE8-4E2E-9667-08F41BD6A68E}" destId="{359105B2-B8E0-4EE6-8066-209F14A819A0}" srcOrd="4" destOrd="0" presId="urn:microsoft.com/office/officeart/2005/8/layout/default"/>
    <dgm:cxn modelId="{5976A474-DDD0-44C1-B859-26E1B4E107E0}" type="presParOf" srcId="{0382862D-8AE8-4E2E-9667-08F41BD6A68E}" destId="{4FFADE97-8B5D-4DAE-B7E4-4FF481CF1F16}" srcOrd="5" destOrd="0" presId="urn:microsoft.com/office/officeart/2005/8/layout/default"/>
    <dgm:cxn modelId="{284F3435-7E55-4631-9140-781DD4922094}" type="presParOf" srcId="{0382862D-8AE8-4E2E-9667-08F41BD6A68E}" destId="{E37844F1-6746-4332-8A2C-20653E019CAA}" srcOrd="6" destOrd="0" presId="urn:microsoft.com/office/officeart/2005/8/layout/default"/>
    <dgm:cxn modelId="{881E805F-76E8-4F0D-BBDE-1F6A73D0C48A}" type="presParOf" srcId="{0382862D-8AE8-4E2E-9667-08F41BD6A68E}" destId="{585563BC-B589-4854-8EF4-05995844E891}" srcOrd="7" destOrd="0" presId="urn:microsoft.com/office/officeart/2005/8/layout/default"/>
    <dgm:cxn modelId="{9B5445B9-BD47-4210-8C0C-A25ADDB6FF6C}" type="presParOf" srcId="{0382862D-8AE8-4E2E-9667-08F41BD6A68E}" destId="{E1774EF0-E4CF-4B1E-8C5E-CE6140FA45CC}" srcOrd="8" destOrd="0" presId="urn:microsoft.com/office/officeart/2005/8/layout/default"/>
    <dgm:cxn modelId="{0B860CA8-7025-4EF1-A11A-3C5442BB2B04}" type="presParOf" srcId="{0382862D-8AE8-4E2E-9667-08F41BD6A68E}" destId="{BC2C9493-B199-47BE-85F9-20E05DE98C8E}" srcOrd="9" destOrd="0" presId="urn:microsoft.com/office/officeart/2005/8/layout/default"/>
    <dgm:cxn modelId="{F159B6F8-396D-47B8-91E3-00FB9BD7C318}" type="presParOf" srcId="{0382862D-8AE8-4E2E-9667-08F41BD6A68E}" destId="{7C2D9E5A-338C-4CAE-9098-550544DBB75D}" srcOrd="10" destOrd="0" presId="urn:microsoft.com/office/officeart/2005/8/layout/default"/>
    <dgm:cxn modelId="{E61B4530-EB0B-412E-86CD-079B3A804FE8}" type="presParOf" srcId="{0382862D-8AE8-4E2E-9667-08F41BD6A68E}" destId="{741E5812-76E1-4087-96BA-8CE69F8E3863}" srcOrd="11" destOrd="0" presId="urn:microsoft.com/office/officeart/2005/8/layout/default"/>
    <dgm:cxn modelId="{554295B8-EDA1-45D2-92AC-FBB991F4A338}" type="presParOf" srcId="{0382862D-8AE8-4E2E-9667-08F41BD6A68E}" destId="{DBF14DAB-6ACF-4665-B831-5AB75E039306}" srcOrd="12" destOrd="0" presId="urn:microsoft.com/office/officeart/2005/8/layout/default"/>
    <dgm:cxn modelId="{4678EE5C-5F48-4634-AFB3-F0EE3E985C1A}" type="presParOf" srcId="{0382862D-8AE8-4E2E-9667-08F41BD6A68E}" destId="{AF501DEB-F417-4F32-B2B7-B339597FF942}" srcOrd="13" destOrd="0" presId="urn:microsoft.com/office/officeart/2005/8/layout/default"/>
    <dgm:cxn modelId="{E965EF82-796F-4A18-9195-A891C52AD18F}" type="presParOf" srcId="{0382862D-8AE8-4E2E-9667-08F41BD6A68E}" destId="{A25DB558-5299-4DE8-A85C-F16CBD64164B}" srcOrd="14" destOrd="0" presId="urn:microsoft.com/office/officeart/2005/8/layout/default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E547F-AED0-48D6-B65C-5BCA274251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392CF-B07A-4BF4-B03C-B05321542084}" type="pres">
      <dgm:prSet presAssocID="{C8CE547F-AED0-48D6-B65C-5BCA274251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9E7AC-C391-4CA6-8C89-5DE165C2534A}" type="presOf" srcId="{C8CE547F-AED0-48D6-B65C-5BCA27425158}" destId="{0A4392CF-B07A-4BF4-B03C-B0532154208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C47483-629C-40EC-9477-132B941E1D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0B66A9-C266-46FB-8166-6ECE73271022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Форма  участия</a:t>
          </a:r>
          <a:endParaRPr lang="ru-RU" sz="1800" dirty="0"/>
        </a:p>
      </dgm:t>
    </dgm:pt>
    <dgm:pt modelId="{69B2A8CD-10F3-4AF4-9E30-9A40E149E478}" type="parTrans" cxnId="{E9B3BFDE-0C7E-4089-85EF-F75ED3D0A151}">
      <dgm:prSet/>
      <dgm:spPr/>
      <dgm:t>
        <a:bodyPr/>
        <a:lstStyle/>
        <a:p>
          <a:endParaRPr lang="ru-RU"/>
        </a:p>
      </dgm:t>
    </dgm:pt>
    <dgm:pt modelId="{6DA9E8D0-4360-4389-B39F-CCB979767E92}" type="sibTrans" cxnId="{E9B3BFDE-0C7E-4089-85EF-F75ED3D0A151}">
      <dgm:prSet/>
      <dgm:spPr/>
      <dgm:t>
        <a:bodyPr/>
        <a:lstStyle/>
        <a:p>
          <a:endParaRPr lang="ru-RU"/>
        </a:p>
      </dgm:t>
    </dgm:pt>
    <dgm:pt modelId="{7E9AFFE8-0DE3-4265-A7EE-CD89BFB1A27B}">
      <dgm:prSet phldrT="[Текст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Предоставление процентного </a:t>
          </a: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займа 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90F6B80-FC11-4DD1-9876-3AD1A2A1A3A4}" type="parTrans" cxnId="{40BDC24C-2F28-49E0-AAF5-FF9B4A5F2A85}">
      <dgm:prSet/>
      <dgm:spPr/>
      <dgm:t>
        <a:bodyPr/>
        <a:lstStyle/>
        <a:p>
          <a:endParaRPr lang="ru-RU"/>
        </a:p>
      </dgm:t>
    </dgm:pt>
    <dgm:pt modelId="{A695651C-578B-46B5-AA64-F11571A2F786}" type="sibTrans" cxnId="{40BDC24C-2F28-49E0-AAF5-FF9B4A5F2A85}">
      <dgm:prSet/>
      <dgm:spPr/>
      <dgm:t>
        <a:bodyPr/>
        <a:lstStyle/>
        <a:p>
          <a:endParaRPr lang="ru-RU"/>
        </a:p>
      </dgm:t>
    </dgm:pt>
    <dgm:pt modelId="{4ADD63E9-39F5-41E5-A127-E8FAA5918389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Основные условия</a:t>
          </a:r>
          <a:endParaRPr lang="ru-RU" sz="1800" dirty="0"/>
        </a:p>
      </dgm:t>
    </dgm:pt>
    <dgm:pt modelId="{4AE18A71-83EB-4A6C-A0F7-C869ACC4CFF7}" type="parTrans" cxnId="{B1110241-FD7C-4E20-AD95-F87B5625008D}">
      <dgm:prSet/>
      <dgm:spPr/>
      <dgm:t>
        <a:bodyPr/>
        <a:lstStyle/>
        <a:p>
          <a:endParaRPr lang="ru-RU"/>
        </a:p>
      </dgm:t>
    </dgm:pt>
    <dgm:pt modelId="{EE3E148B-94A9-4CCD-87F0-C2A7170802C1}" type="sibTrans" cxnId="{B1110241-FD7C-4E20-AD95-F87B5625008D}">
      <dgm:prSet/>
      <dgm:spPr/>
      <dgm:t>
        <a:bodyPr/>
        <a:lstStyle/>
        <a:p>
          <a:endParaRPr lang="ru-RU"/>
        </a:p>
      </dgm:t>
    </dgm:pt>
    <dgm:pt modelId="{F2B02CE8-F35C-4516-BE99-709C79E4A879}">
      <dgm:prSet phldrT="[Текст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Сумма  -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 100 до 1000 млн. руб.  </a:t>
          </a:r>
          <a:endParaRPr lang="ru-RU" sz="14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58D8B630-5B46-4E19-996F-8F60661A7302}" type="parTrans" cxnId="{D3B37747-B31C-4DFB-810E-99AC3A869BAB}">
      <dgm:prSet/>
      <dgm:spPr/>
      <dgm:t>
        <a:bodyPr/>
        <a:lstStyle/>
        <a:p>
          <a:endParaRPr lang="ru-RU"/>
        </a:p>
      </dgm:t>
    </dgm:pt>
    <dgm:pt modelId="{80FD8851-E441-4809-B3DC-9B9B13539438}" type="sibTrans" cxnId="{D3B37747-B31C-4DFB-810E-99AC3A869BAB}">
      <dgm:prSet/>
      <dgm:spPr/>
      <dgm:t>
        <a:bodyPr/>
        <a:lstStyle/>
        <a:p>
          <a:endParaRPr lang="ru-RU"/>
        </a:p>
      </dgm:t>
    </dgm:pt>
    <dgm:pt modelId="{FE08ABCB-F588-4F2E-B46D-267EB0FF95A7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Требования к проекту и инициатору (заемщику)</a:t>
          </a:r>
          <a:endParaRPr lang="ru-RU" sz="1800" dirty="0"/>
        </a:p>
      </dgm:t>
    </dgm:pt>
    <dgm:pt modelId="{E9C4AE4B-080E-4D2C-BC3C-C7A2AB54EF0D}" type="parTrans" cxnId="{07E2C686-35D1-466E-B61F-03E1C56B0B78}">
      <dgm:prSet/>
      <dgm:spPr/>
      <dgm:t>
        <a:bodyPr/>
        <a:lstStyle/>
        <a:p>
          <a:endParaRPr lang="ru-RU"/>
        </a:p>
      </dgm:t>
    </dgm:pt>
    <dgm:pt modelId="{8D27EA22-C05B-4FFB-8929-E9E313A29FBD}" type="sibTrans" cxnId="{07E2C686-35D1-466E-B61F-03E1C56B0B78}">
      <dgm:prSet/>
      <dgm:spPr/>
      <dgm:t>
        <a:bodyPr/>
        <a:lstStyle/>
        <a:p>
          <a:endParaRPr lang="ru-RU"/>
        </a:p>
      </dgm:t>
    </dgm:pt>
    <dgm:pt modelId="{A9FE9F2C-135F-4CF4-832E-22679FD60325}">
      <dgm:prSet phldrT="[Текст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 (заемщик) – юридическое лицо,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резидент РФ</a:t>
          </a:r>
          <a:endParaRPr lang="ru-RU" sz="14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BDB2FB97-C0C2-47E4-A2CD-78E2C8BFCB2D}" type="parTrans" cxnId="{636BD67C-6327-466C-A73B-F1F79CFB9737}">
      <dgm:prSet/>
      <dgm:spPr/>
      <dgm:t>
        <a:bodyPr/>
        <a:lstStyle/>
        <a:p>
          <a:endParaRPr lang="ru-RU"/>
        </a:p>
      </dgm:t>
    </dgm:pt>
    <dgm:pt modelId="{7469FBA5-88FB-4BE7-88ED-102829428D2C}" type="sibTrans" cxnId="{636BD67C-6327-466C-A73B-F1F79CFB9737}">
      <dgm:prSet/>
      <dgm:spPr/>
      <dgm:t>
        <a:bodyPr/>
        <a:lstStyle/>
        <a:p>
          <a:endParaRPr lang="ru-RU"/>
        </a:p>
      </dgm:t>
    </dgm:pt>
    <dgm:pt modelId="{B02F9FB2-AA57-4C88-A7A2-50C5F717590A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Вхождение</a:t>
          </a:r>
          <a:r>
            <a:rPr lang="en-US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капитал 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компании-инициатора (не более 49%)</a:t>
          </a:r>
        </a:p>
      </dgm:t>
    </dgm:pt>
    <dgm:pt modelId="{4A6F5EE8-957B-47F6-BAAB-223DD9110082}" type="parTrans" cxnId="{8C6020A5-C8E5-45FE-B6F3-D10C5CC69425}">
      <dgm:prSet/>
      <dgm:spPr/>
      <dgm:t>
        <a:bodyPr/>
        <a:lstStyle/>
        <a:p>
          <a:endParaRPr lang="ru-RU"/>
        </a:p>
      </dgm:t>
    </dgm:pt>
    <dgm:pt modelId="{0824915A-BAC5-4B5A-A694-904D530F39D0}" type="sibTrans" cxnId="{8C6020A5-C8E5-45FE-B6F3-D10C5CC69425}">
      <dgm:prSet/>
      <dgm:spPr/>
      <dgm:t>
        <a:bodyPr/>
        <a:lstStyle/>
        <a:p>
          <a:endParaRPr lang="ru-RU"/>
        </a:p>
      </dgm:t>
    </dgm:pt>
    <dgm:pt modelId="{496B4B27-6CD9-4394-8A14-2AF0793CC3F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Ставка  -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5 % годовых</a:t>
          </a:r>
        </a:p>
      </dgm:t>
    </dgm:pt>
    <dgm:pt modelId="{4B0D72A8-7DD8-436F-A75D-1862AAA05DC6}" type="parTrans" cxnId="{DC6612EC-6E42-4057-8E49-A42AD8A27F4A}">
      <dgm:prSet/>
      <dgm:spPr/>
      <dgm:t>
        <a:bodyPr/>
        <a:lstStyle/>
        <a:p>
          <a:endParaRPr lang="ru-RU"/>
        </a:p>
      </dgm:t>
    </dgm:pt>
    <dgm:pt modelId="{EBAF16F2-643F-44CA-A190-1BCD1588E5A2}" type="sibTrans" cxnId="{DC6612EC-6E42-4057-8E49-A42AD8A27F4A}">
      <dgm:prSet/>
      <dgm:spPr/>
      <dgm:t>
        <a:bodyPr/>
        <a:lstStyle/>
        <a:p>
          <a:endParaRPr lang="ru-RU"/>
        </a:p>
      </dgm:t>
    </dgm:pt>
    <dgm:pt modelId="{1A876357-5ECF-48DF-8EC6-50104AD9E9D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Срок –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до 8 лет</a:t>
          </a:r>
        </a:p>
      </dgm:t>
    </dgm:pt>
    <dgm:pt modelId="{70DAF891-CE7B-48AF-BFDC-8CE7419D2BE8}" type="parTrans" cxnId="{8C6A654A-61F2-42F5-9630-75792866A73C}">
      <dgm:prSet/>
      <dgm:spPr/>
      <dgm:t>
        <a:bodyPr/>
        <a:lstStyle/>
        <a:p>
          <a:endParaRPr lang="ru-RU"/>
        </a:p>
      </dgm:t>
    </dgm:pt>
    <dgm:pt modelId="{1D0148A9-1DEC-45FB-84BF-BFD04B89630F}" type="sibTrans" cxnId="{8C6A654A-61F2-42F5-9630-75792866A73C}">
      <dgm:prSet/>
      <dgm:spPr/>
      <dgm:t>
        <a:bodyPr/>
        <a:lstStyle/>
        <a:p>
          <a:endParaRPr lang="ru-RU"/>
        </a:p>
      </dgm:t>
    </dgm:pt>
    <dgm:pt modelId="{BBCA4808-A0B2-4466-9DCE-6C285765B7A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Участие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собственными средствами 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в проекте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менее 15%  </a:t>
          </a:r>
          <a:endParaRPr lang="ru-RU" sz="14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0B4920A7-3C59-4B6A-9498-3FF26129A055}" type="parTrans" cxnId="{58ABFA29-DCA4-435B-981D-EC9FF7B522CD}">
      <dgm:prSet/>
      <dgm:spPr/>
      <dgm:t>
        <a:bodyPr/>
        <a:lstStyle/>
        <a:p>
          <a:endParaRPr lang="ru-RU"/>
        </a:p>
      </dgm:t>
    </dgm:pt>
    <dgm:pt modelId="{E3E90EE2-EC23-40AB-85A0-230A3F4E42D7}" type="sibTrans" cxnId="{58ABFA29-DCA4-435B-981D-EC9FF7B522CD}">
      <dgm:prSet/>
      <dgm:spPr/>
      <dgm:t>
        <a:bodyPr/>
        <a:lstStyle/>
        <a:p>
          <a:endParaRPr lang="ru-RU"/>
        </a:p>
      </dgm:t>
    </dgm:pt>
    <dgm:pt modelId="{B8E5376C-2083-4F7A-A4B2-F5B5309A5D0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Отсрочка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по выплате займа - 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более 3 лет</a:t>
          </a:r>
        </a:p>
      </dgm:t>
    </dgm:pt>
    <dgm:pt modelId="{D1ADFB1D-9DC5-4D65-BF0C-1D7D8AD0267F}" type="parTrans" cxnId="{D49C3C80-1484-4900-897A-7E843EB888A2}">
      <dgm:prSet/>
      <dgm:spPr/>
      <dgm:t>
        <a:bodyPr/>
        <a:lstStyle/>
        <a:p>
          <a:endParaRPr lang="ru-RU"/>
        </a:p>
      </dgm:t>
    </dgm:pt>
    <dgm:pt modelId="{B212AFA7-1B8A-4D90-81E5-78E38E492761}" type="sibTrans" cxnId="{D49C3C80-1484-4900-897A-7E843EB888A2}">
      <dgm:prSet/>
      <dgm:spPr/>
      <dgm:t>
        <a:bodyPr/>
        <a:lstStyle/>
        <a:p>
          <a:endParaRPr lang="ru-RU"/>
        </a:p>
      </dgm:t>
    </dgm:pt>
    <dgm:pt modelId="{53914602-DAF8-45E7-A40B-6A76D8EA73C4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Наличие обеспечения </a:t>
          </a:r>
        </a:p>
      </dgm:t>
    </dgm:pt>
    <dgm:pt modelId="{8F0D8738-CE60-4174-9438-C5D28D1739D2}" type="parTrans" cxnId="{0598932E-C917-4789-97D3-23778A8CAF5A}">
      <dgm:prSet/>
      <dgm:spPr/>
      <dgm:t>
        <a:bodyPr/>
        <a:lstStyle/>
        <a:p>
          <a:endParaRPr lang="ru-RU"/>
        </a:p>
      </dgm:t>
    </dgm:pt>
    <dgm:pt modelId="{C5B1B6F3-C260-47D8-8AAC-163E867764B5}" type="sibTrans" cxnId="{0598932E-C917-4789-97D3-23778A8CAF5A}">
      <dgm:prSet/>
      <dgm:spPr/>
      <dgm:t>
        <a:bodyPr/>
        <a:lstStyle/>
        <a:p>
          <a:endParaRPr lang="ru-RU"/>
        </a:p>
      </dgm:t>
    </dgm:pt>
    <dgm:pt modelId="{1916D4CC-8F8B-4967-A6EB-5EA6DED3E4E3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 зависимости от деятельности градообразующего предприятия</a:t>
          </a:r>
          <a:endParaRPr lang="ru-RU" sz="14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1B08A6E3-04F5-4CF4-B8FF-B6015DDFED82}" type="parTrans" cxnId="{0794FE37-72A0-4F3A-892D-486D55F27C76}">
      <dgm:prSet/>
      <dgm:spPr/>
      <dgm:t>
        <a:bodyPr/>
        <a:lstStyle/>
        <a:p>
          <a:endParaRPr lang="ru-RU"/>
        </a:p>
      </dgm:t>
    </dgm:pt>
    <dgm:pt modelId="{2AE7129E-1A77-4EAC-91F4-D4280C503469}" type="sibTrans" cxnId="{0794FE37-72A0-4F3A-892D-486D55F27C76}">
      <dgm:prSet/>
      <dgm:spPr/>
      <dgm:t>
        <a:bodyPr/>
        <a:lstStyle/>
        <a:p>
          <a:endParaRPr lang="ru-RU"/>
        </a:p>
      </dgm:t>
    </dgm:pt>
    <dgm:pt modelId="{D3EC20C1-2109-44D0-87FA-7C30D6F031E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у</a:t>
          </a:r>
          <a:r>
            <a:rPr lang="en-US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просроченной задолженности перед бюджетом и фондами</a:t>
          </a:r>
        </a:p>
      </dgm:t>
    </dgm:pt>
    <dgm:pt modelId="{81C6A420-99D5-45B2-80B9-C3597F4A7860}" type="parTrans" cxnId="{50B97E4F-6035-4956-951F-8726D77B5FF5}">
      <dgm:prSet/>
      <dgm:spPr/>
      <dgm:t>
        <a:bodyPr/>
        <a:lstStyle/>
        <a:p>
          <a:endParaRPr lang="ru-RU"/>
        </a:p>
      </dgm:t>
    </dgm:pt>
    <dgm:pt modelId="{D8665341-8BC9-4A38-B145-BF94F4AA5DF6}" type="sibTrans" cxnId="{50B97E4F-6035-4956-951F-8726D77B5FF5}">
      <dgm:prSet/>
      <dgm:spPr/>
      <dgm:t>
        <a:bodyPr/>
        <a:lstStyle/>
        <a:p>
          <a:endParaRPr lang="ru-RU"/>
        </a:p>
      </dgm:t>
    </dgm:pt>
    <dgm:pt modelId="{8470CB27-93BB-42BF-A6AE-4B08931A2B4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Проект должен реализовываться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границах моногорода </a:t>
          </a:r>
          <a:r>
            <a:rPr lang="ru-RU" sz="1100" b="0" i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(как минимум часть проекта должна быть на территории моногорода при наличии производственной взаимосвязи с проектом за границами моногорода)</a:t>
          </a:r>
          <a:endParaRPr lang="en-US" sz="1100" b="0" i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5032A266-DD0D-462D-8984-0B364F907E85}" type="parTrans" cxnId="{68C70957-8182-4415-9927-CCF85DE0257C}">
      <dgm:prSet/>
      <dgm:spPr/>
      <dgm:t>
        <a:bodyPr/>
        <a:lstStyle/>
        <a:p>
          <a:endParaRPr lang="ru-RU"/>
        </a:p>
      </dgm:t>
    </dgm:pt>
    <dgm:pt modelId="{F7C2A6AB-1900-4B31-A347-784D66ABE276}" type="sibTrans" cxnId="{68C70957-8182-4415-9927-CCF85DE0257C}">
      <dgm:prSet/>
      <dgm:spPr/>
      <dgm:t>
        <a:bodyPr/>
        <a:lstStyle/>
        <a:p>
          <a:endParaRPr lang="ru-RU"/>
        </a:p>
      </dgm:t>
    </dgm:pt>
    <dgm:pt modelId="{4432BC60-D831-4BA7-B34A-8C919484619A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результате реализации проекта должны быть созданы новые рабочие места</a:t>
          </a:r>
        </a:p>
      </dgm:t>
    </dgm:pt>
    <dgm:pt modelId="{D0B7B1DA-05B6-49ED-9827-18E3D21643C6}" type="parTrans" cxnId="{D0E2017A-02FC-4046-8307-C2131C46C3A6}">
      <dgm:prSet/>
      <dgm:spPr/>
      <dgm:t>
        <a:bodyPr/>
        <a:lstStyle/>
        <a:p>
          <a:endParaRPr lang="ru-RU"/>
        </a:p>
      </dgm:t>
    </dgm:pt>
    <dgm:pt modelId="{29001E92-E6F9-4457-B639-41CBEDF42713}" type="sibTrans" cxnId="{D0E2017A-02FC-4046-8307-C2131C46C3A6}">
      <dgm:prSet/>
      <dgm:spPr/>
      <dgm:t>
        <a:bodyPr/>
        <a:lstStyle/>
        <a:p>
          <a:endParaRPr lang="ru-RU"/>
        </a:p>
      </dgm:t>
    </dgm:pt>
    <dgm:pt modelId="{5750F26B-7D1A-43FB-8C83-9038E8304A91}" type="pres">
      <dgm:prSet presAssocID="{34C47483-629C-40EC-9477-132B941E1D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07BC3-B2A2-4C2C-8BA1-28F5E1FD5FEF}" type="pres">
      <dgm:prSet presAssocID="{C90B66A9-C266-46FB-8166-6ECE73271022}" presName="linNode" presStyleCnt="0"/>
      <dgm:spPr/>
    </dgm:pt>
    <dgm:pt modelId="{02F78742-F04E-4FD1-AC7A-6A8A2CACFA4E}" type="pres">
      <dgm:prSet presAssocID="{C90B66A9-C266-46FB-8166-6ECE73271022}" presName="parentText" presStyleLbl="node1" presStyleIdx="0" presStyleCnt="3" custScaleX="92237" custScaleY="20928" custLinFactNeighborX="-27" custLinFactNeighborY="61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74FEA-EF40-4EBA-9379-D367D15DEBFB}" type="pres">
      <dgm:prSet presAssocID="{C90B66A9-C266-46FB-8166-6ECE73271022}" presName="descendantText" presStyleLbl="alignAccFollowNode1" presStyleIdx="0" presStyleCnt="3" custScaleX="225340" custScaleY="24721" custLinFactNeighborX="358" custLinFactNeighborY="78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E6FCC-F1B4-4D82-94C5-01AE96ED6134}" type="pres">
      <dgm:prSet presAssocID="{6DA9E8D0-4360-4389-B39F-CCB979767E92}" presName="sp" presStyleCnt="0"/>
      <dgm:spPr/>
    </dgm:pt>
    <dgm:pt modelId="{D6632357-8A3D-4EEF-800F-7AFE16CE80DA}" type="pres">
      <dgm:prSet presAssocID="{4ADD63E9-39F5-41E5-A127-E8FAA5918389}" presName="linNode" presStyleCnt="0"/>
      <dgm:spPr/>
    </dgm:pt>
    <dgm:pt modelId="{7FDCC698-B6D8-45A9-8F13-89698AD8FE42}" type="pres">
      <dgm:prSet presAssocID="{4ADD63E9-39F5-41E5-A127-E8FAA5918389}" presName="parentText" presStyleLbl="node1" presStyleIdx="1" presStyleCnt="3" custScaleX="51422" custScaleY="52514" custLinFactNeighborX="-15" custLinFactNeighborY="-189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852C0-D7A4-4013-8FBA-4B2E1EEF0C6F}" type="pres">
      <dgm:prSet presAssocID="{4ADD63E9-39F5-41E5-A127-E8FAA5918389}" presName="descendantText" presStyleLbl="alignAccFollowNode1" presStyleIdx="1" presStyleCnt="3" custScaleX="128061" custScaleY="66419" custLinFactNeighborX="27" custLinFactNeighborY="-2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909B0-9A32-4A8D-9AA9-F778690A6C35}" type="pres">
      <dgm:prSet presAssocID="{EE3E148B-94A9-4CCD-87F0-C2A7170802C1}" presName="sp" presStyleCnt="0"/>
      <dgm:spPr/>
    </dgm:pt>
    <dgm:pt modelId="{948F4C29-4FCD-4E5C-B900-BD92417F14F1}" type="pres">
      <dgm:prSet presAssocID="{FE08ABCB-F588-4F2E-B46D-267EB0FF95A7}" presName="linNode" presStyleCnt="0"/>
      <dgm:spPr/>
    </dgm:pt>
    <dgm:pt modelId="{6A228A52-491E-458A-81CD-12823CA8F1CB}" type="pres">
      <dgm:prSet presAssocID="{FE08ABCB-F588-4F2E-B46D-267EB0FF95A7}" presName="parentText" presStyleLbl="node1" presStyleIdx="2" presStyleCnt="3" custScaleX="74619" custScaleY="40912" custLinFactNeighborX="-22" custLinFactNeighborY="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05F7E-12F5-40D0-A0C4-7D022E7C9529}" type="pres">
      <dgm:prSet presAssocID="{FE08ABCB-F588-4F2E-B46D-267EB0FF95A7}" presName="descendantText" presStyleLbl="alignAccFollowNode1" presStyleIdx="2" presStyleCnt="3" custScaleX="186676" custScaleY="49593" custLinFactNeighborX="272" custLinFactNeighborY="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37747-B31C-4DFB-810E-99AC3A869BAB}" srcId="{4ADD63E9-39F5-41E5-A127-E8FAA5918389}" destId="{F2B02CE8-F35C-4516-BE99-709C79E4A879}" srcOrd="0" destOrd="0" parTransId="{58D8B630-5B46-4E19-996F-8F60661A7302}" sibTransId="{80FD8851-E441-4809-B3DC-9B9B13539438}"/>
    <dgm:cxn modelId="{68C70957-8182-4415-9927-CCF85DE0257C}" srcId="{FE08ABCB-F588-4F2E-B46D-267EB0FF95A7}" destId="{8470CB27-93BB-42BF-A6AE-4B08931A2B4B}" srcOrd="2" destOrd="0" parTransId="{5032A266-DD0D-462D-8984-0B364F907E85}" sibTransId="{F7C2A6AB-1900-4B31-A347-784D66ABE276}"/>
    <dgm:cxn modelId="{8C6A654A-61F2-42F5-9630-75792866A73C}" srcId="{4ADD63E9-39F5-41E5-A127-E8FAA5918389}" destId="{1A876357-5ECF-48DF-8EC6-50104AD9E9DE}" srcOrd="2" destOrd="0" parTransId="{70DAF891-CE7B-48AF-BFDC-8CE7419D2BE8}" sibTransId="{1D0148A9-1DEC-45FB-84BF-BFD04B89630F}"/>
    <dgm:cxn modelId="{6F252258-CFD4-4DA8-93B7-065A418E55B2}" type="presOf" srcId="{BBCA4808-A0B2-4466-9DCE-6C285765B7A1}" destId="{120852C0-D7A4-4013-8FBA-4B2E1EEF0C6F}" srcOrd="0" destOrd="3" presId="urn:microsoft.com/office/officeart/2005/8/layout/vList5"/>
    <dgm:cxn modelId="{07E2C686-35D1-466E-B61F-03E1C56B0B78}" srcId="{34C47483-629C-40EC-9477-132B941E1D0D}" destId="{FE08ABCB-F588-4F2E-B46D-267EB0FF95A7}" srcOrd="2" destOrd="0" parTransId="{E9C4AE4B-080E-4D2C-BC3C-C7A2AB54EF0D}" sibTransId="{8D27EA22-C05B-4FFB-8929-E9E313A29FBD}"/>
    <dgm:cxn modelId="{58ABFA29-DCA4-435B-981D-EC9FF7B522CD}" srcId="{4ADD63E9-39F5-41E5-A127-E8FAA5918389}" destId="{BBCA4808-A0B2-4466-9DCE-6C285765B7A1}" srcOrd="3" destOrd="0" parTransId="{0B4920A7-3C59-4B6A-9498-3FF26129A055}" sibTransId="{E3E90EE2-EC23-40AB-85A0-230A3F4E42D7}"/>
    <dgm:cxn modelId="{17BDA8B8-3939-4BB5-924C-EC8327E619C0}" type="presOf" srcId="{7E9AFFE8-0DE3-4265-A7EE-CD89BFB1A27B}" destId="{71B74FEA-EF40-4EBA-9379-D367D15DEBFB}" srcOrd="0" destOrd="0" presId="urn:microsoft.com/office/officeart/2005/8/layout/vList5"/>
    <dgm:cxn modelId="{8C6020A5-C8E5-45FE-B6F3-D10C5CC69425}" srcId="{C90B66A9-C266-46FB-8166-6ECE73271022}" destId="{B02F9FB2-AA57-4C88-A7A2-50C5F717590A}" srcOrd="1" destOrd="0" parTransId="{4A6F5EE8-957B-47F6-BAAB-223DD9110082}" sibTransId="{0824915A-BAC5-4B5A-A694-904D530F39D0}"/>
    <dgm:cxn modelId="{3F9A1758-B184-4058-A75E-13D9FA1B6E72}" type="presOf" srcId="{F2B02CE8-F35C-4516-BE99-709C79E4A879}" destId="{120852C0-D7A4-4013-8FBA-4B2E1EEF0C6F}" srcOrd="0" destOrd="0" presId="urn:microsoft.com/office/officeart/2005/8/layout/vList5"/>
    <dgm:cxn modelId="{0598932E-C917-4789-97D3-23778A8CAF5A}" srcId="{4ADD63E9-39F5-41E5-A127-E8FAA5918389}" destId="{53914602-DAF8-45E7-A40B-6A76D8EA73C4}" srcOrd="5" destOrd="0" parTransId="{8F0D8738-CE60-4174-9438-C5D28D1739D2}" sibTransId="{C5B1B6F3-C260-47D8-8AAC-163E867764B5}"/>
    <dgm:cxn modelId="{DEE346CB-8A79-46C0-ACF3-A8F566A0F9EF}" type="presOf" srcId="{4432BC60-D831-4BA7-B34A-8C919484619A}" destId="{7A805F7E-12F5-40D0-A0C4-7D022E7C9529}" srcOrd="0" destOrd="3" presId="urn:microsoft.com/office/officeart/2005/8/layout/vList5"/>
    <dgm:cxn modelId="{A0D67EE0-FE1E-43AF-9593-9E710FFBBF69}" type="presOf" srcId="{FE08ABCB-F588-4F2E-B46D-267EB0FF95A7}" destId="{6A228A52-491E-458A-81CD-12823CA8F1CB}" srcOrd="0" destOrd="0" presId="urn:microsoft.com/office/officeart/2005/8/layout/vList5"/>
    <dgm:cxn modelId="{F4573B6B-F088-4D62-A172-96C5088E1A9A}" type="presOf" srcId="{34C47483-629C-40EC-9477-132B941E1D0D}" destId="{5750F26B-7D1A-43FB-8C83-9038E8304A91}" srcOrd="0" destOrd="0" presId="urn:microsoft.com/office/officeart/2005/8/layout/vList5"/>
    <dgm:cxn modelId="{DC6612EC-6E42-4057-8E49-A42AD8A27F4A}" srcId="{4ADD63E9-39F5-41E5-A127-E8FAA5918389}" destId="{496B4B27-6CD9-4394-8A14-2AF0793CC3F1}" srcOrd="1" destOrd="0" parTransId="{4B0D72A8-7DD8-436F-A75D-1862AAA05DC6}" sibTransId="{EBAF16F2-643F-44CA-A190-1BCD1588E5A2}"/>
    <dgm:cxn modelId="{9B69CACE-B43C-4372-9B44-7C0ECF8AC5DB}" type="presOf" srcId="{4ADD63E9-39F5-41E5-A127-E8FAA5918389}" destId="{7FDCC698-B6D8-45A9-8F13-89698AD8FE42}" srcOrd="0" destOrd="0" presId="urn:microsoft.com/office/officeart/2005/8/layout/vList5"/>
    <dgm:cxn modelId="{AC4FBC79-54EC-49CA-B023-E2204FD78E32}" type="presOf" srcId="{B8E5376C-2083-4F7A-A4B2-F5B5309A5D08}" destId="{120852C0-D7A4-4013-8FBA-4B2E1EEF0C6F}" srcOrd="0" destOrd="4" presId="urn:microsoft.com/office/officeart/2005/8/layout/vList5"/>
    <dgm:cxn modelId="{B1110241-FD7C-4E20-AD95-F87B5625008D}" srcId="{34C47483-629C-40EC-9477-132B941E1D0D}" destId="{4ADD63E9-39F5-41E5-A127-E8FAA5918389}" srcOrd="1" destOrd="0" parTransId="{4AE18A71-83EB-4A6C-A0F7-C869ACC4CFF7}" sibTransId="{EE3E148B-94A9-4CCD-87F0-C2A7170802C1}"/>
    <dgm:cxn modelId="{ACE8AF0A-9CF3-4D51-BEE8-1C5E700CEB9F}" type="presOf" srcId="{8470CB27-93BB-42BF-A6AE-4B08931A2B4B}" destId="{7A805F7E-12F5-40D0-A0C4-7D022E7C9529}" srcOrd="0" destOrd="2" presId="urn:microsoft.com/office/officeart/2005/8/layout/vList5"/>
    <dgm:cxn modelId="{F837FBFB-9661-4D45-9545-3C5BF54C91DD}" type="presOf" srcId="{A9FE9F2C-135F-4CF4-832E-22679FD60325}" destId="{7A805F7E-12F5-40D0-A0C4-7D022E7C9529}" srcOrd="0" destOrd="0" presId="urn:microsoft.com/office/officeart/2005/8/layout/vList5"/>
    <dgm:cxn modelId="{3615464E-39D7-49B8-8379-FCC325631718}" type="presOf" srcId="{53914602-DAF8-45E7-A40B-6A76D8EA73C4}" destId="{120852C0-D7A4-4013-8FBA-4B2E1EEF0C6F}" srcOrd="0" destOrd="5" presId="urn:microsoft.com/office/officeart/2005/8/layout/vList5"/>
    <dgm:cxn modelId="{DD69FDA5-DC1B-427E-9CEF-D2384F7594EA}" type="presOf" srcId="{496B4B27-6CD9-4394-8A14-2AF0793CC3F1}" destId="{120852C0-D7A4-4013-8FBA-4B2E1EEF0C6F}" srcOrd="0" destOrd="1" presId="urn:microsoft.com/office/officeart/2005/8/layout/vList5"/>
    <dgm:cxn modelId="{EC3B1EDD-2875-4C84-A8C1-1129BB06DE2E}" type="presOf" srcId="{B02F9FB2-AA57-4C88-A7A2-50C5F717590A}" destId="{71B74FEA-EF40-4EBA-9379-D367D15DEBFB}" srcOrd="0" destOrd="1" presId="urn:microsoft.com/office/officeart/2005/8/layout/vList5"/>
    <dgm:cxn modelId="{7D768BA3-1213-4851-AA57-AC249D1160E2}" type="presOf" srcId="{1A876357-5ECF-48DF-8EC6-50104AD9E9DE}" destId="{120852C0-D7A4-4013-8FBA-4B2E1EEF0C6F}" srcOrd="0" destOrd="2" presId="urn:microsoft.com/office/officeart/2005/8/layout/vList5"/>
    <dgm:cxn modelId="{0794FE37-72A0-4F3A-892D-486D55F27C76}" srcId="{4ADD63E9-39F5-41E5-A127-E8FAA5918389}" destId="{1916D4CC-8F8B-4967-A6EB-5EA6DED3E4E3}" srcOrd="6" destOrd="0" parTransId="{1B08A6E3-04F5-4CF4-B8FF-B6015DDFED82}" sibTransId="{2AE7129E-1A77-4EAC-91F4-D4280C503469}"/>
    <dgm:cxn modelId="{50B97E4F-6035-4956-951F-8726D77B5FF5}" srcId="{FE08ABCB-F588-4F2E-B46D-267EB0FF95A7}" destId="{D3EC20C1-2109-44D0-87FA-7C30D6F031EB}" srcOrd="1" destOrd="0" parTransId="{81C6A420-99D5-45B2-80B9-C3597F4A7860}" sibTransId="{D8665341-8BC9-4A38-B145-BF94F4AA5DF6}"/>
    <dgm:cxn modelId="{E9B3BFDE-0C7E-4089-85EF-F75ED3D0A151}" srcId="{34C47483-629C-40EC-9477-132B941E1D0D}" destId="{C90B66A9-C266-46FB-8166-6ECE73271022}" srcOrd="0" destOrd="0" parTransId="{69B2A8CD-10F3-4AF4-9E30-9A40E149E478}" sibTransId="{6DA9E8D0-4360-4389-B39F-CCB979767E92}"/>
    <dgm:cxn modelId="{636BD67C-6327-466C-A73B-F1F79CFB9737}" srcId="{FE08ABCB-F588-4F2E-B46D-267EB0FF95A7}" destId="{A9FE9F2C-135F-4CF4-832E-22679FD60325}" srcOrd="0" destOrd="0" parTransId="{BDB2FB97-C0C2-47E4-A2CD-78E2C8BFCB2D}" sibTransId="{7469FBA5-88FB-4BE7-88ED-102829428D2C}"/>
    <dgm:cxn modelId="{2F960546-AEF5-46B9-9A5C-1670DAF1ED00}" type="presOf" srcId="{1916D4CC-8F8B-4967-A6EB-5EA6DED3E4E3}" destId="{120852C0-D7A4-4013-8FBA-4B2E1EEF0C6F}" srcOrd="0" destOrd="6" presId="urn:microsoft.com/office/officeart/2005/8/layout/vList5"/>
    <dgm:cxn modelId="{473FE067-80FF-49D5-936B-80178B7F63BC}" type="presOf" srcId="{C90B66A9-C266-46FB-8166-6ECE73271022}" destId="{02F78742-F04E-4FD1-AC7A-6A8A2CACFA4E}" srcOrd="0" destOrd="0" presId="urn:microsoft.com/office/officeart/2005/8/layout/vList5"/>
    <dgm:cxn modelId="{D0E2017A-02FC-4046-8307-C2131C46C3A6}" srcId="{FE08ABCB-F588-4F2E-B46D-267EB0FF95A7}" destId="{4432BC60-D831-4BA7-B34A-8C919484619A}" srcOrd="3" destOrd="0" parTransId="{D0B7B1DA-05B6-49ED-9827-18E3D21643C6}" sibTransId="{29001E92-E6F9-4457-B639-41CBEDF42713}"/>
    <dgm:cxn modelId="{40BDC24C-2F28-49E0-AAF5-FF9B4A5F2A85}" srcId="{C90B66A9-C266-46FB-8166-6ECE73271022}" destId="{7E9AFFE8-0DE3-4265-A7EE-CD89BFB1A27B}" srcOrd="0" destOrd="0" parTransId="{C90F6B80-FC11-4DD1-9876-3AD1A2A1A3A4}" sibTransId="{A695651C-578B-46B5-AA64-F11571A2F786}"/>
    <dgm:cxn modelId="{D49C3C80-1484-4900-897A-7E843EB888A2}" srcId="{4ADD63E9-39F5-41E5-A127-E8FAA5918389}" destId="{B8E5376C-2083-4F7A-A4B2-F5B5309A5D08}" srcOrd="4" destOrd="0" parTransId="{D1ADFB1D-9DC5-4D65-BF0C-1D7D8AD0267F}" sibTransId="{B212AFA7-1B8A-4D90-81E5-78E38E492761}"/>
    <dgm:cxn modelId="{D71E91E8-9B30-4954-8E4E-95715DCBE1A6}" type="presOf" srcId="{D3EC20C1-2109-44D0-87FA-7C30D6F031EB}" destId="{7A805F7E-12F5-40D0-A0C4-7D022E7C9529}" srcOrd="0" destOrd="1" presId="urn:microsoft.com/office/officeart/2005/8/layout/vList5"/>
    <dgm:cxn modelId="{05742DBC-05DD-44A2-9A31-4E7CAB17A71B}" type="presParOf" srcId="{5750F26B-7D1A-43FB-8C83-9038E8304A91}" destId="{1A507BC3-B2A2-4C2C-8BA1-28F5E1FD5FEF}" srcOrd="0" destOrd="0" presId="urn:microsoft.com/office/officeart/2005/8/layout/vList5"/>
    <dgm:cxn modelId="{C14BB535-3519-4A63-8B53-5D70E31E8BF4}" type="presParOf" srcId="{1A507BC3-B2A2-4C2C-8BA1-28F5E1FD5FEF}" destId="{02F78742-F04E-4FD1-AC7A-6A8A2CACFA4E}" srcOrd="0" destOrd="0" presId="urn:microsoft.com/office/officeart/2005/8/layout/vList5"/>
    <dgm:cxn modelId="{E3FE51CE-7E1C-46AC-B2AF-A4C271AB7E3E}" type="presParOf" srcId="{1A507BC3-B2A2-4C2C-8BA1-28F5E1FD5FEF}" destId="{71B74FEA-EF40-4EBA-9379-D367D15DEBFB}" srcOrd="1" destOrd="0" presId="urn:microsoft.com/office/officeart/2005/8/layout/vList5"/>
    <dgm:cxn modelId="{0B724ED9-9C97-4643-92C9-F265B5FB7D37}" type="presParOf" srcId="{5750F26B-7D1A-43FB-8C83-9038E8304A91}" destId="{8F0E6FCC-F1B4-4D82-94C5-01AE96ED6134}" srcOrd="1" destOrd="0" presId="urn:microsoft.com/office/officeart/2005/8/layout/vList5"/>
    <dgm:cxn modelId="{6DF4A1BB-5539-4E67-94D4-97403C64375A}" type="presParOf" srcId="{5750F26B-7D1A-43FB-8C83-9038E8304A91}" destId="{D6632357-8A3D-4EEF-800F-7AFE16CE80DA}" srcOrd="2" destOrd="0" presId="urn:microsoft.com/office/officeart/2005/8/layout/vList5"/>
    <dgm:cxn modelId="{2A2CC2B6-CB89-40CC-B037-9C70E50F7ED4}" type="presParOf" srcId="{D6632357-8A3D-4EEF-800F-7AFE16CE80DA}" destId="{7FDCC698-B6D8-45A9-8F13-89698AD8FE42}" srcOrd="0" destOrd="0" presId="urn:microsoft.com/office/officeart/2005/8/layout/vList5"/>
    <dgm:cxn modelId="{D851F98D-8573-48D7-8EFC-A160256E84E0}" type="presParOf" srcId="{D6632357-8A3D-4EEF-800F-7AFE16CE80DA}" destId="{120852C0-D7A4-4013-8FBA-4B2E1EEF0C6F}" srcOrd="1" destOrd="0" presId="urn:microsoft.com/office/officeart/2005/8/layout/vList5"/>
    <dgm:cxn modelId="{E7D30E5D-D142-43A6-A3F7-A87D62A579D7}" type="presParOf" srcId="{5750F26B-7D1A-43FB-8C83-9038E8304A91}" destId="{A11909B0-9A32-4A8D-9AA9-F778690A6C35}" srcOrd="3" destOrd="0" presId="urn:microsoft.com/office/officeart/2005/8/layout/vList5"/>
    <dgm:cxn modelId="{62458047-1044-474C-B8E6-1D8E0016A4A4}" type="presParOf" srcId="{5750F26B-7D1A-43FB-8C83-9038E8304A91}" destId="{948F4C29-4FCD-4E5C-B900-BD92417F14F1}" srcOrd="4" destOrd="0" presId="urn:microsoft.com/office/officeart/2005/8/layout/vList5"/>
    <dgm:cxn modelId="{C4EE1982-070C-491E-A406-FD53DDD6004B}" type="presParOf" srcId="{948F4C29-4FCD-4E5C-B900-BD92417F14F1}" destId="{6A228A52-491E-458A-81CD-12823CA8F1CB}" srcOrd="0" destOrd="0" presId="urn:microsoft.com/office/officeart/2005/8/layout/vList5"/>
    <dgm:cxn modelId="{8799C7F3-CBBB-4BCF-875D-98A896252D49}" type="presParOf" srcId="{948F4C29-4FCD-4E5C-B900-BD92417F14F1}" destId="{7A805F7E-12F5-40D0-A0C4-7D022E7C95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091D2-F50E-4352-B154-CD07A057FE68}">
      <dsp:nvSpPr>
        <dsp:cNvPr id="0" name=""/>
        <dsp:cNvSpPr/>
      </dsp:nvSpPr>
      <dsp:spPr>
        <a:xfrm>
          <a:off x="1824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824" y="129639"/>
        <a:ext cx="1447284" cy="868370"/>
      </dsp:txXfrm>
    </dsp:sp>
    <dsp:sp modelId="{3951351D-7AAF-40F2-AD78-71CF442C2A75}">
      <dsp:nvSpPr>
        <dsp:cNvPr id="0" name=""/>
        <dsp:cNvSpPr/>
      </dsp:nvSpPr>
      <dsp:spPr>
        <a:xfrm>
          <a:off x="1593836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Водоотведение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593836" y="129639"/>
        <a:ext cx="1447284" cy="868370"/>
      </dsp:txXfrm>
    </dsp:sp>
    <dsp:sp modelId="{359105B2-B8E0-4EE6-8066-209F14A819A0}">
      <dsp:nvSpPr>
        <dsp:cNvPr id="0" name=""/>
        <dsp:cNvSpPr/>
      </dsp:nvSpPr>
      <dsp:spPr>
        <a:xfrm>
          <a:off x="3185849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Теплоснабжение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185849" y="129639"/>
        <a:ext cx="1447284" cy="868370"/>
      </dsp:txXfrm>
    </dsp:sp>
    <dsp:sp modelId="{E37844F1-6746-4332-8A2C-20653E019CAA}">
      <dsp:nvSpPr>
        <dsp:cNvPr id="0" name=""/>
        <dsp:cNvSpPr/>
      </dsp:nvSpPr>
      <dsp:spPr>
        <a:xfrm>
          <a:off x="4777861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Электроснабжение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777861" y="129639"/>
        <a:ext cx="1447284" cy="868370"/>
      </dsp:txXfrm>
    </dsp:sp>
    <dsp:sp modelId="{E1774EF0-E4CF-4B1E-8C5E-CE6140FA45CC}">
      <dsp:nvSpPr>
        <dsp:cNvPr id="0" name=""/>
        <dsp:cNvSpPr/>
      </dsp:nvSpPr>
      <dsp:spPr>
        <a:xfrm>
          <a:off x="1824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Газоснабжение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824" y="1142738"/>
        <a:ext cx="1447284" cy="868370"/>
      </dsp:txXfrm>
    </dsp:sp>
    <dsp:sp modelId="{7C2D9E5A-338C-4CAE-9098-550544DBB75D}">
      <dsp:nvSpPr>
        <dsp:cNvPr id="0" name=""/>
        <dsp:cNvSpPr/>
      </dsp:nvSpPr>
      <dsp:spPr>
        <a:xfrm>
          <a:off x="1593836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Автомобильные дороги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593836" y="1142738"/>
        <a:ext cx="1447284" cy="868370"/>
      </dsp:txXfrm>
    </dsp:sp>
    <dsp:sp modelId="{DBF14DAB-6ACF-4665-B831-5AB75E039306}">
      <dsp:nvSpPr>
        <dsp:cNvPr id="0" name=""/>
        <dsp:cNvSpPr/>
      </dsp:nvSpPr>
      <dsp:spPr>
        <a:xfrm>
          <a:off x="3185849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Железные дороги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185849" y="1142738"/>
        <a:ext cx="1447284" cy="868370"/>
      </dsp:txXfrm>
    </dsp:sp>
    <dsp:sp modelId="{A25DB558-5299-4DE8-A85C-F16CBD64164B}">
      <dsp:nvSpPr>
        <dsp:cNvPr id="0" name=""/>
        <dsp:cNvSpPr/>
      </dsp:nvSpPr>
      <dsp:spPr>
        <a:xfrm>
          <a:off x="4777861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Связь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777861" y="1142738"/>
        <a:ext cx="1447284" cy="86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4FEA-EF40-4EBA-9379-D367D15DEBFB}">
      <dsp:nvSpPr>
        <dsp:cNvPr id="0" name=""/>
        <dsp:cNvSpPr/>
      </dsp:nvSpPr>
      <dsp:spPr>
        <a:xfrm rot="5400000">
          <a:off x="4641218" y="-695796"/>
          <a:ext cx="736040" cy="685662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Предоставление процентного </a:t>
          </a: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займа 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Вхождение</a:t>
          </a:r>
          <a:r>
            <a:rPr lang="en-US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капитал 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компании-инициатора (не более 49%)</a:t>
          </a:r>
        </a:p>
      </dsp:txBody>
      <dsp:txXfrm rot="-5400000">
        <a:off x="1580925" y="2400428"/>
        <a:ext cx="6820697" cy="664178"/>
      </dsp:txXfrm>
    </dsp:sp>
    <dsp:sp modelId="{02F78742-F04E-4FD1-AC7A-6A8A2CACFA4E}">
      <dsp:nvSpPr>
        <dsp:cNvPr id="0" name=""/>
        <dsp:cNvSpPr/>
      </dsp:nvSpPr>
      <dsp:spPr>
        <a:xfrm>
          <a:off x="6" y="2299463"/>
          <a:ext cx="1578701" cy="778885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Форма  участия</a:t>
          </a:r>
          <a:endParaRPr lang="ru-RU" sz="1800" kern="1200" dirty="0"/>
        </a:p>
      </dsp:txBody>
      <dsp:txXfrm>
        <a:off x="38028" y="2337485"/>
        <a:ext cx="1502657" cy="702841"/>
      </dsp:txXfrm>
    </dsp:sp>
    <dsp:sp modelId="{120852C0-D7A4-4013-8FBA-4B2E1EEF0C6F}">
      <dsp:nvSpPr>
        <dsp:cNvPr id="0" name=""/>
        <dsp:cNvSpPr/>
      </dsp:nvSpPr>
      <dsp:spPr>
        <a:xfrm rot="5400000">
          <a:off x="4007979" y="-2187718"/>
          <a:ext cx="1977553" cy="688157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Сумма  -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 100 до 1000 млн. руб.  </a:t>
          </a:r>
          <a:endParaRPr lang="ru-RU" sz="14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Ставка  -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5 % годовых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Срок –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до 8 лет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Участие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собственными средствами 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в проекте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менее 15%  </a:t>
          </a:r>
          <a:endParaRPr lang="ru-RU" sz="14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Отсрочка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по выплате займа - 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более 3 лет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Наличие обеспечения 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 зависимости от деятельности градообразующего предприятия</a:t>
          </a:r>
          <a:endParaRPr lang="ru-RU" sz="14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sp:txBody>
      <dsp:txXfrm rot="-5400000">
        <a:off x="1555970" y="360827"/>
        <a:ext cx="6785035" cy="1784481"/>
      </dsp:txXfrm>
    </dsp:sp>
    <dsp:sp modelId="{7FDCC698-B6D8-45A9-8F13-89698AD8FE42}">
      <dsp:nvSpPr>
        <dsp:cNvPr id="0" name=""/>
        <dsp:cNvSpPr/>
      </dsp:nvSpPr>
      <dsp:spPr>
        <a:xfrm>
          <a:off x="21" y="271957"/>
          <a:ext cx="1554326" cy="1954433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условия</a:t>
          </a:r>
          <a:endParaRPr lang="ru-RU" sz="1800" kern="1200" dirty="0"/>
        </a:p>
      </dsp:txBody>
      <dsp:txXfrm>
        <a:off x="75897" y="347833"/>
        <a:ext cx="1402574" cy="1802681"/>
      </dsp:txXfrm>
    </dsp:sp>
    <dsp:sp modelId="{7A805F7E-12F5-40D0-A0C4-7D022E7C9529}">
      <dsp:nvSpPr>
        <dsp:cNvPr id="0" name=""/>
        <dsp:cNvSpPr/>
      </dsp:nvSpPr>
      <dsp:spPr>
        <a:xfrm rot="5400000">
          <a:off x="4255960" y="474436"/>
          <a:ext cx="1476577" cy="688116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 (заемщик) – юридическое лицо,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резидент РФ</a:t>
          </a:r>
          <a:endParaRPr lang="ru-RU" sz="14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у</a:t>
          </a:r>
          <a:r>
            <a:rPr lang="en-US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просроченной задолженности перед бюджетом и фондами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Проект должен реализовываться </a:t>
          </a: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границах моногорода </a:t>
          </a:r>
          <a:r>
            <a:rPr lang="ru-RU" sz="1100" b="0" i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(как минимум часть проекта должна быть на территории моногорода при наличии производственной взаимосвязи с проектом за границами моногорода)</a:t>
          </a:r>
          <a:endParaRPr lang="en-US" sz="1100" b="0" i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результате реализации проекта должны быть созданы новые рабочие места</a:t>
          </a:r>
        </a:p>
      </dsp:txBody>
      <dsp:txXfrm rot="-5400000">
        <a:off x="1553665" y="3248813"/>
        <a:ext cx="6809087" cy="1332415"/>
      </dsp:txXfrm>
    </dsp:sp>
    <dsp:sp modelId="{6A228A52-491E-458A-81CD-12823CA8F1CB}">
      <dsp:nvSpPr>
        <dsp:cNvPr id="0" name=""/>
        <dsp:cNvSpPr/>
      </dsp:nvSpPr>
      <dsp:spPr>
        <a:xfrm>
          <a:off x="16" y="3130671"/>
          <a:ext cx="1547197" cy="1522637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 к проекту и инициатору (заемщику)</a:t>
          </a:r>
          <a:endParaRPr lang="ru-RU" sz="1800" kern="1200" dirty="0"/>
        </a:p>
      </dsp:txBody>
      <dsp:txXfrm>
        <a:off x="74345" y="3205000"/>
        <a:ext cx="1398539" cy="1373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FFA0-974A-432D-8ECE-6B0A0C86B82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57EA-7E7A-4019-82CA-3D322AC59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DC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EC2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3" y="49212"/>
            <a:ext cx="2546348" cy="786568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-4" y="91823"/>
            <a:ext cx="9144004" cy="743957"/>
            <a:chOff x="-4" y="91823"/>
            <a:chExt cx="9144004" cy="743957"/>
          </a:xfrm>
        </p:grpSpPr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2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144993"/>
            <a:ext cx="7676951" cy="540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DC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4" y="6027264"/>
            <a:ext cx="9144004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474133" y="736600"/>
            <a:ext cx="8280000" cy="0"/>
          </a:xfrm>
          <a:prstGeom prst="line">
            <a:avLst/>
          </a:prstGeom>
          <a:ln w="127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174696" y="144993"/>
            <a:ext cx="584200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18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133" y="323017"/>
            <a:ext cx="7676951" cy="540000"/>
          </a:xfrm>
          <a:ln w="38100">
            <a:noFill/>
          </a:ln>
          <a:effectLst/>
        </p:spPr>
        <p:txBody>
          <a:bodyPr>
            <a:noAutofit/>
          </a:bodyPr>
          <a:lstStyle>
            <a:lvl1pPr>
              <a:defRPr sz="2200" b="1">
                <a:solidFill>
                  <a:srgbClr val="007DC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в три</a:t>
            </a:r>
            <a:br>
              <a:rPr lang="ru-RU" dirty="0" smtClean="0"/>
            </a:br>
            <a:r>
              <a:rPr lang="ru-RU" dirty="0" smtClean="0"/>
              <a:t>строки</a:t>
            </a:r>
            <a:endParaRPr lang="en-US" dirty="0"/>
          </a:p>
        </p:txBody>
      </p:sp>
      <p:grpSp>
        <p:nvGrpSpPr>
          <p:cNvPr id="3" name="Группа 5"/>
          <p:cNvGrpSpPr/>
          <p:nvPr userDrawn="1"/>
        </p:nvGrpSpPr>
        <p:grpSpPr>
          <a:xfrm>
            <a:off x="-4" y="6027264"/>
            <a:ext cx="9144004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474133" y="1076464"/>
            <a:ext cx="8280000" cy="0"/>
          </a:xfrm>
          <a:prstGeom prst="line">
            <a:avLst/>
          </a:prstGeom>
          <a:ln w="2222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174696" y="161177"/>
            <a:ext cx="584200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435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D1B0-2493-497D-8BF3-C68038C4BD62}" type="datetime1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D94-34D1-49AA-A2F2-917272C37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mru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jpe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2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gif"/><Relationship Id="rId7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.krasnoslabodtsev@frmrus.ru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466" y="1650999"/>
            <a:ext cx="6333068" cy="215053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400" b="1" dirty="0">
                <a:ln>
                  <a:solidFill>
                    <a:srgbClr val="007DC5"/>
                  </a:solidFill>
                </a:ln>
                <a:latin typeface="PT Sans" panose="020B0503020203020204" pitchFamily="34" charset="-52"/>
                <a:ea typeface="PT Sans" panose="020B0503020203020204" pitchFamily="34" charset="-52"/>
              </a:rPr>
              <a:t>Фонд развития моногородов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62652"/>
            <a:ext cx="6858000" cy="1655762"/>
          </a:xfrm>
        </p:spPr>
        <p:txBody>
          <a:bodyPr/>
          <a:lstStyle/>
          <a:p>
            <a:r>
              <a:rPr lang="ru-RU" dirty="0">
                <a:ln>
                  <a:solidFill>
                    <a:srgbClr val="7EC24A"/>
                  </a:solidFill>
                </a:ln>
                <a:latin typeface="PT Sans" panose="020B0503020203020204" pitchFamily="34" charset="-52"/>
                <a:ea typeface="PT Sans" panose="020B0503020203020204" pitchFamily="34" charset="-52"/>
              </a:rPr>
              <a:t>Меры поддержки и </a:t>
            </a:r>
            <a:r>
              <a:rPr lang="ru-RU" dirty="0" smtClean="0">
                <a:ln>
                  <a:solidFill>
                    <a:srgbClr val="7EC24A"/>
                  </a:solidFill>
                </a:ln>
                <a:latin typeface="PT Sans" panose="020B0503020203020204" pitchFamily="34" charset="-52"/>
                <a:ea typeface="PT Sans" panose="020B0503020203020204" pitchFamily="34" charset="-52"/>
              </a:rPr>
              <a:t>возможности</a:t>
            </a:r>
            <a:r>
              <a:rPr lang="ru-RU" dirty="0">
                <a:ln>
                  <a:solidFill>
                    <a:srgbClr val="7EC24A"/>
                  </a:solidFill>
                </a:ln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dirty="0" smtClean="0">
              <a:ln>
                <a:solidFill>
                  <a:srgbClr val="7EC24A"/>
                </a:solidFill>
              </a:ln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82133" y="6458433"/>
            <a:ext cx="7853381" cy="29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en-US" sz="1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www.frmrus.ru</a:t>
            </a:r>
            <a:r>
              <a:rPr lang="en-US" sz="1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                                                                                                      </a:t>
            </a:r>
            <a:r>
              <a:rPr lang="ru-RU" sz="1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12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               </a:t>
            </a:r>
            <a:r>
              <a:rPr lang="ru-RU" sz="1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</a:t>
            </a:r>
            <a:r>
              <a:rPr lang="en-US" sz="1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8 </a:t>
            </a:r>
            <a:r>
              <a:rPr lang="ru-RU" sz="12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год</a:t>
            </a:r>
            <a:endParaRPr lang="ru-RU" sz="12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227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города Набережные Челны (Республика Татарстан)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335789" y="1143884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cs typeface="David" panose="020E0502060401010101" pitchFamily="34" charset="-79"/>
              </a:rPr>
              <a:t>2</a:t>
            </a:r>
            <a:endParaRPr lang="ru-RU" sz="2000" b="1" dirty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8646" y="1168685"/>
            <a:ext cx="52305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Развитие Камского Индустриального парка «Мастер» в городе Набережные Челны Республики Татарстан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872000"/>
            <a:ext cx="3708000" cy="278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4505290" y="1800000"/>
            <a:ext cx="4382678" cy="2225456"/>
            <a:chOff x="4362449" y="1716528"/>
            <a:chExt cx="5095585" cy="22254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64993" y="1716528"/>
              <a:ext cx="5093041" cy="13849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200" b="1" u="sng" dirty="0">
                  <a:solidFill>
                    <a:srgbClr val="92D050"/>
                  </a:solidFill>
                </a:rPr>
                <a:t>Заключено соглашение о софинансировании</a:t>
              </a:r>
              <a:r>
                <a:rPr lang="ru-RU" sz="1200" b="1" dirty="0">
                  <a:solidFill>
                    <a:srgbClr val="92D050"/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расходов Республики Татарстан в целях реализации мероприятий по строительству объектов инфраструктуры в г. Набережные Челны: предоставление средств Фонда в объеме 605,4 млн. руб. с целью создания дорожной инфраструктуры общего пользования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 (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инфраструктура введена 30 июня 2016г).</a:t>
              </a:r>
            </a:p>
            <a:p>
              <a:pPr algn="just"/>
              <a:endParaRPr lang="ru-RU" sz="1200" b="1" u="sng" dirty="0" smtClean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62449" y="2939925"/>
              <a:ext cx="5039333" cy="1002059"/>
              <a:chOff x="4362449" y="2939925"/>
              <a:chExt cx="5039333" cy="100205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364993" y="2939925"/>
                <a:ext cx="503678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200" b="1" u="sng" dirty="0" smtClean="0">
                    <a:solidFill>
                      <a:srgbClr val="92D050"/>
                    </a:solidFill>
                  </a:rPr>
                  <a:t>Заключено </a:t>
                </a:r>
                <a:r>
                  <a:rPr lang="ru-RU" sz="1200" b="1" u="sng" dirty="0">
                    <a:solidFill>
                      <a:srgbClr val="92D050"/>
                    </a:solidFill>
                  </a:rPr>
                  <a:t>соглашение об участии в </a:t>
                </a:r>
                <a:r>
                  <a:rPr lang="ru-RU" sz="1200" b="1" u="sng" dirty="0" smtClean="0">
                    <a:solidFill>
                      <a:srgbClr val="92D050"/>
                    </a:solidFill>
                  </a:rPr>
                  <a:t>финансировании</a:t>
                </a:r>
              </a:p>
              <a:p>
                <a:pPr algn="just"/>
                <a:r>
                  <a:rPr lang="ru-RU" sz="1200" b="1" dirty="0" smtClean="0">
                    <a:solidFill>
                      <a:srgbClr val="92D050"/>
                    </a:solidFill>
                  </a:rPr>
                  <a:t>       </a:t>
                </a:r>
                <a:r>
                  <a:rPr lang="ru-RU" sz="1200" b="1" u="sng" dirty="0" smtClean="0">
                    <a:solidFill>
                      <a:srgbClr val="92D050"/>
                    </a:solidFill>
                  </a:rPr>
                  <a:t>инвестиционного </a:t>
                </a:r>
                <a:r>
                  <a:rPr lang="ru-RU" sz="1200" b="1" u="sng" dirty="0">
                    <a:solidFill>
                      <a:srgbClr val="92D050"/>
                    </a:solidFill>
                  </a:rPr>
                  <a:t>проекта в форме займа</a:t>
                </a:r>
                <a:r>
                  <a:rPr lang="ru-RU" sz="1200" b="1" dirty="0">
                    <a:solidFill>
                      <a:srgbClr val="92D050"/>
                    </a:solidFill>
                  </a:rPr>
                  <a:t> </a:t>
                </a:r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</a:rPr>
                  <a:t>в размере </a:t>
                </a:r>
              </a:p>
              <a:p>
                <a:pPr algn="just"/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ru-RU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898,1 </a:t>
                </a:r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</a:rPr>
                  <a:t>млн</a:t>
                </a:r>
                <a:r>
                  <a:rPr lang="ru-RU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руб</a:t>
                </a:r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</a:rPr>
                  <a:t>. под 5 % годовых на срок 8 лет.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362449" y="3664985"/>
                <a:ext cx="5036789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200" b="1" u="sng" dirty="0" smtClean="0">
                    <a:solidFill>
                      <a:srgbClr val="92D050"/>
                    </a:solidFill>
                  </a:rPr>
                  <a:t>Набережные </a:t>
                </a:r>
                <a:r>
                  <a:rPr lang="ru-RU" sz="1200" b="1" u="sng" dirty="0">
                    <a:solidFill>
                      <a:srgbClr val="92D050"/>
                    </a:solidFill>
                  </a:rPr>
                  <a:t>Челны получен статус ТОСЭР</a:t>
                </a: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474133" y="5118010"/>
            <a:ext cx="4963802" cy="1098746"/>
            <a:chOff x="288207" y="4898835"/>
            <a:chExt cx="4963802" cy="109874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8207" y="5265204"/>
              <a:ext cx="4843164" cy="732377"/>
              <a:chOff x="3351087" y="2016415"/>
              <a:chExt cx="5459381" cy="732377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104168" y="2095145"/>
                <a:ext cx="2706300" cy="646331"/>
                <a:chOff x="3195462" y="677221"/>
                <a:chExt cx="2706300" cy="646331"/>
              </a:xfrm>
            </p:grpSpPr>
            <p:sp>
              <p:nvSpPr>
                <p:cNvPr id="21" name="TextBox 14"/>
                <p:cNvSpPr txBox="1"/>
                <p:nvPr/>
              </p:nvSpPr>
              <p:spPr>
                <a:xfrm>
                  <a:off x="4508456" y="677221"/>
                  <a:ext cx="13933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95462" y="828032"/>
                  <a:ext cx="1288351" cy="437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2 245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млн. руб.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351087" y="2102461"/>
                <a:ext cx="2458043" cy="646331"/>
                <a:chOff x="3363409" y="759753"/>
                <a:chExt cx="2458043" cy="646331"/>
              </a:xfrm>
            </p:grpSpPr>
            <p:sp>
              <p:nvSpPr>
                <p:cNvPr id="18" name="TextBox 11"/>
                <p:cNvSpPr txBox="1"/>
                <p:nvPr/>
              </p:nvSpPr>
              <p:spPr>
                <a:xfrm>
                  <a:off x="4508457" y="759753"/>
                  <a:ext cx="13129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2"/>
                <p:cNvSpPr txBox="1"/>
                <p:nvPr/>
              </p:nvSpPr>
              <p:spPr>
                <a:xfrm>
                  <a:off x="3363409" y="996843"/>
                  <a:ext cx="1145048" cy="268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1425 ед.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288207" y="4898835"/>
              <a:ext cx="4963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 к 2019 году: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4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Поддержка инвестиционного проекта при участии институтов развития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335789" y="1143884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cs typeface="David" panose="020E0502060401010101" pitchFamily="34" charset="-79"/>
              </a:rPr>
              <a:t>3</a:t>
            </a:r>
            <a:endParaRPr lang="ru-RU" sz="2000" b="1" dirty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8554" y="1092177"/>
            <a:ext cx="651075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Создание сервисного металлоцентра по услуге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EPS –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очистки горячекатанного металлопроката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 городе Набережные Челны Республики Татарстан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4" y="1796656"/>
            <a:ext cx="4110245" cy="30452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22837" y="1748210"/>
            <a:ext cx="426760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8BF"/>
              </a:buClr>
              <a:buFont typeface="Wingdings" panose="05000000000000000000" pitchFamily="2" charset="2"/>
              <a:buChar char="ü"/>
            </a:pPr>
            <a:r>
              <a:rPr lang="ru-RU" sz="1200" b="1" u="sng" dirty="0" smtClean="0">
                <a:solidFill>
                  <a:srgbClr val="87BD3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Заключено </a:t>
            </a:r>
            <a:r>
              <a:rPr lang="ru-RU" sz="1200" b="1" u="sng" dirty="0">
                <a:solidFill>
                  <a:srgbClr val="87BD3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соглашение об участии в </a:t>
            </a:r>
            <a:r>
              <a:rPr lang="ru-RU" sz="1200" b="1" u="sng" dirty="0" smtClean="0">
                <a:solidFill>
                  <a:srgbClr val="87BD3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финансировании</a:t>
            </a:r>
          </a:p>
          <a:p>
            <a:pPr algn="just"/>
            <a:r>
              <a:rPr lang="ru-RU" sz="1200" b="1" dirty="0" smtClean="0">
                <a:solidFill>
                  <a:srgbClr val="87BD3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  </a:t>
            </a:r>
            <a:r>
              <a:rPr lang="ru-RU" sz="1200" b="1" u="sng" dirty="0" smtClean="0">
                <a:solidFill>
                  <a:srgbClr val="87BD3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инвестиционного </a:t>
            </a:r>
            <a:r>
              <a:rPr lang="ru-RU" sz="1200" b="1" u="sng" dirty="0">
                <a:solidFill>
                  <a:srgbClr val="87BD3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проекта в форме займа</a:t>
            </a:r>
            <a:r>
              <a:rPr lang="ru-RU" sz="1200" b="1" dirty="0">
                <a:solidFill>
                  <a:srgbClr val="87BD3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размере 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 228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млн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под 5 % годовых на срок 8 лет.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724993" y="2477275"/>
            <a:ext cx="4223934" cy="3094469"/>
            <a:chOff x="4759061" y="2477275"/>
            <a:chExt cx="4935751" cy="2751169"/>
          </a:xfrm>
        </p:grpSpPr>
        <p:sp>
          <p:nvSpPr>
            <p:cNvPr id="10" name="TextBox 12"/>
            <p:cNvSpPr txBox="1"/>
            <p:nvPr/>
          </p:nvSpPr>
          <p:spPr>
            <a:xfrm>
              <a:off x="5160545" y="2477275"/>
              <a:ext cx="3672408" cy="388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Дополнительные участники реализации Проекта: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147" y="3037642"/>
              <a:ext cx="1770550" cy="102653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257" y="4066170"/>
              <a:ext cx="2025556" cy="5120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061" y="4722995"/>
              <a:ext cx="1948722" cy="505449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4759061" y="3032956"/>
              <a:ext cx="4680745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91657" y="3251606"/>
              <a:ext cx="2896999" cy="41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Raavi" panose="020B0502040204020203" pitchFamily="34" charset="0"/>
                </a:rPr>
                <a:t>Предоставление гарантии в размере 50% суммы займа Фонда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aav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41667" y="3890022"/>
              <a:ext cx="2717960" cy="738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Times New Roman" panose="02020603050405020304" pitchFamily="18" charset="0"/>
                </a:rPr>
                <a:t>Предоставление части финансирования Инициатору и выдача гарантии в адрес Фонда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1667" y="4756720"/>
              <a:ext cx="2853145" cy="41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Times New Roman" panose="02020603050405020304" pitchFamily="18" charset="0"/>
                </a:rPr>
                <a:t>Предоставление поручительства в адрес Банка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9529" y="5300793"/>
            <a:ext cx="4963802" cy="1283412"/>
            <a:chOff x="288207" y="4898835"/>
            <a:chExt cx="4963802" cy="128341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88207" y="5265204"/>
              <a:ext cx="4843164" cy="917043"/>
              <a:chOff x="3351087" y="2016415"/>
              <a:chExt cx="5459381" cy="917043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6104168" y="2095145"/>
                <a:ext cx="2706300" cy="830997"/>
                <a:chOff x="3195462" y="677221"/>
                <a:chExt cx="2706300" cy="830997"/>
              </a:xfrm>
            </p:grpSpPr>
            <p:sp>
              <p:nvSpPr>
                <p:cNvPr id="27" name="TextBox 14"/>
                <p:cNvSpPr txBox="1"/>
                <p:nvPr/>
              </p:nvSpPr>
              <p:spPr>
                <a:xfrm>
                  <a:off x="4508457" y="677221"/>
                  <a:ext cx="139330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и</a:t>
                  </a:r>
                  <a:r>
                    <a:rPr kumimoji="0" lang="ru-RU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нвестиций (до 2019 года)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195462" y="828032"/>
                  <a:ext cx="1288351" cy="437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515</a:t>
                  </a:r>
                  <a:endPara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млн. руб.</a:t>
                  </a:r>
                  <a:endPara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3351087" y="2102461"/>
                <a:ext cx="2685733" cy="830997"/>
                <a:chOff x="3363409" y="759753"/>
                <a:chExt cx="2685733" cy="830997"/>
              </a:xfrm>
            </p:grpSpPr>
            <p:sp>
              <p:nvSpPr>
                <p:cNvPr id="24" name="TextBox 11"/>
                <p:cNvSpPr txBox="1"/>
                <p:nvPr/>
              </p:nvSpPr>
              <p:spPr>
                <a:xfrm>
                  <a:off x="4508457" y="759753"/>
                  <a:ext cx="154068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 (до 2020 года)</a:t>
                  </a:r>
                  <a:endPara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12"/>
                <p:cNvSpPr txBox="1"/>
                <p:nvPr/>
              </p:nvSpPr>
              <p:spPr>
                <a:xfrm>
                  <a:off x="3363409" y="996843"/>
                  <a:ext cx="1145048" cy="268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131 ед.</a:t>
                  </a:r>
                  <a:endPara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</p:grp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  <p:sp>
          <p:nvSpPr>
            <p:cNvPr id="20" name="Прямоугольник 19"/>
            <p:cNvSpPr/>
            <p:nvPr/>
          </p:nvSpPr>
          <p:spPr>
            <a:xfrm>
              <a:off x="288207" y="4898835"/>
              <a:ext cx="4963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3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83" y="2128020"/>
            <a:ext cx="7223996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200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Площадки, обеспеченные инфраструктурой с привлечением средств Фонда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endParaRPr lang="ru-RU" sz="2200" b="1" dirty="0" smtClean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000" b="1" i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технологическое присоединение инвестиционных проектов на указанных площадках осуществляется практически бесплатно (без взимания в составе платы расходов на создание объектов инфраструктуры)</a:t>
            </a:r>
            <a:endParaRPr lang="ru-RU" sz="2000" b="1" i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174696" y="161177"/>
            <a:ext cx="584200" cy="540000"/>
          </a:xfrm>
        </p:spPr>
        <p:txBody>
          <a:bodyPr>
            <a:norm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44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" y="763322"/>
            <a:ext cx="1962638" cy="65717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9317" y="45219"/>
            <a:ext cx="722399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2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Развитие Индустриального парка «Богословский» в городе Краснотурьинск Свердловской области</a:t>
            </a:r>
          </a:p>
        </p:txBody>
      </p:sp>
      <p:sp>
        <p:nvSpPr>
          <p:cNvPr id="5" name="Кольцо 4"/>
          <p:cNvSpPr/>
          <p:nvPr/>
        </p:nvSpPr>
        <p:spPr>
          <a:xfrm>
            <a:off x="46552" y="109075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1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583908" y="1247887"/>
            <a:ext cx="3185452" cy="1901711"/>
            <a:chOff x="8667817" y="2510560"/>
            <a:chExt cx="6313837" cy="339770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5933" y="3013364"/>
              <a:ext cx="4695721" cy="2894903"/>
            </a:xfrm>
            <a:prstGeom prst="rect">
              <a:avLst/>
            </a:prstGeom>
          </p:spPr>
        </p:pic>
        <p:sp>
          <p:nvSpPr>
            <p:cNvPr id="8" name="Овальная выноска 7"/>
            <p:cNvSpPr/>
            <p:nvPr/>
          </p:nvSpPr>
          <p:spPr>
            <a:xfrm>
              <a:off x="8667817" y="2827492"/>
              <a:ext cx="2897991" cy="1586166"/>
            </a:xfrm>
            <a:prstGeom prst="wedgeEllipseCallout">
              <a:avLst>
                <a:gd name="adj1" fmla="val 44116"/>
                <a:gd name="adj2" fmla="val 8321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4952" y="3018872"/>
              <a:ext cx="858767" cy="1079031"/>
            </a:xfrm>
            <a:prstGeom prst="rect">
              <a:avLst/>
            </a:prstGeom>
          </p:spPr>
        </p:pic>
        <p:cxnSp>
          <p:nvCxnSpPr>
            <p:cNvPr id="10" name="Соединительная линия уступом 9"/>
            <p:cNvCxnSpPr/>
            <p:nvPr/>
          </p:nvCxnSpPr>
          <p:spPr>
            <a:xfrm rot="16200000" flipH="1">
              <a:off x="9336710" y="2645988"/>
              <a:ext cx="866704" cy="5958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3771208" y="990273"/>
            <a:ext cx="5036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Моногородом получен статус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ТОСЭР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3780" y="4312398"/>
            <a:ext cx="3204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Существующие свободные мощности: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4640" y="2040490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Свердловская область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05965" y="2074253"/>
            <a:ext cx="344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Субъект: Свердловская область</a:t>
            </a:r>
          </a:p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Город: Краснотурьинск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815048" y="1363843"/>
            <a:ext cx="5530590" cy="654923"/>
            <a:chOff x="3815048" y="1363843"/>
            <a:chExt cx="5530590" cy="65492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79319" y="1363843"/>
              <a:ext cx="3481945" cy="1820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</a:pPr>
              <a:r>
                <a:rPr lang="ru-RU" sz="1200" dirty="0">
                  <a:solidFill>
                    <a:schemeClr val="bg1"/>
                  </a:solidFill>
                  <a:latin typeface="Gotham Pro Medium" panose="02000603030000020004" pitchFamily="50" charset="0"/>
                  <a:ea typeface="Tahoma" panose="020B0604030504040204" pitchFamily="34" charset="0"/>
                  <a:cs typeface="Gotham Pro Medium" panose="02000603030000020004" pitchFamily="50" charset="0"/>
                </a:rPr>
                <a:t>ОСНОВНЫЕ ХАРАКТЕРИСТИКИ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048" y="1670589"/>
              <a:ext cx="348177" cy="348177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4154170" y="1652979"/>
              <a:ext cx="32044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  <a:cs typeface="Gotham Pro" panose="02000503040000020004" pitchFamily="50" charset="0"/>
                </a:rPr>
                <a:t>Расположение парка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141199" y="1629829"/>
              <a:ext cx="32044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ea typeface="Tahoma" panose="020B0604030504040204" pitchFamily="34" charset="0"/>
                  <a:cs typeface="Gotham Pro" panose="02000503040000020004" pitchFamily="50" charset="0"/>
                </a:rPr>
                <a:t>Тип парка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48845" y="2056594"/>
            <a:ext cx="2740251" cy="352741"/>
            <a:chOff x="6348845" y="2056594"/>
            <a:chExt cx="2740251" cy="352741"/>
          </a:xfrm>
        </p:grpSpPr>
        <p:sp>
          <p:nvSpPr>
            <p:cNvPr id="42" name="Овал 41"/>
            <p:cNvSpPr/>
            <p:nvPr/>
          </p:nvSpPr>
          <p:spPr>
            <a:xfrm>
              <a:off x="6348845" y="2081619"/>
              <a:ext cx="1299010" cy="327716"/>
            </a:xfrm>
            <a:prstGeom prst="ellipse">
              <a:avLst/>
            </a:prstGeom>
            <a:ln w="3175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Greenfield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7729571" y="2056594"/>
              <a:ext cx="1359525" cy="35274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Brownfield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031372" y="2874474"/>
            <a:ext cx="366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Площадь индустриального парка</a:t>
            </a:r>
            <a:endParaRPr lang="ru-RU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61431" y="3187802"/>
            <a:ext cx="3205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Общая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полезная площадь – 86 га</a:t>
            </a:r>
          </a:p>
          <a:p>
            <a:pPr marL="0" lvl="1"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(преимущественно свободная) 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0" y="4654383"/>
            <a:ext cx="384908" cy="38490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" y="5567515"/>
            <a:ext cx="405379" cy="45255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1" y="4620175"/>
            <a:ext cx="399908" cy="3999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92" y="5609471"/>
            <a:ext cx="453766" cy="34483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1440" y="4589196"/>
            <a:ext cx="1489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Электрообеспечение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5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0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МВт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5255" y="5566448"/>
            <a:ext cx="1253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Газообеспечение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3000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час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14296" y="4574192"/>
            <a:ext cx="1297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Водообеспечение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12000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сутки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87886" y="557666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Теплообеспечение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41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Гкал/час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32984" y="4061058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ИНФРАСТРУКТУРА ПАРКА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074856" y="4065693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ТАРИФНАЯ ПОЛИТИКА</a:t>
            </a:r>
            <a:endParaRPr lang="ru-RU" sz="1400" dirty="0"/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05625"/>
              </p:ext>
            </p:extLst>
          </p:nvPr>
        </p:nvGraphicFramePr>
        <p:xfrm>
          <a:off x="4404495" y="4338836"/>
          <a:ext cx="4446638" cy="160037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733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Стоимость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Арендная плата за земельный участок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от 25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тыс.руб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/га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13,5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./м3 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Водоотведение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10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./м3 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3,9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кВт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Теплоснабжение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940 </a:t>
                      </a: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Руб./Гкал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95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46552" y="109075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3552" y="-5347"/>
            <a:ext cx="722399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2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Развитие Индустриального парка «Череповец» в городе Череповец Вологодской области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79" y="1529309"/>
            <a:ext cx="2369081" cy="1620289"/>
          </a:xfrm>
          <a:prstGeom prst="rect">
            <a:avLst/>
          </a:prstGeom>
        </p:spPr>
      </p:pic>
      <p:sp>
        <p:nvSpPr>
          <p:cNvPr id="21" name="Овальная выноска 20"/>
          <p:cNvSpPr/>
          <p:nvPr/>
        </p:nvSpPr>
        <p:spPr>
          <a:xfrm>
            <a:off x="383212" y="1286750"/>
            <a:ext cx="1462092" cy="887784"/>
          </a:xfrm>
          <a:prstGeom prst="wedgeEllipseCallout">
            <a:avLst>
              <a:gd name="adj1" fmla="val 44116"/>
              <a:gd name="adj2" fmla="val 832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7" y="1483346"/>
            <a:ext cx="973435" cy="485408"/>
          </a:xfrm>
          <a:prstGeom prst="rect">
            <a:avLst/>
          </a:prstGeom>
        </p:spPr>
      </p:pic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473087" y="1352249"/>
            <a:ext cx="653076" cy="3006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" y="743772"/>
            <a:ext cx="1416999" cy="4534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61545" y="1869079"/>
            <a:ext cx="344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Субъект: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Вологодская область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Город: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Череповец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32995" y="2628542"/>
            <a:ext cx="3204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Площадь индустриального парка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2629" y="2890420"/>
            <a:ext cx="261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Общая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полезная площадь – 34,6 га</a:t>
            </a:r>
          </a:p>
          <a:p>
            <a:pPr marL="0" lvl="1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Занято резидентами – 19,2 га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marL="0" lvl="1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Свободная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площадь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– 15,4 га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6" y="4558970"/>
            <a:ext cx="384908" cy="3849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76657" y="4556560"/>
            <a:ext cx="1388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Электроснабжение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13,3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МВт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9039" y="4248783"/>
            <a:ext cx="3204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Существующие свободные мощности: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2" y="5369945"/>
            <a:ext cx="405379" cy="4525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5901" y="5369945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Газоснабжение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119 040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29" y="4599541"/>
            <a:ext cx="399908" cy="39990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643437" y="4568562"/>
            <a:ext cx="1175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Водоснабжение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890,4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" name="Picture 2" descr="Pipes premium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37" y="5437027"/>
            <a:ext cx="318392" cy="3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08664" y="5352085"/>
            <a:ext cx="11528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Водоотведение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890,4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7105" y="1891747"/>
            <a:ext cx="12121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Вологодская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область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358274" y="830354"/>
            <a:ext cx="6008303" cy="1038725"/>
            <a:chOff x="3358274" y="830354"/>
            <a:chExt cx="6008303" cy="103872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58274" y="830354"/>
              <a:ext cx="50367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Gotham Pro" panose="02000503040000020004" pitchFamily="50" charset="0"/>
                </a:rPr>
                <a:t>Моногородом получен статус </a:t>
              </a:r>
              <a:r>
                <a:rPr lang="ru-RU" sz="1400" b="1" u="sng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Gotham Pro" panose="02000503040000020004" pitchFamily="50" charset="0"/>
                </a:rPr>
                <a:t>ТОСЭР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3835987" y="1214156"/>
              <a:ext cx="5530590" cy="654923"/>
              <a:chOff x="3815048" y="1363843"/>
              <a:chExt cx="5530590" cy="654923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879319" y="1363843"/>
                <a:ext cx="3481945" cy="18200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0"/>
                  </a:spcBef>
                </a:pPr>
                <a:r>
                  <a:rPr lang="ru-RU" sz="1200" dirty="0">
                    <a:solidFill>
                      <a:schemeClr val="bg1"/>
                    </a:solidFill>
                    <a:latin typeface="Gotham Pro Medium" panose="02000603030000020004" pitchFamily="50" charset="0"/>
                    <a:ea typeface="Tahoma" panose="020B0604030504040204" pitchFamily="34" charset="0"/>
                    <a:cs typeface="Gotham Pro Medium" panose="02000603030000020004" pitchFamily="50" charset="0"/>
                  </a:rPr>
                  <a:t>ОСНОВНЫЕ ХАРАКТЕРИСТИКИ</a:t>
                </a:r>
              </a:p>
            </p:txBody>
          </p:sp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5048" y="1670589"/>
                <a:ext cx="348177" cy="348177"/>
              </a:xfrm>
              <a:prstGeom prst="rect">
                <a:avLst/>
              </a:prstGeom>
            </p:spPr>
          </p:pic>
          <p:sp>
            <p:nvSpPr>
              <p:cNvPr id="52" name="Прямоугольник 51"/>
              <p:cNvSpPr/>
              <p:nvPr/>
            </p:nvSpPr>
            <p:spPr>
              <a:xfrm>
                <a:off x="4154170" y="1652979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Расположение парка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141199" y="1684852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Тип парка</a:t>
                </a: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6369627" y="1909202"/>
            <a:ext cx="2728892" cy="352741"/>
            <a:chOff x="6360204" y="2056594"/>
            <a:chExt cx="2728892" cy="352741"/>
          </a:xfrm>
        </p:grpSpPr>
        <p:sp>
          <p:nvSpPr>
            <p:cNvPr id="55" name="Овал 54"/>
            <p:cNvSpPr/>
            <p:nvPr/>
          </p:nvSpPr>
          <p:spPr>
            <a:xfrm>
              <a:off x="6360204" y="2081619"/>
              <a:ext cx="1287651" cy="327716"/>
            </a:xfrm>
            <a:prstGeom prst="ellipse">
              <a:avLst/>
            </a:prstGeom>
            <a:ln w="3175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Greenfield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7729571" y="2056594"/>
              <a:ext cx="1359525" cy="35274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Brownfield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58054" y="4060130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ИНФРАСТРУКТУРА ПАРКА</a:t>
            </a:r>
            <a:endParaRPr lang="ru-RU" sz="1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242629" y="4060131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ТАРИФНАЯ ПОЛИТИКА</a:t>
            </a:r>
            <a:endParaRPr lang="ru-RU" sz="1400" dirty="0"/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91548"/>
              </p:ext>
            </p:extLst>
          </p:nvPr>
        </p:nvGraphicFramePr>
        <p:xfrm>
          <a:off x="4563519" y="4272576"/>
          <a:ext cx="4446638" cy="182466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41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Стоимость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Арендная плата за земельный участок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126 тыс. </a:t>
                      </a:r>
                      <a:r>
                        <a:rPr lang="ru-RU" sz="11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/га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15,33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Водоотведение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14,09 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от 3,61 до 6,6 руб./кВт*ч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Теплоснабжение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от 76 до 110 </a:t>
                      </a:r>
                      <a:r>
                        <a:rPr lang="ru-RU" sz="11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/тыс. м3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4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46552" y="109075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317" y="2219"/>
            <a:ext cx="7525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2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Развитие Промышленного парка «Развитие» в городе Набережные Челны Республики Татарстан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68940" y="1016845"/>
            <a:ext cx="3672183" cy="1844689"/>
            <a:chOff x="674207" y="3673984"/>
            <a:chExt cx="7458078" cy="32970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5826" y="3853779"/>
              <a:ext cx="5056459" cy="3117297"/>
            </a:xfrm>
            <a:prstGeom prst="rect">
              <a:avLst/>
            </a:prstGeom>
          </p:spPr>
        </p:pic>
        <p:sp>
          <p:nvSpPr>
            <p:cNvPr id="8" name="Овальная выноска 7"/>
            <p:cNvSpPr/>
            <p:nvPr/>
          </p:nvSpPr>
          <p:spPr>
            <a:xfrm>
              <a:off x="1568867" y="3903083"/>
              <a:ext cx="3126184" cy="1708021"/>
            </a:xfrm>
            <a:prstGeom prst="wedgeEllipseCallout">
              <a:avLst>
                <a:gd name="adj1" fmla="val 44116"/>
                <a:gd name="adj2" fmla="val 8321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31726" y="4838763"/>
              <a:ext cx="4086092" cy="46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tx2">
                      <a:lumMod val="75000"/>
                    </a:schemeClr>
                  </a:solidFill>
                </a:rPr>
                <a:t>Республика Татарстан</a:t>
              </a:r>
            </a:p>
          </p:txBody>
        </p:sp>
        <p:pic>
          <p:nvPicPr>
            <p:cNvPr id="10" name="Picture 5" descr="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07" y="3673984"/>
              <a:ext cx="1378854" cy="36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shkolakz.ru/nepic/%D0%91%D0%B8%D0%BE%D0%B3%D1%80%D0%B0%D1%84%D0%B8%D1%8F+%D0%A0%D0%BE%D0%B4%D0%B8%D0%BB%D1%81%D1%8F+4+%D0%B0%D0%B2%D0%B3%D1%83%D1%81%D1%82%D0%B0+1959+%D0%B3%D0%BE%D0%B4%D0%B0%2C+%D0%B4.+%D0%A7%D0%B5%D0%BB%D0%BD%D1%8B+%D0%91%D0%B0%D1%88+%D0%A0%D1%8B%D0%B1%D0%BD%D0%BE-%D0%A1%D0%BB%D0%BE%D0%B1%D0%BE%D0%B4%D1%81%D0%BA%D0%BE%D0%B3%D0%BE+%D1%80%D0%B0%D0%B9%D0%BE%D0%BD%D0%B0+%D1%82%D0%B0%D1%81%D1%81%D1%80c/136922_html_m7d50567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144" y="4119345"/>
              <a:ext cx="2029355" cy="83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Соединительная линия уступом 11"/>
          <p:cNvCxnSpPr/>
          <p:nvPr/>
        </p:nvCxnSpPr>
        <p:spPr>
          <a:xfrm>
            <a:off x="1023230" y="1201925"/>
            <a:ext cx="691287" cy="24732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8526" y="1854739"/>
            <a:ext cx="344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Субъект: Республика Татарстан</a:t>
            </a:r>
          </a:p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Город: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Набережные Челны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9227" y="2694094"/>
            <a:ext cx="395717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Площадь промышленного парка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24,57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га</a:t>
            </a:r>
          </a:p>
          <a:p>
            <a:pPr algn="ctr">
              <a:spcBef>
                <a:spcPct val="0"/>
              </a:spcBef>
            </a:pP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(договоры аренды заключены преимущественно на всю площадь, при этом есть перспективная возможность высвобождения отдельных земельных участков)</a:t>
            </a:r>
            <a:endParaRPr lang="ru-RU" sz="1100" b="1" i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619141" y="848954"/>
            <a:ext cx="6008303" cy="1038725"/>
            <a:chOff x="3358274" y="830354"/>
            <a:chExt cx="6008303" cy="103872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358274" y="830354"/>
              <a:ext cx="50367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Gotham Pro" panose="02000503040000020004" pitchFamily="50" charset="0"/>
                </a:rPr>
                <a:t>Моногородом получен статус </a:t>
              </a:r>
              <a:r>
                <a:rPr lang="ru-RU" sz="1400" b="1" u="sng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Gotham Pro" panose="02000503040000020004" pitchFamily="50" charset="0"/>
                </a:rPr>
                <a:t>ТОСЭР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3835987" y="1214156"/>
              <a:ext cx="5530590" cy="654923"/>
              <a:chOff x="3815048" y="1363843"/>
              <a:chExt cx="5530590" cy="654923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79319" y="1363843"/>
                <a:ext cx="3481945" cy="18200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0"/>
                  </a:spcBef>
                </a:pPr>
                <a:r>
                  <a:rPr lang="ru-RU" sz="1200" dirty="0">
                    <a:solidFill>
                      <a:schemeClr val="bg1"/>
                    </a:solidFill>
                    <a:latin typeface="Gotham Pro Medium" panose="02000603030000020004" pitchFamily="50" charset="0"/>
                    <a:ea typeface="Tahoma" panose="020B0604030504040204" pitchFamily="34" charset="0"/>
                    <a:cs typeface="Gotham Pro Medium" panose="02000603030000020004" pitchFamily="50" charset="0"/>
                  </a:rPr>
                  <a:t>ОСНОВНЫЕ ХАРАКТЕРИСТИКИ</a:t>
                </a:r>
              </a:p>
            </p:txBody>
          </p:sp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5048" y="1670589"/>
                <a:ext cx="348177" cy="348177"/>
              </a:xfrm>
              <a:prstGeom prst="rect">
                <a:avLst/>
              </a:prstGeom>
            </p:spPr>
          </p:pic>
          <p:sp>
            <p:nvSpPr>
              <p:cNvPr id="47" name="Прямоугольник 46"/>
              <p:cNvSpPr/>
              <p:nvPr/>
            </p:nvSpPr>
            <p:spPr>
              <a:xfrm>
                <a:off x="4154170" y="1652979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Расположение парка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6141199" y="1684852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Тип парка</a:t>
                </a: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6423005" y="1909202"/>
            <a:ext cx="2675514" cy="352741"/>
            <a:chOff x="6413582" y="2056594"/>
            <a:chExt cx="2675514" cy="352741"/>
          </a:xfrm>
        </p:grpSpPr>
        <p:sp>
          <p:nvSpPr>
            <p:cNvPr id="50" name="Овал 49"/>
            <p:cNvSpPr/>
            <p:nvPr/>
          </p:nvSpPr>
          <p:spPr>
            <a:xfrm>
              <a:off x="6413582" y="2081619"/>
              <a:ext cx="1234273" cy="327716"/>
            </a:xfrm>
            <a:prstGeom prst="ellipse">
              <a:avLst/>
            </a:prstGeom>
            <a:ln w="3175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Greenfield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7729571" y="2056594"/>
              <a:ext cx="1359525" cy="35274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Brownfield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58055" y="4060131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ИНФРАСТРУКТУРА ПАРКА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175509" y="4049576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ТАРИФНАЯ ПОЛИТИКА</a:t>
            </a:r>
            <a:endParaRPr lang="ru-RU" sz="1400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6" y="4558970"/>
            <a:ext cx="384908" cy="38490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29" y="4599541"/>
            <a:ext cx="399908" cy="399908"/>
          </a:xfrm>
          <a:prstGeom prst="rect">
            <a:avLst/>
          </a:prstGeom>
        </p:spPr>
      </p:pic>
      <p:pic>
        <p:nvPicPr>
          <p:cNvPr id="58" name="Picture 2" descr="Pipes premium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37" y="5437027"/>
            <a:ext cx="318392" cy="3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40307"/>
              </p:ext>
            </p:extLst>
          </p:nvPr>
        </p:nvGraphicFramePr>
        <p:xfrm>
          <a:off x="4404495" y="4338836"/>
          <a:ext cx="4446638" cy="160233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41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Стоимость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Арендная плата за земельный участок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0 руб./м2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23,71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Водоотведение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11 руб.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2,20 руб./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кВт.ч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Теплоснабжение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587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Гкал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83211" y="4520591"/>
            <a:ext cx="179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Электроснабжение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4,5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МВт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81929" y="5349821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Водоотведение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282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,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6</a:t>
            </a:r>
            <a:r>
              <a:rPr lang="ru-RU" sz="1200" b="1" dirty="0"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/ч.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59304" y="4537784"/>
            <a:ext cx="126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Водоснабжение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282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,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6</a:t>
            </a:r>
            <a:r>
              <a:rPr lang="ru-RU" sz="1200" b="1" dirty="0"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/ч.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" y="5369945"/>
            <a:ext cx="489955" cy="489955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68351" y="5369945"/>
            <a:ext cx="132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Теплоснабжение</a:t>
            </a: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18,1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Гкал/ч.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2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9317" y="45779"/>
            <a:ext cx="7525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22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Развитие индустриального парка «Конвейер» в городе Белая Холуница Кировской области</a:t>
            </a:r>
          </a:p>
        </p:txBody>
      </p:sp>
      <p:sp>
        <p:nvSpPr>
          <p:cNvPr id="5" name="Кольцо 4"/>
          <p:cNvSpPr/>
          <p:nvPr/>
        </p:nvSpPr>
        <p:spPr>
          <a:xfrm>
            <a:off x="46552" y="109075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39183" y="1640427"/>
            <a:ext cx="344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Субъект: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Кировская область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Город: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Белая Холуница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84738" y="2591486"/>
            <a:ext cx="3681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Площадь индустриального парка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21,6 га</a:t>
            </a:r>
          </a:p>
          <a:p>
            <a:pPr algn="ctr">
              <a:spcBef>
                <a:spcPct val="0"/>
              </a:spcBef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(договоры аренды заключены 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преимущественно </a:t>
            </a: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на всю площадь, при этом есть перспективная возможность высвобождения отдельных земельных участков)</a:t>
            </a:r>
          </a:p>
          <a:p>
            <a:pPr algn="ctr">
              <a:spcBef>
                <a:spcPct val="0"/>
              </a:spcBef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Gotham Pro" panose="02000503040000020004" pitchFamily="50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3" y="5506032"/>
            <a:ext cx="465229" cy="46522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57061" y="4439445"/>
            <a:ext cx="184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Электроснабжение</a:t>
            </a:r>
          </a:p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2,76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МВт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5" y="4519911"/>
            <a:ext cx="329025" cy="329025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3623662" y="549990"/>
            <a:ext cx="5782229" cy="1038725"/>
            <a:chOff x="3358274" y="830354"/>
            <a:chExt cx="5782229" cy="1038725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358274" y="830354"/>
              <a:ext cx="50367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400" b="1" u="sng" dirty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3835987" y="1214156"/>
              <a:ext cx="5304516" cy="654923"/>
              <a:chOff x="3815048" y="1363843"/>
              <a:chExt cx="5304516" cy="65492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879319" y="1363843"/>
                <a:ext cx="3481945" cy="18200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0"/>
                  </a:spcBef>
                </a:pPr>
                <a:r>
                  <a:rPr lang="ru-RU" sz="1200" dirty="0">
                    <a:solidFill>
                      <a:schemeClr val="bg1"/>
                    </a:solidFill>
                    <a:latin typeface="Gotham Pro Medium" panose="02000603030000020004" pitchFamily="50" charset="0"/>
                    <a:ea typeface="Tahoma" panose="020B0604030504040204" pitchFamily="34" charset="0"/>
                    <a:cs typeface="Gotham Pro Medium" panose="02000603030000020004" pitchFamily="50" charset="0"/>
                  </a:rPr>
                  <a:t>ОСНОВНЫЕ ХАРАКТЕРИСТИКИ</a:t>
                </a:r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5048" y="1670589"/>
                <a:ext cx="348177" cy="348177"/>
              </a:xfrm>
              <a:prstGeom prst="rect">
                <a:avLst/>
              </a:prstGeom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4154170" y="1652979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Расположение парка</a:t>
                </a: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5915125" y="1650268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Тип парка</a:t>
                </a: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6250776" y="1661307"/>
            <a:ext cx="2849071" cy="352741"/>
            <a:chOff x="6240025" y="2056594"/>
            <a:chExt cx="2849071" cy="352741"/>
          </a:xfrm>
        </p:grpSpPr>
        <p:sp>
          <p:nvSpPr>
            <p:cNvPr id="61" name="Овал 60"/>
            <p:cNvSpPr/>
            <p:nvPr/>
          </p:nvSpPr>
          <p:spPr>
            <a:xfrm>
              <a:off x="6240025" y="2088526"/>
              <a:ext cx="1394160" cy="232216"/>
            </a:xfrm>
            <a:prstGeom prst="ellipse">
              <a:avLst/>
            </a:prstGeom>
            <a:ln w="3175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Brownfield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7729571" y="2056594"/>
              <a:ext cx="1359525" cy="35274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Greenfield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3215" t="47143" r="46071" b="32222"/>
          <a:stretch/>
        </p:blipFill>
        <p:spPr>
          <a:xfrm>
            <a:off x="193261" y="1255513"/>
            <a:ext cx="3788228" cy="240208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58055" y="4060131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ИНФРАСТРУКТУРА ПАРКА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84738" y="4061657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ТАРИФНАЯ ПОЛИТИКА</a:t>
            </a:r>
            <a:endParaRPr lang="ru-RU" sz="1400" dirty="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37" y="4439445"/>
            <a:ext cx="459185" cy="45918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762789" y="4439445"/>
            <a:ext cx="1245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Теплоснабжение</a:t>
            </a:r>
          </a:p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1,84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Гкал/ч.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0005"/>
              </p:ext>
            </p:extLst>
          </p:nvPr>
        </p:nvGraphicFramePr>
        <p:xfrm>
          <a:off x="4404495" y="4338836"/>
          <a:ext cx="4446638" cy="160233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41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Стоимость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Аренда производственных помещений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1200 руб./м2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52,89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Водоотведение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54,11 руб.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5,17руб./кВт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Теплоснабжение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3256,9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Гкал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7" name="Picture 2" descr="Pipes premium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2" y="5523428"/>
            <a:ext cx="318392" cy="3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22549" y="5497318"/>
            <a:ext cx="1191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Водоотведение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202,17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М</a:t>
            </a:r>
            <a:r>
              <a:rPr lang="ru-RU" sz="11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957" y="5497318"/>
            <a:ext cx="1668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Водоснабжение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202,17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ru-R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3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805" y="85781"/>
            <a:ext cx="7676951" cy="540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Развитие промышленного парка «Надвоицы» в городе Надвоицы Республики Карелия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132" t="50117" r="46842" b="21111"/>
          <a:stretch/>
        </p:blipFill>
        <p:spPr>
          <a:xfrm>
            <a:off x="164881" y="1021972"/>
            <a:ext cx="3579390" cy="247994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619141" y="848954"/>
            <a:ext cx="5829223" cy="1038725"/>
            <a:chOff x="3358274" y="830354"/>
            <a:chExt cx="5829223" cy="10387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58274" y="830354"/>
              <a:ext cx="50367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Gotham Pro" panose="02000503040000020004" pitchFamily="50" charset="0"/>
                </a:rPr>
                <a:t>Моногородом получен статус </a:t>
              </a:r>
              <a:r>
                <a:rPr lang="ru-RU" sz="1400" b="1" u="sng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Gotham Pro" panose="02000503040000020004" pitchFamily="50" charset="0"/>
                </a:rPr>
                <a:t>ТОСЭР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835987" y="1214156"/>
              <a:ext cx="5351510" cy="654923"/>
              <a:chOff x="3815048" y="1363843"/>
              <a:chExt cx="5351510" cy="65492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879319" y="1363843"/>
                <a:ext cx="3481945" cy="18200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0"/>
                  </a:spcBef>
                </a:pPr>
                <a:r>
                  <a:rPr lang="ru-RU" sz="1200" dirty="0">
                    <a:solidFill>
                      <a:schemeClr val="bg1"/>
                    </a:solidFill>
                    <a:latin typeface="Gotham Pro Medium" panose="02000603030000020004" pitchFamily="50" charset="0"/>
                    <a:ea typeface="Tahoma" panose="020B0604030504040204" pitchFamily="34" charset="0"/>
                    <a:cs typeface="Gotham Pro Medium" panose="02000603030000020004" pitchFamily="50" charset="0"/>
                  </a:rPr>
                  <a:t>ОСНОВНЫЕ ХАРАКТЕРИСТИКИ</a:t>
                </a: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5048" y="1670589"/>
                <a:ext cx="348177" cy="348177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154170" y="1652979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Расположение парка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962119" y="1662588"/>
                <a:ext cx="32044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ea typeface="Tahoma" panose="020B0604030504040204" pitchFamily="34" charset="0"/>
                    <a:cs typeface="Gotham Pro" panose="02000503040000020004" pitchFamily="50" charset="0"/>
                  </a:rPr>
                  <a:t>Тип парка</a:t>
                </a: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258055" y="4060131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ИНФРАСТРУКТУРА ПАРКА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84738" y="4061657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ТАРИФНАЯ ПОЛИТИКА</a:t>
            </a: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48358"/>
              </p:ext>
            </p:extLst>
          </p:nvPr>
        </p:nvGraphicFramePr>
        <p:xfrm>
          <a:off x="4434757" y="4328079"/>
          <a:ext cx="4446638" cy="176353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41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Стоимость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Арендная плата за земельный участок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277,74 руб./га в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20,75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Водоотведение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37,27 руб.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4,5 руб./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кВтч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Теплоснабжение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3275,01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Гкал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6" y="4558970"/>
            <a:ext cx="384908" cy="3849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29" y="4599541"/>
            <a:ext cx="399908" cy="399908"/>
          </a:xfrm>
          <a:prstGeom prst="rect">
            <a:avLst/>
          </a:prstGeom>
        </p:spPr>
      </p:pic>
      <p:pic>
        <p:nvPicPr>
          <p:cNvPr id="17" name="Picture 2" descr="Pipes premium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37" y="5437027"/>
            <a:ext cx="318392" cy="3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0874" y="4558970"/>
            <a:ext cx="166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Электроснабжение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5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МВт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1302" y="5369945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Водоотведение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50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</a:t>
            </a:r>
            <a:r>
              <a:rPr lang="ru-R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8322" y="4537427"/>
            <a:ext cx="126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Водоснабжение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50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" y="5369945"/>
            <a:ext cx="489955" cy="4899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6473" y="5384089"/>
            <a:ext cx="132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Теплоснабжение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8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МВт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1125" y="1854463"/>
            <a:ext cx="344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Субъект: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Республика Карелия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Город: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Надвоицы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9947" y="2734231"/>
            <a:ext cx="385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Площадь промышленного парка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– </a:t>
            </a:r>
            <a:r>
              <a:rPr lang="ru-RU" sz="1400" b="1" dirty="0" smtClean="0">
                <a:solidFill>
                  <a:schemeClr val="tx2"/>
                </a:solidFill>
                <a:latin typeface="Gotham Pro" panose="0200050304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12,62 га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(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преимущественно свободная) </a:t>
            </a:r>
          </a:p>
        </p:txBody>
      </p:sp>
      <p:sp>
        <p:nvSpPr>
          <p:cNvPr id="28" name="Кольцо 27"/>
          <p:cNvSpPr/>
          <p:nvPr/>
        </p:nvSpPr>
        <p:spPr>
          <a:xfrm>
            <a:off x="46552" y="109075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5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243925" y="2006597"/>
            <a:ext cx="2849071" cy="352741"/>
            <a:chOff x="6240025" y="2056594"/>
            <a:chExt cx="2849071" cy="352741"/>
          </a:xfrm>
        </p:grpSpPr>
        <p:sp>
          <p:nvSpPr>
            <p:cNvPr id="30" name="Овал 29"/>
            <p:cNvSpPr/>
            <p:nvPr/>
          </p:nvSpPr>
          <p:spPr>
            <a:xfrm>
              <a:off x="6240025" y="2088526"/>
              <a:ext cx="1394160" cy="232216"/>
            </a:xfrm>
            <a:prstGeom prst="ellipse">
              <a:avLst/>
            </a:prstGeom>
            <a:ln w="3175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Brownfield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29571" y="2056594"/>
              <a:ext cx="1359525" cy="35274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Greenfield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36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86" y="103368"/>
            <a:ext cx="7676951" cy="540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Развитие Индустриального парка «Камешково» в городе Камешково Владимирской области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46552" y="109075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6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72" y="1264249"/>
            <a:ext cx="2489682" cy="1744096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>
          <a:xfrm>
            <a:off x="0" y="1114678"/>
            <a:ext cx="1290918" cy="1000752"/>
          </a:xfrm>
          <a:prstGeom prst="wedgeEllipseCallout">
            <a:avLst>
              <a:gd name="adj1" fmla="val 44116"/>
              <a:gd name="adj2" fmla="val 832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5" y="1302081"/>
            <a:ext cx="1109763" cy="5097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3301" y="1770556"/>
            <a:ext cx="201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Владимирская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область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rot="5400000">
            <a:off x="517976" y="1173135"/>
            <a:ext cx="414619" cy="14527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7520" y="710327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Индустриальный парк 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«Камешково»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3021" y="1722587"/>
            <a:ext cx="344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Субъект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: Владимирская область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marL="0" lvl="1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Город: Камешково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20785" y="2497281"/>
            <a:ext cx="3204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Площадь индустриального парка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6224" y="2756181"/>
            <a:ext cx="291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Общая площадь – 93,8 га</a:t>
            </a:r>
          </a:p>
          <a:p>
            <a:pPr marL="0" lvl="1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Занято резидентами – 33 га </a:t>
            </a:r>
          </a:p>
          <a:p>
            <a:pPr marL="0" lvl="1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Свободная площадь – 20 га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5786" y="4429990"/>
            <a:ext cx="18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Электроснабжение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15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МВт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1" y="4496311"/>
            <a:ext cx="329025" cy="32902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4204626" y="1057780"/>
            <a:ext cx="5145780" cy="654923"/>
            <a:chOff x="3815048" y="1363843"/>
            <a:chExt cx="5145780" cy="65492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879319" y="1363843"/>
              <a:ext cx="3481945" cy="1820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</a:pPr>
              <a:r>
                <a:rPr lang="ru-RU" sz="1200" dirty="0">
                  <a:solidFill>
                    <a:schemeClr val="bg1"/>
                  </a:solidFill>
                  <a:latin typeface="Gotham Pro Medium" panose="02000603030000020004" pitchFamily="50" charset="0"/>
                  <a:ea typeface="Tahoma" panose="020B0604030504040204" pitchFamily="34" charset="0"/>
                  <a:cs typeface="Gotham Pro Medium" panose="02000603030000020004" pitchFamily="50" charset="0"/>
                </a:rPr>
                <a:t>ОСНОВНЫЕ ХАРАКТЕРИСТИКИ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048" y="1670589"/>
              <a:ext cx="348177" cy="348177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4154170" y="1652979"/>
              <a:ext cx="32044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Gotham Pro" panose="02000503040000020004" pitchFamily="50" charset="0"/>
                  <a:ea typeface="Tahoma" panose="020B0604030504040204" pitchFamily="34" charset="0"/>
                  <a:cs typeface="Gotham Pro" panose="02000503040000020004" pitchFamily="50" charset="0"/>
                </a:rPr>
                <a:t>Расположение парка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756389" y="1672151"/>
              <a:ext cx="32044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Gotham Pro" panose="02000503040000020004" pitchFamily="50" charset="0"/>
                  <a:ea typeface="Tahoma" panose="020B0604030504040204" pitchFamily="34" charset="0"/>
                  <a:cs typeface="Gotham Pro" panose="02000503040000020004" pitchFamily="50" charset="0"/>
                </a:rPr>
                <a:t>Тип парка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58055" y="4060131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ИНФРАСТРУКТУРА ПАРКА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884738" y="4061657"/>
            <a:ext cx="3315235" cy="1907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ТАРИФНАЯ ПОЛИТИКА</a:t>
            </a:r>
            <a:endParaRPr lang="ru-RU" sz="1400" dirty="0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07087"/>
              </p:ext>
            </p:extLst>
          </p:nvPr>
        </p:nvGraphicFramePr>
        <p:xfrm>
          <a:off x="4404495" y="4338836"/>
          <a:ext cx="4446638" cy="164635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41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Стоимость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Арендная плата за земельный участок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120 тыс. руб./га в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22,42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Водоотведение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34,33 руб.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4,6 руб./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кВтч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Газоснабжение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Gotham Pro" panose="02000503040000020004" pitchFamily="50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6,15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руб</a:t>
                      </a:r>
                      <a:r>
                        <a:rPr lang="en-US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./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Pro" panose="02000503040000020004" pitchFamily="50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м3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4" y="4437326"/>
            <a:ext cx="399908" cy="39990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664800" y="4389018"/>
            <a:ext cx="126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Водоснабжение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1070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0" name="Picture 2" descr="Pipes premium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37" y="5437027"/>
            <a:ext cx="318392" cy="3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501302" y="5369945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Водоотведение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otham Pro" panose="02000503040000020004" pitchFamily="50" charset="0"/>
              <a:ea typeface="Open Sans" panose="020B060603050402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1070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</a:t>
            </a:r>
            <a:r>
              <a:rPr lang="ru-R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2" y="5369945"/>
            <a:ext cx="405379" cy="45255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13152" y="5369945"/>
            <a:ext cx="11464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Газоснабжение</a:t>
            </a: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rPr>
              <a:t>10 000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11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294929" y="1941592"/>
            <a:ext cx="2849071" cy="352741"/>
            <a:chOff x="6240025" y="2056594"/>
            <a:chExt cx="2849071" cy="352741"/>
          </a:xfrm>
        </p:grpSpPr>
        <p:sp>
          <p:nvSpPr>
            <p:cNvPr id="34" name="Овал 33"/>
            <p:cNvSpPr/>
            <p:nvPr/>
          </p:nvSpPr>
          <p:spPr>
            <a:xfrm>
              <a:off x="6240025" y="2088526"/>
              <a:ext cx="1394160" cy="232216"/>
            </a:xfrm>
            <a:prstGeom prst="ellipse">
              <a:avLst/>
            </a:prstGeom>
            <a:ln w="3175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Brownfield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7729571" y="2056594"/>
              <a:ext cx="1359525" cy="35274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Gotham Pro" panose="02000503040000020004" pitchFamily="50" charset="0"/>
                  <a:ea typeface="Open Sans" panose="020B0606030504020204" pitchFamily="34" charset="0"/>
                  <a:cs typeface="Gotham Pro" panose="02000503040000020004" pitchFamily="50" charset="0"/>
                </a:rPr>
                <a:t>Greenfield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Gotham Pro" panose="02000503040000020004" pitchFamily="50" charset="0"/>
                <a:ea typeface="Open Sans" panose="020B0606030504020204" pitchFamily="34" charset="0"/>
                <a:cs typeface="Gotham Pro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9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7259" y="2369713"/>
            <a:ext cx="7772400" cy="17772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Примеры поддержки  Фонда</a:t>
            </a:r>
            <a:b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(в </a:t>
            </a:r>
            <a:r>
              <a:rPr lang="ru-RU" sz="36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сфере </a:t>
            </a:r>
            <a: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химического </a:t>
            </a:r>
            <a:r>
              <a:rPr lang="ru-RU" sz="36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производства </a:t>
            </a:r>
            <a: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отрасли </a:t>
            </a:r>
            <a:r>
              <a:rPr lang="ru-RU" sz="36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переработки пластмасс)</a:t>
            </a:r>
          </a:p>
        </p:txBody>
      </p:sp>
    </p:spTree>
    <p:extLst>
      <p:ext uri="{BB962C8B-B14F-4D97-AF65-F5344CB8AC3E}">
        <p14:creationId xmlns:p14="http://schemas.microsoft.com/office/powerpoint/2010/main" val="41527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Стратегическое развитие </a:t>
            </a:r>
            <a:b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и государственная поддержка моногородов </a:t>
            </a:r>
          </a:p>
        </p:txBody>
      </p:sp>
      <p:grpSp>
        <p:nvGrpSpPr>
          <p:cNvPr id="15" name="Diagram group"/>
          <p:cNvGrpSpPr/>
          <p:nvPr/>
        </p:nvGrpSpPr>
        <p:grpSpPr>
          <a:xfrm>
            <a:off x="728133" y="1524093"/>
            <a:ext cx="6781800" cy="720691"/>
            <a:chOff x="3468925" y="-959887"/>
            <a:chExt cx="3133352" cy="5483707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16" name="Группа 15"/>
            <p:cNvGrpSpPr/>
            <p:nvPr/>
          </p:nvGrpSpPr>
          <p:grpSpPr>
            <a:xfrm>
              <a:off x="3468925" y="-959887"/>
              <a:ext cx="3133352" cy="5483707"/>
              <a:chOff x="3468925" y="-959887"/>
              <a:chExt cx="3133352" cy="5483707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468925" y="3704953"/>
                <a:ext cx="2207188" cy="81886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Прямоугольник 17"/>
              <p:cNvSpPr/>
              <p:nvPr/>
            </p:nvSpPr>
            <p:spPr>
              <a:xfrm>
                <a:off x="3683021" y="-959887"/>
                <a:ext cx="2919256" cy="10451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64008" bIns="0" numCol="1" spcCol="1270" anchor="t" anchorCtr="0">
                <a:noAutofit/>
              </a:bodyPr>
              <a:lstStyle/>
              <a:p>
                <a:pPr marR="0" lvl="0" algn="ctr" fontAlgn="auto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1300" b="1" dirty="0">
                    <a:solidFill>
                      <a:schemeClr val="accent1">
                        <a:lumMod val="7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rPr>
                  <a:t>МИССИЯ ФОНДА: </a:t>
                </a: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ru-RU" sz="1300" b="1" dirty="0">
                    <a:solidFill>
                      <a:schemeClr val="accent1">
                        <a:lumMod val="7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rPr>
                  <a:t>Ф</a:t>
                </a:r>
                <a:r>
                  <a:rPr lang="ru-RU" sz="1300" b="1" dirty="0" smtClean="0">
                    <a:solidFill>
                      <a:schemeClr val="accent1">
                        <a:lumMod val="7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rPr>
                  <a:t>ормирование </a:t>
                </a:r>
                <a:r>
                  <a:rPr lang="ru-RU" sz="1300" b="1" dirty="0">
                    <a:solidFill>
                      <a:schemeClr val="accent1">
                        <a:lumMod val="7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rPr>
                  <a:t>условий для привлечения инвестиций </a:t>
                </a:r>
                <a:br>
                  <a:rPr lang="ru-RU" sz="1300" b="1" dirty="0">
                    <a:solidFill>
                      <a:schemeClr val="accent1">
                        <a:lumMod val="7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rPr>
                </a:br>
                <a:r>
                  <a:rPr lang="ru-RU" sz="1300" b="1" dirty="0">
                    <a:solidFill>
                      <a:schemeClr val="accent1">
                        <a:lumMod val="7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Arial" panose="020B0604020202020204" pitchFamily="34" charset="0"/>
                  </a:rPr>
                  <a:t>и создания новых рабочих мест в моногородах </a:t>
                </a:r>
              </a:p>
            </p:txBody>
          </p:sp>
        </p:grpSp>
      </p:grpSp>
      <p:sp>
        <p:nvSpPr>
          <p:cNvPr id="20" name="Дата 2"/>
          <p:cNvSpPr txBox="1">
            <a:spLocks/>
          </p:cNvSpPr>
          <p:nvPr/>
        </p:nvSpPr>
        <p:spPr>
          <a:xfrm>
            <a:off x="380806" y="2985759"/>
            <a:ext cx="7863604" cy="215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НОРМАТИВНАЯ БАЗА:</a:t>
            </a:r>
          </a:p>
          <a:p>
            <a:pPr lvl="1" algn="ctr" defTabSz="914400">
              <a:spcBef>
                <a:spcPts val="600"/>
              </a:spcBef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Постановление Правительства Российской Федерации от 11 ноября 2014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г. № 1186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 предоставлении из федерального бюджета субсидии некоммерческой организации «Фонд развития моногородов»</a:t>
            </a:r>
          </a:p>
          <a:p>
            <a:pPr lvl="1" algn="ctr" defTabSz="914400">
              <a:spcBef>
                <a:spcPts val="600"/>
              </a:spcBef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lvl="1" algn="ctr" defTabSz="914400">
              <a:spcBef>
                <a:spcPts val="600"/>
              </a:spcBef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Распоряжение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Правительства Российской Федерации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от 29 июля 2014 г. № 1398-р «Об утверждении перечня монопрофильных муниципальных образований Российской Федерации (моногородов)»</a:t>
            </a:r>
          </a:p>
          <a:p>
            <a:pPr defTabSz="914400">
              <a:defRPr/>
            </a:pP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25466"/>
            <a:ext cx="4486154" cy="8762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0" numCol="1" spcCol="1270" anchor="t" anchorCtr="0">
            <a:noAutofit/>
            <a:sp3d/>
          </a:bodyPr>
          <a:lstStyle/>
          <a:p>
            <a:pPr marL="57150" lvl="1" algn="just" defTabSz="444500">
              <a:spcBef>
                <a:spcPct val="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Некоммерческая организация «Фонд развития моногородов»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создана 9 октября 2014 года.</a:t>
            </a:r>
          </a:p>
          <a:p>
            <a:pPr marL="57150" lvl="1" algn="just" defTabSz="444500">
              <a:spcBef>
                <a:spcPct val="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Учредитель Фонда –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Банк развития и внешнеэкономической деятельности «ВНЕШЭКОНОМБАНК».</a:t>
            </a:r>
          </a:p>
        </p:txBody>
      </p:sp>
    </p:spTree>
    <p:extLst>
      <p:ext uri="{BB962C8B-B14F-4D97-AF65-F5344CB8AC3E}">
        <p14:creationId xmlns:p14="http://schemas.microsoft.com/office/powerpoint/2010/main" val="12854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</a:t>
            </a:r>
            <a:b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города Боровичи Новгородской области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335789" y="1143884"/>
            <a:ext cx="602765" cy="586817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cs typeface="David" panose="020E0502060401010101" pitchFamily="34" charset="-79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646" y="1168685"/>
            <a:ext cx="78202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Развитие индустриального парка «Преображение» (8 компаний ориентированных на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производство изоляционных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материалов, пленки ПВХ, клеенки столовой и т.д.)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7478" y="1800000"/>
            <a:ext cx="438049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8BF"/>
              </a:buClr>
              <a:buFont typeface="Wingdings" panose="05000000000000000000" pitchFamily="2" charset="2"/>
              <a:buChar char="ü"/>
            </a:pPr>
            <a:r>
              <a:rPr lang="ru-RU" sz="1200" b="1" u="sng" dirty="0" smtClean="0">
                <a:solidFill>
                  <a:srgbClr val="92D050"/>
                </a:solidFill>
              </a:rPr>
              <a:t>Планируется заключено </a:t>
            </a:r>
            <a:r>
              <a:rPr lang="ru-RU" sz="1200" b="1" u="sng" dirty="0">
                <a:solidFill>
                  <a:srgbClr val="92D050"/>
                </a:solidFill>
              </a:rPr>
              <a:t>соглашение о софинансировании</a:t>
            </a:r>
            <a:r>
              <a:rPr lang="ru-RU" sz="1200" b="1" dirty="0">
                <a:solidFill>
                  <a:srgbClr val="92D050"/>
                </a:solidFill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расходов на инфраструктуру Индустриального парка 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(параметры проекта уточняются)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0078BF"/>
              </a:buClr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200" b="1" u="sng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4133" y="5118010"/>
            <a:ext cx="4963802" cy="1098746"/>
            <a:chOff x="288207" y="4898835"/>
            <a:chExt cx="4963802" cy="109874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8207" y="5265204"/>
              <a:ext cx="4843164" cy="732377"/>
              <a:chOff x="3351087" y="2016415"/>
              <a:chExt cx="5459381" cy="732377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104168" y="2095145"/>
                <a:ext cx="2706300" cy="646331"/>
                <a:chOff x="3195462" y="677221"/>
                <a:chExt cx="2706300" cy="646331"/>
              </a:xfrm>
            </p:grpSpPr>
            <p:sp>
              <p:nvSpPr>
                <p:cNvPr id="21" name="TextBox 14"/>
                <p:cNvSpPr txBox="1"/>
                <p:nvPr/>
              </p:nvSpPr>
              <p:spPr>
                <a:xfrm>
                  <a:off x="4508456" y="677221"/>
                  <a:ext cx="13933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95462" y="828032"/>
                  <a:ext cx="1288351" cy="437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2 270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млн. руб.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351087" y="2102461"/>
                <a:ext cx="2458043" cy="646331"/>
                <a:chOff x="3363409" y="759753"/>
                <a:chExt cx="2458043" cy="646331"/>
              </a:xfrm>
            </p:grpSpPr>
            <p:sp>
              <p:nvSpPr>
                <p:cNvPr id="18" name="TextBox 11"/>
                <p:cNvSpPr txBox="1"/>
                <p:nvPr/>
              </p:nvSpPr>
              <p:spPr>
                <a:xfrm>
                  <a:off x="4508457" y="759753"/>
                  <a:ext cx="13129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2"/>
                <p:cNvSpPr txBox="1"/>
                <p:nvPr/>
              </p:nvSpPr>
              <p:spPr>
                <a:xfrm>
                  <a:off x="3363409" y="996843"/>
                  <a:ext cx="1145048" cy="268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 222 ед.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288207" y="4898835"/>
              <a:ext cx="4963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 к 2022 году: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47700" y="1871663"/>
            <a:ext cx="3708400" cy="2786062"/>
            <a:chOff x="408" y="1179"/>
            <a:chExt cx="2336" cy="1755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8" y="1179"/>
              <a:ext cx="2336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179"/>
              <a:ext cx="2338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4505290" y="2547755"/>
            <a:ext cx="433210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8BF"/>
              </a:buClr>
              <a:buFont typeface="Wingdings" panose="05000000000000000000" pitchFamily="2" charset="2"/>
              <a:buChar char="ü"/>
            </a:pPr>
            <a:r>
              <a:rPr lang="ru-RU" sz="1200" b="1" u="sng" dirty="0" smtClean="0">
                <a:solidFill>
                  <a:srgbClr val="92D050"/>
                </a:solidFill>
              </a:rPr>
              <a:t>Планируется заключение соглашения </a:t>
            </a:r>
            <a:r>
              <a:rPr lang="ru-RU" sz="1200" b="1" u="sng" dirty="0">
                <a:solidFill>
                  <a:srgbClr val="92D050"/>
                </a:solidFill>
              </a:rPr>
              <a:t>об участии в </a:t>
            </a:r>
            <a:r>
              <a:rPr lang="ru-RU" sz="1200" b="1" u="sng" dirty="0" smtClean="0">
                <a:solidFill>
                  <a:srgbClr val="92D050"/>
                </a:solidFill>
              </a:rPr>
              <a:t>финансировании</a:t>
            </a:r>
            <a:r>
              <a:rPr lang="ru-RU" sz="1200" b="1" dirty="0" smtClean="0">
                <a:solidFill>
                  <a:srgbClr val="92D050"/>
                </a:solidFill>
              </a:rPr>
              <a:t> и</a:t>
            </a:r>
            <a:r>
              <a:rPr lang="ru-RU" sz="1200" b="1" u="sng" dirty="0" smtClean="0">
                <a:solidFill>
                  <a:srgbClr val="92D050"/>
                </a:solidFill>
              </a:rPr>
              <a:t>нвестиционного </a:t>
            </a:r>
            <a:r>
              <a:rPr lang="ru-RU" sz="1200" b="1" u="sng" dirty="0">
                <a:solidFill>
                  <a:srgbClr val="92D050"/>
                </a:solidFill>
              </a:rPr>
              <a:t>проекта в форме займа</a:t>
            </a:r>
            <a:r>
              <a:rPr lang="ru-RU" sz="1200" b="1" dirty="0">
                <a:solidFill>
                  <a:srgbClr val="92D050"/>
                </a:solidFill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 размере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900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млн. руб. под 5 % годовых на срок 8 лет. </a:t>
            </a:r>
          </a:p>
        </p:txBody>
      </p:sp>
    </p:spTree>
    <p:extLst>
      <p:ext uri="{BB962C8B-B14F-4D97-AF65-F5344CB8AC3E}">
        <p14:creationId xmlns:p14="http://schemas.microsoft.com/office/powerpoint/2010/main" val="22266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</a:t>
            </a:r>
            <a:b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пос. Угловка Новгородской области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335789" y="1143884"/>
            <a:ext cx="602765" cy="586817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cs typeface="David" panose="020E0502060401010101" pitchFamily="34" charset="-79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646" y="1168685"/>
            <a:ext cx="78202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Строительство завода по производству этилацетата и модернизация заводов по производству пластиковой тары и парфюмерно-косметической продукции и бытовой химии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05290" y="1800000"/>
            <a:ext cx="4382678" cy="2225456"/>
            <a:chOff x="4362449" y="1716528"/>
            <a:chExt cx="5095585" cy="22254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64993" y="1716528"/>
              <a:ext cx="5093041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200" b="1" u="sng" dirty="0">
                  <a:solidFill>
                    <a:srgbClr val="92D050"/>
                  </a:solidFill>
                </a:rPr>
                <a:t>Планируется заключено соглашение о софинансировании</a:t>
              </a:r>
              <a:r>
                <a:rPr lang="ru-RU" sz="1200" b="1" dirty="0">
                  <a:solidFill>
                    <a:srgbClr val="92D050"/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расходов на инфраструктуру </a:t>
              </a:r>
              <a:r>
                <a:rPr lang="ru-RU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ru-RU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параметры </a:t>
              </a:r>
              <a:r>
                <a:rPr lang="ru-RU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проектов </a:t>
              </a:r>
              <a:r>
                <a:rPr lang="ru-RU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уточняются)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62449" y="2556616"/>
              <a:ext cx="5036789" cy="1385368"/>
              <a:chOff x="4362449" y="2556616"/>
              <a:chExt cx="5036789" cy="138536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362449" y="2556616"/>
                <a:ext cx="5036789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200" b="1" u="sng" dirty="0" smtClean="0">
                    <a:solidFill>
                      <a:srgbClr val="92D050"/>
                    </a:solidFill>
                  </a:rPr>
                  <a:t>Планируется заключение соглашения </a:t>
                </a:r>
                <a:r>
                  <a:rPr lang="ru-RU" sz="1200" b="1" u="sng" dirty="0">
                    <a:solidFill>
                      <a:srgbClr val="92D050"/>
                    </a:solidFill>
                  </a:rPr>
                  <a:t>об </a:t>
                </a:r>
                <a:r>
                  <a:rPr lang="ru-RU" sz="1200" b="1" u="sng" dirty="0" smtClean="0">
                    <a:solidFill>
                      <a:srgbClr val="92D050"/>
                    </a:solidFill>
                  </a:rPr>
                  <a:t>участии в финансировании инвестиционных проектов </a:t>
                </a:r>
                <a:r>
                  <a:rPr lang="ru-RU" sz="1200" b="1" u="sng" dirty="0">
                    <a:solidFill>
                      <a:srgbClr val="92D050"/>
                    </a:solidFill>
                  </a:rPr>
                  <a:t>в форме займа</a:t>
                </a:r>
                <a:r>
                  <a:rPr lang="ru-RU" sz="1200" b="1" dirty="0">
                    <a:solidFill>
                      <a:srgbClr val="92D050"/>
                    </a:solidFill>
                  </a:rPr>
                  <a:t> </a:t>
                </a:r>
                <a:r>
                  <a:rPr lang="ru-RU" sz="1200" dirty="0">
                    <a:solidFill>
                      <a:schemeClr val="accent1">
                        <a:lumMod val="75000"/>
                      </a:schemeClr>
                    </a:solidFill>
                  </a:rPr>
                  <a:t>в </a:t>
                </a:r>
                <a:r>
                  <a:rPr lang="ru-RU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размере 248 млн. руб. под 5 % годовых на срок 8 лет.</a:t>
                </a:r>
                <a:endParaRPr lang="ru-RU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362449" y="3664985"/>
                <a:ext cx="5036789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200" b="1" u="sng" dirty="0" smtClean="0">
                    <a:solidFill>
                      <a:srgbClr val="92D050"/>
                    </a:solidFill>
                  </a:rPr>
                  <a:t>Получен </a:t>
                </a:r>
                <a:r>
                  <a:rPr lang="ru-RU" sz="1200" b="1" u="sng" dirty="0">
                    <a:solidFill>
                      <a:srgbClr val="92D050"/>
                    </a:solidFill>
                  </a:rPr>
                  <a:t>статус ТОСЭР</a:t>
                </a: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474133" y="5118010"/>
            <a:ext cx="4963802" cy="1098746"/>
            <a:chOff x="288207" y="4898835"/>
            <a:chExt cx="4963802" cy="109874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8207" y="5265204"/>
              <a:ext cx="4843164" cy="732377"/>
              <a:chOff x="3351087" y="2016415"/>
              <a:chExt cx="5459381" cy="732377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104168" y="2095145"/>
                <a:ext cx="2706300" cy="646331"/>
                <a:chOff x="3195462" y="677221"/>
                <a:chExt cx="2706300" cy="646331"/>
              </a:xfrm>
            </p:grpSpPr>
            <p:sp>
              <p:nvSpPr>
                <p:cNvPr id="21" name="TextBox 14"/>
                <p:cNvSpPr txBox="1"/>
                <p:nvPr/>
              </p:nvSpPr>
              <p:spPr>
                <a:xfrm>
                  <a:off x="4508456" y="677221"/>
                  <a:ext cx="13933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95462" y="828032"/>
                  <a:ext cx="1288351" cy="437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636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млн. руб.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351087" y="2102461"/>
                <a:ext cx="2458043" cy="646331"/>
                <a:chOff x="3363409" y="759753"/>
                <a:chExt cx="2458043" cy="646331"/>
              </a:xfrm>
            </p:grpSpPr>
            <p:sp>
              <p:nvSpPr>
                <p:cNvPr id="18" name="TextBox 11"/>
                <p:cNvSpPr txBox="1"/>
                <p:nvPr/>
              </p:nvSpPr>
              <p:spPr>
                <a:xfrm>
                  <a:off x="4508457" y="759753"/>
                  <a:ext cx="13129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2"/>
                <p:cNvSpPr txBox="1"/>
                <p:nvPr/>
              </p:nvSpPr>
              <p:spPr>
                <a:xfrm>
                  <a:off x="3363409" y="996843"/>
                  <a:ext cx="1145048" cy="268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425 ед.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288207" y="4898835"/>
              <a:ext cx="4963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 к 2022 году: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47700" y="1871663"/>
            <a:ext cx="3708400" cy="2786062"/>
            <a:chOff x="408" y="1179"/>
            <a:chExt cx="2336" cy="1755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8" y="1179"/>
              <a:ext cx="2336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179"/>
              <a:ext cx="2338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49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</a:t>
            </a:r>
            <a:b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п. Лесной Рязанской области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335789" y="1143884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cs typeface="David" panose="020E0502060401010101" pitchFamily="34" charset="-79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646" y="1168685"/>
            <a:ext cx="76769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Создание производства канцелярских товаров инициатор проекта ООО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«Рельеф-центр»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72066" y="1908950"/>
            <a:ext cx="4332108" cy="1570034"/>
            <a:chOff x="4362449" y="2556616"/>
            <a:chExt cx="5036789" cy="15700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362449" y="2556616"/>
              <a:ext cx="5036789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200" b="1" u="sng" dirty="0" smtClean="0">
                  <a:solidFill>
                    <a:srgbClr val="92D050"/>
                  </a:solidFill>
                </a:rPr>
                <a:t>Планируется заключение соглашения </a:t>
              </a:r>
              <a:r>
                <a:rPr lang="ru-RU" sz="1200" b="1" u="sng" dirty="0">
                  <a:solidFill>
                    <a:srgbClr val="92D050"/>
                  </a:solidFill>
                </a:rPr>
                <a:t>об участии в </a:t>
              </a:r>
              <a:r>
                <a:rPr lang="ru-RU" sz="1200" b="1" u="sng" dirty="0" smtClean="0">
                  <a:solidFill>
                    <a:srgbClr val="92D050"/>
                  </a:solidFill>
                </a:rPr>
                <a:t>финансировании</a:t>
              </a:r>
              <a:r>
                <a:rPr lang="ru-RU" sz="1200" b="1" dirty="0" smtClean="0">
                  <a:solidFill>
                    <a:srgbClr val="92D050"/>
                  </a:solidFill>
                </a:rPr>
                <a:t> и</a:t>
              </a:r>
              <a:r>
                <a:rPr lang="ru-RU" sz="1200" b="1" u="sng" dirty="0" smtClean="0">
                  <a:solidFill>
                    <a:srgbClr val="92D050"/>
                  </a:solidFill>
                </a:rPr>
                <a:t>нвестиционного </a:t>
              </a:r>
              <a:r>
                <a:rPr lang="ru-RU" sz="1200" b="1" u="sng" dirty="0">
                  <a:solidFill>
                    <a:srgbClr val="92D050"/>
                  </a:solidFill>
                </a:rPr>
                <a:t>проекта в форме займа</a:t>
              </a:r>
              <a:r>
                <a:rPr lang="ru-RU" sz="1200" b="1" dirty="0">
                  <a:solidFill>
                    <a:srgbClr val="92D050"/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 размере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280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млн. руб. под 5 % годовых на срок 8 лет.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62449" y="3664985"/>
              <a:ext cx="503678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200" b="1" u="sng" dirty="0">
                  <a:solidFill>
                    <a:srgbClr val="92D050"/>
                  </a:solidFill>
                </a:rPr>
                <a:t>Постановлением Правительства РФ № 1368 от 13.11.2017 присвоен статус ТОСЭР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4133" y="5093388"/>
            <a:ext cx="5768395" cy="1123368"/>
            <a:chOff x="288207" y="4874213"/>
            <a:chExt cx="5768395" cy="112336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8207" y="5265204"/>
              <a:ext cx="4843164" cy="732377"/>
              <a:chOff x="3351087" y="2016415"/>
              <a:chExt cx="5459381" cy="732377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104168" y="2095145"/>
                <a:ext cx="2706300" cy="646331"/>
                <a:chOff x="3195462" y="677221"/>
                <a:chExt cx="2706300" cy="646331"/>
              </a:xfrm>
            </p:grpSpPr>
            <p:sp>
              <p:nvSpPr>
                <p:cNvPr id="21" name="TextBox 14"/>
                <p:cNvSpPr txBox="1"/>
                <p:nvPr/>
              </p:nvSpPr>
              <p:spPr>
                <a:xfrm>
                  <a:off x="4508456" y="677221"/>
                  <a:ext cx="13933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95462" y="828032"/>
                  <a:ext cx="1288351" cy="440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700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млн. руб.</a:t>
                  </a:r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351087" y="2102461"/>
                <a:ext cx="2458043" cy="646331"/>
                <a:chOff x="3363409" y="759753"/>
                <a:chExt cx="2458043" cy="646331"/>
              </a:xfrm>
            </p:grpSpPr>
            <p:sp>
              <p:nvSpPr>
                <p:cNvPr id="18" name="TextBox 11"/>
                <p:cNvSpPr txBox="1"/>
                <p:nvPr/>
              </p:nvSpPr>
              <p:spPr>
                <a:xfrm>
                  <a:off x="4508457" y="759753"/>
                  <a:ext cx="13129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</a:t>
                  </a:r>
                </a:p>
              </p:txBody>
            </p:sp>
            <p:sp>
              <p:nvSpPr>
                <p:cNvPr id="19" name="TextBox 12"/>
                <p:cNvSpPr txBox="1"/>
                <p:nvPr/>
              </p:nvSpPr>
              <p:spPr>
                <a:xfrm>
                  <a:off x="3363409" y="995047"/>
                  <a:ext cx="1145048" cy="268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130 ед.</a:t>
                  </a:r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288207" y="4874213"/>
              <a:ext cx="57683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 к 2020 году: </a:t>
              </a:r>
            </a:p>
            <a:p>
              <a:pPr algn="just"/>
              <a:r>
                <a:rPr lang="ru-RU" sz="1200" b="1" i="1" dirty="0" smtClean="0"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ru-RU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ru-RU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предварительные параметры </a:t>
              </a:r>
              <a:r>
                <a:rPr lang="ru-RU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проекта)</a:t>
              </a:r>
              <a:endPara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47700" y="1871663"/>
            <a:ext cx="3708400" cy="2786062"/>
            <a:chOff x="408" y="1179"/>
            <a:chExt cx="2336" cy="1755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8" y="1179"/>
              <a:ext cx="2336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179"/>
              <a:ext cx="2338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198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7285" y="1223728"/>
            <a:ext cx="7676951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Контакты: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59480" y="2512463"/>
            <a:ext cx="6804756" cy="148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42950"/>
            <a:endParaRPr lang="ru-RU" sz="1000" dirty="0" smtClean="0">
              <a:solidFill>
                <a:srgbClr val="7EC24A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  <a:p>
            <a:pPr marL="628650" lvl="1" indent="-171450" defTabSz="742950">
              <a:buFont typeface="Wingdings" panose="05000000000000000000" pitchFamily="2" charset="2"/>
              <a:buChar char="Ø"/>
            </a:pPr>
            <a:r>
              <a:rPr lang="ru-RU" sz="1400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Департамент программ </a:t>
            </a:r>
            <a:r>
              <a:rPr lang="ru-RU" sz="1400" spc="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развития </a:t>
            </a:r>
            <a:r>
              <a:rPr lang="ru-RU" sz="1400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моногородов </a:t>
            </a:r>
            <a:br>
              <a:rPr lang="ru-RU" sz="1400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1400" b="0" spc="100" dirty="0" smtClean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Краснослабодце</a:t>
            </a:r>
            <a:r>
              <a:rPr lang="ru-RU" sz="1400" b="0" spc="100" dirty="0" smtClean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в </a:t>
            </a:r>
            <a:r>
              <a:rPr lang="ru-RU" sz="1400" b="0" spc="100" dirty="0" smtClean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Александр</a:t>
            </a:r>
            <a:r>
              <a:rPr lang="ru-RU" sz="1400" b="0" spc="100" dirty="0" smtClean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 </a:t>
            </a:r>
            <a:r>
              <a:rPr lang="ru-RU" sz="1400" b="0" spc="100" dirty="0" smtClean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Леонидо</a:t>
            </a:r>
            <a:r>
              <a:rPr lang="ru-RU" sz="1400" b="0" spc="100" dirty="0" smtClean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вич,</a:t>
            </a:r>
            <a:r>
              <a:rPr lang="ru-RU" sz="1400" b="0" spc="100" dirty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/>
            </a:r>
            <a:br>
              <a:rPr lang="ru-RU" sz="1400" b="0" spc="100" dirty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1400" b="0" spc="100" dirty="0" err="1" smtClean="0">
                <a:solidFill>
                  <a:schemeClr val="tx2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email</a:t>
            </a:r>
            <a:r>
              <a:rPr lang="ru-RU" sz="1400" spc="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: </a:t>
            </a:r>
            <a:r>
              <a:rPr lang="en-US" sz="1400" b="0" u="sng" spc="100" dirty="0" err="1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a.</a:t>
            </a:r>
            <a:r>
              <a:rPr lang="en-US" sz="1400" b="0" u="sng" spc="100" dirty="0" err="1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  <a:hlinkClick r:id="rId2"/>
              </a:rPr>
              <a:t>krasnoslabodtse</a:t>
            </a:r>
            <a:r>
              <a:rPr lang="ru-RU" sz="1400" b="0" u="sng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  <a:hlinkClick r:id="rId2"/>
              </a:rPr>
              <a:t>v@frmrus.ru</a:t>
            </a:r>
            <a:endParaRPr lang="ru-RU" sz="1400" b="0" u="sng" spc="100" dirty="0" smtClean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  <a:p>
            <a:pPr defTabSz="742950"/>
            <a:endParaRPr lang="ru-RU" sz="1400" b="0" u="sng" spc="1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  <a:p>
            <a:pPr defTabSz="742950"/>
            <a:endParaRPr lang="en-US" sz="1400" spc="1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655806" y="5376332"/>
            <a:ext cx="3197831" cy="13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742950"/>
            <a:r>
              <a:rPr lang="ru-RU" sz="1400" dirty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АДРЕС</a:t>
            </a:r>
            <a:r>
              <a:rPr lang="ru-RU" sz="853" b="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/>
            </a:r>
            <a:br>
              <a:rPr lang="ru-RU" sz="853" b="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Некоммерческая организация «Фонд развития моногородов»</a:t>
            </a:r>
            <a:b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Бульвар Энтузиастов, 2, Москва, 109544, Россия</a:t>
            </a:r>
          </a:p>
          <a:p>
            <a:pPr algn="r" defTabSz="742950"/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Телефон: +7 (495) 734 79 19</a:t>
            </a:r>
          </a:p>
          <a:p>
            <a:pPr algn="r" defTabSz="742950"/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Факс: +7 (495) 734 79 19 доб. 200</a:t>
            </a:r>
          </a:p>
          <a:p>
            <a:pPr algn="r" defTabSz="742950"/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E-</a:t>
            </a:r>
            <a:r>
              <a:rPr lang="ru-RU" sz="1000" dirty="0" err="1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mail</a:t>
            </a:r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: info@frmrus.ru</a:t>
            </a:r>
            <a:b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1000" dirty="0" err="1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Web</a:t>
            </a:r>
            <a:r>
              <a:rPr lang="ru-RU" sz="10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: www.frmrus.ru</a:t>
            </a:r>
          </a:p>
        </p:txBody>
      </p:sp>
    </p:spTree>
    <p:extLst>
      <p:ext uri="{BB962C8B-B14F-4D97-AF65-F5344CB8AC3E}">
        <p14:creationId xmlns:p14="http://schemas.microsoft.com/office/powerpoint/2010/main" val="947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07412" y="2523067"/>
            <a:ext cx="7772400" cy="181186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Примеры поддержки  Фонда</a:t>
            </a:r>
            <a:b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40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(в сфере </a:t>
            </a:r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строительных материалов)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790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7154" y="1067303"/>
            <a:ext cx="72239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spc="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СТРОИТЕЛЬСТВО ПРОИЗВОДСТВА ФИБРОЛИТОВЫХ ПЛИТ В ИНДУСТРИАЛЬНОМ ПАРКЕ «ЧЕРЕПОВЕЦ»</a:t>
            </a:r>
          </a:p>
        </p:txBody>
      </p:sp>
      <p:sp>
        <p:nvSpPr>
          <p:cNvPr id="16" name="Кольцо 15"/>
          <p:cNvSpPr/>
          <p:nvPr/>
        </p:nvSpPr>
        <p:spPr>
          <a:xfrm>
            <a:off x="347935" y="1075321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1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0587" y="337924"/>
            <a:ext cx="7700563" cy="218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b="1" spc="100" dirty="0" smtClean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Примеры поддержки в отрасли строительных материалов</a:t>
            </a:r>
            <a:endParaRPr lang="ru-RU" sz="1800" b="1" spc="100" dirty="0">
              <a:solidFill>
                <a:srgbClr val="7EC24A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8561" y="3266823"/>
            <a:ext cx="5048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Заключено соглашение о софинансировании </a:t>
            </a:r>
            <a:r>
              <a:rPr lang="ru-RU" sz="1600" dirty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расходов </a:t>
            </a:r>
            <a:r>
              <a:rPr lang="ru-RU" sz="1600" dirty="0" smtClean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Вологодской области по строительству инфраструктуры индустриального парка.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Объем финансирования со стороны Фонда развития моногородов </a:t>
            </a:r>
            <a:r>
              <a:rPr lang="en-US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&gt;800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млн.руб</a:t>
            </a:r>
            <a:r>
              <a:rPr lang="ru-RU" sz="16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6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20706" y="1997173"/>
            <a:ext cx="5036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Заключено </a:t>
            </a:r>
            <a:r>
              <a:rPr lang="ru-RU" sz="1600" dirty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соглашение об участии в </a:t>
            </a:r>
            <a:r>
              <a:rPr lang="ru-RU" sz="1600" dirty="0" smtClean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финансировании инвестиционного </a:t>
            </a:r>
            <a:r>
              <a:rPr lang="ru-RU" sz="1600" dirty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проекта в форме займа в </a:t>
            </a:r>
            <a:r>
              <a:rPr lang="ru-RU" sz="1600" dirty="0" smtClean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размере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945,9 млн. </a:t>
            </a:r>
            <a:r>
              <a:rPr lang="ru-RU" sz="1600" b="1" dirty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руб. под 5 % годовых на срок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6,5 лет</a:t>
            </a:r>
            <a:r>
              <a:rPr lang="ru-RU" sz="1600" b="1" dirty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8261150" y="120653"/>
            <a:ext cx="5842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7D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22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08561" y="4742927"/>
            <a:ext cx="5036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  </a:t>
            </a:r>
            <a:r>
              <a:rPr lang="ru-RU" sz="1600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Моногородом получен статус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ТОСЭР. </a:t>
            </a:r>
            <a:endParaRPr lang="ru-RU" sz="1600" dirty="0">
              <a:solidFill>
                <a:schemeClr val="accent6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951" b="14263"/>
          <a:stretch/>
        </p:blipFill>
        <p:spPr>
          <a:xfrm>
            <a:off x="560587" y="2143860"/>
            <a:ext cx="3179269" cy="21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7154" y="1067303"/>
            <a:ext cx="72239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spc="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СТРОИТЕЛЬСТВО </a:t>
            </a:r>
            <a:r>
              <a:rPr lang="ru-RU" sz="1400" b="1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первого завода Группы Компаний «КАСПИЙ КОМПОЗИТ» </a:t>
            </a:r>
            <a:br>
              <a:rPr lang="ru-RU" sz="1400" b="1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400" b="1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по производству стекловолокна, стеклоткани, </a:t>
            </a:r>
            <a:r>
              <a:rPr lang="ru-RU" sz="1400" b="1" spc="100" dirty="0" err="1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стекломатов</a:t>
            </a:r>
            <a:r>
              <a:rPr lang="ru-RU" sz="1400" b="1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в г. Каспийск</a:t>
            </a:r>
            <a:endParaRPr lang="ru-RU" sz="1400" b="1" spc="1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347935" y="1075321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1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0587" y="337924"/>
            <a:ext cx="7700563" cy="218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b="1" spc="100" dirty="0" smtClean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Примеры поддержки в отрасли </a:t>
            </a:r>
            <a:r>
              <a:rPr lang="ru-RU" sz="1600" b="1" spc="100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композитных </a:t>
            </a:r>
            <a:r>
              <a:rPr lang="ru-RU" sz="1600" b="1" spc="100" dirty="0" smtClean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материалов</a:t>
            </a:r>
            <a:endParaRPr lang="ru-RU" sz="1800" b="1" spc="100" dirty="0">
              <a:solidFill>
                <a:srgbClr val="7EC24A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23103" y="3260607"/>
            <a:ext cx="5048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Заключено соглашение о софинансировании </a:t>
            </a:r>
            <a:r>
              <a:rPr lang="ru-RU" sz="1600" dirty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расходов </a:t>
            </a:r>
            <a:r>
              <a:rPr lang="ru-RU" sz="1600" dirty="0" smtClean="0">
                <a:solidFill>
                  <a:schemeClr val="accent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республики Дагестан по строительству инфраструктуры индустриального парка.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Объем финансирования со стороны Фонда развития моногородов </a:t>
            </a:r>
            <a:r>
              <a:rPr lang="en-US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&gt;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600</a:t>
            </a:r>
            <a:r>
              <a:rPr lang="en-US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млн.руб.</a:t>
            </a:r>
            <a:endParaRPr lang="ru-RU" sz="1600" b="1" dirty="0">
              <a:solidFill>
                <a:schemeClr val="accent6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20706" y="2036940"/>
            <a:ext cx="5036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Заключено </a:t>
            </a:r>
            <a:r>
              <a:rPr lang="ru-RU" sz="16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соглашение об участии в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финансировании инвестиционного </a:t>
            </a:r>
            <a:r>
              <a:rPr lang="ru-RU" sz="16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проекта в форме займа в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размере</a:t>
            </a:r>
            <a:r>
              <a:rPr lang="ru-RU" sz="1600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250 млн. </a:t>
            </a:r>
            <a:r>
              <a:rPr lang="ru-RU" sz="1600" b="1" dirty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руб. под 5 % годовых на срок 8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лет</a:t>
            </a:r>
            <a:r>
              <a:rPr lang="ru-RU" sz="1600" b="1" dirty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8261150" y="120653"/>
            <a:ext cx="5842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7D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22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23103" y="4709528"/>
            <a:ext cx="5036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  </a:t>
            </a:r>
            <a:r>
              <a:rPr lang="ru-RU" sz="1600" b="1" dirty="0" smtClean="0">
                <a:solidFill>
                  <a:schemeClr val="accent6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Моногородом получен статус ТОСЭР. </a:t>
            </a:r>
            <a:endParaRPr lang="ru-RU" sz="1600" b="1" dirty="0">
              <a:solidFill>
                <a:schemeClr val="accent6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34" y="2101762"/>
            <a:ext cx="3034635" cy="2786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87" y="5359020"/>
            <a:ext cx="3771138" cy="10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7154" y="1067303"/>
            <a:ext cx="72239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ПРОЕКТ </a:t>
            </a:r>
            <a:r>
              <a:rPr lang="ru-RU" sz="1400" b="1" spc="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компании «</a:t>
            </a:r>
            <a:r>
              <a:rPr lang="ru-RU" sz="1400" b="1" spc="100" dirty="0" err="1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КомАР</a:t>
            </a:r>
            <a:r>
              <a:rPr lang="ru-RU" sz="1400" b="1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» по </a:t>
            </a:r>
            <a:r>
              <a:rPr lang="ru-RU" sz="1400" b="1" spc="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производству стекловолокна и композитных изделий </a:t>
            </a:r>
            <a:r>
              <a:rPr lang="ru-RU" sz="1400" b="1" spc="1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в г. Сарапул</a:t>
            </a:r>
            <a:endParaRPr lang="ru-RU" sz="1400" b="1" spc="1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347935" y="1075321"/>
            <a:ext cx="602765" cy="549281"/>
          </a:xfrm>
          <a:prstGeom prst="donut">
            <a:avLst>
              <a:gd name="adj" fmla="val 12435"/>
            </a:avLst>
          </a:prstGeom>
          <a:solidFill>
            <a:srgbClr val="007DC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David" panose="020E0502060401010101" pitchFamily="34" charset="-79"/>
              </a:rPr>
              <a:t>2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0587" y="337924"/>
            <a:ext cx="7700563" cy="218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b="1" spc="100" dirty="0" smtClean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Примеры поддержки в отрасли </a:t>
            </a:r>
            <a:r>
              <a:rPr lang="ru-RU" sz="1600" b="1" spc="100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композитных материалов</a:t>
            </a:r>
            <a:endParaRPr lang="ru-RU" sz="1800" b="1" spc="100" dirty="0">
              <a:solidFill>
                <a:srgbClr val="7EC24A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20706" y="1997173"/>
            <a:ext cx="5036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Прорабатывается участие </a:t>
            </a:r>
            <a:r>
              <a:rPr lang="ru-RU" sz="16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в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финансировании инвестиционного </a:t>
            </a:r>
            <a:r>
              <a:rPr lang="ru-RU" sz="1600" dirty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проекта в форме займа в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размере </a:t>
            </a:r>
            <a:r>
              <a:rPr lang="ru-RU" sz="1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225 млн. </a:t>
            </a:r>
            <a:r>
              <a:rPr lang="ru-RU" sz="16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руб. под 5 % годовых на срок 8</a:t>
            </a:r>
            <a:r>
              <a:rPr lang="ru-RU" sz="1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лет </a:t>
            </a:r>
            <a:r>
              <a:rPr lang="ru-RU" sz="1600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совместно</a:t>
            </a:r>
            <a:r>
              <a:rPr lang="ru-RU" sz="1600" b="1" dirty="0" smtClean="0">
                <a:solidFill>
                  <a:srgbClr val="0070C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с Корпорацией МСП.</a:t>
            </a:r>
            <a:endParaRPr lang="ru-RU" sz="1600" b="1" dirty="0">
              <a:solidFill>
                <a:srgbClr val="0070C0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8261150" y="120653"/>
            <a:ext cx="5842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7D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22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4633" y="3349045"/>
            <a:ext cx="5036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  </a:t>
            </a:r>
            <a:r>
              <a:rPr lang="ru-RU" sz="1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Моногородом получен статус ТОСЭР. </a:t>
            </a:r>
            <a:endParaRPr lang="ru-RU" sz="16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8794" b="28285"/>
          <a:stretch/>
        </p:blipFill>
        <p:spPr>
          <a:xfrm>
            <a:off x="281169" y="2872232"/>
            <a:ext cx="3527392" cy="1220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23" y="1938782"/>
            <a:ext cx="32289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7259" y="2369713"/>
            <a:ext cx="7772400" cy="17772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Примеры поддержки  Фонда</a:t>
            </a:r>
            <a:b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36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(в </a:t>
            </a:r>
            <a:r>
              <a:rPr lang="ru-RU" sz="36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сфере производства композитных материалов)</a:t>
            </a:r>
          </a:p>
        </p:txBody>
      </p:sp>
    </p:spTree>
    <p:extLst>
      <p:ext uri="{BB962C8B-B14F-4D97-AF65-F5344CB8AC3E}">
        <p14:creationId xmlns:p14="http://schemas.microsoft.com/office/powerpoint/2010/main" val="40508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Основные задачи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03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4" y="1849665"/>
            <a:ext cx="828675" cy="828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9" y="3850527"/>
            <a:ext cx="857250" cy="85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0657" y="1849665"/>
            <a:ext cx="63329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Софинансирование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расходов на строительство инфраструктуры, необходимой для запуска новых инвестиционных проектов в моногородах</a:t>
            </a:r>
          </a:p>
          <a:p>
            <a:pPr algn="r"/>
            <a:r>
              <a:rPr lang="ru-RU" b="1" u="sng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Соглашение между Фондом и Субъектом РФ</a:t>
            </a:r>
            <a:endParaRPr lang="ru-RU" u="sng" dirty="0">
              <a:solidFill>
                <a:srgbClr val="7EC24A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</a:endParaRPr>
          </a:p>
          <a:p>
            <a:pPr algn="r"/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966" y="3850527"/>
            <a:ext cx="63329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Содействие в подготовке и участие в реализации новых инвестиционных проектов в моногородах </a:t>
            </a:r>
          </a:p>
          <a:p>
            <a:pPr algn="r"/>
            <a:r>
              <a:rPr lang="ru-RU" b="1" u="sng" dirty="0">
                <a:solidFill>
                  <a:srgbClr val="7EC24A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Соглашение между Фондом и Инициатором инвестиционного проекта</a:t>
            </a:r>
          </a:p>
          <a:p>
            <a:pPr algn="r"/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239" y="2777692"/>
            <a:ext cx="1843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Инфраструктура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5299" y="4707777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36145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62" y="144993"/>
            <a:ext cx="7744684" cy="5400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Софинансирование Фондом объектов инфраструктуры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04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3294" y="904073"/>
            <a:ext cx="1520364" cy="1483528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Условия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1961" y="904073"/>
            <a:ext cx="6676096" cy="16396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Инфраструктура должна предназначаться исключительно для новых инвестиционных проектов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Фонд безвозмездно предоставляет средства бюджету субъекта Российской Федерации 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размере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до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95 % от стоимости объектов инфраструктуры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 утверждением КПЭ (рабочие места и инвестиции)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Новый инвестиционный проект не должен быть связан с деятельностью градообразующего предприятия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563294" y="4446319"/>
            <a:ext cx="1520364" cy="1483528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Объекты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" name="Picture 2" descr="http://tehplast74.ru/images/montash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824" y="2791483"/>
            <a:ext cx="1574183" cy="1076899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pic>
        <p:nvPicPr>
          <p:cNvPr id="11" name="Picture 4" descr="http://www.truby-vrn.ru/images/stories/montag/teplo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420" y="2773534"/>
            <a:ext cx="1578617" cy="1094848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pic>
        <p:nvPicPr>
          <p:cNvPr id="12" name="Picture 10" descr="http://www.stolica.onego.ru/resources/i277362-contentImage1_1-origin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330" y="2773534"/>
            <a:ext cx="1684464" cy="1094848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0657090"/>
              </p:ext>
            </p:extLst>
          </p:nvPr>
        </p:nvGraphicFramePr>
        <p:xfrm>
          <a:off x="2239824" y="3997585"/>
          <a:ext cx="6226970" cy="214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298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05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49383" y="144993"/>
            <a:ext cx="7901702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финансировании инвестиционных проектов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74133" y="769884"/>
            <a:ext cx="8500064" cy="5783350"/>
            <a:chOff x="351328" y="1128166"/>
            <a:chExt cx="9126444" cy="563681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120942" y="5493164"/>
              <a:ext cx="7356830" cy="1271812"/>
              <a:chOff x="1713759" y="48993"/>
              <a:chExt cx="7356830" cy="1336506"/>
            </a:xfrm>
          </p:grpSpPr>
          <p:sp>
            <p:nvSpPr>
              <p:cNvPr id="30" name="Прямоугольник с двумя скругленными соседними углами 29"/>
              <p:cNvSpPr/>
              <p:nvPr/>
            </p:nvSpPr>
            <p:spPr>
              <a:xfrm rot="5400000">
                <a:off x="4723922" y="-2961169"/>
                <a:ext cx="1336506" cy="7356829"/>
              </a:xfrm>
              <a:prstGeom prst="round2SameRect">
                <a:avLst/>
              </a:pr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Прямоугольник 33"/>
              <p:cNvSpPr/>
              <p:nvPr/>
            </p:nvSpPr>
            <p:spPr>
              <a:xfrm>
                <a:off x="1713759" y="214755"/>
                <a:ext cx="7229651" cy="1078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71450" lvl="1" indent="-171450" algn="l" defTabSz="5334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Участие Фонда в проекте не более 40% от общей стоимости проекта</a:t>
                </a:r>
              </a:p>
              <a:p>
                <a:pPr marL="171450" lvl="1" indent="-171450" algn="l" defTabSz="5334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Средства Фонда могут быть направлены только на капитальные вложения</a:t>
                </a:r>
              </a:p>
            </p:txBody>
          </p:sp>
        </p:grpSp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317069565"/>
                </p:ext>
              </p:extLst>
            </p:nvPr>
          </p:nvGraphicFramePr>
          <p:xfrm>
            <a:off x="351328" y="2303343"/>
            <a:ext cx="1512169" cy="10098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2832348315"/>
                </p:ext>
              </p:extLst>
            </p:nvPr>
          </p:nvGraphicFramePr>
          <p:xfrm>
            <a:off x="418446" y="1128166"/>
            <a:ext cx="9059326" cy="45354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24" name="Группа 23"/>
            <p:cNvGrpSpPr/>
            <p:nvPr/>
          </p:nvGrpSpPr>
          <p:grpSpPr>
            <a:xfrm>
              <a:off x="418444" y="5728988"/>
              <a:ext cx="1702498" cy="1016717"/>
              <a:chOff x="-2" y="3374087"/>
              <a:chExt cx="2400590" cy="1195989"/>
            </a:xfrm>
            <a:gradFill>
              <a:gsLst>
                <a:gs pos="100000">
                  <a:srgbClr val="EA7B68"/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-2" y="3374087"/>
                <a:ext cx="2400589" cy="1195989"/>
              </a:xfrm>
              <a:prstGeom prst="roundRect">
                <a:avLst/>
              </a:prstGeom>
              <a:solidFill>
                <a:srgbClr val="0078B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4"/>
              <p:cNvSpPr/>
              <p:nvPr/>
            </p:nvSpPr>
            <p:spPr>
              <a:xfrm>
                <a:off x="63385" y="3542351"/>
                <a:ext cx="2337203" cy="805181"/>
              </a:xfrm>
              <a:prstGeom prst="rect">
                <a:avLst/>
              </a:prstGeom>
              <a:solidFill>
                <a:srgbClr val="0078B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lvl="0" algn="ctr" defTabSz="9334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bg1"/>
                    </a:solidFill>
                  </a:rPr>
                  <a:t>Ограничения</a:t>
                </a:r>
                <a:endParaRPr lang="ru-RU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43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151084" y="179423"/>
            <a:ext cx="584200" cy="540000"/>
          </a:xfrm>
        </p:spPr>
        <p:txBody>
          <a:bodyPr>
            <a:normAutofit/>
          </a:bodyPr>
          <a:lstStyle/>
          <a:p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Территории опережающего развития в моногородах</a:t>
            </a:r>
            <a:endParaRPr lang="ru-RU" sz="2200" b="1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792" y="1115829"/>
            <a:ext cx="8369104" cy="71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Территория опережающего социально-экономического развития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часть территории субъекта Российской Федерации, на которой установлен особый правовой режим осуществления предпринимательской и иной деятельности в целях формирования благоприятных условий для привлечения инвестиций, обеспечения ускоренного социально-экономического развития и создания комфортных условий для обеспечения жизнедеятельности населения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225221"/>
              </p:ext>
            </p:extLst>
          </p:nvPr>
        </p:nvGraphicFramePr>
        <p:xfrm>
          <a:off x="474132" y="1855265"/>
          <a:ext cx="826115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2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Перечень</a:t>
                      </a:r>
                      <a:r>
                        <a:rPr lang="ru-RU" sz="1400" baseline="0" dirty="0" smtClean="0"/>
                        <a:t> на 23.03.2018, 5</a:t>
                      </a:r>
                      <a:r>
                        <a:rPr lang="en-US" sz="1400" baseline="0" dirty="0" smtClean="0"/>
                        <a:t>9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территорий опережающего социально-экономического развития</a:t>
                      </a:r>
                      <a:endParaRPr lang="ru-RU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9850" y="6019171"/>
            <a:ext cx="8023294" cy="158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Нормативная база</a:t>
            </a:r>
            <a:endParaRPr lang="ru-RU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177914"/>
            <a:ext cx="5922335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80000"/>
              </a:lnSpc>
              <a:buAutoNum type="arabicPeriod"/>
            </a:pPr>
            <a:r>
              <a:rPr lang="ru-RU" sz="800" dirty="0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РФ от 22 июня 2015 г. N 614 «Об особенностях создания территорий опережающего социально-экономического развития на территориях </a:t>
            </a:r>
            <a:r>
              <a:rPr lang="ru-RU" sz="800" dirty="0" err="1">
                <a:solidFill>
                  <a:schemeClr val="accent1">
                    <a:lumMod val="75000"/>
                  </a:schemeClr>
                </a:solidFill>
              </a:rPr>
              <a:t>монопрофильных</a:t>
            </a:r>
            <a:r>
              <a:rPr lang="ru-RU" sz="800" dirty="0">
                <a:solidFill>
                  <a:schemeClr val="accent1">
                    <a:lumMod val="75000"/>
                  </a:schemeClr>
                </a:solidFill>
              </a:rPr>
              <a:t> муниципальных образований Российской Федерации (моногородов)»</a:t>
            </a:r>
          </a:p>
          <a:p>
            <a:pPr marL="228600" indent="-228600" algn="just">
              <a:lnSpc>
                <a:spcPct val="80000"/>
              </a:lnSpc>
              <a:buFontTx/>
              <a:buAutoNum type="arabicPeriod"/>
            </a:pPr>
            <a:r>
              <a:rPr lang="ru-RU" sz="800" dirty="0">
                <a:solidFill>
                  <a:schemeClr val="accent1">
                    <a:lumMod val="75000"/>
                  </a:schemeClr>
                </a:solidFill>
              </a:rPr>
              <a:t>Федеральный закон от 29 декабря 2014 г. N 473-ФЗ «О территориях опережающего социально-экономического развития в Российской Федерации»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33777" y="2195941"/>
            <a:ext cx="10632" cy="37119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27405"/>
              </p:ext>
            </p:extLst>
          </p:nvPr>
        </p:nvGraphicFramePr>
        <p:xfrm>
          <a:off x="474132" y="2187896"/>
          <a:ext cx="8261152" cy="37886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8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9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9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2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Алтайский край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Новоалтайск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Новгородская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пос.Угловка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Ростовская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Донецк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Алтайский край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Заринск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Новосибирская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пос. Линево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Ростовская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Зверево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Белгородская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Губкин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Оренбургская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Новотроицк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Ростовская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Гуково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Вологодская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Череповец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Пензенская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Сердобск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Рязанская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пос. Лесной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Воронежская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Павловск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Пермский край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Чусовой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Самарская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Тольятти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Забайкальский край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</a:t>
                      </a:r>
                      <a:r>
                        <a:rPr lang="ru-RU" sz="900" u="none" strike="noStrike" dirty="0" err="1">
                          <a:effectLst/>
                        </a:rPr>
                        <a:t>Краснокаменск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Башкортостан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Белебей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Саратовская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Петровск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Иркутская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Саянск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Башкортостан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Кумертау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Свердловская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Краснотурьинск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Иркутская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Черемхово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Бурятия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пос. Селенгинск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Смоленская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Дорогобуж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Иркутская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Усолье-Сибирское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Дагестан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Каспийск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Ставропольский край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Невинномысск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Калужская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Сосенский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Карелия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Кондопога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Тамбовская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Котовск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Кемеровская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Новокузнецк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Карелия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пос. Надвоицы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Тульская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Ефремов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Кемеровская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Анжеро-Судженск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Коми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</a:t>
                      </a:r>
                      <a:r>
                        <a:rPr lang="ru-RU" sz="900" u="none" strike="noStrike" dirty="0" err="1">
                          <a:effectLst/>
                        </a:rPr>
                        <a:t>Емва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Удмуртская Республика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Сарапул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Кемеровская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Юрга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Мордовия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Рузаевка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Ульяновская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Димитровград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Кировская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Вятские Поляны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Татарстан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Зеленодольск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Челябинская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Бакал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Красноярский край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Железногорск (ЗАТО)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Татарстан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Набережные Челны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Челябинская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Верхний Уфалей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Курганская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Долматова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Татарстан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Нижнекамск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Челябинская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Озерск (ЗАТО)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Курганская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пос. Варгаши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Татарстан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Чистополь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Челябинская область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Снежинск (ЗАТО)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Ленинградская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Пикалево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Республика Хакасия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Абаза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Чувашская республика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г. Канаш</a:t>
                      </a:r>
                      <a:endParaRPr lang="ru-RU" sz="900" b="0" i="0" u="none" strike="noStrike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Мурманская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Кировск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Ярославская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Гаврилов Ям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 smtClean="0">
                          <a:effectLst/>
                        </a:rPr>
                        <a:t>Ивановская </a:t>
                      </a:r>
                      <a:r>
                        <a:rPr lang="ru-RU" sz="900" u="none" strike="noStrike" dirty="0">
                          <a:effectLst/>
                        </a:rPr>
                        <a:t>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</a:t>
                      </a:r>
                      <a:r>
                        <a:rPr lang="ru-RU" sz="900" u="none" strike="noStrike" dirty="0" smtClean="0">
                          <a:effectLst/>
                        </a:rPr>
                        <a:t>Наволоки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Ярославская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Тутаев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 smtClean="0">
                          <a:effectLst/>
                        </a:rPr>
                        <a:t>Архангельская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область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г. Онега</a:t>
                      </a:r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900" b="0" i="0" u="none" strike="noStrike" dirty="0">
                        <a:solidFill>
                          <a:srgbClr val="222A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2" marR="6422" marT="6422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2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4803" y="323017"/>
            <a:ext cx="7846281" cy="540000"/>
          </a:xfrm>
        </p:spPr>
        <p:txBody>
          <a:bodyPr/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Преимущества ТОСЭР в моногородах</a:t>
            </a:r>
            <a:b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2000" b="0" dirty="0">
                <a:latin typeface="PT Sans" panose="020B0503020203020204" pitchFamily="34" charset="-52"/>
                <a:ea typeface="PT Sans" panose="020B0503020203020204" pitchFamily="34" charset="-52"/>
              </a:rPr>
              <a:t>(в зависимости от региона)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27101"/>
              </p:ext>
            </p:extLst>
          </p:nvPr>
        </p:nvGraphicFramePr>
        <p:xfrm>
          <a:off x="402270" y="1486718"/>
          <a:ext cx="8356626" cy="4486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7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6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482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6320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льготы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прибыль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имущество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Земельный </a:t>
                      </a:r>
                      <a:endParaRPr lang="en-US" sz="12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налог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НДС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Страховые взносы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289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ТОР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Федеральная часть налога: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 - в течение 5 лет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Региональная часть налога: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5% - 1-5 годы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10% -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6-10 годы 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10%-18%*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Взносы в Пенсионный фонд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 6%</a:t>
                      </a: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Взносы в фонд социального  страхования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  1,5%</a:t>
                      </a: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Взносы в фонд обязательного медицинского страхования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 0,1%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3986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РФ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Федеральная часть налога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Региональная часть налога -  18%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endParaRPr lang="en-US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зависимости от кадастровой стоимости участка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10%-18%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Взносы в Пенсионный фонд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 22%</a:t>
                      </a: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Взносы в фонд социального страхования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  2,9%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Взносы в фонд обязательного медицинского страхования – 5,1%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3" y="5973415"/>
            <a:ext cx="2079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* Упрощенная схема возмещения НДС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56" y="2138455"/>
            <a:ext cx="560174" cy="3684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50" y="2171807"/>
            <a:ext cx="342720" cy="342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91" y="2155284"/>
            <a:ext cx="351629" cy="3516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69" y="2132580"/>
            <a:ext cx="374333" cy="3743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12" y="2171807"/>
            <a:ext cx="380634" cy="3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7" y="144513"/>
            <a:ext cx="8146470" cy="540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Возможности по комплексному участию Фонда в реализации проектов</a:t>
            </a:r>
            <a:endParaRPr lang="ru-RU" sz="2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08</a:t>
            </a:r>
            <a:endParaRPr lang="ru-RU" sz="2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101" y="1801531"/>
            <a:ext cx="2809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Стоимость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инвестиционного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1489820" y="2582861"/>
            <a:ext cx="779662" cy="5418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1489820" y="4187404"/>
            <a:ext cx="779662" cy="5418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0105" y="3294283"/>
            <a:ext cx="30754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инфраструктуры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проекта (до 15-20 % от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CAPEX)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 счет Фонда и субъекта РФ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104" y="4883727"/>
            <a:ext cx="3075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финансировании инвестиционного проекта 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(до 40 % стоимости капитальных вложений)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535521" y="3138063"/>
            <a:ext cx="469212" cy="10868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8575" y="3096688"/>
            <a:ext cx="27635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Исключение из периметра проекта избыточных и непрофильных расходов, удешевляющее проект на стадии инвестирования и эксплуатации</a:t>
            </a:r>
            <a:endParaRPr lang="ru-RU" sz="1400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5942" y="3857780"/>
            <a:ext cx="1571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Повышение финансовой устойчивости проекта</a:t>
            </a:r>
            <a:endParaRPr lang="ru-RU" b="1" u="sng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3535521" y="4787838"/>
            <a:ext cx="469212" cy="10499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6400" y="4668283"/>
            <a:ext cx="2666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надежного финансового партнера в сделке, обеспеченность проекта источниками финансирования</a:t>
            </a:r>
            <a:endParaRPr lang="ru-RU" sz="1400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6882888" y="3040025"/>
            <a:ext cx="469212" cy="283584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73" y="1041035"/>
            <a:ext cx="806278" cy="7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городского округа 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Кумертау (Республика Башкортостан)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335789" y="1143884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cs typeface="David" panose="020E0502060401010101" pitchFamily="34" charset="-79"/>
              </a:rPr>
              <a:t>1</a:t>
            </a:r>
            <a:endParaRPr lang="ru-RU" sz="2000" b="1" dirty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8554" y="1155505"/>
            <a:ext cx="527629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Строительство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маслоэкстракционного завода в с. Маячный городского округа город Кумертау Республики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Башкортостан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872000"/>
            <a:ext cx="3707909" cy="278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4500000" y="1642874"/>
            <a:ext cx="4377464" cy="2297007"/>
            <a:chOff x="4377689" y="1624962"/>
            <a:chExt cx="5061524" cy="229700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77689" y="1624962"/>
              <a:ext cx="504893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200" b="1" u="sng" dirty="0">
                  <a:solidFill>
                    <a:srgbClr val="92D050"/>
                  </a:solidFill>
                </a:rPr>
                <a:t>Заключено соглашение о софинансировании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расходов Республики Башкортостан в целях реализации мероприятий по строительству объектов инфраструктуры в </a:t>
              </a:r>
              <a:r>
                <a:rPr lang="ru-RU" sz="1200" dirty="0" err="1">
                  <a:solidFill>
                    <a:schemeClr val="accent1">
                      <a:lumMod val="75000"/>
                    </a:schemeClr>
                  </a:solidFill>
                </a:rPr>
                <a:t>г.о.г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. Кумертау: предоставление средств Фонда в объеме 302,85 млн руб. с целью строительства очистных сооружений, реконструкции автодороги и железнодорожных путей, наружных инженерных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сетей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77689" y="3018493"/>
              <a:ext cx="50367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smtClean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ru-RU" sz="1200" b="1" u="sng" dirty="0">
                  <a:solidFill>
                    <a:srgbClr val="92D050"/>
                  </a:solidFill>
                </a:rPr>
                <a:t>Заключено соглашение об участии в финансировании</a:t>
              </a:r>
            </a:p>
            <a:p>
              <a:pPr marL="271463" indent="-271463" algn="just"/>
              <a:r>
                <a:rPr lang="ru-RU" sz="1200" b="1" dirty="0">
                  <a:solidFill>
                    <a:srgbClr val="92D050"/>
                  </a:solidFill>
                </a:rPr>
                <a:t>       </a:t>
              </a:r>
              <a:r>
                <a:rPr lang="ru-RU" sz="1200" b="1" u="sng" dirty="0">
                  <a:solidFill>
                    <a:srgbClr val="92D050"/>
                  </a:solidFill>
                </a:rPr>
                <a:t>инвестиционного проекта в форме </a:t>
              </a:r>
              <a:r>
                <a:rPr lang="ru-RU" sz="1200" b="1" u="sng" dirty="0" smtClean="0">
                  <a:solidFill>
                    <a:srgbClr val="92D050"/>
                  </a:solidFill>
                </a:rPr>
                <a:t>займа</a:t>
              </a:r>
              <a:r>
                <a:rPr lang="ru-RU" sz="1200" b="1" dirty="0" smtClean="0"/>
                <a:t>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в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размере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1,0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млрд. руб. под 5 % годовых на срок 8 лет.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02425" y="3644970"/>
              <a:ext cx="50367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 smtClean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ru-RU" sz="1200" b="1" u="sng" dirty="0">
                  <a:solidFill>
                    <a:srgbClr val="92D050"/>
                  </a:solidFill>
                </a:rPr>
                <a:t>Кумертау получен статус ТОСЭР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5789" y="5283120"/>
            <a:ext cx="5006145" cy="1112168"/>
            <a:chOff x="215747" y="5317562"/>
            <a:chExt cx="5006145" cy="111216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5747" y="5697353"/>
              <a:ext cx="4791768" cy="732377"/>
              <a:chOff x="3409022" y="2016415"/>
              <a:chExt cx="5401446" cy="732377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6124105" y="2095145"/>
                <a:ext cx="2686363" cy="646331"/>
                <a:chOff x="3215399" y="677221"/>
                <a:chExt cx="2686363" cy="646331"/>
              </a:xfrm>
            </p:grpSpPr>
            <p:sp>
              <p:nvSpPr>
                <p:cNvPr id="22" name="TextBox 14"/>
                <p:cNvSpPr txBox="1"/>
                <p:nvPr/>
              </p:nvSpPr>
              <p:spPr>
                <a:xfrm>
                  <a:off x="4508456" y="677221"/>
                  <a:ext cx="13933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215399" y="828032"/>
                  <a:ext cx="1268416" cy="437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en-US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313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млн руб.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3409022" y="2102461"/>
                <a:ext cx="2400108" cy="646331"/>
                <a:chOff x="3421344" y="759753"/>
                <a:chExt cx="2400108" cy="646331"/>
              </a:xfrm>
            </p:grpSpPr>
            <p:sp>
              <p:nvSpPr>
                <p:cNvPr id="19" name="TextBox 11"/>
                <p:cNvSpPr txBox="1"/>
                <p:nvPr/>
              </p:nvSpPr>
              <p:spPr>
                <a:xfrm>
                  <a:off x="4508457" y="759753"/>
                  <a:ext cx="13129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</a:t>
                  </a:r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Box 12"/>
                <p:cNvSpPr txBox="1"/>
                <p:nvPr/>
              </p:nvSpPr>
              <p:spPr>
                <a:xfrm>
                  <a:off x="3421344" y="988303"/>
                  <a:ext cx="1107049" cy="266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520 ед.</a:t>
                  </a:r>
                  <a:endPara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258090" y="5317562"/>
              <a:ext cx="4963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 к 2020 году: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Mnew.potx [только чтение]" id="{F09E3371-3C84-4DE1-8446-FF3A385C4F5C}" vid="{F0AC1FAB-E272-4EE3-918F-BCAE38255C7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FRMnew (002)</Template>
  <TotalTime>2559</TotalTime>
  <Words>2468</Words>
  <Application>Microsoft Office PowerPoint</Application>
  <PresentationFormat>Экран (4:3)</PresentationFormat>
  <Paragraphs>572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Фонд развития моногородов</vt:lpstr>
      <vt:lpstr>Стратегическое развитие  и государственная поддержка моногородов </vt:lpstr>
      <vt:lpstr>Основные задачи</vt:lpstr>
      <vt:lpstr>Софинансирование Фондом объектов инфраструктуры</vt:lpstr>
      <vt:lpstr>Участие Фонда в финансировании инвестиционных проектов</vt:lpstr>
      <vt:lpstr>Территории опережающего развития в моногородах</vt:lpstr>
      <vt:lpstr>Преимущества ТОСЭР в моногородах (в зависимости от региона)</vt:lpstr>
      <vt:lpstr>Возможности по комплексному участию Фонда в реализации проектов</vt:lpstr>
      <vt:lpstr>Примеры. Комплексная поддержка городского округа Кумертау (Республика Башкортостан)</vt:lpstr>
      <vt:lpstr>Примеры. Комплексная поддержка города Набережные Челны (Республика Татарстан)</vt:lpstr>
      <vt:lpstr>Примеры. Поддержка инвестиционного проекта при участии институтов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промышленного парка «Надвоицы» в городе Надвоицы Республики Карелия</vt:lpstr>
      <vt:lpstr>Развитие Индустриального парка «Камешково» в городе Камешково Владимирской области </vt:lpstr>
      <vt:lpstr>Примеры поддержки  Фонда (в сфере химического производства и отрасли переработки пластмасс)</vt:lpstr>
      <vt:lpstr>Примеры. Комплексная поддержка  города Боровичи Новгородской области</vt:lpstr>
      <vt:lpstr>Примеры. Комплексная поддержка  пос. Угловка Новгородской области</vt:lpstr>
      <vt:lpstr>Примеры. Комплексная поддержка  п. Лесной Рязанской области</vt:lpstr>
      <vt:lpstr>Презентация PowerPoint</vt:lpstr>
      <vt:lpstr>Примеры поддержки  Фонда (в сфере строительных материалов)</vt:lpstr>
      <vt:lpstr>Презентация PowerPoint</vt:lpstr>
      <vt:lpstr>Презентация PowerPoint</vt:lpstr>
      <vt:lpstr>Презентация PowerPoint</vt:lpstr>
      <vt:lpstr>Примеры поддержки  Фонда (в сфере производства композитных материалов)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Мишина Анна Константиновна</dc:creator>
  <cp:lastModifiedBy>домашний</cp:lastModifiedBy>
  <cp:revision>178</cp:revision>
  <cp:lastPrinted>2018-02-16T10:35:34Z</cp:lastPrinted>
  <dcterms:created xsi:type="dcterms:W3CDTF">2017-07-07T07:55:37Z</dcterms:created>
  <dcterms:modified xsi:type="dcterms:W3CDTF">2018-05-17T04:42:53Z</dcterms:modified>
</cp:coreProperties>
</file>