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256" r:id="rId2"/>
    <p:sldId id="302" r:id="rId3"/>
    <p:sldId id="431" r:id="rId4"/>
    <p:sldId id="421" r:id="rId5"/>
    <p:sldId id="432" r:id="rId6"/>
    <p:sldId id="435" r:id="rId7"/>
    <p:sldId id="433" r:id="rId8"/>
    <p:sldId id="436" r:id="rId9"/>
    <p:sldId id="437" r:id="rId10"/>
    <p:sldId id="438" r:id="rId11"/>
    <p:sldId id="417" r:id="rId12"/>
    <p:sldId id="381" r:id="rId13"/>
    <p:sldId id="403" r:id="rId14"/>
    <p:sldId id="404" r:id="rId15"/>
    <p:sldId id="399" r:id="rId16"/>
    <p:sldId id="400" r:id="rId17"/>
    <p:sldId id="411" r:id="rId18"/>
    <p:sldId id="407" r:id="rId19"/>
    <p:sldId id="391" r:id="rId20"/>
    <p:sldId id="426" r:id="rId21"/>
    <p:sldId id="429" r:id="rId22"/>
    <p:sldId id="424" r:id="rId23"/>
    <p:sldId id="425" r:id="rId24"/>
    <p:sldId id="344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72" autoAdjust="0"/>
    <p:restoredTop sz="94660"/>
  </p:normalViewPr>
  <p:slideViewPr>
    <p:cSldViewPr>
      <p:cViewPr>
        <p:scale>
          <a:sx n="79" d="100"/>
          <a:sy n="79" d="100"/>
        </p:scale>
        <p:origin x="-87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3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5ED54-9450-486E-B423-362D0BEDD34C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C8FD5-2F18-44A8-A41B-6D62F6FEED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665808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E677D-C2A3-4FF6-80D6-18450841FE8C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C3434-7FDE-477B-9869-C36CC69D9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906316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C3434-7FDE-477B-9869-C36CC69D9028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C3434-7FDE-477B-9869-C36CC69D902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C3434-7FDE-477B-9869-C36CC69D902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E8B2-2688-46E4-A33A-FBB30DED8F67}" type="datetime1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8CB1-B43B-4CB5-85A0-7243DA6B77BC}" type="datetime1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FBA22-CFE6-40DE-892E-2EE301164E74}" type="datetime1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F0E7-9A56-49C6-BEA2-C622BBE6AC3C}" type="datetime1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E72E-2714-4050-96CA-7ABB88186684}" type="datetime1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56144-BD80-4B7C-BD3A-1EB456D3BEE0}" type="datetime1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5D6D-8054-4A1C-8DD0-A386932734DE}" type="datetime1">
              <a:rPr lang="ru-RU" smtClean="0"/>
              <a:pPr/>
              <a:t>30.03.2017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B5FB-80CA-4A05-BE2B-A87F77CCDEF6}" type="datetime1">
              <a:rPr lang="ru-RU" smtClean="0"/>
              <a:pPr/>
              <a:t>30.03.2017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2CA7-C3D3-45F5-BAEE-B455C201193C}" type="datetime1">
              <a:rPr lang="ru-RU" smtClean="0"/>
              <a:pPr/>
              <a:t>30.03.2017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B8B79-91C7-4984-BC26-C6C5ED63862E}" type="datetime1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766E-AE6C-401D-93C4-9463D37C086B}" type="datetime1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28503-1D3E-4EE8-AE32-7E47D10AE233}" type="datetime1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9980E-56F5-41C0-BD0F-E4C2A4FC6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bc1@mail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tbc1@mail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92888" cy="3816424"/>
          </a:xfrm>
        </p:spPr>
        <p:txBody>
          <a:bodyPr>
            <a:norm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Логистика полимеров, нефтехимии, </a:t>
            </a:r>
            <a:r>
              <a:rPr lang="ru-RU" sz="3600" b="1" dirty="0" smtClean="0"/>
              <a:t>нефтепродуктов  </a:t>
            </a:r>
            <a:br>
              <a:rPr lang="ru-RU" sz="3600" b="1" dirty="0" smtClean="0"/>
            </a:br>
            <a:r>
              <a:rPr lang="ru-RU" sz="3600" b="1" dirty="0" smtClean="0"/>
              <a:t>Иран-Россия, страны ЕАЭС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717032"/>
            <a:ext cx="6616824" cy="3140968"/>
          </a:xfrm>
        </p:spPr>
        <p:txBody>
          <a:bodyPr>
            <a:normAutofit fontScale="92500" lnSpcReduction="20000"/>
          </a:bodyPr>
          <a:lstStyle/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Шаров Александр Михайлович.</a:t>
            </a:r>
          </a:p>
          <a:p>
            <a:endParaRPr lang="ru-RU" sz="2200" b="1" dirty="0" smtClean="0">
              <a:solidFill>
                <a:schemeClr val="tx1"/>
              </a:solidFill>
            </a:endParaRPr>
          </a:p>
          <a:p>
            <a:r>
              <a:rPr lang="ru-RU" sz="2200" b="1" dirty="0" smtClean="0">
                <a:solidFill>
                  <a:schemeClr val="tx1"/>
                </a:solidFill>
              </a:rPr>
              <a:t>Директор </a:t>
            </a:r>
            <a:r>
              <a:rPr lang="ru-RU" sz="2200" b="1" dirty="0" err="1" smtClean="0">
                <a:solidFill>
                  <a:schemeClr val="tx1"/>
                </a:solidFill>
              </a:rPr>
              <a:t>Химтранс</a:t>
            </a:r>
            <a:r>
              <a:rPr lang="ru-RU" sz="2200" b="1" dirty="0" smtClean="0">
                <a:solidFill>
                  <a:schemeClr val="tx1"/>
                </a:solidFill>
              </a:rPr>
              <a:t> (группа компаний </a:t>
            </a:r>
            <a:r>
              <a:rPr lang="ru-RU" sz="2200" b="1" dirty="0" err="1" smtClean="0">
                <a:solidFill>
                  <a:schemeClr val="tx1"/>
                </a:solidFill>
              </a:rPr>
              <a:t>РусИранЭкспо</a:t>
            </a:r>
            <a:r>
              <a:rPr lang="ru-RU" sz="2200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/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>Заместитель руководителя</a:t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>Представительства в Иране Делового клуба ШОС</a:t>
            </a:r>
          </a:p>
          <a:p>
            <a:endParaRPr lang="ru-RU" sz="2200" b="1" dirty="0" smtClean="0">
              <a:solidFill>
                <a:schemeClr val="tx1"/>
              </a:solidFill>
            </a:endParaRPr>
          </a:p>
          <a:p>
            <a:r>
              <a:rPr lang="ru-RU" sz="2200" b="1" dirty="0" smtClean="0">
                <a:solidFill>
                  <a:schemeClr val="tx1"/>
                </a:solidFill>
              </a:rPr>
              <a:t> моб тел  +7 909-943-61-81</a:t>
            </a:r>
            <a:r>
              <a:rPr lang="ru-RU" sz="2200" b="1" dirty="0" smtClean="0">
                <a:solidFill>
                  <a:schemeClr val="tx1"/>
                </a:solidFill>
                <a:hlinkClick r:id="rId3"/>
              </a:rPr>
              <a:t>tbc1@mail.ru</a:t>
            </a:r>
            <a:endParaRPr lang="en-US" sz="2200" b="1" dirty="0" smtClean="0">
              <a:solidFill>
                <a:schemeClr val="tx1"/>
              </a:solidFill>
            </a:endParaRPr>
          </a:p>
          <a:p>
            <a:r>
              <a:rPr lang="en-US" sz="2200" b="1" dirty="0" smtClean="0">
                <a:solidFill>
                  <a:schemeClr val="tx1"/>
                </a:solidFill>
              </a:rPr>
              <a:t>www.rusiranexpo.ru</a:t>
            </a:r>
            <a:endParaRPr lang="ru-RU" sz="2200" b="1" dirty="0" smtClean="0">
              <a:solidFill>
                <a:schemeClr val="tx1"/>
              </a:solidFill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459432"/>
            <a:ext cx="8229600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Расширение перевозок  полимеров, СУГ и наливной химии в  Каспийском  и Черноморском  регионах.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перевозка на судах полимеров,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растаренной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химии в трюме из Ирана в Астрахань, Махачкалу, Актау.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Расширение географии перевозок за счет портов в Волжском бассейне и в Ростовском регионе. Возможность загрузки судов в оба конца.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Челночные перевозки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танк-контейнеров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 опасной химией по Каспию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Аренда сухогрузов под перевозку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танк-контейнеров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. Загрузка по 80-140 танков на рейс( 1000-2500 тонн).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Аренда специализированных судов для перевозки СУГ и нефтепродуктов  по Каспию и по Волго-Донскому каналу  в Черное море, в Европу, Турцию.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Реконструкция и расширение портов на Каспии под перевалку продуктов нефтехимии и СУГ.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15738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Транспортный коридор Север-Юг и 4 новых перспективных направлений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74208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5719"/>
            <a:ext cx="8229600" cy="1242471"/>
          </a:xfrm>
        </p:spPr>
        <p:txBody>
          <a:bodyPr>
            <a:normAutofit/>
          </a:bodyPr>
          <a:lstStyle/>
          <a:p>
            <a:r>
              <a:rPr lang="ru-RU" dirty="0" smtClean="0"/>
              <a:t>Паромные переправы на Каспии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22148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ru-RU" dirty="0"/>
              <a:t>Р</a:t>
            </a:r>
            <a:r>
              <a:rPr lang="ru-RU" dirty="0" smtClean="0"/>
              <a:t>егулярные паромные переправы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056784" cy="6093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31306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4" name="Picture 2" descr="C:\Users\Arcady\Documents\Iran\0_665a5_fd2de4b8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48072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71209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124200" y="6548437"/>
            <a:ext cx="2895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4" name="Изображение 1" descr="канал ПерсЗалив  Каспий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822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16632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Канал Каспийское море –Персидский залив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2919948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878497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5863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</p:spPr>
        <p:txBody>
          <a:bodyPr>
            <a:normAutofit/>
          </a:bodyPr>
          <a:lstStyle/>
          <a:p>
            <a:r>
              <a:rPr lang="ru-RU" sz="3100" b="1" dirty="0" smtClean="0"/>
              <a:t>Схема железнодорожного маршрута по территории Ирана и Восточный обход Каспия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56910"/>
            <a:ext cx="7272808" cy="5661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6206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08912" cy="8640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Нефтеперерабатывающие заводы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85789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Тегеран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(5 млн.тн,1968 )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Тебриз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(5.5 млн.тн,1977)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Арак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(13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1993),реконструкция ,расширение и  запуск в 2013 году производства топлива евро-4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Абадан(18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основан 1912, после войны перестроен)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Керманшах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(1,3 млн.тн,1923) 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Исфаган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(19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1979)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Шираз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(2.8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,1973)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Бандар-Аббас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(17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1997)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о.Лавиан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(2.6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1976)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о.Харк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(новый небольшой НПЗ)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Мини-НПЗ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Построено около 8 заводов, строительство более 10 новых заводов.</a:t>
            </a:r>
          </a:p>
          <a:p>
            <a:endParaRPr lang="ru-RU" sz="2400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 flipV="1">
            <a:off x="3124200" y="6721475"/>
            <a:ext cx="2895600" cy="136525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13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 flipV="1">
            <a:off x="6553200" y="6721475"/>
            <a:ext cx="2133600" cy="379933"/>
          </a:xfrm>
        </p:spPr>
        <p:txBody>
          <a:bodyPr/>
          <a:lstStyle/>
          <a:p>
            <a:fld id="{1589980E-56F5-41C0-BD0F-E4C2A4FC6F56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8178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12967" cy="6480720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7644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291264" cy="122413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Логистика нефтепродуктов, химии, полимеров, пропан-бутана, СУГ и др.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9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Неразвитость железнодорожного транспорта в Иране.</a:t>
            </a:r>
          </a:p>
          <a:p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Запуск новой железной дороги </a:t>
            </a:r>
            <a:r>
              <a:rPr lang="ru-RU" sz="11200" dirty="0" err="1" smtClean="0">
                <a:latin typeface="Times New Roman" pitchFamily="18" charset="0"/>
                <a:cs typeface="Times New Roman" pitchFamily="18" charset="0"/>
              </a:rPr>
              <a:t>Актау-Туркменистан-Горган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Транспортный коридор Иран-Азербайджан- Россия. Автомобильная транспортировка сжиженных газов, полимеров  и наливной химии</a:t>
            </a:r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Импорт пропан-бутана для автомобильного транспорта на север Ирана и для транзитной торговли.</a:t>
            </a:r>
          </a:p>
          <a:p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Строительство и модернизация трубопроводов для газа.</a:t>
            </a:r>
          </a:p>
          <a:p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Использование танк-контейнеров, ж/дорожных цистерн и других способов доставки.</a:t>
            </a:r>
          </a:p>
          <a:p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Транзит грузов через Иран в Россию и  страны СНГ. </a:t>
            </a:r>
          </a:p>
          <a:p>
            <a:pPr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500" dirty="0" smtClean="0">
                <a:latin typeface="Times New Roman" pitchFamily="18" charset="0"/>
                <a:cs typeface="Times New Roman" pitchFamily="18" charset="0"/>
              </a:rPr>
            </a:b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0239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6441"/>
            <a:ext cx="868680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Маршруты нового Шелкового пути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" y="836712"/>
            <a:ext cx="9144000" cy="6040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36525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4" name="Picture 2" descr="C:\Users\айса\Downloads\фото к докладу\pic8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692696"/>
            <a:ext cx="8640960" cy="58326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78013"/>
            <a:ext cx="4440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Газопроводы Ирана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3108544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06854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38709"/>
          </a:xfrm>
        </p:spPr>
        <p:txBody>
          <a:bodyPr>
            <a:normAutofit/>
          </a:bodyPr>
          <a:lstStyle/>
          <a:p>
            <a:r>
              <a:rPr lang="ru-RU" dirty="0" smtClean="0"/>
              <a:t>Экспорт из России и стран </a:t>
            </a:r>
            <a:r>
              <a:rPr lang="ru-RU" dirty="0" err="1" smtClean="0"/>
              <a:t>Прикаспия</a:t>
            </a:r>
            <a:r>
              <a:rPr lang="ru-RU" dirty="0" smtClean="0"/>
              <a:t> в Иран дизельного топлива, бензина, газа и др.</a:t>
            </a:r>
          </a:p>
          <a:p>
            <a:r>
              <a:rPr lang="ru-RU" dirty="0" smtClean="0"/>
              <a:t>Фактический дефицит нефти на Каспии. </a:t>
            </a:r>
          </a:p>
          <a:p>
            <a:r>
              <a:rPr lang="ru-RU" dirty="0" smtClean="0"/>
              <a:t>Фактическое многолетнее снижение поставок нефти из России на свободный рынок в Европе.</a:t>
            </a:r>
          </a:p>
          <a:p>
            <a:r>
              <a:rPr lang="ru-RU" dirty="0" err="1" smtClean="0"/>
              <a:t>Спотовые</a:t>
            </a:r>
            <a:r>
              <a:rPr lang="ru-RU" dirty="0" smtClean="0"/>
              <a:t> поставки тяжелой нефти на Каспии через Иран</a:t>
            </a:r>
          </a:p>
          <a:p>
            <a:r>
              <a:rPr lang="ru-RU" dirty="0" err="1" smtClean="0"/>
              <a:t>Трейдинг</a:t>
            </a:r>
            <a:r>
              <a:rPr lang="ru-RU" dirty="0" smtClean="0"/>
              <a:t> из Ирана небольших партий </a:t>
            </a:r>
            <a:r>
              <a:rPr lang="ru-RU" dirty="0" err="1" smtClean="0"/>
              <a:t>бункеровочного</a:t>
            </a:r>
            <a:r>
              <a:rPr lang="ru-RU" dirty="0" smtClean="0"/>
              <a:t> мазута 180, 380, дизельного топлива, нефти в </a:t>
            </a:r>
            <a:r>
              <a:rPr lang="ru-RU" dirty="0" err="1" smtClean="0"/>
              <a:t>Персидскомзаливе</a:t>
            </a:r>
            <a:r>
              <a:rPr lang="ru-RU" dirty="0" smtClean="0"/>
              <a:t> и в Индийском океане.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15230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144016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ЭКСПОРТ В ИРАН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Поставки химии осуществляются преимущественно из Кореи,  Румынии, Европы, Китая, Индии, ОАЭ , ЮАР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8964488" cy="5445224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ацетон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фенол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изопропанол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перекись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водорода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нефтеполимерная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смола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бутанол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Пропан-бутан,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нафта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катализаторы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собственные разработки и аналоги западных марок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финишная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химическая продукция для производства ЛКМ, РТИ,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нефтегазовой и горнодобывающей промышленности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dirty="0" smtClean="0"/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видно из этого перечня –по многим из этих продуктов в России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ПЕРЕПРОИЗВОДСТВО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17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6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435280" cy="54832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Шаров Александр Михайлович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+7 909-943-61-81 , Москва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tbc1@mail.ru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www.rusiranexpo.ru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2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4098" name="Picture 2" descr="C:\Users\айса\Downloads\фото к докладу\663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568952" cy="6120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3154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Нефтехимическая портовая зона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Махшехр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2300 гектаров. Порт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Бандар-Имам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В 1970-е г. было всего  2 завода, в настоящее время более 30 крупных заводов.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2050" name="Picture 2" descr="C:\Users\айса\Downloads\08-05-2013_17-00-24\форум\карта заво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9771" r="30087"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8169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539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Нефтехимическая зона Парс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Площадь более 2000 гектаров. Порт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Ассалуйе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7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26" name="Picture 2" descr="C:\Users\айса\Downloads\08-05-2013_17-00-24\форум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67" t="1299"/>
          <a:stretch>
            <a:fillRect/>
          </a:stretch>
        </p:blipFill>
        <p:spPr bwMode="auto">
          <a:xfrm>
            <a:off x="0" y="1340768"/>
            <a:ext cx="9144000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Плюсы и минусы санкций Запада для развития отрасли добычи и переработки нефти и газа, нефтехимии.  </a:t>
            </a:r>
          </a:p>
          <a:p>
            <a:r>
              <a:rPr lang="ru-RU" dirty="0" smtClean="0"/>
              <a:t>Экономика  сопротивления – </a:t>
            </a:r>
            <a:r>
              <a:rPr lang="ru-RU" dirty="0" err="1" smtClean="0"/>
              <a:t>импортозамещение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Товарооборот России и Ирана.  Реальное состояние и «новые направления»–поставки полимеров, бутадиена, бутена, нефтепродуктов, химического сырья и др.</a:t>
            </a:r>
          </a:p>
          <a:p>
            <a:r>
              <a:rPr lang="ru-RU" dirty="0" smtClean="0"/>
              <a:t>Инжиниринг. Поставки оборудования, технологий , катализаторов и другого.</a:t>
            </a:r>
          </a:p>
          <a:p>
            <a:r>
              <a:rPr lang="ru-RU" dirty="0" smtClean="0"/>
              <a:t>Инвестиционные проекты Ирана в нефтегазохимии и нефтедобычи.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6100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49844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Этиленопровод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Парс(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Ассалуйе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 -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Махшехр-Тебриз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11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026" name="Picture 2" descr="C:\Users\айса\Desktop\работа\08-05-2013_17-00-24\форум\карт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4343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Экспорт из Ирана.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2"/>
          </a:xfrm>
        </p:spPr>
        <p:txBody>
          <a:bodyPr>
            <a:normAutofit/>
          </a:bodyPr>
          <a:lstStyle/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Дизельное топливо с высоким содержанием серы</a:t>
            </a:r>
          </a:p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Газовый конденсат</a:t>
            </a:r>
          </a:p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Мазут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бункеровочный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180, 380</a:t>
            </a:r>
          </a:p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Метанол</a:t>
            </a:r>
          </a:p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Нефтехимическое сырьё. Полупродукты производства бензола, этилена, пропилена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Нефть полулегкая, тяжелая (танкер от 3 000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на Каспии и от 80 000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на Персидском заливе)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Пропилен( танкер)</a:t>
            </a:r>
          </a:p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Пропан-бутан , сжиженные углеводородные газы</a:t>
            </a:r>
          </a:p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Параксилол,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ортоксилол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, ксилол</a:t>
            </a:r>
          </a:p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Парафин (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Parafin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WAX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) технический, пищевой, жидкий</a:t>
            </a:r>
          </a:p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Стирол (танкер, танк-контейнеры)</a:t>
            </a:r>
          </a:p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Этанол 96%  (бочки)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 flipV="1">
            <a:off x="3124200" y="6857999"/>
            <a:ext cx="2895600" cy="243408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19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8088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Новые заводы и зоны производства</a:t>
            </a:r>
            <a:r>
              <a:rPr lang="ru-RU" sz="2800" b="1" dirty="0" smtClean="0"/>
              <a:t>.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Этиленопровод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525344"/>
          </a:xfrm>
        </p:spPr>
        <p:txBody>
          <a:bodyPr>
            <a:normAutofit fontScale="25000" lnSpcReduction="20000"/>
          </a:bodyPr>
          <a:lstStyle/>
          <a:p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новых азотных завода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Stamicarbon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Haldor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Topsoe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Махшехр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Парс в новых зонах – общая мощность по карбамиду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00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по аммиаку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00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. Готовность на 2016 от 5% до 90%</a:t>
            </a:r>
          </a:p>
          <a:p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12 новых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метанольных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заводов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Tecnimont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Haldor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Topsoe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Махшехр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Парс и в новых зонах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– общая мощность по метанолу 18.500 млн.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. Готовность на 2016 от 12% до 70%</a:t>
            </a: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12-й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олефиновый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комплекс  Парс –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этилен\пропилен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1530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ксилолы 600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стирол, 440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бутадиен 130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НПЗ, окись пропилена 200 т.н. Готовность 1 %</a:t>
            </a:r>
          </a:p>
          <a:p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16-й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олефиновый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комплекс  Парс  -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этилен 1000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метанол 1650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этиленгликоль 554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LLDPE\HDPE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уксусная кислота 300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. Готовность на 2016 – 20 %</a:t>
            </a: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8-й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олефиновый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комплекс  </a:t>
            </a:r>
            <a:r>
              <a:rPr lang="en-US" sz="6400" b="1" dirty="0" err="1" smtClean="0">
                <a:latin typeface="Times New Roman" pitchFamily="18" charset="0"/>
                <a:cs typeface="Times New Roman" pitchFamily="18" charset="0"/>
              </a:rPr>
              <a:t>Gachsaran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этилен 1000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. Готовность на 2016 г. -40 %</a:t>
            </a:r>
          </a:p>
          <a:p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13-й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олефиновый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комплекс Илам –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этилен/пропилен 580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Готовность на 2016 г. – 65 %</a:t>
            </a:r>
          </a:p>
          <a:p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14-й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олефиновый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комплекс 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Фирузабад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этилен 1000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. Готовность на 2016 г. - 20%</a:t>
            </a:r>
            <a:endParaRPr lang="en-US" sz="6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тиленопровод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(2-4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.км) от зоны Парс до старых центров нефтехимии – Абадан, Тебриз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сответлениями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до новых центров производства. Стадия готовности 33-78% на разных участках .</a:t>
            </a:r>
          </a:p>
          <a:p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Кордестан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HDPE(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Basell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Запуск в 2016 г</a:t>
            </a:r>
          </a:p>
          <a:p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Махабад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– HDPE/LLDPE(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Basell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) 300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т.тн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Запуск в 2016 г.</a:t>
            </a:r>
          </a:p>
          <a:p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Полимерные заводы (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технология 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Basell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).  Стадия готовности на 2016 г.  - 5-30%:                                             </a:t>
            </a:r>
            <a:r>
              <a:rPr lang="en-US" sz="6400" b="1" dirty="0" err="1" smtClean="0">
                <a:latin typeface="Times New Roman" pitchFamily="18" charset="0"/>
                <a:cs typeface="Times New Roman" pitchFamily="18" charset="0"/>
              </a:rPr>
              <a:t>Miandoab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HDPE 300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ttn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400" b="1" dirty="0" err="1" smtClean="0">
                <a:latin typeface="Times New Roman" pitchFamily="18" charset="0"/>
                <a:cs typeface="Times New Roman" pitchFamily="18" charset="0"/>
              </a:rPr>
              <a:t>Andimeshk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LDPE 300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ttn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400" b="1" dirty="0" err="1" smtClean="0">
                <a:latin typeface="Times New Roman" pitchFamily="18" charset="0"/>
                <a:cs typeface="Times New Roman" pitchFamily="18" charset="0"/>
              </a:rPr>
              <a:t>Kazeroon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HDPE/LLDPE 300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ttn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 smtClean="0">
                <a:latin typeface="Times New Roman" pitchFamily="18" charset="0"/>
                <a:cs typeface="Times New Roman" pitchFamily="18" charset="0"/>
              </a:rPr>
              <a:t>Mamasani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HDPE 300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ttn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400" b="1" dirty="0" err="1" smtClean="0">
                <a:latin typeface="Times New Roman" pitchFamily="18" charset="0"/>
                <a:cs typeface="Times New Roman" pitchFamily="18" charset="0"/>
              </a:rPr>
              <a:t>Dehdasht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HDPE 300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ttn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 smtClean="0">
                <a:latin typeface="Times New Roman" pitchFamily="18" charset="0"/>
                <a:cs typeface="Times New Roman" pitchFamily="18" charset="0"/>
              </a:rPr>
              <a:t>Boroujeh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HDPE 300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ttn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 smtClean="0">
                <a:latin typeface="Times New Roman" pitchFamily="18" charset="0"/>
                <a:cs typeface="Times New Roman" pitchFamily="18" charset="0"/>
              </a:rPr>
              <a:t>Jahrooom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LLDPE/HDPE 300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ttn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Fasa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 LDPE 300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ttn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 smtClean="0">
                <a:latin typeface="Times New Roman" pitchFamily="18" charset="0"/>
                <a:cs typeface="Times New Roman" pitchFamily="18" charset="0"/>
              </a:rPr>
              <a:t>Darab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HDPE 300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ttn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400" b="1" dirty="0" err="1" smtClean="0">
                <a:latin typeface="Times New Roman" pitchFamily="18" charset="0"/>
                <a:cs typeface="Times New Roman" pitchFamily="18" charset="0"/>
              </a:rPr>
              <a:t>Dehloran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(17tn Olefin) LLDPE/HDPE 300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ttn,HDPE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300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ttn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400" b="1" dirty="0" err="1" smtClean="0">
                <a:latin typeface="Times New Roman" pitchFamily="18" charset="0"/>
                <a:cs typeface="Times New Roman" pitchFamily="18" charset="0"/>
              </a:rPr>
              <a:t>Fasa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LDPE 300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ttn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 smtClean="0">
                <a:latin typeface="Times New Roman" pitchFamily="18" charset="0"/>
                <a:cs typeface="Times New Roman" pitchFamily="18" charset="0"/>
              </a:rPr>
              <a:t>Estahban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EVA 100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ttn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400" b="1" dirty="0" err="1" smtClean="0">
                <a:latin typeface="Times New Roman" pitchFamily="18" charset="0"/>
                <a:cs typeface="Times New Roman" pitchFamily="18" charset="0"/>
              </a:rPr>
              <a:t>Khomein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 PP 300 </a:t>
            </a:r>
            <a:r>
              <a:rPr lang="en-US" sz="6400" dirty="0" err="1" smtClean="0">
                <a:latin typeface="Times New Roman" pitchFamily="18" charset="0"/>
                <a:cs typeface="Times New Roman" pitchFamily="18" charset="0"/>
              </a:rPr>
              <a:t>ttn</a:t>
            </a: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                                Новые нефтехимические зоны: </a:t>
            </a:r>
          </a:p>
          <a:p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Саракс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, север Ирана на границе с Туркменистаном.</a:t>
            </a:r>
          </a:p>
          <a:p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Зона Парс-2. Персидский залив.</a:t>
            </a:r>
          </a:p>
          <a:p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Остров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Лавиан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, Персидский залив.</a:t>
            </a:r>
          </a:p>
          <a:p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Порт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Чахбахар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,  Оманский залив.</a:t>
            </a:r>
            <a:endParaRPr lang="ru-RU" sz="6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 flipV="1">
            <a:off x="3124200" y="6721475"/>
            <a:ext cx="2895600" cy="379933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10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424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2336</TotalTime>
  <Words>988</Words>
  <Application>Microsoft Office PowerPoint</Application>
  <PresentationFormat>Экран (4:3)</PresentationFormat>
  <Paragraphs>143</Paragraphs>
  <Slides>25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Логистика полимеров, нефтехимии, нефтепродуктов   Иран-Россия, страны ЕАЭС </vt:lpstr>
      <vt:lpstr>Слайд 2</vt:lpstr>
      <vt:lpstr>Слайд 3</vt:lpstr>
      <vt:lpstr>Нефтехимическая портовая зона Махшехр  2300 гектаров. Порт Бандар-Имам. В 1970-е г. было всего  2 завода, в настоящее время более 30 крупных заводов.</vt:lpstr>
      <vt:lpstr>Нефтехимическая зона Парс.  Площадь более 2000 гектаров. Порт Ассалуйе.  </vt:lpstr>
      <vt:lpstr>Слайд 6</vt:lpstr>
      <vt:lpstr>Этиленопровод Парс(Ассалуйе) -Махшехр-Тебриз</vt:lpstr>
      <vt:lpstr> Экспорт из Ирана..  </vt:lpstr>
      <vt:lpstr>Новые заводы и зоны производства. Этиленопровод. </vt:lpstr>
      <vt:lpstr>Слайд 10</vt:lpstr>
      <vt:lpstr> Расширение перевозок  полимеров, СУГ и наливной химии в  Каспийском  и Черноморском  регионах. </vt:lpstr>
      <vt:lpstr>Транспортный коридор Север-Юг и 4 новых перспективных направлений </vt:lpstr>
      <vt:lpstr>Паромные переправы на Каспии</vt:lpstr>
      <vt:lpstr>Регулярные паромные переправы</vt:lpstr>
      <vt:lpstr>Слайд 15</vt:lpstr>
      <vt:lpstr>Слайд 16</vt:lpstr>
      <vt:lpstr>Слайд 17</vt:lpstr>
      <vt:lpstr>Схема железнодорожного маршрута по территории Ирана и Восточный обход Каспия </vt:lpstr>
      <vt:lpstr> Нефтеперерабатывающие заводы </vt:lpstr>
      <vt:lpstr>  Логистика нефтепродуктов, химии, полимеров, пропан-бутана, СУГ и др.  </vt:lpstr>
      <vt:lpstr>Маршруты нового Шелкового пути</vt:lpstr>
      <vt:lpstr>Слайд 22</vt:lpstr>
      <vt:lpstr>Слайд 23</vt:lpstr>
      <vt:lpstr>ЭКСПОРТ В ИРАН. Поставки химии осуществляются преимущественно из Кореи,  Румынии, Европы, Китая, Индии, ОАЭ , ЮАР . 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Кластерное развитие базовой нефтехимии Ирана. Опыт организации взаимодействия Дзержинского химического кластера производства конечной продукции и нефтехимии Ирана»</dc:title>
  <dc:creator>Айса</dc:creator>
  <cp:lastModifiedBy>User</cp:lastModifiedBy>
  <cp:revision>191</cp:revision>
  <dcterms:created xsi:type="dcterms:W3CDTF">2013-05-11T17:54:42Z</dcterms:created>
  <dcterms:modified xsi:type="dcterms:W3CDTF">2017-03-30T07:25:01Z</dcterms:modified>
</cp:coreProperties>
</file>