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7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9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6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7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2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B67D-9D80-475F-9418-9F165A19A84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B52A-DB12-47FD-80B2-4F06621A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0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/>
              <a:t>Динамика цен на </a:t>
            </a:r>
            <a:r>
              <a:rPr lang="en-US" dirty="0" smtClean="0"/>
              <a:t>LDPE </a:t>
            </a:r>
            <a:r>
              <a:rPr lang="ru-RU" dirty="0" smtClean="0"/>
              <a:t>и </a:t>
            </a:r>
            <a:r>
              <a:rPr lang="en-US" dirty="0" smtClean="0"/>
              <a:t>PP</a:t>
            </a:r>
            <a:br>
              <a:rPr lang="en-US" dirty="0" smtClean="0"/>
            </a:br>
            <a:r>
              <a:rPr lang="en-US" dirty="0" smtClean="0"/>
              <a:t>(2016)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8886384" cy="35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промышленностью</a:t>
            </a:r>
            <a:br>
              <a:rPr lang="ru-RU" dirty="0" smtClean="0"/>
            </a:br>
            <a:r>
              <a:rPr lang="ru-RU" sz="2200" b="1" dirty="0" smtClean="0"/>
              <a:t>(происходит всегда через профильный орган исполнительной власти)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2 основных подхода:</a:t>
            </a:r>
          </a:p>
          <a:p>
            <a:pPr marL="0" indent="0">
              <a:buNone/>
            </a:pPr>
            <a:r>
              <a:rPr lang="ru-RU" dirty="0" smtClean="0"/>
              <a:t>А) Лоббистский (через активные </a:t>
            </a:r>
            <a:r>
              <a:rPr lang="ru-RU" b="1" dirty="0" smtClean="0"/>
              <a:t>отраслевые объединения</a:t>
            </a:r>
            <a:r>
              <a:rPr lang="ru-RU" dirty="0" smtClean="0"/>
              <a:t>). </a:t>
            </a:r>
          </a:p>
          <a:p>
            <a:pPr marL="0" indent="0">
              <a:buNone/>
            </a:pPr>
            <a:r>
              <a:rPr lang="ru-RU" dirty="0" smtClean="0"/>
              <a:t>Б) «</a:t>
            </a:r>
            <a:r>
              <a:rPr lang="ru-RU" dirty="0" err="1" smtClean="0"/>
              <a:t>Центриский</a:t>
            </a:r>
            <a:r>
              <a:rPr lang="ru-RU" dirty="0" smtClean="0"/>
              <a:t>» (через законодательно оформленный </a:t>
            </a:r>
            <a:r>
              <a:rPr lang="ru-RU" b="1" dirty="0" smtClean="0"/>
              <a:t>статус</a:t>
            </a:r>
            <a:r>
              <a:rPr lang="ru-RU" dirty="0" smtClean="0"/>
              <a:t> </a:t>
            </a:r>
            <a:r>
              <a:rPr lang="ru-RU" b="1" dirty="0" smtClean="0"/>
              <a:t>межотраслевой некоммерческой организации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В первом случае финансирование отраслевых объединений осуществляется самостоятельно за счет дифференцированных взносов и государственные органы учитывают мнения отраслевых объединений в своей работе (модель в США).</a:t>
            </a:r>
          </a:p>
          <a:p>
            <a:pPr marL="0" indent="0">
              <a:buNone/>
            </a:pPr>
            <a:r>
              <a:rPr lang="ru-RU" dirty="0" smtClean="0"/>
              <a:t>Во втором случае по аналогии с Германской моделью существует обязательное членство (по закону) в НКО, объединяющей всю промышленность (производственные предприятия всех отраслей) и торговые компании. Данная организация имеет общие с НКО механизмы управления, и за счет платного обязательного членства в ней получает ресурсы, необходимые для выполнения ряда функций как для государства, так и для своих членов. Эти функции прописаны в ее уставе.</a:t>
            </a:r>
          </a:p>
          <a:p>
            <a:pPr marL="0" indent="0">
              <a:buNone/>
            </a:pPr>
            <a:r>
              <a:rPr lang="ru-RU" b="1" dirty="0" smtClean="0"/>
              <a:t>Иными способами работа с промышленностью не происходит.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809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Основная задача и цель создания структуры управления промышленным развитием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Улучшение условий работы малого и среднего бизнеса в производственной сфере.</a:t>
            </a:r>
          </a:p>
          <a:p>
            <a:r>
              <a:rPr lang="ru-RU" dirty="0" smtClean="0"/>
              <a:t>Цель – довести пропорцию МСБ в ВВП страны до показателей в Стратегии развития МСП до 2030 года.</a:t>
            </a:r>
          </a:p>
          <a:p>
            <a:pPr marL="0" indent="0">
              <a:buNone/>
            </a:pPr>
            <a:r>
              <a:rPr lang="ru-RU" sz="2000" dirty="0" smtClean="0"/>
              <a:t>(по данным Стратегии развития МСП до 2030 года: Доля малых и средних предприятий в ВВП страны сократилась до 32,4% в 2014 году, из них доля средних предприятий в ВВП страны сократилась до 3,9%. Доля оборота средних предприятий во всем МСБ составляет не более 12%).</a:t>
            </a:r>
          </a:p>
          <a:p>
            <a:pPr marL="0" indent="0">
              <a:buNone/>
            </a:pPr>
            <a:r>
              <a:rPr lang="ru-RU" sz="2000" dirty="0" smtClean="0"/>
              <a:t>Для сравнения в Великобритании доля МСБ в ВВП страны составляет 49,8%.</a:t>
            </a:r>
          </a:p>
          <a:p>
            <a:pPr marL="0" indent="0">
              <a:buNone/>
            </a:pPr>
            <a:r>
              <a:rPr lang="ru-RU" sz="2000" dirty="0" smtClean="0"/>
              <a:t>Цель Стратегии – увеличить долю МСБ в ВВП страны до 46%.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578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dirty="0" smtClean="0"/>
              <a:t>Динамика цен на </a:t>
            </a:r>
            <a:r>
              <a:rPr lang="en-US" dirty="0" smtClean="0"/>
              <a:t>LDPE </a:t>
            </a:r>
            <a:r>
              <a:rPr lang="ru-RU" dirty="0" smtClean="0"/>
              <a:t>и </a:t>
            </a:r>
            <a:r>
              <a:rPr lang="en-US" dirty="0" smtClean="0"/>
              <a:t>PP</a:t>
            </a:r>
            <a:br>
              <a:rPr lang="en-US" dirty="0" smtClean="0"/>
            </a:br>
            <a:r>
              <a:rPr lang="en-US" dirty="0" smtClean="0"/>
              <a:t>(2016)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420888"/>
            <a:ext cx="4450080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6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Объединение предпринимателей, занятых в сфере производства и поставки изделий из пластмасс и полимеров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688632" cy="1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НО «Союз переработчиков пластмасс»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Некоммерческая организация, объединяющая свыше 35 организаций, в том числе научно-исследовательских и образовательных институтов в сфере производства изделий из пластмасс и оборудования для данной отрасли.</a:t>
            </a:r>
          </a:p>
          <a:p>
            <a:r>
              <a:rPr lang="ru-RU" dirty="0" smtClean="0"/>
              <a:t>Основная задача объединения – консолидация мнения и продвижение общих интересов отрасли.</a:t>
            </a:r>
          </a:p>
          <a:p>
            <a:r>
              <a:rPr lang="ru-RU" dirty="0" smtClean="0"/>
              <a:t>Основная цель – формирование стратегии развития отрасли, как одной из основных в сфере обрабатывающей промышленности в малом и среднем бизнесе.</a:t>
            </a:r>
          </a:p>
          <a:p>
            <a:r>
              <a:rPr lang="ru-RU" dirty="0" smtClean="0"/>
              <a:t>Было создано в 2006 году в форме НП и реорганизовано в 2016 как НО «Союз переработчиков пластмасс».</a:t>
            </a:r>
          </a:p>
          <a:p>
            <a:r>
              <a:rPr lang="ru-RU" dirty="0" smtClean="0"/>
              <a:t>Является членом НП «ОПОРА» (Опора России).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49280"/>
            <a:ext cx="34714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функции НО «СПП»</a:t>
            </a:r>
            <a:br>
              <a:rPr lang="ru-RU" dirty="0" smtClean="0"/>
            </a:br>
            <a:r>
              <a:rPr lang="ru-RU" sz="3300" dirty="0" smtClean="0"/>
              <a:t>(на текущий момент)</a:t>
            </a: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Для гос. органов:</a:t>
            </a:r>
          </a:p>
          <a:p>
            <a:pPr>
              <a:buFontTx/>
              <a:buChar char="-"/>
            </a:pPr>
            <a:r>
              <a:rPr lang="ru-RU" dirty="0" smtClean="0"/>
              <a:t>Выдача экспертных заключений по вопросам законодательства</a:t>
            </a:r>
            <a:r>
              <a:rPr lang="ru-RU" dirty="0"/>
              <a:t>,</a:t>
            </a:r>
            <a:r>
              <a:rPr lang="ru-RU" dirty="0" smtClean="0"/>
              <a:t> отраслевых стандартов и технологии.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предпринимателей (членов НО «СПП»):</a:t>
            </a:r>
          </a:p>
          <a:p>
            <a:pPr>
              <a:buFontTx/>
              <a:buChar char="-"/>
            </a:pPr>
            <a:r>
              <a:rPr lang="ru-RU" dirty="0" smtClean="0"/>
              <a:t>Обобщение мнений и интересов малых предприятий, их </a:t>
            </a:r>
            <a:r>
              <a:rPr lang="ru-RU" dirty="0" smtClean="0"/>
              <a:t>коллективная защита и </a:t>
            </a:r>
            <a:r>
              <a:rPr lang="ru-RU" dirty="0" smtClean="0"/>
              <a:t>продвижение через гос. органы.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7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Регулирование </a:t>
            </a:r>
            <a:r>
              <a:rPr lang="en-US" b="1" dirty="0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 Рынок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Расшифровка заголовка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sz="3800" b="1" dirty="0" smtClean="0"/>
              <a:t>Регулируемый рынок против нерегулируемого рынка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Свободный рынок остается в любом случае, но </a:t>
            </a:r>
            <a:r>
              <a:rPr lang="ru-RU" b="1" dirty="0" smtClean="0"/>
              <a:t>инструменты повышения доходности </a:t>
            </a:r>
            <a:r>
              <a:rPr lang="ru-RU" dirty="0" smtClean="0"/>
              <a:t>в сфере обработки должны </a:t>
            </a:r>
            <a:r>
              <a:rPr lang="ru-RU" b="1" dirty="0" smtClean="0"/>
              <a:t>быть созданы</a:t>
            </a:r>
            <a:r>
              <a:rPr lang="ru-RU" dirty="0" smtClean="0"/>
              <a:t>.. Нет возможности зарабатывать – не будет интереса у предпринимателей. Не это ли препятствует развитию МСБ в стране? Обрабатывающая промышленность МСБ «задавлена» поставщиками сырья. </a:t>
            </a:r>
          </a:p>
          <a:p>
            <a:pPr marL="0" indent="0">
              <a:buNone/>
            </a:pPr>
            <a:r>
              <a:rPr lang="ru-RU" b="1" dirty="0" smtClean="0"/>
              <a:t>Нерегулируемый рынок</a:t>
            </a:r>
            <a:r>
              <a:rPr lang="ru-RU" dirty="0" smtClean="0"/>
              <a:t> привел к тому, что:</a:t>
            </a:r>
          </a:p>
          <a:p>
            <a:pPr>
              <a:buFontTx/>
              <a:buChar char="-"/>
            </a:pPr>
            <a:r>
              <a:rPr lang="ru-RU" dirty="0" smtClean="0"/>
              <a:t>Торговая наценка </a:t>
            </a:r>
            <a:r>
              <a:rPr lang="ru-RU" b="1" dirty="0" smtClean="0"/>
              <a:t>при производстве пластмасс</a:t>
            </a:r>
            <a:r>
              <a:rPr lang="ru-RU" dirty="0" smtClean="0"/>
              <a:t> – до </a:t>
            </a:r>
            <a:r>
              <a:rPr lang="ru-RU" b="1" dirty="0" smtClean="0"/>
              <a:t>100%</a:t>
            </a:r>
          </a:p>
          <a:p>
            <a:pPr>
              <a:buFontTx/>
              <a:buChar char="-"/>
            </a:pPr>
            <a:r>
              <a:rPr lang="ru-RU" dirty="0" smtClean="0"/>
              <a:t>Торговая наценка </a:t>
            </a:r>
            <a:r>
              <a:rPr lang="ru-RU" b="1" dirty="0" smtClean="0"/>
              <a:t>при производстве изделий из них</a:t>
            </a:r>
            <a:r>
              <a:rPr lang="ru-RU" dirty="0" smtClean="0"/>
              <a:t> – до </a:t>
            </a:r>
            <a:r>
              <a:rPr lang="ru-RU" b="1" dirty="0" smtClean="0"/>
              <a:t>30%</a:t>
            </a:r>
          </a:p>
          <a:p>
            <a:pPr marL="0" indent="0">
              <a:buNone/>
            </a:pPr>
            <a:r>
              <a:rPr lang="ru-RU" dirty="0" smtClean="0"/>
              <a:t>Российские нефтехимики продают свою продукцию в России </a:t>
            </a:r>
            <a:r>
              <a:rPr lang="ru-RU" b="1" dirty="0" smtClean="0"/>
              <a:t>по мировым </a:t>
            </a:r>
            <a:r>
              <a:rPr lang="ru-RU" b="1" dirty="0" smtClean="0"/>
              <a:t>ценам</a:t>
            </a:r>
            <a:r>
              <a:rPr lang="ru-RU" b="1" dirty="0" smtClean="0"/>
              <a:t> </a:t>
            </a:r>
            <a:r>
              <a:rPr lang="ru-RU" dirty="0" smtClean="0"/>
              <a:t>(иначе они теряют прибыль). С учетом доставки в РФ импортных гранул – российский рынок становится для них </a:t>
            </a:r>
            <a:r>
              <a:rPr lang="ru-RU" b="1" dirty="0" smtClean="0"/>
              <a:t>премиальным (!)</a:t>
            </a:r>
            <a:r>
              <a:rPr lang="ru-RU" dirty="0" smtClean="0"/>
              <a:t>. Поэтому для российских переработчиков </a:t>
            </a:r>
            <a:r>
              <a:rPr lang="ru-RU" b="1" dirty="0" smtClean="0"/>
              <a:t>нет преимущества применения российских гранул – все гранулы стоят как импортные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Пусть это будет </a:t>
            </a:r>
            <a:r>
              <a:rPr lang="ru-RU" b="1" dirty="0" smtClean="0"/>
              <a:t>регулирование с участием НКО</a:t>
            </a:r>
            <a:r>
              <a:rPr lang="ru-RU" dirty="0" smtClean="0"/>
              <a:t>, как ключевого инструмента.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Консолидированная закупка основного сырья (стр.1)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Чем отличается коммерческая организация от некоммерческой ?</a:t>
            </a:r>
          </a:p>
          <a:p>
            <a:pPr marL="0" indent="0">
              <a:buNone/>
            </a:pPr>
            <a:r>
              <a:rPr lang="ru-RU" dirty="0" smtClean="0"/>
              <a:t>Первая создана для образования прибыли для акционеров, а вторая для решения своих уставных задач. И та и другая могут заниматься коммерческой деятельностью.</a:t>
            </a:r>
          </a:p>
          <a:p>
            <a:pPr marL="0" indent="0">
              <a:buNone/>
            </a:pPr>
            <a:r>
              <a:rPr lang="ru-RU" dirty="0" smtClean="0"/>
              <a:t>В коммерческой организации владелец решает, что и как делает организация. В некоммерческой организации – Общее собрание, и избранный им исполнительный орган управления.</a:t>
            </a:r>
          </a:p>
          <a:p>
            <a:pPr marL="0" indent="0">
              <a:buNone/>
            </a:pPr>
            <a:r>
              <a:rPr lang="ru-RU" dirty="0" smtClean="0"/>
              <a:t>Организации обоих типов самоуправляются. Но коммерческая организация управляется владельцем, а некоммерческая коллективом из ее членов. Этот второй принцип управления и обеспечивает соблюдение прав всех членов организации вне зависимости от размеров «пакетов их акций». В некоммерческих организациях акций нет, есть только участники, у которых равные права и равные обязанности.</a:t>
            </a:r>
          </a:p>
          <a:p>
            <a:pPr marL="0" indent="0">
              <a:buNone/>
            </a:pPr>
            <a:r>
              <a:rPr lang="ru-RU" dirty="0" smtClean="0"/>
              <a:t>Законодательных ограничений для совершения сделок у НКО нет, если этот вид деятельности не противоречит ее уставу.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6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Консолидированная закупка основного сырья (стр.2)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НО «СПП» одним из первых предложил поставщикам крупнотоннажных пластмасс использовать возможности объединять потребности мелких переработчиков и выступать перед поставщиками основного сырья, как единый </a:t>
            </a:r>
            <a:r>
              <a:rPr lang="ru-RU" dirty="0" err="1" smtClean="0"/>
              <a:t>контрактодержатель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Цель – переработчики </a:t>
            </a:r>
            <a:r>
              <a:rPr lang="ru-RU" b="1" dirty="0" smtClean="0"/>
              <a:t>получат скидки за объем</a:t>
            </a:r>
            <a:r>
              <a:rPr lang="ru-RU" dirty="0" smtClean="0"/>
              <a:t>, и смогут получать дополнительную выгоду.</a:t>
            </a:r>
          </a:p>
          <a:p>
            <a:pPr marL="0" indent="0">
              <a:buNone/>
            </a:pPr>
            <a:r>
              <a:rPr lang="ru-RU" dirty="0" smtClean="0"/>
              <a:t>В отличие от коммерческой компании – некоммерческая организация может иметь очень </a:t>
            </a:r>
            <a:r>
              <a:rPr lang="ru-RU" b="1" dirty="0" smtClean="0"/>
              <a:t>маленькую наценку</a:t>
            </a:r>
            <a:r>
              <a:rPr lang="ru-RU" dirty="0" smtClean="0"/>
              <a:t>, что даст возможность всем участникам рынка больше зарабатывать. Наценка регулируется внутренними правилами некоммерческой организации.</a:t>
            </a:r>
          </a:p>
          <a:p>
            <a:pPr marL="0" indent="0">
              <a:buNone/>
            </a:pPr>
            <a:r>
              <a:rPr lang="ru-RU" dirty="0" smtClean="0"/>
              <a:t>Государство получит больше налогов от производственной деятельности. </a:t>
            </a:r>
            <a:r>
              <a:rPr lang="ru-RU" b="1" dirty="0" smtClean="0"/>
              <a:t>Ресурсы</a:t>
            </a:r>
            <a:r>
              <a:rPr lang="ru-RU" dirty="0" smtClean="0"/>
              <a:t>, получаемые от такой торговой деятельности, </a:t>
            </a:r>
            <a:r>
              <a:rPr lang="ru-RU" b="1" dirty="0" smtClean="0"/>
              <a:t>будут использоваться </a:t>
            </a:r>
            <a:r>
              <a:rPr lang="ru-RU" dirty="0" smtClean="0"/>
              <a:t>Союзом переработчиков пластмасс для выполнения своих основных функций на пользу государства – </a:t>
            </a:r>
            <a:r>
              <a:rPr lang="ru-RU" b="1" dirty="0" smtClean="0"/>
              <a:t>формирование качественного экспертного мнения по вопросам технологии,  стандартизации и законодательства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43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Консолидированная закупка основного сырья (стр.3)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Российская промышленность, по примеру Китая, восстановит </a:t>
            </a:r>
            <a:r>
              <a:rPr lang="ru-RU" b="1" dirty="0" smtClean="0"/>
              <a:t>отраслевые главки</a:t>
            </a:r>
            <a:r>
              <a:rPr lang="ru-RU" dirty="0" smtClean="0"/>
              <a:t> в тех областях, где отрасль обработки объединена типом основного сырья.</a:t>
            </a:r>
          </a:p>
          <a:p>
            <a:pPr marL="0" indent="0">
              <a:buNone/>
            </a:pPr>
            <a:r>
              <a:rPr lang="ru-RU" dirty="0" smtClean="0"/>
              <a:t>Российская обрабатывающая промышленность в сфере МСБ получит отраслевую структуру на базе НКО, необходимую для качественного развития.</a:t>
            </a:r>
          </a:p>
          <a:p>
            <a:pPr marL="0" indent="0">
              <a:buNone/>
            </a:pPr>
            <a:r>
              <a:rPr lang="ru-RU" dirty="0" smtClean="0"/>
              <a:t>На сегодня только одна нефтехимическая компания вплотную подошла к заключению прямого договора с НО «СПП» на поставку своей продукции. Очевидно, что и Союз переработчиков пластмасс будет рассматривать ее, как своего стратегического партнера в дальнейшей работе.</a:t>
            </a:r>
          </a:p>
          <a:p>
            <a:pPr marL="0" indent="0">
              <a:buNone/>
            </a:pPr>
            <a:r>
              <a:rPr lang="ru-RU" dirty="0" smtClean="0"/>
              <a:t>Это шаг к развитию внутреннего потребления нефтехимического сырья (его локальной переработки). Расширение применения российского сырья внутри страны встречно повысит доход российских нефтехимических компаний.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63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938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Динамика цен на LDPE и PP (2016)</vt:lpstr>
      <vt:lpstr>Динамика цен на LDPE и PP (2016)</vt:lpstr>
      <vt:lpstr>Презентация PowerPoint</vt:lpstr>
      <vt:lpstr>НО «Союз переработчиков пластмасс»</vt:lpstr>
      <vt:lpstr>Основные функции НО «СПП» (на текущий момент)</vt:lpstr>
      <vt:lpstr>Регулирование VS  Рынок</vt:lpstr>
      <vt:lpstr>Консолидированная закупка основного сырья (стр.1)</vt:lpstr>
      <vt:lpstr>Консолидированная закупка основного сырья (стр.2)</vt:lpstr>
      <vt:lpstr>Консолидированная закупка основного сырья (стр.3)</vt:lpstr>
      <vt:lpstr>Управление промышленностью (происходит всегда через профильный орган исполнительной власти)</vt:lpstr>
      <vt:lpstr>Основная задача и цель создания структуры управления промышленным развитием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2017-05-22T04:23:00Z</dcterms:created>
  <dcterms:modified xsi:type="dcterms:W3CDTF">2017-05-22T20:37:20Z</dcterms:modified>
</cp:coreProperties>
</file>