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1"/>
  </p:sldMasterIdLst>
  <p:notesMasterIdLst>
    <p:notesMasterId r:id="rId16"/>
  </p:notesMasterIdLst>
  <p:handoutMasterIdLst>
    <p:handoutMasterId r:id="rId17"/>
  </p:handoutMasterIdLst>
  <p:sldIdLst>
    <p:sldId id="256" r:id="rId2"/>
    <p:sldId id="346" r:id="rId3"/>
    <p:sldId id="355" r:id="rId4"/>
    <p:sldId id="412" r:id="rId5"/>
    <p:sldId id="415" r:id="rId6"/>
    <p:sldId id="413" r:id="rId7"/>
    <p:sldId id="414" r:id="rId8"/>
    <p:sldId id="416" r:id="rId9"/>
    <p:sldId id="417" r:id="rId10"/>
    <p:sldId id="418" r:id="rId11"/>
    <p:sldId id="419" r:id="rId12"/>
    <p:sldId id="421" r:id="rId13"/>
    <p:sldId id="420" r:id="rId14"/>
    <p:sldId id="257" r:id="rId15"/>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D1C3"/>
    <a:srgbClr val="00602B"/>
    <a:srgbClr val="8E9DC0"/>
    <a:srgbClr val="71FFB1"/>
    <a:srgbClr val="00E668"/>
    <a:srgbClr val="008E40"/>
    <a:srgbClr val="F9B335"/>
    <a:srgbClr val="65A0D5"/>
    <a:srgbClr val="045848"/>
    <a:srgbClr val="FBCE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47" autoAdjust="0"/>
    <p:restoredTop sz="98425" autoAdjust="0"/>
  </p:normalViewPr>
  <p:slideViewPr>
    <p:cSldViewPr showGuides="1">
      <p:cViewPr>
        <p:scale>
          <a:sx n="80" d="100"/>
          <a:sy n="80" d="100"/>
        </p:scale>
        <p:origin x="-1080" y="-684"/>
      </p:cViewPr>
      <p:guideLst>
        <p:guide orient="horz" pos="572"/>
        <p:guide orient="horz" pos="4065"/>
        <p:guide orient="horz" pos="709"/>
        <p:guide orient="horz" pos="3339"/>
        <p:guide orient="horz" pos="3203"/>
        <p:guide orient="horz" pos="1117"/>
        <p:guide pos="113"/>
        <p:guide pos="5103"/>
        <p:guide pos="2653"/>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53" d="100"/>
          <a:sy n="53" d="100"/>
        </p:scale>
        <p:origin x="-3102"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281265044624671"/>
          <c:y val="1.8749999999999999E-2"/>
          <c:w val="0.61732665046673296"/>
          <c:h val="0.82747702362572739"/>
        </c:manualLayout>
      </c:layout>
      <c:barChart>
        <c:barDir val="bar"/>
        <c:grouping val="percentStacked"/>
        <c:varyColors val="0"/>
        <c:ser>
          <c:idx val="0"/>
          <c:order val="0"/>
          <c:tx>
            <c:strRef>
              <c:f>Лист1!$B$1</c:f>
              <c:strCache>
                <c:ptCount val="1"/>
                <c:pt idx="0">
                  <c:v>Пластиковая упаковка</c:v>
                </c:pt>
              </c:strCache>
            </c:strRef>
          </c:tx>
          <c:spPr>
            <a:solidFill>
              <a:schemeClr val="accent1"/>
            </a:solidFill>
            <a:effectLst>
              <a:outerShdw blurRad="50800" dist="38100" dir="2700000" algn="tl" rotWithShape="0">
                <a:prstClr val="black">
                  <a:alpha val="40000"/>
                </a:prstClr>
              </a:outerShdw>
            </a:effectLst>
          </c:spPr>
          <c:invertIfNegative val="0"/>
          <c:dLbls>
            <c:txPr>
              <a:bodyPr/>
              <a:lstStyle/>
              <a:p>
                <a:pPr>
                  <a:defRPr b="1"/>
                </a:pPr>
                <a:endParaRPr lang="ru-RU"/>
              </a:p>
            </c:txPr>
            <c:showLegendKey val="0"/>
            <c:showVal val="1"/>
            <c:showCatName val="0"/>
            <c:showSerName val="0"/>
            <c:showPercent val="0"/>
            <c:showBubbleSize val="0"/>
            <c:showLeaderLines val="0"/>
          </c:dLbls>
          <c:cat>
            <c:strRef>
              <c:f>Лист1!$A$2:$A$8</c:f>
              <c:strCache>
                <c:ptCount val="7"/>
                <c:pt idx="0">
                  <c:v>Крепкий алкоголь</c:v>
                </c:pt>
                <c:pt idx="1">
                  <c:v>Вина</c:v>
                </c:pt>
                <c:pt idx="2">
                  <c:v>Алкогольные коктейли</c:v>
                </c:pt>
                <c:pt idx="3">
                  <c:v>Соки, газированная вода, морс, квас</c:v>
                </c:pt>
                <c:pt idx="4">
                  <c:v>Пиво</c:v>
                </c:pt>
                <c:pt idx="5">
                  <c:v>Молочные напитки</c:v>
                </c:pt>
                <c:pt idx="6">
                  <c:v>Минеральная и питьевая вода</c:v>
                </c:pt>
              </c:strCache>
            </c:strRef>
          </c:cat>
          <c:val>
            <c:numRef>
              <c:f>Лист1!$B$2:$B$8</c:f>
              <c:numCache>
                <c:formatCode>#,##0</c:formatCode>
                <c:ptCount val="7"/>
                <c:pt idx="0">
                  <c:v>2.2075055187637971</c:v>
                </c:pt>
                <c:pt idx="1">
                  <c:v>5.1948051948051948</c:v>
                </c:pt>
                <c:pt idx="2">
                  <c:v>19.718309859154928</c:v>
                </c:pt>
                <c:pt idx="3">
                  <c:v>27.919227392449518</c:v>
                </c:pt>
                <c:pt idx="4">
                  <c:v>39.165545087483174</c:v>
                </c:pt>
                <c:pt idx="5">
                  <c:v>44.399677679290896</c:v>
                </c:pt>
                <c:pt idx="6">
                  <c:v>83.833922261484105</c:v>
                </c:pt>
              </c:numCache>
            </c:numRef>
          </c:val>
        </c:ser>
        <c:ser>
          <c:idx val="1"/>
          <c:order val="1"/>
          <c:tx>
            <c:strRef>
              <c:f>Лист1!$C$1</c:f>
              <c:strCache>
                <c:ptCount val="1"/>
                <c:pt idx="0">
                  <c:v>Картонная упаковка</c:v>
                </c:pt>
              </c:strCache>
            </c:strRef>
          </c:tx>
          <c:spPr>
            <a:solidFill>
              <a:schemeClr val="accent3">
                <a:lumMod val="75000"/>
              </a:schemeClr>
            </a:solidFill>
            <a:effectLst>
              <a:outerShdw blurRad="50800" dist="38100" dir="2700000" algn="tl" rotWithShape="0">
                <a:prstClr val="black">
                  <a:alpha val="40000"/>
                </a:prstClr>
              </a:outerShdw>
            </a:effectLst>
          </c:spPr>
          <c:invertIfNegative val="0"/>
          <c:dLbls>
            <c:dLbl>
              <c:idx val="0"/>
              <c:delete val="1"/>
            </c:dLbl>
            <c:dLbl>
              <c:idx val="6"/>
              <c:delete val="1"/>
            </c:dLbl>
            <c:txPr>
              <a:bodyPr/>
              <a:lstStyle/>
              <a:p>
                <a:pPr>
                  <a:defRPr sz="1400"/>
                </a:pPr>
                <a:endParaRPr lang="ru-RU"/>
              </a:p>
            </c:txPr>
            <c:showLegendKey val="0"/>
            <c:showVal val="1"/>
            <c:showCatName val="0"/>
            <c:showSerName val="0"/>
            <c:showPercent val="0"/>
            <c:showBubbleSize val="0"/>
            <c:showLeaderLines val="0"/>
          </c:dLbls>
          <c:cat>
            <c:strRef>
              <c:f>Лист1!$A$2:$A$8</c:f>
              <c:strCache>
                <c:ptCount val="7"/>
                <c:pt idx="0">
                  <c:v>Крепкий алкоголь</c:v>
                </c:pt>
                <c:pt idx="1">
                  <c:v>Вина</c:v>
                </c:pt>
                <c:pt idx="2">
                  <c:v>Алкогольные коктейли</c:v>
                </c:pt>
                <c:pt idx="3">
                  <c:v>Соки, газированная вода, морс, квас</c:v>
                </c:pt>
                <c:pt idx="4">
                  <c:v>Пиво</c:v>
                </c:pt>
                <c:pt idx="5">
                  <c:v>Молочные напитки</c:v>
                </c:pt>
                <c:pt idx="6">
                  <c:v>Минеральная и питьевая вода</c:v>
                </c:pt>
              </c:strCache>
            </c:strRef>
          </c:cat>
          <c:val>
            <c:numRef>
              <c:f>Лист1!$C$2:$C$8</c:f>
              <c:numCache>
                <c:formatCode>#,##0</c:formatCode>
                <c:ptCount val="7"/>
                <c:pt idx="0">
                  <c:v>1.5452538631346577</c:v>
                </c:pt>
                <c:pt idx="1">
                  <c:v>10.38961038961039</c:v>
                </c:pt>
                <c:pt idx="2">
                  <c:v>3.2863849765258215</c:v>
                </c:pt>
                <c:pt idx="3">
                  <c:v>64.969271290605789</c:v>
                </c:pt>
                <c:pt idx="4">
                  <c:v>2.826379542395693</c:v>
                </c:pt>
                <c:pt idx="5">
                  <c:v>52.135374697824332</c:v>
                </c:pt>
                <c:pt idx="6">
                  <c:v>1.3250883392226149</c:v>
                </c:pt>
              </c:numCache>
            </c:numRef>
          </c:val>
        </c:ser>
        <c:ser>
          <c:idx val="2"/>
          <c:order val="2"/>
          <c:tx>
            <c:strRef>
              <c:f>Лист1!$D$1</c:f>
              <c:strCache>
                <c:ptCount val="1"/>
                <c:pt idx="0">
                  <c:v>Стеклянная упаковка</c:v>
                </c:pt>
              </c:strCache>
            </c:strRef>
          </c:tx>
          <c:spPr>
            <a:solidFill>
              <a:srgbClr val="85D1C3"/>
            </a:solidFill>
            <a:effectLst>
              <a:outerShdw blurRad="50800" dist="38100" dir="2700000" algn="tl" rotWithShape="0">
                <a:prstClr val="black">
                  <a:alpha val="40000"/>
                </a:prstClr>
              </a:outerShdw>
            </a:effectLst>
          </c:spPr>
          <c:invertIfNegative val="0"/>
          <c:dLbls>
            <c:txPr>
              <a:bodyPr/>
              <a:lstStyle/>
              <a:p>
                <a:pPr>
                  <a:defRPr sz="1400"/>
                </a:pPr>
                <a:endParaRPr lang="ru-RU"/>
              </a:p>
            </c:txPr>
            <c:showLegendKey val="0"/>
            <c:showVal val="1"/>
            <c:showCatName val="0"/>
            <c:showSerName val="0"/>
            <c:showPercent val="0"/>
            <c:showBubbleSize val="0"/>
            <c:showLeaderLines val="0"/>
          </c:dLbls>
          <c:cat>
            <c:strRef>
              <c:f>Лист1!$A$2:$A$8</c:f>
              <c:strCache>
                <c:ptCount val="7"/>
                <c:pt idx="0">
                  <c:v>Крепкий алкоголь</c:v>
                </c:pt>
                <c:pt idx="1">
                  <c:v>Вина</c:v>
                </c:pt>
                <c:pt idx="2">
                  <c:v>Алкогольные коктейли</c:v>
                </c:pt>
                <c:pt idx="3">
                  <c:v>Соки, газированная вода, морс, квас</c:v>
                </c:pt>
                <c:pt idx="4">
                  <c:v>Пиво</c:v>
                </c:pt>
                <c:pt idx="5">
                  <c:v>Молочные напитки</c:v>
                </c:pt>
                <c:pt idx="6">
                  <c:v>Минеральная и питьевая вода</c:v>
                </c:pt>
              </c:strCache>
            </c:strRef>
          </c:cat>
          <c:val>
            <c:numRef>
              <c:f>Лист1!$D$2:$D$8</c:f>
              <c:numCache>
                <c:formatCode>#,##0</c:formatCode>
                <c:ptCount val="7"/>
                <c:pt idx="0">
                  <c:v>95.584988962472409</c:v>
                </c:pt>
                <c:pt idx="1">
                  <c:v>81.818181818181813</c:v>
                </c:pt>
                <c:pt idx="2">
                  <c:v>35.68075117370892</c:v>
                </c:pt>
                <c:pt idx="3">
                  <c:v>5.7067603160667248</c:v>
                </c:pt>
                <c:pt idx="4">
                  <c:v>44.549125168236877</c:v>
                </c:pt>
                <c:pt idx="5">
                  <c:v>3.0620467365028201</c:v>
                </c:pt>
                <c:pt idx="6">
                  <c:v>14.310954063604241</c:v>
                </c:pt>
              </c:numCache>
            </c:numRef>
          </c:val>
        </c:ser>
        <c:ser>
          <c:idx val="3"/>
          <c:order val="3"/>
          <c:tx>
            <c:strRef>
              <c:f>Лист1!$E$1</c:f>
              <c:strCache>
                <c:ptCount val="1"/>
                <c:pt idx="0">
                  <c:v>Алюминиевая упаковка</c:v>
                </c:pt>
              </c:strCache>
            </c:strRef>
          </c:tx>
          <c:spPr>
            <a:solidFill>
              <a:srgbClr val="8E9DC0"/>
            </a:solidFill>
            <a:effectLst>
              <a:outerShdw blurRad="50800" dist="38100" dir="2700000" algn="tl" rotWithShape="0">
                <a:prstClr val="black">
                  <a:alpha val="40000"/>
                </a:prstClr>
              </a:outerShdw>
            </a:effectLst>
          </c:spPr>
          <c:invertIfNegative val="0"/>
          <c:dLbls>
            <c:dLbl>
              <c:idx val="0"/>
              <c:delete val="1"/>
            </c:dLbl>
            <c:dLbl>
              <c:idx val="3"/>
              <c:delete val="1"/>
            </c:dLbl>
            <c:dLbl>
              <c:idx val="5"/>
              <c:delete val="1"/>
            </c:dLbl>
            <c:dLbl>
              <c:idx val="6"/>
              <c:delete val="1"/>
            </c:dLbl>
            <c:txPr>
              <a:bodyPr/>
              <a:lstStyle/>
              <a:p>
                <a:pPr>
                  <a:defRPr sz="1400"/>
                </a:pPr>
                <a:endParaRPr lang="ru-RU"/>
              </a:p>
            </c:txPr>
            <c:showLegendKey val="0"/>
            <c:showVal val="1"/>
            <c:showCatName val="0"/>
            <c:showSerName val="0"/>
            <c:showPercent val="0"/>
            <c:showBubbleSize val="0"/>
            <c:showLeaderLines val="0"/>
          </c:dLbls>
          <c:cat>
            <c:strRef>
              <c:f>Лист1!$A$2:$A$8</c:f>
              <c:strCache>
                <c:ptCount val="7"/>
                <c:pt idx="0">
                  <c:v>Крепкий алкоголь</c:v>
                </c:pt>
                <c:pt idx="1">
                  <c:v>Вина</c:v>
                </c:pt>
                <c:pt idx="2">
                  <c:v>Алкогольные коктейли</c:v>
                </c:pt>
                <c:pt idx="3">
                  <c:v>Соки, газированная вода, морс, квас</c:v>
                </c:pt>
                <c:pt idx="4">
                  <c:v>Пиво</c:v>
                </c:pt>
                <c:pt idx="5">
                  <c:v>Молочные напитки</c:v>
                </c:pt>
                <c:pt idx="6">
                  <c:v>Минеральная и питьевая вода</c:v>
                </c:pt>
              </c:strCache>
            </c:strRef>
          </c:cat>
          <c:val>
            <c:numRef>
              <c:f>Лист1!$E$2:$E$8</c:f>
              <c:numCache>
                <c:formatCode>#,##0</c:formatCode>
                <c:ptCount val="7"/>
                <c:pt idx="0">
                  <c:v>0.66225165562913912</c:v>
                </c:pt>
                <c:pt idx="1">
                  <c:v>2.5974025974025974</c:v>
                </c:pt>
                <c:pt idx="2">
                  <c:v>41.314553990610328</c:v>
                </c:pt>
                <c:pt idx="3">
                  <c:v>1.4047410008779631</c:v>
                </c:pt>
                <c:pt idx="4">
                  <c:v>13.458950201884253</c:v>
                </c:pt>
                <c:pt idx="5">
                  <c:v>0.40290088638195004</c:v>
                </c:pt>
                <c:pt idx="6">
                  <c:v>0.53003533568904593</c:v>
                </c:pt>
              </c:numCache>
            </c:numRef>
          </c:val>
        </c:ser>
        <c:dLbls>
          <c:showLegendKey val="0"/>
          <c:showVal val="0"/>
          <c:showCatName val="0"/>
          <c:showSerName val="0"/>
          <c:showPercent val="0"/>
          <c:showBubbleSize val="0"/>
        </c:dLbls>
        <c:gapWidth val="50"/>
        <c:overlap val="100"/>
        <c:axId val="26735744"/>
        <c:axId val="26737280"/>
      </c:barChart>
      <c:catAx>
        <c:axId val="26735744"/>
        <c:scaling>
          <c:orientation val="minMax"/>
        </c:scaling>
        <c:delete val="0"/>
        <c:axPos val="l"/>
        <c:majorTickMark val="out"/>
        <c:minorTickMark val="none"/>
        <c:tickLblPos val="nextTo"/>
        <c:txPr>
          <a:bodyPr/>
          <a:lstStyle/>
          <a:p>
            <a:pPr>
              <a:defRPr sz="1050"/>
            </a:pPr>
            <a:endParaRPr lang="ru-RU"/>
          </a:p>
        </c:txPr>
        <c:crossAx val="26737280"/>
        <c:crosses val="autoZero"/>
        <c:auto val="1"/>
        <c:lblAlgn val="ctr"/>
        <c:lblOffset val="100"/>
        <c:noMultiLvlLbl val="0"/>
      </c:catAx>
      <c:valAx>
        <c:axId val="26737280"/>
        <c:scaling>
          <c:orientation val="minMax"/>
        </c:scaling>
        <c:delete val="0"/>
        <c:axPos val="b"/>
        <c:majorGridlines>
          <c:spPr>
            <a:ln>
              <a:solidFill>
                <a:schemeClr val="bg1">
                  <a:lumMod val="75000"/>
                </a:schemeClr>
              </a:solidFill>
              <a:prstDash val="sysDash"/>
            </a:ln>
          </c:spPr>
        </c:majorGridlines>
        <c:numFmt formatCode="0%" sourceLinked="1"/>
        <c:majorTickMark val="out"/>
        <c:minorTickMark val="none"/>
        <c:tickLblPos val="nextTo"/>
        <c:txPr>
          <a:bodyPr/>
          <a:lstStyle/>
          <a:p>
            <a:pPr>
              <a:defRPr sz="800"/>
            </a:pPr>
            <a:endParaRPr lang="ru-RU"/>
          </a:p>
        </c:txPr>
        <c:crossAx val="26735744"/>
        <c:crosses val="autoZero"/>
        <c:crossBetween val="between"/>
      </c:valAx>
    </c:plotArea>
    <c:legend>
      <c:legendPos val="b"/>
      <c:layout>
        <c:manualLayout>
          <c:xMode val="edge"/>
          <c:yMode val="edge"/>
          <c:x val="5.1752523951239463E-4"/>
          <c:y val="0.8959643851832555"/>
          <c:w val="0.97884351502315359"/>
          <c:h val="0.10344659980308701"/>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267972870739228"/>
          <c:y val="1.8749999999999999E-2"/>
          <c:w val="0.62058779183265356"/>
          <c:h val="0.83811417322834636"/>
        </c:manualLayout>
      </c:layout>
      <c:barChart>
        <c:barDir val="bar"/>
        <c:grouping val="percentStacked"/>
        <c:varyColors val="0"/>
        <c:ser>
          <c:idx val="0"/>
          <c:order val="0"/>
          <c:tx>
            <c:strRef>
              <c:f>Лист1!$B$1</c:f>
              <c:strCache>
                <c:ptCount val="1"/>
                <c:pt idx="0">
                  <c:v>Пластиковая упаковка</c:v>
                </c:pt>
              </c:strCache>
            </c:strRef>
          </c:tx>
          <c:spPr>
            <a:solidFill>
              <a:schemeClr val="accent1"/>
            </a:solidFill>
            <a:effectLst>
              <a:outerShdw blurRad="50800" dist="38100" dir="2700000" algn="tl" rotWithShape="0">
                <a:prstClr val="black">
                  <a:alpha val="40000"/>
                </a:prstClr>
              </a:outerShdw>
            </a:effectLst>
          </c:spPr>
          <c:invertIfNegative val="0"/>
          <c:dLbls>
            <c:dLbl>
              <c:idx val="7"/>
              <c:layout/>
              <c:tx>
                <c:rich>
                  <a:bodyPr/>
                  <a:lstStyle/>
                  <a:p>
                    <a:r>
                      <a:rPr lang="en-US" b="1" smtClean="0"/>
                      <a:t>7</a:t>
                    </a:r>
                    <a:r>
                      <a:rPr lang="ru-RU" b="1" smtClean="0"/>
                      <a:t>0</a:t>
                    </a:r>
                    <a:endParaRPr lang="en-US" dirty="0"/>
                  </a:p>
                </c:rich>
              </c:tx>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strRef>
              <c:f>Лист1!$A$2:$A$9</c:f>
              <c:strCache>
                <c:ptCount val="8"/>
                <c:pt idx="0">
                  <c:v>Опасная</c:v>
                </c:pt>
                <c:pt idx="1">
                  <c:v>Экологичная</c:v>
                </c:pt>
                <c:pt idx="2">
                  <c:v>Лучше всего сохраняет продукт</c:v>
                </c:pt>
                <c:pt idx="3">
                  <c:v>Качественная</c:v>
                </c:pt>
                <c:pt idx="4">
                  <c:v>Непрактичная</c:v>
                </c:pt>
                <c:pt idx="5">
                  <c:v>Удобная</c:v>
                </c:pt>
                <c:pt idx="6">
                  <c:v>Экономная</c:v>
                </c:pt>
                <c:pt idx="7">
                  <c:v>Практичная</c:v>
                </c:pt>
              </c:strCache>
            </c:strRef>
          </c:cat>
          <c:val>
            <c:numRef>
              <c:f>Лист1!$B$2:$B$9</c:f>
              <c:numCache>
                <c:formatCode>#,##0</c:formatCode>
                <c:ptCount val="8"/>
                <c:pt idx="0">
                  <c:v>4</c:v>
                </c:pt>
                <c:pt idx="1">
                  <c:v>6</c:v>
                </c:pt>
                <c:pt idx="2">
                  <c:v>8</c:v>
                </c:pt>
                <c:pt idx="3">
                  <c:v>12</c:v>
                </c:pt>
                <c:pt idx="4">
                  <c:v>14</c:v>
                </c:pt>
                <c:pt idx="5">
                  <c:v>40</c:v>
                </c:pt>
                <c:pt idx="6">
                  <c:v>46</c:v>
                </c:pt>
                <c:pt idx="7">
                  <c:v>49</c:v>
                </c:pt>
              </c:numCache>
            </c:numRef>
          </c:val>
        </c:ser>
        <c:ser>
          <c:idx val="1"/>
          <c:order val="1"/>
          <c:tx>
            <c:strRef>
              <c:f>Лист1!$C$1</c:f>
              <c:strCache>
                <c:ptCount val="1"/>
                <c:pt idx="0">
                  <c:v>Картонная упаковка</c:v>
                </c:pt>
              </c:strCache>
            </c:strRef>
          </c:tx>
          <c:spPr>
            <a:solidFill>
              <a:schemeClr val="accent3">
                <a:lumMod val="75000"/>
              </a:schemeClr>
            </a:solidFill>
            <a:effectLst>
              <a:outerShdw blurRad="50800" dist="38100" dir="2700000" algn="tl" rotWithShape="0">
                <a:prstClr val="black">
                  <a:alpha val="40000"/>
                </a:prstClr>
              </a:outerShdw>
            </a:effectLst>
          </c:spPr>
          <c:invertIfNegative val="0"/>
          <c:dLbls>
            <c:dLbl>
              <c:idx val="0"/>
              <c:delete val="1"/>
            </c:dLbl>
            <c:txPr>
              <a:bodyPr/>
              <a:lstStyle/>
              <a:p>
                <a:pPr>
                  <a:defRPr sz="1400"/>
                </a:pPr>
                <a:endParaRPr lang="ru-RU"/>
              </a:p>
            </c:txPr>
            <c:showLegendKey val="0"/>
            <c:showVal val="1"/>
            <c:showCatName val="0"/>
            <c:showSerName val="0"/>
            <c:showPercent val="0"/>
            <c:showBubbleSize val="0"/>
            <c:showLeaderLines val="0"/>
          </c:dLbls>
          <c:cat>
            <c:strRef>
              <c:f>Лист1!$A$2:$A$9</c:f>
              <c:strCache>
                <c:ptCount val="8"/>
                <c:pt idx="0">
                  <c:v>Опасная</c:v>
                </c:pt>
                <c:pt idx="1">
                  <c:v>Экологичная</c:v>
                </c:pt>
                <c:pt idx="2">
                  <c:v>Лучше всего сохраняет продукт</c:v>
                </c:pt>
                <c:pt idx="3">
                  <c:v>Качественная</c:v>
                </c:pt>
                <c:pt idx="4">
                  <c:v>Непрактичная</c:v>
                </c:pt>
                <c:pt idx="5">
                  <c:v>Удобная</c:v>
                </c:pt>
                <c:pt idx="6">
                  <c:v>Экономная</c:v>
                </c:pt>
                <c:pt idx="7">
                  <c:v>Практичная</c:v>
                </c:pt>
              </c:strCache>
            </c:strRef>
          </c:cat>
          <c:val>
            <c:numRef>
              <c:f>Лист1!$C$2:$C$9</c:f>
              <c:numCache>
                <c:formatCode>#,##0</c:formatCode>
                <c:ptCount val="8"/>
                <c:pt idx="0">
                  <c:v>2</c:v>
                </c:pt>
                <c:pt idx="1">
                  <c:v>34</c:v>
                </c:pt>
                <c:pt idx="2">
                  <c:v>13</c:v>
                </c:pt>
                <c:pt idx="3">
                  <c:v>15</c:v>
                </c:pt>
                <c:pt idx="4">
                  <c:v>36</c:v>
                </c:pt>
                <c:pt idx="5">
                  <c:v>25</c:v>
                </c:pt>
                <c:pt idx="6">
                  <c:v>36</c:v>
                </c:pt>
                <c:pt idx="7">
                  <c:v>9</c:v>
                </c:pt>
              </c:numCache>
            </c:numRef>
          </c:val>
        </c:ser>
        <c:ser>
          <c:idx val="2"/>
          <c:order val="2"/>
          <c:tx>
            <c:strRef>
              <c:f>Лист1!$D$1</c:f>
              <c:strCache>
                <c:ptCount val="1"/>
                <c:pt idx="0">
                  <c:v>Стеклянная упаковка</c:v>
                </c:pt>
              </c:strCache>
            </c:strRef>
          </c:tx>
          <c:spPr>
            <a:solidFill>
              <a:srgbClr val="85D1C3"/>
            </a:solidFill>
            <a:effectLst>
              <a:outerShdw blurRad="50800" dist="38100" dir="2700000" algn="tl" rotWithShape="0">
                <a:prstClr val="black">
                  <a:alpha val="40000"/>
                </a:prstClr>
              </a:outerShdw>
            </a:effectLst>
          </c:spPr>
          <c:invertIfNegative val="0"/>
          <c:dLbls>
            <c:txPr>
              <a:bodyPr/>
              <a:lstStyle/>
              <a:p>
                <a:pPr>
                  <a:defRPr sz="1400"/>
                </a:pPr>
                <a:endParaRPr lang="ru-RU"/>
              </a:p>
            </c:txPr>
            <c:showLegendKey val="0"/>
            <c:showVal val="1"/>
            <c:showCatName val="0"/>
            <c:showSerName val="0"/>
            <c:showPercent val="0"/>
            <c:showBubbleSize val="0"/>
            <c:showLeaderLines val="0"/>
          </c:dLbls>
          <c:cat>
            <c:strRef>
              <c:f>Лист1!$A$2:$A$9</c:f>
              <c:strCache>
                <c:ptCount val="8"/>
                <c:pt idx="0">
                  <c:v>Опасная</c:v>
                </c:pt>
                <c:pt idx="1">
                  <c:v>Экологичная</c:v>
                </c:pt>
                <c:pt idx="2">
                  <c:v>Лучше всего сохраняет продукт</c:v>
                </c:pt>
                <c:pt idx="3">
                  <c:v>Качественная</c:v>
                </c:pt>
                <c:pt idx="4">
                  <c:v>Непрактичная</c:v>
                </c:pt>
                <c:pt idx="5">
                  <c:v>Удобная</c:v>
                </c:pt>
                <c:pt idx="6">
                  <c:v>Экономная</c:v>
                </c:pt>
                <c:pt idx="7">
                  <c:v>Практичная</c:v>
                </c:pt>
              </c:strCache>
            </c:strRef>
          </c:cat>
          <c:val>
            <c:numRef>
              <c:f>Лист1!$D$2:$D$9</c:f>
              <c:numCache>
                <c:formatCode>#,##0</c:formatCode>
                <c:ptCount val="8"/>
                <c:pt idx="0">
                  <c:v>64</c:v>
                </c:pt>
                <c:pt idx="1">
                  <c:v>56</c:v>
                </c:pt>
                <c:pt idx="2">
                  <c:v>70</c:v>
                </c:pt>
                <c:pt idx="3">
                  <c:v>62</c:v>
                </c:pt>
                <c:pt idx="4">
                  <c:v>23</c:v>
                </c:pt>
                <c:pt idx="5">
                  <c:v>25</c:v>
                </c:pt>
                <c:pt idx="6">
                  <c:v>12</c:v>
                </c:pt>
                <c:pt idx="7">
                  <c:v>38</c:v>
                </c:pt>
              </c:numCache>
            </c:numRef>
          </c:val>
        </c:ser>
        <c:ser>
          <c:idx val="3"/>
          <c:order val="3"/>
          <c:tx>
            <c:strRef>
              <c:f>Лист1!$E$1</c:f>
              <c:strCache>
                <c:ptCount val="1"/>
                <c:pt idx="0">
                  <c:v>Алюминиевая упаковка</c:v>
                </c:pt>
              </c:strCache>
            </c:strRef>
          </c:tx>
          <c:spPr>
            <a:solidFill>
              <a:srgbClr val="8E9DC0"/>
            </a:solidFill>
            <a:effectLst>
              <a:outerShdw blurRad="50800" dist="38100" dir="2700000" algn="tl" rotWithShape="0">
                <a:prstClr val="black">
                  <a:alpha val="40000"/>
                </a:prstClr>
              </a:outerShdw>
            </a:effectLst>
          </c:spPr>
          <c:invertIfNegative val="0"/>
          <c:dLbls>
            <c:dLbl>
              <c:idx val="5"/>
              <c:layout/>
              <c:tx>
                <c:rich>
                  <a:bodyPr/>
                  <a:lstStyle/>
                  <a:p>
                    <a:r>
                      <a:rPr lang="en-US" sz="1400" dirty="0" smtClean="0"/>
                      <a:t>3</a:t>
                    </a:r>
                    <a:r>
                      <a:rPr lang="ru-RU" sz="1400" dirty="0" smtClean="0"/>
                      <a:t>6</a:t>
                    </a:r>
                    <a:endParaRPr lang="en-US" dirty="0"/>
                  </a:p>
                </c:rich>
              </c:tx>
              <c:showLegendKey val="0"/>
              <c:showVal val="1"/>
              <c:showCatName val="0"/>
              <c:showSerName val="0"/>
              <c:showPercent val="0"/>
              <c:showBubbleSize val="0"/>
            </c:dLbl>
            <c:txPr>
              <a:bodyPr/>
              <a:lstStyle/>
              <a:p>
                <a:pPr>
                  <a:defRPr sz="1400"/>
                </a:pPr>
                <a:endParaRPr lang="ru-RU"/>
              </a:p>
            </c:txPr>
            <c:showLegendKey val="0"/>
            <c:showVal val="1"/>
            <c:showCatName val="0"/>
            <c:showSerName val="0"/>
            <c:showPercent val="0"/>
            <c:showBubbleSize val="0"/>
            <c:showLeaderLines val="0"/>
          </c:dLbls>
          <c:cat>
            <c:strRef>
              <c:f>Лист1!$A$2:$A$9</c:f>
              <c:strCache>
                <c:ptCount val="8"/>
                <c:pt idx="0">
                  <c:v>Опасная</c:v>
                </c:pt>
                <c:pt idx="1">
                  <c:v>Экологичная</c:v>
                </c:pt>
                <c:pt idx="2">
                  <c:v>Лучше всего сохраняет продукт</c:v>
                </c:pt>
                <c:pt idx="3">
                  <c:v>Качественная</c:v>
                </c:pt>
                <c:pt idx="4">
                  <c:v>Непрактичная</c:v>
                </c:pt>
                <c:pt idx="5">
                  <c:v>Удобная</c:v>
                </c:pt>
                <c:pt idx="6">
                  <c:v>Экономная</c:v>
                </c:pt>
                <c:pt idx="7">
                  <c:v>Практичная</c:v>
                </c:pt>
              </c:strCache>
            </c:strRef>
          </c:cat>
          <c:val>
            <c:numRef>
              <c:f>Лист1!$E$2:$E$9</c:f>
              <c:numCache>
                <c:formatCode>#,##0</c:formatCode>
                <c:ptCount val="8"/>
                <c:pt idx="0">
                  <c:v>30</c:v>
                </c:pt>
                <c:pt idx="1">
                  <c:v>4</c:v>
                </c:pt>
                <c:pt idx="2">
                  <c:v>9</c:v>
                </c:pt>
                <c:pt idx="3">
                  <c:v>11</c:v>
                </c:pt>
                <c:pt idx="4">
                  <c:v>27</c:v>
                </c:pt>
                <c:pt idx="5">
                  <c:v>10</c:v>
                </c:pt>
                <c:pt idx="6">
                  <c:v>6</c:v>
                </c:pt>
                <c:pt idx="7">
                  <c:v>4</c:v>
                </c:pt>
              </c:numCache>
            </c:numRef>
          </c:val>
        </c:ser>
        <c:dLbls>
          <c:showLegendKey val="0"/>
          <c:showVal val="0"/>
          <c:showCatName val="0"/>
          <c:showSerName val="0"/>
          <c:showPercent val="0"/>
          <c:showBubbleSize val="0"/>
        </c:dLbls>
        <c:gapWidth val="50"/>
        <c:overlap val="100"/>
        <c:axId val="26787840"/>
        <c:axId val="26789376"/>
      </c:barChart>
      <c:catAx>
        <c:axId val="26787840"/>
        <c:scaling>
          <c:orientation val="minMax"/>
        </c:scaling>
        <c:delete val="0"/>
        <c:axPos val="l"/>
        <c:majorTickMark val="out"/>
        <c:minorTickMark val="none"/>
        <c:tickLblPos val="nextTo"/>
        <c:txPr>
          <a:bodyPr/>
          <a:lstStyle/>
          <a:p>
            <a:pPr>
              <a:defRPr sz="1200"/>
            </a:pPr>
            <a:endParaRPr lang="ru-RU"/>
          </a:p>
        </c:txPr>
        <c:crossAx val="26789376"/>
        <c:crosses val="autoZero"/>
        <c:auto val="1"/>
        <c:lblAlgn val="ctr"/>
        <c:lblOffset val="100"/>
        <c:noMultiLvlLbl val="0"/>
      </c:catAx>
      <c:valAx>
        <c:axId val="26789376"/>
        <c:scaling>
          <c:orientation val="minMax"/>
        </c:scaling>
        <c:delete val="0"/>
        <c:axPos val="b"/>
        <c:majorGridlines>
          <c:spPr>
            <a:ln>
              <a:solidFill>
                <a:schemeClr val="bg1">
                  <a:lumMod val="75000"/>
                </a:schemeClr>
              </a:solidFill>
              <a:prstDash val="sysDash"/>
            </a:ln>
          </c:spPr>
        </c:majorGridlines>
        <c:numFmt formatCode="0%" sourceLinked="1"/>
        <c:majorTickMark val="out"/>
        <c:minorTickMark val="none"/>
        <c:tickLblPos val="nextTo"/>
        <c:txPr>
          <a:bodyPr/>
          <a:lstStyle/>
          <a:p>
            <a:pPr>
              <a:defRPr sz="800"/>
            </a:pPr>
            <a:endParaRPr lang="ru-RU"/>
          </a:p>
        </c:txPr>
        <c:crossAx val="26787840"/>
        <c:crosses val="autoZero"/>
        <c:crossBetween val="between"/>
      </c:valAx>
    </c:plotArea>
    <c:legend>
      <c:legendPos val="b"/>
      <c:layout>
        <c:manualLayout>
          <c:xMode val="edge"/>
          <c:yMode val="edge"/>
          <c:x val="4.7549346368921969E-2"/>
          <c:y val="0.92467839566929144"/>
          <c:w val="0.95245065363107806"/>
          <c:h val="6.0840305118110234E-2"/>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5"/>
          <c:y val="0"/>
          <c:w val="0.65833333333333333"/>
          <c:h val="0.98750000000000004"/>
        </c:manualLayout>
      </c:layout>
      <c:pieChart>
        <c:varyColors val="1"/>
        <c:ser>
          <c:idx val="0"/>
          <c:order val="0"/>
          <c:tx>
            <c:strRef>
              <c:f>Лист1!$B$1</c:f>
              <c:strCache>
                <c:ptCount val="1"/>
                <c:pt idx="0">
                  <c:v>Столбец1</c:v>
                </c:pt>
              </c:strCache>
            </c:strRef>
          </c:tx>
          <c:spPr>
            <a:effectLst>
              <a:outerShdw blurRad="50800" dist="38100" dir="2700000" algn="tl" rotWithShape="0">
                <a:prstClr val="black">
                  <a:alpha val="40000"/>
                </a:prstClr>
              </a:outerShdw>
            </a:effectLst>
          </c:spPr>
          <c:explosion val="5"/>
          <c:dPt>
            <c:idx val="0"/>
            <c:bubble3D val="0"/>
            <c:spPr>
              <a:solidFill>
                <a:srgbClr val="00B050"/>
              </a:solidFill>
              <a:effectLst>
                <a:outerShdw blurRad="50800" dist="38100" dir="2700000" algn="tl" rotWithShape="0">
                  <a:prstClr val="black">
                    <a:alpha val="40000"/>
                  </a:prstClr>
                </a:outerShdw>
              </a:effectLst>
            </c:spPr>
          </c:dPt>
          <c:dPt>
            <c:idx val="1"/>
            <c:bubble3D val="0"/>
            <c:spPr>
              <a:solidFill>
                <a:schemeClr val="accent4"/>
              </a:solidFill>
              <a:effectLst>
                <a:outerShdw blurRad="50800" dist="38100" dir="2700000" algn="tl" rotWithShape="0">
                  <a:prstClr val="black">
                    <a:alpha val="40000"/>
                  </a:prstClr>
                </a:outerShdw>
              </a:effectLst>
            </c:spPr>
          </c:dPt>
          <c:dPt>
            <c:idx val="2"/>
            <c:bubble3D val="0"/>
            <c:spPr>
              <a:solidFill>
                <a:schemeClr val="bg1">
                  <a:lumMod val="50000"/>
                </a:schemeClr>
              </a:solidFill>
              <a:effectLst>
                <a:outerShdw blurRad="50800" dist="38100" dir="2700000" algn="tl" rotWithShape="0">
                  <a:prstClr val="black">
                    <a:alpha val="40000"/>
                  </a:prstClr>
                </a:outerShdw>
              </a:effectLst>
            </c:spPr>
          </c:dPt>
          <c:dLbls>
            <c:dLbl>
              <c:idx val="0"/>
              <c:layout>
                <c:manualLayout>
                  <c:x val="-0.1813348097112861"/>
                  <c:y val="-0.11796875"/>
                </c:manualLayout>
              </c:layout>
              <c:tx>
                <c:rich>
                  <a:bodyPr/>
                  <a:lstStyle/>
                  <a:p>
                    <a:r>
                      <a:rPr lang="ru-RU" b="0" dirty="0"/>
                      <a:t>Запрет продажи алкоголя в  пластиковой таре поможет сократить потребление алкоголя
</a:t>
                    </a:r>
                    <a:r>
                      <a:rPr lang="ru-RU" b="1" dirty="0"/>
                      <a:t>16</a:t>
                    </a:r>
                  </a:p>
                </c:rich>
              </c:tx>
              <c:showLegendKey val="0"/>
              <c:showVal val="1"/>
              <c:showCatName val="1"/>
              <c:showSerName val="0"/>
              <c:showPercent val="0"/>
              <c:showBubbleSize val="0"/>
              <c:separator>
</c:separator>
            </c:dLbl>
            <c:dLbl>
              <c:idx val="1"/>
              <c:layout>
                <c:manualLayout>
                  <c:x val="0.2843094000951461"/>
                  <c:y val="5.286057959372039E-2"/>
                </c:manualLayout>
              </c:layout>
              <c:tx>
                <c:rich>
                  <a:bodyPr/>
                  <a:lstStyle/>
                  <a:p>
                    <a:pPr>
                      <a:defRPr sz="900"/>
                    </a:pPr>
                    <a:r>
                      <a:rPr lang="ru-RU" sz="900" dirty="0"/>
                      <a:t> Запрет продажи алкоголя в  пластиковой таре не поможет сократить потребление алкоголя, зато создаст дополнительные сложности для производителей и потребителей 
</a:t>
                    </a:r>
                    <a:r>
                      <a:rPr lang="ru-RU" sz="1000" b="1" dirty="0"/>
                      <a:t>73</a:t>
                    </a:r>
                  </a:p>
                </c:rich>
              </c:tx>
              <c:spPr/>
              <c:showLegendKey val="0"/>
              <c:showVal val="1"/>
              <c:showCatName val="1"/>
              <c:showSerName val="0"/>
              <c:showPercent val="0"/>
              <c:showBubbleSize val="0"/>
              <c:separator>
</c:separator>
            </c:dLbl>
            <c:dLbl>
              <c:idx val="2"/>
              <c:layout>
                <c:manualLayout>
                  <c:x val="-0.15822654199475067"/>
                  <c:y val="0.10546875"/>
                </c:manualLayout>
              </c:layout>
              <c:tx>
                <c:rich>
                  <a:bodyPr/>
                  <a:lstStyle/>
                  <a:p>
                    <a:r>
                      <a:rPr lang="ru-RU" b="0" dirty="0"/>
                      <a:t>Затрудняюсь ответить
</a:t>
                    </a:r>
                    <a:r>
                      <a:rPr lang="ru-RU" b="1" dirty="0"/>
                      <a:t>11</a:t>
                    </a:r>
                  </a:p>
                </c:rich>
              </c:tx>
              <c:showLegendKey val="0"/>
              <c:showVal val="1"/>
              <c:showCatName val="1"/>
              <c:showSerName val="0"/>
              <c:showPercent val="0"/>
              <c:showBubbleSize val="0"/>
              <c:separator>
</c:separator>
            </c:dLbl>
            <c:txPr>
              <a:bodyPr/>
              <a:lstStyle/>
              <a:p>
                <a:pPr>
                  <a:defRPr sz="1000"/>
                </a:pPr>
                <a:endParaRPr lang="ru-RU"/>
              </a:p>
            </c:txPr>
            <c:showLegendKey val="0"/>
            <c:showVal val="1"/>
            <c:showCatName val="1"/>
            <c:showSerName val="0"/>
            <c:showPercent val="0"/>
            <c:showBubbleSize val="0"/>
            <c:separator>
</c:separator>
            <c:showLeaderLines val="1"/>
          </c:dLbls>
          <c:cat>
            <c:strRef>
              <c:f>Лист1!$A$2:$A$4</c:f>
              <c:strCache>
                <c:ptCount val="3"/>
                <c:pt idx="0">
                  <c:v>Запрет продажи алкоголя в  пластиковой таре поможет сократить потребление алкоголя</c:v>
                </c:pt>
                <c:pt idx="1">
                  <c:v> Запрет продажи алкоголя в  пластиковой таре не поможет сократить потребление алкоголя, зато создаст дополнительные сложности для производителей и потребителей </c:v>
                </c:pt>
                <c:pt idx="2">
                  <c:v>Затрудняюсь ответить</c:v>
                </c:pt>
              </c:strCache>
            </c:strRef>
          </c:cat>
          <c:val>
            <c:numRef>
              <c:f>Лист1!$B$2:$B$4</c:f>
              <c:numCache>
                <c:formatCode>#,##0</c:formatCode>
                <c:ptCount val="3"/>
                <c:pt idx="0">
                  <c:v>16.425424795468849</c:v>
                </c:pt>
                <c:pt idx="1">
                  <c:v>72.876022655758334</c:v>
                </c:pt>
                <c:pt idx="2">
                  <c:v>10.698552548772813</c:v>
                </c:pt>
              </c:numCache>
            </c:numRef>
          </c:val>
        </c:ser>
        <c:dLbls>
          <c:showLegendKey val="0"/>
          <c:showVal val="0"/>
          <c:showCatName val="0"/>
          <c:showSerName val="0"/>
          <c:showPercent val="0"/>
          <c:showBubbleSize val="0"/>
          <c:showLeaderLines val="1"/>
        </c:dLbls>
        <c:firstSliceAng val="83"/>
      </c:pieChart>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5"/>
          <c:y val="0"/>
          <c:w val="0.65833333333333333"/>
          <c:h val="0.98750000000000004"/>
        </c:manualLayout>
      </c:layout>
      <c:pieChart>
        <c:varyColors val="1"/>
        <c:ser>
          <c:idx val="0"/>
          <c:order val="0"/>
          <c:tx>
            <c:strRef>
              <c:f>Лист1!$B$1</c:f>
              <c:strCache>
                <c:ptCount val="1"/>
                <c:pt idx="0">
                  <c:v>Столбец1</c:v>
                </c:pt>
              </c:strCache>
            </c:strRef>
          </c:tx>
          <c:spPr>
            <a:effectLst>
              <a:outerShdw blurRad="50800" dist="38100" dir="2700000" algn="tl" rotWithShape="0">
                <a:prstClr val="black">
                  <a:alpha val="40000"/>
                </a:prstClr>
              </a:outerShdw>
            </a:effectLst>
          </c:spPr>
          <c:explosion val="5"/>
          <c:dPt>
            <c:idx val="0"/>
            <c:bubble3D val="0"/>
            <c:spPr>
              <a:solidFill>
                <a:srgbClr val="85D1C3"/>
              </a:solidFill>
              <a:effectLst>
                <a:outerShdw blurRad="50800" dist="38100" dir="2700000" algn="tl" rotWithShape="0">
                  <a:prstClr val="black">
                    <a:alpha val="40000"/>
                  </a:prstClr>
                </a:outerShdw>
              </a:effectLst>
            </c:spPr>
          </c:dPt>
          <c:dPt>
            <c:idx val="1"/>
            <c:bubble3D val="0"/>
            <c:spPr>
              <a:solidFill>
                <a:srgbClr val="8E9DC0"/>
              </a:solidFill>
              <a:effectLst>
                <a:outerShdw blurRad="50800" dist="38100" dir="2700000" algn="tl" rotWithShape="0">
                  <a:prstClr val="black">
                    <a:alpha val="40000"/>
                  </a:prstClr>
                </a:outerShdw>
              </a:effectLst>
            </c:spPr>
          </c:dPt>
          <c:dPt>
            <c:idx val="2"/>
            <c:bubble3D val="0"/>
            <c:spPr>
              <a:solidFill>
                <a:schemeClr val="accent4"/>
              </a:solidFill>
              <a:effectLst>
                <a:outerShdw blurRad="50800" dist="38100" dir="2700000" algn="tl" rotWithShape="0">
                  <a:prstClr val="black">
                    <a:alpha val="40000"/>
                  </a:prstClr>
                </a:outerShdw>
              </a:effectLst>
            </c:spPr>
          </c:dPt>
          <c:dPt>
            <c:idx val="3"/>
            <c:bubble3D val="0"/>
            <c:spPr>
              <a:solidFill>
                <a:srgbClr val="00B050"/>
              </a:solidFill>
              <a:effectLst>
                <a:outerShdw blurRad="50800" dist="38100" dir="2700000" algn="tl" rotWithShape="0">
                  <a:prstClr val="black">
                    <a:alpha val="40000"/>
                  </a:prstClr>
                </a:outerShdw>
              </a:effectLst>
            </c:spPr>
          </c:dPt>
          <c:dPt>
            <c:idx val="4"/>
            <c:bubble3D val="0"/>
            <c:spPr>
              <a:solidFill>
                <a:schemeClr val="bg1">
                  <a:lumMod val="50000"/>
                </a:schemeClr>
              </a:solidFill>
              <a:effectLst>
                <a:outerShdw blurRad="50800" dist="38100" dir="2700000" algn="tl" rotWithShape="0">
                  <a:prstClr val="black">
                    <a:alpha val="40000"/>
                  </a:prstClr>
                </a:outerShdw>
              </a:effectLst>
            </c:spPr>
          </c:dPt>
          <c:dPt>
            <c:idx val="5"/>
            <c:bubble3D val="0"/>
            <c:spPr>
              <a:solidFill>
                <a:schemeClr val="bg1">
                  <a:lumMod val="75000"/>
                </a:schemeClr>
              </a:solidFill>
              <a:effectLst>
                <a:outerShdw blurRad="50800" dist="38100" dir="2700000" algn="tl" rotWithShape="0">
                  <a:prstClr val="black">
                    <a:alpha val="40000"/>
                  </a:prstClr>
                </a:outerShdw>
              </a:effectLst>
            </c:spPr>
          </c:dPt>
          <c:dLbls>
            <c:dLbl>
              <c:idx val="0"/>
              <c:layout>
                <c:manualLayout>
                  <c:x val="-0.22080767648309951"/>
                  <c:y val="0.10762666831567981"/>
                </c:manualLayout>
              </c:layout>
              <c:tx>
                <c:rich>
                  <a:bodyPr/>
                  <a:lstStyle/>
                  <a:p>
                    <a:r>
                      <a:rPr lang="ru-RU" dirty="0"/>
                      <a:t>Потребители будут покупать такой же объем в нескольких маленьких бутылках, но при этом платить больше
</a:t>
                    </a:r>
                    <a:r>
                      <a:rPr lang="ru-RU" b="1" dirty="0"/>
                      <a:t>36</a:t>
                    </a:r>
                  </a:p>
                </c:rich>
              </c:tx>
              <c:showLegendKey val="0"/>
              <c:showVal val="1"/>
              <c:showCatName val="1"/>
              <c:showSerName val="0"/>
              <c:showPercent val="0"/>
              <c:showBubbleSize val="0"/>
              <c:separator>
</c:separator>
            </c:dLbl>
            <c:dLbl>
              <c:idx val="1"/>
              <c:layout>
                <c:manualLayout>
                  <c:x val="-4.0679133858267718E-3"/>
                  <c:y val="-3.3770915354330709E-2"/>
                </c:manualLayout>
              </c:layout>
              <c:tx>
                <c:rich>
                  <a:bodyPr/>
                  <a:lstStyle/>
                  <a:p>
                    <a:r>
                      <a:rPr lang="ru-RU" b="0" dirty="0"/>
                      <a:t> Потребители начнут покупать пиво бОльшими объемами – в  алюминиевых бочонках от 5 литров
</a:t>
                    </a:r>
                    <a:r>
                      <a:rPr lang="ru-RU" b="1" dirty="0"/>
                      <a:t>23</a:t>
                    </a:r>
                  </a:p>
                </c:rich>
              </c:tx>
              <c:showLegendKey val="0"/>
              <c:showVal val="1"/>
              <c:showCatName val="1"/>
              <c:showSerName val="0"/>
              <c:showPercent val="0"/>
              <c:showBubbleSize val="0"/>
              <c:separator>
</c:separator>
            </c:dLbl>
            <c:dLbl>
              <c:idx val="2"/>
              <c:layout>
                <c:manualLayout>
                  <c:x val="0"/>
                  <c:y val="-5.8827664981668706E-2"/>
                </c:manualLayout>
              </c:layout>
              <c:tx>
                <c:rich>
                  <a:bodyPr/>
                  <a:lstStyle/>
                  <a:p>
                    <a:pPr>
                      <a:defRPr sz="900"/>
                    </a:pPr>
                    <a:r>
                      <a:rPr lang="ru-RU" sz="900" b="0" dirty="0"/>
                      <a:t>Потребители начнут переходить на крепкий алкоголь – опьянение наступает от меньшего количества напитка и не нужно платить больше
</a:t>
                    </a:r>
                    <a:r>
                      <a:rPr lang="ru-RU" sz="900" b="1" dirty="0"/>
                      <a:t>18</a:t>
                    </a:r>
                  </a:p>
                </c:rich>
              </c:tx>
              <c:spPr/>
              <c:showLegendKey val="0"/>
              <c:showVal val="1"/>
              <c:showCatName val="1"/>
              <c:showSerName val="0"/>
              <c:showPercent val="0"/>
              <c:showBubbleSize val="0"/>
              <c:separator>
</c:separator>
            </c:dLbl>
            <c:dLbl>
              <c:idx val="3"/>
              <c:layout>
                <c:manualLayout>
                  <c:x val="0.10782031255448084"/>
                  <c:y val="0.10549509174033074"/>
                </c:manualLayout>
              </c:layout>
              <c:tx>
                <c:rich>
                  <a:bodyPr/>
                  <a:lstStyle/>
                  <a:p>
                    <a:r>
                      <a:rPr lang="ru-RU" dirty="0"/>
                      <a:t>Потребители начнут реже пить пиво
</a:t>
                    </a:r>
                    <a:r>
                      <a:rPr lang="ru-RU" b="1" dirty="0"/>
                      <a:t>8</a:t>
                    </a:r>
                  </a:p>
                </c:rich>
              </c:tx>
              <c:showLegendKey val="0"/>
              <c:showVal val="1"/>
              <c:showCatName val="1"/>
              <c:showSerName val="0"/>
              <c:showPercent val="0"/>
              <c:showBubbleSize val="0"/>
              <c:separator>
</c:separator>
            </c:dLbl>
            <c:dLbl>
              <c:idx val="4"/>
              <c:layout/>
              <c:tx>
                <c:rich>
                  <a:bodyPr/>
                  <a:lstStyle/>
                  <a:p>
                    <a:r>
                      <a:rPr lang="ru-RU" dirty="0"/>
                      <a:t>Другое
</a:t>
                    </a:r>
                    <a:r>
                      <a:rPr lang="ru-RU" b="1" dirty="0"/>
                      <a:t>2</a:t>
                    </a:r>
                  </a:p>
                </c:rich>
              </c:tx>
              <c:showLegendKey val="0"/>
              <c:showVal val="1"/>
              <c:showCatName val="1"/>
              <c:showSerName val="0"/>
              <c:showPercent val="0"/>
              <c:showBubbleSize val="0"/>
              <c:separator>
</c:separator>
            </c:dLbl>
            <c:dLbl>
              <c:idx val="5"/>
              <c:layout>
                <c:manualLayout>
                  <c:x val="7.4754593175853021E-2"/>
                  <c:y val="0.10390625000000001"/>
                </c:manualLayout>
              </c:layout>
              <c:tx>
                <c:rich>
                  <a:bodyPr/>
                  <a:lstStyle/>
                  <a:p>
                    <a:r>
                      <a:rPr lang="ru-RU" dirty="0"/>
                      <a:t>Затрудняюсь ответить
</a:t>
                    </a:r>
                    <a:r>
                      <a:rPr lang="ru-RU" b="1" dirty="0"/>
                      <a:t>13</a:t>
                    </a:r>
                  </a:p>
                </c:rich>
              </c:tx>
              <c:showLegendKey val="0"/>
              <c:showVal val="1"/>
              <c:showCatName val="1"/>
              <c:showSerName val="0"/>
              <c:showPercent val="0"/>
              <c:showBubbleSize val="0"/>
              <c:separator>
</c:separator>
            </c:dLbl>
            <c:txPr>
              <a:bodyPr/>
              <a:lstStyle/>
              <a:p>
                <a:pPr>
                  <a:defRPr sz="1000"/>
                </a:pPr>
                <a:endParaRPr lang="ru-RU"/>
              </a:p>
            </c:txPr>
            <c:showLegendKey val="0"/>
            <c:showVal val="1"/>
            <c:showCatName val="1"/>
            <c:showSerName val="0"/>
            <c:showPercent val="0"/>
            <c:showBubbleSize val="0"/>
            <c:separator>
</c:separator>
            <c:showLeaderLines val="1"/>
          </c:dLbls>
          <c:cat>
            <c:strRef>
              <c:f>Лист1!$A$2:$A$7</c:f>
              <c:strCache>
                <c:ptCount val="6"/>
                <c:pt idx="0">
                  <c:v>Потребители будут покупать такой же объем в нескольких маленьких бутылках, но при этом платить больше</c:v>
                </c:pt>
                <c:pt idx="1">
                  <c:v> Потребители начнут покупать пиво бОльшими объемами – в  алюминиевых бочонках от 5 литров</c:v>
                </c:pt>
                <c:pt idx="2">
                  <c:v>Потребители начнут переходить на крепкий алкоголь – опьянение наступает от меньшего количества напитка и не нужно платить больше</c:v>
                </c:pt>
                <c:pt idx="3">
                  <c:v>Потребители начнут реже пить пиво</c:v>
                </c:pt>
                <c:pt idx="4">
                  <c:v>Другое</c:v>
                </c:pt>
                <c:pt idx="5">
                  <c:v>Затрудняюсь ответить</c:v>
                </c:pt>
              </c:strCache>
            </c:strRef>
          </c:cat>
          <c:val>
            <c:numRef>
              <c:f>Лист1!$B$2:$B$7</c:f>
              <c:numCache>
                <c:formatCode>#,##0</c:formatCode>
                <c:ptCount val="6"/>
                <c:pt idx="0">
                  <c:v>36</c:v>
                </c:pt>
                <c:pt idx="1">
                  <c:v>23</c:v>
                </c:pt>
                <c:pt idx="2">
                  <c:v>18</c:v>
                </c:pt>
                <c:pt idx="3">
                  <c:v>8</c:v>
                </c:pt>
                <c:pt idx="4">
                  <c:v>2</c:v>
                </c:pt>
                <c:pt idx="5">
                  <c:v>13</c:v>
                </c:pt>
              </c:numCache>
            </c:numRef>
          </c:val>
        </c:ser>
        <c:dLbls>
          <c:showLegendKey val="0"/>
          <c:showVal val="0"/>
          <c:showCatName val="0"/>
          <c:showSerName val="0"/>
          <c:showPercent val="0"/>
          <c:showBubbleSize val="0"/>
          <c:showLeaderLines val="1"/>
        </c:dLbls>
        <c:firstSliceAng val="10"/>
      </c:pieChart>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15002196668038"/>
          <c:y val="0"/>
          <c:w val="0.65833333333333333"/>
          <c:h val="0.98750000000000004"/>
        </c:manualLayout>
      </c:layout>
      <c:pieChart>
        <c:varyColors val="1"/>
        <c:ser>
          <c:idx val="0"/>
          <c:order val="0"/>
          <c:tx>
            <c:strRef>
              <c:f>Лист1!$B$1</c:f>
              <c:strCache>
                <c:ptCount val="1"/>
                <c:pt idx="0">
                  <c:v>Столбец1</c:v>
                </c:pt>
              </c:strCache>
            </c:strRef>
          </c:tx>
          <c:spPr>
            <a:effectLst>
              <a:outerShdw blurRad="50800" dist="38100" dir="2700000" algn="tl" rotWithShape="0">
                <a:prstClr val="black">
                  <a:alpha val="40000"/>
                </a:prstClr>
              </a:outerShdw>
            </a:effectLst>
          </c:spPr>
          <c:explosion val="5"/>
          <c:dPt>
            <c:idx val="0"/>
            <c:bubble3D val="0"/>
            <c:spPr>
              <a:solidFill>
                <a:srgbClr val="85D1C3"/>
              </a:solidFill>
              <a:effectLst>
                <a:outerShdw blurRad="50800" dist="38100" dir="2700000" algn="tl" rotWithShape="0">
                  <a:prstClr val="black">
                    <a:alpha val="40000"/>
                  </a:prstClr>
                </a:outerShdw>
              </a:effectLst>
            </c:spPr>
          </c:dPt>
          <c:dPt>
            <c:idx val="1"/>
            <c:bubble3D val="0"/>
            <c:spPr>
              <a:solidFill>
                <a:srgbClr val="8E9DC0"/>
              </a:solidFill>
              <a:effectLst>
                <a:outerShdw blurRad="50800" dist="38100" dir="2700000" algn="tl" rotWithShape="0">
                  <a:prstClr val="black">
                    <a:alpha val="40000"/>
                  </a:prstClr>
                </a:outerShdw>
              </a:effectLst>
            </c:spPr>
          </c:dPt>
          <c:dPt>
            <c:idx val="2"/>
            <c:bubble3D val="0"/>
            <c:spPr>
              <a:solidFill>
                <a:srgbClr val="00B050"/>
              </a:solidFill>
              <a:effectLst>
                <a:outerShdw blurRad="50800" dist="38100" dir="2700000" algn="tl" rotWithShape="0">
                  <a:prstClr val="black">
                    <a:alpha val="40000"/>
                  </a:prstClr>
                </a:outerShdw>
              </a:effectLst>
            </c:spPr>
          </c:dPt>
          <c:dPt>
            <c:idx val="3"/>
            <c:bubble3D val="0"/>
            <c:spPr>
              <a:solidFill>
                <a:schemeClr val="accent4"/>
              </a:solidFill>
              <a:effectLst>
                <a:outerShdw blurRad="50800" dist="38100" dir="2700000" algn="tl" rotWithShape="0">
                  <a:prstClr val="black">
                    <a:alpha val="40000"/>
                  </a:prstClr>
                </a:outerShdw>
              </a:effectLst>
            </c:spPr>
          </c:dPt>
          <c:dPt>
            <c:idx val="4"/>
            <c:bubble3D val="0"/>
            <c:spPr>
              <a:solidFill>
                <a:schemeClr val="bg1">
                  <a:lumMod val="50000"/>
                </a:schemeClr>
              </a:solidFill>
              <a:effectLst>
                <a:outerShdw blurRad="50800" dist="38100" dir="2700000" algn="tl" rotWithShape="0">
                  <a:prstClr val="black">
                    <a:alpha val="40000"/>
                  </a:prstClr>
                </a:outerShdw>
              </a:effectLst>
            </c:spPr>
          </c:dPt>
          <c:dPt>
            <c:idx val="5"/>
            <c:bubble3D val="0"/>
            <c:spPr>
              <a:solidFill>
                <a:schemeClr val="bg1">
                  <a:lumMod val="75000"/>
                </a:schemeClr>
              </a:solidFill>
              <a:effectLst>
                <a:outerShdw blurRad="50800" dist="38100" dir="2700000" algn="tl" rotWithShape="0">
                  <a:prstClr val="black">
                    <a:alpha val="40000"/>
                  </a:prstClr>
                </a:outerShdw>
              </a:effectLst>
            </c:spPr>
          </c:dPt>
          <c:dLbls>
            <c:dLbl>
              <c:idx val="0"/>
              <c:layout/>
              <c:tx>
                <c:rich>
                  <a:bodyPr/>
                  <a:lstStyle/>
                  <a:p>
                    <a:r>
                      <a:rPr lang="ru-RU" dirty="0"/>
                      <a:t>Сократится ассортимент, так как не все производители смогут позволить себе дорогую упаковку 
</a:t>
                    </a:r>
                    <a:r>
                      <a:rPr lang="ru-RU" b="1" dirty="0"/>
                      <a:t>15</a:t>
                    </a:r>
                  </a:p>
                </c:rich>
              </c:tx>
              <c:showLegendKey val="0"/>
              <c:showVal val="1"/>
              <c:showCatName val="1"/>
              <c:showSerName val="0"/>
              <c:showPercent val="0"/>
              <c:showBubbleSize val="0"/>
              <c:separator>
</c:separator>
            </c:dLbl>
            <c:dLbl>
              <c:idx val="1"/>
              <c:layout>
                <c:manualLayout>
                  <c:x val="5.3112818081018698E-2"/>
                  <c:y val="-8.4743204633447436E-2"/>
                </c:manualLayout>
              </c:layout>
              <c:tx>
                <c:rich>
                  <a:bodyPr/>
                  <a:lstStyle/>
                  <a:p>
                    <a:r>
                      <a:rPr lang="ru-RU" dirty="0"/>
                      <a:t> Снизится качество продукта, так как производители начнут экономить на сырье
</a:t>
                    </a:r>
                    <a:r>
                      <a:rPr lang="ru-RU" b="1" dirty="0"/>
                      <a:t>24</a:t>
                    </a:r>
                  </a:p>
                </c:rich>
              </c:tx>
              <c:showLegendKey val="0"/>
              <c:showVal val="1"/>
              <c:showCatName val="1"/>
              <c:showSerName val="0"/>
              <c:showPercent val="0"/>
              <c:showBubbleSize val="0"/>
              <c:separator>
</c:separator>
            </c:dLbl>
            <c:dLbl>
              <c:idx val="2"/>
              <c:layout>
                <c:manualLayout>
                  <c:x val="0.17749897140147422"/>
                  <c:y val="-7.1050805675679646E-2"/>
                </c:manualLayout>
              </c:layout>
              <c:tx>
                <c:rich>
                  <a:bodyPr/>
                  <a:lstStyle/>
                  <a:p>
                    <a:r>
                      <a:rPr lang="ru-RU" b="0" dirty="0"/>
                      <a:t> Повысится качество продукта, так как упаковка из стекла и алюминия будет лучше сохранять продукт
</a:t>
                    </a:r>
                    <a:r>
                      <a:rPr lang="ru-RU" b="1" dirty="0"/>
                      <a:t>14</a:t>
                    </a:r>
                  </a:p>
                </c:rich>
              </c:tx>
              <c:showLegendKey val="0"/>
              <c:showVal val="1"/>
              <c:showCatName val="1"/>
              <c:showSerName val="0"/>
              <c:showPercent val="0"/>
              <c:showBubbleSize val="0"/>
              <c:separator>
</c:separator>
            </c:dLbl>
            <c:dLbl>
              <c:idx val="3"/>
              <c:layout>
                <c:manualLayout>
                  <c:x val="0.16000756630102023"/>
                  <c:y val="0.12978117735345968"/>
                </c:manualLayout>
              </c:layout>
              <c:tx>
                <c:rich>
                  <a:bodyPr/>
                  <a:lstStyle/>
                  <a:p>
                    <a:r>
                      <a:rPr lang="ru-RU" b="0" dirty="0"/>
                      <a:t>Поднимутся цены на другие продукты, которые упаковывают в пластик
</a:t>
                    </a:r>
                    <a:r>
                      <a:rPr lang="ru-RU" b="1" dirty="0"/>
                      <a:t>32</a:t>
                    </a:r>
                  </a:p>
                </c:rich>
              </c:tx>
              <c:showLegendKey val="0"/>
              <c:showVal val="1"/>
              <c:showCatName val="1"/>
              <c:showSerName val="0"/>
              <c:showPercent val="0"/>
              <c:showBubbleSize val="0"/>
              <c:separator>
</c:separator>
            </c:dLbl>
            <c:dLbl>
              <c:idx val="4"/>
              <c:layout/>
              <c:tx>
                <c:rich>
                  <a:bodyPr/>
                  <a:lstStyle/>
                  <a:p>
                    <a:r>
                      <a:rPr lang="ru-RU" dirty="0"/>
                      <a:t>Другое
</a:t>
                    </a:r>
                    <a:r>
                      <a:rPr lang="ru-RU" b="1" dirty="0"/>
                      <a:t>2</a:t>
                    </a:r>
                  </a:p>
                </c:rich>
              </c:tx>
              <c:showLegendKey val="0"/>
              <c:showVal val="1"/>
              <c:showCatName val="1"/>
              <c:showSerName val="0"/>
              <c:showPercent val="0"/>
              <c:showBubbleSize val="0"/>
              <c:separator>
</c:separator>
            </c:dLbl>
            <c:dLbl>
              <c:idx val="5"/>
              <c:layout/>
              <c:tx>
                <c:rich>
                  <a:bodyPr/>
                  <a:lstStyle/>
                  <a:p>
                    <a:r>
                      <a:rPr lang="ru-RU" dirty="0"/>
                      <a:t>Затрудняюсь ответить
</a:t>
                    </a:r>
                    <a:r>
                      <a:rPr lang="ru-RU" b="1" dirty="0"/>
                      <a:t>13</a:t>
                    </a:r>
                  </a:p>
                </c:rich>
              </c:tx>
              <c:showLegendKey val="0"/>
              <c:showVal val="1"/>
              <c:showCatName val="1"/>
              <c:showSerName val="0"/>
              <c:showPercent val="0"/>
              <c:showBubbleSize val="0"/>
              <c:separator>
</c:separator>
            </c:dLbl>
            <c:txPr>
              <a:bodyPr/>
              <a:lstStyle/>
              <a:p>
                <a:pPr>
                  <a:defRPr sz="1000"/>
                </a:pPr>
                <a:endParaRPr lang="ru-RU"/>
              </a:p>
            </c:txPr>
            <c:showLegendKey val="0"/>
            <c:showVal val="1"/>
            <c:showCatName val="1"/>
            <c:showSerName val="0"/>
            <c:showPercent val="0"/>
            <c:showBubbleSize val="0"/>
            <c:separator>
</c:separator>
            <c:showLeaderLines val="1"/>
          </c:dLbls>
          <c:cat>
            <c:strRef>
              <c:f>Лист1!$A$2:$A$7</c:f>
              <c:strCache>
                <c:ptCount val="6"/>
                <c:pt idx="0">
                  <c:v>Сократится ассортимент, так как не все производители смогут позволить себе дорогую упаковку </c:v>
                </c:pt>
                <c:pt idx="1">
                  <c:v> Снизится качество продукта, так как производители начнут экономить на сырье</c:v>
                </c:pt>
                <c:pt idx="2">
                  <c:v> Повысится качество продукта, так как упаковка из стекла и алюминия будет лучше сохранять продукт</c:v>
                </c:pt>
                <c:pt idx="3">
                  <c:v>Поднимутся цены на другие продукты, которые упаковывают в пластик</c:v>
                </c:pt>
                <c:pt idx="4">
                  <c:v>Другое</c:v>
                </c:pt>
                <c:pt idx="5">
                  <c:v>Затрудняюсь ответить</c:v>
                </c:pt>
              </c:strCache>
            </c:strRef>
          </c:cat>
          <c:val>
            <c:numRef>
              <c:f>Лист1!$B$2:$B$7</c:f>
              <c:numCache>
                <c:formatCode>#,##0</c:formatCode>
                <c:ptCount val="6"/>
                <c:pt idx="0">
                  <c:v>15</c:v>
                </c:pt>
                <c:pt idx="1">
                  <c:v>24</c:v>
                </c:pt>
                <c:pt idx="2">
                  <c:v>14</c:v>
                </c:pt>
                <c:pt idx="3">
                  <c:v>32</c:v>
                </c:pt>
                <c:pt idx="4">
                  <c:v>2</c:v>
                </c:pt>
                <c:pt idx="5">
                  <c:v>13</c:v>
                </c:pt>
              </c:numCache>
            </c:numRef>
          </c:val>
        </c:ser>
        <c:dLbls>
          <c:showLegendKey val="0"/>
          <c:showVal val="0"/>
          <c:showCatName val="0"/>
          <c:showSerName val="0"/>
          <c:showPercent val="0"/>
          <c:showBubbleSize val="0"/>
          <c:showLeaderLines val="1"/>
        </c:dLbls>
        <c:firstSliceAng val="90"/>
      </c:pieChart>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065273491682178"/>
          <c:y val="3.6203893486434942E-2"/>
          <c:w val="0.53302686988428627"/>
          <c:h val="0.89646800827532369"/>
        </c:manualLayout>
      </c:layout>
      <c:barChart>
        <c:barDir val="bar"/>
        <c:grouping val="clustered"/>
        <c:varyColors val="0"/>
        <c:ser>
          <c:idx val="0"/>
          <c:order val="0"/>
          <c:tx>
            <c:strRef>
              <c:f>Лист1!$B$1</c:f>
              <c:strCache>
                <c:ptCount val="1"/>
                <c:pt idx="0">
                  <c:v>Ряд 1</c:v>
                </c:pt>
              </c:strCache>
            </c:strRef>
          </c:tx>
          <c:invertIfNegative val="0"/>
          <c:dPt>
            <c:idx val="0"/>
            <c:invertIfNegative val="0"/>
            <c:bubble3D val="0"/>
            <c:spPr>
              <a:solidFill>
                <a:schemeClr val="bg1">
                  <a:lumMod val="75000"/>
                </a:schemeClr>
              </a:solidFill>
            </c:spPr>
          </c:dPt>
          <c:dPt>
            <c:idx val="1"/>
            <c:invertIfNegative val="0"/>
            <c:bubble3D val="0"/>
            <c:spPr>
              <a:solidFill>
                <a:schemeClr val="bg1">
                  <a:lumMod val="50000"/>
                </a:schemeClr>
              </a:solidFill>
            </c:spPr>
          </c:dPt>
          <c:dPt>
            <c:idx val="2"/>
            <c:invertIfNegative val="0"/>
            <c:bubble3D val="0"/>
            <c:spPr>
              <a:solidFill>
                <a:srgbClr val="71FFB1"/>
              </a:solidFill>
            </c:spPr>
          </c:dPt>
          <c:dPt>
            <c:idx val="3"/>
            <c:invertIfNegative val="0"/>
            <c:bubble3D val="0"/>
            <c:spPr>
              <a:solidFill>
                <a:srgbClr val="00E668"/>
              </a:solidFill>
            </c:spPr>
          </c:dPt>
          <c:dPt>
            <c:idx val="4"/>
            <c:invertIfNegative val="0"/>
            <c:bubble3D val="0"/>
            <c:spPr>
              <a:solidFill>
                <a:srgbClr val="00B050"/>
              </a:solidFill>
            </c:spPr>
          </c:dPt>
          <c:dPt>
            <c:idx val="5"/>
            <c:invertIfNegative val="0"/>
            <c:bubble3D val="0"/>
            <c:spPr>
              <a:solidFill>
                <a:srgbClr val="00B050"/>
              </a:solidFill>
            </c:spPr>
          </c:dPt>
          <c:dPt>
            <c:idx val="6"/>
            <c:invertIfNegative val="0"/>
            <c:bubble3D val="0"/>
            <c:spPr>
              <a:solidFill>
                <a:srgbClr val="008E40"/>
              </a:solidFill>
            </c:spPr>
          </c:dPt>
          <c:dPt>
            <c:idx val="7"/>
            <c:invertIfNegative val="0"/>
            <c:bubble3D val="0"/>
            <c:spPr>
              <a:solidFill>
                <a:srgbClr val="00602B"/>
              </a:solidFill>
            </c:spPr>
          </c:dPt>
          <c:dLbls>
            <c:dLbl>
              <c:idx val="6"/>
              <c:layout>
                <c:manualLayout>
                  <c:x val="-1.6775267813187976E-3"/>
                  <c:y val="0"/>
                </c:manualLayout>
              </c:layout>
              <c:spPr/>
              <c:txPr>
                <a:bodyPr/>
                <a:lstStyle/>
                <a:p>
                  <a:pPr>
                    <a:defRPr sz="1200" b="1"/>
                  </a:pPr>
                  <a:endParaRPr lang="ru-RU"/>
                </a:p>
              </c:txPr>
              <c:showLegendKey val="0"/>
              <c:showVal val="1"/>
              <c:showCatName val="0"/>
              <c:showSerName val="0"/>
              <c:showPercent val="0"/>
              <c:showBubbleSize val="0"/>
            </c:dLbl>
            <c:dLbl>
              <c:idx val="7"/>
              <c:spPr/>
              <c:txPr>
                <a:bodyPr/>
                <a:lstStyle/>
                <a:p>
                  <a:pPr>
                    <a:defRPr sz="1200" b="1"/>
                  </a:pPr>
                  <a:endParaRPr lang="ru-RU"/>
                </a:p>
              </c:txPr>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Лист1!$A$2:$A$9</c:f>
              <c:strCache>
                <c:ptCount val="8"/>
                <c:pt idx="0">
                  <c:v>Затрудняюсь ответить</c:v>
                </c:pt>
                <c:pt idx="1">
                  <c:v>Другое</c:v>
                </c:pt>
                <c:pt idx="2">
                  <c:v>Международные компании</c:v>
                </c:pt>
                <c:pt idx="3">
                  <c:v>Все население в целом</c:v>
                </c:pt>
                <c:pt idx="4">
                  <c:v>Антиалкогольные комитеты и сообщества</c:v>
                </c:pt>
                <c:pt idx="5">
                  <c:v>Производители водки и крепкого алкоголя</c:v>
                </c:pt>
                <c:pt idx="6">
                  <c:v>Компании-производители стеклянной тары</c:v>
                </c:pt>
                <c:pt idx="7">
                  <c:v>Правительство России</c:v>
                </c:pt>
              </c:strCache>
            </c:strRef>
          </c:cat>
          <c:val>
            <c:numRef>
              <c:f>Лист1!$B$2:$B$9</c:f>
              <c:numCache>
                <c:formatCode>#,##0</c:formatCode>
                <c:ptCount val="8"/>
                <c:pt idx="0">
                  <c:v>15.103838892385149</c:v>
                </c:pt>
                <c:pt idx="1">
                  <c:v>0.81812460667086218</c:v>
                </c:pt>
                <c:pt idx="2">
                  <c:v>3.4612964128382631</c:v>
                </c:pt>
                <c:pt idx="3">
                  <c:v>8.1812460667086224</c:v>
                </c:pt>
                <c:pt idx="4">
                  <c:v>13.719320327249843</c:v>
                </c:pt>
                <c:pt idx="5">
                  <c:v>13.782252989301448</c:v>
                </c:pt>
                <c:pt idx="6">
                  <c:v>20.767778477029577</c:v>
                </c:pt>
                <c:pt idx="7">
                  <c:v>24.166142227816238</c:v>
                </c:pt>
              </c:numCache>
            </c:numRef>
          </c:val>
        </c:ser>
        <c:dLbls>
          <c:showLegendKey val="0"/>
          <c:showVal val="0"/>
          <c:showCatName val="0"/>
          <c:showSerName val="0"/>
          <c:showPercent val="0"/>
          <c:showBubbleSize val="0"/>
        </c:dLbls>
        <c:gapWidth val="150"/>
        <c:axId val="36874496"/>
        <c:axId val="36880384"/>
      </c:barChart>
      <c:catAx>
        <c:axId val="36874496"/>
        <c:scaling>
          <c:orientation val="minMax"/>
        </c:scaling>
        <c:delete val="0"/>
        <c:axPos val="l"/>
        <c:majorTickMark val="out"/>
        <c:minorTickMark val="none"/>
        <c:tickLblPos val="nextTo"/>
        <c:txPr>
          <a:bodyPr/>
          <a:lstStyle/>
          <a:p>
            <a:pPr>
              <a:defRPr sz="1000"/>
            </a:pPr>
            <a:endParaRPr lang="ru-RU"/>
          </a:p>
        </c:txPr>
        <c:crossAx val="36880384"/>
        <c:crosses val="autoZero"/>
        <c:auto val="1"/>
        <c:lblAlgn val="ctr"/>
        <c:lblOffset val="100"/>
        <c:noMultiLvlLbl val="0"/>
      </c:catAx>
      <c:valAx>
        <c:axId val="36880384"/>
        <c:scaling>
          <c:orientation val="minMax"/>
        </c:scaling>
        <c:delete val="0"/>
        <c:axPos val="b"/>
        <c:majorGridlines>
          <c:spPr>
            <a:ln>
              <a:solidFill>
                <a:schemeClr val="bg1">
                  <a:lumMod val="75000"/>
                </a:schemeClr>
              </a:solidFill>
              <a:prstDash val="sysDash"/>
            </a:ln>
          </c:spPr>
        </c:majorGridlines>
        <c:numFmt formatCode="#,##0" sourceLinked="1"/>
        <c:majorTickMark val="out"/>
        <c:minorTickMark val="none"/>
        <c:tickLblPos val="nextTo"/>
        <c:txPr>
          <a:bodyPr/>
          <a:lstStyle/>
          <a:p>
            <a:pPr>
              <a:defRPr sz="800">
                <a:solidFill>
                  <a:schemeClr val="bg1">
                    <a:lumMod val="50000"/>
                  </a:schemeClr>
                </a:solidFill>
              </a:defRPr>
            </a:pPr>
            <a:endParaRPr lang="ru-RU"/>
          </a:p>
        </c:txPr>
        <c:crossAx val="3687449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mn-cs"/>
              </a:defRPr>
            </a:lvl1pPr>
          </a:lstStyle>
          <a:p>
            <a:pPr>
              <a:defRPr/>
            </a:pPr>
            <a:endParaRPr lang="ru-RU" dirty="0"/>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cs typeface="+mn-cs"/>
              </a:defRPr>
            </a:lvl1pPr>
          </a:lstStyle>
          <a:p>
            <a:pPr>
              <a:defRPr/>
            </a:pPr>
            <a:fld id="{6B97DA37-8987-48AC-98DA-6997BB33729A}" type="datetimeFigureOut">
              <a:rPr lang="ru-RU"/>
              <a:pPr>
                <a:defRPr/>
              </a:pPr>
              <a:t>21.06.2012</a:t>
            </a:fld>
            <a:endParaRPr lang="ru-RU" dirty="0"/>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ru-RU" dirty="0"/>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atin typeface="Arial" charset="0"/>
                <a:cs typeface="+mn-cs"/>
              </a:defRPr>
            </a:lvl1pPr>
          </a:lstStyle>
          <a:p>
            <a:pPr>
              <a:defRPr/>
            </a:pPr>
            <a:fld id="{E7099FEC-4936-4FF5-B39C-EF1CDD7E6E37}" type="slidenum">
              <a:rPr lang="ru-RU"/>
              <a:pPr>
                <a:defRPr/>
              </a:pPr>
              <a:t>‹#›</a:t>
            </a:fld>
            <a:endParaRPr lang="ru-RU" dirty="0"/>
          </a:p>
        </p:txBody>
      </p:sp>
    </p:spTree>
    <p:extLst>
      <p:ext uri="{BB962C8B-B14F-4D97-AF65-F5344CB8AC3E}">
        <p14:creationId xmlns:p14="http://schemas.microsoft.com/office/powerpoint/2010/main" val="4127423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mn-cs"/>
              </a:defRPr>
            </a:lvl1pPr>
          </a:lstStyle>
          <a:p>
            <a:pPr>
              <a:defRPr/>
            </a:pPr>
            <a:endParaRPr lang="ru-RU" dirty="0"/>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cs typeface="+mn-cs"/>
              </a:defRPr>
            </a:lvl1pPr>
          </a:lstStyle>
          <a:p>
            <a:pPr>
              <a:defRPr/>
            </a:pPr>
            <a:fld id="{685D3545-F51D-4600-ADDB-7A72A95340E2}" type="datetimeFigureOut">
              <a:rPr lang="ru-RU"/>
              <a:pPr>
                <a:defRPr/>
              </a:pPr>
              <a:t>21.06.2012</a:t>
            </a:fld>
            <a:endParaRPr lang="ru-RU" dirty="0"/>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dirty="0" smtClean="0"/>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ru-RU" dirty="0"/>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Arial" charset="0"/>
                <a:cs typeface="+mn-cs"/>
              </a:defRPr>
            </a:lvl1pPr>
          </a:lstStyle>
          <a:p>
            <a:pPr>
              <a:defRPr/>
            </a:pPr>
            <a:fld id="{0F5D2BFB-F58C-4009-ABD3-729010219EAB}" type="slidenum">
              <a:rPr lang="ru-RU"/>
              <a:pPr>
                <a:defRPr/>
              </a:pPr>
              <a:t>‹#›</a:t>
            </a:fld>
            <a:endParaRPr lang="ru-RU" dirty="0"/>
          </a:p>
        </p:txBody>
      </p:sp>
    </p:spTree>
    <p:extLst>
      <p:ext uri="{BB962C8B-B14F-4D97-AF65-F5344CB8AC3E}">
        <p14:creationId xmlns:p14="http://schemas.microsoft.com/office/powerpoint/2010/main" val="38669738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419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FB31F2-1538-49A2-B6AD-621D82733ECE}" type="slidenum">
              <a:rPr lang="ru-RU" smtClean="0">
                <a:latin typeface="Arial" pitchFamily="34" charset="0"/>
              </a:rPr>
              <a:pPr/>
              <a:t>1</a:t>
            </a:fld>
            <a:endParaRPr lang="ru-RU"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460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460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3611C9-4C2F-4F6E-8301-4C8F85C425D5}" type="slidenum">
              <a:rPr lang="ru-RU" smtClean="0">
                <a:latin typeface="Arial" pitchFamily="34" charset="0"/>
              </a:rPr>
              <a:pPr/>
              <a:t>13</a:t>
            </a:fld>
            <a:endParaRPr lang="ru-RU"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bwMode="auto">
          <a:noFill/>
          <a:ln>
            <a:solidFill>
              <a:srgbClr val="000000"/>
            </a:solidFill>
            <a:miter lim="800000"/>
            <a:headEnd/>
            <a:tailEnd/>
          </a:ln>
        </p:spPr>
      </p:sp>
      <p:sp>
        <p:nvSpPr>
          <p:cNvPr id="7373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737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900DF1-6360-471D-B378-7358BFB0DD21}" type="slidenum">
              <a:rPr lang="ru-RU" smtClean="0">
                <a:latin typeface="Arial" pitchFamily="34" charset="0"/>
              </a:rPr>
              <a:pPr/>
              <a:t>14</a:t>
            </a:fld>
            <a:endParaRPr lang="ru-RU"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p:spPr>
      </p:sp>
      <p:sp>
        <p:nvSpPr>
          <p:cNvPr id="4403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4403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6EA0EE-CF88-44B9-9601-F8DD4A007EA7}" type="slidenum">
              <a:rPr lang="ru-RU" smtClean="0">
                <a:latin typeface="Arial" pitchFamily="34" charset="0"/>
              </a:rPr>
              <a:pPr/>
              <a:t>2</a:t>
            </a:fld>
            <a:endParaRPr lang="ru-RU"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460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460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3611C9-4C2F-4F6E-8301-4C8F85C425D5}" type="slidenum">
              <a:rPr lang="ru-RU" smtClean="0">
                <a:latin typeface="Arial" pitchFamily="34" charset="0"/>
              </a:rPr>
              <a:pPr/>
              <a:t>3</a:t>
            </a:fld>
            <a:endParaRPr lang="ru-RU"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460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460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3611C9-4C2F-4F6E-8301-4C8F85C425D5}" type="slidenum">
              <a:rPr lang="ru-RU" smtClean="0">
                <a:latin typeface="Arial" pitchFamily="34" charset="0"/>
              </a:rPr>
              <a:pPr/>
              <a:t>6</a:t>
            </a:fld>
            <a:endParaRPr lang="ru-RU"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460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460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3611C9-4C2F-4F6E-8301-4C8F85C425D5}" type="slidenum">
              <a:rPr lang="ru-RU" smtClean="0">
                <a:latin typeface="Arial" pitchFamily="34" charset="0"/>
              </a:rPr>
              <a:pPr/>
              <a:t>7</a:t>
            </a:fld>
            <a:endParaRPr lang="ru-RU"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460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460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3611C9-4C2F-4F6E-8301-4C8F85C425D5}" type="slidenum">
              <a:rPr lang="ru-RU" smtClean="0">
                <a:latin typeface="Arial" pitchFamily="34" charset="0"/>
              </a:rPr>
              <a:pPr/>
              <a:t>8</a:t>
            </a:fld>
            <a:endParaRPr lang="ru-RU"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460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460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3611C9-4C2F-4F6E-8301-4C8F85C425D5}" type="slidenum">
              <a:rPr lang="ru-RU" smtClean="0">
                <a:latin typeface="Arial" pitchFamily="34" charset="0"/>
              </a:rPr>
              <a:pPr/>
              <a:t>9</a:t>
            </a:fld>
            <a:endParaRPr lang="ru-RU"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460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460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3611C9-4C2F-4F6E-8301-4C8F85C425D5}" type="slidenum">
              <a:rPr lang="ru-RU" smtClean="0">
                <a:latin typeface="Arial" pitchFamily="34" charset="0"/>
              </a:rPr>
              <a:pPr/>
              <a:t>10</a:t>
            </a:fld>
            <a:endParaRPr lang="ru-RU"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460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460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3611C9-4C2F-4F6E-8301-4C8F85C425D5}" type="slidenum">
              <a:rPr lang="ru-RU" smtClean="0">
                <a:latin typeface="Arial" pitchFamily="34" charset="0"/>
              </a:rPr>
              <a:pPr/>
              <a:t>11</a:t>
            </a:fld>
            <a:endParaRPr lang="ru-RU"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2" name="Picture 3" descr="C:\Documents and Settings\trooper\Рабочий стол\13.emf"/>
          <p:cNvPicPr>
            <a:picLocks noChangeAspect="1" noChangeArrowheads="1"/>
          </p:cNvPicPr>
          <p:nvPr userDrawn="1"/>
        </p:nvPicPr>
        <p:blipFill>
          <a:blip r:embed="rId2" cstate="print"/>
          <a:srcRect/>
          <a:stretch>
            <a:fillRect/>
          </a:stretch>
        </p:blipFill>
        <p:spPr bwMode="auto">
          <a:xfrm>
            <a:off x="5553075" y="1143000"/>
            <a:ext cx="3600450" cy="5734050"/>
          </a:xfrm>
          <a:prstGeom prst="rect">
            <a:avLst/>
          </a:prstGeom>
          <a:noFill/>
          <a:ln w="9525">
            <a:noFill/>
            <a:miter lim="800000"/>
            <a:headEnd/>
            <a:tailEnd/>
          </a:ln>
        </p:spPr>
      </p:pic>
      <p:pic>
        <p:nvPicPr>
          <p:cNvPr id="3074" name="Picture 2" descr="http://pcformatblog.ru/uploads/posts/2012-02/1328621560_1315884312_plastik-butilka.jpg"/>
          <p:cNvPicPr>
            <a:picLocks noChangeAspect="1" noChangeArrowheads="1"/>
          </p:cNvPicPr>
          <p:nvPr userDrawn="1"/>
        </p:nvPicPr>
        <p:blipFill>
          <a:blip r:embed="rId3">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 y="0"/>
            <a:ext cx="9144000" cy="6877050"/>
          </a:xfrm>
          <a:prstGeom prst="rect">
            <a:avLst/>
          </a:prstGeom>
          <a:noFill/>
          <a:extLst>
            <a:ext uri="{909E8E84-426E-40DD-AFC4-6F175D3DCCD1}">
              <a14:hiddenFill xmlns:a14="http://schemas.microsoft.com/office/drawing/2010/main">
                <a:solidFill>
                  <a:srgbClr val="FFFFFF"/>
                </a:solidFill>
              </a14:hiddenFill>
            </a:ext>
          </a:extLst>
        </p:spPr>
      </p:pic>
      <p:sp>
        <p:nvSpPr>
          <p:cNvPr id="14" name="Заголовок 7"/>
          <p:cNvSpPr>
            <a:spLocks noGrp="1"/>
          </p:cNvSpPr>
          <p:nvPr>
            <p:ph type="title"/>
          </p:nvPr>
        </p:nvSpPr>
        <p:spPr>
          <a:xfrm>
            <a:off x="857224" y="2357430"/>
            <a:ext cx="7286676" cy="714380"/>
          </a:xfrm>
        </p:spPr>
        <p:txBody>
          <a:bodyPr/>
          <a:lstStyle/>
          <a:p>
            <a:r>
              <a:rPr lang="ru-RU" dirty="0" smtClean="0"/>
              <a:t>Образец заголовка</a:t>
            </a:r>
            <a:endParaRPr lang="ru-RU" dirty="0"/>
          </a:p>
        </p:txBody>
      </p:sp>
      <p:sp>
        <p:nvSpPr>
          <p:cNvPr id="15" name="Подзаголовок 2"/>
          <p:cNvSpPr>
            <a:spLocks noGrp="1"/>
          </p:cNvSpPr>
          <p:nvPr>
            <p:ph type="subTitle" idx="1"/>
          </p:nvPr>
        </p:nvSpPr>
        <p:spPr>
          <a:xfrm>
            <a:off x="857224" y="3357562"/>
            <a:ext cx="5286412" cy="1714512"/>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pic>
        <p:nvPicPr>
          <p:cNvPr id="16" name="Picture 3" descr="C:\Documents and Settings\trooper\Рабочий стол\13.emf"/>
          <p:cNvPicPr>
            <a:picLocks noChangeAspect="1" noChangeArrowheads="1"/>
          </p:cNvPicPr>
          <p:nvPr userDrawn="1"/>
        </p:nvPicPr>
        <p:blipFill>
          <a:blip r:embed="rId2" cstate="print"/>
          <a:srcRect/>
          <a:stretch>
            <a:fillRect/>
          </a:stretch>
        </p:blipFill>
        <p:spPr bwMode="auto">
          <a:xfrm>
            <a:off x="5580062" y="1124744"/>
            <a:ext cx="3600450" cy="5734050"/>
          </a:xfrm>
          <a:prstGeom prst="rect">
            <a:avLst/>
          </a:prstGeom>
          <a:noFill/>
          <a:ln w="9525">
            <a:noFill/>
            <a:miter lim="800000"/>
            <a:headEnd/>
            <a:tailEnd/>
          </a:ln>
        </p:spPr>
      </p:pic>
      <p:pic>
        <p:nvPicPr>
          <p:cNvPr id="17" name="Рисунок 16" descr="C:\Documents and Settings\trooper\Рабочий стол\455.png"/>
          <p:cNvPicPr>
            <a:picLocks noChangeAspect="1" noChangeArrowheads="1"/>
          </p:cNvPicPr>
          <p:nvPr userDrawn="1"/>
        </p:nvPicPr>
        <p:blipFill>
          <a:blip r:embed="rId5" cstate="print"/>
          <a:srcRect/>
          <a:stretch>
            <a:fillRect/>
          </a:stretch>
        </p:blipFill>
        <p:spPr bwMode="auto">
          <a:xfrm>
            <a:off x="857250" y="714375"/>
            <a:ext cx="1284288" cy="1484313"/>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3" name="Номер слайда 5"/>
          <p:cNvSpPr txBox="1">
            <a:spLocks/>
          </p:cNvSpPr>
          <p:nvPr/>
        </p:nvSpPr>
        <p:spPr>
          <a:xfrm>
            <a:off x="8672513" y="6492875"/>
            <a:ext cx="471487" cy="365125"/>
          </a:xfrm>
          <a:prstGeom prst="rect">
            <a:avLst/>
          </a:prstGeom>
        </p:spPr>
        <p:txBody>
          <a:bodyPr anchor="ctr"/>
          <a:lstStyle>
            <a:lvl1pPr algn="r">
              <a:defRPr sz="1600" b="1">
                <a:solidFill>
                  <a:srgbClr val="00927B"/>
                </a:solidFill>
                <a:latin typeface="Franklin Gothic Book" pitchFamily="34" charset="0"/>
              </a:defRPr>
            </a:lvl1pPr>
          </a:lstStyle>
          <a:p>
            <a:pPr fontAlgn="auto">
              <a:spcBef>
                <a:spcPts val="0"/>
              </a:spcBef>
              <a:spcAft>
                <a:spcPts val="0"/>
              </a:spcAft>
              <a:defRPr/>
            </a:pPr>
            <a:fld id="{195F3A84-8363-4D64-A288-C041AE53232B}" type="slidenum">
              <a:rPr lang="ru-RU" smtClean="0">
                <a:cs typeface="+mn-cs"/>
              </a:rPr>
              <a:pPr fontAlgn="auto">
                <a:spcBef>
                  <a:spcPts val="0"/>
                </a:spcBef>
                <a:spcAft>
                  <a:spcPts val="0"/>
                </a:spcAft>
                <a:defRPr/>
              </a:pPr>
              <a:t>‹#›</a:t>
            </a:fld>
            <a:endParaRPr lang="ru-RU" dirty="0" smtClean="0">
              <a:cs typeface="+mn-cs"/>
            </a:endParaRPr>
          </a:p>
        </p:txBody>
      </p:sp>
      <p:cxnSp>
        <p:nvCxnSpPr>
          <p:cNvPr id="4" name="AutoShape 3"/>
          <p:cNvCxnSpPr>
            <a:cxnSpLocks noChangeShapeType="1"/>
          </p:cNvCxnSpPr>
          <p:nvPr/>
        </p:nvCxnSpPr>
        <p:spPr bwMode="auto">
          <a:xfrm>
            <a:off x="0" y="812800"/>
            <a:ext cx="7929563" cy="1588"/>
          </a:xfrm>
          <a:prstGeom prst="straightConnector1">
            <a:avLst/>
          </a:prstGeom>
          <a:noFill/>
          <a:ln w="25400">
            <a:solidFill>
              <a:srgbClr val="008F7D"/>
            </a:solidFill>
            <a:round/>
            <a:headEnd/>
            <a:tailEnd/>
          </a:ln>
        </p:spPr>
      </p:cxnSp>
      <p:cxnSp>
        <p:nvCxnSpPr>
          <p:cNvPr id="5" name="AutoShape 3"/>
          <p:cNvCxnSpPr>
            <a:cxnSpLocks noChangeShapeType="1"/>
          </p:cNvCxnSpPr>
          <p:nvPr/>
        </p:nvCxnSpPr>
        <p:spPr bwMode="auto">
          <a:xfrm>
            <a:off x="0" y="6626225"/>
            <a:ext cx="6715125" cy="0"/>
          </a:xfrm>
          <a:prstGeom prst="straightConnector1">
            <a:avLst/>
          </a:prstGeom>
          <a:noFill/>
          <a:ln w="25400">
            <a:solidFill>
              <a:srgbClr val="008F7D"/>
            </a:solidFill>
            <a:round/>
            <a:headEnd/>
            <a:tailEnd/>
          </a:ln>
        </p:spPr>
      </p:cxnSp>
      <p:pic>
        <p:nvPicPr>
          <p:cNvPr id="6" name="Picture 4" descr="C:\Documents and Settings\trooper\Рабочий стол\14.emf"/>
          <p:cNvPicPr>
            <a:picLocks noChangeAspect="1" noChangeArrowheads="1"/>
          </p:cNvPicPr>
          <p:nvPr/>
        </p:nvPicPr>
        <p:blipFill>
          <a:blip r:embed="rId2" cstate="print"/>
          <a:srcRect/>
          <a:stretch>
            <a:fillRect/>
          </a:stretch>
        </p:blipFill>
        <p:spPr bwMode="auto">
          <a:xfrm>
            <a:off x="6648450" y="3581400"/>
            <a:ext cx="2505075" cy="3286125"/>
          </a:xfrm>
          <a:prstGeom prst="rect">
            <a:avLst/>
          </a:prstGeom>
          <a:noFill/>
          <a:ln w="9525">
            <a:noFill/>
            <a:miter lim="800000"/>
            <a:headEnd/>
            <a:tailEnd/>
          </a:ln>
        </p:spPr>
      </p:pic>
      <p:pic>
        <p:nvPicPr>
          <p:cNvPr id="7" name="Рисунок 7"/>
          <p:cNvPicPr>
            <a:picLocks noChangeAspect="1" noChangeArrowheads="1"/>
          </p:cNvPicPr>
          <p:nvPr userDrawn="1"/>
        </p:nvPicPr>
        <p:blipFill>
          <a:blip r:embed="rId3" cstate="print"/>
          <a:srcRect/>
          <a:stretch>
            <a:fillRect/>
          </a:stretch>
        </p:blipFill>
        <p:spPr bwMode="auto">
          <a:xfrm>
            <a:off x="285750" y="6686550"/>
            <a:ext cx="4291013" cy="117475"/>
          </a:xfrm>
          <a:prstGeom prst="rect">
            <a:avLst/>
          </a:prstGeom>
          <a:noFill/>
          <a:ln w="9525">
            <a:noFill/>
            <a:miter lim="800000"/>
            <a:headEnd/>
            <a:tailEnd/>
          </a:ln>
        </p:spPr>
      </p:pic>
      <p:sp>
        <p:nvSpPr>
          <p:cNvPr id="17" name="Заголовок 1"/>
          <p:cNvSpPr>
            <a:spLocks noGrp="1"/>
          </p:cNvSpPr>
          <p:nvPr>
            <p:ph type="title"/>
          </p:nvPr>
        </p:nvSpPr>
        <p:spPr>
          <a:xfrm>
            <a:off x="285720" y="2071678"/>
            <a:ext cx="7786742" cy="2071702"/>
          </a:xfrm>
        </p:spPr>
        <p:txBody>
          <a:bodyPr/>
          <a:lstStyle/>
          <a:p>
            <a:r>
              <a:rPr lang="ru-RU" smtClean="0"/>
              <a:t>Образец заголовка</a:t>
            </a:r>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4" name="AutoShape 3"/>
          <p:cNvCxnSpPr>
            <a:cxnSpLocks noChangeShapeType="1"/>
          </p:cNvCxnSpPr>
          <p:nvPr/>
        </p:nvCxnSpPr>
        <p:spPr bwMode="auto">
          <a:xfrm>
            <a:off x="0" y="812800"/>
            <a:ext cx="7929563" cy="1588"/>
          </a:xfrm>
          <a:prstGeom prst="straightConnector1">
            <a:avLst/>
          </a:prstGeom>
          <a:noFill/>
          <a:ln w="25400">
            <a:solidFill>
              <a:srgbClr val="008F7D"/>
            </a:solidFill>
            <a:round/>
            <a:headEnd/>
            <a:tailEnd/>
          </a:ln>
        </p:spPr>
      </p:cxnSp>
      <p:cxnSp>
        <p:nvCxnSpPr>
          <p:cNvPr id="5" name="AutoShape 3"/>
          <p:cNvCxnSpPr>
            <a:cxnSpLocks noChangeShapeType="1"/>
          </p:cNvCxnSpPr>
          <p:nvPr/>
        </p:nvCxnSpPr>
        <p:spPr bwMode="auto">
          <a:xfrm>
            <a:off x="0" y="6626225"/>
            <a:ext cx="7929563" cy="1588"/>
          </a:xfrm>
          <a:prstGeom prst="straightConnector1">
            <a:avLst/>
          </a:prstGeom>
          <a:noFill/>
          <a:ln w="25400">
            <a:solidFill>
              <a:srgbClr val="008F7D"/>
            </a:solidFill>
            <a:round/>
            <a:headEnd/>
            <a:tailEnd/>
          </a:ln>
        </p:spPr>
      </p:cxnSp>
      <p:sp>
        <p:nvSpPr>
          <p:cNvPr id="6" name="Номер слайда 5"/>
          <p:cNvSpPr txBox="1">
            <a:spLocks/>
          </p:cNvSpPr>
          <p:nvPr/>
        </p:nvSpPr>
        <p:spPr>
          <a:xfrm>
            <a:off x="8672513" y="6492875"/>
            <a:ext cx="471487" cy="365125"/>
          </a:xfrm>
          <a:prstGeom prst="rect">
            <a:avLst/>
          </a:prstGeom>
        </p:spPr>
        <p:txBody>
          <a:bodyPr anchor="ctr"/>
          <a:lstStyle>
            <a:lvl1pPr algn="r">
              <a:defRPr sz="1600" b="1">
                <a:solidFill>
                  <a:srgbClr val="00927B"/>
                </a:solidFill>
                <a:latin typeface="Franklin Gothic Book" pitchFamily="34" charset="0"/>
              </a:defRPr>
            </a:lvl1pPr>
          </a:lstStyle>
          <a:p>
            <a:pPr fontAlgn="auto">
              <a:spcBef>
                <a:spcPts val="0"/>
              </a:spcBef>
              <a:spcAft>
                <a:spcPts val="0"/>
              </a:spcAft>
              <a:defRPr/>
            </a:pPr>
            <a:fld id="{92AFB905-C03E-4E7A-A5CB-239C73508087}" type="slidenum">
              <a:rPr lang="ru-RU" smtClean="0">
                <a:cs typeface="+mn-cs"/>
              </a:rPr>
              <a:pPr fontAlgn="auto">
                <a:spcBef>
                  <a:spcPts val="0"/>
                </a:spcBef>
                <a:spcAft>
                  <a:spcPts val="0"/>
                </a:spcAft>
                <a:defRPr/>
              </a:pPr>
              <a:t>‹#›</a:t>
            </a:fld>
            <a:endParaRPr lang="ru-RU" dirty="0" smtClean="0">
              <a:cs typeface="+mn-cs"/>
            </a:endParaRPr>
          </a:p>
        </p:txBody>
      </p:sp>
      <p:cxnSp>
        <p:nvCxnSpPr>
          <p:cNvPr id="7" name="AutoShape 3"/>
          <p:cNvCxnSpPr>
            <a:cxnSpLocks noChangeShapeType="1"/>
          </p:cNvCxnSpPr>
          <p:nvPr userDrawn="1"/>
        </p:nvCxnSpPr>
        <p:spPr bwMode="auto">
          <a:xfrm>
            <a:off x="0" y="812800"/>
            <a:ext cx="7929563" cy="1588"/>
          </a:xfrm>
          <a:prstGeom prst="straightConnector1">
            <a:avLst/>
          </a:prstGeom>
          <a:noFill/>
          <a:ln w="25400">
            <a:solidFill>
              <a:srgbClr val="008F7D"/>
            </a:solidFill>
            <a:round/>
            <a:headEnd/>
            <a:tailEnd/>
          </a:ln>
        </p:spPr>
      </p:cxnSp>
      <p:cxnSp>
        <p:nvCxnSpPr>
          <p:cNvPr id="8" name="AutoShape 3"/>
          <p:cNvCxnSpPr>
            <a:cxnSpLocks noChangeShapeType="1"/>
          </p:cNvCxnSpPr>
          <p:nvPr userDrawn="1"/>
        </p:nvCxnSpPr>
        <p:spPr bwMode="auto">
          <a:xfrm>
            <a:off x="0" y="6626225"/>
            <a:ext cx="7929563" cy="1588"/>
          </a:xfrm>
          <a:prstGeom prst="straightConnector1">
            <a:avLst/>
          </a:prstGeom>
          <a:noFill/>
          <a:ln w="25400">
            <a:solidFill>
              <a:srgbClr val="008F7D"/>
            </a:solidFill>
            <a:round/>
            <a:headEnd/>
            <a:tailEnd/>
          </a:ln>
        </p:spPr>
      </p:cxnSp>
      <p:sp>
        <p:nvSpPr>
          <p:cNvPr id="9" name="Номер слайда 5"/>
          <p:cNvSpPr txBox="1">
            <a:spLocks/>
          </p:cNvSpPr>
          <p:nvPr userDrawn="1"/>
        </p:nvSpPr>
        <p:spPr>
          <a:xfrm>
            <a:off x="8672513" y="6492875"/>
            <a:ext cx="471487" cy="365125"/>
          </a:xfrm>
          <a:prstGeom prst="rect">
            <a:avLst/>
          </a:prstGeom>
        </p:spPr>
        <p:txBody>
          <a:bodyPr anchor="ctr"/>
          <a:lstStyle>
            <a:lvl1pPr algn="r">
              <a:defRPr sz="1600" b="1">
                <a:solidFill>
                  <a:srgbClr val="00927B"/>
                </a:solidFill>
                <a:latin typeface="Franklin Gothic Book" pitchFamily="34" charset="0"/>
              </a:defRPr>
            </a:lvl1pPr>
          </a:lstStyle>
          <a:p>
            <a:pPr fontAlgn="auto">
              <a:spcBef>
                <a:spcPts val="0"/>
              </a:spcBef>
              <a:spcAft>
                <a:spcPts val="0"/>
              </a:spcAft>
              <a:defRPr/>
            </a:pPr>
            <a:fld id="{E2CFC3F8-9153-44CB-A1F0-288AE1A9E7EC}" type="slidenum">
              <a:rPr lang="ru-RU" smtClean="0">
                <a:cs typeface="+mn-cs"/>
              </a:rPr>
              <a:pPr fontAlgn="auto">
                <a:spcBef>
                  <a:spcPts val="0"/>
                </a:spcBef>
                <a:spcAft>
                  <a:spcPts val="0"/>
                </a:spcAft>
                <a:defRPr/>
              </a:pPr>
              <a:t>‹#›</a:t>
            </a:fld>
            <a:endParaRPr lang="ru-RU" dirty="0" smtClean="0">
              <a:cs typeface="+mn-cs"/>
            </a:endParaRPr>
          </a:p>
        </p:txBody>
      </p:sp>
      <p:pic>
        <p:nvPicPr>
          <p:cNvPr id="10" name="Picture 4" descr="C:\Documents and Settings\trooper\Рабочий стол\4444444.png"/>
          <p:cNvPicPr>
            <a:picLocks noChangeAspect="1" noChangeArrowheads="1"/>
          </p:cNvPicPr>
          <p:nvPr userDrawn="1"/>
        </p:nvPicPr>
        <p:blipFill>
          <a:blip r:embed="rId2" cstate="print"/>
          <a:srcRect/>
          <a:stretch>
            <a:fillRect/>
          </a:stretch>
        </p:blipFill>
        <p:spPr bwMode="auto">
          <a:xfrm>
            <a:off x="8093075" y="26988"/>
            <a:ext cx="917575" cy="1054100"/>
          </a:xfrm>
          <a:prstGeom prst="rect">
            <a:avLst/>
          </a:prstGeom>
          <a:noFill/>
          <a:ln w="9525">
            <a:noFill/>
            <a:miter lim="800000"/>
            <a:headEnd/>
            <a:tailEnd/>
          </a:ln>
        </p:spPr>
      </p:pic>
      <p:pic>
        <p:nvPicPr>
          <p:cNvPr id="11" name="Рисунок 10"/>
          <p:cNvPicPr>
            <a:picLocks noChangeAspect="1" noChangeArrowheads="1"/>
          </p:cNvPicPr>
          <p:nvPr userDrawn="1"/>
        </p:nvPicPr>
        <p:blipFill>
          <a:blip r:embed="rId3" cstate="print"/>
          <a:srcRect/>
          <a:stretch>
            <a:fillRect/>
          </a:stretch>
        </p:blipFill>
        <p:spPr bwMode="auto">
          <a:xfrm>
            <a:off x="285750" y="6686550"/>
            <a:ext cx="4291013" cy="117475"/>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Содержимое 2"/>
          <p:cNvSpPr>
            <a:spLocks noGrp="1"/>
          </p:cNvSpPr>
          <p:nvPr>
            <p:ph idx="1"/>
          </p:nvPr>
        </p:nvSpPr>
        <p:spPr/>
        <p:txBody>
          <a:bodyPr>
            <a:normAutofit/>
          </a:bodyPr>
          <a:lstStyle>
            <a:lvl1pPr marL="0" indent="0">
              <a:buNone/>
              <a:tabLst/>
              <a:defRPr sz="1200" b="0"/>
            </a:lvl1pPr>
            <a:lvl2pPr>
              <a:defRPr sz="1200" b="0"/>
            </a:lvl2pPr>
            <a:lvl3pPr>
              <a:defRPr sz="1200" b="0"/>
            </a:lvl3pPr>
            <a:lvl4pPr>
              <a:defRPr sz="1200" b="0"/>
            </a:lvl4pPr>
            <a:lvl5pPr>
              <a:defRPr sz="1200" b="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Номер слайда 5"/>
          <p:cNvSpPr txBox="1">
            <a:spLocks/>
          </p:cNvSpPr>
          <p:nvPr/>
        </p:nvSpPr>
        <p:spPr>
          <a:xfrm>
            <a:off x="8672513" y="6492875"/>
            <a:ext cx="471487" cy="365125"/>
          </a:xfrm>
          <a:prstGeom prst="rect">
            <a:avLst/>
          </a:prstGeom>
        </p:spPr>
        <p:txBody>
          <a:bodyPr anchor="ctr"/>
          <a:lstStyle>
            <a:lvl1pPr algn="r">
              <a:defRPr sz="1600" b="1">
                <a:solidFill>
                  <a:srgbClr val="00927B"/>
                </a:solidFill>
                <a:latin typeface="Franklin Gothic Book" pitchFamily="34" charset="0"/>
              </a:defRPr>
            </a:lvl1pPr>
          </a:lstStyle>
          <a:p>
            <a:pPr fontAlgn="auto">
              <a:spcBef>
                <a:spcPts val="0"/>
              </a:spcBef>
              <a:spcAft>
                <a:spcPts val="0"/>
              </a:spcAft>
              <a:defRPr/>
            </a:pPr>
            <a:fld id="{F8F646A9-995C-49FB-8180-1975BC451A4D}" type="slidenum">
              <a:rPr lang="ru-RU" smtClean="0">
                <a:cs typeface="+mn-cs"/>
              </a:rPr>
              <a:pPr fontAlgn="auto">
                <a:spcBef>
                  <a:spcPts val="0"/>
                </a:spcBef>
                <a:spcAft>
                  <a:spcPts val="0"/>
                </a:spcAft>
                <a:defRPr/>
              </a:pPr>
              <a:t>‹#›</a:t>
            </a:fld>
            <a:endParaRPr lang="ru-RU" dirty="0" smtClean="0">
              <a:cs typeface="+mn-cs"/>
            </a:endParaRPr>
          </a:p>
        </p:txBody>
      </p:sp>
      <p:cxnSp>
        <p:nvCxnSpPr>
          <p:cNvPr id="6" name="AutoShape 3"/>
          <p:cNvCxnSpPr>
            <a:cxnSpLocks noChangeShapeType="1"/>
          </p:cNvCxnSpPr>
          <p:nvPr/>
        </p:nvCxnSpPr>
        <p:spPr bwMode="auto">
          <a:xfrm>
            <a:off x="0" y="6626225"/>
            <a:ext cx="7929563" cy="1588"/>
          </a:xfrm>
          <a:prstGeom prst="straightConnector1">
            <a:avLst/>
          </a:prstGeom>
          <a:noFill/>
          <a:ln w="25400">
            <a:solidFill>
              <a:srgbClr val="008F7D"/>
            </a:solidFill>
            <a:round/>
            <a:headEnd/>
            <a:tailEnd/>
          </a:ln>
        </p:spPr>
      </p:cxnSp>
      <p:cxnSp>
        <p:nvCxnSpPr>
          <p:cNvPr id="7" name="AutoShape 3"/>
          <p:cNvCxnSpPr>
            <a:cxnSpLocks noChangeShapeType="1"/>
          </p:cNvCxnSpPr>
          <p:nvPr/>
        </p:nvCxnSpPr>
        <p:spPr bwMode="auto">
          <a:xfrm>
            <a:off x="0" y="812800"/>
            <a:ext cx="7929563" cy="1588"/>
          </a:xfrm>
          <a:prstGeom prst="straightConnector1">
            <a:avLst/>
          </a:prstGeom>
          <a:noFill/>
          <a:ln w="25400">
            <a:solidFill>
              <a:srgbClr val="008F7D"/>
            </a:solidFill>
            <a:round/>
            <a:headEnd/>
            <a:tailEnd/>
          </a:ln>
        </p:spPr>
      </p:cxnSp>
      <p:sp>
        <p:nvSpPr>
          <p:cNvPr id="8" name="Номер слайда 5"/>
          <p:cNvSpPr txBox="1">
            <a:spLocks/>
          </p:cNvSpPr>
          <p:nvPr userDrawn="1"/>
        </p:nvSpPr>
        <p:spPr>
          <a:xfrm>
            <a:off x="8672513" y="6492875"/>
            <a:ext cx="471487" cy="365125"/>
          </a:xfrm>
          <a:prstGeom prst="rect">
            <a:avLst/>
          </a:prstGeom>
        </p:spPr>
        <p:txBody>
          <a:bodyPr anchor="ctr"/>
          <a:lstStyle>
            <a:lvl1pPr algn="r">
              <a:defRPr sz="1600" b="1">
                <a:solidFill>
                  <a:srgbClr val="00927B"/>
                </a:solidFill>
                <a:latin typeface="Franklin Gothic Book" pitchFamily="34" charset="0"/>
              </a:defRPr>
            </a:lvl1pPr>
          </a:lstStyle>
          <a:p>
            <a:pPr fontAlgn="auto">
              <a:spcBef>
                <a:spcPts val="0"/>
              </a:spcBef>
              <a:spcAft>
                <a:spcPts val="0"/>
              </a:spcAft>
              <a:defRPr/>
            </a:pPr>
            <a:fld id="{0C2C07D9-E827-424C-B071-B5EFD30737DD}" type="slidenum">
              <a:rPr lang="ru-RU" smtClean="0">
                <a:cs typeface="+mn-cs"/>
              </a:rPr>
              <a:pPr fontAlgn="auto">
                <a:spcBef>
                  <a:spcPts val="0"/>
                </a:spcBef>
                <a:spcAft>
                  <a:spcPts val="0"/>
                </a:spcAft>
                <a:defRPr/>
              </a:pPr>
              <a:t>‹#›</a:t>
            </a:fld>
            <a:endParaRPr lang="ru-RU" dirty="0" smtClean="0">
              <a:cs typeface="+mn-cs"/>
            </a:endParaRPr>
          </a:p>
        </p:txBody>
      </p:sp>
      <p:cxnSp>
        <p:nvCxnSpPr>
          <p:cNvPr id="9" name="AutoShape 3"/>
          <p:cNvCxnSpPr>
            <a:cxnSpLocks noChangeShapeType="1"/>
          </p:cNvCxnSpPr>
          <p:nvPr userDrawn="1"/>
        </p:nvCxnSpPr>
        <p:spPr bwMode="auto">
          <a:xfrm>
            <a:off x="0" y="6626225"/>
            <a:ext cx="7929563" cy="1588"/>
          </a:xfrm>
          <a:prstGeom prst="straightConnector1">
            <a:avLst/>
          </a:prstGeom>
          <a:noFill/>
          <a:ln w="25400">
            <a:solidFill>
              <a:srgbClr val="008F7D"/>
            </a:solidFill>
            <a:round/>
            <a:headEnd/>
            <a:tailEnd/>
          </a:ln>
        </p:spPr>
      </p:cxnSp>
      <p:cxnSp>
        <p:nvCxnSpPr>
          <p:cNvPr id="10" name="AutoShape 3"/>
          <p:cNvCxnSpPr>
            <a:cxnSpLocks noChangeShapeType="1"/>
          </p:cNvCxnSpPr>
          <p:nvPr userDrawn="1"/>
        </p:nvCxnSpPr>
        <p:spPr bwMode="auto">
          <a:xfrm>
            <a:off x="0" y="812800"/>
            <a:ext cx="7929563" cy="1588"/>
          </a:xfrm>
          <a:prstGeom prst="straightConnector1">
            <a:avLst/>
          </a:prstGeom>
          <a:noFill/>
          <a:ln w="25400">
            <a:solidFill>
              <a:srgbClr val="008F7D"/>
            </a:solidFill>
            <a:round/>
            <a:headEnd/>
            <a:tailEnd/>
          </a:ln>
        </p:spPr>
      </p:cxnSp>
      <p:pic>
        <p:nvPicPr>
          <p:cNvPr id="11" name="Picture 4" descr="C:\Documents and Settings\trooper\Рабочий стол\4444444.png"/>
          <p:cNvPicPr>
            <a:picLocks noChangeAspect="1" noChangeArrowheads="1"/>
          </p:cNvPicPr>
          <p:nvPr userDrawn="1"/>
        </p:nvPicPr>
        <p:blipFill>
          <a:blip r:embed="rId2" cstate="print"/>
          <a:srcRect/>
          <a:stretch>
            <a:fillRect/>
          </a:stretch>
        </p:blipFill>
        <p:spPr bwMode="auto">
          <a:xfrm>
            <a:off x="8093075" y="26988"/>
            <a:ext cx="917575" cy="1054100"/>
          </a:xfrm>
          <a:prstGeom prst="rect">
            <a:avLst/>
          </a:prstGeom>
          <a:noFill/>
          <a:ln w="9525">
            <a:noFill/>
            <a:miter lim="800000"/>
            <a:headEnd/>
            <a:tailEnd/>
          </a:ln>
        </p:spPr>
      </p:pic>
      <p:pic>
        <p:nvPicPr>
          <p:cNvPr id="12" name="Рисунок 10"/>
          <p:cNvPicPr>
            <a:picLocks noChangeAspect="1" noChangeArrowheads="1"/>
          </p:cNvPicPr>
          <p:nvPr userDrawn="1"/>
        </p:nvPicPr>
        <p:blipFill>
          <a:blip r:embed="rId3" cstate="print"/>
          <a:srcRect/>
          <a:stretch>
            <a:fillRect/>
          </a:stretch>
        </p:blipFill>
        <p:spPr bwMode="auto">
          <a:xfrm>
            <a:off x="285750" y="6686550"/>
            <a:ext cx="4291013" cy="117475"/>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Содержимое 2"/>
          <p:cNvSpPr>
            <a:spLocks noGrp="1"/>
          </p:cNvSpPr>
          <p:nvPr>
            <p:ph sz="half" idx="1"/>
          </p:nvPr>
        </p:nvSpPr>
        <p:spPr>
          <a:xfrm>
            <a:off x="457200" y="1600200"/>
            <a:ext cx="4038600" cy="4525963"/>
          </a:xfrm>
        </p:spPr>
        <p:txBody>
          <a:bodyPr/>
          <a:lstStyle>
            <a:lvl1pPr marL="0" indent="0">
              <a:buNone/>
              <a:defRPr sz="1200" b="0"/>
            </a:lvl1pPr>
            <a:lvl2pPr>
              <a:defRPr sz="1200" b="0"/>
            </a:lvl2pPr>
            <a:lvl3pPr>
              <a:defRPr sz="1200" b="0"/>
            </a:lvl3pPr>
            <a:lvl4pPr>
              <a:defRPr sz="1200" b="0"/>
            </a:lvl4pPr>
            <a:lvl5pPr>
              <a:defRPr sz="1200" b="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Содержимое 3"/>
          <p:cNvSpPr>
            <a:spLocks noGrp="1"/>
          </p:cNvSpPr>
          <p:nvPr>
            <p:ph sz="half" idx="2"/>
          </p:nvPr>
        </p:nvSpPr>
        <p:spPr>
          <a:xfrm>
            <a:off x="4648200" y="1600200"/>
            <a:ext cx="4038600" cy="4525963"/>
          </a:xfrm>
        </p:spPr>
        <p:txBody>
          <a:bodyPr>
            <a:normAutofit/>
          </a:bodyPr>
          <a:lstStyle>
            <a:lvl1pPr marL="0" indent="0">
              <a:buNone/>
              <a:defRPr sz="1200" b="0"/>
            </a:lvl1pPr>
            <a:lvl2pPr>
              <a:defRPr sz="1200" b="0"/>
            </a:lvl2pPr>
            <a:lvl3pPr>
              <a:defRPr sz="1200" b="0"/>
            </a:lvl3pPr>
            <a:lvl4pPr>
              <a:defRPr sz="1200" b="0"/>
            </a:lvl4pPr>
            <a:lvl5pPr>
              <a:defRPr sz="1200" b="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cxnSp>
        <p:nvCxnSpPr>
          <p:cNvPr id="2" name="AutoShape 3"/>
          <p:cNvCxnSpPr>
            <a:cxnSpLocks noChangeShapeType="1"/>
          </p:cNvCxnSpPr>
          <p:nvPr/>
        </p:nvCxnSpPr>
        <p:spPr bwMode="auto">
          <a:xfrm>
            <a:off x="0" y="812800"/>
            <a:ext cx="7929563" cy="1588"/>
          </a:xfrm>
          <a:prstGeom prst="straightConnector1">
            <a:avLst/>
          </a:prstGeom>
          <a:noFill/>
          <a:ln w="25400">
            <a:solidFill>
              <a:srgbClr val="008F7D"/>
            </a:solidFill>
            <a:round/>
            <a:headEnd/>
            <a:tailEnd/>
          </a:ln>
        </p:spPr>
      </p:cxnSp>
      <p:sp>
        <p:nvSpPr>
          <p:cNvPr id="3" name="Номер слайда 5"/>
          <p:cNvSpPr txBox="1">
            <a:spLocks/>
          </p:cNvSpPr>
          <p:nvPr/>
        </p:nvSpPr>
        <p:spPr>
          <a:xfrm>
            <a:off x="8672513" y="6492875"/>
            <a:ext cx="471487" cy="365125"/>
          </a:xfrm>
          <a:prstGeom prst="rect">
            <a:avLst/>
          </a:prstGeom>
        </p:spPr>
        <p:txBody>
          <a:bodyPr anchor="ctr"/>
          <a:lstStyle>
            <a:lvl1pPr algn="r">
              <a:defRPr sz="1600" b="1">
                <a:solidFill>
                  <a:srgbClr val="00927B"/>
                </a:solidFill>
                <a:latin typeface="Franklin Gothic Book" pitchFamily="34" charset="0"/>
              </a:defRPr>
            </a:lvl1pPr>
          </a:lstStyle>
          <a:p>
            <a:pPr fontAlgn="auto">
              <a:spcBef>
                <a:spcPts val="0"/>
              </a:spcBef>
              <a:spcAft>
                <a:spcPts val="0"/>
              </a:spcAft>
              <a:defRPr/>
            </a:pPr>
            <a:fld id="{57B7A906-8990-4336-B166-6A5F14672D61}" type="slidenum">
              <a:rPr lang="ru-RU" smtClean="0">
                <a:cs typeface="+mn-cs"/>
              </a:rPr>
              <a:pPr fontAlgn="auto">
                <a:spcBef>
                  <a:spcPts val="0"/>
                </a:spcBef>
                <a:spcAft>
                  <a:spcPts val="0"/>
                </a:spcAft>
                <a:defRPr/>
              </a:pPr>
              <a:t>‹#›</a:t>
            </a:fld>
            <a:endParaRPr lang="ru-RU" dirty="0" smtClean="0">
              <a:cs typeface="+mn-cs"/>
            </a:endParaRPr>
          </a:p>
        </p:txBody>
      </p:sp>
      <p:cxnSp>
        <p:nvCxnSpPr>
          <p:cNvPr id="4" name="AutoShape 3"/>
          <p:cNvCxnSpPr>
            <a:cxnSpLocks noChangeShapeType="1"/>
          </p:cNvCxnSpPr>
          <p:nvPr/>
        </p:nvCxnSpPr>
        <p:spPr bwMode="auto">
          <a:xfrm>
            <a:off x="0" y="6626225"/>
            <a:ext cx="7929563" cy="1588"/>
          </a:xfrm>
          <a:prstGeom prst="straightConnector1">
            <a:avLst/>
          </a:prstGeom>
          <a:noFill/>
          <a:ln w="25400">
            <a:solidFill>
              <a:srgbClr val="008F7D"/>
            </a:solidFill>
            <a:round/>
            <a:headEnd/>
            <a:tailEnd/>
          </a:ln>
        </p:spPr>
      </p:cxnSp>
      <p:cxnSp>
        <p:nvCxnSpPr>
          <p:cNvPr id="5" name="AutoShape 3"/>
          <p:cNvCxnSpPr>
            <a:cxnSpLocks noChangeShapeType="1"/>
          </p:cNvCxnSpPr>
          <p:nvPr userDrawn="1"/>
        </p:nvCxnSpPr>
        <p:spPr bwMode="auto">
          <a:xfrm>
            <a:off x="0" y="812800"/>
            <a:ext cx="7929563" cy="1588"/>
          </a:xfrm>
          <a:prstGeom prst="straightConnector1">
            <a:avLst/>
          </a:prstGeom>
          <a:noFill/>
          <a:ln w="25400">
            <a:solidFill>
              <a:srgbClr val="008F7D"/>
            </a:solidFill>
            <a:round/>
            <a:headEnd/>
            <a:tailEnd/>
          </a:ln>
        </p:spPr>
      </p:cxnSp>
      <p:sp>
        <p:nvSpPr>
          <p:cNvPr id="6" name="Номер слайда 5"/>
          <p:cNvSpPr txBox="1">
            <a:spLocks/>
          </p:cNvSpPr>
          <p:nvPr userDrawn="1"/>
        </p:nvSpPr>
        <p:spPr>
          <a:xfrm>
            <a:off x="8672513" y="6492875"/>
            <a:ext cx="471487" cy="365125"/>
          </a:xfrm>
          <a:prstGeom prst="rect">
            <a:avLst/>
          </a:prstGeom>
        </p:spPr>
        <p:txBody>
          <a:bodyPr anchor="ctr"/>
          <a:lstStyle>
            <a:lvl1pPr algn="r">
              <a:defRPr sz="1600" b="1">
                <a:solidFill>
                  <a:srgbClr val="00927B"/>
                </a:solidFill>
                <a:latin typeface="Franklin Gothic Book" pitchFamily="34" charset="0"/>
              </a:defRPr>
            </a:lvl1pPr>
          </a:lstStyle>
          <a:p>
            <a:pPr fontAlgn="auto">
              <a:spcBef>
                <a:spcPts val="0"/>
              </a:spcBef>
              <a:spcAft>
                <a:spcPts val="0"/>
              </a:spcAft>
              <a:defRPr/>
            </a:pPr>
            <a:fld id="{FEB4CCEA-7006-4210-A2B4-1AF86F868737}" type="slidenum">
              <a:rPr lang="ru-RU" smtClean="0">
                <a:cs typeface="+mn-cs"/>
              </a:rPr>
              <a:pPr fontAlgn="auto">
                <a:spcBef>
                  <a:spcPts val="0"/>
                </a:spcBef>
                <a:spcAft>
                  <a:spcPts val="0"/>
                </a:spcAft>
                <a:defRPr/>
              </a:pPr>
              <a:t>‹#›</a:t>
            </a:fld>
            <a:endParaRPr lang="ru-RU" dirty="0" smtClean="0">
              <a:cs typeface="+mn-cs"/>
            </a:endParaRPr>
          </a:p>
        </p:txBody>
      </p:sp>
      <p:cxnSp>
        <p:nvCxnSpPr>
          <p:cNvPr id="7" name="AutoShape 3"/>
          <p:cNvCxnSpPr>
            <a:cxnSpLocks noChangeShapeType="1"/>
          </p:cNvCxnSpPr>
          <p:nvPr userDrawn="1"/>
        </p:nvCxnSpPr>
        <p:spPr bwMode="auto">
          <a:xfrm>
            <a:off x="0" y="6626225"/>
            <a:ext cx="7929563" cy="1588"/>
          </a:xfrm>
          <a:prstGeom prst="straightConnector1">
            <a:avLst/>
          </a:prstGeom>
          <a:noFill/>
          <a:ln w="25400">
            <a:solidFill>
              <a:srgbClr val="008F7D"/>
            </a:solidFill>
            <a:round/>
            <a:headEnd/>
            <a:tailEnd/>
          </a:ln>
        </p:spPr>
      </p:cxnSp>
      <p:pic>
        <p:nvPicPr>
          <p:cNvPr id="8" name="Picture 4" descr="C:\Documents and Settings\trooper\Рабочий стол\4444444.png"/>
          <p:cNvPicPr>
            <a:picLocks noChangeAspect="1" noChangeArrowheads="1"/>
          </p:cNvPicPr>
          <p:nvPr userDrawn="1"/>
        </p:nvPicPr>
        <p:blipFill>
          <a:blip r:embed="rId2" cstate="print"/>
          <a:srcRect/>
          <a:stretch>
            <a:fillRect/>
          </a:stretch>
        </p:blipFill>
        <p:spPr bwMode="auto">
          <a:xfrm>
            <a:off x="8093075" y="26988"/>
            <a:ext cx="917575" cy="1054100"/>
          </a:xfrm>
          <a:prstGeom prst="rect">
            <a:avLst/>
          </a:prstGeom>
          <a:noFill/>
          <a:ln w="9525">
            <a:noFill/>
            <a:miter lim="800000"/>
            <a:headEnd/>
            <a:tailEnd/>
          </a:ln>
        </p:spPr>
      </p:pic>
      <p:pic>
        <p:nvPicPr>
          <p:cNvPr id="9" name="Рисунок 10"/>
          <p:cNvPicPr>
            <a:picLocks noChangeAspect="1" noChangeArrowheads="1"/>
          </p:cNvPicPr>
          <p:nvPr userDrawn="1"/>
        </p:nvPicPr>
        <p:blipFill>
          <a:blip r:embed="rId3" cstate="print"/>
          <a:srcRect/>
          <a:stretch>
            <a:fillRect/>
          </a:stretch>
        </p:blipFill>
        <p:spPr bwMode="auto">
          <a:xfrm>
            <a:off x="285750" y="6686550"/>
            <a:ext cx="4291013" cy="117475"/>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Последний слайд">
    <p:spTree>
      <p:nvGrpSpPr>
        <p:cNvPr id="1" name=""/>
        <p:cNvGrpSpPr/>
        <p:nvPr/>
      </p:nvGrpSpPr>
      <p:grpSpPr>
        <a:xfrm>
          <a:off x="0" y="0"/>
          <a:ext cx="0" cy="0"/>
          <a:chOff x="0" y="0"/>
          <a:chExt cx="0" cy="0"/>
        </a:xfrm>
      </p:grpSpPr>
      <p:pic>
        <p:nvPicPr>
          <p:cNvPr id="3" name="Picture 5" descr="C:\Documents and Settings\trooper\Рабочий стол\15.emf"/>
          <p:cNvPicPr>
            <a:picLocks noChangeAspect="1" noChangeArrowheads="1"/>
          </p:cNvPicPr>
          <p:nvPr userDrawn="1"/>
        </p:nvPicPr>
        <p:blipFill>
          <a:blip r:embed="rId2" cstate="print"/>
          <a:srcRect/>
          <a:stretch>
            <a:fillRect/>
          </a:stretch>
        </p:blipFill>
        <p:spPr bwMode="auto">
          <a:xfrm>
            <a:off x="-185738" y="-7938"/>
            <a:ext cx="3076576" cy="3648076"/>
          </a:xfrm>
          <a:prstGeom prst="rect">
            <a:avLst/>
          </a:prstGeom>
          <a:noFill/>
          <a:ln w="9525">
            <a:noFill/>
            <a:miter lim="800000"/>
            <a:headEnd/>
            <a:tailEnd/>
          </a:ln>
        </p:spPr>
      </p:pic>
      <p:pic>
        <p:nvPicPr>
          <p:cNvPr id="4" name="Picture 3" descr="C:\Documents and Settings\trooper\Рабочий стол\12.png"/>
          <p:cNvPicPr>
            <a:picLocks noChangeAspect="1" noChangeArrowheads="1"/>
          </p:cNvPicPr>
          <p:nvPr userDrawn="1"/>
        </p:nvPicPr>
        <p:blipFill>
          <a:blip r:embed="rId3" cstate="print"/>
          <a:srcRect/>
          <a:stretch>
            <a:fillRect/>
          </a:stretch>
        </p:blipFill>
        <p:spPr bwMode="auto">
          <a:xfrm>
            <a:off x="2214563" y="6000750"/>
            <a:ext cx="4770437" cy="430213"/>
          </a:xfrm>
          <a:prstGeom prst="rect">
            <a:avLst/>
          </a:prstGeom>
          <a:noFill/>
          <a:ln w="9525">
            <a:noFill/>
            <a:miter lim="800000"/>
            <a:headEnd/>
            <a:tailEnd/>
          </a:ln>
        </p:spPr>
      </p:pic>
      <p:sp>
        <p:nvSpPr>
          <p:cNvPr id="2" name="Заголовок 1"/>
          <p:cNvSpPr>
            <a:spLocks noGrp="1"/>
          </p:cNvSpPr>
          <p:nvPr>
            <p:ph type="title"/>
          </p:nvPr>
        </p:nvSpPr>
        <p:spPr>
          <a:xfrm>
            <a:off x="2143108" y="2786058"/>
            <a:ext cx="4929222" cy="1285884"/>
          </a:xfrm>
        </p:spPr>
        <p:txBody>
          <a:bodyPr>
            <a:normAutofit/>
          </a:bodyPr>
          <a:lstStyle>
            <a:lvl1pPr algn="ctr">
              <a:defRPr sz="1600"/>
            </a:lvl1pPr>
          </a:lstStyle>
          <a:p>
            <a:r>
              <a:rPr lang="ru-RU" smtClean="0"/>
              <a:t>Образец заголовка</a:t>
            </a:r>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285750" y="357188"/>
            <a:ext cx="7786688" cy="368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285750" y="1071563"/>
            <a:ext cx="7786688" cy="5500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Lst>
  <p:txStyles>
    <p:titleStyle>
      <a:lvl1pPr algn="l" rtl="0" eaLnBrk="0" fontAlgn="base" hangingPunct="0">
        <a:spcBef>
          <a:spcPct val="0"/>
        </a:spcBef>
        <a:spcAft>
          <a:spcPct val="0"/>
        </a:spcAft>
        <a:defRPr sz="4400" b="1" kern="1200">
          <a:solidFill>
            <a:schemeClr val="tx1"/>
          </a:solidFill>
          <a:latin typeface="Franklin Gothic Book" pitchFamily="34" charset="0"/>
          <a:ea typeface="+mj-ea"/>
          <a:cs typeface="+mj-cs"/>
        </a:defRPr>
      </a:lvl1pPr>
      <a:lvl2pPr algn="l" rtl="0" eaLnBrk="0" fontAlgn="base" hangingPunct="0">
        <a:spcBef>
          <a:spcPct val="0"/>
        </a:spcBef>
        <a:spcAft>
          <a:spcPct val="0"/>
        </a:spcAft>
        <a:defRPr sz="4400" b="1">
          <a:solidFill>
            <a:schemeClr val="tx1"/>
          </a:solidFill>
          <a:latin typeface="Franklin Gothic Book" pitchFamily="34" charset="0"/>
        </a:defRPr>
      </a:lvl2pPr>
      <a:lvl3pPr algn="l" rtl="0" eaLnBrk="0" fontAlgn="base" hangingPunct="0">
        <a:spcBef>
          <a:spcPct val="0"/>
        </a:spcBef>
        <a:spcAft>
          <a:spcPct val="0"/>
        </a:spcAft>
        <a:defRPr sz="4400" b="1">
          <a:solidFill>
            <a:schemeClr val="tx1"/>
          </a:solidFill>
          <a:latin typeface="Franklin Gothic Book" pitchFamily="34" charset="0"/>
        </a:defRPr>
      </a:lvl3pPr>
      <a:lvl4pPr algn="l" rtl="0" eaLnBrk="0" fontAlgn="base" hangingPunct="0">
        <a:spcBef>
          <a:spcPct val="0"/>
        </a:spcBef>
        <a:spcAft>
          <a:spcPct val="0"/>
        </a:spcAft>
        <a:defRPr sz="4400" b="1">
          <a:solidFill>
            <a:schemeClr val="tx1"/>
          </a:solidFill>
          <a:latin typeface="Franklin Gothic Book" pitchFamily="34" charset="0"/>
        </a:defRPr>
      </a:lvl4pPr>
      <a:lvl5pPr algn="l" rtl="0" eaLnBrk="0" fontAlgn="base" hangingPunct="0">
        <a:spcBef>
          <a:spcPct val="0"/>
        </a:spcBef>
        <a:spcAft>
          <a:spcPct val="0"/>
        </a:spcAft>
        <a:defRPr sz="4400" b="1">
          <a:solidFill>
            <a:schemeClr val="tx1"/>
          </a:solidFill>
          <a:latin typeface="Franklin Gothic Book" pitchFamily="34" charset="0"/>
        </a:defRPr>
      </a:lvl5pPr>
      <a:lvl6pPr marL="457200" algn="l" rtl="0" fontAlgn="base">
        <a:spcBef>
          <a:spcPct val="0"/>
        </a:spcBef>
        <a:spcAft>
          <a:spcPct val="0"/>
        </a:spcAft>
        <a:defRPr b="1">
          <a:solidFill>
            <a:schemeClr val="tx1"/>
          </a:solidFill>
          <a:latin typeface="Franklin Gothic Book" pitchFamily="34" charset="0"/>
        </a:defRPr>
      </a:lvl6pPr>
      <a:lvl7pPr marL="914400" algn="l" rtl="0" fontAlgn="base">
        <a:spcBef>
          <a:spcPct val="0"/>
        </a:spcBef>
        <a:spcAft>
          <a:spcPct val="0"/>
        </a:spcAft>
        <a:defRPr b="1">
          <a:solidFill>
            <a:schemeClr val="tx1"/>
          </a:solidFill>
          <a:latin typeface="Franklin Gothic Book" pitchFamily="34" charset="0"/>
        </a:defRPr>
      </a:lvl7pPr>
      <a:lvl8pPr marL="1371600" algn="l" rtl="0" fontAlgn="base">
        <a:spcBef>
          <a:spcPct val="0"/>
        </a:spcBef>
        <a:spcAft>
          <a:spcPct val="0"/>
        </a:spcAft>
        <a:defRPr b="1">
          <a:solidFill>
            <a:schemeClr val="tx1"/>
          </a:solidFill>
          <a:latin typeface="Franklin Gothic Book" pitchFamily="34" charset="0"/>
        </a:defRPr>
      </a:lvl8pPr>
      <a:lvl9pPr marL="1828800" algn="l" rtl="0" fontAlgn="base">
        <a:spcBef>
          <a:spcPct val="0"/>
        </a:spcBef>
        <a:spcAft>
          <a:spcPct val="0"/>
        </a:spcAft>
        <a:defRPr b="1">
          <a:solidFill>
            <a:schemeClr val="tx1"/>
          </a:solidFill>
          <a:latin typeface="Franklin Gothic Book" pitchFamily="34" charset="0"/>
        </a:defRPr>
      </a:lvl9pPr>
    </p:titleStyle>
    <p:bodyStyle>
      <a:lvl1pPr marL="342900" indent="-342900" algn="l" rtl="0" eaLnBrk="0" fontAlgn="base" hangingPunct="0">
        <a:spcBef>
          <a:spcPct val="20000"/>
        </a:spcBef>
        <a:spcAft>
          <a:spcPct val="0"/>
        </a:spcAft>
        <a:buFont typeface="Arial" pitchFamily="34" charset="0"/>
        <a:buChar char="•"/>
        <a:defRPr sz="1600" b="1" kern="1200">
          <a:solidFill>
            <a:schemeClr val="tx1"/>
          </a:solidFill>
          <a:latin typeface="Franklin Gothic Book" pitchFamily="34" charset="0"/>
          <a:ea typeface="+mn-ea"/>
          <a:cs typeface="+mn-cs"/>
        </a:defRPr>
      </a:lvl1pPr>
      <a:lvl2pPr marL="742950" indent="-285750" algn="l" rtl="0" eaLnBrk="0" fontAlgn="base" hangingPunct="0">
        <a:spcBef>
          <a:spcPct val="20000"/>
        </a:spcBef>
        <a:spcAft>
          <a:spcPct val="0"/>
        </a:spcAft>
        <a:buSzPct val="100000"/>
        <a:buFont typeface="Arial" pitchFamily="34" charset="0"/>
        <a:buChar char="–"/>
        <a:defRPr sz="1400" kern="1200">
          <a:solidFill>
            <a:schemeClr val="tx1"/>
          </a:solidFill>
          <a:latin typeface="Franklin Gothic Book" pitchFamily="34" charset="0"/>
          <a:ea typeface="+mn-ea"/>
          <a:cs typeface="+mn-cs"/>
        </a:defRPr>
      </a:lvl2pPr>
      <a:lvl3pPr marL="1143000" indent="-228600" algn="l" rtl="0" eaLnBrk="0" fontAlgn="base" hangingPunct="0">
        <a:spcBef>
          <a:spcPct val="20000"/>
        </a:spcBef>
        <a:spcAft>
          <a:spcPct val="0"/>
        </a:spcAft>
        <a:buSzPct val="100000"/>
        <a:buFont typeface="Arial" pitchFamily="34" charset="0"/>
        <a:buChar char="•"/>
        <a:defRPr sz="1200" kern="1200">
          <a:solidFill>
            <a:schemeClr val="tx1"/>
          </a:solidFill>
          <a:latin typeface="Franklin Gothic Book" pitchFamily="34" charset="0"/>
          <a:ea typeface="+mn-ea"/>
          <a:cs typeface="+mn-cs"/>
        </a:defRPr>
      </a:lvl3pPr>
      <a:lvl4pPr marL="1600200" indent="-228600" algn="l" rtl="0" eaLnBrk="0" fontAlgn="base" hangingPunct="0">
        <a:spcBef>
          <a:spcPct val="20000"/>
        </a:spcBef>
        <a:spcAft>
          <a:spcPct val="0"/>
        </a:spcAft>
        <a:buSzPct val="100000"/>
        <a:buFont typeface="Arial" pitchFamily="34" charset="0"/>
        <a:buChar char="–"/>
        <a:defRPr sz="1200" b="1" kern="1200">
          <a:solidFill>
            <a:srgbClr val="7F7F7F"/>
          </a:solidFill>
          <a:latin typeface="Franklin Gothic Book" pitchFamily="34" charset="0"/>
          <a:ea typeface="+mn-ea"/>
          <a:cs typeface="+mn-cs"/>
        </a:defRPr>
      </a:lvl4pPr>
      <a:lvl5pPr marL="2057400" indent="-228600" algn="l" rtl="0" eaLnBrk="0" fontAlgn="base" hangingPunct="0">
        <a:spcBef>
          <a:spcPct val="20000"/>
        </a:spcBef>
        <a:spcAft>
          <a:spcPct val="0"/>
        </a:spcAft>
        <a:buSzPct val="100000"/>
        <a:buFont typeface="Arial" pitchFamily="34" charset="0"/>
        <a:buChar char="»"/>
        <a:defRPr sz="1200" kern="1200">
          <a:solidFill>
            <a:srgbClr val="7F7F7F"/>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одзаголовок 1"/>
          <p:cNvSpPr>
            <a:spLocks noGrp="1"/>
          </p:cNvSpPr>
          <p:nvPr>
            <p:ph type="subTitle" idx="4294967295"/>
          </p:nvPr>
        </p:nvSpPr>
        <p:spPr>
          <a:xfrm>
            <a:off x="755576" y="6165304"/>
            <a:ext cx="2057995" cy="360040"/>
          </a:xfrm>
        </p:spPr>
        <p:txBody>
          <a:bodyPr/>
          <a:lstStyle/>
          <a:p>
            <a:pPr marL="0" indent="0" eaLnBrk="1" hangingPunct="1">
              <a:buNone/>
            </a:pPr>
            <a:r>
              <a:rPr lang="ru-RU" dirty="0" smtClean="0">
                <a:solidFill>
                  <a:schemeClr val="accent1">
                    <a:lumMod val="75000"/>
                  </a:schemeClr>
                </a:solidFill>
                <a:latin typeface="Franklin Gothic Book"/>
              </a:rPr>
              <a:t>Москва, 201</a:t>
            </a:r>
            <a:r>
              <a:rPr lang="ru-RU" dirty="0">
                <a:solidFill>
                  <a:schemeClr val="accent1">
                    <a:lumMod val="75000"/>
                  </a:schemeClr>
                </a:solidFill>
                <a:latin typeface="Franklin Gothic Book"/>
              </a:rPr>
              <a:t>2</a:t>
            </a:r>
            <a:endParaRPr lang="ru-RU" dirty="0" smtClean="0">
              <a:solidFill>
                <a:schemeClr val="accent1">
                  <a:lumMod val="75000"/>
                </a:schemeClr>
              </a:solidFill>
              <a:latin typeface="Franklin Gothic Book"/>
            </a:endParaRPr>
          </a:p>
        </p:txBody>
      </p:sp>
      <p:sp>
        <p:nvSpPr>
          <p:cNvPr id="12291" name="Заголовок 2"/>
          <p:cNvSpPr>
            <a:spLocks noGrp="1"/>
          </p:cNvSpPr>
          <p:nvPr>
            <p:ph type="title"/>
          </p:nvPr>
        </p:nvSpPr>
        <p:spPr>
          <a:xfrm>
            <a:off x="760413" y="4005064"/>
            <a:ext cx="7286625" cy="1296144"/>
          </a:xfrm>
          <a:effectLst>
            <a:outerShdw blurRad="50800" dist="38100" dir="2700000" algn="tl" rotWithShape="0">
              <a:schemeClr val="bg1">
                <a:alpha val="40000"/>
              </a:schemeClr>
            </a:outerShdw>
          </a:effectLst>
        </p:spPr>
        <p:txBody>
          <a:bodyPr/>
          <a:lstStyle/>
          <a:p>
            <a:pPr eaLnBrk="1" hangingPunct="1">
              <a:defRPr/>
            </a:pPr>
            <a:r>
              <a:rPr lang="ru-RU" sz="2000" dirty="0" smtClean="0">
                <a:solidFill>
                  <a:srgbClr val="045848"/>
                </a:solidFill>
                <a:effectLst>
                  <a:outerShdw blurRad="38100" dist="38100" dir="2700000" algn="tl">
                    <a:srgbClr val="000000">
                      <a:alpha val="43137"/>
                    </a:srgbClr>
                  </a:outerShdw>
                </a:effectLst>
              </a:rPr>
              <a:t>Отношение населения России к пластиковой упаковке и запрету продажи алкогольных напитков в пластиковой таре</a:t>
            </a:r>
            <a:br>
              <a:rPr lang="ru-RU" sz="2000" dirty="0" smtClean="0">
                <a:solidFill>
                  <a:srgbClr val="045848"/>
                </a:solidFill>
                <a:effectLst>
                  <a:outerShdw blurRad="38100" dist="38100" dir="2700000" algn="tl">
                    <a:srgbClr val="000000">
                      <a:alpha val="43137"/>
                    </a:srgbClr>
                  </a:outerShdw>
                </a:effectLst>
              </a:rPr>
            </a:br>
            <a:r>
              <a:rPr lang="ru-RU" sz="2000" dirty="0" smtClean="0">
                <a:solidFill>
                  <a:srgbClr val="045848"/>
                </a:solidFill>
                <a:effectLst>
                  <a:outerShdw blurRad="38100" dist="38100" dir="2700000" algn="tl">
                    <a:srgbClr val="000000">
                      <a:alpha val="43137"/>
                    </a:srgbClr>
                  </a:outerShdw>
                </a:effectLst>
              </a:rPr>
              <a:t/>
            </a:r>
            <a:br>
              <a:rPr lang="ru-RU" sz="2000" dirty="0" smtClean="0">
                <a:solidFill>
                  <a:srgbClr val="045848"/>
                </a:solidFill>
                <a:effectLst>
                  <a:outerShdw blurRad="38100" dist="38100" dir="2700000" algn="tl">
                    <a:srgbClr val="000000">
                      <a:alpha val="43137"/>
                    </a:srgbClr>
                  </a:outerShdw>
                </a:effectLst>
              </a:rPr>
            </a:br>
            <a:r>
              <a:rPr lang="en-US" sz="2000" dirty="0" smtClean="0">
                <a:solidFill>
                  <a:srgbClr val="045848"/>
                </a:solidFill>
                <a:effectLst>
                  <a:outerShdw blurRad="38100" dist="38100" dir="2700000" algn="tl">
                    <a:srgbClr val="000000">
                      <a:alpha val="43137"/>
                    </a:srgbClr>
                  </a:outerShdw>
                </a:effectLst>
              </a:rPr>
              <a:t/>
            </a:r>
            <a:br>
              <a:rPr lang="en-US" sz="2000" dirty="0" smtClean="0">
                <a:solidFill>
                  <a:srgbClr val="045848"/>
                </a:solidFill>
                <a:effectLst>
                  <a:outerShdw blurRad="38100" dist="38100" dir="2700000" algn="tl">
                    <a:srgbClr val="000000">
                      <a:alpha val="43137"/>
                    </a:srgbClr>
                  </a:outerShdw>
                </a:effectLst>
              </a:rPr>
            </a:br>
            <a:r>
              <a:rPr lang="en-US" sz="2000" dirty="0">
                <a:solidFill>
                  <a:srgbClr val="045848"/>
                </a:solidFill>
                <a:effectLst>
                  <a:outerShdw blurRad="38100" dist="38100" dir="2700000" algn="tl">
                    <a:srgbClr val="000000">
                      <a:alpha val="43137"/>
                    </a:srgbClr>
                  </a:outerShdw>
                </a:effectLst>
              </a:rPr>
              <a:t/>
            </a:r>
            <a:br>
              <a:rPr lang="en-US" sz="2000" dirty="0">
                <a:solidFill>
                  <a:srgbClr val="045848"/>
                </a:solidFill>
                <a:effectLst>
                  <a:outerShdw blurRad="38100" dist="38100" dir="2700000" algn="tl">
                    <a:srgbClr val="000000">
                      <a:alpha val="43137"/>
                    </a:srgbClr>
                  </a:outerShdw>
                </a:effectLst>
              </a:rPr>
            </a:br>
            <a:r>
              <a:rPr lang="en-US" sz="2000" dirty="0" smtClean="0">
                <a:solidFill>
                  <a:srgbClr val="045848"/>
                </a:solidFill>
                <a:effectLst>
                  <a:outerShdw blurRad="38100" dist="38100" dir="2700000" algn="tl">
                    <a:srgbClr val="000000">
                      <a:alpha val="43137"/>
                    </a:srgbClr>
                  </a:outerShdw>
                </a:effectLst>
              </a:rPr>
              <a:t/>
            </a:r>
            <a:br>
              <a:rPr lang="en-US" sz="2000" dirty="0" smtClean="0">
                <a:solidFill>
                  <a:srgbClr val="045848"/>
                </a:solidFill>
                <a:effectLst>
                  <a:outerShdw blurRad="38100" dist="38100" dir="2700000" algn="tl">
                    <a:srgbClr val="000000">
                      <a:alpha val="43137"/>
                    </a:srgbClr>
                  </a:outerShdw>
                </a:effectLst>
              </a:rPr>
            </a:br>
            <a:r>
              <a:rPr lang="en-US" sz="2000" dirty="0">
                <a:solidFill>
                  <a:srgbClr val="045848"/>
                </a:solidFill>
                <a:effectLst>
                  <a:outerShdw blurRad="38100" dist="38100" dir="2700000" algn="tl">
                    <a:srgbClr val="000000">
                      <a:alpha val="43137"/>
                    </a:srgbClr>
                  </a:outerShdw>
                </a:effectLst>
              </a:rPr>
              <a:t/>
            </a:r>
            <a:br>
              <a:rPr lang="en-US" sz="2000" dirty="0">
                <a:solidFill>
                  <a:srgbClr val="045848"/>
                </a:solidFill>
                <a:effectLst>
                  <a:outerShdw blurRad="38100" dist="38100" dir="2700000" algn="tl">
                    <a:srgbClr val="000000">
                      <a:alpha val="43137"/>
                    </a:srgbClr>
                  </a:outerShdw>
                </a:effectLst>
              </a:rPr>
            </a:br>
            <a:r>
              <a:rPr lang="en-US" sz="2000" dirty="0" smtClean="0">
                <a:solidFill>
                  <a:srgbClr val="045848"/>
                </a:solidFill>
                <a:effectLst>
                  <a:outerShdw blurRad="38100" dist="38100" dir="2700000" algn="tl">
                    <a:srgbClr val="000000">
                      <a:alpha val="43137"/>
                    </a:srgbClr>
                  </a:outerShdw>
                </a:effectLst>
              </a:rPr>
              <a:t/>
            </a:r>
            <a:br>
              <a:rPr lang="en-US" sz="2000" dirty="0" smtClean="0">
                <a:solidFill>
                  <a:srgbClr val="045848"/>
                </a:solidFill>
                <a:effectLst>
                  <a:outerShdw blurRad="38100" dist="38100" dir="2700000" algn="tl">
                    <a:srgbClr val="000000">
                      <a:alpha val="43137"/>
                    </a:srgbClr>
                  </a:outerShdw>
                </a:effectLst>
              </a:rPr>
            </a:br>
            <a:r>
              <a:rPr lang="en-US" sz="2000" dirty="0">
                <a:solidFill>
                  <a:srgbClr val="045848"/>
                </a:solidFill>
                <a:effectLst>
                  <a:outerShdw blurRad="38100" dist="38100" dir="2700000" algn="tl">
                    <a:srgbClr val="000000">
                      <a:alpha val="43137"/>
                    </a:srgbClr>
                  </a:outerShdw>
                </a:effectLst>
              </a:rPr>
              <a:t/>
            </a:r>
            <a:br>
              <a:rPr lang="en-US" sz="2000" dirty="0">
                <a:solidFill>
                  <a:srgbClr val="045848"/>
                </a:solidFill>
                <a:effectLst>
                  <a:outerShdw blurRad="38100" dist="38100" dir="2700000" algn="tl">
                    <a:srgbClr val="000000">
                      <a:alpha val="43137"/>
                    </a:srgbClr>
                  </a:outerShdw>
                </a:effectLst>
              </a:rPr>
            </a:br>
            <a:r>
              <a:rPr lang="en-US" sz="2000" dirty="0" smtClean="0">
                <a:solidFill>
                  <a:srgbClr val="045848"/>
                </a:solidFill>
                <a:effectLst>
                  <a:outerShdw blurRad="38100" dist="38100" dir="2700000" algn="tl">
                    <a:srgbClr val="000000">
                      <a:alpha val="43137"/>
                    </a:srgbClr>
                  </a:outerShdw>
                </a:effectLst>
              </a:rPr>
              <a:t/>
            </a:r>
            <a:br>
              <a:rPr lang="en-US" sz="2000" dirty="0" smtClean="0">
                <a:solidFill>
                  <a:srgbClr val="045848"/>
                </a:solidFill>
                <a:effectLst>
                  <a:outerShdw blurRad="38100" dist="38100" dir="2700000" algn="tl">
                    <a:srgbClr val="000000">
                      <a:alpha val="43137"/>
                    </a:srgbClr>
                  </a:outerShdw>
                </a:effectLst>
              </a:rPr>
            </a:br>
            <a:r>
              <a:rPr lang="ru-RU" sz="1800" dirty="0" smtClean="0">
                <a:solidFill>
                  <a:schemeClr val="accent1">
                    <a:lumMod val="75000"/>
                  </a:schemeClr>
                </a:solidFill>
              </a:rPr>
              <a:t>по результатам Всероссийского опроса населения</a:t>
            </a:r>
            <a:r>
              <a:rPr lang="ru-RU" sz="1800" dirty="0" smtClean="0"/>
              <a:t/>
            </a:r>
            <a:br>
              <a:rPr lang="ru-RU" sz="1800" dirty="0" smtClean="0"/>
            </a:br>
            <a:r>
              <a:rPr lang="ru-RU" sz="1800" dirty="0" smtClean="0"/>
              <a:t/>
            </a:r>
            <a:br>
              <a:rPr lang="ru-RU" sz="1800" dirty="0" smtClean="0"/>
            </a:br>
            <a:endParaRPr lang="ru-RU" sz="1800"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85720" y="260648"/>
            <a:ext cx="7786688" cy="368300"/>
          </a:xfrm>
          <a:prstGeom prst="rect">
            <a:avLst/>
          </a:prstGeom>
        </p:spPr>
        <p:txBody>
          <a:bodyPr/>
          <a:lstStyle/>
          <a:p>
            <a:pPr>
              <a:defRPr/>
            </a:pPr>
            <a:r>
              <a:rPr lang="ru-RU" sz="1600" b="1" dirty="0" smtClean="0">
                <a:latin typeface="Franklin Gothic Book" pitchFamily="34" charset="0"/>
                <a:ea typeface="+mj-ea"/>
                <a:cs typeface="+mj-cs"/>
              </a:rPr>
              <a:t>Возможные последствия введения запрета</a:t>
            </a:r>
            <a:endParaRPr lang="en-US" sz="1200" b="1" dirty="0" smtClean="0">
              <a:latin typeface="Franklin Gothic Book" pitchFamily="34" charset="0"/>
              <a:ea typeface="+mj-ea"/>
              <a:cs typeface="+mj-cs"/>
            </a:endParaRPr>
          </a:p>
        </p:txBody>
      </p:sp>
      <p:sp>
        <p:nvSpPr>
          <p:cNvPr id="2" name="TextBox 1"/>
          <p:cNvSpPr txBox="1"/>
          <p:nvPr/>
        </p:nvSpPr>
        <p:spPr>
          <a:xfrm>
            <a:off x="371121" y="880801"/>
            <a:ext cx="7416824" cy="553998"/>
          </a:xfrm>
          <a:prstGeom prst="rect">
            <a:avLst/>
          </a:prstGeom>
          <a:noFill/>
        </p:spPr>
        <p:txBody>
          <a:bodyPr wrap="square" rtlCol="0">
            <a:spAutoFit/>
          </a:bodyPr>
          <a:lstStyle/>
          <a:p>
            <a:pPr algn="ctr"/>
            <a:r>
              <a:rPr lang="ru-RU" sz="1000" b="1" i="1" dirty="0">
                <a:solidFill>
                  <a:schemeClr val="bg1">
                    <a:lumMod val="50000"/>
                  </a:schemeClr>
                </a:solidFill>
                <a:latin typeface="+mn-lt"/>
              </a:rPr>
              <a:t>«Если запрет будет введен в действие, как Вы думаете, как это повлияет на рынок в </a:t>
            </a:r>
            <a:r>
              <a:rPr lang="ru-RU" sz="1000" b="1" i="1" dirty="0" smtClean="0">
                <a:solidFill>
                  <a:schemeClr val="bg1">
                    <a:lumMod val="50000"/>
                  </a:schemeClr>
                </a:solidFill>
                <a:latin typeface="+mn-lt"/>
              </a:rPr>
              <a:t>целом?»,</a:t>
            </a:r>
            <a:endParaRPr lang="ru-RU" sz="1000" b="1" i="1" dirty="0">
              <a:solidFill>
                <a:schemeClr val="bg1">
                  <a:lumMod val="50000"/>
                </a:schemeClr>
              </a:solidFill>
              <a:latin typeface="+mn-lt"/>
            </a:endParaRPr>
          </a:p>
          <a:p>
            <a:pPr algn="ctr"/>
            <a:r>
              <a:rPr lang="ru-RU" sz="1000" b="1" i="1" dirty="0" smtClean="0">
                <a:solidFill>
                  <a:schemeClr val="bg1">
                    <a:lumMod val="50000"/>
                  </a:schemeClr>
                </a:solidFill>
                <a:latin typeface="+mn-lt"/>
              </a:rPr>
              <a:t>Закрытый вопрос, 1 ответ</a:t>
            </a:r>
            <a:endParaRPr lang="ru-RU" sz="1000" b="1" i="1" dirty="0">
              <a:solidFill>
                <a:schemeClr val="bg1">
                  <a:lumMod val="50000"/>
                </a:schemeClr>
              </a:solidFill>
              <a:latin typeface="+mn-lt"/>
            </a:endParaRPr>
          </a:p>
          <a:p>
            <a:pPr algn="ctr"/>
            <a:r>
              <a:rPr lang="ru-RU" sz="1000" b="1" i="1" dirty="0" smtClean="0">
                <a:solidFill>
                  <a:schemeClr val="bg1">
                    <a:lumMod val="50000"/>
                  </a:schemeClr>
                </a:solidFill>
                <a:latin typeface="+mn-lt"/>
              </a:rPr>
              <a:t>В % от всех опрошенных, </a:t>
            </a:r>
            <a:r>
              <a:rPr lang="en-US" sz="1000" b="1" i="1" dirty="0" smtClean="0">
                <a:solidFill>
                  <a:schemeClr val="bg1">
                    <a:lumMod val="50000"/>
                  </a:schemeClr>
                </a:solidFill>
                <a:latin typeface="+mn-lt"/>
              </a:rPr>
              <a:t>n</a:t>
            </a:r>
            <a:r>
              <a:rPr lang="ru-RU" sz="1000" b="1" i="1" dirty="0" smtClean="0">
                <a:solidFill>
                  <a:schemeClr val="bg1">
                    <a:lumMod val="50000"/>
                  </a:schemeClr>
                </a:solidFill>
                <a:latin typeface="+mn-lt"/>
              </a:rPr>
              <a:t>=1600</a:t>
            </a:r>
          </a:p>
        </p:txBody>
      </p:sp>
      <p:graphicFrame>
        <p:nvGraphicFramePr>
          <p:cNvPr id="5" name="Диаграмма 4"/>
          <p:cNvGraphicFramePr/>
          <p:nvPr>
            <p:extLst>
              <p:ext uri="{D42A27DB-BD31-4B8C-83A1-F6EECF244321}">
                <p14:modId xmlns:p14="http://schemas.microsoft.com/office/powerpoint/2010/main" val="3710048015"/>
              </p:ext>
            </p:extLst>
          </p:nvPr>
        </p:nvGraphicFramePr>
        <p:xfrm>
          <a:off x="1259632" y="1556792"/>
          <a:ext cx="5519936"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85720" y="5243135"/>
            <a:ext cx="7670656" cy="1354217"/>
          </a:xfrm>
          <a:prstGeom prst="rect">
            <a:avLst/>
          </a:prstGeom>
          <a:noFill/>
        </p:spPr>
        <p:txBody>
          <a:bodyPr wrap="square" rtlCol="0">
            <a:spAutoFit/>
          </a:bodyPr>
          <a:lstStyle/>
          <a:p>
            <a:pPr marL="355600" indent="-177800" algn="just">
              <a:spcBef>
                <a:spcPts val="600"/>
              </a:spcBef>
              <a:spcAft>
                <a:spcPts val="600"/>
              </a:spcAft>
              <a:buClr>
                <a:schemeClr val="accent1">
                  <a:lumMod val="50000"/>
                </a:schemeClr>
              </a:buClr>
              <a:buFont typeface="Wingdings" pitchFamily="2" charset="2"/>
              <a:buChar char="v"/>
            </a:pPr>
            <a:r>
              <a:rPr lang="ru-RU" sz="1200" dirty="0" smtClean="0">
                <a:latin typeface="+mn-lt"/>
              </a:rPr>
              <a:t>Основными последствиями ведения запрета на продажу алкогольных напитков в пластиковой таре россияне называют рост цен на другие продукты, упакованные в пластик (32%) и снижение качества продукта как следствие желания производителя снизить издержки (24%).</a:t>
            </a:r>
          </a:p>
          <a:p>
            <a:pPr marL="355600" indent="-177800" algn="just">
              <a:spcBef>
                <a:spcPts val="600"/>
              </a:spcBef>
              <a:spcAft>
                <a:spcPts val="600"/>
              </a:spcAft>
              <a:buClr>
                <a:schemeClr val="accent1">
                  <a:lumMod val="50000"/>
                </a:schemeClr>
              </a:buClr>
              <a:buFont typeface="Wingdings" pitchFamily="2" charset="2"/>
              <a:buChar char="v"/>
            </a:pPr>
            <a:r>
              <a:rPr lang="ru-RU" sz="1200" dirty="0" smtClean="0">
                <a:latin typeface="+mn-lt"/>
              </a:rPr>
              <a:t>Только 14% видят в принятии такое меры позитивное последствие, которым, по их мнению, станет повышение качества </a:t>
            </a:r>
            <a:r>
              <a:rPr lang="ru-RU" sz="1200" dirty="0" smtClean="0">
                <a:latin typeface="+mn-lt"/>
              </a:rPr>
              <a:t>продукта. </a:t>
            </a:r>
            <a:r>
              <a:rPr lang="ru-RU" sz="1200" dirty="0" smtClean="0">
                <a:latin typeface="+mn-lt"/>
              </a:rPr>
              <a:t>Почти столько же – 15% - считают что из-за ведения запрета сократится ассортимент, так как не все производители смогут позволить себе дорогую упаковку.</a:t>
            </a:r>
          </a:p>
        </p:txBody>
      </p:sp>
    </p:spTree>
    <p:extLst>
      <p:ext uri="{BB962C8B-B14F-4D97-AF65-F5344CB8AC3E}">
        <p14:creationId xmlns:p14="http://schemas.microsoft.com/office/powerpoint/2010/main" val="957821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85720" y="260648"/>
            <a:ext cx="7786688" cy="368300"/>
          </a:xfrm>
          <a:prstGeom prst="rect">
            <a:avLst/>
          </a:prstGeom>
        </p:spPr>
        <p:txBody>
          <a:bodyPr/>
          <a:lstStyle/>
          <a:p>
            <a:pPr>
              <a:defRPr/>
            </a:pPr>
            <a:r>
              <a:rPr lang="ru-RU" sz="1600" b="1" dirty="0" smtClean="0">
                <a:latin typeface="Franklin Gothic Book" pitchFamily="34" charset="0"/>
                <a:ea typeface="+mj-ea"/>
                <a:cs typeface="+mj-cs"/>
              </a:rPr>
              <a:t>Стороны, заинтересованные во введении запрета</a:t>
            </a:r>
            <a:endParaRPr lang="en-US" sz="1200" b="1" dirty="0" smtClean="0">
              <a:latin typeface="Franklin Gothic Book" pitchFamily="34" charset="0"/>
              <a:ea typeface="+mj-ea"/>
              <a:cs typeface="+mj-cs"/>
            </a:endParaRPr>
          </a:p>
        </p:txBody>
      </p:sp>
      <p:sp>
        <p:nvSpPr>
          <p:cNvPr id="2" name="TextBox 1"/>
          <p:cNvSpPr txBox="1"/>
          <p:nvPr/>
        </p:nvSpPr>
        <p:spPr>
          <a:xfrm>
            <a:off x="385707" y="888509"/>
            <a:ext cx="7416824" cy="553998"/>
          </a:xfrm>
          <a:prstGeom prst="rect">
            <a:avLst/>
          </a:prstGeom>
          <a:noFill/>
        </p:spPr>
        <p:txBody>
          <a:bodyPr wrap="square" rtlCol="0">
            <a:spAutoFit/>
          </a:bodyPr>
          <a:lstStyle/>
          <a:p>
            <a:pPr algn="ctr"/>
            <a:r>
              <a:rPr lang="ru-RU" sz="1000" b="1" i="1" dirty="0" smtClean="0">
                <a:solidFill>
                  <a:schemeClr val="bg1">
                    <a:lumMod val="50000"/>
                  </a:schemeClr>
                </a:solidFill>
                <a:latin typeface="+mn-lt"/>
              </a:rPr>
              <a:t>«</a:t>
            </a:r>
            <a:r>
              <a:rPr lang="ru-RU" sz="1000" b="1" i="1" dirty="0">
                <a:solidFill>
                  <a:schemeClr val="bg1">
                    <a:lumMod val="50000"/>
                  </a:schemeClr>
                </a:solidFill>
                <a:latin typeface="+mn-lt"/>
              </a:rPr>
              <a:t>Как Вы считаете, кто, в первую очередь, заинтересован во введении такого запрета?»,</a:t>
            </a:r>
          </a:p>
          <a:p>
            <a:pPr algn="ctr"/>
            <a:r>
              <a:rPr lang="ru-RU" sz="1000" b="1" i="1" dirty="0" smtClean="0">
                <a:solidFill>
                  <a:schemeClr val="bg1">
                    <a:lumMod val="50000"/>
                  </a:schemeClr>
                </a:solidFill>
                <a:latin typeface="+mn-lt"/>
              </a:rPr>
              <a:t>Закрытый вопрос, 1 ответ</a:t>
            </a:r>
            <a:endParaRPr lang="ru-RU" sz="1000" b="1" i="1" dirty="0">
              <a:solidFill>
                <a:schemeClr val="bg1">
                  <a:lumMod val="50000"/>
                </a:schemeClr>
              </a:solidFill>
              <a:latin typeface="+mn-lt"/>
            </a:endParaRPr>
          </a:p>
          <a:p>
            <a:pPr algn="ctr"/>
            <a:r>
              <a:rPr lang="ru-RU" sz="1000" b="1" i="1" dirty="0" smtClean="0">
                <a:solidFill>
                  <a:schemeClr val="bg1">
                    <a:lumMod val="50000"/>
                  </a:schemeClr>
                </a:solidFill>
                <a:latin typeface="+mn-lt"/>
              </a:rPr>
              <a:t>В % от всех опрошенных, </a:t>
            </a:r>
            <a:r>
              <a:rPr lang="en-US" sz="1000" b="1" i="1" dirty="0" smtClean="0">
                <a:solidFill>
                  <a:schemeClr val="bg1">
                    <a:lumMod val="50000"/>
                  </a:schemeClr>
                </a:solidFill>
                <a:latin typeface="+mn-lt"/>
              </a:rPr>
              <a:t>n</a:t>
            </a:r>
            <a:r>
              <a:rPr lang="ru-RU" sz="1000" b="1" i="1" dirty="0" smtClean="0">
                <a:solidFill>
                  <a:schemeClr val="bg1">
                    <a:lumMod val="50000"/>
                  </a:schemeClr>
                </a:solidFill>
                <a:latin typeface="+mn-lt"/>
              </a:rPr>
              <a:t>=1600</a:t>
            </a:r>
          </a:p>
        </p:txBody>
      </p:sp>
      <p:graphicFrame>
        <p:nvGraphicFramePr>
          <p:cNvPr id="3" name="Диаграмма 2"/>
          <p:cNvGraphicFramePr/>
          <p:nvPr>
            <p:extLst>
              <p:ext uri="{D42A27DB-BD31-4B8C-83A1-F6EECF244321}">
                <p14:modId xmlns:p14="http://schemas.microsoft.com/office/powerpoint/2010/main" val="2604311793"/>
              </p:ext>
            </p:extLst>
          </p:nvPr>
        </p:nvGraphicFramePr>
        <p:xfrm>
          <a:off x="372781" y="1442507"/>
          <a:ext cx="7570669" cy="414673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85720" y="5589240"/>
            <a:ext cx="7670656" cy="984885"/>
          </a:xfrm>
          <a:prstGeom prst="rect">
            <a:avLst/>
          </a:prstGeom>
          <a:noFill/>
        </p:spPr>
        <p:txBody>
          <a:bodyPr wrap="square" rtlCol="0">
            <a:spAutoFit/>
          </a:bodyPr>
          <a:lstStyle/>
          <a:p>
            <a:pPr marL="355600" indent="-177800" algn="just">
              <a:spcBef>
                <a:spcPts val="600"/>
              </a:spcBef>
              <a:spcAft>
                <a:spcPts val="600"/>
              </a:spcAft>
              <a:buClr>
                <a:schemeClr val="accent1">
                  <a:lumMod val="50000"/>
                </a:schemeClr>
              </a:buClr>
              <a:buFont typeface="Wingdings" pitchFamily="2" charset="2"/>
              <a:buChar char="v"/>
            </a:pPr>
            <a:r>
              <a:rPr lang="ru-RU" sz="1200" dirty="0" smtClean="0">
                <a:latin typeface="+mn-lt"/>
              </a:rPr>
              <a:t>Основными заинтересованными сторонами во введении запрета россияне считают Правительство России (24%) и производителей стеклянной тары (21%). </a:t>
            </a:r>
          </a:p>
          <a:p>
            <a:pPr marL="355600" indent="-177800" algn="just">
              <a:spcBef>
                <a:spcPts val="600"/>
              </a:spcBef>
              <a:spcAft>
                <a:spcPts val="600"/>
              </a:spcAft>
              <a:buClr>
                <a:schemeClr val="accent1">
                  <a:lumMod val="50000"/>
                </a:schemeClr>
              </a:buClr>
              <a:buFont typeface="Wingdings" pitchFamily="2" charset="2"/>
              <a:buChar char="v"/>
            </a:pPr>
            <a:r>
              <a:rPr lang="ru-RU" sz="1200" dirty="0" smtClean="0">
                <a:latin typeface="+mn-lt"/>
              </a:rPr>
              <a:t>Равные доли опрошенных называли в качестве заинтересованных сторон производителей водки и крепкого алкоголя и алкогольные комитеты и сообщества (по 14% соответственно).</a:t>
            </a:r>
          </a:p>
        </p:txBody>
      </p:sp>
      <p:sp>
        <p:nvSpPr>
          <p:cNvPr id="5" name="Скругленный прямоугольник 4"/>
          <p:cNvSpPr/>
          <p:nvPr/>
        </p:nvSpPr>
        <p:spPr>
          <a:xfrm>
            <a:off x="385708" y="1556792"/>
            <a:ext cx="7416824" cy="936104"/>
          </a:xfrm>
          <a:prstGeom prst="roundRect">
            <a:avLst>
              <a:gd name="adj" fmla="val 9055"/>
            </a:avLst>
          </a:prstGeom>
          <a:noFill/>
          <a:ln w="25400">
            <a:solidFill>
              <a:srgbClr val="00602B"/>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51819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lbournenaturalfertility.com.au/wp-content/uploads/2012/03/plastic-bottles.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261024"/>
            <a:ext cx="6516217" cy="4339802"/>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bwMode="auto">
          <a:xfrm>
            <a:off x="251520" y="1607907"/>
            <a:ext cx="7786742" cy="20717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tx1"/>
                </a:solidFill>
                <a:latin typeface="Franklin Gothic Book" pitchFamily="34" charset="0"/>
                <a:ea typeface="+mj-ea"/>
                <a:cs typeface="+mj-cs"/>
              </a:defRPr>
            </a:lvl1pPr>
            <a:lvl2pPr algn="l" rtl="0" eaLnBrk="0" fontAlgn="base" hangingPunct="0">
              <a:spcBef>
                <a:spcPct val="0"/>
              </a:spcBef>
              <a:spcAft>
                <a:spcPct val="0"/>
              </a:spcAft>
              <a:defRPr sz="4400" b="1">
                <a:solidFill>
                  <a:schemeClr val="tx1"/>
                </a:solidFill>
                <a:latin typeface="Franklin Gothic Book" pitchFamily="34" charset="0"/>
              </a:defRPr>
            </a:lvl2pPr>
            <a:lvl3pPr algn="l" rtl="0" eaLnBrk="0" fontAlgn="base" hangingPunct="0">
              <a:spcBef>
                <a:spcPct val="0"/>
              </a:spcBef>
              <a:spcAft>
                <a:spcPct val="0"/>
              </a:spcAft>
              <a:defRPr sz="4400" b="1">
                <a:solidFill>
                  <a:schemeClr val="tx1"/>
                </a:solidFill>
                <a:latin typeface="Franklin Gothic Book" pitchFamily="34" charset="0"/>
              </a:defRPr>
            </a:lvl3pPr>
            <a:lvl4pPr algn="l" rtl="0" eaLnBrk="0" fontAlgn="base" hangingPunct="0">
              <a:spcBef>
                <a:spcPct val="0"/>
              </a:spcBef>
              <a:spcAft>
                <a:spcPct val="0"/>
              </a:spcAft>
              <a:defRPr sz="4400" b="1">
                <a:solidFill>
                  <a:schemeClr val="tx1"/>
                </a:solidFill>
                <a:latin typeface="Franklin Gothic Book" pitchFamily="34" charset="0"/>
              </a:defRPr>
            </a:lvl4pPr>
            <a:lvl5pPr algn="l" rtl="0" eaLnBrk="0" fontAlgn="base" hangingPunct="0">
              <a:spcBef>
                <a:spcPct val="0"/>
              </a:spcBef>
              <a:spcAft>
                <a:spcPct val="0"/>
              </a:spcAft>
              <a:defRPr sz="4400" b="1">
                <a:solidFill>
                  <a:schemeClr val="tx1"/>
                </a:solidFill>
                <a:latin typeface="Franklin Gothic Book" pitchFamily="34" charset="0"/>
              </a:defRPr>
            </a:lvl5pPr>
            <a:lvl6pPr marL="457200" algn="l" rtl="0" fontAlgn="base">
              <a:spcBef>
                <a:spcPct val="0"/>
              </a:spcBef>
              <a:spcAft>
                <a:spcPct val="0"/>
              </a:spcAft>
              <a:defRPr b="1">
                <a:solidFill>
                  <a:schemeClr val="tx1"/>
                </a:solidFill>
                <a:latin typeface="Franklin Gothic Book" pitchFamily="34" charset="0"/>
              </a:defRPr>
            </a:lvl6pPr>
            <a:lvl7pPr marL="914400" algn="l" rtl="0" fontAlgn="base">
              <a:spcBef>
                <a:spcPct val="0"/>
              </a:spcBef>
              <a:spcAft>
                <a:spcPct val="0"/>
              </a:spcAft>
              <a:defRPr b="1">
                <a:solidFill>
                  <a:schemeClr val="tx1"/>
                </a:solidFill>
                <a:latin typeface="Franklin Gothic Book" pitchFamily="34" charset="0"/>
              </a:defRPr>
            </a:lvl7pPr>
            <a:lvl8pPr marL="1371600" algn="l" rtl="0" fontAlgn="base">
              <a:spcBef>
                <a:spcPct val="0"/>
              </a:spcBef>
              <a:spcAft>
                <a:spcPct val="0"/>
              </a:spcAft>
              <a:defRPr b="1">
                <a:solidFill>
                  <a:schemeClr val="tx1"/>
                </a:solidFill>
                <a:latin typeface="Franklin Gothic Book" pitchFamily="34" charset="0"/>
              </a:defRPr>
            </a:lvl8pPr>
            <a:lvl9pPr marL="1828800" algn="l" rtl="0" fontAlgn="base">
              <a:spcBef>
                <a:spcPct val="0"/>
              </a:spcBef>
              <a:spcAft>
                <a:spcPct val="0"/>
              </a:spcAft>
              <a:defRPr b="1">
                <a:solidFill>
                  <a:schemeClr val="tx1"/>
                </a:solidFill>
                <a:latin typeface="Franklin Gothic Book" pitchFamily="34" charset="0"/>
              </a:defRPr>
            </a:lvl9pPr>
          </a:lstStyle>
          <a:p>
            <a:r>
              <a:rPr lang="ru-RU" sz="2000" i="1" dirty="0" smtClean="0"/>
              <a:t>Основные</a:t>
            </a:r>
            <a:r>
              <a:rPr lang="en-US" sz="2000" i="1" dirty="0" smtClean="0"/>
              <a:t> </a:t>
            </a:r>
            <a:r>
              <a:rPr lang="ru-RU" sz="2000" i="1" dirty="0" smtClean="0"/>
              <a:t>выводы</a:t>
            </a:r>
            <a:endParaRPr lang="ru-RU" sz="2000" i="1" dirty="0"/>
          </a:p>
        </p:txBody>
      </p:sp>
    </p:spTree>
    <p:extLst>
      <p:ext uri="{BB962C8B-B14F-4D97-AF65-F5344CB8AC3E}">
        <p14:creationId xmlns:p14="http://schemas.microsoft.com/office/powerpoint/2010/main" val="2742190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85720" y="260648"/>
            <a:ext cx="7786688" cy="368300"/>
          </a:xfrm>
          <a:prstGeom prst="rect">
            <a:avLst/>
          </a:prstGeom>
        </p:spPr>
        <p:txBody>
          <a:bodyPr/>
          <a:lstStyle/>
          <a:p>
            <a:pPr>
              <a:defRPr/>
            </a:pPr>
            <a:r>
              <a:rPr lang="ru-RU" sz="1600" b="1" dirty="0" smtClean="0">
                <a:latin typeface="Franklin Gothic Book" pitchFamily="34" charset="0"/>
                <a:ea typeface="+mj-ea"/>
                <a:cs typeface="+mj-cs"/>
              </a:rPr>
              <a:t>Основные выводы</a:t>
            </a:r>
            <a:endParaRPr lang="en-US" sz="1200" b="1" dirty="0" smtClean="0">
              <a:latin typeface="Franklin Gothic Book" pitchFamily="34" charset="0"/>
              <a:ea typeface="+mj-ea"/>
              <a:cs typeface="+mj-cs"/>
            </a:endParaRPr>
          </a:p>
        </p:txBody>
      </p:sp>
      <p:sp>
        <p:nvSpPr>
          <p:cNvPr id="6" name="Text Box 5"/>
          <p:cNvSpPr txBox="1">
            <a:spLocks noChangeArrowheads="1"/>
          </p:cNvSpPr>
          <p:nvPr/>
        </p:nvSpPr>
        <p:spPr bwMode="auto">
          <a:xfrm>
            <a:off x="251520" y="895601"/>
            <a:ext cx="7560840" cy="5324535"/>
          </a:xfrm>
          <a:prstGeom prst="rect">
            <a:avLst/>
          </a:prstGeom>
          <a:noFill/>
          <a:ln w="9525">
            <a:noFill/>
            <a:miter lim="800000"/>
            <a:headEnd/>
            <a:tailEnd/>
          </a:ln>
        </p:spPr>
        <p:txBody>
          <a:bodyPr wrap="square">
            <a:spAutoFit/>
          </a:bodyPr>
          <a:lstStyle/>
          <a:p>
            <a:pPr marL="171450" indent="-171450" algn="just">
              <a:lnSpc>
                <a:spcPct val="125000"/>
              </a:lnSpc>
              <a:spcBef>
                <a:spcPts val="600"/>
              </a:spcBef>
              <a:spcAft>
                <a:spcPts val="600"/>
              </a:spcAft>
              <a:buClr>
                <a:schemeClr val="accent1">
                  <a:lumMod val="50000"/>
                </a:schemeClr>
              </a:buClr>
              <a:buFont typeface="Wingdings" pitchFamily="2" charset="2"/>
              <a:buChar char="v"/>
            </a:pPr>
            <a:r>
              <a:rPr lang="ru-RU" sz="1200" dirty="0" smtClean="0">
                <a:latin typeface="+mn-lt"/>
              </a:rPr>
              <a:t>В </a:t>
            </a:r>
            <a:r>
              <a:rPr lang="ru-RU" sz="1200" b="1" dirty="0">
                <a:latin typeface="+mn-lt"/>
              </a:rPr>
              <a:t>пластиковой упаковке</a:t>
            </a:r>
            <a:r>
              <a:rPr lang="ru-RU" sz="1200" dirty="0">
                <a:latin typeface="+mn-lt"/>
              </a:rPr>
              <a:t> россияне чаще всего приобретают минеральную воду (84%), молочные продукты (44%), пиво (39%). </a:t>
            </a:r>
            <a:r>
              <a:rPr lang="ru-RU" sz="1200" b="1" dirty="0">
                <a:latin typeface="+mn-lt"/>
              </a:rPr>
              <a:t>Подобная упаковка представляется респондентам удобной (40%), практичной (49%),  экономичной (46%). </a:t>
            </a:r>
            <a:endParaRPr lang="ru-RU" sz="1200" b="1" dirty="0" smtClean="0">
              <a:latin typeface="+mn-lt"/>
            </a:endParaRPr>
          </a:p>
          <a:p>
            <a:pPr marL="171450" indent="-171450" algn="just">
              <a:lnSpc>
                <a:spcPct val="125000"/>
              </a:lnSpc>
              <a:spcBef>
                <a:spcPts val="600"/>
              </a:spcBef>
              <a:spcAft>
                <a:spcPts val="600"/>
              </a:spcAft>
              <a:buClr>
                <a:schemeClr val="accent1">
                  <a:lumMod val="50000"/>
                </a:schemeClr>
              </a:buClr>
              <a:buFont typeface="Wingdings" pitchFamily="2" charset="2"/>
              <a:buChar char="v"/>
            </a:pPr>
            <a:r>
              <a:rPr lang="ru-RU" sz="1200" dirty="0" smtClean="0">
                <a:latin typeface="+mn-lt"/>
              </a:rPr>
              <a:t>Что </a:t>
            </a:r>
            <a:r>
              <a:rPr lang="ru-RU" sz="1200" dirty="0">
                <a:latin typeface="+mn-lt"/>
              </a:rPr>
              <a:t>касается обсуждаемой сейчас</a:t>
            </a:r>
            <a:r>
              <a:rPr lang="ru-RU" sz="1200" b="1" dirty="0">
                <a:latin typeface="+mn-lt"/>
              </a:rPr>
              <a:t> идеи запрета пластиковой тары для алкогольных напитков, </a:t>
            </a:r>
            <a:r>
              <a:rPr lang="ru-RU" sz="1200" dirty="0">
                <a:latin typeface="+mn-lt"/>
              </a:rPr>
              <a:t>то большинство россиян полагают, что </a:t>
            </a:r>
            <a:r>
              <a:rPr lang="ru-RU" sz="1200" b="1" dirty="0">
                <a:latin typeface="+mn-lt"/>
              </a:rPr>
              <a:t>эта мера не поможет снизить потребление алкоголя, а лишь создаст дополнительные сложности и для потребителей, и для производителей (73%).</a:t>
            </a:r>
            <a:endParaRPr lang="ru-RU" sz="1200" dirty="0">
              <a:latin typeface="+mn-lt"/>
            </a:endParaRPr>
          </a:p>
          <a:p>
            <a:pPr marL="171450" indent="-171450" algn="just">
              <a:lnSpc>
                <a:spcPct val="125000"/>
              </a:lnSpc>
              <a:spcBef>
                <a:spcPts val="600"/>
              </a:spcBef>
              <a:spcAft>
                <a:spcPts val="600"/>
              </a:spcAft>
              <a:buClr>
                <a:schemeClr val="accent1">
                  <a:lumMod val="50000"/>
                </a:schemeClr>
              </a:buClr>
              <a:buFont typeface="Wingdings" pitchFamily="2" charset="2"/>
              <a:buChar char="v"/>
            </a:pPr>
            <a:r>
              <a:rPr lang="ru-RU" sz="1200" b="1" dirty="0">
                <a:latin typeface="+mn-lt"/>
              </a:rPr>
              <a:t> По мнению респондентов,</a:t>
            </a:r>
            <a:r>
              <a:rPr lang="ru-RU" sz="1200" b="1" cap="small" dirty="0">
                <a:latin typeface="+mn-lt"/>
              </a:rPr>
              <a:t> </a:t>
            </a:r>
            <a:r>
              <a:rPr lang="ru-RU" sz="1200" b="1" dirty="0">
                <a:latin typeface="+mn-lt"/>
              </a:rPr>
              <a:t>в случае введения запрета в действие, и, соответственно, изъятия из продажи пластиковых пивных бутылок объема от одного до двух с половиной литров,</a:t>
            </a:r>
            <a:r>
              <a:rPr lang="ru-RU" sz="1200" b="1" cap="small" dirty="0">
                <a:latin typeface="+mn-lt"/>
              </a:rPr>
              <a:t> </a:t>
            </a:r>
            <a:r>
              <a:rPr lang="ru-RU" sz="1200" b="1" dirty="0">
                <a:latin typeface="+mn-lt"/>
              </a:rPr>
              <a:t>покупатели так или иначе будут приобретать тот же объем напитка в нескольких небольших бутылках, пусть и за большую стоимость (36%). </a:t>
            </a:r>
            <a:r>
              <a:rPr lang="ru-RU" sz="1200" dirty="0">
                <a:latin typeface="+mn-lt"/>
              </a:rPr>
              <a:t>Четверть опрошенных также предполагает, что введение запрета спровоцирует рост продаж пива в упаковке </a:t>
            </a:r>
            <a:r>
              <a:rPr lang="ru-RU" sz="1200" dirty="0" err="1">
                <a:latin typeface="+mn-lt"/>
              </a:rPr>
              <a:t>б</a:t>
            </a:r>
            <a:r>
              <a:rPr lang="ru-RU" sz="1200" i="1" dirty="0" err="1">
                <a:latin typeface="+mn-lt"/>
              </a:rPr>
              <a:t>О</a:t>
            </a:r>
            <a:r>
              <a:rPr lang="ru-RU" sz="1200" dirty="0" err="1">
                <a:latin typeface="+mn-lt"/>
              </a:rPr>
              <a:t>льшего</a:t>
            </a:r>
            <a:r>
              <a:rPr lang="ru-RU" sz="1200" dirty="0">
                <a:latin typeface="+mn-lt"/>
              </a:rPr>
              <a:t> объема – например, в пятилитровых бочонках (23%), а каждый пятый и вовсе прогнозирует переход потребителей на более крепкие напитки (18%). И лишь 8% ожидают, что потребление пива населением сократится.</a:t>
            </a:r>
          </a:p>
          <a:p>
            <a:pPr marL="171450" indent="-171450" algn="just">
              <a:lnSpc>
                <a:spcPct val="125000"/>
              </a:lnSpc>
              <a:spcBef>
                <a:spcPts val="600"/>
              </a:spcBef>
              <a:spcAft>
                <a:spcPts val="600"/>
              </a:spcAft>
              <a:buClr>
                <a:schemeClr val="accent1">
                  <a:lumMod val="50000"/>
                </a:schemeClr>
              </a:buClr>
              <a:buFont typeface="Wingdings" pitchFamily="2" charset="2"/>
              <a:buChar char="v"/>
            </a:pPr>
            <a:r>
              <a:rPr lang="ru-RU" sz="1200" b="1" dirty="0">
                <a:latin typeface="+mn-lt"/>
              </a:rPr>
              <a:t>Влияние инициативы на рынок продуктов в целом, по мнению россиян, также будет скорее неблагоприятным: </a:t>
            </a:r>
            <a:r>
              <a:rPr lang="ru-RU" sz="1200" dirty="0">
                <a:latin typeface="+mn-lt"/>
              </a:rPr>
              <a:t>32% ожидают, что в этом случае вырастут цены и на другие продукты в пластиковой упаковке.  24% также прогнозируют ухудшение качества продукции из-за того, что производители будут экономить на сырье. И только 14% ожидают повышения качества продукта за счет стеклянной и алюминиевой упаковки, способной лучше сохранять продукт. </a:t>
            </a:r>
          </a:p>
          <a:p>
            <a:pPr marL="171450" indent="-171450" algn="just">
              <a:lnSpc>
                <a:spcPct val="125000"/>
              </a:lnSpc>
              <a:spcBef>
                <a:spcPts val="600"/>
              </a:spcBef>
              <a:spcAft>
                <a:spcPts val="600"/>
              </a:spcAft>
              <a:buClr>
                <a:schemeClr val="accent1">
                  <a:lumMod val="50000"/>
                </a:schemeClr>
              </a:buClr>
              <a:buFont typeface="Wingdings" pitchFamily="2" charset="2"/>
              <a:buChar char="v"/>
            </a:pPr>
            <a:r>
              <a:rPr lang="ru-RU" sz="1200" b="1" dirty="0">
                <a:latin typeface="+mn-lt"/>
              </a:rPr>
              <a:t>У россиян нет единого мнения о том, кто заинтересован во введении этого запрета:</a:t>
            </a:r>
            <a:r>
              <a:rPr lang="ru-RU" sz="1200" dirty="0">
                <a:latin typeface="+mn-lt"/>
              </a:rPr>
              <a:t> 24% полагают, что это </a:t>
            </a:r>
            <a:r>
              <a:rPr lang="ru-RU" sz="1200" dirty="0" smtClean="0">
                <a:latin typeface="+mn-lt"/>
              </a:rPr>
              <a:t>Правительство</a:t>
            </a:r>
            <a:r>
              <a:rPr lang="ru-RU" sz="1200" dirty="0">
                <a:latin typeface="+mn-lt"/>
              </a:rPr>
              <a:t>, 21% - компании-производители стеклянной тары.</a:t>
            </a:r>
            <a:endParaRPr lang="ru-RU" sz="1200" dirty="0" smtClean="0">
              <a:latin typeface="+mn-lt"/>
              <a:cs typeface="ＭＳ Ｐゴシック" charset="-128"/>
            </a:endParaRPr>
          </a:p>
        </p:txBody>
      </p:sp>
    </p:spTree>
    <p:extLst>
      <p:ext uri="{BB962C8B-B14F-4D97-AF65-F5344CB8AC3E}">
        <p14:creationId xmlns:p14="http://schemas.microsoft.com/office/powerpoint/2010/main" val="3426090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a:xfrm>
            <a:off x="2143125" y="2357438"/>
            <a:ext cx="4929188" cy="2286000"/>
          </a:xfrm>
        </p:spPr>
        <p:txBody>
          <a:bodyPr/>
          <a:lstStyle/>
          <a:p>
            <a:pPr eaLnBrk="1" hangingPunct="1"/>
            <a:r>
              <a:rPr lang="ru-RU" dirty="0" smtClean="0">
                <a:latin typeface="Franklin Gothic Book"/>
              </a:rPr>
              <a:t>Спасибо за внимание!</a:t>
            </a:r>
            <a:br>
              <a:rPr lang="ru-RU" dirty="0" smtClean="0">
                <a:latin typeface="Franklin Gothic Book"/>
              </a:rPr>
            </a:br>
            <a:r>
              <a:rPr lang="en-US" dirty="0" smtClean="0">
                <a:latin typeface="Franklin Gothic Book"/>
              </a:rPr>
              <a:t/>
            </a:r>
            <a:br>
              <a:rPr lang="en-US" dirty="0" smtClean="0">
                <a:latin typeface="Franklin Gothic Book"/>
              </a:rPr>
            </a:br>
            <a:r>
              <a:rPr lang="ru-RU" dirty="0" smtClean="0">
                <a:latin typeface="Franklin Gothic Book"/>
              </a:rPr>
              <a:t/>
            </a:r>
            <a:br>
              <a:rPr lang="ru-RU" dirty="0" smtClean="0">
                <a:latin typeface="Franklin Gothic Book"/>
              </a:rPr>
            </a:br>
            <a:r>
              <a:rPr lang="ru-RU" dirty="0" smtClean="0">
                <a:latin typeface="Franklin Gothic Book"/>
              </a:rPr>
              <a:t>Руководитель проекта </a:t>
            </a:r>
            <a:br>
              <a:rPr lang="ru-RU" dirty="0" smtClean="0">
                <a:latin typeface="Franklin Gothic Book"/>
              </a:rPr>
            </a:br>
            <a:r>
              <a:rPr lang="ru-RU" dirty="0" smtClean="0">
                <a:latin typeface="Franklin Gothic Book"/>
              </a:rPr>
              <a:t>Романова Ольга</a:t>
            </a:r>
            <a:br>
              <a:rPr lang="ru-RU" dirty="0" smtClean="0">
                <a:latin typeface="Franklin Gothic Book"/>
              </a:rPr>
            </a:br>
            <a:r>
              <a:rPr lang="en-US" dirty="0" smtClean="0">
                <a:latin typeface="Franklin Gothic Book"/>
              </a:rPr>
              <a:t>oromanova@wciom.com</a:t>
            </a:r>
            <a:endParaRPr lang="ru-RU" dirty="0" smtClean="0">
              <a:latin typeface="Franklin Gothic Book"/>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333392547"/>
              </p:ext>
            </p:extLst>
          </p:nvPr>
        </p:nvGraphicFramePr>
        <p:xfrm>
          <a:off x="428625" y="1365703"/>
          <a:ext cx="7500990" cy="1788821"/>
        </p:xfrm>
        <a:graphic>
          <a:graphicData uri="http://schemas.openxmlformats.org/drawingml/2006/table">
            <a:tbl>
              <a:tblPr firstRow="1" bandRow="1">
                <a:tableStyleId>{5C22544A-7EE6-4342-B048-85BDC9FD1C3A}</a:tableStyleId>
              </a:tblPr>
              <a:tblGrid>
                <a:gridCol w="6929457"/>
                <a:gridCol w="571533"/>
              </a:tblGrid>
              <a:tr h="405693">
                <a:tc>
                  <a:txBody>
                    <a:bodyPr/>
                    <a:lstStyle/>
                    <a:p>
                      <a:r>
                        <a:rPr lang="ru-RU" sz="1400" dirty="0" smtClean="0"/>
                        <a:t>Содержание</a:t>
                      </a:r>
                      <a:endParaRPr lang="ru-RU" sz="1400" dirty="0"/>
                    </a:p>
                  </a:txBody>
                  <a:tcPr/>
                </a:tc>
                <a:tc>
                  <a:txBody>
                    <a:bodyPr/>
                    <a:lstStyle/>
                    <a:p>
                      <a:pPr algn="ctr"/>
                      <a:r>
                        <a:rPr lang="ru-RU" sz="1400" dirty="0" smtClean="0"/>
                        <a:t>2</a:t>
                      </a:r>
                      <a:endParaRPr lang="ru-RU" sz="1400" dirty="0"/>
                    </a:p>
                  </a:txBody>
                  <a:tcPr/>
                </a:tc>
              </a:tr>
              <a:tr h="217444">
                <a:tc>
                  <a:txBody>
                    <a:bodyPr/>
                    <a:lstStyle/>
                    <a:p>
                      <a:r>
                        <a:rPr lang="ru-RU" sz="1200" b="1" dirty="0" smtClean="0"/>
                        <a:t>Параметры</a:t>
                      </a:r>
                      <a:r>
                        <a:rPr lang="ru-RU" sz="1200" b="1" baseline="0" dirty="0" smtClean="0"/>
                        <a:t> исследования</a:t>
                      </a:r>
                      <a:endParaRPr lang="ru-RU" sz="1200" b="1" dirty="0"/>
                    </a:p>
                  </a:txBody>
                  <a:tcPr/>
                </a:tc>
                <a:tc>
                  <a:txBody>
                    <a:bodyPr/>
                    <a:lstStyle/>
                    <a:p>
                      <a:pPr algn="ctr"/>
                      <a:r>
                        <a:rPr lang="ru-RU" sz="1200" b="1" dirty="0" smtClean="0">
                          <a:effectLst>
                            <a:outerShdw blurRad="38100" dist="38100" dir="2700000" algn="tl">
                              <a:srgbClr val="000000">
                                <a:alpha val="43137"/>
                              </a:srgbClr>
                            </a:outerShdw>
                          </a:effectLst>
                        </a:rPr>
                        <a:t>3</a:t>
                      </a:r>
                      <a:endParaRPr lang="ru-RU" sz="1200" b="1" dirty="0">
                        <a:effectLst>
                          <a:outerShdw blurRad="38100" dist="38100" dir="2700000" algn="tl">
                            <a:srgbClr val="000000">
                              <a:alpha val="43137"/>
                            </a:srgbClr>
                          </a:outerShdw>
                        </a:effectLst>
                      </a:endParaRPr>
                    </a:p>
                  </a:txBody>
                  <a:tcPr/>
                </a:tc>
              </a:tr>
              <a:tr h="277202">
                <a:tc>
                  <a:txBody>
                    <a:bodyPr/>
                    <a:lstStyle/>
                    <a:p>
                      <a:r>
                        <a:rPr lang="ru-RU" sz="1200" b="1" dirty="0" smtClean="0"/>
                        <a:t>Параметры выборочной совокупности</a:t>
                      </a:r>
                      <a:endParaRPr lang="ru-RU" sz="1200" b="1" dirty="0"/>
                    </a:p>
                  </a:txBody>
                  <a:tcPr/>
                </a:tc>
                <a:tc>
                  <a:txBody>
                    <a:bodyPr/>
                    <a:lstStyle/>
                    <a:p>
                      <a:pPr algn="ctr"/>
                      <a:r>
                        <a:rPr lang="ru-RU" sz="1200" b="1" dirty="0" smtClean="0">
                          <a:effectLst>
                            <a:outerShdw blurRad="38100" dist="38100" dir="2700000" algn="tl">
                              <a:srgbClr val="000000">
                                <a:alpha val="43137"/>
                              </a:srgbClr>
                            </a:outerShdw>
                          </a:effectLst>
                        </a:rPr>
                        <a:t>4</a:t>
                      </a:r>
                      <a:endParaRPr lang="ru-RU" sz="1200" b="1" dirty="0">
                        <a:effectLst>
                          <a:outerShdw blurRad="38100" dist="38100" dir="2700000" algn="tl">
                            <a:srgbClr val="000000">
                              <a:alpha val="43137"/>
                            </a:srgbClr>
                          </a:outerShdw>
                        </a:effectLst>
                      </a:endParaRPr>
                    </a:p>
                  </a:txBody>
                  <a:tcPr/>
                </a:tc>
              </a:tr>
              <a:tr h="277202">
                <a:tc>
                  <a:txBody>
                    <a:bodyPr/>
                    <a:lstStyle/>
                    <a:p>
                      <a:r>
                        <a:rPr lang="ru-RU" sz="1200" b="1" dirty="0" smtClean="0"/>
                        <a:t>Основные результаты</a:t>
                      </a:r>
                      <a:r>
                        <a:rPr lang="ru-RU" sz="1200" b="1" baseline="0" dirty="0" smtClean="0"/>
                        <a:t> исследования</a:t>
                      </a:r>
                      <a:endParaRPr lang="ru-RU" sz="1200" b="1" dirty="0"/>
                    </a:p>
                  </a:txBody>
                  <a:tcPr/>
                </a:tc>
                <a:tc>
                  <a:txBody>
                    <a:bodyPr/>
                    <a:lstStyle/>
                    <a:p>
                      <a:pPr algn="ctr"/>
                      <a:r>
                        <a:rPr lang="ru-RU" sz="1200" b="1" dirty="0" smtClean="0">
                          <a:effectLst>
                            <a:outerShdw blurRad="38100" dist="38100" dir="2700000" algn="tl">
                              <a:srgbClr val="000000">
                                <a:alpha val="43137"/>
                              </a:srgbClr>
                            </a:outerShdw>
                          </a:effectLst>
                        </a:rPr>
                        <a:t>5</a:t>
                      </a:r>
                      <a:endParaRPr lang="ru-RU" sz="1200" b="1" dirty="0">
                        <a:effectLst>
                          <a:outerShdw blurRad="38100" dist="38100" dir="2700000" algn="tl">
                            <a:srgbClr val="000000">
                              <a:alpha val="43137"/>
                            </a:srgbClr>
                          </a:outerShdw>
                        </a:effectLst>
                      </a:endParaRPr>
                    </a:p>
                  </a:txBody>
                  <a:tcPr/>
                </a:tc>
              </a:tr>
              <a:tr h="277202">
                <a:tc>
                  <a:txBody>
                    <a:bodyPr/>
                    <a:lstStyle/>
                    <a:p>
                      <a:r>
                        <a:rPr lang="ru-RU" sz="1200" b="1" dirty="0" smtClean="0"/>
                        <a:t>Основные выводы</a:t>
                      </a:r>
                      <a:endParaRPr lang="ru-RU" sz="1200" b="1" dirty="0"/>
                    </a:p>
                  </a:txBody>
                  <a:tcPr/>
                </a:tc>
                <a:tc>
                  <a:txBody>
                    <a:bodyPr/>
                    <a:lstStyle/>
                    <a:p>
                      <a:pPr algn="ctr"/>
                      <a:r>
                        <a:rPr lang="ru-RU" sz="1200" b="1" dirty="0" smtClean="0">
                          <a:effectLst>
                            <a:outerShdw blurRad="38100" dist="38100" dir="2700000" algn="tl">
                              <a:srgbClr val="000000">
                                <a:alpha val="43137"/>
                              </a:srgbClr>
                            </a:outerShdw>
                          </a:effectLst>
                        </a:rPr>
                        <a:t>12</a:t>
                      </a:r>
                      <a:endParaRPr lang="ru-RU" sz="1200" b="1" dirty="0">
                        <a:effectLst>
                          <a:outerShdw blurRad="38100" dist="38100" dir="2700000" algn="tl">
                            <a:srgbClr val="000000">
                              <a:alpha val="43137"/>
                            </a:srgbClr>
                          </a:outerShdw>
                        </a:effectLst>
                      </a:endParaRPr>
                    </a:p>
                  </a:txBody>
                  <a:tcPr/>
                </a:tc>
              </a:tr>
              <a:tr h="277202">
                <a:tc>
                  <a:txBody>
                    <a:bodyPr/>
                    <a:lstStyle/>
                    <a:p>
                      <a:r>
                        <a:rPr lang="ru-RU" sz="1200" b="1" dirty="0" smtClean="0"/>
                        <a:t>Контактная</a:t>
                      </a:r>
                      <a:r>
                        <a:rPr lang="ru-RU" sz="1200" b="1" baseline="0" dirty="0" smtClean="0"/>
                        <a:t> информация</a:t>
                      </a:r>
                      <a:endParaRPr lang="ru-RU" sz="1200" b="1" dirty="0"/>
                    </a:p>
                  </a:txBody>
                  <a:tcPr/>
                </a:tc>
                <a:tc>
                  <a:txBody>
                    <a:bodyPr/>
                    <a:lstStyle/>
                    <a:p>
                      <a:pPr algn="ctr"/>
                      <a:r>
                        <a:rPr lang="ru-RU" sz="1200" b="1" dirty="0" smtClean="0">
                          <a:effectLst>
                            <a:outerShdw blurRad="38100" dist="38100" dir="2700000" algn="tl">
                              <a:srgbClr val="000000">
                                <a:alpha val="43137"/>
                              </a:srgbClr>
                            </a:outerShdw>
                          </a:effectLst>
                        </a:rPr>
                        <a:t>14</a:t>
                      </a:r>
                      <a:endParaRPr lang="ru-RU" sz="1200" b="1" dirty="0">
                        <a:effectLst>
                          <a:outerShdw blurRad="38100" dist="38100" dir="2700000" algn="tl">
                            <a:srgbClr val="000000">
                              <a:alpha val="43137"/>
                            </a:srgbClr>
                          </a:outerShdw>
                        </a:effectLst>
                      </a:endParaRPr>
                    </a:p>
                  </a:txBody>
                  <a:tcPr/>
                </a:tc>
              </a:tr>
            </a:tbl>
          </a:graphicData>
        </a:graphic>
      </p:graphicFrame>
      <p:sp>
        <p:nvSpPr>
          <p:cNvPr id="7" name="Заголовок 1"/>
          <p:cNvSpPr txBox="1">
            <a:spLocks/>
          </p:cNvSpPr>
          <p:nvPr/>
        </p:nvSpPr>
        <p:spPr>
          <a:xfrm>
            <a:off x="285750" y="357188"/>
            <a:ext cx="7786688" cy="368300"/>
          </a:xfrm>
          <a:prstGeom prst="rect">
            <a:avLst/>
          </a:prstGeom>
        </p:spPr>
        <p:txBody>
          <a:bodyPr/>
          <a:lstStyle>
            <a:lvl1pPr algn="l" rtl="0" eaLnBrk="0" fontAlgn="base" hangingPunct="0">
              <a:spcBef>
                <a:spcPct val="0"/>
              </a:spcBef>
              <a:spcAft>
                <a:spcPct val="0"/>
              </a:spcAft>
              <a:defRPr sz="4400" b="1" kern="1200">
                <a:solidFill>
                  <a:schemeClr val="tx1"/>
                </a:solidFill>
                <a:latin typeface="Franklin Gothic Book" pitchFamily="34" charset="0"/>
                <a:ea typeface="+mj-ea"/>
                <a:cs typeface="+mj-cs"/>
              </a:defRPr>
            </a:lvl1pPr>
            <a:lvl2pPr algn="l" rtl="0" eaLnBrk="0" fontAlgn="base" hangingPunct="0">
              <a:spcBef>
                <a:spcPct val="0"/>
              </a:spcBef>
              <a:spcAft>
                <a:spcPct val="0"/>
              </a:spcAft>
              <a:defRPr sz="4400" b="1">
                <a:solidFill>
                  <a:schemeClr val="tx1"/>
                </a:solidFill>
                <a:latin typeface="Franklin Gothic Book" pitchFamily="34" charset="0"/>
              </a:defRPr>
            </a:lvl2pPr>
            <a:lvl3pPr algn="l" rtl="0" eaLnBrk="0" fontAlgn="base" hangingPunct="0">
              <a:spcBef>
                <a:spcPct val="0"/>
              </a:spcBef>
              <a:spcAft>
                <a:spcPct val="0"/>
              </a:spcAft>
              <a:defRPr sz="4400" b="1">
                <a:solidFill>
                  <a:schemeClr val="tx1"/>
                </a:solidFill>
                <a:latin typeface="Franklin Gothic Book" pitchFamily="34" charset="0"/>
              </a:defRPr>
            </a:lvl3pPr>
            <a:lvl4pPr algn="l" rtl="0" eaLnBrk="0" fontAlgn="base" hangingPunct="0">
              <a:spcBef>
                <a:spcPct val="0"/>
              </a:spcBef>
              <a:spcAft>
                <a:spcPct val="0"/>
              </a:spcAft>
              <a:defRPr sz="4400" b="1">
                <a:solidFill>
                  <a:schemeClr val="tx1"/>
                </a:solidFill>
                <a:latin typeface="Franklin Gothic Book" pitchFamily="34" charset="0"/>
              </a:defRPr>
            </a:lvl4pPr>
            <a:lvl5pPr algn="l" rtl="0" eaLnBrk="0" fontAlgn="base" hangingPunct="0">
              <a:spcBef>
                <a:spcPct val="0"/>
              </a:spcBef>
              <a:spcAft>
                <a:spcPct val="0"/>
              </a:spcAft>
              <a:defRPr sz="4400" b="1">
                <a:solidFill>
                  <a:schemeClr val="tx1"/>
                </a:solidFill>
                <a:latin typeface="Franklin Gothic Book" pitchFamily="34" charset="0"/>
              </a:defRPr>
            </a:lvl5pPr>
            <a:lvl6pPr marL="457200" algn="l" rtl="0" fontAlgn="base">
              <a:spcBef>
                <a:spcPct val="0"/>
              </a:spcBef>
              <a:spcAft>
                <a:spcPct val="0"/>
              </a:spcAft>
              <a:defRPr b="1">
                <a:solidFill>
                  <a:schemeClr val="tx1"/>
                </a:solidFill>
                <a:latin typeface="Franklin Gothic Book" pitchFamily="34" charset="0"/>
              </a:defRPr>
            </a:lvl6pPr>
            <a:lvl7pPr marL="914400" algn="l" rtl="0" fontAlgn="base">
              <a:spcBef>
                <a:spcPct val="0"/>
              </a:spcBef>
              <a:spcAft>
                <a:spcPct val="0"/>
              </a:spcAft>
              <a:defRPr b="1">
                <a:solidFill>
                  <a:schemeClr val="tx1"/>
                </a:solidFill>
                <a:latin typeface="Franklin Gothic Book" pitchFamily="34" charset="0"/>
              </a:defRPr>
            </a:lvl7pPr>
            <a:lvl8pPr marL="1371600" algn="l" rtl="0" fontAlgn="base">
              <a:spcBef>
                <a:spcPct val="0"/>
              </a:spcBef>
              <a:spcAft>
                <a:spcPct val="0"/>
              </a:spcAft>
              <a:defRPr b="1">
                <a:solidFill>
                  <a:schemeClr val="tx1"/>
                </a:solidFill>
                <a:latin typeface="Franklin Gothic Book" pitchFamily="34" charset="0"/>
              </a:defRPr>
            </a:lvl8pPr>
            <a:lvl9pPr marL="1828800" algn="l" rtl="0" fontAlgn="base">
              <a:spcBef>
                <a:spcPct val="0"/>
              </a:spcBef>
              <a:spcAft>
                <a:spcPct val="0"/>
              </a:spcAft>
              <a:defRPr b="1">
                <a:solidFill>
                  <a:schemeClr val="tx1"/>
                </a:solidFill>
                <a:latin typeface="Franklin Gothic Book" pitchFamily="34" charset="0"/>
              </a:defRPr>
            </a:lvl9pPr>
          </a:lstStyle>
          <a:p>
            <a:pPr eaLnBrk="1" hangingPunct="1"/>
            <a:r>
              <a:rPr lang="ru-RU" sz="1600" dirty="0" smtClean="0">
                <a:latin typeface="Franklin Gothic Book"/>
              </a:rPr>
              <a:t>Содержание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85720" y="260648"/>
            <a:ext cx="7786688" cy="368300"/>
          </a:xfrm>
          <a:prstGeom prst="rect">
            <a:avLst/>
          </a:prstGeom>
        </p:spPr>
        <p:txBody>
          <a:bodyPr/>
          <a:lstStyle/>
          <a:p>
            <a:pPr>
              <a:defRPr/>
            </a:pPr>
            <a:r>
              <a:rPr lang="ru-RU" sz="1600" b="1" dirty="0" smtClean="0">
                <a:latin typeface="Franklin Gothic Book" pitchFamily="34" charset="0"/>
                <a:ea typeface="+mj-ea"/>
                <a:cs typeface="+mj-cs"/>
              </a:rPr>
              <a:t>ПАРАМЕТРЫ ИССЛЕДОВАНИЯ</a:t>
            </a:r>
            <a:endParaRPr lang="en-US" sz="1200" b="1" dirty="0" smtClean="0">
              <a:latin typeface="Franklin Gothic Book" pitchFamily="34" charset="0"/>
              <a:ea typeface="+mj-ea"/>
              <a:cs typeface="+mj-cs"/>
            </a:endParaRPr>
          </a:p>
        </p:txBody>
      </p:sp>
      <p:sp>
        <p:nvSpPr>
          <p:cNvPr id="5" name="Text Box 5"/>
          <p:cNvSpPr txBox="1">
            <a:spLocks noChangeArrowheads="1"/>
          </p:cNvSpPr>
          <p:nvPr/>
        </p:nvSpPr>
        <p:spPr bwMode="auto">
          <a:xfrm>
            <a:off x="395536" y="2492896"/>
            <a:ext cx="7560840" cy="4168834"/>
          </a:xfrm>
          <a:prstGeom prst="rect">
            <a:avLst/>
          </a:prstGeom>
          <a:noFill/>
          <a:ln w="9525">
            <a:noFill/>
            <a:miter lim="800000"/>
            <a:headEnd/>
            <a:tailEnd/>
          </a:ln>
        </p:spPr>
        <p:txBody>
          <a:bodyPr wrap="square">
            <a:spAutoFit/>
          </a:bodyPr>
          <a:lstStyle/>
          <a:p>
            <a:pPr marL="1436688">
              <a:spcBef>
                <a:spcPts val="600"/>
              </a:spcBef>
              <a:defRPr/>
            </a:pPr>
            <a:r>
              <a:rPr lang="ru-RU" sz="1600" b="1" dirty="0" smtClean="0">
                <a:solidFill>
                  <a:schemeClr val="accent1">
                    <a:lumMod val="50000"/>
                  </a:schemeClr>
                </a:solidFill>
                <a:latin typeface="+mn-lt"/>
                <a:cs typeface="ＭＳ Ｐゴシック" charset="-128"/>
              </a:rPr>
              <a:t>Методы исследования:</a:t>
            </a:r>
          </a:p>
          <a:p>
            <a:pPr marL="1436688" algn="just">
              <a:lnSpc>
                <a:spcPct val="114000"/>
              </a:lnSpc>
              <a:spcBef>
                <a:spcPts val="600"/>
              </a:spcBef>
              <a:buClr>
                <a:schemeClr val="accent1">
                  <a:lumMod val="60000"/>
                  <a:lumOff val="40000"/>
                </a:schemeClr>
              </a:buClr>
              <a:defRPr/>
            </a:pPr>
            <a:r>
              <a:rPr lang="ru-RU" sz="1600" dirty="0" smtClean="0">
                <a:latin typeface="+mn-lt"/>
                <a:cs typeface="ＭＳ Ｐゴシック" charset="-128"/>
              </a:rPr>
              <a:t>Личное интервью по месту жительства с применением структурированного опросного листа. Проведено 16-17 июня 2012 года</a:t>
            </a:r>
          </a:p>
          <a:p>
            <a:pPr marL="1436688" algn="just">
              <a:lnSpc>
                <a:spcPct val="114000"/>
              </a:lnSpc>
              <a:spcBef>
                <a:spcPts val="600"/>
              </a:spcBef>
              <a:defRPr/>
            </a:pPr>
            <a:r>
              <a:rPr lang="ru-RU" sz="1600" b="1" dirty="0" smtClean="0">
                <a:solidFill>
                  <a:schemeClr val="accent1">
                    <a:lumMod val="50000"/>
                  </a:schemeClr>
                </a:solidFill>
                <a:latin typeface="+mn-lt"/>
                <a:cs typeface="ＭＳ Ｐゴシック" charset="-128"/>
              </a:rPr>
              <a:t>Целевая аудитория:</a:t>
            </a:r>
          </a:p>
          <a:p>
            <a:pPr marL="1436688" algn="just">
              <a:lnSpc>
                <a:spcPct val="114000"/>
              </a:lnSpc>
              <a:spcBef>
                <a:spcPts val="600"/>
              </a:spcBef>
              <a:defRPr/>
            </a:pPr>
            <a:r>
              <a:rPr lang="ru-RU" sz="1600" dirty="0" smtClean="0">
                <a:latin typeface="+mn-lt"/>
                <a:cs typeface="ＭＳ Ｐゴシック" charset="-128"/>
              </a:rPr>
              <a:t>Население России в возрасте от 18 лет и старше.</a:t>
            </a:r>
          </a:p>
          <a:p>
            <a:pPr marL="1436688" algn="just">
              <a:lnSpc>
                <a:spcPct val="114000"/>
              </a:lnSpc>
              <a:spcBef>
                <a:spcPts val="600"/>
              </a:spcBef>
              <a:defRPr/>
            </a:pPr>
            <a:r>
              <a:rPr lang="ru-RU" sz="1600" b="1" dirty="0" smtClean="0">
                <a:solidFill>
                  <a:schemeClr val="accent1">
                    <a:lumMod val="50000"/>
                  </a:schemeClr>
                </a:solidFill>
                <a:latin typeface="+mn-lt"/>
                <a:cs typeface="ＭＳ Ｐゴシック" charset="-128"/>
              </a:rPr>
              <a:t>География и выборка исследования:</a:t>
            </a:r>
          </a:p>
          <a:p>
            <a:pPr marL="1436688" algn="just">
              <a:lnSpc>
                <a:spcPct val="114000"/>
              </a:lnSpc>
              <a:spcBef>
                <a:spcPts val="600"/>
              </a:spcBef>
              <a:defRPr/>
            </a:pPr>
            <a:r>
              <a:rPr lang="ru-RU" sz="1600" dirty="0" smtClean="0">
                <a:latin typeface="+mn-lt"/>
                <a:cs typeface="ＭＳ Ｐゴシック" charset="-128"/>
              </a:rPr>
              <a:t>Опрос на основе всероссийской многоступенчатой стратифицированной территориальной случайной выборки, репрезентирующей взрослое население России. </a:t>
            </a:r>
          </a:p>
          <a:p>
            <a:pPr marL="1436688" algn="just">
              <a:lnSpc>
                <a:spcPct val="114000"/>
              </a:lnSpc>
              <a:spcBef>
                <a:spcPts val="600"/>
              </a:spcBef>
              <a:defRPr/>
            </a:pPr>
            <a:r>
              <a:rPr lang="ru-RU" sz="1600" dirty="0" smtClean="0">
                <a:latin typeface="+mn-lt"/>
                <a:cs typeface="ＭＳ Ｐゴシック" charset="-128"/>
              </a:rPr>
              <a:t>Размер выборочной совокупности составляет 1</a:t>
            </a:r>
            <a:r>
              <a:rPr lang="en-US" sz="1600" dirty="0" smtClean="0">
                <a:latin typeface="+mn-lt"/>
                <a:cs typeface="ＭＳ Ｐゴシック" charset="-128"/>
              </a:rPr>
              <a:t>600</a:t>
            </a:r>
            <a:r>
              <a:rPr lang="ru-RU" sz="1600" dirty="0" smtClean="0">
                <a:latin typeface="+mn-lt"/>
                <a:cs typeface="ＭＳ Ｐゴシック" charset="-128"/>
              </a:rPr>
              <a:t> человек, при этом ошибка выборки (статистическая погрешность) не превышает ±3,4%.</a:t>
            </a:r>
            <a:endParaRPr lang="ru-RU" sz="1600" dirty="0">
              <a:latin typeface="+mn-lt"/>
              <a:cs typeface="ＭＳ Ｐゴシック" charset="-128"/>
            </a:endParaRPr>
          </a:p>
        </p:txBody>
      </p:sp>
      <p:sp>
        <p:nvSpPr>
          <p:cNvPr id="6" name="Text Box 5"/>
          <p:cNvSpPr txBox="1">
            <a:spLocks noChangeArrowheads="1"/>
          </p:cNvSpPr>
          <p:nvPr/>
        </p:nvSpPr>
        <p:spPr bwMode="auto">
          <a:xfrm>
            <a:off x="395536" y="895601"/>
            <a:ext cx="7560840" cy="1615314"/>
          </a:xfrm>
          <a:prstGeom prst="rect">
            <a:avLst/>
          </a:prstGeom>
          <a:noFill/>
          <a:ln w="9525">
            <a:noFill/>
            <a:miter lim="800000"/>
            <a:headEnd/>
            <a:tailEnd/>
          </a:ln>
        </p:spPr>
        <p:txBody>
          <a:bodyPr wrap="square">
            <a:spAutoFit/>
          </a:bodyPr>
          <a:lstStyle/>
          <a:p>
            <a:pPr marL="177800">
              <a:spcBef>
                <a:spcPts val="600"/>
              </a:spcBef>
              <a:defRPr/>
            </a:pPr>
            <a:r>
              <a:rPr lang="ru-RU" sz="1600" b="1" dirty="0" smtClean="0">
                <a:solidFill>
                  <a:schemeClr val="accent1">
                    <a:lumMod val="50000"/>
                  </a:schemeClr>
                </a:solidFill>
                <a:latin typeface="+mn-lt"/>
                <a:cs typeface="ＭＳ Ｐゴシック" charset="-128"/>
              </a:rPr>
              <a:t>Цели исследования:</a:t>
            </a:r>
          </a:p>
          <a:p>
            <a:pPr marL="463550" indent="-285750" algn="just">
              <a:lnSpc>
                <a:spcPct val="114000"/>
              </a:lnSpc>
              <a:spcBef>
                <a:spcPts val="600"/>
              </a:spcBef>
              <a:buClr>
                <a:schemeClr val="accent1">
                  <a:lumMod val="50000"/>
                </a:schemeClr>
              </a:buClr>
              <a:buFont typeface="Wingdings" pitchFamily="2" charset="2"/>
              <a:buChar char="v"/>
              <a:defRPr/>
            </a:pPr>
            <a:r>
              <a:rPr lang="ru-RU" sz="1600" dirty="0" smtClean="0">
                <a:latin typeface="+mn-lt"/>
                <a:cs typeface="ＭＳ Ｐゴシック" charset="-128"/>
              </a:rPr>
              <a:t>Описать отношение россиян к пластиковой таре для розлива напитков;</a:t>
            </a:r>
          </a:p>
          <a:p>
            <a:pPr marL="463550" indent="-285750" algn="just">
              <a:lnSpc>
                <a:spcPct val="114000"/>
              </a:lnSpc>
              <a:spcBef>
                <a:spcPts val="600"/>
              </a:spcBef>
              <a:buClr>
                <a:schemeClr val="accent1">
                  <a:lumMod val="50000"/>
                </a:schemeClr>
              </a:buClr>
              <a:buFont typeface="Wingdings" pitchFamily="2" charset="2"/>
              <a:buChar char="v"/>
              <a:defRPr/>
            </a:pPr>
            <a:r>
              <a:rPr lang="ru-RU" sz="1600" dirty="0" smtClean="0">
                <a:latin typeface="+mn-lt"/>
                <a:cs typeface="ＭＳ Ｐゴシック" charset="-128"/>
              </a:rPr>
              <a:t>Определить отношение россиян к перспективе принятия постановления о запрете продаж алкогольной продукции в пластиковой таре как мере, направленной на сокращение потребления алкоголя.</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85720" y="260648"/>
            <a:ext cx="7786688" cy="368300"/>
          </a:xfrm>
          <a:prstGeom prst="rect">
            <a:avLst/>
          </a:prstGeom>
        </p:spPr>
        <p:txBody>
          <a:bodyPr/>
          <a:lstStyle/>
          <a:p>
            <a:pPr>
              <a:defRPr/>
            </a:pPr>
            <a:r>
              <a:rPr lang="ru-RU" sz="1600" b="1" dirty="0" smtClean="0">
                <a:latin typeface="Franklin Gothic Book" pitchFamily="34" charset="0"/>
                <a:ea typeface="+mj-ea"/>
                <a:cs typeface="+mj-cs"/>
              </a:rPr>
              <a:t>Параметры выборочной совокупности</a:t>
            </a:r>
            <a:endParaRPr lang="en-US" sz="1200" b="1" dirty="0" smtClean="0">
              <a:latin typeface="Franklin Gothic Book" pitchFamily="34" charset="0"/>
              <a:ea typeface="+mj-ea"/>
              <a:cs typeface="+mj-cs"/>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415306635"/>
              </p:ext>
            </p:extLst>
          </p:nvPr>
        </p:nvGraphicFramePr>
        <p:xfrm>
          <a:off x="296545" y="980728"/>
          <a:ext cx="7587823" cy="5472621"/>
        </p:xfrm>
        <a:graphic>
          <a:graphicData uri="http://schemas.openxmlformats.org/drawingml/2006/table">
            <a:tbl>
              <a:tblPr>
                <a:tableStyleId>{5C22544A-7EE6-4342-B048-85BDC9FD1C3A}</a:tableStyleId>
              </a:tblPr>
              <a:tblGrid>
                <a:gridCol w="1717998"/>
                <a:gridCol w="5452147"/>
                <a:gridCol w="417678"/>
              </a:tblGrid>
              <a:tr h="168763">
                <a:tc rowSpan="2">
                  <a:txBody>
                    <a:bodyPr/>
                    <a:lstStyle/>
                    <a:p>
                      <a:pPr algn="l" fontAlgn="ctr"/>
                      <a:r>
                        <a:rPr lang="ru-RU" sz="1000" b="1" i="0" u="none" strike="noStrike" dirty="0">
                          <a:effectLst/>
                        </a:rPr>
                        <a:t>Пол</a:t>
                      </a:r>
                      <a:endParaRPr lang="ru-RU" sz="1000" b="1" i="0" u="none" strike="noStrike" dirty="0">
                        <a:effectLst/>
                        <a:latin typeface="Franklin Gothic Book"/>
                      </a:endParaRPr>
                    </a:p>
                  </a:txBody>
                  <a:tcPr marL="9513" marR="9513" marT="9513" marB="0" anchor="ctr">
                    <a:solidFill>
                      <a:schemeClr val="accent1">
                        <a:lumMod val="20000"/>
                        <a:lumOff val="80000"/>
                      </a:schemeClr>
                    </a:solidFill>
                  </a:tcPr>
                </a:tc>
                <a:tc>
                  <a:txBody>
                    <a:bodyPr/>
                    <a:lstStyle/>
                    <a:p>
                      <a:pPr algn="l" fontAlgn="ctr"/>
                      <a:r>
                        <a:rPr lang="ru-RU" sz="1000" u="none" strike="noStrike" dirty="0">
                          <a:effectLst/>
                        </a:rPr>
                        <a:t>Мужской</a:t>
                      </a:r>
                      <a:endParaRPr lang="ru-RU" sz="1000" b="0" i="1" u="none" strike="noStrike" dirty="0">
                        <a:effectLst/>
                        <a:latin typeface="Franklin Gothic Book"/>
                      </a:endParaRPr>
                    </a:p>
                  </a:txBody>
                  <a:tcPr marL="9513" marR="9513" marT="9513" marB="0" anchor="ctr">
                    <a:solidFill>
                      <a:schemeClr val="accent1">
                        <a:lumMod val="20000"/>
                        <a:lumOff val="80000"/>
                      </a:schemeClr>
                    </a:solidFill>
                  </a:tcPr>
                </a:tc>
                <a:tc>
                  <a:txBody>
                    <a:bodyPr/>
                    <a:lstStyle/>
                    <a:p>
                      <a:pPr algn="ctr" fontAlgn="ctr"/>
                      <a:r>
                        <a:rPr lang="ru-RU" sz="1000" b="1" u="none" strike="noStrike" dirty="0">
                          <a:effectLst/>
                        </a:rPr>
                        <a:t>45</a:t>
                      </a:r>
                      <a:endParaRPr lang="ru-RU" sz="1000" b="1" i="0" u="none" strike="noStrike" dirty="0">
                        <a:effectLst/>
                        <a:latin typeface="Franklin Gothic Book"/>
                      </a:endParaRPr>
                    </a:p>
                  </a:txBody>
                  <a:tcPr marL="9513" marR="9513" marT="9513" marB="0" anchor="ctr">
                    <a:solidFill>
                      <a:schemeClr val="accent1">
                        <a:lumMod val="20000"/>
                        <a:lumOff val="80000"/>
                      </a:schemeClr>
                    </a:solidFill>
                  </a:tcPr>
                </a:tc>
              </a:tr>
              <a:tr h="168763">
                <a:tc vMerge="1">
                  <a:txBody>
                    <a:bodyPr/>
                    <a:lstStyle/>
                    <a:p>
                      <a:endParaRPr lang="ru-RU"/>
                    </a:p>
                  </a:txBody>
                  <a:tcPr/>
                </a:tc>
                <a:tc>
                  <a:txBody>
                    <a:bodyPr/>
                    <a:lstStyle/>
                    <a:p>
                      <a:pPr algn="l" fontAlgn="ctr"/>
                      <a:r>
                        <a:rPr lang="ru-RU" sz="1000" u="none" strike="noStrike" dirty="0">
                          <a:effectLst/>
                        </a:rPr>
                        <a:t>Женский</a:t>
                      </a:r>
                      <a:endParaRPr lang="ru-RU" sz="1000" b="0" i="1" u="none" strike="noStrike" dirty="0">
                        <a:effectLst/>
                        <a:latin typeface="Franklin Gothic Book"/>
                      </a:endParaRPr>
                    </a:p>
                  </a:txBody>
                  <a:tcPr marL="9513" marR="9513" marT="9513" marB="0" anchor="ctr">
                    <a:solidFill>
                      <a:schemeClr val="accent1">
                        <a:lumMod val="20000"/>
                        <a:lumOff val="80000"/>
                      </a:schemeClr>
                    </a:solidFill>
                  </a:tcPr>
                </a:tc>
                <a:tc>
                  <a:txBody>
                    <a:bodyPr/>
                    <a:lstStyle/>
                    <a:p>
                      <a:pPr algn="ctr" fontAlgn="ctr"/>
                      <a:r>
                        <a:rPr lang="ru-RU" sz="1000" b="1" u="none" strike="noStrike" dirty="0">
                          <a:effectLst/>
                        </a:rPr>
                        <a:t>55</a:t>
                      </a:r>
                      <a:endParaRPr lang="ru-RU" sz="1000" b="1" i="0" u="none" strike="noStrike" dirty="0">
                        <a:effectLst/>
                        <a:latin typeface="Franklin Gothic Book"/>
                      </a:endParaRPr>
                    </a:p>
                  </a:txBody>
                  <a:tcPr marL="9513" marR="9513" marT="9513" marB="0" anchor="ctr">
                    <a:solidFill>
                      <a:schemeClr val="accent1">
                        <a:lumMod val="20000"/>
                        <a:lumOff val="80000"/>
                      </a:schemeClr>
                    </a:solidFill>
                  </a:tcPr>
                </a:tc>
              </a:tr>
              <a:tr h="168763">
                <a:tc rowSpan="5">
                  <a:txBody>
                    <a:bodyPr/>
                    <a:lstStyle/>
                    <a:p>
                      <a:pPr algn="l" fontAlgn="ctr"/>
                      <a:r>
                        <a:rPr lang="ru-RU" sz="1000" b="1" i="0" u="none" strike="noStrike" dirty="0">
                          <a:effectLst/>
                        </a:rPr>
                        <a:t>Возраст</a:t>
                      </a:r>
                      <a:endParaRPr lang="ru-RU" sz="1000" b="1" i="0" u="none" strike="noStrike" dirty="0">
                        <a:effectLst/>
                        <a:latin typeface="Franklin Gothic Book"/>
                      </a:endParaRPr>
                    </a:p>
                  </a:txBody>
                  <a:tcPr marL="9513" marR="9513" marT="9513" marB="0" anchor="ctr">
                    <a:solidFill>
                      <a:srgbClr val="85D1C3"/>
                    </a:solidFill>
                  </a:tcPr>
                </a:tc>
                <a:tc>
                  <a:txBody>
                    <a:bodyPr/>
                    <a:lstStyle/>
                    <a:p>
                      <a:pPr algn="l" fontAlgn="ctr"/>
                      <a:r>
                        <a:rPr lang="ru-RU" sz="1000" u="none" strike="noStrike" dirty="0">
                          <a:effectLst/>
                        </a:rPr>
                        <a:t>18-24 года</a:t>
                      </a:r>
                      <a:endParaRPr lang="ru-RU" sz="1000" b="0" i="1" u="none" strike="noStrike" dirty="0">
                        <a:effectLst/>
                        <a:latin typeface="Franklin Gothic Book"/>
                      </a:endParaRPr>
                    </a:p>
                  </a:txBody>
                  <a:tcPr marL="9513" marR="9513" marT="9513" marB="0" anchor="ctr">
                    <a:solidFill>
                      <a:srgbClr val="85D1C3"/>
                    </a:solidFill>
                  </a:tcPr>
                </a:tc>
                <a:tc>
                  <a:txBody>
                    <a:bodyPr/>
                    <a:lstStyle/>
                    <a:p>
                      <a:pPr algn="ctr" fontAlgn="ctr"/>
                      <a:r>
                        <a:rPr lang="ru-RU" sz="1000" b="1" u="none" strike="noStrike" dirty="0">
                          <a:effectLst/>
                        </a:rPr>
                        <a:t>14</a:t>
                      </a:r>
                      <a:endParaRPr lang="ru-RU" sz="1000" b="1" i="0" u="none" strike="noStrike" dirty="0">
                        <a:effectLst/>
                        <a:latin typeface="Franklin Gothic Book"/>
                      </a:endParaRPr>
                    </a:p>
                  </a:txBody>
                  <a:tcPr marL="9513" marR="9513" marT="9513" marB="0" anchor="ctr">
                    <a:solidFill>
                      <a:srgbClr val="85D1C3"/>
                    </a:solidFill>
                  </a:tcPr>
                </a:tc>
              </a:tr>
              <a:tr h="168763">
                <a:tc vMerge="1">
                  <a:txBody>
                    <a:bodyPr/>
                    <a:lstStyle/>
                    <a:p>
                      <a:endParaRPr lang="ru-RU"/>
                    </a:p>
                  </a:txBody>
                  <a:tcPr/>
                </a:tc>
                <a:tc>
                  <a:txBody>
                    <a:bodyPr/>
                    <a:lstStyle/>
                    <a:p>
                      <a:pPr algn="l" fontAlgn="ctr"/>
                      <a:r>
                        <a:rPr lang="ru-RU" sz="1000" u="none" strike="noStrike" dirty="0">
                          <a:effectLst/>
                        </a:rPr>
                        <a:t>25-34 года</a:t>
                      </a:r>
                      <a:endParaRPr lang="ru-RU" sz="1000" b="0" i="1" u="none" strike="noStrike" dirty="0">
                        <a:effectLst/>
                        <a:latin typeface="Franklin Gothic Book"/>
                      </a:endParaRPr>
                    </a:p>
                  </a:txBody>
                  <a:tcPr marL="9513" marR="9513" marT="9513" marB="0" anchor="ctr">
                    <a:solidFill>
                      <a:srgbClr val="85D1C3"/>
                    </a:solidFill>
                  </a:tcPr>
                </a:tc>
                <a:tc>
                  <a:txBody>
                    <a:bodyPr/>
                    <a:lstStyle/>
                    <a:p>
                      <a:pPr algn="ctr" fontAlgn="ctr"/>
                      <a:r>
                        <a:rPr lang="ru-RU" sz="1000" b="1" u="none" strike="noStrike" dirty="0">
                          <a:effectLst/>
                        </a:rPr>
                        <a:t>20</a:t>
                      </a:r>
                      <a:endParaRPr lang="ru-RU" sz="1000" b="1" i="0" u="none" strike="noStrike" dirty="0">
                        <a:effectLst/>
                        <a:latin typeface="Franklin Gothic Book"/>
                      </a:endParaRPr>
                    </a:p>
                  </a:txBody>
                  <a:tcPr marL="9513" marR="9513" marT="9513" marB="0" anchor="ctr">
                    <a:solidFill>
                      <a:srgbClr val="85D1C3"/>
                    </a:solidFill>
                  </a:tcPr>
                </a:tc>
              </a:tr>
              <a:tr h="168763">
                <a:tc vMerge="1">
                  <a:txBody>
                    <a:bodyPr/>
                    <a:lstStyle/>
                    <a:p>
                      <a:endParaRPr lang="ru-RU"/>
                    </a:p>
                  </a:txBody>
                  <a:tcPr/>
                </a:tc>
                <a:tc>
                  <a:txBody>
                    <a:bodyPr/>
                    <a:lstStyle/>
                    <a:p>
                      <a:pPr algn="l" fontAlgn="ctr"/>
                      <a:r>
                        <a:rPr lang="ru-RU" sz="1000" u="none" strike="noStrike" dirty="0">
                          <a:effectLst/>
                        </a:rPr>
                        <a:t>35-44 года</a:t>
                      </a:r>
                      <a:endParaRPr lang="ru-RU" sz="1000" b="0" i="1" u="none" strike="noStrike" dirty="0">
                        <a:effectLst/>
                        <a:latin typeface="Franklin Gothic Book"/>
                      </a:endParaRPr>
                    </a:p>
                  </a:txBody>
                  <a:tcPr marL="9513" marR="9513" marT="9513" marB="0" anchor="ctr">
                    <a:solidFill>
                      <a:srgbClr val="85D1C3"/>
                    </a:solidFill>
                  </a:tcPr>
                </a:tc>
                <a:tc>
                  <a:txBody>
                    <a:bodyPr/>
                    <a:lstStyle/>
                    <a:p>
                      <a:pPr algn="ctr" fontAlgn="ctr"/>
                      <a:r>
                        <a:rPr lang="ru-RU" sz="1000" b="1" u="none" strike="noStrike" dirty="0">
                          <a:effectLst/>
                        </a:rPr>
                        <a:t>17</a:t>
                      </a:r>
                      <a:endParaRPr lang="ru-RU" sz="1000" b="1" i="0" u="none" strike="noStrike" dirty="0">
                        <a:effectLst/>
                        <a:latin typeface="Franklin Gothic Book"/>
                      </a:endParaRPr>
                    </a:p>
                  </a:txBody>
                  <a:tcPr marL="9513" marR="9513" marT="9513" marB="0" anchor="ctr">
                    <a:solidFill>
                      <a:srgbClr val="85D1C3"/>
                    </a:solidFill>
                  </a:tcPr>
                </a:tc>
              </a:tr>
              <a:tr h="168763">
                <a:tc vMerge="1">
                  <a:txBody>
                    <a:bodyPr/>
                    <a:lstStyle/>
                    <a:p>
                      <a:endParaRPr lang="ru-RU"/>
                    </a:p>
                  </a:txBody>
                  <a:tcPr/>
                </a:tc>
                <a:tc>
                  <a:txBody>
                    <a:bodyPr/>
                    <a:lstStyle/>
                    <a:p>
                      <a:pPr algn="l" fontAlgn="ctr"/>
                      <a:r>
                        <a:rPr lang="ru-RU" sz="1000" u="none" strike="noStrike" dirty="0">
                          <a:effectLst/>
                        </a:rPr>
                        <a:t>45-59 лет</a:t>
                      </a:r>
                      <a:endParaRPr lang="ru-RU" sz="1000" b="0" i="1" u="none" strike="noStrike" dirty="0">
                        <a:effectLst/>
                        <a:latin typeface="Franklin Gothic Book"/>
                      </a:endParaRPr>
                    </a:p>
                  </a:txBody>
                  <a:tcPr marL="9513" marR="9513" marT="9513" marB="0" anchor="ctr">
                    <a:solidFill>
                      <a:srgbClr val="85D1C3"/>
                    </a:solidFill>
                  </a:tcPr>
                </a:tc>
                <a:tc>
                  <a:txBody>
                    <a:bodyPr/>
                    <a:lstStyle/>
                    <a:p>
                      <a:pPr algn="ctr" fontAlgn="ctr"/>
                      <a:r>
                        <a:rPr lang="ru-RU" sz="1000" b="1" u="none" strike="noStrike" dirty="0">
                          <a:effectLst/>
                        </a:rPr>
                        <a:t>30</a:t>
                      </a:r>
                      <a:endParaRPr lang="ru-RU" sz="1000" b="1" i="0" u="none" strike="noStrike" dirty="0">
                        <a:effectLst/>
                        <a:latin typeface="Franklin Gothic Book"/>
                      </a:endParaRPr>
                    </a:p>
                  </a:txBody>
                  <a:tcPr marL="9513" marR="9513" marT="9513" marB="0" anchor="ctr">
                    <a:solidFill>
                      <a:srgbClr val="85D1C3"/>
                    </a:solidFill>
                  </a:tcPr>
                </a:tc>
              </a:tr>
              <a:tr h="168763">
                <a:tc vMerge="1">
                  <a:txBody>
                    <a:bodyPr/>
                    <a:lstStyle/>
                    <a:p>
                      <a:endParaRPr lang="ru-RU"/>
                    </a:p>
                  </a:txBody>
                  <a:tcPr/>
                </a:tc>
                <a:tc>
                  <a:txBody>
                    <a:bodyPr/>
                    <a:lstStyle/>
                    <a:p>
                      <a:pPr algn="l" fontAlgn="ctr"/>
                      <a:r>
                        <a:rPr lang="ru-RU" sz="1000" u="none" strike="noStrike" dirty="0">
                          <a:effectLst/>
                        </a:rPr>
                        <a:t>60 и старше</a:t>
                      </a:r>
                      <a:endParaRPr lang="ru-RU" sz="1000" b="0" i="1" u="none" strike="noStrike" dirty="0">
                        <a:effectLst/>
                        <a:latin typeface="Franklin Gothic Book"/>
                      </a:endParaRPr>
                    </a:p>
                  </a:txBody>
                  <a:tcPr marL="9513" marR="9513" marT="9513" marB="0" anchor="ctr">
                    <a:solidFill>
                      <a:srgbClr val="85D1C3"/>
                    </a:solidFill>
                  </a:tcPr>
                </a:tc>
                <a:tc>
                  <a:txBody>
                    <a:bodyPr/>
                    <a:lstStyle/>
                    <a:p>
                      <a:pPr algn="ctr" fontAlgn="ctr"/>
                      <a:r>
                        <a:rPr lang="en-US" sz="1000" b="1" i="0" u="none" strike="noStrike" dirty="0" smtClean="0">
                          <a:effectLst/>
                          <a:latin typeface="+mn-lt"/>
                        </a:rPr>
                        <a:t>19</a:t>
                      </a:r>
                      <a:endParaRPr lang="ru-RU" sz="1000" b="1" i="0" u="none" strike="noStrike" dirty="0">
                        <a:effectLst/>
                        <a:latin typeface="Franklin Gothic Book"/>
                      </a:endParaRPr>
                    </a:p>
                  </a:txBody>
                  <a:tcPr marL="9513" marR="9513" marT="9513" marB="0" anchor="ctr">
                    <a:solidFill>
                      <a:srgbClr val="85D1C3"/>
                    </a:solidFill>
                  </a:tcPr>
                </a:tc>
              </a:tr>
              <a:tr h="203187">
                <a:tc rowSpan="4">
                  <a:txBody>
                    <a:bodyPr/>
                    <a:lstStyle/>
                    <a:p>
                      <a:pPr algn="l" fontAlgn="ctr"/>
                      <a:r>
                        <a:rPr lang="ru-RU" sz="1000" b="1" i="0" u="none" strike="noStrike" dirty="0">
                          <a:effectLst/>
                        </a:rPr>
                        <a:t>Образование</a:t>
                      </a:r>
                      <a:endParaRPr lang="ru-RU" sz="1000" b="1" i="0" u="none" strike="noStrike" dirty="0">
                        <a:effectLst/>
                        <a:latin typeface="Franklin Gothic Book"/>
                      </a:endParaRPr>
                    </a:p>
                  </a:txBody>
                  <a:tcPr marL="9513" marR="9513" marT="9513" marB="0" anchor="ctr">
                    <a:solidFill>
                      <a:schemeClr val="accent1">
                        <a:lumMod val="20000"/>
                        <a:lumOff val="80000"/>
                      </a:schemeClr>
                    </a:solidFill>
                  </a:tcPr>
                </a:tc>
                <a:tc>
                  <a:txBody>
                    <a:bodyPr/>
                    <a:lstStyle/>
                    <a:p>
                      <a:pPr algn="l" fontAlgn="ctr"/>
                      <a:r>
                        <a:rPr lang="ru-RU" sz="1000" u="none" strike="noStrike" dirty="0">
                          <a:effectLst/>
                        </a:rPr>
                        <a:t>Образование начальное или ниже, неполное среднее образование</a:t>
                      </a:r>
                      <a:endParaRPr lang="ru-RU" sz="1000" b="0" i="1" u="none" strike="noStrike" dirty="0">
                        <a:effectLst/>
                        <a:latin typeface="Franklin Gothic Book"/>
                      </a:endParaRPr>
                    </a:p>
                  </a:txBody>
                  <a:tcPr marL="9513" marR="9513" marT="9513" marB="0" anchor="ctr">
                    <a:solidFill>
                      <a:schemeClr val="accent1">
                        <a:lumMod val="20000"/>
                        <a:lumOff val="80000"/>
                      </a:schemeClr>
                    </a:solidFill>
                  </a:tcPr>
                </a:tc>
                <a:tc>
                  <a:txBody>
                    <a:bodyPr/>
                    <a:lstStyle/>
                    <a:p>
                      <a:pPr algn="ctr" fontAlgn="ctr"/>
                      <a:r>
                        <a:rPr lang="ru-RU" sz="1000" b="1" u="none" strike="noStrike" dirty="0">
                          <a:effectLst/>
                        </a:rPr>
                        <a:t>7</a:t>
                      </a:r>
                      <a:endParaRPr lang="ru-RU" sz="1000" b="1" i="0" u="none" strike="noStrike" dirty="0">
                        <a:effectLst/>
                        <a:latin typeface="Franklin Gothic Book"/>
                      </a:endParaRPr>
                    </a:p>
                  </a:txBody>
                  <a:tcPr marL="9513" marR="9513" marT="9513" marB="0" anchor="ctr">
                    <a:solidFill>
                      <a:schemeClr val="accent1">
                        <a:lumMod val="20000"/>
                        <a:lumOff val="80000"/>
                      </a:schemeClr>
                    </a:solidFill>
                  </a:tcPr>
                </a:tc>
              </a:tr>
              <a:tr h="168763">
                <a:tc vMerge="1">
                  <a:txBody>
                    <a:bodyPr/>
                    <a:lstStyle/>
                    <a:p>
                      <a:endParaRPr lang="ru-RU"/>
                    </a:p>
                  </a:txBody>
                  <a:tcPr/>
                </a:tc>
                <a:tc>
                  <a:txBody>
                    <a:bodyPr/>
                    <a:lstStyle/>
                    <a:p>
                      <a:pPr algn="l" fontAlgn="ctr"/>
                      <a:r>
                        <a:rPr lang="ru-RU" sz="1000" u="none" strike="noStrike" dirty="0">
                          <a:effectLst/>
                        </a:rPr>
                        <a:t>Среднее образование (школа или ПТУ)</a:t>
                      </a:r>
                      <a:endParaRPr lang="ru-RU" sz="1000" b="0" i="1" u="none" strike="noStrike" dirty="0">
                        <a:effectLst/>
                        <a:latin typeface="Franklin Gothic Book"/>
                      </a:endParaRPr>
                    </a:p>
                  </a:txBody>
                  <a:tcPr marL="9513" marR="9513" marT="9513" marB="0" anchor="ctr">
                    <a:solidFill>
                      <a:schemeClr val="accent1">
                        <a:lumMod val="20000"/>
                        <a:lumOff val="80000"/>
                      </a:schemeClr>
                    </a:solidFill>
                  </a:tcPr>
                </a:tc>
                <a:tc>
                  <a:txBody>
                    <a:bodyPr/>
                    <a:lstStyle/>
                    <a:p>
                      <a:pPr algn="ctr" fontAlgn="ctr"/>
                      <a:r>
                        <a:rPr lang="ru-RU" sz="1000" b="1" u="none" strike="noStrike" dirty="0">
                          <a:effectLst/>
                        </a:rPr>
                        <a:t>24</a:t>
                      </a:r>
                      <a:endParaRPr lang="ru-RU" sz="1000" b="1" i="0" u="none" strike="noStrike" dirty="0">
                        <a:effectLst/>
                        <a:latin typeface="Franklin Gothic Book"/>
                      </a:endParaRPr>
                    </a:p>
                  </a:txBody>
                  <a:tcPr marL="9513" marR="9513" marT="9513" marB="0" anchor="ctr">
                    <a:solidFill>
                      <a:schemeClr val="accent1">
                        <a:lumMod val="20000"/>
                        <a:lumOff val="80000"/>
                      </a:schemeClr>
                    </a:solidFill>
                  </a:tcPr>
                </a:tc>
              </a:tr>
              <a:tr h="168763">
                <a:tc vMerge="1">
                  <a:txBody>
                    <a:bodyPr/>
                    <a:lstStyle/>
                    <a:p>
                      <a:endParaRPr lang="ru-RU"/>
                    </a:p>
                  </a:txBody>
                  <a:tcPr/>
                </a:tc>
                <a:tc>
                  <a:txBody>
                    <a:bodyPr/>
                    <a:lstStyle/>
                    <a:p>
                      <a:pPr algn="l" fontAlgn="ctr"/>
                      <a:r>
                        <a:rPr lang="ru-RU" sz="1000" u="none" strike="noStrike" dirty="0">
                          <a:effectLst/>
                        </a:rPr>
                        <a:t>Среднее специальное образование (техникум)</a:t>
                      </a:r>
                      <a:endParaRPr lang="ru-RU" sz="1000" b="0" i="1" u="none" strike="noStrike" dirty="0">
                        <a:effectLst/>
                        <a:latin typeface="Franklin Gothic Book"/>
                      </a:endParaRPr>
                    </a:p>
                  </a:txBody>
                  <a:tcPr marL="9513" marR="9513" marT="9513" marB="0" anchor="ctr">
                    <a:solidFill>
                      <a:schemeClr val="accent1">
                        <a:lumMod val="20000"/>
                        <a:lumOff val="80000"/>
                      </a:schemeClr>
                    </a:solidFill>
                  </a:tcPr>
                </a:tc>
                <a:tc>
                  <a:txBody>
                    <a:bodyPr/>
                    <a:lstStyle/>
                    <a:p>
                      <a:pPr algn="ctr" fontAlgn="ctr"/>
                      <a:r>
                        <a:rPr lang="ru-RU" sz="1000" b="1" u="none" strike="noStrike" dirty="0">
                          <a:effectLst/>
                        </a:rPr>
                        <a:t>40</a:t>
                      </a:r>
                      <a:endParaRPr lang="ru-RU" sz="1000" b="1" i="0" u="none" strike="noStrike" dirty="0">
                        <a:effectLst/>
                        <a:latin typeface="Franklin Gothic Book"/>
                      </a:endParaRPr>
                    </a:p>
                  </a:txBody>
                  <a:tcPr marL="9513" marR="9513" marT="9513" marB="0" anchor="ctr">
                    <a:solidFill>
                      <a:schemeClr val="accent1">
                        <a:lumMod val="20000"/>
                        <a:lumOff val="80000"/>
                      </a:schemeClr>
                    </a:solidFill>
                  </a:tcPr>
                </a:tc>
              </a:tr>
              <a:tr h="203187">
                <a:tc vMerge="1">
                  <a:txBody>
                    <a:bodyPr/>
                    <a:lstStyle/>
                    <a:p>
                      <a:endParaRPr lang="ru-RU"/>
                    </a:p>
                  </a:txBody>
                  <a:tcPr/>
                </a:tc>
                <a:tc>
                  <a:txBody>
                    <a:bodyPr/>
                    <a:lstStyle/>
                    <a:p>
                      <a:pPr algn="l" fontAlgn="ctr"/>
                      <a:r>
                        <a:rPr lang="ru-RU" sz="1000" u="none" strike="noStrike" dirty="0">
                          <a:effectLst/>
                        </a:rPr>
                        <a:t>Незаконченное высшее (не менее 3-х курсов ВУЗа), высшее</a:t>
                      </a:r>
                      <a:endParaRPr lang="ru-RU" sz="1000" b="0" i="1" u="none" strike="noStrike" dirty="0">
                        <a:effectLst/>
                        <a:latin typeface="Franklin Gothic Book"/>
                      </a:endParaRPr>
                    </a:p>
                  </a:txBody>
                  <a:tcPr marL="9513" marR="9513" marT="9513" marB="0" anchor="ctr">
                    <a:solidFill>
                      <a:schemeClr val="accent1">
                        <a:lumMod val="20000"/>
                        <a:lumOff val="80000"/>
                      </a:schemeClr>
                    </a:solidFill>
                  </a:tcPr>
                </a:tc>
                <a:tc>
                  <a:txBody>
                    <a:bodyPr/>
                    <a:lstStyle/>
                    <a:p>
                      <a:pPr algn="ctr" fontAlgn="ctr"/>
                      <a:r>
                        <a:rPr lang="ru-RU" sz="1000" b="1" u="none" strike="noStrike" dirty="0">
                          <a:effectLst/>
                        </a:rPr>
                        <a:t>29</a:t>
                      </a:r>
                      <a:endParaRPr lang="ru-RU" sz="1000" b="1" i="0" u="none" strike="noStrike" dirty="0">
                        <a:effectLst/>
                        <a:latin typeface="Franklin Gothic Book"/>
                      </a:endParaRPr>
                    </a:p>
                  </a:txBody>
                  <a:tcPr marL="9513" marR="9513" marT="9513" marB="0" anchor="ctr">
                    <a:solidFill>
                      <a:schemeClr val="accent1">
                        <a:lumMod val="20000"/>
                        <a:lumOff val="80000"/>
                      </a:schemeClr>
                    </a:solidFill>
                  </a:tcPr>
                </a:tc>
              </a:tr>
              <a:tr h="203187">
                <a:tc rowSpan="6">
                  <a:txBody>
                    <a:bodyPr/>
                    <a:lstStyle/>
                    <a:p>
                      <a:pPr algn="l" fontAlgn="ctr"/>
                      <a:r>
                        <a:rPr lang="ru-RU" sz="1000" b="1" i="0" u="none" strike="noStrike" dirty="0">
                          <a:effectLst/>
                        </a:rPr>
                        <a:t>Материальное положение</a:t>
                      </a:r>
                      <a:endParaRPr lang="ru-RU" sz="1000" b="1" i="0" u="none" strike="noStrike" dirty="0">
                        <a:effectLst/>
                        <a:latin typeface="Franklin Gothic Book"/>
                      </a:endParaRPr>
                    </a:p>
                  </a:txBody>
                  <a:tcPr marL="9513" marR="9513" marT="9513" marB="0" anchor="ctr">
                    <a:solidFill>
                      <a:srgbClr val="85D1C3"/>
                    </a:solidFill>
                  </a:tcPr>
                </a:tc>
                <a:tc>
                  <a:txBody>
                    <a:bodyPr/>
                    <a:lstStyle/>
                    <a:p>
                      <a:pPr algn="l" fontAlgn="ctr"/>
                      <a:r>
                        <a:rPr lang="ru-RU" sz="1000" u="none" strike="noStrike" dirty="0">
                          <a:effectLst/>
                        </a:rPr>
                        <a:t>Мы едва сводим концы с концами. Денег не хватает даже на продукты</a:t>
                      </a:r>
                      <a:endParaRPr lang="ru-RU" sz="1000" b="0" i="1" u="none" strike="noStrike" dirty="0">
                        <a:effectLst/>
                        <a:latin typeface="Franklin Gothic Book"/>
                      </a:endParaRPr>
                    </a:p>
                  </a:txBody>
                  <a:tcPr marL="9513" marR="9513" marT="9513" marB="0" anchor="ctr">
                    <a:solidFill>
                      <a:srgbClr val="85D1C3"/>
                    </a:solidFill>
                  </a:tcPr>
                </a:tc>
                <a:tc>
                  <a:txBody>
                    <a:bodyPr/>
                    <a:lstStyle/>
                    <a:p>
                      <a:pPr algn="ctr" fontAlgn="ctr"/>
                      <a:r>
                        <a:rPr lang="ru-RU" sz="1000" b="1" u="none" strike="noStrike" dirty="0">
                          <a:effectLst/>
                        </a:rPr>
                        <a:t>5</a:t>
                      </a:r>
                      <a:endParaRPr lang="ru-RU" sz="1000" b="1" i="0" u="none" strike="noStrike" dirty="0">
                        <a:effectLst/>
                        <a:latin typeface="Franklin Gothic Book"/>
                      </a:endParaRPr>
                    </a:p>
                  </a:txBody>
                  <a:tcPr marL="9513" marR="9513" marT="9513" marB="0" anchor="ctr">
                    <a:solidFill>
                      <a:srgbClr val="85D1C3"/>
                    </a:solidFill>
                  </a:tcPr>
                </a:tc>
              </a:tr>
              <a:tr h="203187">
                <a:tc vMerge="1">
                  <a:txBody>
                    <a:bodyPr/>
                    <a:lstStyle/>
                    <a:p>
                      <a:endParaRPr lang="ru-RU"/>
                    </a:p>
                  </a:txBody>
                  <a:tcPr/>
                </a:tc>
                <a:tc>
                  <a:txBody>
                    <a:bodyPr/>
                    <a:lstStyle/>
                    <a:p>
                      <a:pPr algn="l" fontAlgn="ctr"/>
                      <a:r>
                        <a:rPr lang="ru-RU" sz="1000" u="none" strike="noStrike" dirty="0">
                          <a:effectLst/>
                        </a:rPr>
                        <a:t>На продукты денег хватает, но покупка одежды уже затруднительна</a:t>
                      </a:r>
                      <a:endParaRPr lang="ru-RU" sz="1000" b="0" i="1" u="none" strike="noStrike" dirty="0">
                        <a:effectLst/>
                        <a:latin typeface="Franklin Gothic Book"/>
                      </a:endParaRPr>
                    </a:p>
                  </a:txBody>
                  <a:tcPr marL="9513" marR="9513" marT="9513" marB="0" anchor="ctr">
                    <a:solidFill>
                      <a:srgbClr val="85D1C3"/>
                    </a:solidFill>
                  </a:tcPr>
                </a:tc>
                <a:tc>
                  <a:txBody>
                    <a:bodyPr/>
                    <a:lstStyle/>
                    <a:p>
                      <a:pPr algn="ctr" fontAlgn="ctr"/>
                      <a:r>
                        <a:rPr lang="ru-RU" sz="1000" b="1" u="none" strike="noStrike" dirty="0">
                          <a:effectLst/>
                        </a:rPr>
                        <a:t>21</a:t>
                      </a:r>
                      <a:endParaRPr lang="ru-RU" sz="1000" b="1" i="0" u="none" strike="noStrike" dirty="0">
                        <a:effectLst/>
                        <a:latin typeface="Franklin Gothic Book"/>
                      </a:endParaRPr>
                    </a:p>
                  </a:txBody>
                  <a:tcPr marL="9513" marR="9513" marT="9513" marB="0" anchor="ctr">
                    <a:solidFill>
                      <a:srgbClr val="85D1C3"/>
                    </a:solidFill>
                  </a:tcPr>
                </a:tc>
              </a:tr>
              <a:tr h="203187">
                <a:tc vMerge="1">
                  <a:txBody>
                    <a:bodyPr/>
                    <a:lstStyle/>
                    <a:p>
                      <a:endParaRPr lang="ru-RU"/>
                    </a:p>
                  </a:txBody>
                  <a:tcPr/>
                </a:tc>
                <a:tc>
                  <a:txBody>
                    <a:bodyPr/>
                    <a:lstStyle/>
                    <a:p>
                      <a:pPr algn="l" fontAlgn="ctr"/>
                      <a:r>
                        <a:rPr lang="ru-RU" sz="1000" u="none" strike="noStrike" dirty="0">
                          <a:effectLst/>
                        </a:rPr>
                        <a:t>Денег хватает на продукты и одежду, но покупка холодильника уже затруднительна</a:t>
                      </a:r>
                      <a:endParaRPr lang="ru-RU" sz="1000" b="0" i="1" u="none" strike="noStrike" dirty="0">
                        <a:effectLst/>
                        <a:latin typeface="Franklin Gothic Book"/>
                      </a:endParaRPr>
                    </a:p>
                  </a:txBody>
                  <a:tcPr marL="9513" marR="9513" marT="9513" marB="0" anchor="ctr">
                    <a:solidFill>
                      <a:srgbClr val="85D1C3"/>
                    </a:solidFill>
                  </a:tcPr>
                </a:tc>
                <a:tc>
                  <a:txBody>
                    <a:bodyPr/>
                    <a:lstStyle/>
                    <a:p>
                      <a:pPr algn="ctr" fontAlgn="ctr"/>
                      <a:r>
                        <a:rPr lang="ru-RU" sz="1000" b="1" u="none" strike="noStrike" dirty="0">
                          <a:effectLst/>
                        </a:rPr>
                        <a:t>50</a:t>
                      </a:r>
                      <a:endParaRPr lang="ru-RU" sz="1000" b="1" i="0" u="none" strike="noStrike" dirty="0">
                        <a:effectLst/>
                        <a:latin typeface="Franklin Gothic Book"/>
                      </a:endParaRPr>
                    </a:p>
                  </a:txBody>
                  <a:tcPr marL="9513" marR="9513" marT="9513" marB="0" anchor="ctr">
                    <a:solidFill>
                      <a:srgbClr val="85D1C3"/>
                    </a:solidFill>
                  </a:tcPr>
                </a:tc>
              </a:tr>
              <a:tr h="203187">
                <a:tc vMerge="1">
                  <a:txBody>
                    <a:bodyPr/>
                    <a:lstStyle/>
                    <a:p>
                      <a:endParaRPr lang="ru-RU"/>
                    </a:p>
                  </a:txBody>
                  <a:tcPr/>
                </a:tc>
                <a:tc>
                  <a:txBody>
                    <a:bodyPr/>
                    <a:lstStyle/>
                    <a:p>
                      <a:pPr algn="l" fontAlgn="ctr"/>
                      <a:r>
                        <a:rPr lang="ru-RU" sz="1000" u="none" strike="noStrike" dirty="0">
                          <a:effectLst/>
                        </a:rPr>
                        <a:t>Мы можем без труда купить холодильник, телевизор, мебель, но на машину денег нет</a:t>
                      </a:r>
                      <a:endParaRPr lang="ru-RU" sz="1000" b="0" i="1" u="none" strike="noStrike" dirty="0">
                        <a:effectLst/>
                        <a:latin typeface="Franklin Gothic Book"/>
                      </a:endParaRPr>
                    </a:p>
                  </a:txBody>
                  <a:tcPr marL="9513" marR="9513" marT="9513" marB="0" anchor="ctr">
                    <a:solidFill>
                      <a:srgbClr val="85D1C3"/>
                    </a:solidFill>
                  </a:tcPr>
                </a:tc>
                <a:tc>
                  <a:txBody>
                    <a:bodyPr/>
                    <a:lstStyle/>
                    <a:p>
                      <a:pPr algn="ctr" fontAlgn="ctr"/>
                      <a:r>
                        <a:rPr lang="ru-RU" sz="1000" b="1" u="none" strike="noStrike" dirty="0">
                          <a:effectLst/>
                        </a:rPr>
                        <a:t>21</a:t>
                      </a:r>
                      <a:endParaRPr lang="ru-RU" sz="1000" b="1" i="0" u="none" strike="noStrike" dirty="0">
                        <a:effectLst/>
                        <a:latin typeface="Franklin Gothic Book"/>
                      </a:endParaRPr>
                    </a:p>
                  </a:txBody>
                  <a:tcPr marL="9513" marR="9513" marT="9513" marB="0" anchor="ctr">
                    <a:solidFill>
                      <a:srgbClr val="85D1C3"/>
                    </a:solidFill>
                  </a:tcPr>
                </a:tc>
              </a:tr>
              <a:tr h="203187">
                <a:tc vMerge="1">
                  <a:txBody>
                    <a:bodyPr/>
                    <a:lstStyle/>
                    <a:p>
                      <a:endParaRPr lang="ru-RU"/>
                    </a:p>
                  </a:txBody>
                  <a:tcPr/>
                </a:tc>
                <a:tc>
                  <a:txBody>
                    <a:bodyPr/>
                    <a:lstStyle/>
                    <a:p>
                      <a:pPr algn="l" fontAlgn="ctr"/>
                      <a:r>
                        <a:rPr lang="ru-RU" sz="1000" u="none" strike="noStrike" dirty="0">
                          <a:effectLst/>
                        </a:rPr>
                        <a:t>Мы можем позволить себе практически все: машину, квартиру, дачу</a:t>
                      </a:r>
                      <a:endParaRPr lang="ru-RU" sz="1000" b="0" i="1" u="none" strike="noStrike" dirty="0">
                        <a:effectLst/>
                        <a:latin typeface="Franklin Gothic Book"/>
                      </a:endParaRPr>
                    </a:p>
                  </a:txBody>
                  <a:tcPr marL="9513" marR="9513" marT="9513" marB="0" anchor="ctr">
                    <a:solidFill>
                      <a:srgbClr val="85D1C3"/>
                    </a:solidFill>
                  </a:tcPr>
                </a:tc>
                <a:tc>
                  <a:txBody>
                    <a:bodyPr/>
                    <a:lstStyle/>
                    <a:p>
                      <a:pPr algn="ctr" fontAlgn="ctr"/>
                      <a:r>
                        <a:rPr lang="en-US" sz="1000" b="1" i="0" u="none" strike="noStrike" dirty="0" smtClean="0">
                          <a:effectLst/>
                          <a:latin typeface="+mn-lt"/>
                        </a:rPr>
                        <a:t>2</a:t>
                      </a:r>
                      <a:endParaRPr lang="ru-RU" sz="1000" b="1" i="0" u="none" strike="noStrike" dirty="0">
                        <a:effectLst/>
                        <a:latin typeface="Franklin Gothic Book"/>
                      </a:endParaRPr>
                    </a:p>
                  </a:txBody>
                  <a:tcPr marL="9513" marR="9513" marT="9513" marB="0" anchor="ctr">
                    <a:solidFill>
                      <a:srgbClr val="85D1C3"/>
                    </a:solidFill>
                  </a:tcPr>
                </a:tc>
              </a:tr>
              <a:tr h="168763">
                <a:tc vMerge="1">
                  <a:txBody>
                    <a:bodyPr/>
                    <a:lstStyle/>
                    <a:p>
                      <a:endParaRPr lang="ru-RU"/>
                    </a:p>
                  </a:txBody>
                  <a:tcPr/>
                </a:tc>
                <a:tc>
                  <a:txBody>
                    <a:bodyPr/>
                    <a:lstStyle/>
                    <a:p>
                      <a:pPr algn="l" fontAlgn="ctr"/>
                      <a:r>
                        <a:rPr lang="ru-RU" sz="1000" u="none" strike="noStrike" dirty="0">
                          <a:effectLst/>
                        </a:rPr>
                        <a:t>Затрудняюсь ответить</a:t>
                      </a:r>
                      <a:endParaRPr lang="ru-RU" sz="1000" b="0" i="1" u="none" strike="noStrike" dirty="0">
                        <a:effectLst/>
                        <a:latin typeface="Franklin Gothic Book"/>
                      </a:endParaRPr>
                    </a:p>
                  </a:txBody>
                  <a:tcPr marL="9513" marR="9513" marT="9513" marB="0" anchor="ctr">
                    <a:solidFill>
                      <a:srgbClr val="85D1C3"/>
                    </a:solidFill>
                  </a:tcPr>
                </a:tc>
                <a:tc>
                  <a:txBody>
                    <a:bodyPr/>
                    <a:lstStyle/>
                    <a:p>
                      <a:pPr algn="ctr" fontAlgn="ctr"/>
                      <a:r>
                        <a:rPr lang="ru-RU" sz="1000" b="1" u="none" strike="noStrike" dirty="0">
                          <a:effectLst/>
                        </a:rPr>
                        <a:t>1</a:t>
                      </a:r>
                      <a:endParaRPr lang="ru-RU" sz="1000" b="1" i="0" u="none" strike="noStrike" dirty="0">
                        <a:effectLst/>
                        <a:latin typeface="Franklin Gothic Book"/>
                      </a:endParaRPr>
                    </a:p>
                  </a:txBody>
                  <a:tcPr marL="9513" marR="9513" marT="9513" marB="0" anchor="ctr">
                    <a:solidFill>
                      <a:srgbClr val="85D1C3"/>
                    </a:solidFill>
                  </a:tcPr>
                </a:tc>
              </a:tr>
              <a:tr h="168763">
                <a:tc rowSpan="6">
                  <a:txBody>
                    <a:bodyPr/>
                    <a:lstStyle/>
                    <a:p>
                      <a:pPr algn="l" fontAlgn="ctr"/>
                      <a:r>
                        <a:rPr lang="ru-RU" sz="1000" b="1" i="0" u="none" strike="noStrike" dirty="0">
                          <a:effectLst/>
                        </a:rPr>
                        <a:t>Тип населенного пункта</a:t>
                      </a:r>
                      <a:endParaRPr lang="ru-RU" sz="1000" b="1" i="0" u="none" strike="noStrike" dirty="0">
                        <a:effectLst/>
                        <a:latin typeface="Franklin Gothic Book"/>
                      </a:endParaRPr>
                    </a:p>
                  </a:txBody>
                  <a:tcPr marL="9513" marR="9513" marT="9513" marB="0" anchor="ctr">
                    <a:solidFill>
                      <a:schemeClr val="accent1">
                        <a:lumMod val="20000"/>
                        <a:lumOff val="80000"/>
                      </a:schemeClr>
                    </a:solidFill>
                  </a:tcPr>
                </a:tc>
                <a:tc>
                  <a:txBody>
                    <a:bodyPr/>
                    <a:lstStyle/>
                    <a:p>
                      <a:pPr algn="l" fontAlgn="ctr"/>
                      <a:r>
                        <a:rPr lang="ru-RU" sz="1000" u="none" strike="noStrike" dirty="0">
                          <a:effectLst/>
                        </a:rPr>
                        <a:t>Москва и Санкт-Петербург</a:t>
                      </a:r>
                      <a:endParaRPr lang="ru-RU" sz="1000" b="0" i="1" u="none" strike="noStrike" dirty="0">
                        <a:effectLst/>
                        <a:latin typeface="Franklin Gothic Book"/>
                      </a:endParaRPr>
                    </a:p>
                  </a:txBody>
                  <a:tcPr marL="9513" marR="9513" marT="9513" marB="0" anchor="ctr">
                    <a:solidFill>
                      <a:schemeClr val="accent1">
                        <a:lumMod val="20000"/>
                        <a:lumOff val="80000"/>
                      </a:schemeClr>
                    </a:solidFill>
                  </a:tcPr>
                </a:tc>
                <a:tc>
                  <a:txBody>
                    <a:bodyPr/>
                    <a:lstStyle/>
                    <a:p>
                      <a:pPr algn="ctr" fontAlgn="ctr"/>
                      <a:r>
                        <a:rPr lang="ru-RU" sz="1000" b="1" u="none" strike="noStrike" dirty="0">
                          <a:effectLst/>
                        </a:rPr>
                        <a:t>11</a:t>
                      </a:r>
                      <a:endParaRPr lang="ru-RU" sz="1000" b="1" i="0" u="none" strike="noStrike" dirty="0">
                        <a:effectLst/>
                        <a:latin typeface="Franklin Gothic Book"/>
                      </a:endParaRPr>
                    </a:p>
                  </a:txBody>
                  <a:tcPr marL="9513" marR="9513" marT="9513" marB="0" anchor="ctr">
                    <a:solidFill>
                      <a:schemeClr val="accent1">
                        <a:lumMod val="20000"/>
                        <a:lumOff val="80000"/>
                      </a:schemeClr>
                    </a:solidFill>
                  </a:tcPr>
                </a:tc>
              </a:tr>
              <a:tr h="168763">
                <a:tc vMerge="1">
                  <a:txBody>
                    <a:bodyPr/>
                    <a:lstStyle/>
                    <a:p>
                      <a:endParaRPr lang="ru-RU"/>
                    </a:p>
                  </a:txBody>
                  <a:tcPr/>
                </a:tc>
                <a:tc>
                  <a:txBody>
                    <a:bodyPr/>
                    <a:lstStyle/>
                    <a:p>
                      <a:pPr algn="l" fontAlgn="ctr"/>
                      <a:r>
                        <a:rPr lang="ru-RU" sz="1000" u="none" strike="noStrike" dirty="0">
                          <a:effectLst/>
                        </a:rPr>
                        <a:t>Города - миллионники</a:t>
                      </a:r>
                      <a:endParaRPr lang="ru-RU" sz="1000" b="0" i="1" u="none" strike="noStrike" dirty="0">
                        <a:effectLst/>
                        <a:latin typeface="Franklin Gothic Book"/>
                      </a:endParaRPr>
                    </a:p>
                  </a:txBody>
                  <a:tcPr marL="9513" marR="9513" marT="9513" marB="0" anchor="ctr">
                    <a:solidFill>
                      <a:schemeClr val="accent1">
                        <a:lumMod val="20000"/>
                        <a:lumOff val="80000"/>
                      </a:schemeClr>
                    </a:solidFill>
                  </a:tcPr>
                </a:tc>
                <a:tc>
                  <a:txBody>
                    <a:bodyPr/>
                    <a:lstStyle/>
                    <a:p>
                      <a:pPr algn="ctr" fontAlgn="ctr"/>
                      <a:r>
                        <a:rPr lang="ru-RU" sz="1000" b="1" u="none" strike="noStrike" dirty="0">
                          <a:effectLst/>
                        </a:rPr>
                        <a:t>10</a:t>
                      </a:r>
                      <a:endParaRPr lang="ru-RU" sz="1000" b="1" i="0" u="none" strike="noStrike" dirty="0">
                        <a:effectLst/>
                        <a:latin typeface="Franklin Gothic Book"/>
                      </a:endParaRPr>
                    </a:p>
                  </a:txBody>
                  <a:tcPr marL="9513" marR="9513" marT="9513" marB="0" anchor="ctr">
                    <a:solidFill>
                      <a:schemeClr val="accent1">
                        <a:lumMod val="20000"/>
                        <a:lumOff val="80000"/>
                      </a:schemeClr>
                    </a:solidFill>
                  </a:tcPr>
                </a:tc>
              </a:tr>
              <a:tr h="168763">
                <a:tc vMerge="1">
                  <a:txBody>
                    <a:bodyPr/>
                    <a:lstStyle/>
                    <a:p>
                      <a:endParaRPr lang="ru-RU"/>
                    </a:p>
                  </a:txBody>
                  <a:tcPr/>
                </a:tc>
                <a:tc>
                  <a:txBody>
                    <a:bodyPr/>
                    <a:lstStyle/>
                    <a:p>
                      <a:pPr algn="l" fontAlgn="ctr"/>
                      <a:r>
                        <a:rPr lang="ru-RU" sz="1000" u="none" strike="noStrike" dirty="0">
                          <a:effectLst/>
                        </a:rPr>
                        <a:t>Более 500 тыс.</a:t>
                      </a:r>
                      <a:endParaRPr lang="ru-RU" sz="1000" b="0" i="1" u="none" strike="noStrike" dirty="0">
                        <a:effectLst/>
                        <a:latin typeface="Franklin Gothic Book"/>
                      </a:endParaRPr>
                    </a:p>
                  </a:txBody>
                  <a:tcPr marL="9513" marR="9513" marT="9513" marB="0" anchor="ctr">
                    <a:solidFill>
                      <a:schemeClr val="accent1">
                        <a:lumMod val="20000"/>
                        <a:lumOff val="80000"/>
                      </a:schemeClr>
                    </a:solidFill>
                  </a:tcPr>
                </a:tc>
                <a:tc>
                  <a:txBody>
                    <a:bodyPr/>
                    <a:lstStyle/>
                    <a:p>
                      <a:pPr algn="ctr" fontAlgn="ctr"/>
                      <a:r>
                        <a:rPr lang="ru-RU" sz="1000" b="1" u="none" strike="noStrike" dirty="0">
                          <a:effectLst/>
                        </a:rPr>
                        <a:t>9</a:t>
                      </a:r>
                      <a:endParaRPr lang="ru-RU" sz="1000" b="1" i="0" u="none" strike="noStrike" dirty="0">
                        <a:effectLst/>
                        <a:latin typeface="Franklin Gothic Book"/>
                      </a:endParaRPr>
                    </a:p>
                  </a:txBody>
                  <a:tcPr marL="9513" marR="9513" marT="9513" marB="0" anchor="ctr">
                    <a:solidFill>
                      <a:schemeClr val="accent1">
                        <a:lumMod val="20000"/>
                        <a:lumOff val="80000"/>
                      </a:schemeClr>
                    </a:solidFill>
                  </a:tcPr>
                </a:tc>
              </a:tr>
              <a:tr h="168763">
                <a:tc vMerge="1">
                  <a:txBody>
                    <a:bodyPr/>
                    <a:lstStyle/>
                    <a:p>
                      <a:endParaRPr lang="ru-RU"/>
                    </a:p>
                  </a:txBody>
                  <a:tcPr/>
                </a:tc>
                <a:tc>
                  <a:txBody>
                    <a:bodyPr/>
                    <a:lstStyle/>
                    <a:p>
                      <a:pPr algn="l" fontAlgn="ctr"/>
                      <a:r>
                        <a:rPr lang="ru-RU" sz="1000" u="none" strike="noStrike" dirty="0">
                          <a:effectLst/>
                        </a:rPr>
                        <a:t>100-500 тыс.</a:t>
                      </a:r>
                      <a:endParaRPr lang="ru-RU" sz="1000" b="0" i="1" u="none" strike="noStrike" dirty="0">
                        <a:effectLst/>
                        <a:latin typeface="Franklin Gothic Book"/>
                      </a:endParaRPr>
                    </a:p>
                  </a:txBody>
                  <a:tcPr marL="9513" marR="9513" marT="9513" marB="0" anchor="ctr">
                    <a:solidFill>
                      <a:schemeClr val="accent1">
                        <a:lumMod val="20000"/>
                        <a:lumOff val="80000"/>
                      </a:schemeClr>
                    </a:solidFill>
                  </a:tcPr>
                </a:tc>
                <a:tc>
                  <a:txBody>
                    <a:bodyPr/>
                    <a:lstStyle/>
                    <a:p>
                      <a:pPr algn="ctr" fontAlgn="ctr"/>
                      <a:r>
                        <a:rPr lang="ru-RU" sz="1000" b="1" u="none" strike="noStrike" dirty="0">
                          <a:effectLst/>
                        </a:rPr>
                        <a:t>19</a:t>
                      </a:r>
                      <a:endParaRPr lang="ru-RU" sz="1000" b="1" i="0" u="none" strike="noStrike" dirty="0">
                        <a:effectLst/>
                        <a:latin typeface="Franklin Gothic Book"/>
                      </a:endParaRPr>
                    </a:p>
                  </a:txBody>
                  <a:tcPr marL="9513" marR="9513" marT="9513" marB="0" anchor="ctr">
                    <a:solidFill>
                      <a:schemeClr val="accent1">
                        <a:lumMod val="20000"/>
                        <a:lumOff val="80000"/>
                      </a:schemeClr>
                    </a:solidFill>
                  </a:tcPr>
                </a:tc>
              </a:tr>
              <a:tr h="168763">
                <a:tc vMerge="1">
                  <a:txBody>
                    <a:bodyPr/>
                    <a:lstStyle/>
                    <a:p>
                      <a:endParaRPr lang="ru-RU"/>
                    </a:p>
                  </a:txBody>
                  <a:tcPr/>
                </a:tc>
                <a:tc>
                  <a:txBody>
                    <a:bodyPr/>
                    <a:lstStyle/>
                    <a:p>
                      <a:pPr algn="l" fontAlgn="ctr"/>
                      <a:r>
                        <a:rPr lang="ru-RU" sz="1000" u="none" strike="noStrike" dirty="0">
                          <a:effectLst/>
                        </a:rPr>
                        <a:t>Менее 100 тыс.</a:t>
                      </a:r>
                      <a:endParaRPr lang="ru-RU" sz="1000" b="0" i="1" u="none" strike="noStrike" dirty="0">
                        <a:effectLst/>
                        <a:latin typeface="Franklin Gothic Book"/>
                      </a:endParaRPr>
                    </a:p>
                  </a:txBody>
                  <a:tcPr marL="9513" marR="9513" marT="9513" marB="0" anchor="ctr">
                    <a:solidFill>
                      <a:schemeClr val="accent1">
                        <a:lumMod val="20000"/>
                        <a:lumOff val="80000"/>
                      </a:schemeClr>
                    </a:solidFill>
                  </a:tcPr>
                </a:tc>
                <a:tc>
                  <a:txBody>
                    <a:bodyPr/>
                    <a:lstStyle/>
                    <a:p>
                      <a:pPr algn="ctr" fontAlgn="ctr"/>
                      <a:r>
                        <a:rPr lang="ru-RU" sz="1000" b="1" u="none" strike="noStrike" dirty="0">
                          <a:effectLst/>
                        </a:rPr>
                        <a:t>25</a:t>
                      </a:r>
                      <a:endParaRPr lang="ru-RU" sz="1000" b="1" i="0" u="none" strike="noStrike" dirty="0">
                        <a:effectLst/>
                        <a:latin typeface="Franklin Gothic Book"/>
                      </a:endParaRPr>
                    </a:p>
                  </a:txBody>
                  <a:tcPr marL="9513" marR="9513" marT="9513" marB="0" anchor="ctr">
                    <a:solidFill>
                      <a:schemeClr val="accent1">
                        <a:lumMod val="20000"/>
                        <a:lumOff val="80000"/>
                      </a:schemeClr>
                    </a:solidFill>
                  </a:tcPr>
                </a:tc>
              </a:tr>
              <a:tr h="168763">
                <a:tc vMerge="1">
                  <a:txBody>
                    <a:bodyPr/>
                    <a:lstStyle/>
                    <a:p>
                      <a:endParaRPr lang="ru-RU"/>
                    </a:p>
                  </a:txBody>
                  <a:tcPr/>
                </a:tc>
                <a:tc>
                  <a:txBody>
                    <a:bodyPr/>
                    <a:lstStyle/>
                    <a:p>
                      <a:pPr algn="l" fontAlgn="ctr"/>
                      <a:r>
                        <a:rPr lang="ru-RU" sz="1000" u="none" strike="noStrike" dirty="0">
                          <a:effectLst/>
                        </a:rPr>
                        <a:t>Село</a:t>
                      </a:r>
                      <a:endParaRPr lang="ru-RU" sz="1000" b="0" i="1" u="none" strike="noStrike" dirty="0">
                        <a:effectLst/>
                        <a:latin typeface="Franklin Gothic Book"/>
                      </a:endParaRPr>
                    </a:p>
                  </a:txBody>
                  <a:tcPr marL="9513" marR="9513" marT="9513" marB="0" anchor="ctr">
                    <a:solidFill>
                      <a:schemeClr val="accent1">
                        <a:lumMod val="20000"/>
                        <a:lumOff val="80000"/>
                      </a:schemeClr>
                    </a:solidFill>
                  </a:tcPr>
                </a:tc>
                <a:tc>
                  <a:txBody>
                    <a:bodyPr/>
                    <a:lstStyle/>
                    <a:p>
                      <a:pPr algn="ctr" fontAlgn="ctr"/>
                      <a:r>
                        <a:rPr lang="ru-RU" sz="1000" b="1" u="none" strike="noStrike" dirty="0" smtClean="0">
                          <a:effectLst/>
                        </a:rPr>
                        <a:t>2</a:t>
                      </a:r>
                      <a:r>
                        <a:rPr lang="en-US" sz="1000" b="1" u="none" strike="noStrike" dirty="0" smtClean="0">
                          <a:effectLst/>
                        </a:rPr>
                        <a:t>6</a:t>
                      </a:r>
                      <a:endParaRPr lang="ru-RU" sz="1000" b="1" i="0" u="none" strike="noStrike" dirty="0">
                        <a:effectLst/>
                        <a:latin typeface="Franklin Gothic Book"/>
                      </a:endParaRPr>
                    </a:p>
                  </a:txBody>
                  <a:tcPr marL="9513" marR="9513" marT="9513" marB="0" anchor="ctr">
                    <a:solidFill>
                      <a:schemeClr val="accent1">
                        <a:lumMod val="20000"/>
                        <a:lumOff val="80000"/>
                      </a:schemeClr>
                    </a:solidFill>
                  </a:tcPr>
                </a:tc>
              </a:tr>
              <a:tr h="168763">
                <a:tc rowSpan="8">
                  <a:txBody>
                    <a:bodyPr/>
                    <a:lstStyle/>
                    <a:p>
                      <a:pPr algn="l" fontAlgn="ctr"/>
                      <a:r>
                        <a:rPr lang="ru-RU" sz="1000" b="1" i="0" u="none" strike="noStrike" dirty="0">
                          <a:effectLst/>
                        </a:rPr>
                        <a:t>Федеральный округ</a:t>
                      </a:r>
                      <a:endParaRPr lang="ru-RU" sz="1000" b="1" i="0" u="none" strike="noStrike" dirty="0">
                        <a:effectLst/>
                        <a:latin typeface="Franklin Gothic Book"/>
                      </a:endParaRPr>
                    </a:p>
                  </a:txBody>
                  <a:tcPr marL="9513" marR="9513" marT="9513" marB="0" anchor="ctr">
                    <a:solidFill>
                      <a:srgbClr val="85D1C3"/>
                    </a:solidFill>
                  </a:tcPr>
                </a:tc>
                <a:tc>
                  <a:txBody>
                    <a:bodyPr/>
                    <a:lstStyle/>
                    <a:p>
                      <a:pPr algn="l" fontAlgn="ctr"/>
                      <a:r>
                        <a:rPr lang="ru-RU" sz="1000" u="none" strike="noStrike" dirty="0">
                          <a:effectLst/>
                        </a:rPr>
                        <a:t>Центральный федеральный округ</a:t>
                      </a:r>
                      <a:endParaRPr lang="ru-RU" sz="1000" b="0" i="1" u="none" strike="noStrike" dirty="0">
                        <a:effectLst/>
                        <a:latin typeface="Franklin Gothic Book"/>
                      </a:endParaRPr>
                    </a:p>
                  </a:txBody>
                  <a:tcPr marL="9513" marR="9513" marT="9513" marB="0" anchor="ctr">
                    <a:solidFill>
                      <a:srgbClr val="85D1C3"/>
                    </a:solidFill>
                  </a:tcPr>
                </a:tc>
                <a:tc>
                  <a:txBody>
                    <a:bodyPr/>
                    <a:lstStyle/>
                    <a:p>
                      <a:pPr algn="ctr" fontAlgn="ctr"/>
                      <a:r>
                        <a:rPr lang="ru-RU" sz="1000" b="1" u="none" strike="noStrike" dirty="0">
                          <a:effectLst/>
                        </a:rPr>
                        <a:t>26</a:t>
                      </a:r>
                      <a:endParaRPr lang="ru-RU" sz="1000" b="1" i="0" u="none" strike="noStrike" dirty="0">
                        <a:effectLst/>
                        <a:latin typeface="Franklin Gothic Book"/>
                      </a:endParaRPr>
                    </a:p>
                  </a:txBody>
                  <a:tcPr marL="9513" marR="9513" marT="9513" marB="0" anchor="ctr">
                    <a:solidFill>
                      <a:srgbClr val="85D1C3"/>
                    </a:solidFill>
                  </a:tcPr>
                </a:tc>
              </a:tr>
              <a:tr h="168763">
                <a:tc vMerge="1">
                  <a:txBody>
                    <a:bodyPr/>
                    <a:lstStyle/>
                    <a:p>
                      <a:endParaRPr lang="ru-RU"/>
                    </a:p>
                  </a:txBody>
                  <a:tcPr/>
                </a:tc>
                <a:tc>
                  <a:txBody>
                    <a:bodyPr/>
                    <a:lstStyle/>
                    <a:p>
                      <a:pPr algn="l" fontAlgn="ctr"/>
                      <a:r>
                        <a:rPr lang="ru-RU" sz="1000" u="none" strike="noStrike" dirty="0">
                          <a:effectLst/>
                        </a:rPr>
                        <a:t>Северо-Западный федеральный округ</a:t>
                      </a:r>
                      <a:endParaRPr lang="ru-RU" sz="1000" b="0" i="1" u="none" strike="noStrike" dirty="0">
                        <a:effectLst/>
                        <a:latin typeface="Franklin Gothic Book"/>
                      </a:endParaRPr>
                    </a:p>
                  </a:txBody>
                  <a:tcPr marL="9513" marR="9513" marT="9513" marB="0" anchor="ctr">
                    <a:solidFill>
                      <a:srgbClr val="85D1C3"/>
                    </a:solidFill>
                  </a:tcPr>
                </a:tc>
                <a:tc>
                  <a:txBody>
                    <a:bodyPr/>
                    <a:lstStyle/>
                    <a:p>
                      <a:pPr algn="ctr" fontAlgn="ctr"/>
                      <a:r>
                        <a:rPr lang="ru-RU" sz="1000" b="1" u="none" strike="noStrike" dirty="0">
                          <a:effectLst/>
                        </a:rPr>
                        <a:t>10</a:t>
                      </a:r>
                      <a:endParaRPr lang="ru-RU" sz="1000" b="1" i="0" u="none" strike="noStrike" dirty="0">
                        <a:effectLst/>
                        <a:latin typeface="Franklin Gothic Book"/>
                      </a:endParaRPr>
                    </a:p>
                  </a:txBody>
                  <a:tcPr marL="9513" marR="9513" marT="9513" marB="0" anchor="ctr">
                    <a:solidFill>
                      <a:srgbClr val="85D1C3"/>
                    </a:solidFill>
                  </a:tcPr>
                </a:tc>
              </a:tr>
              <a:tr h="168763">
                <a:tc vMerge="1">
                  <a:txBody>
                    <a:bodyPr/>
                    <a:lstStyle/>
                    <a:p>
                      <a:endParaRPr lang="ru-RU"/>
                    </a:p>
                  </a:txBody>
                  <a:tcPr/>
                </a:tc>
                <a:tc>
                  <a:txBody>
                    <a:bodyPr/>
                    <a:lstStyle/>
                    <a:p>
                      <a:pPr algn="l" fontAlgn="ctr"/>
                      <a:r>
                        <a:rPr lang="ru-RU" sz="1000" u="none" strike="noStrike" dirty="0">
                          <a:effectLst/>
                        </a:rPr>
                        <a:t>Южный федеральный округ</a:t>
                      </a:r>
                      <a:endParaRPr lang="ru-RU" sz="1000" b="0" i="1" u="none" strike="noStrike" dirty="0">
                        <a:effectLst/>
                        <a:latin typeface="Franklin Gothic Book"/>
                      </a:endParaRPr>
                    </a:p>
                  </a:txBody>
                  <a:tcPr marL="9513" marR="9513" marT="9513" marB="0" anchor="ctr">
                    <a:solidFill>
                      <a:srgbClr val="85D1C3"/>
                    </a:solidFill>
                  </a:tcPr>
                </a:tc>
                <a:tc>
                  <a:txBody>
                    <a:bodyPr/>
                    <a:lstStyle/>
                    <a:p>
                      <a:pPr algn="ctr" fontAlgn="ctr"/>
                      <a:r>
                        <a:rPr lang="ru-RU" sz="1000" b="1" u="none" strike="noStrike" dirty="0">
                          <a:effectLst/>
                        </a:rPr>
                        <a:t>10</a:t>
                      </a:r>
                      <a:endParaRPr lang="ru-RU" sz="1000" b="1" i="0" u="none" strike="noStrike" dirty="0">
                        <a:effectLst/>
                        <a:latin typeface="Franklin Gothic Book"/>
                      </a:endParaRPr>
                    </a:p>
                  </a:txBody>
                  <a:tcPr marL="9513" marR="9513" marT="9513" marB="0" anchor="ctr">
                    <a:solidFill>
                      <a:srgbClr val="85D1C3"/>
                    </a:solidFill>
                  </a:tcPr>
                </a:tc>
              </a:tr>
              <a:tr h="168763">
                <a:tc vMerge="1">
                  <a:txBody>
                    <a:bodyPr/>
                    <a:lstStyle/>
                    <a:p>
                      <a:endParaRPr lang="ru-RU"/>
                    </a:p>
                  </a:txBody>
                  <a:tcPr/>
                </a:tc>
                <a:tc>
                  <a:txBody>
                    <a:bodyPr/>
                    <a:lstStyle/>
                    <a:p>
                      <a:pPr algn="l" fontAlgn="ctr"/>
                      <a:r>
                        <a:rPr lang="ru-RU" sz="1000" u="none" strike="noStrike" dirty="0">
                          <a:effectLst/>
                        </a:rPr>
                        <a:t>Северо-Кавказский федеральный округ</a:t>
                      </a:r>
                      <a:endParaRPr lang="ru-RU" sz="1000" b="0" i="1" u="none" strike="noStrike" dirty="0">
                        <a:effectLst/>
                        <a:latin typeface="Franklin Gothic Book"/>
                      </a:endParaRPr>
                    </a:p>
                  </a:txBody>
                  <a:tcPr marL="9513" marR="9513" marT="9513" marB="0" anchor="ctr">
                    <a:solidFill>
                      <a:srgbClr val="85D1C3"/>
                    </a:solidFill>
                  </a:tcPr>
                </a:tc>
                <a:tc>
                  <a:txBody>
                    <a:bodyPr/>
                    <a:lstStyle/>
                    <a:p>
                      <a:pPr algn="ctr" fontAlgn="ctr"/>
                      <a:r>
                        <a:rPr lang="en-US" sz="1000" b="1" i="0" u="none" strike="noStrike" dirty="0" smtClean="0">
                          <a:effectLst/>
                          <a:latin typeface="Franklin Gothic Book"/>
                        </a:rPr>
                        <a:t>5</a:t>
                      </a:r>
                      <a:endParaRPr lang="ru-RU" sz="1000" b="1" i="0" u="none" strike="noStrike" dirty="0">
                        <a:effectLst/>
                        <a:latin typeface="Franklin Gothic Book"/>
                      </a:endParaRPr>
                    </a:p>
                  </a:txBody>
                  <a:tcPr marL="9513" marR="9513" marT="9513" marB="0" anchor="ctr">
                    <a:solidFill>
                      <a:srgbClr val="85D1C3"/>
                    </a:solidFill>
                  </a:tcPr>
                </a:tc>
              </a:tr>
              <a:tr h="168763">
                <a:tc vMerge="1">
                  <a:txBody>
                    <a:bodyPr/>
                    <a:lstStyle/>
                    <a:p>
                      <a:endParaRPr lang="ru-RU"/>
                    </a:p>
                  </a:txBody>
                  <a:tcPr/>
                </a:tc>
                <a:tc>
                  <a:txBody>
                    <a:bodyPr/>
                    <a:lstStyle/>
                    <a:p>
                      <a:pPr algn="l" fontAlgn="ctr"/>
                      <a:r>
                        <a:rPr lang="ru-RU" sz="1000" u="none" strike="noStrike" dirty="0">
                          <a:effectLst/>
                        </a:rPr>
                        <a:t>Приволжский федеральный округ</a:t>
                      </a:r>
                      <a:endParaRPr lang="ru-RU" sz="1000" b="0" i="1" u="none" strike="noStrike" dirty="0">
                        <a:effectLst/>
                        <a:latin typeface="Franklin Gothic Book"/>
                      </a:endParaRPr>
                    </a:p>
                  </a:txBody>
                  <a:tcPr marL="9513" marR="9513" marT="9513" marB="0" anchor="ctr">
                    <a:solidFill>
                      <a:srgbClr val="85D1C3"/>
                    </a:solidFill>
                  </a:tcPr>
                </a:tc>
                <a:tc>
                  <a:txBody>
                    <a:bodyPr/>
                    <a:lstStyle/>
                    <a:p>
                      <a:pPr algn="ctr" fontAlgn="ctr"/>
                      <a:r>
                        <a:rPr lang="ru-RU" sz="1000" b="1" u="none" strike="noStrike" dirty="0">
                          <a:effectLst/>
                        </a:rPr>
                        <a:t>21</a:t>
                      </a:r>
                      <a:endParaRPr lang="ru-RU" sz="1000" b="1" i="0" u="none" strike="noStrike" dirty="0">
                        <a:effectLst/>
                        <a:latin typeface="Franklin Gothic Book"/>
                      </a:endParaRPr>
                    </a:p>
                  </a:txBody>
                  <a:tcPr marL="9513" marR="9513" marT="9513" marB="0" anchor="ctr">
                    <a:solidFill>
                      <a:srgbClr val="85D1C3"/>
                    </a:solidFill>
                  </a:tcPr>
                </a:tc>
              </a:tr>
              <a:tr h="168763">
                <a:tc vMerge="1">
                  <a:txBody>
                    <a:bodyPr/>
                    <a:lstStyle/>
                    <a:p>
                      <a:endParaRPr lang="ru-RU"/>
                    </a:p>
                  </a:txBody>
                  <a:tcPr/>
                </a:tc>
                <a:tc>
                  <a:txBody>
                    <a:bodyPr/>
                    <a:lstStyle/>
                    <a:p>
                      <a:pPr algn="l" fontAlgn="ctr"/>
                      <a:r>
                        <a:rPr lang="ru-RU" sz="1000" u="none" strike="noStrike" dirty="0">
                          <a:effectLst/>
                        </a:rPr>
                        <a:t>Уральский федеральный округ</a:t>
                      </a:r>
                      <a:endParaRPr lang="ru-RU" sz="1000" b="0" i="1" u="none" strike="noStrike" dirty="0">
                        <a:effectLst/>
                        <a:latin typeface="Franklin Gothic Book"/>
                      </a:endParaRPr>
                    </a:p>
                  </a:txBody>
                  <a:tcPr marL="9513" marR="9513" marT="9513" marB="0" anchor="ctr">
                    <a:solidFill>
                      <a:srgbClr val="85D1C3"/>
                    </a:solidFill>
                  </a:tcPr>
                </a:tc>
                <a:tc>
                  <a:txBody>
                    <a:bodyPr/>
                    <a:lstStyle/>
                    <a:p>
                      <a:pPr algn="ctr" fontAlgn="ctr"/>
                      <a:r>
                        <a:rPr lang="ru-RU" sz="1000" b="1" u="none" strike="noStrike" dirty="0">
                          <a:effectLst/>
                        </a:rPr>
                        <a:t>9</a:t>
                      </a:r>
                      <a:endParaRPr lang="ru-RU" sz="1000" b="1" i="0" u="none" strike="noStrike" dirty="0">
                        <a:effectLst/>
                        <a:latin typeface="Franklin Gothic Book"/>
                      </a:endParaRPr>
                    </a:p>
                  </a:txBody>
                  <a:tcPr marL="9513" marR="9513" marT="9513" marB="0" anchor="ctr">
                    <a:solidFill>
                      <a:srgbClr val="85D1C3"/>
                    </a:solidFill>
                  </a:tcPr>
                </a:tc>
              </a:tr>
              <a:tr h="168763">
                <a:tc vMerge="1">
                  <a:txBody>
                    <a:bodyPr/>
                    <a:lstStyle/>
                    <a:p>
                      <a:endParaRPr lang="ru-RU"/>
                    </a:p>
                  </a:txBody>
                  <a:tcPr/>
                </a:tc>
                <a:tc>
                  <a:txBody>
                    <a:bodyPr/>
                    <a:lstStyle/>
                    <a:p>
                      <a:pPr algn="l" fontAlgn="ctr"/>
                      <a:r>
                        <a:rPr lang="ru-RU" sz="1000" u="none" strike="noStrike" dirty="0">
                          <a:effectLst/>
                        </a:rPr>
                        <a:t>Сибирский федеральный округ</a:t>
                      </a:r>
                      <a:endParaRPr lang="ru-RU" sz="1000" b="0" i="1" u="none" strike="noStrike" dirty="0">
                        <a:effectLst/>
                        <a:latin typeface="Franklin Gothic Book"/>
                      </a:endParaRPr>
                    </a:p>
                  </a:txBody>
                  <a:tcPr marL="9513" marR="9513" marT="9513" marB="0" anchor="ctr">
                    <a:solidFill>
                      <a:srgbClr val="85D1C3"/>
                    </a:solidFill>
                  </a:tcPr>
                </a:tc>
                <a:tc>
                  <a:txBody>
                    <a:bodyPr/>
                    <a:lstStyle/>
                    <a:p>
                      <a:pPr algn="ctr" fontAlgn="ctr"/>
                      <a:r>
                        <a:rPr lang="ru-RU" sz="1000" b="1" u="none" strike="noStrike" dirty="0">
                          <a:effectLst/>
                        </a:rPr>
                        <a:t>14</a:t>
                      </a:r>
                      <a:endParaRPr lang="ru-RU" sz="1000" b="1" i="0" u="none" strike="noStrike" dirty="0">
                        <a:effectLst/>
                        <a:latin typeface="Franklin Gothic Book"/>
                      </a:endParaRPr>
                    </a:p>
                  </a:txBody>
                  <a:tcPr marL="9513" marR="9513" marT="9513" marB="0" anchor="ctr">
                    <a:solidFill>
                      <a:srgbClr val="85D1C3"/>
                    </a:solidFill>
                  </a:tcPr>
                </a:tc>
              </a:tr>
              <a:tr h="168763">
                <a:tc vMerge="1">
                  <a:txBody>
                    <a:bodyPr/>
                    <a:lstStyle/>
                    <a:p>
                      <a:endParaRPr lang="ru-RU"/>
                    </a:p>
                  </a:txBody>
                  <a:tcPr/>
                </a:tc>
                <a:tc>
                  <a:txBody>
                    <a:bodyPr/>
                    <a:lstStyle/>
                    <a:p>
                      <a:pPr algn="l" fontAlgn="ctr"/>
                      <a:r>
                        <a:rPr lang="ru-RU" sz="1000" u="none" strike="noStrike" dirty="0">
                          <a:effectLst/>
                        </a:rPr>
                        <a:t>Дальневосточный федеральный округ</a:t>
                      </a:r>
                      <a:endParaRPr lang="ru-RU" sz="1000" b="0" i="1" u="none" strike="noStrike" dirty="0">
                        <a:effectLst/>
                        <a:latin typeface="Franklin Gothic Book"/>
                      </a:endParaRPr>
                    </a:p>
                  </a:txBody>
                  <a:tcPr marL="9513" marR="9513" marT="9513" marB="0" anchor="ctr">
                    <a:solidFill>
                      <a:srgbClr val="85D1C3"/>
                    </a:solidFill>
                  </a:tcPr>
                </a:tc>
                <a:tc>
                  <a:txBody>
                    <a:bodyPr/>
                    <a:lstStyle/>
                    <a:p>
                      <a:pPr algn="ctr" fontAlgn="ctr"/>
                      <a:r>
                        <a:rPr lang="en-US" sz="1000" b="1" i="0" u="none" strike="noStrike" dirty="0" smtClean="0">
                          <a:effectLst/>
                          <a:latin typeface="Franklin Gothic Book"/>
                        </a:rPr>
                        <a:t>5</a:t>
                      </a:r>
                      <a:endParaRPr lang="ru-RU" sz="1000" b="1" i="0" u="none" strike="noStrike" dirty="0">
                        <a:effectLst/>
                        <a:latin typeface="Franklin Gothic Book"/>
                      </a:endParaRPr>
                    </a:p>
                  </a:txBody>
                  <a:tcPr marL="9513" marR="9513" marT="9513" marB="0" anchor="ctr">
                    <a:solidFill>
                      <a:srgbClr val="85D1C3"/>
                    </a:solidFill>
                  </a:tcPr>
                </a:tc>
              </a:tr>
            </a:tbl>
          </a:graphicData>
        </a:graphic>
      </p:graphicFrame>
    </p:spTree>
    <p:extLst>
      <p:ext uri="{BB962C8B-B14F-4D97-AF65-F5344CB8AC3E}">
        <p14:creationId xmlns:p14="http://schemas.microsoft.com/office/powerpoint/2010/main" val="1908977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images04.olx.com.ua/ui/11/84/41/1307013095_212098341_1----1-1-.png"/>
          <p:cNvPicPr>
            <a:picLocks noChangeAspect="1" noChangeArrowheads="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33000"/>
                    </a14:imgEffect>
                  </a14:imgLayer>
                </a14:imgProps>
              </a:ext>
              <a:ext uri="{28A0092B-C50C-407E-A947-70E740481C1C}">
                <a14:useLocalDpi xmlns:a14="http://schemas.microsoft.com/office/drawing/2010/main" val="0"/>
              </a:ext>
            </a:extLst>
          </a:blip>
          <a:srcRect t="17106"/>
          <a:stretch/>
        </p:blipFill>
        <p:spPr bwMode="auto">
          <a:xfrm>
            <a:off x="48369" y="1662545"/>
            <a:ext cx="5819775" cy="4934807"/>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txBox="1">
            <a:spLocks/>
          </p:cNvSpPr>
          <p:nvPr/>
        </p:nvSpPr>
        <p:spPr bwMode="auto">
          <a:xfrm>
            <a:off x="251520" y="1628800"/>
            <a:ext cx="7786742" cy="20717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tx1"/>
                </a:solidFill>
                <a:latin typeface="Franklin Gothic Book" pitchFamily="34" charset="0"/>
                <a:ea typeface="+mj-ea"/>
                <a:cs typeface="+mj-cs"/>
              </a:defRPr>
            </a:lvl1pPr>
            <a:lvl2pPr algn="l" rtl="0" eaLnBrk="0" fontAlgn="base" hangingPunct="0">
              <a:spcBef>
                <a:spcPct val="0"/>
              </a:spcBef>
              <a:spcAft>
                <a:spcPct val="0"/>
              </a:spcAft>
              <a:defRPr sz="4400" b="1">
                <a:solidFill>
                  <a:schemeClr val="tx1"/>
                </a:solidFill>
                <a:latin typeface="Franklin Gothic Book" pitchFamily="34" charset="0"/>
              </a:defRPr>
            </a:lvl2pPr>
            <a:lvl3pPr algn="l" rtl="0" eaLnBrk="0" fontAlgn="base" hangingPunct="0">
              <a:spcBef>
                <a:spcPct val="0"/>
              </a:spcBef>
              <a:spcAft>
                <a:spcPct val="0"/>
              </a:spcAft>
              <a:defRPr sz="4400" b="1">
                <a:solidFill>
                  <a:schemeClr val="tx1"/>
                </a:solidFill>
                <a:latin typeface="Franklin Gothic Book" pitchFamily="34" charset="0"/>
              </a:defRPr>
            </a:lvl3pPr>
            <a:lvl4pPr algn="l" rtl="0" eaLnBrk="0" fontAlgn="base" hangingPunct="0">
              <a:spcBef>
                <a:spcPct val="0"/>
              </a:spcBef>
              <a:spcAft>
                <a:spcPct val="0"/>
              </a:spcAft>
              <a:defRPr sz="4400" b="1">
                <a:solidFill>
                  <a:schemeClr val="tx1"/>
                </a:solidFill>
                <a:latin typeface="Franklin Gothic Book" pitchFamily="34" charset="0"/>
              </a:defRPr>
            </a:lvl4pPr>
            <a:lvl5pPr algn="l" rtl="0" eaLnBrk="0" fontAlgn="base" hangingPunct="0">
              <a:spcBef>
                <a:spcPct val="0"/>
              </a:spcBef>
              <a:spcAft>
                <a:spcPct val="0"/>
              </a:spcAft>
              <a:defRPr sz="4400" b="1">
                <a:solidFill>
                  <a:schemeClr val="tx1"/>
                </a:solidFill>
                <a:latin typeface="Franklin Gothic Book" pitchFamily="34" charset="0"/>
              </a:defRPr>
            </a:lvl5pPr>
            <a:lvl6pPr marL="457200" algn="l" rtl="0" fontAlgn="base">
              <a:spcBef>
                <a:spcPct val="0"/>
              </a:spcBef>
              <a:spcAft>
                <a:spcPct val="0"/>
              </a:spcAft>
              <a:defRPr b="1">
                <a:solidFill>
                  <a:schemeClr val="tx1"/>
                </a:solidFill>
                <a:latin typeface="Franklin Gothic Book" pitchFamily="34" charset="0"/>
              </a:defRPr>
            </a:lvl6pPr>
            <a:lvl7pPr marL="914400" algn="l" rtl="0" fontAlgn="base">
              <a:spcBef>
                <a:spcPct val="0"/>
              </a:spcBef>
              <a:spcAft>
                <a:spcPct val="0"/>
              </a:spcAft>
              <a:defRPr b="1">
                <a:solidFill>
                  <a:schemeClr val="tx1"/>
                </a:solidFill>
                <a:latin typeface="Franklin Gothic Book" pitchFamily="34" charset="0"/>
              </a:defRPr>
            </a:lvl7pPr>
            <a:lvl8pPr marL="1371600" algn="l" rtl="0" fontAlgn="base">
              <a:spcBef>
                <a:spcPct val="0"/>
              </a:spcBef>
              <a:spcAft>
                <a:spcPct val="0"/>
              </a:spcAft>
              <a:defRPr b="1">
                <a:solidFill>
                  <a:schemeClr val="tx1"/>
                </a:solidFill>
                <a:latin typeface="Franklin Gothic Book" pitchFamily="34" charset="0"/>
              </a:defRPr>
            </a:lvl8pPr>
            <a:lvl9pPr marL="1828800" algn="l" rtl="0" fontAlgn="base">
              <a:spcBef>
                <a:spcPct val="0"/>
              </a:spcBef>
              <a:spcAft>
                <a:spcPct val="0"/>
              </a:spcAft>
              <a:defRPr b="1">
                <a:solidFill>
                  <a:schemeClr val="tx1"/>
                </a:solidFill>
                <a:latin typeface="Franklin Gothic Book" pitchFamily="34" charset="0"/>
              </a:defRPr>
            </a:lvl9pPr>
          </a:lstStyle>
          <a:p>
            <a:r>
              <a:rPr lang="ru-RU" sz="2000" i="1" dirty="0" smtClean="0"/>
              <a:t>Основные результаты исследования</a:t>
            </a:r>
            <a:endParaRPr lang="ru-RU" sz="2000" i="1" dirty="0"/>
          </a:p>
        </p:txBody>
      </p:sp>
    </p:spTree>
    <p:extLst>
      <p:ext uri="{BB962C8B-B14F-4D97-AF65-F5344CB8AC3E}">
        <p14:creationId xmlns:p14="http://schemas.microsoft.com/office/powerpoint/2010/main" val="3207115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85720" y="260648"/>
            <a:ext cx="7786688" cy="368300"/>
          </a:xfrm>
          <a:prstGeom prst="rect">
            <a:avLst/>
          </a:prstGeom>
        </p:spPr>
        <p:txBody>
          <a:bodyPr/>
          <a:lstStyle/>
          <a:p>
            <a:pPr>
              <a:defRPr/>
            </a:pPr>
            <a:r>
              <a:rPr lang="ru-RU" sz="1600" b="1" dirty="0" smtClean="0">
                <a:latin typeface="Franklin Gothic Book" pitchFamily="34" charset="0"/>
                <a:ea typeface="+mj-ea"/>
                <a:cs typeface="+mj-cs"/>
              </a:rPr>
              <a:t>Практика приобретения алкогольных и безалкогольных напитков</a:t>
            </a:r>
            <a:endParaRPr lang="en-US" sz="1200" b="1" dirty="0" smtClean="0">
              <a:latin typeface="Franklin Gothic Book" pitchFamily="34" charset="0"/>
              <a:ea typeface="+mj-ea"/>
              <a:cs typeface="+mj-cs"/>
            </a:endParaRPr>
          </a:p>
        </p:txBody>
      </p:sp>
      <p:sp>
        <p:nvSpPr>
          <p:cNvPr id="2" name="TextBox 1"/>
          <p:cNvSpPr txBox="1"/>
          <p:nvPr/>
        </p:nvSpPr>
        <p:spPr>
          <a:xfrm>
            <a:off x="395536" y="836712"/>
            <a:ext cx="7416824" cy="553998"/>
          </a:xfrm>
          <a:prstGeom prst="rect">
            <a:avLst/>
          </a:prstGeom>
          <a:noFill/>
        </p:spPr>
        <p:txBody>
          <a:bodyPr wrap="square" rtlCol="0">
            <a:spAutoFit/>
          </a:bodyPr>
          <a:lstStyle/>
          <a:p>
            <a:pPr algn="ctr"/>
            <a:r>
              <a:rPr lang="ru-RU" sz="1000" b="1" i="1" dirty="0" smtClean="0">
                <a:solidFill>
                  <a:schemeClr val="bg1">
                    <a:lumMod val="50000"/>
                  </a:schemeClr>
                </a:solidFill>
                <a:latin typeface="+mn-lt"/>
              </a:rPr>
              <a:t>«В какой упаковке Вы чаще всего покупаете эти напитки?»,</a:t>
            </a:r>
          </a:p>
          <a:p>
            <a:pPr algn="ctr"/>
            <a:r>
              <a:rPr lang="ru-RU" sz="1000" b="1" i="1" dirty="0" smtClean="0">
                <a:solidFill>
                  <a:schemeClr val="bg1">
                    <a:lumMod val="50000"/>
                  </a:schemeClr>
                </a:solidFill>
                <a:latin typeface="+mn-lt"/>
              </a:rPr>
              <a:t>Закрытый вопрос, для каждого вида алкогольных напитков только один вид упаковки</a:t>
            </a:r>
          </a:p>
          <a:p>
            <a:pPr algn="ctr"/>
            <a:r>
              <a:rPr lang="ru-RU" sz="1000" b="1" i="1" dirty="0" smtClean="0">
                <a:solidFill>
                  <a:schemeClr val="bg1">
                    <a:lumMod val="50000"/>
                  </a:schemeClr>
                </a:solidFill>
                <a:latin typeface="+mn-lt"/>
              </a:rPr>
              <a:t>В % от тех, кто покупает тот или иной вид напитков</a:t>
            </a:r>
          </a:p>
        </p:txBody>
      </p:sp>
      <p:graphicFrame>
        <p:nvGraphicFramePr>
          <p:cNvPr id="3" name="Диаграмма 2"/>
          <p:cNvGraphicFramePr/>
          <p:nvPr>
            <p:extLst>
              <p:ext uri="{D42A27DB-BD31-4B8C-83A1-F6EECF244321}">
                <p14:modId xmlns:p14="http://schemas.microsoft.com/office/powerpoint/2010/main" val="2531403270"/>
              </p:ext>
            </p:extLst>
          </p:nvPr>
        </p:nvGraphicFramePr>
        <p:xfrm>
          <a:off x="395536" y="1340768"/>
          <a:ext cx="6768752"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85720" y="5725125"/>
            <a:ext cx="7526640" cy="800219"/>
          </a:xfrm>
          <a:prstGeom prst="rect">
            <a:avLst/>
          </a:prstGeom>
          <a:noFill/>
        </p:spPr>
        <p:txBody>
          <a:bodyPr wrap="square" rtlCol="0">
            <a:spAutoFit/>
          </a:bodyPr>
          <a:lstStyle/>
          <a:p>
            <a:pPr marL="355600" indent="-177800" algn="just">
              <a:spcBef>
                <a:spcPts val="600"/>
              </a:spcBef>
              <a:spcAft>
                <a:spcPts val="600"/>
              </a:spcAft>
              <a:buClr>
                <a:schemeClr val="accent1">
                  <a:lumMod val="50000"/>
                </a:schemeClr>
              </a:buClr>
              <a:buFont typeface="Wingdings" pitchFamily="2" charset="2"/>
              <a:buChar char="v"/>
            </a:pPr>
            <a:r>
              <a:rPr lang="ru-RU" sz="1200" dirty="0" smtClean="0">
                <a:latin typeface="+mn-lt"/>
              </a:rPr>
              <a:t>Чаще всего в пластиковой упаковке опрошенные приобретают минеральную и питьевую воду (84%), молочные напитки (44%) и пиво (39%).</a:t>
            </a:r>
          </a:p>
          <a:p>
            <a:pPr marL="355600" indent="-177800" algn="just">
              <a:spcBef>
                <a:spcPts val="600"/>
              </a:spcBef>
              <a:spcAft>
                <a:spcPts val="600"/>
              </a:spcAft>
              <a:buClr>
                <a:schemeClr val="accent1">
                  <a:lumMod val="50000"/>
                </a:schemeClr>
              </a:buClr>
              <a:buFont typeface="Wingdings" pitchFamily="2" charset="2"/>
              <a:buChar char="v"/>
            </a:pPr>
            <a:r>
              <a:rPr lang="ru-RU" sz="1200" dirty="0" smtClean="0">
                <a:latin typeface="+mn-lt"/>
              </a:rPr>
              <a:t>Реже всего в пластиковой упаковке приобретаются вина (5%) и крепкий алкоголь (2%).</a:t>
            </a:r>
          </a:p>
        </p:txBody>
      </p:sp>
      <p:sp>
        <p:nvSpPr>
          <p:cNvPr id="6" name="TextBox 5"/>
          <p:cNvSpPr txBox="1"/>
          <p:nvPr/>
        </p:nvSpPr>
        <p:spPr>
          <a:xfrm>
            <a:off x="7020272" y="1484784"/>
            <a:ext cx="792088" cy="276999"/>
          </a:xfrm>
          <a:prstGeom prst="rect">
            <a:avLst/>
          </a:prstGeom>
          <a:noFill/>
        </p:spPr>
        <p:txBody>
          <a:bodyPr wrap="square" rtlCol="0">
            <a:spAutoFit/>
          </a:bodyPr>
          <a:lstStyle/>
          <a:p>
            <a:r>
              <a:rPr lang="en-US" sz="1200" b="1" dirty="0" smtClean="0">
                <a:solidFill>
                  <a:schemeClr val="accent1">
                    <a:lumMod val="75000"/>
                  </a:schemeClr>
                </a:solidFill>
                <a:effectLst>
                  <a:outerShdw blurRad="38100" dist="38100" dir="2700000" algn="tl">
                    <a:srgbClr val="000000">
                      <a:alpha val="43137"/>
                    </a:srgbClr>
                  </a:outerShdw>
                </a:effectLst>
                <a:latin typeface="+mn-lt"/>
              </a:rPr>
              <a:t>n = 1087</a:t>
            </a:r>
            <a:endParaRPr lang="ru-RU" sz="1200" b="1" dirty="0" smtClean="0">
              <a:solidFill>
                <a:schemeClr val="accent1">
                  <a:lumMod val="75000"/>
                </a:schemeClr>
              </a:solidFill>
              <a:effectLst>
                <a:outerShdw blurRad="38100" dist="38100" dir="2700000" algn="tl">
                  <a:srgbClr val="000000">
                    <a:alpha val="43137"/>
                  </a:srgbClr>
                </a:outerShdw>
              </a:effectLst>
              <a:latin typeface="+mn-lt"/>
            </a:endParaRPr>
          </a:p>
        </p:txBody>
      </p:sp>
      <p:sp>
        <p:nvSpPr>
          <p:cNvPr id="7" name="TextBox 6"/>
          <p:cNvSpPr txBox="1"/>
          <p:nvPr/>
        </p:nvSpPr>
        <p:spPr>
          <a:xfrm>
            <a:off x="7020272" y="1999873"/>
            <a:ext cx="792088" cy="276999"/>
          </a:xfrm>
          <a:prstGeom prst="rect">
            <a:avLst/>
          </a:prstGeom>
          <a:noFill/>
        </p:spPr>
        <p:txBody>
          <a:bodyPr wrap="square" rtlCol="0">
            <a:spAutoFit/>
          </a:bodyPr>
          <a:lstStyle/>
          <a:p>
            <a:r>
              <a:rPr lang="en-US" sz="1200" b="1" dirty="0" smtClean="0">
                <a:solidFill>
                  <a:schemeClr val="accent1">
                    <a:lumMod val="75000"/>
                  </a:schemeClr>
                </a:solidFill>
                <a:effectLst>
                  <a:outerShdw blurRad="38100" dist="38100" dir="2700000" algn="tl">
                    <a:srgbClr val="000000">
                      <a:alpha val="43137"/>
                    </a:srgbClr>
                  </a:outerShdw>
                </a:effectLst>
                <a:latin typeface="+mn-lt"/>
              </a:rPr>
              <a:t>n = 1218</a:t>
            </a:r>
            <a:endParaRPr lang="ru-RU" sz="1200" b="1" dirty="0" smtClean="0">
              <a:solidFill>
                <a:schemeClr val="accent1">
                  <a:lumMod val="75000"/>
                </a:schemeClr>
              </a:solidFill>
              <a:effectLst>
                <a:outerShdw blurRad="38100" dist="38100" dir="2700000" algn="tl">
                  <a:srgbClr val="000000">
                    <a:alpha val="43137"/>
                  </a:srgbClr>
                </a:outerShdw>
              </a:effectLst>
              <a:latin typeface="+mn-lt"/>
            </a:endParaRPr>
          </a:p>
        </p:txBody>
      </p:sp>
      <p:sp>
        <p:nvSpPr>
          <p:cNvPr id="8" name="TextBox 7"/>
          <p:cNvSpPr txBox="1"/>
          <p:nvPr/>
        </p:nvSpPr>
        <p:spPr>
          <a:xfrm>
            <a:off x="7020272" y="2503929"/>
            <a:ext cx="792088" cy="276999"/>
          </a:xfrm>
          <a:prstGeom prst="rect">
            <a:avLst/>
          </a:prstGeom>
          <a:noFill/>
        </p:spPr>
        <p:txBody>
          <a:bodyPr wrap="square" rtlCol="0">
            <a:spAutoFit/>
          </a:bodyPr>
          <a:lstStyle/>
          <a:p>
            <a:r>
              <a:rPr lang="en-US" sz="1200" b="1" dirty="0" smtClean="0">
                <a:solidFill>
                  <a:schemeClr val="accent1">
                    <a:lumMod val="75000"/>
                  </a:schemeClr>
                </a:solidFill>
                <a:effectLst>
                  <a:outerShdw blurRad="38100" dist="38100" dir="2700000" algn="tl">
                    <a:srgbClr val="000000">
                      <a:alpha val="43137"/>
                    </a:srgbClr>
                  </a:outerShdw>
                </a:effectLst>
                <a:latin typeface="+mn-lt"/>
              </a:rPr>
              <a:t>n = 690</a:t>
            </a:r>
            <a:endParaRPr lang="ru-RU" sz="1200" b="1" dirty="0" smtClean="0">
              <a:solidFill>
                <a:schemeClr val="accent1">
                  <a:lumMod val="75000"/>
                </a:schemeClr>
              </a:solidFill>
              <a:effectLst>
                <a:outerShdw blurRad="38100" dist="38100" dir="2700000" algn="tl">
                  <a:srgbClr val="000000">
                    <a:alpha val="43137"/>
                  </a:srgbClr>
                </a:outerShdw>
              </a:effectLst>
              <a:latin typeface="+mn-lt"/>
            </a:endParaRPr>
          </a:p>
        </p:txBody>
      </p:sp>
      <p:sp>
        <p:nvSpPr>
          <p:cNvPr id="9" name="TextBox 8"/>
          <p:cNvSpPr txBox="1"/>
          <p:nvPr/>
        </p:nvSpPr>
        <p:spPr>
          <a:xfrm>
            <a:off x="7020272" y="3007985"/>
            <a:ext cx="792088" cy="276999"/>
          </a:xfrm>
          <a:prstGeom prst="rect">
            <a:avLst/>
          </a:prstGeom>
          <a:noFill/>
        </p:spPr>
        <p:txBody>
          <a:bodyPr wrap="square" rtlCol="0">
            <a:spAutoFit/>
          </a:bodyPr>
          <a:lstStyle/>
          <a:p>
            <a:r>
              <a:rPr lang="en-US" sz="1200" b="1" dirty="0" smtClean="0">
                <a:solidFill>
                  <a:schemeClr val="accent1">
                    <a:lumMod val="75000"/>
                  </a:schemeClr>
                </a:solidFill>
                <a:effectLst>
                  <a:outerShdw blurRad="38100" dist="38100" dir="2700000" algn="tl">
                    <a:srgbClr val="000000">
                      <a:alpha val="43137"/>
                    </a:srgbClr>
                  </a:outerShdw>
                </a:effectLst>
                <a:latin typeface="+mn-lt"/>
              </a:rPr>
              <a:t>n = 1103</a:t>
            </a:r>
            <a:endParaRPr lang="ru-RU" sz="1200" b="1" dirty="0" smtClean="0">
              <a:solidFill>
                <a:schemeClr val="accent1">
                  <a:lumMod val="75000"/>
                </a:schemeClr>
              </a:solidFill>
              <a:effectLst>
                <a:outerShdw blurRad="38100" dist="38100" dir="2700000" algn="tl">
                  <a:srgbClr val="000000">
                    <a:alpha val="43137"/>
                  </a:srgbClr>
                </a:outerShdw>
              </a:effectLst>
              <a:latin typeface="+mn-lt"/>
            </a:endParaRPr>
          </a:p>
        </p:txBody>
      </p:sp>
      <p:sp>
        <p:nvSpPr>
          <p:cNvPr id="10" name="TextBox 9"/>
          <p:cNvSpPr txBox="1"/>
          <p:nvPr/>
        </p:nvSpPr>
        <p:spPr>
          <a:xfrm>
            <a:off x="7020272" y="3512041"/>
            <a:ext cx="792088" cy="276999"/>
          </a:xfrm>
          <a:prstGeom prst="rect">
            <a:avLst/>
          </a:prstGeom>
          <a:noFill/>
        </p:spPr>
        <p:txBody>
          <a:bodyPr wrap="square" rtlCol="0">
            <a:spAutoFit/>
          </a:bodyPr>
          <a:lstStyle/>
          <a:p>
            <a:r>
              <a:rPr lang="en-US" sz="1200" b="1" dirty="0" smtClean="0">
                <a:solidFill>
                  <a:schemeClr val="accent1">
                    <a:lumMod val="75000"/>
                  </a:schemeClr>
                </a:solidFill>
                <a:effectLst>
                  <a:outerShdw blurRad="38100" dist="38100" dir="2700000" algn="tl">
                    <a:srgbClr val="000000">
                      <a:alpha val="43137"/>
                    </a:srgbClr>
                  </a:outerShdw>
                </a:effectLst>
                <a:latin typeface="+mn-lt"/>
              </a:rPr>
              <a:t>n = 139</a:t>
            </a:r>
            <a:endParaRPr lang="ru-RU" sz="1200" b="1" dirty="0" smtClean="0">
              <a:solidFill>
                <a:schemeClr val="accent1">
                  <a:lumMod val="75000"/>
                </a:schemeClr>
              </a:solidFill>
              <a:effectLst>
                <a:outerShdw blurRad="38100" dist="38100" dir="2700000" algn="tl">
                  <a:srgbClr val="000000">
                    <a:alpha val="43137"/>
                  </a:srgbClr>
                </a:outerShdw>
              </a:effectLst>
              <a:latin typeface="+mn-lt"/>
            </a:endParaRPr>
          </a:p>
        </p:txBody>
      </p:sp>
      <p:sp>
        <p:nvSpPr>
          <p:cNvPr id="11" name="TextBox 10"/>
          <p:cNvSpPr txBox="1"/>
          <p:nvPr/>
        </p:nvSpPr>
        <p:spPr>
          <a:xfrm>
            <a:off x="7020272" y="4016097"/>
            <a:ext cx="792088" cy="276999"/>
          </a:xfrm>
          <a:prstGeom prst="rect">
            <a:avLst/>
          </a:prstGeom>
          <a:noFill/>
        </p:spPr>
        <p:txBody>
          <a:bodyPr wrap="square" rtlCol="0">
            <a:spAutoFit/>
          </a:bodyPr>
          <a:lstStyle/>
          <a:p>
            <a:r>
              <a:rPr lang="en-US" sz="1200" b="1" dirty="0" smtClean="0">
                <a:solidFill>
                  <a:schemeClr val="accent1">
                    <a:lumMod val="75000"/>
                  </a:schemeClr>
                </a:solidFill>
                <a:effectLst>
                  <a:outerShdw blurRad="38100" dist="38100" dir="2700000" algn="tl">
                    <a:srgbClr val="000000">
                      <a:alpha val="43137"/>
                    </a:srgbClr>
                  </a:outerShdw>
                </a:effectLst>
                <a:latin typeface="+mn-lt"/>
              </a:rPr>
              <a:t>n = 322</a:t>
            </a:r>
            <a:endParaRPr lang="ru-RU" sz="1200" b="1" dirty="0" smtClean="0">
              <a:solidFill>
                <a:schemeClr val="accent1">
                  <a:lumMod val="75000"/>
                </a:schemeClr>
              </a:solidFill>
              <a:effectLst>
                <a:outerShdw blurRad="38100" dist="38100" dir="2700000" algn="tl">
                  <a:srgbClr val="000000">
                    <a:alpha val="43137"/>
                  </a:srgbClr>
                </a:outerShdw>
              </a:effectLst>
              <a:latin typeface="+mn-lt"/>
            </a:endParaRPr>
          </a:p>
        </p:txBody>
      </p:sp>
      <p:sp>
        <p:nvSpPr>
          <p:cNvPr id="12" name="TextBox 11"/>
          <p:cNvSpPr txBox="1"/>
          <p:nvPr/>
        </p:nvSpPr>
        <p:spPr>
          <a:xfrm>
            <a:off x="7020272" y="4520153"/>
            <a:ext cx="792088" cy="276999"/>
          </a:xfrm>
          <a:prstGeom prst="rect">
            <a:avLst/>
          </a:prstGeom>
          <a:noFill/>
        </p:spPr>
        <p:txBody>
          <a:bodyPr wrap="square" rtlCol="0">
            <a:spAutoFit/>
          </a:bodyPr>
          <a:lstStyle/>
          <a:p>
            <a:r>
              <a:rPr lang="en-US" sz="1200" b="1" dirty="0" smtClean="0">
                <a:solidFill>
                  <a:schemeClr val="accent1">
                    <a:lumMod val="75000"/>
                  </a:schemeClr>
                </a:solidFill>
                <a:effectLst>
                  <a:outerShdw blurRad="38100" dist="38100" dir="2700000" algn="tl">
                    <a:srgbClr val="000000">
                      <a:alpha val="43137"/>
                    </a:srgbClr>
                  </a:outerShdw>
                </a:effectLst>
                <a:latin typeface="+mn-lt"/>
              </a:rPr>
              <a:t>n = 394</a:t>
            </a:r>
            <a:endParaRPr lang="ru-RU" sz="1200" b="1" dirty="0" smtClean="0">
              <a:solidFill>
                <a:schemeClr val="accent1">
                  <a:lumMod val="75000"/>
                </a:schemeClr>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299593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85720" y="260648"/>
            <a:ext cx="7786688" cy="368300"/>
          </a:xfrm>
          <a:prstGeom prst="rect">
            <a:avLst/>
          </a:prstGeom>
        </p:spPr>
        <p:txBody>
          <a:bodyPr/>
          <a:lstStyle/>
          <a:p>
            <a:pPr>
              <a:defRPr/>
            </a:pPr>
            <a:r>
              <a:rPr lang="ru-RU" sz="1600" b="1" dirty="0" smtClean="0">
                <a:latin typeface="Franklin Gothic Book" pitchFamily="34" charset="0"/>
                <a:ea typeface="+mj-ea"/>
                <a:cs typeface="+mj-cs"/>
              </a:rPr>
              <a:t>Характеристика основных видов упаковки</a:t>
            </a:r>
            <a:endParaRPr lang="en-US" sz="1200" b="1" dirty="0" smtClean="0">
              <a:latin typeface="Franklin Gothic Book" pitchFamily="34" charset="0"/>
              <a:ea typeface="+mj-ea"/>
              <a:cs typeface="+mj-cs"/>
            </a:endParaRPr>
          </a:p>
        </p:txBody>
      </p:sp>
      <p:sp>
        <p:nvSpPr>
          <p:cNvPr id="2" name="TextBox 1"/>
          <p:cNvSpPr txBox="1"/>
          <p:nvPr/>
        </p:nvSpPr>
        <p:spPr>
          <a:xfrm>
            <a:off x="395536" y="836712"/>
            <a:ext cx="7416824" cy="553998"/>
          </a:xfrm>
          <a:prstGeom prst="rect">
            <a:avLst/>
          </a:prstGeom>
          <a:noFill/>
        </p:spPr>
        <p:txBody>
          <a:bodyPr wrap="square" rtlCol="0">
            <a:spAutoFit/>
          </a:bodyPr>
          <a:lstStyle/>
          <a:p>
            <a:pPr algn="ctr"/>
            <a:r>
              <a:rPr lang="ru-RU" sz="1000" b="1" i="1" dirty="0" smtClean="0">
                <a:solidFill>
                  <a:schemeClr val="bg1">
                    <a:lumMod val="50000"/>
                  </a:schemeClr>
                </a:solidFill>
                <a:latin typeface="+mn-lt"/>
              </a:rPr>
              <a:t>«</a:t>
            </a:r>
            <a:r>
              <a:rPr lang="ru-RU" sz="1000" b="1" i="1" dirty="0">
                <a:solidFill>
                  <a:schemeClr val="bg1">
                    <a:lumMod val="50000"/>
                  </a:schemeClr>
                </a:solidFill>
                <a:latin typeface="+mn-lt"/>
              </a:rPr>
              <a:t>Давайте выберем, какая из  перечисленных ниже упаковок напитков самая </a:t>
            </a:r>
            <a:r>
              <a:rPr lang="ru-RU" sz="1000" b="1" i="1" dirty="0" err="1">
                <a:solidFill>
                  <a:schemeClr val="bg1">
                    <a:lumMod val="50000"/>
                  </a:schemeClr>
                </a:solidFill>
                <a:latin typeface="+mn-lt"/>
              </a:rPr>
              <a:t>экологичная</a:t>
            </a:r>
            <a:r>
              <a:rPr lang="ru-RU" sz="1000" b="1" i="1" dirty="0">
                <a:solidFill>
                  <a:schemeClr val="bg1">
                    <a:lumMod val="50000"/>
                  </a:schemeClr>
                </a:solidFill>
                <a:latin typeface="+mn-lt"/>
              </a:rPr>
              <a:t>, экономная, удобная и т.д</a:t>
            </a:r>
            <a:r>
              <a:rPr lang="ru-RU" sz="1000" b="1" i="1" dirty="0" smtClean="0">
                <a:solidFill>
                  <a:schemeClr val="bg1">
                    <a:lumMod val="50000"/>
                  </a:schemeClr>
                </a:solidFill>
                <a:latin typeface="+mn-lt"/>
              </a:rPr>
              <a:t>.?»,</a:t>
            </a:r>
            <a:endParaRPr lang="ru-RU" sz="1000" b="1" i="1" dirty="0">
              <a:solidFill>
                <a:schemeClr val="bg1">
                  <a:lumMod val="50000"/>
                </a:schemeClr>
              </a:solidFill>
              <a:latin typeface="+mn-lt"/>
            </a:endParaRPr>
          </a:p>
          <a:p>
            <a:pPr algn="ctr"/>
            <a:r>
              <a:rPr lang="ru-RU" sz="1000" b="1" i="1" dirty="0" smtClean="0">
                <a:solidFill>
                  <a:schemeClr val="bg1">
                    <a:lumMod val="50000"/>
                  </a:schemeClr>
                </a:solidFill>
                <a:latin typeface="+mn-lt"/>
              </a:rPr>
              <a:t>Закрытый вопрос, для каждой характеристики только один вид упаковки</a:t>
            </a:r>
          </a:p>
          <a:p>
            <a:pPr algn="ctr"/>
            <a:r>
              <a:rPr lang="ru-RU" sz="1000" b="1" i="1" dirty="0" smtClean="0">
                <a:solidFill>
                  <a:schemeClr val="bg1">
                    <a:lumMod val="50000"/>
                  </a:schemeClr>
                </a:solidFill>
                <a:latin typeface="+mn-lt"/>
              </a:rPr>
              <a:t>В % от тех всех опрошенных, т</a:t>
            </a:r>
            <a:r>
              <a:rPr lang="en-US" sz="1000" b="1" i="1" dirty="0" smtClean="0">
                <a:solidFill>
                  <a:schemeClr val="bg1">
                    <a:lumMod val="50000"/>
                  </a:schemeClr>
                </a:solidFill>
                <a:latin typeface="+mn-lt"/>
              </a:rPr>
              <a:t>=1600</a:t>
            </a:r>
            <a:r>
              <a:rPr lang="ru-RU" sz="1000" b="1" i="1" dirty="0" smtClean="0">
                <a:solidFill>
                  <a:schemeClr val="bg1">
                    <a:lumMod val="50000"/>
                  </a:schemeClr>
                </a:solidFill>
                <a:latin typeface="+mn-lt"/>
              </a:rPr>
              <a:t> </a:t>
            </a:r>
          </a:p>
        </p:txBody>
      </p:sp>
      <p:graphicFrame>
        <p:nvGraphicFramePr>
          <p:cNvPr id="3" name="Диаграмма 2"/>
          <p:cNvGraphicFramePr/>
          <p:nvPr>
            <p:extLst>
              <p:ext uri="{D42A27DB-BD31-4B8C-83A1-F6EECF244321}">
                <p14:modId xmlns:p14="http://schemas.microsoft.com/office/powerpoint/2010/main" val="4292320411"/>
              </p:ext>
            </p:extLst>
          </p:nvPr>
        </p:nvGraphicFramePr>
        <p:xfrm>
          <a:off x="395536" y="1390710"/>
          <a:ext cx="756084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29736" y="5540459"/>
            <a:ext cx="7526640" cy="984885"/>
          </a:xfrm>
          <a:prstGeom prst="rect">
            <a:avLst/>
          </a:prstGeom>
          <a:noFill/>
        </p:spPr>
        <p:txBody>
          <a:bodyPr wrap="square" rtlCol="0">
            <a:spAutoFit/>
          </a:bodyPr>
          <a:lstStyle/>
          <a:p>
            <a:pPr marL="355600" indent="-177800" algn="just">
              <a:spcBef>
                <a:spcPts val="600"/>
              </a:spcBef>
              <a:spcAft>
                <a:spcPts val="600"/>
              </a:spcAft>
              <a:buClr>
                <a:schemeClr val="accent1">
                  <a:lumMod val="50000"/>
                </a:schemeClr>
              </a:buClr>
              <a:buFont typeface="Wingdings" pitchFamily="2" charset="2"/>
              <a:buChar char="v"/>
            </a:pPr>
            <a:r>
              <a:rPr lang="ru-RU" sz="1200" dirty="0" smtClean="0">
                <a:latin typeface="+mn-lt"/>
              </a:rPr>
              <a:t>Пластиковую упаковку по сравнению с другими видами тары для напитков россияне считают практичной (70%), экономной (46%) и удобной (40%).</a:t>
            </a:r>
          </a:p>
          <a:p>
            <a:pPr marL="355600" indent="-177800" algn="just">
              <a:spcBef>
                <a:spcPts val="600"/>
              </a:spcBef>
              <a:spcAft>
                <a:spcPts val="600"/>
              </a:spcAft>
              <a:buClr>
                <a:schemeClr val="accent1">
                  <a:lumMod val="50000"/>
                </a:schemeClr>
              </a:buClr>
              <a:buFont typeface="Wingdings" pitchFamily="2" charset="2"/>
              <a:buChar char="v"/>
            </a:pPr>
            <a:r>
              <a:rPr lang="ru-RU" sz="1200" dirty="0" smtClean="0">
                <a:latin typeface="+mn-lt"/>
              </a:rPr>
              <a:t>Реже всего опрошенные приписывали пластиковой упаковке такие качества, как </a:t>
            </a:r>
            <a:r>
              <a:rPr lang="ru-RU" sz="1200" dirty="0" err="1" smtClean="0">
                <a:latin typeface="+mn-lt"/>
              </a:rPr>
              <a:t>экологичная</a:t>
            </a:r>
            <a:r>
              <a:rPr lang="ru-RU" sz="1200" dirty="0" smtClean="0">
                <a:latin typeface="+mn-lt"/>
              </a:rPr>
              <a:t> (6%) и опасная (4%).</a:t>
            </a:r>
          </a:p>
        </p:txBody>
      </p:sp>
    </p:spTree>
    <p:extLst>
      <p:ext uri="{BB962C8B-B14F-4D97-AF65-F5344CB8AC3E}">
        <p14:creationId xmlns:p14="http://schemas.microsoft.com/office/powerpoint/2010/main" val="4132387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85720" y="260648"/>
            <a:ext cx="7786688" cy="368300"/>
          </a:xfrm>
          <a:prstGeom prst="rect">
            <a:avLst/>
          </a:prstGeom>
        </p:spPr>
        <p:txBody>
          <a:bodyPr/>
          <a:lstStyle/>
          <a:p>
            <a:pPr>
              <a:defRPr/>
            </a:pPr>
            <a:r>
              <a:rPr lang="ru-RU" sz="1600" b="1" dirty="0" smtClean="0">
                <a:latin typeface="Franklin Gothic Book" pitchFamily="34" charset="0"/>
                <a:ea typeface="+mj-ea"/>
                <a:cs typeface="+mj-cs"/>
              </a:rPr>
              <a:t>Отношение к запрету продажи алкогольной продукции в пластиковой таре</a:t>
            </a:r>
            <a:endParaRPr lang="en-US" sz="1200" b="1" dirty="0" smtClean="0">
              <a:latin typeface="Franklin Gothic Book" pitchFamily="34" charset="0"/>
              <a:ea typeface="+mj-ea"/>
              <a:cs typeface="+mj-cs"/>
            </a:endParaRPr>
          </a:p>
        </p:txBody>
      </p:sp>
      <p:sp>
        <p:nvSpPr>
          <p:cNvPr id="2" name="TextBox 1"/>
          <p:cNvSpPr txBox="1"/>
          <p:nvPr/>
        </p:nvSpPr>
        <p:spPr>
          <a:xfrm>
            <a:off x="395536" y="836712"/>
            <a:ext cx="7416824" cy="861774"/>
          </a:xfrm>
          <a:prstGeom prst="rect">
            <a:avLst/>
          </a:prstGeom>
          <a:noFill/>
        </p:spPr>
        <p:txBody>
          <a:bodyPr wrap="square" rtlCol="0">
            <a:spAutoFit/>
          </a:bodyPr>
          <a:lstStyle/>
          <a:p>
            <a:pPr algn="ctr"/>
            <a:r>
              <a:rPr lang="ru-RU" sz="1000" b="1" i="1" dirty="0">
                <a:solidFill>
                  <a:schemeClr val="bg1">
                    <a:lumMod val="50000"/>
                  </a:schemeClr>
                </a:solidFill>
                <a:latin typeface="+mn-lt"/>
              </a:rPr>
              <a:t>«В последнее время в СМИ обсуждается идея запрета пластиковой тары для алкогольных напитков. Это значит, что никакую алкогольную продукцию, в том числе пиво и алкогольные коктейли, нельзя будет разливать в пластиковые бутылки и банки. Какое из двух мнений на эту тему Вам </a:t>
            </a:r>
            <a:r>
              <a:rPr lang="ru-RU" sz="1000" b="1" i="1" dirty="0" smtClean="0">
                <a:solidFill>
                  <a:schemeClr val="bg1">
                    <a:lumMod val="50000"/>
                  </a:schemeClr>
                </a:solidFill>
                <a:latin typeface="+mn-lt"/>
              </a:rPr>
              <a:t>ближе?»,</a:t>
            </a:r>
          </a:p>
          <a:p>
            <a:pPr algn="ctr"/>
            <a:r>
              <a:rPr lang="ru-RU" sz="1000" b="1" i="1" dirty="0" smtClean="0">
                <a:solidFill>
                  <a:schemeClr val="bg1">
                    <a:lumMod val="50000"/>
                  </a:schemeClr>
                </a:solidFill>
                <a:latin typeface="+mn-lt"/>
              </a:rPr>
              <a:t>Закрытый вопрос, 1 ответ</a:t>
            </a:r>
            <a:endParaRPr lang="ru-RU" sz="1000" b="1" i="1" dirty="0">
              <a:solidFill>
                <a:schemeClr val="bg1">
                  <a:lumMod val="50000"/>
                </a:schemeClr>
              </a:solidFill>
              <a:latin typeface="+mn-lt"/>
            </a:endParaRPr>
          </a:p>
          <a:p>
            <a:pPr algn="ctr"/>
            <a:r>
              <a:rPr lang="ru-RU" sz="1000" b="1" i="1" dirty="0" smtClean="0">
                <a:solidFill>
                  <a:schemeClr val="bg1">
                    <a:lumMod val="50000"/>
                  </a:schemeClr>
                </a:solidFill>
                <a:latin typeface="+mn-lt"/>
              </a:rPr>
              <a:t>В % от всех опрошенных, </a:t>
            </a:r>
            <a:r>
              <a:rPr lang="en-US" sz="1000" b="1" i="1" dirty="0" smtClean="0">
                <a:solidFill>
                  <a:schemeClr val="bg1">
                    <a:lumMod val="50000"/>
                  </a:schemeClr>
                </a:solidFill>
                <a:latin typeface="+mn-lt"/>
              </a:rPr>
              <a:t>n</a:t>
            </a:r>
            <a:r>
              <a:rPr lang="ru-RU" sz="1000" b="1" i="1" dirty="0" smtClean="0">
                <a:solidFill>
                  <a:schemeClr val="bg1">
                    <a:lumMod val="50000"/>
                  </a:schemeClr>
                </a:solidFill>
                <a:latin typeface="+mn-lt"/>
              </a:rPr>
              <a:t>=1600</a:t>
            </a:r>
          </a:p>
        </p:txBody>
      </p:sp>
      <p:graphicFrame>
        <p:nvGraphicFramePr>
          <p:cNvPr id="5" name="Диаграмма 4"/>
          <p:cNvGraphicFramePr/>
          <p:nvPr>
            <p:extLst>
              <p:ext uri="{D42A27DB-BD31-4B8C-83A1-F6EECF244321}">
                <p14:modId xmlns:p14="http://schemas.microsoft.com/office/powerpoint/2010/main" val="2393707642"/>
              </p:ext>
            </p:extLst>
          </p:nvPr>
        </p:nvGraphicFramePr>
        <p:xfrm>
          <a:off x="1331640" y="1772816"/>
          <a:ext cx="5616624"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85720" y="5517232"/>
            <a:ext cx="7670656" cy="984885"/>
          </a:xfrm>
          <a:prstGeom prst="rect">
            <a:avLst/>
          </a:prstGeom>
          <a:noFill/>
        </p:spPr>
        <p:txBody>
          <a:bodyPr wrap="square" rtlCol="0">
            <a:spAutoFit/>
          </a:bodyPr>
          <a:lstStyle/>
          <a:p>
            <a:pPr marL="355600" indent="-177800" algn="just">
              <a:spcBef>
                <a:spcPts val="600"/>
              </a:spcBef>
              <a:spcAft>
                <a:spcPts val="600"/>
              </a:spcAft>
              <a:buClr>
                <a:schemeClr val="accent1">
                  <a:lumMod val="50000"/>
                </a:schemeClr>
              </a:buClr>
              <a:buFont typeface="Wingdings" pitchFamily="2" charset="2"/>
              <a:buChar char="v"/>
            </a:pPr>
            <a:r>
              <a:rPr lang="ru-RU" sz="1200" dirty="0" smtClean="0">
                <a:latin typeface="+mn-lt"/>
              </a:rPr>
              <a:t>Подавляющее большинство россиян не поддерживают идею введения запрета на продажу алкоголя в пластиковой упаковке – 73%. Они считают, что такое решение не поможет сократить потребление алкоголя, зато создаст дополнительные сложности для производителей и потребителей.</a:t>
            </a:r>
          </a:p>
          <a:p>
            <a:pPr marL="355600" indent="-177800" algn="just">
              <a:spcBef>
                <a:spcPts val="600"/>
              </a:spcBef>
              <a:spcAft>
                <a:spcPts val="600"/>
              </a:spcAft>
              <a:buClr>
                <a:schemeClr val="accent1">
                  <a:lumMod val="50000"/>
                </a:schemeClr>
              </a:buClr>
              <a:buFont typeface="Wingdings" pitchFamily="2" charset="2"/>
              <a:buChar char="v"/>
            </a:pPr>
            <a:r>
              <a:rPr lang="ru-RU" sz="1200" dirty="0" smtClean="0">
                <a:latin typeface="+mn-lt"/>
              </a:rPr>
              <a:t>С одобрением относятся к такой мере только 16% прошенных.</a:t>
            </a:r>
          </a:p>
        </p:txBody>
      </p:sp>
    </p:spTree>
    <p:extLst>
      <p:ext uri="{BB962C8B-B14F-4D97-AF65-F5344CB8AC3E}">
        <p14:creationId xmlns:p14="http://schemas.microsoft.com/office/powerpoint/2010/main" val="2392271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85720" y="260648"/>
            <a:ext cx="7786688" cy="368300"/>
          </a:xfrm>
          <a:prstGeom prst="rect">
            <a:avLst/>
          </a:prstGeom>
        </p:spPr>
        <p:txBody>
          <a:bodyPr/>
          <a:lstStyle/>
          <a:p>
            <a:pPr>
              <a:defRPr/>
            </a:pPr>
            <a:r>
              <a:rPr lang="ru-RU" sz="1600" b="1" dirty="0" smtClean="0">
                <a:latin typeface="Franklin Gothic Book" pitchFamily="34" charset="0"/>
                <a:ea typeface="+mj-ea"/>
                <a:cs typeface="+mj-cs"/>
              </a:rPr>
              <a:t>Отношение к запрету продажи алкогольной продукции в пластиковой таре</a:t>
            </a:r>
            <a:endParaRPr lang="en-US" sz="1200" b="1" dirty="0" smtClean="0">
              <a:latin typeface="Franklin Gothic Book" pitchFamily="34" charset="0"/>
              <a:ea typeface="+mj-ea"/>
              <a:cs typeface="+mj-cs"/>
            </a:endParaRPr>
          </a:p>
        </p:txBody>
      </p:sp>
      <p:sp>
        <p:nvSpPr>
          <p:cNvPr id="2" name="TextBox 1"/>
          <p:cNvSpPr txBox="1"/>
          <p:nvPr/>
        </p:nvSpPr>
        <p:spPr>
          <a:xfrm>
            <a:off x="395536" y="836712"/>
            <a:ext cx="7416824" cy="707886"/>
          </a:xfrm>
          <a:prstGeom prst="rect">
            <a:avLst/>
          </a:prstGeom>
          <a:noFill/>
        </p:spPr>
        <p:txBody>
          <a:bodyPr wrap="square" rtlCol="0">
            <a:spAutoFit/>
          </a:bodyPr>
          <a:lstStyle/>
          <a:p>
            <a:pPr algn="ctr"/>
            <a:r>
              <a:rPr lang="ru-RU" sz="1000" b="1" i="1" dirty="0">
                <a:solidFill>
                  <a:schemeClr val="bg1">
                    <a:lumMod val="50000"/>
                  </a:schemeClr>
                </a:solidFill>
                <a:latin typeface="+mn-lt"/>
              </a:rPr>
              <a:t>«Если запрет будет введен в действие, из продажи будут изъяты пивные бутылки объема от одного до двух с половиной литров. </a:t>
            </a:r>
            <a:r>
              <a:rPr lang="ru-RU" sz="1000" b="1" i="1" dirty="0" smtClean="0">
                <a:solidFill>
                  <a:schemeClr val="bg1">
                    <a:lumMod val="50000"/>
                  </a:schemeClr>
                </a:solidFill>
                <a:latin typeface="+mn-lt"/>
              </a:rPr>
              <a:t>Сегодня </a:t>
            </a:r>
            <a:r>
              <a:rPr lang="ru-RU" sz="1000" b="1" i="1" dirty="0">
                <a:solidFill>
                  <a:schemeClr val="bg1">
                    <a:lumMod val="50000"/>
                  </a:schemeClr>
                </a:solidFill>
                <a:latin typeface="+mn-lt"/>
              </a:rPr>
              <a:t>такой объем обычно продают в именно в пластике. Как Вы думаете, что будут делать в этом случае </a:t>
            </a:r>
            <a:r>
              <a:rPr lang="ru-RU" sz="1000" b="1" i="1" dirty="0" smtClean="0">
                <a:solidFill>
                  <a:schemeClr val="bg1">
                    <a:lumMod val="50000"/>
                  </a:schemeClr>
                </a:solidFill>
                <a:latin typeface="+mn-lt"/>
              </a:rPr>
              <a:t>потребители?»,</a:t>
            </a:r>
            <a:endParaRPr lang="ru-RU" sz="1000" b="1" i="1" dirty="0">
              <a:solidFill>
                <a:schemeClr val="bg1">
                  <a:lumMod val="50000"/>
                </a:schemeClr>
              </a:solidFill>
              <a:latin typeface="+mn-lt"/>
            </a:endParaRPr>
          </a:p>
          <a:p>
            <a:pPr algn="ctr"/>
            <a:r>
              <a:rPr lang="ru-RU" sz="1000" b="1" i="1" dirty="0" smtClean="0">
                <a:solidFill>
                  <a:schemeClr val="bg1">
                    <a:lumMod val="50000"/>
                  </a:schemeClr>
                </a:solidFill>
                <a:latin typeface="+mn-lt"/>
              </a:rPr>
              <a:t>Закрытый вопрос, 1 ответ</a:t>
            </a:r>
            <a:endParaRPr lang="ru-RU" sz="1000" b="1" i="1" dirty="0">
              <a:solidFill>
                <a:schemeClr val="bg1">
                  <a:lumMod val="50000"/>
                </a:schemeClr>
              </a:solidFill>
              <a:latin typeface="+mn-lt"/>
            </a:endParaRPr>
          </a:p>
          <a:p>
            <a:pPr algn="ctr"/>
            <a:r>
              <a:rPr lang="ru-RU" sz="1000" b="1" i="1" dirty="0" smtClean="0">
                <a:solidFill>
                  <a:schemeClr val="bg1">
                    <a:lumMod val="50000"/>
                  </a:schemeClr>
                </a:solidFill>
                <a:latin typeface="+mn-lt"/>
              </a:rPr>
              <a:t>В % от всех опрошенных, </a:t>
            </a:r>
            <a:r>
              <a:rPr lang="en-US" sz="1000" b="1" i="1" dirty="0" smtClean="0">
                <a:solidFill>
                  <a:schemeClr val="bg1">
                    <a:lumMod val="50000"/>
                  </a:schemeClr>
                </a:solidFill>
                <a:latin typeface="+mn-lt"/>
              </a:rPr>
              <a:t>n</a:t>
            </a:r>
            <a:r>
              <a:rPr lang="ru-RU" sz="1000" b="1" i="1" dirty="0" smtClean="0">
                <a:solidFill>
                  <a:schemeClr val="bg1">
                    <a:lumMod val="50000"/>
                  </a:schemeClr>
                </a:solidFill>
                <a:latin typeface="+mn-lt"/>
              </a:rPr>
              <a:t>=1600</a:t>
            </a:r>
          </a:p>
        </p:txBody>
      </p:sp>
      <p:graphicFrame>
        <p:nvGraphicFramePr>
          <p:cNvPr id="5" name="Диаграмма 4"/>
          <p:cNvGraphicFramePr/>
          <p:nvPr>
            <p:extLst>
              <p:ext uri="{D42A27DB-BD31-4B8C-83A1-F6EECF244321}">
                <p14:modId xmlns:p14="http://schemas.microsoft.com/office/powerpoint/2010/main" val="910072987"/>
              </p:ext>
            </p:extLst>
          </p:nvPr>
        </p:nvGraphicFramePr>
        <p:xfrm>
          <a:off x="1708428" y="1628800"/>
          <a:ext cx="4941272"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85720" y="5089247"/>
            <a:ext cx="7670656" cy="1508105"/>
          </a:xfrm>
          <a:prstGeom prst="rect">
            <a:avLst/>
          </a:prstGeom>
          <a:noFill/>
        </p:spPr>
        <p:txBody>
          <a:bodyPr wrap="square" rtlCol="0">
            <a:spAutoFit/>
          </a:bodyPr>
          <a:lstStyle/>
          <a:p>
            <a:pPr marL="355600" indent="-177800" algn="just">
              <a:spcBef>
                <a:spcPts val="600"/>
              </a:spcBef>
              <a:spcAft>
                <a:spcPts val="600"/>
              </a:spcAft>
              <a:buClr>
                <a:schemeClr val="accent1">
                  <a:lumMod val="50000"/>
                </a:schemeClr>
              </a:buClr>
              <a:buFont typeface="Wingdings" pitchFamily="2" charset="2"/>
              <a:buChar char="v"/>
            </a:pPr>
            <a:r>
              <a:rPr lang="ru-RU" sz="1200" dirty="0" smtClean="0">
                <a:latin typeface="+mn-lt"/>
              </a:rPr>
              <a:t>Более трети опрошенных (36%), продолжая тему влияния запрета на сокращение употребления алкоголя, отмечают, что даже если из продажи будут изъяты большие пивные бутылки из пластика, потребители так или иначе будут покупать тот же объем алкогольного напитка, но в нескольких емкостях меньшего объема.</a:t>
            </a:r>
          </a:p>
          <a:p>
            <a:pPr marL="355600" indent="-177800" algn="just">
              <a:spcBef>
                <a:spcPts val="600"/>
              </a:spcBef>
              <a:spcAft>
                <a:spcPts val="600"/>
              </a:spcAft>
              <a:buClr>
                <a:schemeClr val="accent1">
                  <a:lumMod val="50000"/>
                </a:schemeClr>
              </a:buClr>
              <a:buFont typeface="Wingdings" pitchFamily="2" charset="2"/>
              <a:buChar char="v"/>
            </a:pPr>
            <a:r>
              <a:rPr lang="ru-RU" sz="1200" dirty="0" smtClean="0">
                <a:latin typeface="+mn-lt"/>
              </a:rPr>
              <a:t>2</a:t>
            </a:r>
            <a:r>
              <a:rPr lang="en-US" sz="1200" dirty="0" smtClean="0">
                <a:latin typeface="+mn-lt"/>
              </a:rPr>
              <a:t>3</a:t>
            </a:r>
            <a:r>
              <a:rPr lang="ru-RU" sz="1200" dirty="0" smtClean="0">
                <a:latin typeface="+mn-lt"/>
              </a:rPr>
              <a:t>% </a:t>
            </a:r>
            <a:r>
              <a:rPr lang="ru-RU" sz="1200" dirty="0" smtClean="0">
                <a:latin typeface="+mn-lt"/>
              </a:rPr>
              <a:t>считают, что опрошенные начнут покупать пиво в </a:t>
            </a:r>
            <a:r>
              <a:rPr lang="ru-RU" sz="1200" dirty="0" err="1" smtClean="0">
                <a:latin typeface="+mn-lt"/>
              </a:rPr>
              <a:t>б</a:t>
            </a:r>
            <a:r>
              <a:rPr lang="ru-RU" sz="1200" i="1" dirty="0" err="1" smtClean="0">
                <a:latin typeface="+mn-lt"/>
              </a:rPr>
              <a:t>О</a:t>
            </a:r>
            <a:r>
              <a:rPr lang="ru-RU" sz="1200" dirty="0" err="1" smtClean="0">
                <a:latin typeface="+mn-lt"/>
              </a:rPr>
              <a:t>льших</a:t>
            </a:r>
            <a:r>
              <a:rPr lang="ru-RU" sz="1200" dirty="0" smtClean="0">
                <a:latin typeface="+mn-lt"/>
              </a:rPr>
              <a:t> объемах. Почти каждый пятый допускает, что потребители начнут переходить на более крепкий алкоголь (18%).</a:t>
            </a:r>
          </a:p>
          <a:p>
            <a:pPr marL="355600" indent="-177800" algn="just">
              <a:spcBef>
                <a:spcPts val="600"/>
              </a:spcBef>
              <a:spcAft>
                <a:spcPts val="600"/>
              </a:spcAft>
              <a:buClr>
                <a:schemeClr val="accent1">
                  <a:lumMod val="50000"/>
                </a:schemeClr>
              </a:buClr>
              <a:buFont typeface="Wingdings" pitchFamily="2" charset="2"/>
              <a:buChar char="v"/>
            </a:pPr>
            <a:r>
              <a:rPr lang="ru-RU" sz="1200" dirty="0" smtClean="0">
                <a:latin typeface="+mn-lt"/>
              </a:rPr>
              <a:t>Только 8% считают, что потребители станут меньше пить.</a:t>
            </a:r>
          </a:p>
        </p:txBody>
      </p:sp>
    </p:spTree>
    <p:extLst>
      <p:ext uri="{BB962C8B-B14F-4D97-AF65-F5344CB8AC3E}">
        <p14:creationId xmlns:p14="http://schemas.microsoft.com/office/powerpoint/2010/main" val="1648081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_Rus">
  <a:themeElements>
    <a:clrScheme name="Шаблон ВЦИОМ">
      <a:dk1>
        <a:sysClr val="windowText" lastClr="000000"/>
      </a:dk1>
      <a:lt1>
        <a:sysClr val="window" lastClr="FFFFFF"/>
      </a:lt1>
      <a:dk2>
        <a:srgbClr val="B50032"/>
      </a:dk2>
      <a:lt2>
        <a:srgbClr val="78408E"/>
      </a:lt2>
      <a:accent1>
        <a:srgbClr val="009A70"/>
      </a:accent1>
      <a:accent2>
        <a:srgbClr val="008A98"/>
      </a:accent2>
      <a:accent3>
        <a:srgbClr val="5595D0"/>
      </a:accent3>
      <a:accent4>
        <a:srgbClr val="35578E"/>
      </a:accent4>
      <a:accent5>
        <a:srgbClr val="DB4227"/>
      </a:accent5>
      <a:accent6>
        <a:srgbClr val="FFED00"/>
      </a:accent6>
      <a:hlink>
        <a:srgbClr val="B50032"/>
      </a:hlink>
      <a:folHlink>
        <a:srgbClr val="78408E"/>
      </a:folHlink>
    </a:clrScheme>
    <a:fontScheme name="Шаблон ВЦИОМ">
      <a:majorFont>
        <a:latin typeface="Franklin Gothic Book"/>
        <a:ea typeface=""/>
        <a:cs typeface=""/>
      </a:majorFont>
      <a:minorFont>
        <a:latin typeface="Franklin Gothic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tailEnd type="arrow"/>
        </a:ln>
      </a:spPr>
      <a:bodyPr/>
      <a:lstStyle/>
      <a:style>
        <a:lnRef idx="3">
          <a:schemeClr val="accent1"/>
        </a:lnRef>
        <a:fillRef idx="0">
          <a:schemeClr val="accent1"/>
        </a:fillRef>
        <a:effectRef idx="2">
          <a:schemeClr val="accent1"/>
        </a:effectRef>
        <a:fontRef idx="minor">
          <a:schemeClr val="tx1"/>
        </a:fontRef>
      </a:style>
    </a:lnDef>
    <a:txDef>
      <a:spPr>
        <a:noFill/>
      </a:spPr>
      <a:bodyPr wrap="square" rtlCol="0">
        <a:spAutoFit/>
      </a:bodyPr>
      <a:lstStyle>
        <a:defPPr>
          <a:defRPr sz="1200" b="1"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Power_Rus</Template>
  <TotalTime>0</TotalTime>
  <Words>1471</Words>
  <Application>Microsoft Office PowerPoint</Application>
  <PresentationFormat>Экран (4:3)</PresentationFormat>
  <Paragraphs>178</Paragraphs>
  <Slides>14</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Power_Rus</vt:lpstr>
      <vt:lpstr>Отношение населения России к пластиковой упаковке и запрету продажи алкогольных напитков в пластиковой таре         по результатам Всероссийского опроса населения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   Руководитель проекта  Романова Ольга oromanova@wciom.com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2011-12-08T19:38:29Z</dcterms:created>
  <dcterms:modified xsi:type="dcterms:W3CDTF">2012-06-21T12:28:02Z</dcterms:modified>
</cp:coreProperties>
</file>