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1" r:id="rId2"/>
  </p:sldMasterIdLst>
  <p:notesMasterIdLst>
    <p:notesMasterId r:id="rId16"/>
  </p:notesMasterIdLst>
  <p:handoutMasterIdLst>
    <p:handoutMasterId r:id="rId17"/>
  </p:handoutMasterIdLst>
  <p:sldIdLst>
    <p:sldId id="404" r:id="rId3"/>
    <p:sldId id="500" r:id="rId4"/>
    <p:sldId id="501" r:id="rId5"/>
    <p:sldId id="483" r:id="rId6"/>
    <p:sldId id="491" r:id="rId7"/>
    <p:sldId id="496" r:id="rId8"/>
    <p:sldId id="478" r:id="rId9"/>
    <p:sldId id="492" r:id="rId10"/>
    <p:sldId id="493" r:id="rId11"/>
    <p:sldId id="504" r:id="rId12"/>
    <p:sldId id="502" r:id="rId13"/>
    <p:sldId id="503" r:id="rId14"/>
    <p:sldId id="505" r:id="rId15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12" userDrawn="1">
          <p15:clr>
            <a:srgbClr val="A4A3A4"/>
          </p15:clr>
        </p15:guide>
        <p15:guide id="3" orient="horz" userDrawn="1">
          <p15:clr>
            <a:srgbClr val="A4A3A4"/>
          </p15:clr>
        </p15:guide>
        <p15:guide id="4" orient="horz" pos="3501" userDrawn="1">
          <p15:clr>
            <a:srgbClr val="A4A3A4"/>
          </p15:clr>
        </p15:guide>
        <p15:guide id="5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4CA"/>
    <a:srgbClr val="1D262B"/>
    <a:srgbClr val="FA175D"/>
    <a:srgbClr val="35444D"/>
    <a:srgbClr val="19455B"/>
    <a:srgbClr val="174257"/>
    <a:srgbClr val="33424B"/>
    <a:srgbClr val="2C3941"/>
    <a:srgbClr val="0089E9"/>
    <a:srgbClr val="314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56" autoAdjust="0"/>
    <p:restoredTop sz="96215" autoAdjust="0"/>
  </p:normalViewPr>
  <p:slideViewPr>
    <p:cSldViewPr>
      <p:cViewPr varScale="1">
        <p:scale>
          <a:sx n="79" d="100"/>
          <a:sy n="79" d="100"/>
        </p:scale>
        <p:origin x="1242" y="84"/>
      </p:cViewPr>
      <p:guideLst>
        <p:guide pos="612"/>
        <p:guide orient="horz"/>
        <p:guide orient="horz" pos="3501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62799033879188E-2"/>
          <c:y val="5.7818628405766195E-2"/>
          <c:w val="0.94003755824184909"/>
          <c:h val="0.847908820086152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gradFill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A0-45C3-8A92-4E685E1FC0BB}"/>
              </c:ext>
            </c:extLst>
          </c:dPt>
          <c:dPt>
            <c:idx val="13"/>
            <c:invertIfNegative val="0"/>
            <c:bubble3D val="0"/>
            <c:spPr>
              <a:gradFill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A0-45C3-8A92-4E685E1FC0BB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A0-45C3-8A92-4E685E1FC0BB}"/>
              </c:ext>
            </c:extLst>
          </c:dPt>
          <c:dPt>
            <c:idx val="15"/>
            <c:invertIfNegative val="0"/>
            <c:bubble3D val="0"/>
            <c:spPr>
              <a:gradFill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A0-45C3-8A92-4E685E1FC0BB}"/>
              </c:ext>
            </c:extLst>
          </c:dPt>
          <c:dPt>
            <c:idx val="16"/>
            <c:invertIfNegative val="0"/>
            <c:bubble3D val="0"/>
            <c:spPr>
              <a:gradFill>
                <a:gsLst>
                  <a:gs pos="0">
                    <a:schemeClr val="accent5">
                      <a:lumMod val="50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A0-45C3-8A92-4E685E1FC0BB}"/>
              </c:ext>
            </c:extLst>
          </c:dPt>
          <c:cat>
            <c:numRef>
              <c:f>Лист1!$A$2:$A$22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17</c:v>
                </c:pt>
                <c:pt idx="1">
                  <c:v>12</c:v>
                </c:pt>
                <c:pt idx="2">
                  <c:v>3</c:v>
                </c:pt>
                <c:pt idx="3">
                  <c:v>13</c:v>
                </c:pt>
                <c:pt idx="4">
                  <c:v>16</c:v>
                </c:pt>
                <c:pt idx="5">
                  <c:v>10</c:v>
                </c:pt>
                <c:pt idx="6">
                  <c:v>17</c:v>
                </c:pt>
                <c:pt idx="7">
                  <c:v>24</c:v>
                </c:pt>
                <c:pt idx="8">
                  <c:v>9</c:v>
                </c:pt>
                <c:pt idx="9">
                  <c:v>-13.5</c:v>
                </c:pt>
                <c:pt idx="10">
                  <c:v>6</c:v>
                </c:pt>
                <c:pt idx="11">
                  <c:v>10.5</c:v>
                </c:pt>
                <c:pt idx="12">
                  <c:v>7</c:v>
                </c:pt>
                <c:pt idx="13">
                  <c:v>-1</c:v>
                </c:pt>
                <c:pt idx="14">
                  <c:v>-4.5</c:v>
                </c:pt>
                <c:pt idx="15">
                  <c:v>-10</c:v>
                </c:pt>
                <c:pt idx="16">
                  <c:v>-1.5</c:v>
                </c:pt>
                <c:pt idx="17">
                  <c:v>2</c:v>
                </c:pt>
                <c:pt idx="18">
                  <c:v>2.5</c:v>
                </c:pt>
                <c:pt idx="19">
                  <c:v>3</c:v>
                </c:pt>
                <c:pt idx="20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8A0-45C3-8A92-4E685E1FC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2341807"/>
        <c:axId val="888127231"/>
      </c:barChart>
      <c:catAx>
        <c:axId val="802341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2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8127231"/>
        <c:crosses val="autoZero"/>
        <c:auto val="1"/>
        <c:lblAlgn val="ctr"/>
        <c:lblOffset val="100"/>
        <c:noMultiLvlLbl val="0"/>
      </c:catAx>
      <c:valAx>
        <c:axId val="888127231"/>
        <c:scaling>
          <c:orientation val="minMax"/>
          <c:max val="25"/>
          <c:min val="-15"/>
        </c:scaling>
        <c:delete val="0"/>
        <c:axPos val="l"/>
        <c:majorGridlines>
          <c:spPr>
            <a:ln w="3175" cap="flat" cmpd="sng" algn="ctr">
              <a:solidFill>
                <a:schemeClr val="tx2">
                  <a:lumMod val="50000"/>
                  <a:lumOff val="50000"/>
                  <a:alpha val="50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25000"/>
                    <a:lumOff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23418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03772965879259E-2"/>
          <c:y val="0.10848954816986146"/>
          <c:w val="0.88080036089238845"/>
          <c:h val="0.6583373523622047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lumMod val="75000"/>
                  <a:alpha val="55000"/>
                </a:schemeClr>
              </a:solidFill>
            </a:ln>
            <a:effectLst/>
          </c:spPr>
          <c:cat>
            <c:numRef>
              <c:f>Лист1!$A$2:$A$18</c:f>
              <c:numCache>
                <c:formatCode>General</c:formatCode>
                <c:ptCount val="1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15</c:v>
                </c:pt>
                <c:pt idx="1">
                  <c:v>30</c:v>
                </c:pt>
                <c:pt idx="2">
                  <c:v>50</c:v>
                </c:pt>
                <c:pt idx="3">
                  <c:v>70</c:v>
                </c:pt>
                <c:pt idx="4">
                  <c:v>100</c:v>
                </c:pt>
                <c:pt idx="5">
                  <c:v>98</c:v>
                </c:pt>
                <c:pt idx="6">
                  <c:v>96</c:v>
                </c:pt>
                <c:pt idx="7">
                  <c:v>94</c:v>
                </c:pt>
                <c:pt idx="8">
                  <c:v>88</c:v>
                </c:pt>
                <c:pt idx="9">
                  <c:v>83</c:v>
                </c:pt>
                <c:pt idx="10">
                  <c:v>77</c:v>
                </c:pt>
                <c:pt idx="11">
                  <c:v>70</c:v>
                </c:pt>
                <c:pt idx="12">
                  <c:v>60</c:v>
                </c:pt>
                <c:pt idx="13">
                  <c:v>44</c:v>
                </c:pt>
                <c:pt idx="14">
                  <c:v>30</c:v>
                </c:pt>
                <c:pt idx="15">
                  <c:v>10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0-41F4-88A3-C26B693BB4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>
                  <a:alpha val="55000"/>
                </a:schemeClr>
              </a:solidFill>
            </a:ln>
            <a:effectLst/>
          </c:spPr>
          <c:cat>
            <c:numRef>
              <c:f>Лист1!$A$2:$A$18</c:f>
              <c:numCache>
                <c:formatCode>General</c:formatCode>
                <c:ptCount val="1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10</c:v>
                </c:pt>
                <c:pt idx="1">
                  <c:v>22</c:v>
                </c:pt>
                <c:pt idx="2">
                  <c:v>39</c:v>
                </c:pt>
                <c:pt idx="3">
                  <c:v>54</c:v>
                </c:pt>
                <c:pt idx="4">
                  <c:v>80</c:v>
                </c:pt>
                <c:pt idx="5">
                  <c:v>78</c:v>
                </c:pt>
                <c:pt idx="6">
                  <c:v>76</c:v>
                </c:pt>
                <c:pt idx="7">
                  <c:v>75</c:v>
                </c:pt>
                <c:pt idx="8">
                  <c:v>70</c:v>
                </c:pt>
                <c:pt idx="9">
                  <c:v>65</c:v>
                </c:pt>
                <c:pt idx="10">
                  <c:v>60</c:v>
                </c:pt>
                <c:pt idx="11">
                  <c:v>50</c:v>
                </c:pt>
                <c:pt idx="12">
                  <c:v>40</c:v>
                </c:pt>
                <c:pt idx="13">
                  <c:v>25</c:v>
                </c:pt>
                <c:pt idx="14">
                  <c:v>10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30-41F4-88A3-C26B693BB42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</c:v>
                </c:pt>
              </c:strCache>
            </c:strRef>
          </c:tx>
          <c:spPr>
            <a:solidFill>
              <a:schemeClr val="accent2"/>
            </a:solidFill>
            <a:ln w="9525">
              <a:solidFill>
                <a:schemeClr val="accent2">
                  <a:alpha val="55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c:spPr>
          <c:cat>
            <c:numRef>
              <c:f>Лист1!$A$2:$A$18</c:f>
              <c:numCache>
                <c:formatCode>General</c:formatCode>
                <c:ptCount val="1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  <c:pt idx="13">
                  <c:v>2031</c:v>
                </c:pt>
                <c:pt idx="14">
                  <c:v>2032</c:v>
                </c:pt>
                <c:pt idx="15">
                  <c:v>2033</c:v>
                </c:pt>
                <c:pt idx="16">
                  <c:v>2034</c:v>
                </c:pt>
              </c:numCache>
            </c:num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25</c:v>
                </c:pt>
                <c:pt idx="14">
                  <c:v>10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30-41F4-88A3-C26B693BB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648479"/>
        <c:axId val="2067962863"/>
      </c:areaChart>
      <c:catAx>
        <c:axId val="20586484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1">
                <a:lumMod val="75000"/>
                <a:alpha val="4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7962863"/>
        <c:crosses val="autoZero"/>
        <c:auto val="1"/>
        <c:lblAlgn val="ctr"/>
        <c:lblOffset val="100"/>
        <c:noMultiLvlLbl val="0"/>
      </c:catAx>
      <c:valAx>
        <c:axId val="2067962863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75000"/>
                  <a:lumOff val="25000"/>
                  <a:alpha val="16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864847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0.29412</cdr:x>
      <cdr:y>0.11421</cdr:y>
    </cdr:from>
    <cdr:to>
      <cdr:x>0.48315</cdr:x>
      <cdr:y>0.23855</cdr:y>
    </cdr:to>
    <cdr:sp macro="" textlink="">
      <cdr:nvSpPr>
        <cdr:cNvPr id="2" name="TextBox 20">
          <a:extLst xmlns:a="http://schemas.openxmlformats.org/drawingml/2006/main">
            <a:ext uri="{FF2B5EF4-FFF2-40B4-BE49-F238E27FC236}">
              <a16:creationId xmlns:a16="http://schemas.microsoft.com/office/drawing/2014/main" id="{AEF7719C-EF86-420B-92FC-DB1C7912D80E}"/>
            </a:ext>
          </a:extLst>
        </cdr:cNvPr>
        <cdr:cNvSpPr txBox="1"/>
      </cdr:nvSpPr>
      <cdr:spPr>
        <a:xfrm xmlns:a="http://schemas.openxmlformats.org/drawingml/2006/main">
          <a:off x="1565646" y="282710"/>
          <a:ext cx="100623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solidFill>
                <a:schemeClr val="accent1">
                  <a:lumMod val="20000"/>
                  <a:lumOff val="80000"/>
                </a:schemeClr>
              </a:solidFill>
            </a:rPr>
            <a:t>Транш </a:t>
          </a:r>
          <a:r>
            <a:rPr lang="ru-RU" sz="1400" dirty="0">
              <a:solidFill>
                <a:schemeClr val="accent1">
                  <a:lumMod val="20000"/>
                  <a:lumOff val="80000"/>
                </a:schemeClr>
              </a:solidFill>
            </a:rPr>
            <a:t>В</a:t>
          </a:r>
          <a:endParaRPr lang="ru-RU" sz="1000" dirty="0">
            <a:solidFill>
              <a:schemeClr val="accent1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0.29412</cdr:x>
      <cdr:y>0.54943</cdr:y>
    </cdr:from>
    <cdr:to>
      <cdr:x>0.48315</cdr:x>
      <cdr:y>0.67377</cdr:y>
    </cdr:to>
    <cdr:sp macro="" textlink="">
      <cdr:nvSpPr>
        <cdr:cNvPr id="3" name="TextBox 53">
          <a:extLst xmlns:a="http://schemas.openxmlformats.org/drawingml/2006/main">
            <a:ext uri="{FF2B5EF4-FFF2-40B4-BE49-F238E27FC236}">
              <a16:creationId xmlns:a16="http://schemas.microsoft.com/office/drawing/2014/main" id="{0CABD510-D1AF-423F-BEEC-3CF74196A35A}"/>
            </a:ext>
          </a:extLst>
        </cdr:cNvPr>
        <cdr:cNvSpPr txBox="1"/>
      </cdr:nvSpPr>
      <cdr:spPr>
        <a:xfrm xmlns:a="http://schemas.openxmlformats.org/drawingml/2006/main">
          <a:off x="1565646" y="1360031"/>
          <a:ext cx="100623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solidFill>
                <a:schemeClr val="accent2">
                  <a:lumMod val="20000"/>
                  <a:lumOff val="80000"/>
                </a:schemeClr>
              </a:solidFill>
            </a:rPr>
            <a:t>Транш </a:t>
          </a:r>
          <a:r>
            <a:rPr lang="ru-RU" sz="1400" dirty="0">
              <a:solidFill>
                <a:schemeClr val="accent2">
                  <a:lumMod val="20000"/>
                  <a:lumOff val="80000"/>
                </a:schemeClr>
              </a:solidFill>
            </a:rPr>
            <a:t>А</a:t>
          </a:r>
          <a:endParaRPr lang="ru-RU" sz="1000" dirty="0">
            <a:solidFill>
              <a:schemeClr val="accent2">
                <a:lumMod val="20000"/>
                <a:lumOff val="8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0.29412</cdr:x>
      <cdr:y>0.31302</cdr:y>
    </cdr:from>
    <cdr:to>
      <cdr:x>0.48315</cdr:x>
      <cdr:y>0.43736</cdr:y>
    </cdr:to>
    <cdr:sp macro="" textlink="">
      <cdr:nvSpPr>
        <cdr:cNvPr id="4" name="TextBox 54">
          <a:extLst xmlns:a="http://schemas.openxmlformats.org/drawingml/2006/main">
            <a:ext uri="{FF2B5EF4-FFF2-40B4-BE49-F238E27FC236}">
              <a16:creationId xmlns:a16="http://schemas.microsoft.com/office/drawing/2014/main" id="{06600711-AC55-4910-B07D-283CA7497E96}"/>
            </a:ext>
          </a:extLst>
        </cdr:cNvPr>
        <cdr:cNvSpPr txBox="1"/>
      </cdr:nvSpPr>
      <cdr:spPr>
        <a:xfrm xmlns:a="http://schemas.openxmlformats.org/drawingml/2006/main">
          <a:off x="1565646" y="774834"/>
          <a:ext cx="100623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>
              <a:solidFill>
                <a:schemeClr val="accent4">
                  <a:lumMod val="20000"/>
                  <a:lumOff val="80000"/>
                </a:schemeClr>
              </a:solidFill>
            </a:rPr>
            <a:t>Транш </a:t>
          </a:r>
          <a:r>
            <a:rPr lang="ru-RU" sz="1400" dirty="0">
              <a:solidFill>
                <a:schemeClr val="accent4">
                  <a:lumMod val="20000"/>
                  <a:lumOff val="80000"/>
                </a:schemeClr>
              </a:solidFill>
            </a:rPr>
            <a:t>Б</a:t>
          </a:r>
          <a:endParaRPr lang="ru-RU" sz="1000" dirty="0">
            <a:solidFill>
              <a:schemeClr val="accent4">
                <a:lumMod val="20000"/>
                <a:lumOff val="8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5" cy="49807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35" cy="498077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5CF5260F-91CD-48B7-8937-8C40EC5B5728}" type="datetimeFigureOut">
              <a:rPr lang="ru-RU" smtClean="0"/>
              <a:t>25.10.2017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3324"/>
            <a:ext cx="2946135" cy="49807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433324"/>
            <a:ext cx="2946135" cy="498077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A3D558BC-AA47-4C32-8393-BB63D671C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54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1C0104B7-604D-471A-9F0C-C227F6571743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7416"/>
            <a:ext cx="5438140" cy="446913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3108"/>
            <a:ext cx="2945659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3108"/>
            <a:ext cx="2945659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8C705D4-1822-4D6C-991A-C0638EBD8F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0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35205" indent="-28277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31084" indent="-226217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583516" indent="-226217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35950" indent="-226217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488383" indent="-2262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40816" indent="-2262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393249" indent="-2262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45682" indent="-22621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303" eaLnBrk="1" fontAlgn="base" hangingPunct="1">
              <a:spcBef>
                <a:spcPct val="0"/>
              </a:spcBef>
              <a:spcAft>
                <a:spcPct val="0"/>
              </a:spcAft>
            </a:pPr>
            <a:fld id="{59C82D0B-2745-43F5-A242-79DE1EE6F40C}" type="slidenum">
              <a:rPr lang="ru-RU" sz="1200">
                <a:solidFill>
                  <a:srgbClr val="000000"/>
                </a:solidFill>
              </a:rPr>
              <a:pPr defTabSz="913303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9219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45341" y="5300744"/>
            <a:ext cx="5738696" cy="252981"/>
          </a:xfrm>
          <a:noFill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475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189177" y="3312333"/>
            <a:ext cx="4314438" cy="500502"/>
            <a:chOff x="1663" y="3104"/>
            <a:chExt cx="3109" cy="30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chemeClr val="bg1"/>
                  </a:solidFill>
                </a:rPr>
                <a:t>Тип документа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chemeClr val="bg1"/>
                  </a:solidFill>
                </a:rPr>
                <a:t>Дата</a:t>
              </a:r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F4D019-FD85-45D9-ADFF-4780A149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6E993AF-CF12-4B8E-9F39-2FDBCE877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9728-980D-4964-908A-C8DC72D879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886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"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Рисунок 6">
            <a:extLst>
              <a:ext uri="{FF2B5EF4-FFF2-40B4-BE49-F238E27FC236}">
                <a16:creationId xmlns:a16="http://schemas.microsoft.com/office/drawing/2014/main" id="{A7C0CDFF-F84F-4C64-8DE0-F0039243B9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146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1D0967-117E-4E27-AB27-E419C0D7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4563"/>
            <a:ext cx="7646894" cy="276999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73F2B4-C935-4E74-8D5F-DF435D30CCD2}"/>
              </a:ext>
            </a:extLst>
          </p:cNvPr>
          <p:cNvSpPr/>
          <p:nvPr userDrawn="1"/>
        </p:nvSpPr>
        <p:spPr>
          <a:xfrm>
            <a:off x="8439150" y="6477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2B8769-DC16-40A1-B06C-036F9B68AFAA}"/>
              </a:ext>
            </a:extLst>
          </p:cNvPr>
          <p:cNvSpPr/>
          <p:nvPr userDrawn="1"/>
        </p:nvSpPr>
        <p:spPr>
          <a:xfrm>
            <a:off x="0" y="182562"/>
            <a:ext cx="635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9F779-EC1A-449B-A845-6A703E562FA2}"/>
              </a:ext>
            </a:extLst>
          </p:cNvPr>
          <p:cNvSpPr txBox="1">
            <a:spLocks/>
          </p:cNvSpPr>
          <p:nvPr userDrawn="1"/>
        </p:nvSpPr>
        <p:spPr>
          <a:xfrm>
            <a:off x="8199120" y="6540501"/>
            <a:ext cx="861060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6F6A9728-980D-4964-908A-C8DC72D879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9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E2B64CE-CF08-43F0-8A4B-F68BFDC194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07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1D0967-117E-4E27-AB27-E419C0D7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4563"/>
            <a:ext cx="7646894" cy="276999"/>
          </a:xfrm>
        </p:spPr>
        <p:txBody>
          <a:bodyPr/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73F2B4-C935-4E74-8D5F-DF435D30CCD2}"/>
              </a:ext>
            </a:extLst>
          </p:cNvPr>
          <p:cNvSpPr/>
          <p:nvPr userDrawn="1"/>
        </p:nvSpPr>
        <p:spPr>
          <a:xfrm>
            <a:off x="8439150" y="6477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2B8769-DC16-40A1-B06C-036F9B68AFAA}"/>
              </a:ext>
            </a:extLst>
          </p:cNvPr>
          <p:cNvSpPr/>
          <p:nvPr userDrawn="1"/>
        </p:nvSpPr>
        <p:spPr>
          <a:xfrm>
            <a:off x="0" y="182562"/>
            <a:ext cx="635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9F779-EC1A-449B-A845-6A703E562FA2}"/>
              </a:ext>
            </a:extLst>
          </p:cNvPr>
          <p:cNvSpPr txBox="1">
            <a:spLocks/>
          </p:cNvSpPr>
          <p:nvPr userDrawn="1"/>
        </p:nvSpPr>
        <p:spPr>
          <a:xfrm>
            <a:off x="8199120" y="6540501"/>
            <a:ext cx="861060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6F6A9728-980D-4964-908A-C8DC72D879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20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4" y="1624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think-cell Slide" r:id="rId4" imgW="306" imgH="306" progId="TCLayout.ActiveDocument.1">
                  <p:embed/>
                </p:oleObj>
              </mc:Choice>
              <mc:Fallback>
                <p:oleObj name="think-cell Slide" r:id="rId4" imgW="306" imgH="30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4" y="1624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McK Title Elements" hidden="1"/>
          <p:cNvGrpSpPr>
            <a:grpSpLocks/>
          </p:cNvGrpSpPr>
          <p:nvPr userDrawn="1"/>
        </p:nvGrpSpPr>
        <p:grpSpPr bwMode="auto">
          <a:xfrm>
            <a:off x="189177" y="3312333"/>
            <a:ext cx="4314438" cy="500502"/>
            <a:chOff x="1663" y="3104"/>
            <a:chExt cx="3109" cy="309"/>
          </a:xfrm>
        </p:grpSpPr>
        <p:sp>
          <p:nvSpPr>
            <p:cNvPr id="9" name="McK Document type"/>
            <p:cNvSpPr txBox="1">
              <a:spLocks noChangeArrowheads="1"/>
            </p:cNvSpPr>
            <p:nvPr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chemeClr val="bg1"/>
                  </a:solidFill>
                </a:rPr>
                <a:t>Тип документа</a:t>
              </a:r>
            </a:p>
          </p:txBody>
        </p:sp>
        <p:sp>
          <p:nvSpPr>
            <p:cNvPr id="10" name="McK 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>
                  <a:solidFill>
                    <a:schemeClr val="bg1"/>
                  </a:solidFill>
                </a:rPr>
                <a:t>Дата</a:t>
              </a:r>
            </a:p>
          </p:txBody>
        </p:sp>
      </p:grp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F4D019-FD85-45D9-ADFF-4780A149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6E993AF-CF12-4B8E-9F39-2FDBCE877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9728-980D-4964-908A-C8DC72D879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750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6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vmlDrawing" Target="../drawings/vmlDrawing4.vml"/><Relationship Id="rId5" Type="http://schemas.openxmlformats.org/officeDocument/2006/relationships/theme" Target="../theme/theme2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9" y="27536"/>
            <a:ext cx="894706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28" dirty="0">
                <a:solidFill>
                  <a:srgbClr val="808080"/>
                </a:solidFill>
                <a:latin typeface="+mn-lt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91" y="542619"/>
            <a:ext cx="789996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err="1">
                <a:solidFill>
                  <a:srgbClr val="808080"/>
                </a:solidFill>
              </a:rPr>
              <a:t>Unit</a:t>
            </a:r>
            <a:r>
              <a:rPr lang="ru-RU" sz="1632" dirty="0">
                <a:solidFill>
                  <a:srgbClr val="808080"/>
                </a:solidFill>
              </a:rPr>
              <a:t> </a:t>
            </a:r>
            <a:r>
              <a:rPr lang="ru-RU" sz="1632" dirty="0" err="1">
                <a:solidFill>
                  <a:srgbClr val="808080"/>
                </a:solidFill>
              </a:rPr>
              <a:t>of</a:t>
            </a:r>
            <a:r>
              <a:rPr lang="ru-RU" sz="1632" dirty="0">
                <a:solidFill>
                  <a:srgbClr val="808080"/>
                </a:solidFill>
              </a:rPr>
              <a:t> measure</a:t>
            </a:r>
          </a:p>
        </p:txBody>
      </p:sp>
      <p:grpSp>
        <p:nvGrpSpPr>
          <p:cNvPr id="4" name="Group 3" hidden="1"/>
          <p:cNvGrpSpPr/>
          <p:nvPr userDrawn="1"/>
        </p:nvGrpSpPr>
        <p:grpSpPr>
          <a:xfrm>
            <a:off x="121492" y="6252253"/>
            <a:ext cx="8557616" cy="373305"/>
            <a:chOff x="119063" y="6127787"/>
            <a:chExt cx="8386761" cy="36587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19063" y="6127787"/>
              <a:ext cx="8386761" cy="14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918" baseline="0" dirty="0">
                  <a:latin typeface="+mn-lt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119063" y="6352403"/>
              <a:ext cx="8386761" cy="14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21778" indent="-621778" defTabSz="913235">
                <a:tabLst>
                  <a:tab pos="625015" algn="l"/>
                </a:tabLst>
              </a:pPr>
              <a:r>
                <a:rPr lang="ru-RU" sz="918" baseline="0" dirty="0">
                  <a:solidFill>
                    <a:schemeClr val="tx1"/>
                  </a:solidFill>
                  <a:latin typeface="+mn-lt"/>
                </a:rPr>
                <a:t>ИСТОЧНИК: источник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 userDrawn="1"/>
        </p:nvGrpSpPr>
        <p:grpSpPr bwMode="auto">
          <a:xfrm>
            <a:off x="1482158" y="1072271"/>
            <a:ext cx="4350892" cy="596066"/>
            <a:chOff x="915" y="662"/>
            <a:chExt cx="2686" cy="368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62"/>
              <a:ext cx="2686" cy="36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837" b="1" dirty="0"/>
                <a:t>Title</a:t>
              </a:r>
            </a:p>
            <a:p>
              <a:r>
                <a:rPr lang="ru-RU" sz="1837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59A3CA5-4628-4EE7-A358-FDAE85E79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98425"/>
            <a:ext cx="7891236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E64078-BE3D-4FE1-941E-6E98DE741946}"/>
              </a:ext>
            </a:extLst>
          </p:cNvPr>
          <p:cNvSpPr/>
          <p:nvPr userDrawn="1"/>
        </p:nvSpPr>
        <p:spPr>
          <a:xfrm>
            <a:off x="8439150" y="6477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17EC92-F6EB-4DE0-BF72-73CECBAF65D9}"/>
              </a:ext>
            </a:extLst>
          </p:cNvPr>
          <p:cNvSpPr/>
          <p:nvPr userDrawn="1"/>
        </p:nvSpPr>
        <p:spPr>
          <a:xfrm>
            <a:off x="0" y="182562"/>
            <a:ext cx="635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12F18-742A-47B1-8D02-74241B51A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120" y="6540501"/>
            <a:ext cx="861060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F6A9728-980D-4964-908A-C8DC72D879E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4" name="Рисунок 23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4B47D46-C4E6-42F7-9F0F-8A245292219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21" y="247505"/>
            <a:ext cx="667996" cy="2511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290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ftr="0" dt="0"/>
  <p:txStyles>
    <p:titleStyle>
      <a:lvl1pPr algn="l" defTabSz="913235" rtl="0" eaLnBrk="1" fontAlgn="base" hangingPunct="1">
        <a:lnSpc>
          <a:spcPct val="100000"/>
        </a:lnSpc>
        <a:spcBef>
          <a:spcPct val="0"/>
        </a:spcBef>
        <a:spcAft>
          <a:spcPct val="0"/>
        </a:spcAft>
        <a:tabLst>
          <a:tab pos="364323" algn="l"/>
        </a:tabLs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331"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665"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8999"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332" algn="l" defTabSz="913235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544" indent="-195925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331" indent="-267170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636" indent="-158683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4785" indent="-132776" algn="l" defTabSz="91323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331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665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8999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2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1665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7996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4329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0663" algn="l" defTabSz="932665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04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orient="horz" pos="504" userDrawn="1">
          <p15:clr>
            <a:srgbClr val="A4A3A4"/>
          </p15:clr>
        </p15:guide>
        <p15:guide id="6" orient="horz" pos="224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78" name="Object 94"/>
          <p:cNvGraphicFramePr>
            <a:graphicFrameLocks/>
          </p:cNvGraphicFramePr>
          <p:nvPr>
            <p:custDataLst>
              <p:tags r:id="rId7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16478" name="Object 9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1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48413"/>
            <a:ext cx="7646894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10" name="On-page tracker" hidden="1"/>
          <p:cNvSpPr>
            <a:spLocks noChangeArrowheads="1"/>
          </p:cNvSpPr>
          <p:nvPr/>
        </p:nvSpPr>
        <p:spPr bwMode="auto">
          <a:xfrm>
            <a:off x="122238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11" name="Unit of measure" hidden="1"/>
          <p:cNvSpPr txBox="1">
            <a:spLocks noChangeArrowheads="1"/>
          </p:cNvSpPr>
          <p:nvPr/>
        </p:nvSpPr>
        <p:spPr bwMode="auto">
          <a:xfrm>
            <a:off x="122238" y="860427"/>
            <a:ext cx="8793162" cy="250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6484" name="ACET" hidden="1"/>
          <p:cNvGrpSpPr>
            <a:grpSpLocks/>
          </p:cNvGrpSpPr>
          <p:nvPr/>
        </p:nvGrpSpPr>
        <p:grpSpPr bwMode="auto">
          <a:xfrm>
            <a:off x="1482725" y="1149352"/>
            <a:ext cx="4349750" cy="519113"/>
            <a:chOff x="915" y="710"/>
            <a:chExt cx="2686" cy="320"/>
          </a:xfrm>
        </p:grpSpPr>
        <p:cxnSp>
          <p:nvCxnSpPr>
            <p:cNvPr id="16488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pPr>
                <a:defRPr/>
              </a:pPr>
              <a:r>
                <a:rPr lang="ru-RU" sz="1600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CCAD74-19A7-4850-AED0-CE2F3BF7CC2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646" y="229024"/>
            <a:ext cx="578826" cy="21759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BDD1E6-1F4B-46A7-B98A-5A88C9F3A2F8}"/>
              </a:ext>
            </a:extLst>
          </p:cNvPr>
          <p:cNvSpPr/>
          <p:nvPr userDrawn="1"/>
        </p:nvSpPr>
        <p:spPr>
          <a:xfrm>
            <a:off x="8439150" y="6477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FE9FBD-6336-4735-98EA-1047993986AE}"/>
              </a:ext>
            </a:extLst>
          </p:cNvPr>
          <p:cNvSpPr/>
          <p:nvPr userDrawn="1"/>
        </p:nvSpPr>
        <p:spPr>
          <a:xfrm>
            <a:off x="0" y="182562"/>
            <a:ext cx="635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3186B39-53A3-439A-8E57-6FAC93C21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9150" y="6540501"/>
            <a:ext cx="381000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 kern="120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fld id="{EE69C7D2-EE35-4AD5-B5AA-8602FD5B28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9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363538" algn="l"/>
        </a:tabLst>
        <a:defRPr sz="1800" b="0">
          <a:solidFill>
            <a:schemeClr val="bg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2200" b="1">
          <a:solidFill>
            <a:srgbClr val="316293"/>
          </a:solidFill>
          <a:latin typeface="Arial Narrow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2200" b="1">
          <a:solidFill>
            <a:srgbClr val="316293"/>
          </a:solidFill>
          <a:latin typeface="Arial Narrow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2200" b="1">
          <a:solidFill>
            <a:srgbClr val="316293"/>
          </a:solidFill>
          <a:latin typeface="Arial Narrow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2200" b="1">
          <a:solidFill>
            <a:srgbClr val="316293"/>
          </a:solidFill>
          <a:latin typeface="Arial Narrow" pitchFamily="34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494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04">
          <p15:clr>
            <a:srgbClr val="A4A3A4"/>
          </p15:clr>
        </p15:guide>
        <p15:guide id="4" pos="5556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orient="horz" pos="57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18" Type="http://schemas.openxmlformats.org/officeDocument/2006/relationships/image" Target="../media/image60.png"/><Relationship Id="rId13" Type="http://schemas.openxmlformats.org/officeDocument/2006/relationships/image" Target="../media/image104.svg"/><Relationship Id="rId26" Type="http://schemas.openxmlformats.org/officeDocument/2006/relationships/image" Target="../media/image116.svg"/><Relationship Id="rId3" Type="http://schemas.openxmlformats.org/officeDocument/2006/relationships/image" Target="../media/image55.png"/><Relationship Id="rId21" Type="http://schemas.openxmlformats.org/officeDocument/2006/relationships/image" Target="../media/image112.svg"/><Relationship Id="rId7" Type="http://schemas.openxmlformats.org/officeDocument/2006/relationships/image" Target="../media/image57.png"/><Relationship Id="rId17" Type="http://schemas.openxmlformats.org/officeDocument/2006/relationships/image" Target="../media/image108.svg"/><Relationship Id="rId25" Type="http://schemas.openxmlformats.org/officeDocument/2006/relationships/image" Target="../media/image64.png"/><Relationship Id="rId2" Type="http://schemas.openxmlformats.org/officeDocument/2006/relationships/image" Target="../media/image50.png"/><Relationship Id="rId20" Type="http://schemas.openxmlformats.org/officeDocument/2006/relationships/image" Target="../media/image61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svg"/><Relationship Id="rId11" Type="http://schemas.openxmlformats.org/officeDocument/2006/relationships/image" Target="../media/image59.png"/><Relationship Id="rId24" Type="http://schemas.openxmlformats.org/officeDocument/2006/relationships/image" Target="../media/image63.png"/><Relationship Id="rId5" Type="http://schemas.openxmlformats.org/officeDocument/2006/relationships/image" Target="../media/image56.png"/><Relationship Id="rId23" Type="http://schemas.openxmlformats.org/officeDocument/2006/relationships/image" Target="../media/image114.svg"/><Relationship Id="rId28" Type="http://schemas.openxmlformats.org/officeDocument/2006/relationships/image" Target="../media/image118.svg"/><Relationship Id="rId15" Type="http://schemas.openxmlformats.org/officeDocument/2006/relationships/image" Target="../media/image106.svg"/><Relationship Id="rId10" Type="http://schemas.openxmlformats.org/officeDocument/2006/relationships/image" Target="../media/image101.svg"/><Relationship Id="rId19" Type="http://schemas.openxmlformats.org/officeDocument/2006/relationships/image" Target="../media/image110.svg"/><Relationship Id="rId31" Type="http://schemas.openxmlformats.org/officeDocument/2006/relationships/image" Target="../media/image67.png"/><Relationship Id="rId4" Type="http://schemas.openxmlformats.org/officeDocument/2006/relationships/image" Target="../media/image95.svg"/><Relationship Id="rId9" Type="http://schemas.openxmlformats.org/officeDocument/2006/relationships/image" Target="../media/image58.png"/><Relationship Id="rId22" Type="http://schemas.openxmlformats.org/officeDocument/2006/relationships/image" Target="../media/image62.png"/><Relationship Id="rId27" Type="http://schemas.openxmlformats.org/officeDocument/2006/relationships/image" Target="../media/image65.png"/><Relationship Id="rId30" Type="http://schemas.openxmlformats.org/officeDocument/2006/relationships/image" Target="../media/image1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svg"/><Relationship Id="rId7" Type="http://schemas.openxmlformats.org/officeDocument/2006/relationships/image" Target="../media/image151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149.sv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26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41.sv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5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61.sv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65.sv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77.svg"/><Relationship Id="rId2" Type="http://schemas.openxmlformats.org/officeDocument/2006/relationships/image" Target="../media/image37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67.sv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71.sv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79.svg"/><Relationship Id="rId7" Type="http://schemas.openxmlformats.org/officeDocument/2006/relationships/image" Target="../media/image65.svg"/><Relationship Id="rId12" Type="http://schemas.openxmlformats.org/officeDocument/2006/relationships/chart" Target="../charts/chart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85.sv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8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блюдо, еда, стол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8D444C6-C7D1-4D34-9790-A4554DAA4E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22FD6F9-A2D3-410C-BCC9-F71F4041147F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gradFill flip="none" rotWithShape="1">
            <a:gsLst>
              <a:gs pos="22000">
                <a:schemeClr val="tx2">
                  <a:alpha val="96000"/>
                </a:schemeClr>
              </a:gs>
              <a:gs pos="100000">
                <a:schemeClr val="accent1">
                  <a:lumMod val="50000"/>
                  <a:alpha val="60000"/>
                </a:schemeClr>
              </a:gs>
            </a:gsLst>
            <a:lin ang="18600000" scaled="0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16668F6C-FC4D-45E5-BD78-5EA1FCE3F917}"/>
              </a:ext>
            </a:extLst>
          </p:cNvPr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gradFill flip="none" rotWithShape="1">
            <a:gsLst>
              <a:gs pos="66000">
                <a:schemeClr val="tx2">
                  <a:alpha val="0"/>
                </a:schemeClr>
              </a:gs>
              <a:gs pos="100000">
                <a:schemeClr val="tx2">
                  <a:alpha val="83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55" name="Равнобедренный треугольник 254">
            <a:extLst>
              <a:ext uri="{FF2B5EF4-FFF2-40B4-BE49-F238E27FC236}">
                <a16:creationId xmlns:a16="http://schemas.microsoft.com/office/drawing/2014/main" id="{687B672B-E92E-4B54-A974-98FD5FB02BDB}"/>
              </a:ext>
            </a:extLst>
          </p:cNvPr>
          <p:cNvSpPr/>
          <p:nvPr/>
        </p:nvSpPr>
        <p:spPr>
          <a:xfrm>
            <a:off x="5588000" y="3302000"/>
            <a:ext cx="3574628" cy="357462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5000">
                <a:schemeClr val="accent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61" name="Равнобедренный треугольник 260">
            <a:extLst>
              <a:ext uri="{FF2B5EF4-FFF2-40B4-BE49-F238E27FC236}">
                <a16:creationId xmlns:a16="http://schemas.microsoft.com/office/drawing/2014/main" id="{2EFD44F2-F520-45D4-BB0E-AD8A975527FE}"/>
              </a:ext>
            </a:extLst>
          </p:cNvPr>
          <p:cNvSpPr/>
          <p:nvPr/>
        </p:nvSpPr>
        <p:spPr>
          <a:xfrm>
            <a:off x="4870872" y="2603500"/>
            <a:ext cx="4273128" cy="427312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5000">
                <a:schemeClr val="accent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63" name="Равнобедренный треугольник 262">
            <a:extLst>
              <a:ext uri="{FF2B5EF4-FFF2-40B4-BE49-F238E27FC236}">
                <a16:creationId xmlns:a16="http://schemas.microsoft.com/office/drawing/2014/main" id="{9A248342-A6E2-4B6C-A7BA-5BAFDADDEC4E}"/>
              </a:ext>
            </a:extLst>
          </p:cNvPr>
          <p:cNvSpPr/>
          <p:nvPr/>
        </p:nvSpPr>
        <p:spPr>
          <a:xfrm rot="10800000">
            <a:off x="0" y="-1"/>
            <a:ext cx="1892299" cy="1892299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5000">
                <a:schemeClr val="accent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67" name="Овал 266">
            <a:extLst>
              <a:ext uri="{FF2B5EF4-FFF2-40B4-BE49-F238E27FC236}">
                <a16:creationId xmlns:a16="http://schemas.microsoft.com/office/drawing/2014/main" id="{E5773C04-E2AC-4713-B81D-540F8E5F76BD}"/>
              </a:ext>
            </a:extLst>
          </p:cNvPr>
          <p:cNvSpPr/>
          <p:nvPr/>
        </p:nvSpPr>
        <p:spPr>
          <a:xfrm>
            <a:off x="6040315" y="585177"/>
            <a:ext cx="1128346" cy="112834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6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70" name="Овал 269">
            <a:extLst>
              <a:ext uri="{FF2B5EF4-FFF2-40B4-BE49-F238E27FC236}">
                <a16:creationId xmlns:a16="http://schemas.microsoft.com/office/drawing/2014/main" id="{58095B1B-1740-49C6-BAB4-D06995BC5353}"/>
              </a:ext>
            </a:extLst>
          </p:cNvPr>
          <p:cNvSpPr/>
          <p:nvPr/>
        </p:nvSpPr>
        <p:spPr>
          <a:xfrm>
            <a:off x="5219700" y="2314331"/>
            <a:ext cx="923192" cy="92319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6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272" name="Рисунок 271">
            <a:extLst>
              <a:ext uri="{FF2B5EF4-FFF2-40B4-BE49-F238E27FC236}">
                <a16:creationId xmlns:a16="http://schemas.microsoft.com/office/drawing/2014/main" id="{8D75C61F-EB7A-4EBD-ACAF-522226911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90796" y="2585428"/>
            <a:ext cx="381000" cy="380998"/>
          </a:xfrm>
          <a:prstGeom prst="rect">
            <a:avLst/>
          </a:prstGeom>
        </p:spPr>
      </p:pic>
      <p:sp>
        <p:nvSpPr>
          <p:cNvPr id="280" name="Полилиния: фигура 279">
            <a:extLst>
              <a:ext uri="{FF2B5EF4-FFF2-40B4-BE49-F238E27FC236}">
                <a16:creationId xmlns:a16="http://schemas.microsoft.com/office/drawing/2014/main" id="{34463BA6-547B-4D7E-B7E2-147A00D6CC1C}"/>
              </a:ext>
            </a:extLst>
          </p:cNvPr>
          <p:cNvSpPr/>
          <p:nvPr/>
        </p:nvSpPr>
        <p:spPr>
          <a:xfrm>
            <a:off x="-18627" y="3573016"/>
            <a:ext cx="7899399" cy="2701057"/>
          </a:xfrm>
          <a:custGeom>
            <a:avLst/>
            <a:gdLst>
              <a:gd name="connsiteX0" fmla="*/ 0 w 7899399"/>
              <a:gd name="connsiteY0" fmla="*/ 0 h 2701057"/>
              <a:gd name="connsiteX1" fmla="*/ 7899399 w 7899399"/>
              <a:gd name="connsiteY1" fmla="*/ 0 h 2701057"/>
              <a:gd name="connsiteX2" fmla="*/ 5255631 w 7899399"/>
              <a:gd name="connsiteY2" fmla="*/ 2701057 h 2701057"/>
              <a:gd name="connsiteX3" fmla="*/ 0 w 7899399"/>
              <a:gd name="connsiteY3" fmla="*/ 2701057 h 270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9399" h="2701057">
                <a:moveTo>
                  <a:pt x="0" y="0"/>
                </a:moveTo>
                <a:lnTo>
                  <a:pt x="7899399" y="0"/>
                </a:lnTo>
                <a:lnTo>
                  <a:pt x="5255631" y="2701057"/>
                </a:lnTo>
                <a:lnTo>
                  <a:pt x="0" y="2701057"/>
                </a:lnTo>
                <a:close/>
              </a:path>
            </a:pathLst>
          </a:custGeom>
          <a:gradFill flip="none" rotWithShape="1">
            <a:gsLst>
              <a:gs pos="15000">
                <a:schemeClr val="accent1">
                  <a:alpha val="0"/>
                </a:schemeClr>
              </a:gs>
              <a:gs pos="100000">
                <a:schemeClr val="accent1">
                  <a:alpha val="28000"/>
                </a:schemeClr>
              </a:gs>
            </a:gsLst>
            <a:lin ang="16200000" scaled="1"/>
            <a:tileRect/>
          </a:gradFill>
          <a:ln w="9525">
            <a:noFill/>
          </a:ln>
          <a:effectLst>
            <a:outerShdw blurRad="330200" dist="38100" dir="18900000" algn="bl" rotWithShape="0">
              <a:prstClr val="black">
                <a:alpha val="7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207457A-26FF-414C-9E1F-446D7BDA4ABC}"/>
              </a:ext>
            </a:extLst>
          </p:cNvPr>
          <p:cNvSpPr/>
          <p:nvPr/>
        </p:nvSpPr>
        <p:spPr>
          <a:xfrm>
            <a:off x="396341" y="3717032"/>
            <a:ext cx="5146894" cy="1631216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r>
              <a:rPr lang="ru-RU" sz="3000" b="1" kern="0" dirty="0">
                <a:solidFill>
                  <a:schemeClr val="accent1"/>
                </a:solidFill>
                <a:effectLst>
                  <a:outerShdw blurRad="152400" dist="38100" dir="2700000" algn="tl" rotWithShape="0">
                    <a:prstClr val="black">
                      <a:alpha val="16000"/>
                    </a:prstClr>
                  </a:outerShdw>
                </a:effectLst>
                <a:ea typeface="+mj-ea"/>
                <a:cs typeface="+mj-cs"/>
              </a:rPr>
              <a:t>ФАБРИКА ПРОЕКТНОГО ФИНАНСИРОВАНИЯ:</a:t>
            </a:r>
            <a:br>
              <a:rPr lang="ru-RU" sz="3000" b="1" kern="0" dirty="0">
                <a:solidFill>
                  <a:schemeClr val="accent1"/>
                </a:solidFill>
                <a:effectLst>
                  <a:outerShdw blurRad="152400" dist="38100" dir="2700000" algn="tl" rotWithShape="0">
                    <a:prstClr val="black">
                      <a:alpha val="16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2000" b="1" kern="0" dirty="0" smtClean="0">
                <a:solidFill>
                  <a:srgbClr val="FFFFFF"/>
                </a:solidFill>
                <a:effectLst>
                  <a:outerShdw blurRad="152400" dist="38100" dir="2700000" algn="tl" rotWithShape="0">
                    <a:prstClr val="black">
                      <a:alpha val="16000"/>
                    </a:prstClr>
                  </a:outerShdw>
                </a:effectLst>
                <a:ea typeface="+mj-ea"/>
                <a:cs typeface="+mj-cs"/>
              </a:rPr>
              <a:t>ПРИНЦИПЫ, СТРУКТУРА, ПРЕИМУЩЕСТВА</a:t>
            </a:r>
            <a:endParaRPr lang="ru-RU" sz="2000" dirty="0">
              <a:effectLst>
                <a:outerShdw blurRad="152400" dist="38100" dir="2700000" algn="tl" rotWithShape="0">
                  <a:prstClr val="black">
                    <a:alpha val="16000"/>
                  </a:prstClr>
                </a:outerShdw>
              </a:effectLst>
            </a:endParaRPr>
          </a:p>
        </p:txBody>
      </p:sp>
      <p:grpSp>
        <p:nvGrpSpPr>
          <p:cNvPr id="380" name="Группа 379">
            <a:extLst>
              <a:ext uri="{FF2B5EF4-FFF2-40B4-BE49-F238E27FC236}">
                <a16:creationId xmlns:a16="http://schemas.microsoft.com/office/drawing/2014/main" id="{8CA6B3DD-8D74-45AA-AEE9-51A6AD6BFECC}"/>
              </a:ext>
            </a:extLst>
          </p:cNvPr>
          <p:cNvGrpSpPr/>
          <p:nvPr/>
        </p:nvGrpSpPr>
        <p:grpSpPr>
          <a:xfrm>
            <a:off x="-468560" y="3848348"/>
            <a:ext cx="10004583" cy="245368"/>
            <a:chOff x="-406400" y="3945632"/>
            <a:chExt cx="10004583" cy="245368"/>
          </a:xfrm>
        </p:grpSpPr>
        <p:cxnSp>
          <p:nvCxnSpPr>
            <p:cNvPr id="282" name="Прямая соединительная линия 281">
              <a:extLst>
                <a:ext uri="{FF2B5EF4-FFF2-40B4-BE49-F238E27FC236}">
                  <a16:creationId xmlns:a16="http://schemas.microsoft.com/office/drawing/2014/main" id="{83697205-390A-4D97-8046-A4569D13773E}"/>
                </a:ext>
              </a:extLst>
            </p:cNvPr>
            <p:cNvCxnSpPr/>
            <p:nvPr/>
          </p:nvCxnSpPr>
          <p:spPr>
            <a:xfrm flipH="1">
              <a:off x="-406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Прямая соединительная линия 282">
              <a:extLst>
                <a:ext uri="{FF2B5EF4-FFF2-40B4-BE49-F238E27FC236}">
                  <a16:creationId xmlns:a16="http://schemas.microsoft.com/office/drawing/2014/main" id="{D53EB0C2-A39A-4D7A-8F1B-331069E11D13}"/>
                </a:ext>
              </a:extLst>
            </p:cNvPr>
            <p:cNvCxnSpPr/>
            <p:nvPr/>
          </p:nvCxnSpPr>
          <p:spPr>
            <a:xfrm flipH="1">
              <a:off x="-304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Прямая соединительная линия 283">
              <a:extLst>
                <a:ext uri="{FF2B5EF4-FFF2-40B4-BE49-F238E27FC236}">
                  <a16:creationId xmlns:a16="http://schemas.microsoft.com/office/drawing/2014/main" id="{8FB26018-75A2-4D22-AB37-E36B6C7C295E}"/>
                </a:ext>
              </a:extLst>
            </p:cNvPr>
            <p:cNvCxnSpPr/>
            <p:nvPr/>
          </p:nvCxnSpPr>
          <p:spPr>
            <a:xfrm flipH="1">
              <a:off x="-203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Прямая соединительная линия 284">
              <a:extLst>
                <a:ext uri="{FF2B5EF4-FFF2-40B4-BE49-F238E27FC236}">
                  <a16:creationId xmlns:a16="http://schemas.microsoft.com/office/drawing/2014/main" id="{3FCF270D-58FC-437B-9DDA-0FDB288E0DEE}"/>
                </a:ext>
              </a:extLst>
            </p:cNvPr>
            <p:cNvCxnSpPr/>
            <p:nvPr/>
          </p:nvCxnSpPr>
          <p:spPr>
            <a:xfrm flipH="1">
              <a:off x="-101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Прямая соединительная линия 285">
              <a:extLst>
                <a:ext uri="{FF2B5EF4-FFF2-40B4-BE49-F238E27FC236}">
                  <a16:creationId xmlns:a16="http://schemas.microsoft.com/office/drawing/2014/main" id="{4112775A-475E-42B9-A231-C381478B926B}"/>
                </a:ext>
              </a:extLst>
            </p:cNvPr>
            <p:cNvCxnSpPr/>
            <p:nvPr/>
          </p:nvCxnSpPr>
          <p:spPr>
            <a:xfrm flipH="1">
              <a:off x="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Прямая соединительная линия 286">
              <a:extLst>
                <a:ext uri="{FF2B5EF4-FFF2-40B4-BE49-F238E27FC236}">
                  <a16:creationId xmlns:a16="http://schemas.microsoft.com/office/drawing/2014/main" id="{81AA1439-6606-461B-9A71-7847AEE8237C}"/>
                </a:ext>
              </a:extLst>
            </p:cNvPr>
            <p:cNvCxnSpPr/>
            <p:nvPr/>
          </p:nvCxnSpPr>
          <p:spPr>
            <a:xfrm flipH="1">
              <a:off x="101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Прямая соединительная линия 287">
              <a:extLst>
                <a:ext uri="{FF2B5EF4-FFF2-40B4-BE49-F238E27FC236}">
                  <a16:creationId xmlns:a16="http://schemas.microsoft.com/office/drawing/2014/main" id="{0AA723B6-5E13-4F46-935B-694F244501A6}"/>
                </a:ext>
              </a:extLst>
            </p:cNvPr>
            <p:cNvCxnSpPr/>
            <p:nvPr/>
          </p:nvCxnSpPr>
          <p:spPr>
            <a:xfrm flipH="1">
              <a:off x="203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Прямая соединительная линия 337">
              <a:extLst>
                <a:ext uri="{FF2B5EF4-FFF2-40B4-BE49-F238E27FC236}">
                  <a16:creationId xmlns:a16="http://schemas.microsoft.com/office/drawing/2014/main" id="{99514EFA-5AA8-43AD-9590-41D5DDCE8D9A}"/>
                </a:ext>
              </a:extLst>
            </p:cNvPr>
            <p:cNvCxnSpPr/>
            <p:nvPr/>
          </p:nvCxnSpPr>
          <p:spPr>
            <a:xfrm flipH="1">
              <a:off x="5283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Прямая соединительная линия 338">
              <a:extLst>
                <a:ext uri="{FF2B5EF4-FFF2-40B4-BE49-F238E27FC236}">
                  <a16:creationId xmlns:a16="http://schemas.microsoft.com/office/drawing/2014/main" id="{3F9B4138-7440-443E-B15F-B172791EA442}"/>
                </a:ext>
              </a:extLst>
            </p:cNvPr>
            <p:cNvCxnSpPr/>
            <p:nvPr/>
          </p:nvCxnSpPr>
          <p:spPr>
            <a:xfrm flipH="1">
              <a:off x="5384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Прямая соединительная линия 339">
              <a:extLst>
                <a:ext uri="{FF2B5EF4-FFF2-40B4-BE49-F238E27FC236}">
                  <a16:creationId xmlns:a16="http://schemas.microsoft.com/office/drawing/2014/main" id="{B3D699F4-D157-4FFA-A541-06B20DE85619}"/>
                </a:ext>
              </a:extLst>
            </p:cNvPr>
            <p:cNvCxnSpPr/>
            <p:nvPr/>
          </p:nvCxnSpPr>
          <p:spPr>
            <a:xfrm flipH="1">
              <a:off x="5486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Прямая соединительная линия 340">
              <a:extLst>
                <a:ext uri="{FF2B5EF4-FFF2-40B4-BE49-F238E27FC236}">
                  <a16:creationId xmlns:a16="http://schemas.microsoft.com/office/drawing/2014/main" id="{930D1E59-0853-4A09-891F-38DCA0CF295B}"/>
                </a:ext>
              </a:extLst>
            </p:cNvPr>
            <p:cNvCxnSpPr/>
            <p:nvPr/>
          </p:nvCxnSpPr>
          <p:spPr>
            <a:xfrm flipH="1">
              <a:off x="5588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Прямая соединительная линия 341">
              <a:extLst>
                <a:ext uri="{FF2B5EF4-FFF2-40B4-BE49-F238E27FC236}">
                  <a16:creationId xmlns:a16="http://schemas.microsoft.com/office/drawing/2014/main" id="{267DC1B2-92A4-43CA-95B8-DC8B018C2858}"/>
                </a:ext>
              </a:extLst>
            </p:cNvPr>
            <p:cNvCxnSpPr/>
            <p:nvPr/>
          </p:nvCxnSpPr>
          <p:spPr>
            <a:xfrm flipH="1">
              <a:off x="5689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Прямая соединительная линия 342">
              <a:extLst>
                <a:ext uri="{FF2B5EF4-FFF2-40B4-BE49-F238E27FC236}">
                  <a16:creationId xmlns:a16="http://schemas.microsoft.com/office/drawing/2014/main" id="{8BDAFFB8-7467-4774-9CE2-86591668C94F}"/>
                </a:ext>
              </a:extLst>
            </p:cNvPr>
            <p:cNvCxnSpPr/>
            <p:nvPr/>
          </p:nvCxnSpPr>
          <p:spPr>
            <a:xfrm flipH="1">
              <a:off x="5791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Прямая соединительная линия 343">
              <a:extLst>
                <a:ext uri="{FF2B5EF4-FFF2-40B4-BE49-F238E27FC236}">
                  <a16:creationId xmlns:a16="http://schemas.microsoft.com/office/drawing/2014/main" id="{807E00FF-D523-4ADF-8B06-D48D1B46D16C}"/>
                </a:ext>
              </a:extLst>
            </p:cNvPr>
            <p:cNvCxnSpPr/>
            <p:nvPr/>
          </p:nvCxnSpPr>
          <p:spPr>
            <a:xfrm flipH="1">
              <a:off x="5892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Прямая соединительная линия 344">
              <a:extLst>
                <a:ext uri="{FF2B5EF4-FFF2-40B4-BE49-F238E27FC236}">
                  <a16:creationId xmlns:a16="http://schemas.microsoft.com/office/drawing/2014/main" id="{170251BD-9E85-460F-83AC-BBA54C59AA50}"/>
                </a:ext>
              </a:extLst>
            </p:cNvPr>
            <p:cNvCxnSpPr/>
            <p:nvPr/>
          </p:nvCxnSpPr>
          <p:spPr>
            <a:xfrm flipH="1">
              <a:off x="5994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Прямая соединительная линия 345">
              <a:extLst>
                <a:ext uri="{FF2B5EF4-FFF2-40B4-BE49-F238E27FC236}">
                  <a16:creationId xmlns:a16="http://schemas.microsoft.com/office/drawing/2014/main" id="{329CA48E-69CA-4320-90D5-55E1580140E7}"/>
                </a:ext>
              </a:extLst>
            </p:cNvPr>
            <p:cNvCxnSpPr/>
            <p:nvPr/>
          </p:nvCxnSpPr>
          <p:spPr>
            <a:xfrm flipH="1">
              <a:off x="6096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Прямая соединительная линия 346">
              <a:extLst>
                <a:ext uri="{FF2B5EF4-FFF2-40B4-BE49-F238E27FC236}">
                  <a16:creationId xmlns:a16="http://schemas.microsoft.com/office/drawing/2014/main" id="{86BABD58-91C7-47C3-8B96-82487C00BFEA}"/>
                </a:ext>
              </a:extLst>
            </p:cNvPr>
            <p:cNvCxnSpPr/>
            <p:nvPr/>
          </p:nvCxnSpPr>
          <p:spPr>
            <a:xfrm flipH="1">
              <a:off x="6197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Прямая соединительная линия 347">
              <a:extLst>
                <a:ext uri="{FF2B5EF4-FFF2-40B4-BE49-F238E27FC236}">
                  <a16:creationId xmlns:a16="http://schemas.microsoft.com/office/drawing/2014/main" id="{5F45CBDF-2ADC-4DE7-87C6-2F0E0EEB4930}"/>
                </a:ext>
              </a:extLst>
            </p:cNvPr>
            <p:cNvCxnSpPr/>
            <p:nvPr/>
          </p:nvCxnSpPr>
          <p:spPr>
            <a:xfrm flipH="1">
              <a:off x="6299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Прямая соединительная линия 348">
              <a:extLst>
                <a:ext uri="{FF2B5EF4-FFF2-40B4-BE49-F238E27FC236}">
                  <a16:creationId xmlns:a16="http://schemas.microsoft.com/office/drawing/2014/main" id="{DE228932-E9FA-4218-9626-42DEEB1031BF}"/>
                </a:ext>
              </a:extLst>
            </p:cNvPr>
            <p:cNvCxnSpPr/>
            <p:nvPr/>
          </p:nvCxnSpPr>
          <p:spPr>
            <a:xfrm flipH="1">
              <a:off x="6400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Прямая соединительная линия 349">
              <a:extLst>
                <a:ext uri="{FF2B5EF4-FFF2-40B4-BE49-F238E27FC236}">
                  <a16:creationId xmlns:a16="http://schemas.microsoft.com/office/drawing/2014/main" id="{BEFD6E94-7CB6-4E90-B123-54CBB64C7FB1}"/>
                </a:ext>
              </a:extLst>
            </p:cNvPr>
            <p:cNvCxnSpPr/>
            <p:nvPr/>
          </p:nvCxnSpPr>
          <p:spPr>
            <a:xfrm flipH="1">
              <a:off x="6502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Прямая соединительная линия 350">
              <a:extLst>
                <a:ext uri="{FF2B5EF4-FFF2-40B4-BE49-F238E27FC236}">
                  <a16:creationId xmlns:a16="http://schemas.microsoft.com/office/drawing/2014/main" id="{D29D9AE3-98AD-48D3-8041-A5E0EDD138E3}"/>
                </a:ext>
              </a:extLst>
            </p:cNvPr>
            <p:cNvCxnSpPr/>
            <p:nvPr/>
          </p:nvCxnSpPr>
          <p:spPr>
            <a:xfrm flipH="1">
              <a:off x="6604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Прямая соединительная линия 351">
              <a:extLst>
                <a:ext uri="{FF2B5EF4-FFF2-40B4-BE49-F238E27FC236}">
                  <a16:creationId xmlns:a16="http://schemas.microsoft.com/office/drawing/2014/main" id="{FBBD13D4-3F46-428F-9DBC-C032A5BC15A2}"/>
                </a:ext>
              </a:extLst>
            </p:cNvPr>
            <p:cNvCxnSpPr/>
            <p:nvPr/>
          </p:nvCxnSpPr>
          <p:spPr>
            <a:xfrm flipH="1">
              <a:off x="6705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Прямая соединительная линия 352">
              <a:extLst>
                <a:ext uri="{FF2B5EF4-FFF2-40B4-BE49-F238E27FC236}">
                  <a16:creationId xmlns:a16="http://schemas.microsoft.com/office/drawing/2014/main" id="{E86B8536-D5B5-4F3C-B612-E0497F858582}"/>
                </a:ext>
              </a:extLst>
            </p:cNvPr>
            <p:cNvCxnSpPr/>
            <p:nvPr/>
          </p:nvCxnSpPr>
          <p:spPr>
            <a:xfrm flipH="1">
              <a:off x="6807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Прямая соединительная линия 353">
              <a:extLst>
                <a:ext uri="{FF2B5EF4-FFF2-40B4-BE49-F238E27FC236}">
                  <a16:creationId xmlns:a16="http://schemas.microsoft.com/office/drawing/2014/main" id="{C0FEF859-C14C-47B3-B987-F76AE692481D}"/>
                </a:ext>
              </a:extLst>
            </p:cNvPr>
            <p:cNvCxnSpPr/>
            <p:nvPr/>
          </p:nvCxnSpPr>
          <p:spPr>
            <a:xfrm flipH="1">
              <a:off x="6908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Прямая соединительная линия 354">
              <a:extLst>
                <a:ext uri="{FF2B5EF4-FFF2-40B4-BE49-F238E27FC236}">
                  <a16:creationId xmlns:a16="http://schemas.microsoft.com/office/drawing/2014/main" id="{50666AA5-4324-48F5-93E6-6B2C3C0EFACE}"/>
                </a:ext>
              </a:extLst>
            </p:cNvPr>
            <p:cNvCxnSpPr/>
            <p:nvPr/>
          </p:nvCxnSpPr>
          <p:spPr>
            <a:xfrm flipH="1">
              <a:off x="7010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Прямая соединительная линия 355">
              <a:extLst>
                <a:ext uri="{FF2B5EF4-FFF2-40B4-BE49-F238E27FC236}">
                  <a16:creationId xmlns:a16="http://schemas.microsoft.com/office/drawing/2014/main" id="{93E2EDBA-56CC-439A-B035-AAC92068696A}"/>
                </a:ext>
              </a:extLst>
            </p:cNvPr>
            <p:cNvCxnSpPr/>
            <p:nvPr/>
          </p:nvCxnSpPr>
          <p:spPr>
            <a:xfrm flipH="1">
              <a:off x="7112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Прямая соединительная линия 356">
              <a:extLst>
                <a:ext uri="{FF2B5EF4-FFF2-40B4-BE49-F238E27FC236}">
                  <a16:creationId xmlns:a16="http://schemas.microsoft.com/office/drawing/2014/main" id="{E5247562-10FD-430C-A6AD-0488E9B4E4B3}"/>
                </a:ext>
              </a:extLst>
            </p:cNvPr>
            <p:cNvCxnSpPr/>
            <p:nvPr/>
          </p:nvCxnSpPr>
          <p:spPr>
            <a:xfrm flipH="1">
              <a:off x="7213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Прямая соединительная линия 357">
              <a:extLst>
                <a:ext uri="{FF2B5EF4-FFF2-40B4-BE49-F238E27FC236}">
                  <a16:creationId xmlns:a16="http://schemas.microsoft.com/office/drawing/2014/main" id="{1413CB79-EF99-4801-B132-78F67DE02EBC}"/>
                </a:ext>
              </a:extLst>
            </p:cNvPr>
            <p:cNvCxnSpPr/>
            <p:nvPr/>
          </p:nvCxnSpPr>
          <p:spPr>
            <a:xfrm flipH="1">
              <a:off x="7315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Прямая соединительная линия 358">
              <a:extLst>
                <a:ext uri="{FF2B5EF4-FFF2-40B4-BE49-F238E27FC236}">
                  <a16:creationId xmlns:a16="http://schemas.microsoft.com/office/drawing/2014/main" id="{05B0E5BE-57FA-4842-8028-D0C5CEF9F8CE}"/>
                </a:ext>
              </a:extLst>
            </p:cNvPr>
            <p:cNvCxnSpPr/>
            <p:nvPr/>
          </p:nvCxnSpPr>
          <p:spPr>
            <a:xfrm flipH="1">
              <a:off x="7416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Прямая соединительная линия 359">
              <a:extLst>
                <a:ext uri="{FF2B5EF4-FFF2-40B4-BE49-F238E27FC236}">
                  <a16:creationId xmlns:a16="http://schemas.microsoft.com/office/drawing/2014/main" id="{68AA9BAD-5D32-4040-93B4-9C960D0C13C9}"/>
                </a:ext>
              </a:extLst>
            </p:cNvPr>
            <p:cNvCxnSpPr/>
            <p:nvPr/>
          </p:nvCxnSpPr>
          <p:spPr>
            <a:xfrm flipH="1">
              <a:off x="7518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Прямая соединительная линия 360">
              <a:extLst>
                <a:ext uri="{FF2B5EF4-FFF2-40B4-BE49-F238E27FC236}">
                  <a16:creationId xmlns:a16="http://schemas.microsoft.com/office/drawing/2014/main" id="{8ECFAF8B-EF9E-45A4-94B0-7F8BBAE50FE9}"/>
                </a:ext>
              </a:extLst>
            </p:cNvPr>
            <p:cNvCxnSpPr/>
            <p:nvPr/>
          </p:nvCxnSpPr>
          <p:spPr>
            <a:xfrm flipH="1">
              <a:off x="7620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Прямая соединительная линия 361">
              <a:extLst>
                <a:ext uri="{FF2B5EF4-FFF2-40B4-BE49-F238E27FC236}">
                  <a16:creationId xmlns:a16="http://schemas.microsoft.com/office/drawing/2014/main" id="{59E6D8F1-1A80-4BA0-8F15-49B18ED7E3F0}"/>
                </a:ext>
              </a:extLst>
            </p:cNvPr>
            <p:cNvCxnSpPr/>
            <p:nvPr/>
          </p:nvCxnSpPr>
          <p:spPr>
            <a:xfrm flipH="1">
              <a:off x="7721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Прямая соединительная линия 362">
              <a:extLst>
                <a:ext uri="{FF2B5EF4-FFF2-40B4-BE49-F238E27FC236}">
                  <a16:creationId xmlns:a16="http://schemas.microsoft.com/office/drawing/2014/main" id="{0CDDABA6-729B-46A3-B0C4-FC76BAD6FD7C}"/>
                </a:ext>
              </a:extLst>
            </p:cNvPr>
            <p:cNvCxnSpPr/>
            <p:nvPr/>
          </p:nvCxnSpPr>
          <p:spPr>
            <a:xfrm flipH="1">
              <a:off x="7823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Прямая соединительная линия 363">
              <a:extLst>
                <a:ext uri="{FF2B5EF4-FFF2-40B4-BE49-F238E27FC236}">
                  <a16:creationId xmlns:a16="http://schemas.microsoft.com/office/drawing/2014/main" id="{07081CAF-D0AC-48AF-836C-6BFAED3BC8A0}"/>
                </a:ext>
              </a:extLst>
            </p:cNvPr>
            <p:cNvCxnSpPr/>
            <p:nvPr/>
          </p:nvCxnSpPr>
          <p:spPr>
            <a:xfrm flipH="1">
              <a:off x="7924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Прямая соединительная линия 364">
              <a:extLst>
                <a:ext uri="{FF2B5EF4-FFF2-40B4-BE49-F238E27FC236}">
                  <a16:creationId xmlns:a16="http://schemas.microsoft.com/office/drawing/2014/main" id="{9F670302-7E59-46D0-A2F2-1383AE0EC3BC}"/>
                </a:ext>
              </a:extLst>
            </p:cNvPr>
            <p:cNvCxnSpPr/>
            <p:nvPr/>
          </p:nvCxnSpPr>
          <p:spPr>
            <a:xfrm flipH="1">
              <a:off x="8026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Прямая соединительная линия 365">
              <a:extLst>
                <a:ext uri="{FF2B5EF4-FFF2-40B4-BE49-F238E27FC236}">
                  <a16:creationId xmlns:a16="http://schemas.microsoft.com/office/drawing/2014/main" id="{C6FEB839-FC36-48CB-94E5-C5BE8698F55D}"/>
                </a:ext>
              </a:extLst>
            </p:cNvPr>
            <p:cNvCxnSpPr/>
            <p:nvPr/>
          </p:nvCxnSpPr>
          <p:spPr>
            <a:xfrm flipH="1">
              <a:off x="8128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Прямая соединительная линия 366">
              <a:extLst>
                <a:ext uri="{FF2B5EF4-FFF2-40B4-BE49-F238E27FC236}">
                  <a16:creationId xmlns:a16="http://schemas.microsoft.com/office/drawing/2014/main" id="{CBDEA89A-F299-4301-BCBB-3D524A1A80B3}"/>
                </a:ext>
              </a:extLst>
            </p:cNvPr>
            <p:cNvCxnSpPr/>
            <p:nvPr/>
          </p:nvCxnSpPr>
          <p:spPr>
            <a:xfrm flipH="1">
              <a:off x="8229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Прямая соединительная линия 367">
              <a:extLst>
                <a:ext uri="{FF2B5EF4-FFF2-40B4-BE49-F238E27FC236}">
                  <a16:creationId xmlns:a16="http://schemas.microsoft.com/office/drawing/2014/main" id="{4548D0D5-E19F-488F-B30F-277144C782FB}"/>
                </a:ext>
              </a:extLst>
            </p:cNvPr>
            <p:cNvCxnSpPr/>
            <p:nvPr/>
          </p:nvCxnSpPr>
          <p:spPr>
            <a:xfrm flipH="1">
              <a:off x="8331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Прямая соединительная линия 368">
              <a:extLst>
                <a:ext uri="{FF2B5EF4-FFF2-40B4-BE49-F238E27FC236}">
                  <a16:creationId xmlns:a16="http://schemas.microsoft.com/office/drawing/2014/main" id="{E7293A2D-369C-466E-8DE1-922D6B504869}"/>
                </a:ext>
              </a:extLst>
            </p:cNvPr>
            <p:cNvCxnSpPr/>
            <p:nvPr/>
          </p:nvCxnSpPr>
          <p:spPr>
            <a:xfrm flipH="1">
              <a:off x="8432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Прямая соединительная линия 369">
              <a:extLst>
                <a:ext uri="{FF2B5EF4-FFF2-40B4-BE49-F238E27FC236}">
                  <a16:creationId xmlns:a16="http://schemas.microsoft.com/office/drawing/2014/main" id="{A1BEE2FD-183D-4A00-96B8-68F754F98669}"/>
                </a:ext>
              </a:extLst>
            </p:cNvPr>
            <p:cNvCxnSpPr/>
            <p:nvPr/>
          </p:nvCxnSpPr>
          <p:spPr>
            <a:xfrm flipH="1">
              <a:off x="8534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Прямая соединительная линия 370">
              <a:extLst>
                <a:ext uri="{FF2B5EF4-FFF2-40B4-BE49-F238E27FC236}">
                  <a16:creationId xmlns:a16="http://schemas.microsoft.com/office/drawing/2014/main" id="{43D9DADF-E24C-4781-8E9E-0B13E9895FCF}"/>
                </a:ext>
              </a:extLst>
            </p:cNvPr>
            <p:cNvCxnSpPr/>
            <p:nvPr/>
          </p:nvCxnSpPr>
          <p:spPr>
            <a:xfrm flipH="1">
              <a:off x="8636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Прямая соединительная линия 371">
              <a:extLst>
                <a:ext uri="{FF2B5EF4-FFF2-40B4-BE49-F238E27FC236}">
                  <a16:creationId xmlns:a16="http://schemas.microsoft.com/office/drawing/2014/main" id="{267A0E38-5C13-4E11-A21C-550A7205943F}"/>
                </a:ext>
              </a:extLst>
            </p:cNvPr>
            <p:cNvCxnSpPr/>
            <p:nvPr/>
          </p:nvCxnSpPr>
          <p:spPr>
            <a:xfrm flipH="1">
              <a:off x="8737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Прямая соединительная линия 372">
              <a:extLst>
                <a:ext uri="{FF2B5EF4-FFF2-40B4-BE49-F238E27FC236}">
                  <a16:creationId xmlns:a16="http://schemas.microsoft.com/office/drawing/2014/main" id="{0174F561-1085-4272-A8BA-73D92015EA93}"/>
                </a:ext>
              </a:extLst>
            </p:cNvPr>
            <p:cNvCxnSpPr/>
            <p:nvPr/>
          </p:nvCxnSpPr>
          <p:spPr>
            <a:xfrm flipH="1">
              <a:off x="8839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Прямая соединительная линия 373">
              <a:extLst>
                <a:ext uri="{FF2B5EF4-FFF2-40B4-BE49-F238E27FC236}">
                  <a16:creationId xmlns:a16="http://schemas.microsoft.com/office/drawing/2014/main" id="{2484E468-7913-4331-9D66-106B46882CD3}"/>
                </a:ext>
              </a:extLst>
            </p:cNvPr>
            <p:cNvCxnSpPr/>
            <p:nvPr/>
          </p:nvCxnSpPr>
          <p:spPr>
            <a:xfrm flipH="1">
              <a:off x="89408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Прямая соединительная линия 374">
              <a:extLst>
                <a:ext uri="{FF2B5EF4-FFF2-40B4-BE49-F238E27FC236}">
                  <a16:creationId xmlns:a16="http://schemas.microsoft.com/office/drawing/2014/main" id="{3FD68141-40E7-40CC-A37E-536C83BAB02B}"/>
                </a:ext>
              </a:extLst>
            </p:cNvPr>
            <p:cNvCxnSpPr/>
            <p:nvPr/>
          </p:nvCxnSpPr>
          <p:spPr>
            <a:xfrm flipH="1">
              <a:off x="90424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Прямая соединительная линия 375">
              <a:extLst>
                <a:ext uri="{FF2B5EF4-FFF2-40B4-BE49-F238E27FC236}">
                  <a16:creationId xmlns:a16="http://schemas.microsoft.com/office/drawing/2014/main" id="{A0202F4F-CEBD-4CEE-97FE-BA94C9AA6ECB}"/>
                </a:ext>
              </a:extLst>
            </p:cNvPr>
            <p:cNvCxnSpPr/>
            <p:nvPr/>
          </p:nvCxnSpPr>
          <p:spPr>
            <a:xfrm flipH="1">
              <a:off x="91440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Прямая соединительная линия 376">
              <a:extLst>
                <a:ext uri="{FF2B5EF4-FFF2-40B4-BE49-F238E27FC236}">
                  <a16:creationId xmlns:a16="http://schemas.microsoft.com/office/drawing/2014/main" id="{1DE52861-1227-4E49-88D1-A9F135635F17}"/>
                </a:ext>
              </a:extLst>
            </p:cNvPr>
            <p:cNvCxnSpPr/>
            <p:nvPr/>
          </p:nvCxnSpPr>
          <p:spPr>
            <a:xfrm flipH="1">
              <a:off x="92456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Прямая соединительная линия 377">
              <a:extLst>
                <a:ext uri="{FF2B5EF4-FFF2-40B4-BE49-F238E27FC236}">
                  <a16:creationId xmlns:a16="http://schemas.microsoft.com/office/drawing/2014/main" id="{8B4B9AF1-B041-4F0F-8DB2-15498CE33750}"/>
                </a:ext>
              </a:extLst>
            </p:cNvPr>
            <p:cNvCxnSpPr/>
            <p:nvPr/>
          </p:nvCxnSpPr>
          <p:spPr>
            <a:xfrm flipH="1">
              <a:off x="9347200" y="3945632"/>
              <a:ext cx="250983" cy="24536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Рисунок 12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BEC0CAC-0261-4755-B84B-5131140AC5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83" y="323350"/>
            <a:ext cx="878185" cy="330129"/>
          </a:xfrm>
          <a:prstGeom prst="rect">
            <a:avLst/>
          </a:prstGeom>
          <a:effectLst/>
        </p:spPr>
      </p:pic>
      <p:sp>
        <p:nvSpPr>
          <p:cNvPr id="262" name="Равнобедренный треугольник 261">
            <a:extLst>
              <a:ext uri="{FF2B5EF4-FFF2-40B4-BE49-F238E27FC236}">
                <a16:creationId xmlns:a16="http://schemas.microsoft.com/office/drawing/2014/main" id="{2C68F0CE-1B96-4226-A886-FA6950E37B5D}"/>
              </a:ext>
            </a:extLst>
          </p:cNvPr>
          <p:cNvSpPr/>
          <p:nvPr/>
        </p:nvSpPr>
        <p:spPr>
          <a:xfrm rot="10800000">
            <a:off x="1" y="0"/>
            <a:ext cx="1587500" cy="158750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15000">
                <a:schemeClr val="accent1">
                  <a:alpha val="0"/>
                </a:schemeClr>
              </a:gs>
              <a:gs pos="100000">
                <a:schemeClr val="accent1">
                  <a:alpha val="1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269" name="Рисунок 268">
            <a:extLst>
              <a:ext uri="{FF2B5EF4-FFF2-40B4-BE49-F238E27FC236}">
                <a16:creationId xmlns:a16="http://schemas.microsoft.com/office/drawing/2014/main" id="{2B036A58-BB34-4E62-8E3F-64C47C9145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18738" y="863600"/>
            <a:ext cx="571500" cy="571500"/>
          </a:xfrm>
          <a:prstGeom prst="rect">
            <a:avLst/>
          </a:prstGeom>
        </p:spPr>
      </p:pic>
      <p:sp>
        <p:nvSpPr>
          <p:cNvPr id="266" name="Овал 265">
            <a:extLst>
              <a:ext uri="{FF2B5EF4-FFF2-40B4-BE49-F238E27FC236}">
                <a16:creationId xmlns:a16="http://schemas.microsoft.com/office/drawing/2014/main" id="{46B3D2D6-484C-4825-886F-E1DD026D5EC6}"/>
              </a:ext>
            </a:extLst>
          </p:cNvPr>
          <p:cNvSpPr/>
          <p:nvPr/>
        </p:nvSpPr>
        <p:spPr>
          <a:xfrm>
            <a:off x="6392008" y="1259254"/>
            <a:ext cx="1567962" cy="156796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6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265" name="Рисунок 264">
            <a:extLst>
              <a:ext uri="{FF2B5EF4-FFF2-40B4-BE49-F238E27FC236}">
                <a16:creationId xmlns:a16="http://schemas.microsoft.com/office/drawing/2014/main" id="{9A382D66-4677-4D76-A4ED-C7F2D069FB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29046" y="1596292"/>
            <a:ext cx="893885" cy="893885"/>
          </a:xfrm>
          <a:prstGeom prst="rect">
            <a:avLst/>
          </a:prstGeom>
        </p:spPr>
      </p:pic>
      <p:sp>
        <p:nvSpPr>
          <p:cNvPr id="273" name="Овал 272">
            <a:extLst>
              <a:ext uri="{FF2B5EF4-FFF2-40B4-BE49-F238E27FC236}">
                <a16:creationId xmlns:a16="http://schemas.microsoft.com/office/drawing/2014/main" id="{3F36A1F5-8676-409A-AA7F-478FC9C76063}"/>
              </a:ext>
            </a:extLst>
          </p:cNvPr>
          <p:cNvSpPr/>
          <p:nvPr/>
        </p:nvSpPr>
        <p:spPr>
          <a:xfrm>
            <a:off x="7754815" y="1537677"/>
            <a:ext cx="512885" cy="51288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65000"/>
                </a:schemeClr>
              </a:gs>
            </a:gsLst>
            <a:lin ang="162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pic>
        <p:nvPicPr>
          <p:cNvPr id="275" name="Рисунок 274">
            <a:extLst>
              <a:ext uri="{FF2B5EF4-FFF2-40B4-BE49-F238E27FC236}">
                <a16:creationId xmlns:a16="http://schemas.microsoft.com/office/drawing/2014/main" id="{0DE0EBB9-FCAC-4271-AC69-CF30E83C512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905017" y="1687879"/>
            <a:ext cx="212481" cy="21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D3093B-22C9-47BE-A545-20FDFBE31CCA}"/>
              </a:ext>
            </a:extLst>
          </p:cNvPr>
          <p:cNvSpPr/>
          <p:nvPr/>
        </p:nvSpPr>
        <p:spPr>
          <a:xfrm>
            <a:off x="4598232" y="4637977"/>
            <a:ext cx="1817962" cy="1403385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2" name="Прямоугольник: скругленные углы 191">
            <a:extLst>
              <a:ext uri="{FF2B5EF4-FFF2-40B4-BE49-F238E27FC236}">
                <a16:creationId xmlns:a16="http://schemas.microsoft.com/office/drawing/2014/main" id="{2687FE5F-5143-4B1C-A54C-9DE4151956AC}"/>
              </a:ext>
            </a:extLst>
          </p:cNvPr>
          <p:cNvSpPr/>
          <p:nvPr/>
        </p:nvSpPr>
        <p:spPr>
          <a:xfrm>
            <a:off x="2498849" y="5183013"/>
            <a:ext cx="1431648" cy="435373"/>
          </a:xfrm>
          <a:prstGeom prst="roundRect">
            <a:avLst>
              <a:gd name="adj" fmla="val 50000"/>
            </a:avLst>
          </a:prstGeom>
          <a:solidFill>
            <a:schemeClr val="tx2">
              <a:lumMod val="90000"/>
              <a:lumOff val="10000"/>
            </a:schemeClr>
          </a:solidFill>
          <a:ln w="635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1" name="Овал 190">
            <a:extLst>
              <a:ext uri="{FF2B5EF4-FFF2-40B4-BE49-F238E27FC236}">
                <a16:creationId xmlns:a16="http://schemas.microsoft.com/office/drawing/2014/main" id="{566973C3-20A5-40FF-A67C-591E8EC64C7A}"/>
              </a:ext>
            </a:extLst>
          </p:cNvPr>
          <p:cNvSpPr/>
          <p:nvPr/>
        </p:nvSpPr>
        <p:spPr>
          <a:xfrm>
            <a:off x="2582490" y="5249233"/>
            <a:ext cx="336795" cy="332882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473F0BA-80DE-446B-AA46-D8EAC578DC80}"/>
              </a:ext>
            </a:extLst>
          </p:cNvPr>
          <p:cNvGrpSpPr/>
          <p:nvPr/>
        </p:nvGrpSpPr>
        <p:grpSpPr>
          <a:xfrm>
            <a:off x="4782128" y="3632451"/>
            <a:ext cx="4278052" cy="2202922"/>
            <a:chOff x="4748109" y="3460704"/>
            <a:chExt cx="4278052" cy="2202922"/>
          </a:xfrm>
        </p:grpSpPr>
        <p:sp>
          <p:nvSpPr>
            <p:cNvPr id="59" name="Text Box 16">
              <a:extLst>
                <a:ext uri="{FF2B5EF4-FFF2-40B4-BE49-F238E27FC236}">
                  <a16:creationId xmlns:a16="http://schemas.microsoft.com/office/drawing/2014/main" id="{EB019600-E581-4A83-B49D-F619CF59E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5843" y="4478258"/>
              <a:ext cx="1413569" cy="203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ru-RU"/>
              </a:defPPr>
              <a:lvl1pPr indent="0">
                <a:lnSpc>
                  <a:spcPct val="90000"/>
                </a:lnSpc>
                <a:spcBef>
                  <a:spcPts val="0"/>
                </a:spcBef>
                <a:buClr>
                  <a:schemeClr val="accent1"/>
                </a:buClr>
                <a:tabLst>
                  <a:tab pos="269875" algn="l"/>
                </a:tabLst>
                <a:defRPr sz="800">
                  <a:solidFill>
                    <a:schemeClr val="tx2">
                      <a:lumMod val="50000"/>
                      <a:lumOff val="50000"/>
                    </a:schemeClr>
                  </a:solidFill>
                  <a:cs typeface="Arial" pitchFamily="34" charset="0"/>
                </a:defRPr>
              </a:lvl1pPr>
              <a:lvl2pPr marL="742950" indent="-285750" eaLnBrk="0" hangingPunct="0">
                <a:defRPr>
                  <a:latin typeface="Verdana" pitchFamily="34" charset="0"/>
                </a:defRPr>
              </a:lvl2pPr>
              <a:lvl3pPr marL="1143000" indent="-228600" eaLnBrk="0" hangingPunct="0">
                <a:defRPr>
                  <a:latin typeface="Verdana" pitchFamily="34" charset="0"/>
                </a:defRPr>
              </a:lvl3pPr>
              <a:lvl4pPr marL="1600200" indent="-228600" eaLnBrk="0" hangingPunct="0">
                <a:defRPr>
                  <a:latin typeface="Verdana" pitchFamily="34" charset="0"/>
                </a:defRPr>
              </a:lvl4pPr>
              <a:lvl5pPr marL="2057400" indent="-228600" eaLnBrk="0" hangingPunct="0">
                <a:defRPr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9E9"/>
                </a:buClr>
                <a:buSzTx/>
                <a:buFontTx/>
                <a:buNone/>
                <a:tabLst>
                  <a:tab pos="269875" algn="l"/>
                </a:tabLst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2. Программа облигаций</a:t>
              </a:r>
            </a:p>
          </p:txBody>
        </p:sp>
        <p:sp>
          <p:nvSpPr>
            <p:cNvPr id="302" name="Прямоугольник: скругленные углы 301">
              <a:extLst>
                <a:ext uri="{FF2B5EF4-FFF2-40B4-BE49-F238E27FC236}">
                  <a16:creationId xmlns:a16="http://schemas.microsoft.com/office/drawing/2014/main" id="{DB8E994D-52E4-40B9-B27E-92C1D0231B95}"/>
                </a:ext>
              </a:extLst>
            </p:cNvPr>
            <p:cNvSpPr/>
            <p:nvPr/>
          </p:nvSpPr>
          <p:spPr>
            <a:xfrm>
              <a:off x="7301653" y="4587107"/>
              <a:ext cx="1431648" cy="43537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90000"/>
                <a:lumOff val="10000"/>
              </a:schemeClr>
            </a:solidFill>
            <a:ln w="63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03" name="Рисунок 302" descr="Изображение выглядит как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id="{FD6C4CD8-07BF-4FDD-BB9C-2194EC11D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790" y="4759942"/>
              <a:ext cx="281963" cy="106010"/>
            </a:xfrm>
            <a:prstGeom prst="rect">
              <a:avLst/>
            </a:prstGeom>
          </p:spPr>
        </p:pic>
        <p:sp>
          <p:nvSpPr>
            <p:cNvPr id="304" name="Овал 303">
              <a:extLst>
                <a:ext uri="{FF2B5EF4-FFF2-40B4-BE49-F238E27FC236}">
                  <a16:creationId xmlns:a16="http://schemas.microsoft.com/office/drawing/2014/main" id="{9F3BBB95-69BE-4D6D-B47D-0FB1988785BA}"/>
                </a:ext>
              </a:extLst>
            </p:cNvPr>
            <p:cNvSpPr/>
            <p:nvPr/>
          </p:nvSpPr>
          <p:spPr>
            <a:xfrm>
              <a:off x="7332544" y="4620168"/>
              <a:ext cx="373591" cy="369251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glow rad="177800">
                <a:schemeClr val="accent3">
                  <a:alpha val="18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05" name="Овал 304">
              <a:extLst>
                <a:ext uri="{FF2B5EF4-FFF2-40B4-BE49-F238E27FC236}">
                  <a16:creationId xmlns:a16="http://schemas.microsoft.com/office/drawing/2014/main" id="{90ABF1ED-19A1-4716-9C76-447E748FC9CC}"/>
                </a:ext>
              </a:extLst>
            </p:cNvPr>
            <p:cNvSpPr/>
            <p:nvPr/>
          </p:nvSpPr>
          <p:spPr>
            <a:xfrm>
              <a:off x="7350942" y="4636726"/>
              <a:ext cx="336795" cy="332882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06" name="Овал 305">
              <a:extLst>
                <a:ext uri="{FF2B5EF4-FFF2-40B4-BE49-F238E27FC236}">
                  <a16:creationId xmlns:a16="http://schemas.microsoft.com/office/drawing/2014/main" id="{05CBEE3B-8567-4877-BA3A-3AA819CDB997}"/>
                </a:ext>
              </a:extLst>
            </p:cNvPr>
            <p:cNvSpPr/>
            <p:nvPr/>
          </p:nvSpPr>
          <p:spPr>
            <a:xfrm>
              <a:off x="7305027" y="4590480"/>
              <a:ext cx="428626" cy="428626"/>
            </a:xfrm>
            <a:prstGeom prst="ellipse">
              <a:avLst/>
            </a:prstGeom>
            <a:noFill/>
            <a:ln w="9525" cap="flat" cmpd="sng" algn="ctr">
              <a:solidFill>
                <a:schemeClr val="accent3">
                  <a:alpha val="1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F5997EBE-20DD-4631-9D5C-F01A5EA3D248}"/>
                </a:ext>
              </a:extLst>
            </p:cNvPr>
            <p:cNvSpPr txBox="1"/>
            <p:nvPr/>
          </p:nvSpPr>
          <p:spPr>
            <a:xfrm>
              <a:off x="7634325" y="4633977"/>
              <a:ext cx="994410" cy="341632"/>
            </a:xfrm>
            <a:prstGeom prst="rect">
              <a:avLst/>
            </a:prstGeom>
            <a:noFill/>
          </p:spPr>
          <p:txBody>
            <a:bodyPr wrap="square" rIns="0" rtlCol="0" anchor="ctr">
              <a:noAutofit/>
            </a:bodyPr>
            <a:lstStyle/>
            <a:p>
              <a:pPr marL="0" marR="0" lvl="0" indent="0" algn="l" defTabSz="93296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Рейтинговое </a:t>
              </a:r>
            </a:p>
            <a:p>
              <a:pPr marL="0" marR="0" lvl="0" indent="0" algn="l" defTabSz="93296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агентство</a:t>
              </a:r>
            </a:p>
          </p:txBody>
        </p:sp>
        <p:sp>
          <p:nvSpPr>
            <p:cNvPr id="344" name="Прямоугольник: скругленные углы 343">
              <a:extLst>
                <a:ext uri="{FF2B5EF4-FFF2-40B4-BE49-F238E27FC236}">
                  <a16:creationId xmlns:a16="http://schemas.microsoft.com/office/drawing/2014/main" id="{16745398-6765-4889-A5E9-FB831B7336AF}"/>
                </a:ext>
              </a:extLst>
            </p:cNvPr>
            <p:cNvSpPr/>
            <p:nvPr/>
          </p:nvSpPr>
          <p:spPr>
            <a:xfrm>
              <a:off x="7301653" y="5228253"/>
              <a:ext cx="1724508" cy="43537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90000"/>
                <a:lumOff val="10000"/>
              </a:schemeClr>
            </a:solidFill>
            <a:ln w="63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45" name="Рисунок 344" descr="Изображение выглядит как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id="{D9D61BAD-33EC-40D1-B052-4908E10D2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790" y="5401088"/>
              <a:ext cx="281963" cy="106010"/>
            </a:xfrm>
            <a:prstGeom prst="rect">
              <a:avLst/>
            </a:prstGeom>
          </p:spPr>
        </p:pic>
        <p:sp>
          <p:nvSpPr>
            <p:cNvPr id="346" name="Овал 345">
              <a:extLst>
                <a:ext uri="{FF2B5EF4-FFF2-40B4-BE49-F238E27FC236}">
                  <a16:creationId xmlns:a16="http://schemas.microsoft.com/office/drawing/2014/main" id="{AA64B446-BA54-4597-8507-C1C2D464F9FE}"/>
                </a:ext>
              </a:extLst>
            </p:cNvPr>
            <p:cNvSpPr/>
            <p:nvPr/>
          </p:nvSpPr>
          <p:spPr>
            <a:xfrm>
              <a:off x="7332544" y="5261314"/>
              <a:ext cx="373591" cy="369251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glow rad="177800">
                <a:schemeClr val="accent4">
                  <a:alpha val="18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47" name="Овал 346">
              <a:extLst>
                <a:ext uri="{FF2B5EF4-FFF2-40B4-BE49-F238E27FC236}">
                  <a16:creationId xmlns:a16="http://schemas.microsoft.com/office/drawing/2014/main" id="{DC4DF65E-6893-4FC1-925A-6C1B20679B1D}"/>
                </a:ext>
              </a:extLst>
            </p:cNvPr>
            <p:cNvSpPr/>
            <p:nvPr/>
          </p:nvSpPr>
          <p:spPr>
            <a:xfrm>
              <a:off x="7350942" y="5277872"/>
              <a:ext cx="336795" cy="332882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48" name="Овал 347">
              <a:extLst>
                <a:ext uri="{FF2B5EF4-FFF2-40B4-BE49-F238E27FC236}">
                  <a16:creationId xmlns:a16="http://schemas.microsoft.com/office/drawing/2014/main" id="{61B9855D-C9B7-42BC-BD44-4A7853EBE83C}"/>
                </a:ext>
              </a:extLst>
            </p:cNvPr>
            <p:cNvSpPr/>
            <p:nvPr/>
          </p:nvSpPr>
          <p:spPr>
            <a:xfrm>
              <a:off x="7305027" y="5231626"/>
              <a:ext cx="428626" cy="428626"/>
            </a:xfrm>
            <a:prstGeom prst="ellipse">
              <a:avLst/>
            </a:prstGeom>
            <a:noFill/>
            <a:ln w="9525" cap="flat" cmpd="sng" algn="ctr">
              <a:solidFill>
                <a:schemeClr val="accent4">
                  <a:alpha val="1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50E6BF8B-6334-4BD7-8451-4F6D672E46AA}"/>
                </a:ext>
              </a:extLst>
            </p:cNvPr>
            <p:cNvSpPr txBox="1"/>
            <p:nvPr/>
          </p:nvSpPr>
          <p:spPr>
            <a:xfrm>
              <a:off x="7634325" y="5275123"/>
              <a:ext cx="1310518" cy="341632"/>
            </a:xfrm>
            <a:prstGeom prst="rect">
              <a:avLst/>
            </a:prstGeom>
            <a:noFill/>
          </p:spPr>
          <p:txBody>
            <a:bodyPr wrap="square" rIns="0" rtlCol="0" anchor="ctr">
              <a:noAutofit/>
            </a:bodyPr>
            <a:lstStyle/>
            <a:p>
              <a:pPr marL="0" marR="0" lvl="0" indent="0" algn="l" defTabSz="93296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Институциональные </a:t>
              </a: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инвесторы</a:t>
              </a:r>
            </a:p>
          </p:txBody>
        </p:sp>
        <p:sp>
          <p:nvSpPr>
            <p:cNvPr id="384" name="Прямоугольник: скругленные углы 383">
              <a:extLst>
                <a:ext uri="{FF2B5EF4-FFF2-40B4-BE49-F238E27FC236}">
                  <a16:creationId xmlns:a16="http://schemas.microsoft.com/office/drawing/2014/main" id="{C44760C2-2E86-4011-9B7E-4C76F7813389}"/>
                </a:ext>
              </a:extLst>
            </p:cNvPr>
            <p:cNvSpPr/>
            <p:nvPr/>
          </p:nvSpPr>
          <p:spPr>
            <a:xfrm>
              <a:off x="4748109" y="4676321"/>
              <a:ext cx="1431648" cy="43537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90000"/>
                <a:lumOff val="10000"/>
              </a:schemeClr>
            </a:solidFill>
            <a:ln w="63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85" name="Рисунок 384" descr="Изображение выглядит как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id="{CAD227A4-8D81-41A5-B4F9-3C74527E44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46" y="4849156"/>
              <a:ext cx="281963" cy="106010"/>
            </a:xfrm>
            <a:prstGeom prst="rect">
              <a:avLst/>
            </a:prstGeom>
          </p:spPr>
        </p:pic>
        <p:sp>
          <p:nvSpPr>
            <p:cNvPr id="386" name="Овал 385">
              <a:extLst>
                <a:ext uri="{FF2B5EF4-FFF2-40B4-BE49-F238E27FC236}">
                  <a16:creationId xmlns:a16="http://schemas.microsoft.com/office/drawing/2014/main" id="{8400FA02-4026-49C6-B95B-3689F6770E45}"/>
                </a:ext>
              </a:extLst>
            </p:cNvPr>
            <p:cNvSpPr/>
            <p:nvPr/>
          </p:nvSpPr>
          <p:spPr>
            <a:xfrm>
              <a:off x="4779000" y="4709382"/>
              <a:ext cx="373591" cy="369251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glow rad="177800">
                <a:schemeClr val="accent4">
                  <a:alpha val="18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87" name="Овал 386">
              <a:extLst>
                <a:ext uri="{FF2B5EF4-FFF2-40B4-BE49-F238E27FC236}">
                  <a16:creationId xmlns:a16="http://schemas.microsoft.com/office/drawing/2014/main" id="{78C895F6-5C72-4112-99AD-E3CFE4D4E189}"/>
                </a:ext>
              </a:extLst>
            </p:cNvPr>
            <p:cNvSpPr/>
            <p:nvPr/>
          </p:nvSpPr>
          <p:spPr>
            <a:xfrm>
              <a:off x="4797398" y="4725940"/>
              <a:ext cx="336795" cy="332882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88" name="Овал 387">
              <a:extLst>
                <a:ext uri="{FF2B5EF4-FFF2-40B4-BE49-F238E27FC236}">
                  <a16:creationId xmlns:a16="http://schemas.microsoft.com/office/drawing/2014/main" id="{2F77C7D9-1C36-42EE-B98D-CB8A11854F5A}"/>
                </a:ext>
              </a:extLst>
            </p:cNvPr>
            <p:cNvSpPr/>
            <p:nvPr/>
          </p:nvSpPr>
          <p:spPr>
            <a:xfrm>
              <a:off x="4751483" y="4679694"/>
              <a:ext cx="428626" cy="428626"/>
            </a:xfrm>
            <a:prstGeom prst="ellipse">
              <a:avLst/>
            </a:prstGeom>
            <a:noFill/>
            <a:ln w="9525" cap="flat" cmpd="sng" algn="ctr">
              <a:solidFill>
                <a:schemeClr val="accent4">
                  <a:alpha val="1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25D80DE2-5D1F-4BC0-AB68-4FB4EFA8E6D4}"/>
                </a:ext>
              </a:extLst>
            </p:cNvPr>
            <p:cNvSpPr txBox="1"/>
            <p:nvPr/>
          </p:nvSpPr>
          <p:spPr>
            <a:xfrm>
              <a:off x="5162099" y="4723191"/>
              <a:ext cx="994410" cy="341632"/>
            </a:xfrm>
            <a:prstGeom prst="rect">
              <a:avLst/>
            </a:prstGeom>
            <a:noFill/>
          </p:spPr>
          <p:txBody>
            <a:bodyPr wrap="square" rIns="0" rtlCol="0" anchor="ctr">
              <a:noAutofit/>
            </a:bodyPr>
            <a:lstStyle/>
            <a:p>
              <a:pPr marL="0" marR="0" lvl="0" indent="0" algn="l" defTabSz="93296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Представитель владельцев облигаций</a:t>
              </a:r>
            </a:p>
          </p:txBody>
        </p:sp>
        <p:sp>
          <p:nvSpPr>
            <p:cNvPr id="392" name="Прямоугольник: скругленные углы 391">
              <a:extLst>
                <a:ext uri="{FF2B5EF4-FFF2-40B4-BE49-F238E27FC236}">
                  <a16:creationId xmlns:a16="http://schemas.microsoft.com/office/drawing/2014/main" id="{CA5F19A1-AD9C-4AC1-A0BA-4AECDE39E93A}"/>
                </a:ext>
              </a:extLst>
            </p:cNvPr>
            <p:cNvSpPr/>
            <p:nvPr/>
          </p:nvSpPr>
          <p:spPr>
            <a:xfrm>
              <a:off x="4748109" y="5228253"/>
              <a:ext cx="1431648" cy="435373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90000"/>
                <a:lumOff val="10000"/>
              </a:schemeClr>
            </a:solidFill>
            <a:ln w="63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93" name="Рисунок 392" descr="Изображение выглядит как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id="{E9D416EB-553E-4BAF-820B-A616D714C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46" y="5401088"/>
              <a:ext cx="281963" cy="106010"/>
            </a:xfrm>
            <a:prstGeom prst="rect">
              <a:avLst/>
            </a:prstGeom>
          </p:spPr>
        </p:pic>
        <p:sp>
          <p:nvSpPr>
            <p:cNvPr id="394" name="Овал 393">
              <a:extLst>
                <a:ext uri="{FF2B5EF4-FFF2-40B4-BE49-F238E27FC236}">
                  <a16:creationId xmlns:a16="http://schemas.microsoft.com/office/drawing/2014/main" id="{A59B2291-86FD-4784-A89F-D16AC57BB5BD}"/>
                </a:ext>
              </a:extLst>
            </p:cNvPr>
            <p:cNvSpPr/>
            <p:nvPr/>
          </p:nvSpPr>
          <p:spPr>
            <a:xfrm>
              <a:off x="4779000" y="5261314"/>
              <a:ext cx="373591" cy="369251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glow rad="177800">
                <a:schemeClr val="accent4">
                  <a:alpha val="18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95" name="Овал 394">
              <a:extLst>
                <a:ext uri="{FF2B5EF4-FFF2-40B4-BE49-F238E27FC236}">
                  <a16:creationId xmlns:a16="http://schemas.microsoft.com/office/drawing/2014/main" id="{5FEEDC5B-00FD-4CF5-9033-3B5F6E53AA00}"/>
                </a:ext>
              </a:extLst>
            </p:cNvPr>
            <p:cNvSpPr/>
            <p:nvPr/>
          </p:nvSpPr>
          <p:spPr>
            <a:xfrm>
              <a:off x="4797398" y="5277872"/>
              <a:ext cx="336795" cy="332882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7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sp>
          <p:nvSpPr>
            <p:cNvPr id="396" name="Овал 395">
              <a:extLst>
                <a:ext uri="{FF2B5EF4-FFF2-40B4-BE49-F238E27FC236}">
                  <a16:creationId xmlns:a16="http://schemas.microsoft.com/office/drawing/2014/main" id="{63E6CE80-68A8-4CEE-AF79-8A75202BC85C}"/>
                </a:ext>
              </a:extLst>
            </p:cNvPr>
            <p:cNvSpPr/>
            <p:nvPr/>
          </p:nvSpPr>
          <p:spPr>
            <a:xfrm>
              <a:off x="4751483" y="5231626"/>
              <a:ext cx="428626" cy="428626"/>
            </a:xfrm>
            <a:prstGeom prst="ellipse">
              <a:avLst/>
            </a:prstGeom>
            <a:noFill/>
            <a:ln w="9525" cap="flat" cmpd="sng" algn="ctr">
              <a:solidFill>
                <a:schemeClr val="accent4">
                  <a:alpha val="1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86727F7C-A252-4DDB-84E5-8DC2C0A3FDC3}"/>
                </a:ext>
              </a:extLst>
            </p:cNvPr>
            <p:cNvSpPr txBox="1"/>
            <p:nvPr/>
          </p:nvSpPr>
          <p:spPr>
            <a:xfrm>
              <a:off x="5162099" y="5275123"/>
              <a:ext cx="994410" cy="341632"/>
            </a:xfrm>
            <a:prstGeom prst="rect">
              <a:avLst/>
            </a:prstGeom>
            <a:noFill/>
          </p:spPr>
          <p:txBody>
            <a:bodyPr wrap="square" rIns="0" rtlCol="0" anchor="ctr">
              <a:noAutofit/>
            </a:bodyPr>
            <a:lstStyle/>
            <a:p>
              <a:pPr marL="0" marR="0" lvl="0" indent="0" algn="l" defTabSz="932962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Выпуски 1, 2 …</a:t>
              </a: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689846A3-907F-49B6-9751-655F5DAF55BB}"/>
                </a:ext>
              </a:extLst>
            </p:cNvPr>
            <p:cNvGrpSpPr/>
            <p:nvPr/>
          </p:nvGrpSpPr>
          <p:grpSpPr>
            <a:xfrm>
              <a:off x="4956483" y="3460704"/>
              <a:ext cx="947735" cy="994586"/>
              <a:chOff x="5448442" y="3469757"/>
              <a:chExt cx="947735" cy="994586"/>
            </a:xfrm>
          </p:grpSpPr>
          <p:sp>
            <p:nvSpPr>
              <p:cNvPr id="500" name="Line 9">
                <a:extLst>
                  <a:ext uri="{FF2B5EF4-FFF2-40B4-BE49-F238E27FC236}">
                    <a16:creationId xmlns:a16="http://schemas.microsoft.com/office/drawing/2014/main" id="{C2E33A78-C360-4145-AD10-1D4B71644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96177" y="3469757"/>
                <a:ext cx="0" cy="994586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  <a:lumOff val="25000"/>
                    <a:alpha val="45000"/>
                  </a:schemeClr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1" name="Line 9">
                <a:extLst>
                  <a:ext uri="{FF2B5EF4-FFF2-40B4-BE49-F238E27FC236}">
                    <a16:creationId xmlns:a16="http://schemas.microsoft.com/office/drawing/2014/main" id="{33100B3F-EB07-42F4-9E29-17046394F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22309" y="3469757"/>
                <a:ext cx="0" cy="994586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  <a:lumOff val="25000"/>
                    <a:alpha val="45000"/>
                  </a:schemeClr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" name="Line 9">
                <a:extLst>
                  <a:ext uri="{FF2B5EF4-FFF2-40B4-BE49-F238E27FC236}">
                    <a16:creationId xmlns:a16="http://schemas.microsoft.com/office/drawing/2014/main" id="{750FE2C4-BF64-4331-9393-7D8DC5CB3A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48442" y="3469757"/>
                <a:ext cx="0" cy="994586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75000"/>
                    <a:lumOff val="25000"/>
                    <a:alpha val="45000"/>
                  </a:schemeClr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532" name="Соединитель: изогнутый 531">
              <a:extLst>
                <a:ext uri="{FF2B5EF4-FFF2-40B4-BE49-F238E27FC236}">
                  <a16:creationId xmlns:a16="http://schemas.microsoft.com/office/drawing/2014/main" id="{170D0124-B963-45DE-A73F-506F7DC6F2F0}"/>
                </a:ext>
              </a:extLst>
            </p:cNvPr>
            <p:cNvCxnSpPr>
              <a:cxnSpLocks/>
              <a:stCxn id="305" idx="2"/>
            </p:cNvCxnSpPr>
            <p:nvPr/>
          </p:nvCxnSpPr>
          <p:spPr>
            <a:xfrm rot="10800000">
              <a:off x="6243522" y="3660273"/>
              <a:ext cx="1107420" cy="1142895"/>
            </a:xfrm>
            <a:prstGeom prst="curvedConnector2">
              <a:avLst/>
            </a:prstGeom>
            <a:noFill/>
            <a:ln w="38100">
              <a:solidFill>
                <a:schemeClr val="accent3">
                  <a:alpha val="58000"/>
                </a:schemeClr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0" name="Line 10">
              <a:extLst>
                <a:ext uri="{FF2B5EF4-FFF2-40B4-BE49-F238E27FC236}">
                  <a16:creationId xmlns:a16="http://schemas.microsoft.com/office/drawing/2014/main" id="{4C14FE1A-0479-492F-A6DD-7E8E64751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22260" y="5445939"/>
              <a:ext cx="659750" cy="700"/>
            </a:xfrm>
            <a:prstGeom prst="line">
              <a:avLst/>
            </a:prstGeom>
            <a:noFill/>
            <a:ln w="38100">
              <a:solidFill>
                <a:schemeClr val="accent4">
                  <a:alpha val="33000"/>
                </a:schemeClr>
              </a:solidFill>
              <a:round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86" name="Рисунок 585">
              <a:extLst>
                <a:ext uri="{FF2B5EF4-FFF2-40B4-BE49-F238E27FC236}">
                  <a16:creationId xmlns:a16="http://schemas.microsoft.com/office/drawing/2014/main" id="{E18E6B39-B96D-48F5-BEDC-4FCFD16E2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11785" y="5345106"/>
              <a:ext cx="215110" cy="201666"/>
            </a:xfrm>
            <a:prstGeom prst="rect">
              <a:avLst/>
            </a:prstGeom>
          </p:spPr>
        </p:pic>
        <p:pic>
          <p:nvPicPr>
            <p:cNvPr id="588" name="Рисунок 587">
              <a:extLst>
                <a:ext uri="{FF2B5EF4-FFF2-40B4-BE49-F238E27FC236}">
                  <a16:creationId xmlns:a16="http://schemas.microsoft.com/office/drawing/2014/main" id="{8CE2ABC2-4656-42BB-894D-5E54FB3BA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18506" y="4703960"/>
              <a:ext cx="201666" cy="201666"/>
            </a:xfrm>
            <a:prstGeom prst="rect">
              <a:avLst/>
            </a:prstGeom>
          </p:spPr>
        </p:pic>
        <p:pic>
          <p:nvPicPr>
            <p:cNvPr id="617" name="Рисунок 616">
              <a:extLst>
                <a:ext uri="{FF2B5EF4-FFF2-40B4-BE49-F238E27FC236}">
                  <a16:creationId xmlns:a16="http://schemas.microsoft.com/office/drawing/2014/main" id="{50CEA614-1705-462A-BCB8-D29225034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87019" y="5345106"/>
              <a:ext cx="157552" cy="201666"/>
            </a:xfrm>
            <a:prstGeom prst="rect">
              <a:avLst/>
            </a:prstGeom>
          </p:spPr>
        </p:pic>
        <p:pic>
          <p:nvPicPr>
            <p:cNvPr id="621" name="Рисунок 620">
              <a:extLst>
                <a:ext uri="{FF2B5EF4-FFF2-40B4-BE49-F238E27FC236}">
                  <a16:creationId xmlns:a16="http://schemas.microsoft.com/office/drawing/2014/main" id="{A848197D-E1EB-407B-AE3D-BE05C831C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41693" y="4793174"/>
              <a:ext cx="248204" cy="201666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41C7B-C410-4B06-9639-2D3C6BBF3E7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Модель выпуска облигаций 2018-2020</a:t>
            </a:r>
            <a:r>
              <a:rPr lang="ru-RU" dirty="0" smtClean="0"/>
              <a:t>: </a:t>
            </a:r>
            <a:r>
              <a:rPr lang="en-US" dirty="0" smtClean="0"/>
              <a:t>covered </a:t>
            </a:r>
            <a:r>
              <a:rPr lang="en-US" dirty="0"/>
              <a:t>bonds</a:t>
            </a:r>
            <a:endParaRPr lang="ru-RU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3331469-0BF8-45DC-875F-E32667480C1B}"/>
              </a:ext>
            </a:extLst>
          </p:cNvPr>
          <p:cNvSpPr txBox="1"/>
          <p:nvPr/>
        </p:nvSpPr>
        <p:spPr>
          <a:xfrm>
            <a:off x="1655883" y="706749"/>
            <a:ext cx="73086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Структура в целом соответствует требованиям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Федерального закона № 39-ФЗ «О рынке ценных бумаг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D262B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D262B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A60C839-4443-4F7E-B2A3-C4375B623B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A9728-980D-4964-908A-C8DC72D87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333F14D-0A78-45E6-8D9C-339DEE8C3A1A}"/>
              </a:ext>
            </a:extLst>
          </p:cNvPr>
          <p:cNvSpPr/>
          <p:nvPr/>
        </p:nvSpPr>
        <p:spPr>
          <a:xfrm>
            <a:off x="5828361" y="2838027"/>
            <a:ext cx="656851" cy="816728"/>
          </a:xfrm>
          <a:prstGeom prst="ellipse">
            <a:avLst/>
          </a:prstGeom>
          <a:solidFill>
            <a:schemeClr val="accent2">
              <a:alpha val="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023CF65-D69F-4D6F-86FC-0E80D3D54C48}"/>
              </a:ext>
            </a:extLst>
          </p:cNvPr>
          <p:cNvGrpSpPr/>
          <p:nvPr/>
        </p:nvGrpSpPr>
        <p:grpSpPr>
          <a:xfrm>
            <a:off x="1876425" y="2582217"/>
            <a:ext cx="4585582" cy="1130749"/>
            <a:chOff x="1876425" y="2582217"/>
            <a:chExt cx="4585582" cy="1130749"/>
          </a:xfrm>
        </p:grpSpPr>
        <p:sp>
          <p:nvSpPr>
            <p:cNvPr id="54" name="Line 10">
              <a:extLst>
                <a:ext uri="{FF2B5EF4-FFF2-40B4-BE49-F238E27FC236}">
                  <a16:creationId xmlns:a16="http://schemas.microsoft.com/office/drawing/2014/main" id="{B1486BF3-0D89-4320-A3E6-50C698033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6425" y="3151675"/>
              <a:ext cx="2478410" cy="0"/>
            </a:xfrm>
            <a:prstGeom prst="line">
              <a:avLst/>
            </a:prstGeom>
            <a:noFill/>
            <a:ln w="38100">
              <a:solidFill>
                <a:schemeClr val="accent1">
                  <a:alpha val="58000"/>
                </a:schemeClr>
              </a:solidFill>
              <a:round/>
              <a:headEnd type="stealth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 Box 11">
              <a:extLst>
                <a:ext uri="{FF2B5EF4-FFF2-40B4-BE49-F238E27FC236}">
                  <a16:creationId xmlns:a16="http://schemas.microsoft.com/office/drawing/2014/main" id="{0841FDE3-9F0D-430C-9CC2-125A084A3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3973" y="2582217"/>
              <a:ext cx="1339046" cy="535531"/>
            </a:xfrm>
            <a:prstGeom prst="rect">
              <a:avLst/>
            </a:prstGeom>
            <a:noFill/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indent="0">
                <a:lnSpc>
                  <a:spcPct val="90000"/>
                </a:lnSpc>
                <a:spcBef>
                  <a:spcPts val="0"/>
                </a:spcBef>
                <a:buClr>
                  <a:schemeClr val="accent1"/>
                </a:buClr>
                <a:tabLst>
                  <a:tab pos="269875" algn="l"/>
                </a:tabLst>
                <a:defRPr sz="800">
                  <a:solidFill>
                    <a:schemeClr val="tx2">
                      <a:lumMod val="50000"/>
                      <a:lumOff val="50000"/>
                    </a:schemeClr>
                  </a:solidFill>
                  <a:cs typeface="Arial" pitchFamily="34" charset="0"/>
                </a:defRPr>
              </a:lvl1pPr>
              <a:lvl2pPr marL="742950" indent="-285750" eaLnBrk="0" hangingPunct="0">
                <a:defRPr>
                  <a:latin typeface="Verdana" pitchFamily="34" charset="0"/>
                </a:defRPr>
              </a:lvl2pPr>
              <a:lvl3pPr marL="1143000" indent="-228600" eaLnBrk="0" hangingPunct="0">
                <a:defRPr>
                  <a:latin typeface="Verdana" pitchFamily="34" charset="0"/>
                </a:defRPr>
              </a:lvl3pPr>
              <a:lvl4pPr marL="1600200" indent="-228600" eaLnBrk="0" hangingPunct="0">
                <a:defRPr>
                  <a:latin typeface="Verdana" pitchFamily="34" charset="0"/>
                </a:defRPr>
              </a:lvl4pPr>
              <a:lvl5pPr marL="2057400" indent="-228600" eaLnBrk="0" hangingPunct="0">
                <a:defRPr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9E9"/>
                </a:buClr>
                <a:buSzTx/>
                <a:buFontTx/>
                <a:buAutoNum type="arabicPeriod"/>
                <a:tabLst>
                  <a:tab pos="269875" algn="l"/>
                </a:tabLst>
                <a:defRPr/>
              </a:pPr>
              <a:r>
                <a:rPr kumimoji="0" lang="ru-RU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Уступка </a:t>
              </a: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кредитов, </a:t>
              </a:r>
              <a:b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</a:b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(залог по облигациям)\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9E9"/>
                </a:buClr>
                <a:buSzTx/>
                <a:buFontTx/>
                <a:buNone/>
                <a:tabLst>
                  <a:tab pos="269875" algn="l"/>
                </a:tabLst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1а.   Замена покрытия</a:t>
              </a:r>
            </a:p>
          </p:txBody>
        </p:sp>
        <p:grpSp>
          <p:nvGrpSpPr>
            <p:cNvPr id="166" name="Группа 165">
              <a:extLst>
                <a:ext uri="{FF2B5EF4-FFF2-40B4-BE49-F238E27FC236}">
                  <a16:creationId xmlns:a16="http://schemas.microsoft.com/office/drawing/2014/main" id="{A01EF306-F67B-4FB8-98EB-BD9DBEDE7934}"/>
                </a:ext>
              </a:extLst>
            </p:cNvPr>
            <p:cNvGrpSpPr/>
            <p:nvPr/>
          </p:nvGrpSpPr>
          <p:grpSpPr>
            <a:xfrm>
              <a:off x="4398696" y="2937644"/>
              <a:ext cx="2063311" cy="617494"/>
              <a:chOff x="892532" y="1775384"/>
              <a:chExt cx="1875603" cy="617494"/>
            </a:xfrm>
          </p:grpSpPr>
          <p:sp>
            <p:nvSpPr>
              <p:cNvPr id="167" name="Прямоугольник: скругленные углы 166">
                <a:extLst>
                  <a:ext uri="{FF2B5EF4-FFF2-40B4-BE49-F238E27FC236}">
                    <a16:creationId xmlns:a16="http://schemas.microsoft.com/office/drawing/2014/main" id="{0876357D-9386-457B-9246-115D52A23D97}"/>
                  </a:ext>
                </a:extLst>
              </p:cNvPr>
              <p:cNvSpPr/>
              <p:nvPr/>
            </p:nvSpPr>
            <p:spPr>
              <a:xfrm>
                <a:off x="892532" y="1775384"/>
                <a:ext cx="1844367" cy="617494"/>
              </a:xfrm>
              <a:prstGeom prst="roundRect">
                <a:avLst>
                  <a:gd name="adj" fmla="val 5896"/>
                </a:avLst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D74EAF7-E10A-4BB0-9F15-54D996A6A200}"/>
                  </a:ext>
                </a:extLst>
              </p:cNvPr>
              <p:cNvSpPr txBox="1"/>
              <p:nvPr/>
            </p:nvSpPr>
            <p:spPr>
              <a:xfrm>
                <a:off x="1351394" y="1830215"/>
                <a:ext cx="1416741" cy="5078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Специализированноеобщество</a:t>
                </a:r>
                <a:r>
                  <a:rPr kumimoji="0" lang="ru-RU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проектного финансирования</a:t>
                </a:r>
              </a:p>
            </p:txBody>
          </p:sp>
          <p:pic>
            <p:nvPicPr>
              <p:cNvPr id="169" name="Рисунок 168">
                <a:extLst>
                  <a:ext uri="{FF2B5EF4-FFF2-40B4-BE49-F238E27FC236}">
                    <a16:creationId xmlns:a16="http://schemas.microsoft.com/office/drawing/2014/main" id="{399BA17A-7B4E-4985-ABF0-6800345E9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020907" y="1942302"/>
                <a:ext cx="283658" cy="283658"/>
              </a:xfrm>
              <a:prstGeom prst="rect">
                <a:avLst/>
              </a:prstGeom>
            </p:spPr>
          </p:pic>
        </p:grpSp>
        <p:sp>
          <p:nvSpPr>
            <p:cNvPr id="521" name="Овал 520">
              <a:extLst>
                <a:ext uri="{FF2B5EF4-FFF2-40B4-BE49-F238E27FC236}">
                  <a16:creationId xmlns:a16="http://schemas.microsoft.com/office/drawing/2014/main" id="{AC0DEA22-D3C0-4C61-9824-CEB50D5F69F9}"/>
                </a:ext>
              </a:extLst>
            </p:cNvPr>
            <p:cNvSpPr/>
            <p:nvPr/>
          </p:nvSpPr>
          <p:spPr>
            <a:xfrm>
              <a:off x="5195993" y="2838027"/>
              <a:ext cx="656851" cy="816728"/>
            </a:xfrm>
            <a:prstGeom prst="ellipse">
              <a:avLst/>
            </a:prstGeom>
            <a:solidFill>
              <a:schemeClr val="accent2">
                <a:alpha val="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2" name="Овал 521">
              <a:extLst>
                <a:ext uri="{FF2B5EF4-FFF2-40B4-BE49-F238E27FC236}">
                  <a16:creationId xmlns:a16="http://schemas.microsoft.com/office/drawing/2014/main" id="{96A62208-5905-4D87-AD2E-8BB404227BB1}"/>
                </a:ext>
              </a:extLst>
            </p:cNvPr>
            <p:cNvSpPr/>
            <p:nvPr/>
          </p:nvSpPr>
          <p:spPr>
            <a:xfrm>
              <a:off x="4362211" y="2838027"/>
              <a:ext cx="656851" cy="816728"/>
            </a:xfrm>
            <a:prstGeom prst="ellipse">
              <a:avLst/>
            </a:prstGeom>
            <a:solidFill>
              <a:schemeClr val="accent2">
                <a:alpha val="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Line 10">
              <a:extLst>
                <a:ext uri="{FF2B5EF4-FFF2-40B4-BE49-F238E27FC236}">
                  <a16:creationId xmlns:a16="http://schemas.microsoft.com/office/drawing/2014/main" id="{6E25BE82-6B2D-4252-85D4-3D0317136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6425" y="3347224"/>
              <a:ext cx="2478410" cy="0"/>
            </a:xfrm>
            <a:prstGeom prst="line">
              <a:avLst/>
            </a:prstGeom>
            <a:noFill/>
            <a:ln w="38100">
              <a:solidFill>
                <a:schemeClr val="accent1">
                  <a:alpha val="58000"/>
                </a:schemeClr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Text Box 11">
              <a:extLst>
                <a:ext uri="{FF2B5EF4-FFF2-40B4-BE49-F238E27FC236}">
                  <a16:creationId xmlns:a16="http://schemas.microsoft.com/office/drawing/2014/main" id="{92CBA3B5-5ED6-4F25-BCF8-039D9F7CF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3973" y="3399034"/>
              <a:ext cx="1339046" cy="313932"/>
            </a:xfrm>
            <a:prstGeom prst="rect">
              <a:avLst/>
            </a:prstGeom>
            <a:noFill/>
            <a:extLst/>
          </p:spPr>
          <p:txBody>
            <a:bodyPr wrap="square">
              <a:spAutoFit/>
            </a:bodyPr>
            <a:lstStyle>
              <a:defPPr>
                <a:defRPr lang="ru-RU"/>
              </a:defPPr>
              <a:lvl1pPr indent="0">
                <a:lnSpc>
                  <a:spcPct val="90000"/>
                </a:lnSpc>
                <a:spcBef>
                  <a:spcPts val="0"/>
                </a:spcBef>
                <a:buClr>
                  <a:schemeClr val="accent1"/>
                </a:buClr>
                <a:tabLst>
                  <a:tab pos="269875" algn="l"/>
                </a:tabLst>
                <a:defRPr sz="800">
                  <a:solidFill>
                    <a:schemeClr val="tx2">
                      <a:lumMod val="50000"/>
                      <a:lumOff val="50000"/>
                    </a:schemeClr>
                  </a:solidFill>
                  <a:cs typeface="Arial" pitchFamily="34" charset="0"/>
                </a:defRPr>
              </a:lvl1pPr>
              <a:lvl2pPr marL="742950" indent="-285750" eaLnBrk="0" hangingPunct="0">
                <a:defRPr>
                  <a:latin typeface="Verdana" pitchFamily="34" charset="0"/>
                </a:defRPr>
              </a:lvl2pPr>
              <a:lvl3pPr marL="1143000" indent="-228600" eaLnBrk="0" hangingPunct="0">
                <a:defRPr>
                  <a:latin typeface="Verdana" pitchFamily="34" charset="0"/>
                </a:defRPr>
              </a:lvl3pPr>
              <a:lvl4pPr marL="1600200" indent="-228600" eaLnBrk="0" hangingPunct="0">
                <a:defRPr>
                  <a:latin typeface="Verdana" pitchFamily="34" charset="0"/>
                </a:defRPr>
              </a:lvl4pPr>
              <a:lvl5pPr marL="2057400" indent="-228600" eaLnBrk="0" hangingPunct="0">
                <a:defRPr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Verdana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89E9"/>
                </a:buClr>
                <a:buSzTx/>
                <a:buFontTx/>
                <a:buNone/>
                <a:tabLst>
                  <a:tab pos="269875" algn="l"/>
                </a:tabLst>
                <a:defRPr/>
              </a:pPr>
              <a:r>
                <a:rPr kumimoji="0" lang="ru-R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3. Выплата стоимости кредитов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0721062-285B-43F0-A87A-CC26470E58E4}"/>
              </a:ext>
            </a:extLst>
          </p:cNvPr>
          <p:cNvGrpSpPr/>
          <p:nvPr/>
        </p:nvGrpSpPr>
        <p:grpSpPr>
          <a:xfrm>
            <a:off x="430976" y="1523582"/>
            <a:ext cx="8322604" cy="2822799"/>
            <a:chOff x="410697" y="1483445"/>
            <a:chExt cx="8322604" cy="2822799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71F600C4-EDE5-4786-BDF2-B1872A70C13E}"/>
                </a:ext>
              </a:extLst>
            </p:cNvPr>
            <p:cNvGrpSpPr/>
            <p:nvPr/>
          </p:nvGrpSpPr>
          <p:grpSpPr>
            <a:xfrm>
              <a:off x="410697" y="1483445"/>
              <a:ext cx="6599865" cy="1344322"/>
              <a:chOff x="410697" y="1483445"/>
              <a:chExt cx="6599865" cy="1344322"/>
            </a:xfrm>
          </p:grpSpPr>
          <p:sp>
            <p:nvSpPr>
              <p:cNvPr id="149" name="Прямоугольник: скругленные углы 148">
                <a:extLst>
                  <a:ext uri="{FF2B5EF4-FFF2-40B4-BE49-F238E27FC236}">
                    <a16:creationId xmlns:a16="http://schemas.microsoft.com/office/drawing/2014/main" id="{AD578FFB-F9C1-484C-89FB-711A2CE7E7CF}"/>
                  </a:ext>
                </a:extLst>
              </p:cNvPr>
              <p:cNvSpPr/>
              <p:nvPr/>
            </p:nvSpPr>
            <p:spPr>
              <a:xfrm>
                <a:off x="410697" y="1483445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152" name="Рисунок 151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26CD4927-E400-4B1C-8AAB-5B4A24D4F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834" y="1656280"/>
                <a:ext cx="281963" cy="106010"/>
              </a:xfrm>
              <a:prstGeom prst="rect">
                <a:avLst/>
              </a:prstGeom>
            </p:spPr>
          </p:pic>
          <p:sp>
            <p:nvSpPr>
              <p:cNvPr id="153" name="Овал 152">
                <a:extLst>
                  <a:ext uri="{FF2B5EF4-FFF2-40B4-BE49-F238E27FC236}">
                    <a16:creationId xmlns:a16="http://schemas.microsoft.com/office/drawing/2014/main" id="{9D5CF5D7-F579-4011-A821-14DACE058400}"/>
                  </a:ext>
                </a:extLst>
              </p:cNvPr>
              <p:cNvSpPr/>
              <p:nvPr/>
            </p:nvSpPr>
            <p:spPr>
              <a:xfrm>
                <a:off x="441588" y="1516506"/>
                <a:ext cx="373591" cy="369251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1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4" name="Овал 153">
                <a:extLst>
                  <a:ext uri="{FF2B5EF4-FFF2-40B4-BE49-F238E27FC236}">
                    <a16:creationId xmlns:a16="http://schemas.microsoft.com/office/drawing/2014/main" id="{271A73E4-14A2-4882-A31C-2FD0CA3012B7}"/>
                  </a:ext>
                </a:extLst>
              </p:cNvPr>
              <p:cNvSpPr/>
              <p:nvPr/>
            </p:nvSpPr>
            <p:spPr>
              <a:xfrm>
                <a:off x="459986" y="1533064"/>
                <a:ext cx="336795" cy="33288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55" name="Овал 154">
                <a:extLst>
                  <a:ext uri="{FF2B5EF4-FFF2-40B4-BE49-F238E27FC236}">
                    <a16:creationId xmlns:a16="http://schemas.microsoft.com/office/drawing/2014/main" id="{8C6476B9-6381-4A40-B0D3-3AD910DBBE18}"/>
                  </a:ext>
                </a:extLst>
              </p:cNvPr>
              <p:cNvSpPr/>
              <p:nvPr/>
            </p:nvSpPr>
            <p:spPr>
              <a:xfrm>
                <a:off x="414071" y="1486818"/>
                <a:ext cx="428626" cy="42862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1B78C159-899E-4686-BB2C-8007CDF2EBA6}"/>
                  </a:ext>
                </a:extLst>
              </p:cNvPr>
              <p:cNvSpPr txBox="1"/>
              <p:nvPr/>
            </p:nvSpPr>
            <p:spPr>
              <a:xfrm>
                <a:off x="824687" y="1530315"/>
                <a:ext cx="994410" cy="341632"/>
              </a:xfrm>
              <a:prstGeom prst="rect">
                <a:avLst/>
              </a:prstGeom>
              <a:noFill/>
            </p:spPr>
            <p:txBody>
              <a:bodyPr wrap="square" rIns="0" rtlCol="0" anchor="ctr">
                <a:noAutofit/>
              </a:bodyPr>
              <a:lstStyle/>
              <a:p>
                <a:pPr marL="0" marR="0" lvl="0" indent="0" algn="l" defTabSz="93296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Юридический консультант</a:t>
                </a:r>
              </a:p>
            </p:txBody>
          </p:sp>
          <p:sp>
            <p:nvSpPr>
              <p:cNvPr id="262" name="Прямоугольник: скругленные углы 261">
                <a:extLst>
                  <a:ext uri="{FF2B5EF4-FFF2-40B4-BE49-F238E27FC236}">
                    <a16:creationId xmlns:a16="http://schemas.microsoft.com/office/drawing/2014/main" id="{E6A108FC-5659-4D55-8BB8-1CFDE73998AE}"/>
                  </a:ext>
                </a:extLst>
              </p:cNvPr>
              <p:cNvSpPr/>
              <p:nvPr/>
            </p:nvSpPr>
            <p:spPr>
              <a:xfrm>
                <a:off x="3856175" y="1483445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63" name="Рисунок 262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EE1DB6EB-1D4C-4133-8754-D2B91EF97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312" y="1656280"/>
                <a:ext cx="281963" cy="106010"/>
              </a:xfrm>
              <a:prstGeom prst="rect">
                <a:avLst/>
              </a:prstGeom>
            </p:spPr>
          </p:pic>
          <p:sp>
            <p:nvSpPr>
              <p:cNvPr id="264" name="Овал 263">
                <a:extLst>
                  <a:ext uri="{FF2B5EF4-FFF2-40B4-BE49-F238E27FC236}">
                    <a16:creationId xmlns:a16="http://schemas.microsoft.com/office/drawing/2014/main" id="{5471A6C1-A05D-4B06-A64C-C36FBA22C13E}"/>
                  </a:ext>
                </a:extLst>
              </p:cNvPr>
              <p:cNvSpPr/>
              <p:nvPr/>
            </p:nvSpPr>
            <p:spPr>
              <a:xfrm>
                <a:off x="3887066" y="1516506"/>
                <a:ext cx="373591" cy="369251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1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65" name="Овал 264">
                <a:extLst>
                  <a:ext uri="{FF2B5EF4-FFF2-40B4-BE49-F238E27FC236}">
                    <a16:creationId xmlns:a16="http://schemas.microsoft.com/office/drawing/2014/main" id="{2C457300-4E7A-4888-BCF8-D698E4BC56D8}"/>
                  </a:ext>
                </a:extLst>
              </p:cNvPr>
              <p:cNvSpPr/>
              <p:nvPr/>
            </p:nvSpPr>
            <p:spPr>
              <a:xfrm>
                <a:off x="3905464" y="1533064"/>
                <a:ext cx="336795" cy="33288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66" name="Овал 265">
                <a:extLst>
                  <a:ext uri="{FF2B5EF4-FFF2-40B4-BE49-F238E27FC236}">
                    <a16:creationId xmlns:a16="http://schemas.microsoft.com/office/drawing/2014/main" id="{D33C9E34-AA4A-4911-9149-58688AC4B502}"/>
                  </a:ext>
                </a:extLst>
              </p:cNvPr>
              <p:cNvSpPr/>
              <p:nvPr/>
            </p:nvSpPr>
            <p:spPr>
              <a:xfrm>
                <a:off x="3859549" y="1486818"/>
                <a:ext cx="428626" cy="42862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E4F34649-B18B-45C8-B28D-CB2123D909CA}"/>
                  </a:ext>
                </a:extLst>
              </p:cNvPr>
              <p:cNvSpPr txBox="1"/>
              <p:nvPr/>
            </p:nvSpPr>
            <p:spPr>
              <a:xfrm>
                <a:off x="4270165" y="1530315"/>
                <a:ext cx="994410" cy="341632"/>
              </a:xfrm>
              <a:prstGeom prst="rect">
                <a:avLst/>
              </a:prstGeom>
              <a:noFill/>
            </p:spPr>
            <p:txBody>
              <a:bodyPr wrap="square" rIns="0" rtlCol="0" anchor="ctr">
                <a:noAutofit/>
              </a:bodyPr>
              <a:lstStyle/>
              <a:p>
                <a:pPr marL="0" marR="0" lvl="0" indent="0" algn="l" defTabSz="93296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Бухгалтер, ВЭБ-сервис</a:t>
                </a:r>
              </a:p>
            </p:txBody>
          </p:sp>
          <p:sp>
            <p:nvSpPr>
              <p:cNvPr id="270" name="Прямоугольник: скругленные углы 269">
                <a:extLst>
                  <a:ext uri="{FF2B5EF4-FFF2-40B4-BE49-F238E27FC236}">
                    <a16:creationId xmlns:a16="http://schemas.microsoft.com/office/drawing/2014/main" id="{5A6B172D-AB7C-49C4-96BA-09B6AFB80D47}"/>
                  </a:ext>
                </a:extLst>
              </p:cNvPr>
              <p:cNvSpPr/>
              <p:nvPr/>
            </p:nvSpPr>
            <p:spPr>
              <a:xfrm>
                <a:off x="5578914" y="1483445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71" name="Рисунок 270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D47CE810-840A-4514-9B4C-C062FE6EB3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8051" y="1656280"/>
                <a:ext cx="281963" cy="106010"/>
              </a:xfrm>
              <a:prstGeom prst="rect">
                <a:avLst/>
              </a:prstGeom>
            </p:spPr>
          </p:pic>
          <p:sp>
            <p:nvSpPr>
              <p:cNvPr id="272" name="Овал 271">
                <a:extLst>
                  <a:ext uri="{FF2B5EF4-FFF2-40B4-BE49-F238E27FC236}">
                    <a16:creationId xmlns:a16="http://schemas.microsoft.com/office/drawing/2014/main" id="{187D8285-3243-4EF0-B08E-5BADDC97A162}"/>
                  </a:ext>
                </a:extLst>
              </p:cNvPr>
              <p:cNvSpPr/>
              <p:nvPr/>
            </p:nvSpPr>
            <p:spPr>
              <a:xfrm>
                <a:off x="5609805" y="1516506"/>
                <a:ext cx="373591" cy="369251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1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3" name="Овал 272">
                <a:extLst>
                  <a:ext uri="{FF2B5EF4-FFF2-40B4-BE49-F238E27FC236}">
                    <a16:creationId xmlns:a16="http://schemas.microsoft.com/office/drawing/2014/main" id="{953731FE-CAA9-486D-BBC1-FCA8F2CCC0E1}"/>
                  </a:ext>
                </a:extLst>
              </p:cNvPr>
              <p:cNvSpPr/>
              <p:nvPr/>
            </p:nvSpPr>
            <p:spPr>
              <a:xfrm>
                <a:off x="5628203" y="1533064"/>
                <a:ext cx="336795" cy="33288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74" name="Овал 273">
                <a:extLst>
                  <a:ext uri="{FF2B5EF4-FFF2-40B4-BE49-F238E27FC236}">
                    <a16:creationId xmlns:a16="http://schemas.microsoft.com/office/drawing/2014/main" id="{7F98CCD0-9C4E-4D42-B4C2-7A1019206CA2}"/>
                  </a:ext>
                </a:extLst>
              </p:cNvPr>
              <p:cNvSpPr/>
              <p:nvPr/>
            </p:nvSpPr>
            <p:spPr>
              <a:xfrm>
                <a:off x="5582288" y="1486818"/>
                <a:ext cx="428626" cy="42862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400E2384-16F1-44DE-A136-E855D061DA79}"/>
                  </a:ext>
                </a:extLst>
              </p:cNvPr>
              <p:cNvSpPr txBox="1"/>
              <p:nvPr/>
            </p:nvSpPr>
            <p:spPr>
              <a:xfrm>
                <a:off x="5992904" y="1530315"/>
                <a:ext cx="994410" cy="341632"/>
              </a:xfrm>
              <a:prstGeom prst="rect">
                <a:avLst/>
              </a:prstGeom>
              <a:noFill/>
            </p:spPr>
            <p:txBody>
              <a:bodyPr wrap="square" rIns="0" rtlCol="0" anchor="ctr">
                <a:noAutofit/>
              </a:bodyPr>
              <a:lstStyle/>
              <a:p>
                <a:pPr marL="0" marR="0" lvl="0" indent="0" algn="l" defTabSz="93296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Учредитель СОПФ</a:t>
                </a:r>
              </a:p>
            </p:txBody>
          </p:sp>
          <p:pic>
            <p:nvPicPr>
              <p:cNvPr id="279" name="Рисунок 278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26D2EEA1-48DB-4329-93ED-D179547DF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3743" y="1759803"/>
                <a:ext cx="281963" cy="106010"/>
              </a:xfrm>
              <a:prstGeom prst="rect">
                <a:avLst/>
              </a:prstGeom>
            </p:spPr>
          </p:pic>
          <p:cxnSp>
            <p:nvCxnSpPr>
              <p:cNvPr id="523" name="Соединитель: уступ 26">
                <a:extLst>
                  <a:ext uri="{FF2B5EF4-FFF2-40B4-BE49-F238E27FC236}">
                    <a16:creationId xmlns:a16="http://schemas.microsoft.com/office/drawing/2014/main" id="{9E82E570-4049-4A20-A47A-63592A3241A2}"/>
                  </a:ext>
                </a:extLst>
              </p:cNvPr>
              <p:cNvCxnSpPr>
                <a:cxnSpLocks/>
                <a:stCxn id="270" idx="2"/>
              </p:cNvCxnSpPr>
              <p:nvPr/>
            </p:nvCxnSpPr>
            <p:spPr>
              <a:xfrm rot="5400000">
                <a:off x="5641612" y="2174640"/>
                <a:ext cx="908948" cy="39730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>
                    <a:alpha val="58000"/>
                  </a:schemeClr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4" name="Соединитель: уступ 26">
                <a:extLst>
                  <a:ext uri="{FF2B5EF4-FFF2-40B4-BE49-F238E27FC236}">
                    <a16:creationId xmlns:a16="http://schemas.microsoft.com/office/drawing/2014/main" id="{036421BE-018E-46C9-8C1B-8D4478B52298}"/>
                  </a:ext>
                </a:extLst>
              </p:cNvPr>
              <p:cNvCxnSpPr>
                <a:cxnSpLocks/>
                <a:stCxn id="262" idx="2"/>
              </p:cNvCxnSpPr>
              <p:nvPr/>
            </p:nvCxnSpPr>
            <p:spPr>
              <a:xfrm rot="16200000" flipH="1">
                <a:off x="4319791" y="2171026"/>
                <a:ext cx="888900" cy="384484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>
                    <a:alpha val="58000"/>
                  </a:schemeClr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570" name="Рисунок 569">
                <a:extLst>
                  <a:ext uri="{FF2B5EF4-FFF2-40B4-BE49-F238E27FC236}">
                    <a16:creationId xmlns:a16="http://schemas.microsoft.com/office/drawing/2014/main" id="{743B2412-753F-44E8-B77E-72571687C6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533852" y="1600298"/>
                <a:ext cx="189062" cy="201666"/>
              </a:xfrm>
              <a:prstGeom prst="rect">
                <a:avLst/>
              </a:prstGeom>
            </p:spPr>
          </p:pic>
          <p:pic>
            <p:nvPicPr>
              <p:cNvPr id="572" name="Рисунок 571">
                <a:extLst>
                  <a:ext uri="{FF2B5EF4-FFF2-40B4-BE49-F238E27FC236}">
                    <a16:creationId xmlns:a16="http://schemas.microsoft.com/office/drawing/2014/main" id="{6408F7BE-BB74-4855-B89F-26404826E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3979330" y="1600298"/>
                <a:ext cx="189062" cy="201666"/>
              </a:xfrm>
              <a:prstGeom prst="rect">
                <a:avLst/>
              </a:prstGeom>
            </p:spPr>
          </p:pic>
          <p:pic>
            <p:nvPicPr>
              <p:cNvPr id="574" name="Рисунок 573">
                <a:extLst>
                  <a:ext uri="{FF2B5EF4-FFF2-40B4-BE49-F238E27FC236}">
                    <a16:creationId xmlns:a16="http://schemas.microsoft.com/office/drawing/2014/main" id="{E1510AA2-8D8C-43E0-81CD-83AEA04868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5695767" y="1600298"/>
                <a:ext cx="201666" cy="201666"/>
              </a:xfrm>
              <a:prstGeom prst="rect">
                <a:avLst/>
              </a:prstGeom>
            </p:spPr>
          </p:pic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C18D4AFB-6A2A-4C09-A174-EC75BFB2CD22}"/>
                </a:ext>
              </a:extLst>
            </p:cNvPr>
            <p:cNvGrpSpPr/>
            <p:nvPr/>
          </p:nvGrpSpPr>
          <p:grpSpPr>
            <a:xfrm>
              <a:off x="2505295" y="3870871"/>
              <a:ext cx="1431648" cy="435373"/>
              <a:chOff x="2505295" y="3870871"/>
              <a:chExt cx="1431648" cy="435373"/>
            </a:xfrm>
          </p:grpSpPr>
          <p:sp>
            <p:nvSpPr>
              <p:cNvPr id="376" name="Прямоугольник: скругленные углы 375">
                <a:extLst>
                  <a:ext uri="{FF2B5EF4-FFF2-40B4-BE49-F238E27FC236}">
                    <a16:creationId xmlns:a16="http://schemas.microsoft.com/office/drawing/2014/main" id="{BB067C57-AA78-4F4E-8005-886DA2E886D0}"/>
                  </a:ext>
                </a:extLst>
              </p:cNvPr>
              <p:cNvSpPr/>
              <p:nvPr/>
            </p:nvSpPr>
            <p:spPr>
              <a:xfrm>
                <a:off x="2505295" y="3870871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77" name="Рисунок 376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2704F6C9-AA0A-48A1-8D05-410F9757C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4432" y="4043706"/>
                <a:ext cx="281963" cy="106010"/>
              </a:xfrm>
              <a:prstGeom prst="rect">
                <a:avLst/>
              </a:prstGeom>
            </p:spPr>
          </p:pic>
          <p:sp>
            <p:nvSpPr>
              <p:cNvPr id="378" name="Овал 377">
                <a:extLst>
                  <a:ext uri="{FF2B5EF4-FFF2-40B4-BE49-F238E27FC236}">
                    <a16:creationId xmlns:a16="http://schemas.microsoft.com/office/drawing/2014/main" id="{4D54D6C2-08E5-42BB-9455-24FB3A2BFEDC}"/>
                  </a:ext>
                </a:extLst>
              </p:cNvPr>
              <p:cNvSpPr/>
              <p:nvPr/>
            </p:nvSpPr>
            <p:spPr>
              <a:xfrm>
                <a:off x="2536186" y="3903932"/>
                <a:ext cx="373591" cy="369251"/>
              </a:xfrm>
              <a:prstGeom prst="ellipse">
                <a:avLst/>
              </a:pr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5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79" name="Овал 378">
                <a:extLst>
                  <a:ext uri="{FF2B5EF4-FFF2-40B4-BE49-F238E27FC236}">
                    <a16:creationId xmlns:a16="http://schemas.microsoft.com/office/drawing/2014/main" id="{F3D80767-ECB0-45F3-84F3-AF43C92BA659}"/>
                  </a:ext>
                </a:extLst>
              </p:cNvPr>
              <p:cNvSpPr/>
              <p:nvPr/>
            </p:nvSpPr>
            <p:spPr>
              <a:xfrm>
                <a:off x="2554584" y="3920490"/>
                <a:ext cx="336795" cy="332882"/>
              </a:xfrm>
              <a:prstGeom prst="ellipse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80" name="Овал 379">
                <a:extLst>
                  <a:ext uri="{FF2B5EF4-FFF2-40B4-BE49-F238E27FC236}">
                    <a16:creationId xmlns:a16="http://schemas.microsoft.com/office/drawing/2014/main" id="{5B8592A7-31C0-48B3-8E53-D5DF8DB1258D}"/>
                  </a:ext>
                </a:extLst>
              </p:cNvPr>
              <p:cNvSpPr/>
              <p:nvPr/>
            </p:nvSpPr>
            <p:spPr>
              <a:xfrm>
                <a:off x="2508669" y="3874244"/>
                <a:ext cx="428626" cy="42862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5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TextBox 380">
                <a:extLst>
                  <a:ext uri="{FF2B5EF4-FFF2-40B4-BE49-F238E27FC236}">
                    <a16:creationId xmlns:a16="http://schemas.microsoft.com/office/drawing/2014/main" id="{0297D8B3-B72D-4CE5-9CA2-DF160FD65EC0}"/>
                  </a:ext>
                </a:extLst>
              </p:cNvPr>
              <p:cNvSpPr txBox="1"/>
              <p:nvPr/>
            </p:nvSpPr>
            <p:spPr>
              <a:xfrm>
                <a:off x="2919285" y="3917741"/>
                <a:ext cx="994410" cy="341632"/>
              </a:xfrm>
              <a:prstGeom prst="rect">
                <a:avLst/>
              </a:prstGeom>
              <a:noFill/>
            </p:spPr>
            <p:txBody>
              <a:bodyPr wrap="square" rIns="0" rtlCol="0" anchor="ctr">
                <a:noAutofit/>
              </a:bodyPr>
              <a:lstStyle/>
              <a:p>
                <a:pPr marL="0" marR="0" lvl="0" indent="0" algn="l" defTabSz="93296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Организатор</a:t>
                </a:r>
              </a:p>
            </p:txBody>
          </p:sp>
          <p:pic>
            <p:nvPicPr>
              <p:cNvPr id="603" name="Рисунок 602">
                <a:extLst>
                  <a:ext uri="{FF2B5EF4-FFF2-40B4-BE49-F238E27FC236}">
                    <a16:creationId xmlns:a16="http://schemas.microsoft.com/office/drawing/2014/main" id="{D3AA04F6-B0A4-4EB1-8F39-79F34FC13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622148" y="3987724"/>
                <a:ext cx="201666" cy="201666"/>
              </a:xfrm>
              <a:prstGeom prst="rect">
                <a:avLst/>
              </a:prstGeom>
            </p:spPr>
          </p:pic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C8C15766-1714-4AC9-ACC1-3A880D354F4E}"/>
                </a:ext>
              </a:extLst>
            </p:cNvPr>
            <p:cNvGrpSpPr/>
            <p:nvPr/>
          </p:nvGrpSpPr>
          <p:grpSpPr>
            <a:xfrm>
              <a:off x="6580349" y="2476773"/>
              <a:ext cx="2152952" cy="1539236"/>
              <a:chOff x="6580349" y="2476773"/>
              <a:chExt cx="2152952" cy="1539236"/>
            </a:xfrm>
          </p:grpSpPr>
          <p:sp>
            <p:nvSpPr>
              <p:cNvPr id="286" name="Прямоугольник: скругленные углы 285">
                <a:extLst>
                  <a:ext uri="{FF2B5EF4-FFF2-40B4-BE49-F238E27FC236}">
                    <a16:creationId xmlns:a16="http://schemas.microsoft.com/office/drawing/2014/main" id="{D26D4391-35FF-4585-A7FB-0F96287AA4A9}"/>
                  </a:ext>
                </a:extLst>
              </p:cNvPr>
              <p:cNvSpPr/>
              <p:nvPr/>
            </p:nvSpPr>
            <p:spPr>
              <a:xfrm>
                <a:off x="7301653" y="2476773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87" name="Рисунок 286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61C8B873-4994-4CE8-89CD-E55A1743BE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0790" y="2649608"/>
                <a:ext cx="281963" cy="106010"/>
              </a:xfrm>
              <a:prstGeom prst="rect">
                <a:avLst/>
              </a:prstGeom>
            </p:spPr>
          </p:pic>
          <p:sp>
            <p:nvSpPr>
              <p:cNvPr id="288" name="Овал 287">
                <a:extLst>
                  <a:ext uri="{FF2B5EF4-FFF2-40B4-BE49-F238E27FC236}">
                    <a16:creationId xmlns:a16="http://schemas.microsoft.com/office/drawing/2014/main" id="{C2A7C652-6F65-42D0-BF37-EE9FBC67B95A}"/>
                  </a:ext>
                </a:extLst>
              </p:cNvPr>
              <p:cNvSpPr/>
              <p:nvPr/>
            </p:nvSpPr>
            <p:spPr>
              <a:xfrm>
                <a:off x="7332544" y="2509834"/>
                <a:ext cx="373591" cy="369251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3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89" name="Овал 288">
                <a:extLst>
                  <a:ext uri="{FF2B5EF4-FFF2-40B4-BE49-F238E27FC236}">
                    <a16:creationId xmlns:a16="http://schemas.microsoft.com/office/drawing/2014/main" id="{09EDB4F0-A629-4AA8-B99D-9283DDE472D8}"/>
                  </a:ext>
                </a:extLst>
              </p:cNvPr>
              <p:cNvSpPr/>
              <p:nvPr/>
            </p:nvSpPr>
            <p:spPr>
              <a:xfrm>
                <a:off x="7350942" y="2526392"/>
                <a:ext cx="336795" cy="332882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90" name="Овал 289">
                <a:extLst>
                  <a:ext uri="{FF2B5EF4-FFF2-40B4-BE49-F238E27FC236}">
                    <a16:creationId xmlns:a16="http://schemas.microsoft.com/office/drawing/2014/main" id="{4B3710E8-A65F-4360-A56D-0E81E177EF47}"/>
                  </a:ext>
                </a:extLst>
              </p:cNvPr>
              <p:cNvSpPr/>
              <p:nvPr/>
            </p:nvSpPr>
            <p:spPr>
              <a:xfrm>
                <a:off x="7305027" y="2480146"/>
                <a:ext cx="428626" cy="42862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3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D72E0838-D89A-4135-8D1C-B4FB9B9F2C24}"/>
                  </a:ext>
                </a:extLst>
              </p:cNvPr>
              <p:cNvSpPr txBox="1"/>
              <p:nvPr/>
            </p:nvSpPr>
            <p:spPr>
              <a:xfrm>
                <a:off x="7648065" y="2523643"/>
                <a:ext cx="994410" cy="341632"/>
              </a:xfrm>
              <a:prstGeom prst="rect">
                <a:avLst/>
              </a:prstGeom>
              <a:noFill/>
            </p:spPr>
            <p:txBody>
              <a:bodyPr wrap="square" rIns="0" rtlCol="0" anchor="ctr">
                <a:noAutofit/>
              </a:bodyPr>
              <a:lstStyle/>
              <a:p>
                <a:pPr marL="0" marR="0" lvl="0" indent="0" algn="l" defTabSz="93296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Банк – держатель залогового счета </a:t>
                </a: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СОПФ</a:t>
                </a:r>
              </a:p>
            </p:txBody>
          </p:sp>
          <p:sp>
            <p:nvSpPr>
              <p:cNvPr id="327" name="Прямоугольник: скругленные углы 326">
                <a:extLst>
                  <a:ext uri="{FF2B5EF4-FFF2-40B4-BE49-F238E27FC236}">
                    <a16:creationId xmlns:a16="http://schemas.microsoft.com/office/drawing/2014/main" id="{484679A6-1973-489B-B838-704FF2D3D242}"/>
                  </a:ext>
                </a:extLst>
              </p:cNvPr>
              <p:cNvSpPr/>
              <p:nvPr/>
            </p:nvSpPr>
            <p:spPr>
              <a:xfrm>
                <a:off x="7301653" y="3580636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328" name="Рисунок 327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5F5A2538-9722-4770-9E7B-6A9BC329C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0790" y="3753471"/>
                <a:ext cx="281963" cy="106010"/>
              </a:xfrm>
              <a:prstGeom prst="rect">
                <a:avLst/>
              </a:prstGeom>
            </p:spPr>
          </p:pic>
          <p:sp>
            <p:nvSpPr>
              <p:cNvPr id="329" name="Овал 328">
                <a:extLst>
                  <a:ext uri="{FF2B5EF4-FFF2-40B4-BE49-F238E27FC236}">
                    <a16:creationId xmlns:a16="http://schemas.microsoft.com/office/drawing/2014/main" id="{2697D442-6421-4B61-86D3-D404DF3214FE}"/>
                  </a:ext>
                </a:extLst>
              </p:cNvPr>
              <p:cNvSpPr/>
              <p:nvPr/>
            </p:nvSpPr>
            <p:spPr>
              <a:xfrm>
                <a:off x="7332544" y="3613697"/>
                <a:ext cx="373591" cy="369251"/>
              </a:xfrm>
              <a:prstGeom prst="ellipse">
                <a:avLst/>
              </a:pr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3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30" name="Овал 329">
                <a:extLst>
                  <a:ext uri="{FF2B5EF4-FFF2-40B4-BE49-F238E27FC236}">
                    <a16:creationId xmlns:a16="http://schemas.microsoft.com/office/drawing/2014/main" id="{D658FEF3-E9FF-4DB0-8DAA-BC180CD84E2D}"/>
                  </a:ext>
                </a:extLst>
              </p:cNvPr>
              <p:cNvSpPr/>
              <p:nvPr/>
            </p:nvSpPr>
            <p:spPr>
              <a:xfrm>
                <a:off x="7350942" y="3630255"/>
                <a:ext cx="336795" cy="332882"/>
              </a:xfrm>
              <a:prstGeom prst="ellipse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331" name="Овал 330">
                <a:extLst>
                  <a:ext uri="{FF2B5EF4-FFF2-40B4-BE49-F238E27FC236}">
                    <a16:creationId xmlns:a16="http://schemas.microsoft.com/office/drawing/2014/main" id="{DFFFFA33-D4ED-401F-AC25-77A1F150F039}"/>
                  </a:ext>
                </a:extLst>
              </p:cNvPr>
              <p:cNvSpPr/>
              <p:nvPr/>
            </p:nvSpPr>
            <p:spPr>
              <a:xfrm>
                <a:off x="7305027" y="3584009"/>
                <a:ext cx="428626" cy="42862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3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TextBox 331">
                <a:extLst>
                  <a:ext uri="{FF2B5EF4-FFF2-40B4-BE49-F238E27FC236}">
                    <a16:creationId xmlns:a16="http://schemas.microsoft.com/office/drawing/2014/main" id="{3444C976-8425-4717-A507-100F4C442487}"/>
                  </a:ext>
                </a:extLst>
              </p:cNvPr>
              <p:cNvSpPr txBox="1"/>
              <p:nvPr/>
            </p:nvSpPr>
            <p:spPr>
              <a:xfrm>
                <a:off x="7648065" y="3627506"/>
                <a:ext cx="994410" cy="341632"/>
              </a:xfrm>
              <a:prstGeom prst="rect">
                <a:avLst/>
              </a:prstGeom>
              <a:noFill/>
            </p:spPr>
            <p:txBody>
              <a:bodyPr wrap="square" rIns="0" rtlCol="0" anchor="ctr">
                <a:noAutofit/>
              </a:bodyPr>
              <a:lstStyle/>
              <a:p>
                <a:pPr marL="0" marR="0" lvl="0" indent="0" algn="l" defTabSz="93296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Платежный агент</a:t>
                </a:r>
              </a:p>
            </p:txBody>
          </p:sp>
          <p:cxnSp>
            <p:nvCxnSpPr>
              <p:cNvPr id="528" name="Соединитель: изогнутый 527">
                <a:extLst>
                  <a:ext uri="{FF2B5EF4-FFF2-40B4-BE49-F238E27FC236}">
                    <a16:creationId xmlns:a16="http://schemas.microsoft.com/office/drawing/2014/main" id="{98D595FC-6BEE-43F8-BEB5-D420B9738C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80349" y="2865275"/>
                <a:ext cx="635680" cy="425036"/>
              </a:xfrm>
              <a:prstGeom prst="straightConnector1">
                <a:avLst/>
              </a:prstGeom>
              <a:noFill/>
              <a:ln w="38100">
                <a:solidFill>
                  <a:schemeClr val="accent3">
                    <a:alpha val="58000"/>
                  </a:schemeClr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612" name="Рисунок 611">
                <a:extLst>
                  <a:ext uri="{FF2B5EF4-FFF2-40B4-BE49-F238E27FC236}">
                    <a16:creationId xmlns:a16="http://schemas.microsoft.com/office/drawing/2014/main" id="{8D2B590D-624D-45E7-81C7-A12A9A5DD2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7411785" y="2593626"/>
                <a:ext cx="215110" cy="201666"/>
              </a:xfrm>
              <a:prstGeom prst="rect">
                <a:avLst/>
              </a:prstGeom>
            </p:spPr>
          </p:pic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C4602366-39AC-4540-A99F-00174A3133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418506" y="3697489"/>
                <a:ext cx="201666" cy="201666"/>
              </a:xfrm>
              <a:prstGeom prst="rect">
                <a:avLst/>
              </a:prstGeom>
            </p:spPr>
          </p:pic>
        </p:grpSp>
      </p:grpSp>
      <p:sp>
        <p:nvSpPr>
          <p:cNvPr id="182" name="Text Box 21">
            <a:extLst>
              <a:ext uri="{FF2B5EF4-FFF2-40B4-BE49-F238E27FC236}">
                <a16:creationId xmlns:a16="http://schemas.microsoft.com/office/drawing/2014/main" id="{BB73D28D-8464-4911-8470-B968EE0E4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973" y="3409038"/>
            <a:ext cx="1206787" cy="2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tabLst>
                <a:tab pos="269875" algn="l"/>
              </a:tabLst>
              <a:defRPr sz="800">
                <a:solidFill>
                  <a:schemeClr val="tx2">
                    <a:lumMod val="50000"/>
                    <a:lumOff val="50000"/>
                  </a:schemeClr>
                </a:solidFill>
                <a:cs typeface="Arial" pitchFamily="34" charset="0"/>
              </a:defRPr>
            </a:lvl1pPr>
            <a:lvl2pPr marL="742950" indent="-285750" eaLnBrk="0" hangingPunct="0">
              <a:defRPr>
                <a:latin typeface="Verdana" pitchFamily="34" charset="0"/>
              </a:defRPr>
            </a:lvl2pPr>
            <a:lvl3pPr marL="1143000" indent="-228600" eaLnBrk="0" hangingPunct="0">
              <a:defRPr>
                <a:latin typeface="Verdana" pitchFamily="34" charset="0"/>
              </a:defRPr>
            </a:lvl3pPr>
            <a:lvl4pPr marL="1600200" indent="-228600" eaLnBrk="0" hangingPunct="0">
              <a:defRPr>
                <a:latin typeface="Verdana" pitchFamily="34" charset="0"/>
              </a:defRPr>
            </a:lvl4pPr>
            <a:lvl5pPr marL="2057400" indent="-228600" eaLnBrk="0" hangingPunct="0">
              <a:defRPr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9E9"/>
              </a:buClr>
              <a:buSzTx/>
              <a:buFontTx/>
              <a:buNone/>
              <a:tabLst>
                <a:tab pos="269875" algn="l"/>
              </a:tabLst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1D262B">
                  <a:lumMod val="50000"/>
                  <a:lumOff val="50000"/>
                </a:srgbClr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cxnSp>
        <p:nvCxnSpPr>
          <p:cNvPr id="184" name="Соединитель: изогнутый 527">
            <a:extLst>
              <a:ext uri="{FF2B5EF4-FFF2-40B4-BE49-F238E27FC236}">
                <a16:creationId xmlns:a16="http://schemas.microsoft.com/office/drawing/2014/main" id="{DC2BCE45-AD85-4CCB-B226-D7A374B77F4F}"/>
              </a:ext>
            </a:extLst>
          </p:cNvPr>
          <p:cNvCxnSpPr>
            <a:cxnSpLocks/>
          </p:cNvCxnSpPr>
          <p:nvPr/>
        </p:nvCxnSpPr>
        <p:spPr>
          <a:xfrm flipH="1" flipV="1">
            <a:off x="6575592" y="3595954"/>
            <a:ext cx="548834" cy="183061"/>
          </a:xfrm>
          <a:prstGeom prst="straightConnector1">
            <a:avLst/>
          </a:prstGeom>
          <a:noFill/>
          <a:ln w="38100">
            <a:solidFill>
              <a:schemeClr val="accent3">
                <a:alpha val="58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" name="Прямая со стрелкой 552">
            <a:extLst>
              <a:ext uri="{FF2B5EF4-FFF2-40B4-BE49-F238E27FC236}">
                <a16:creationId xmlns:a16="http://schemas.microsoft.com/office/drawing/2014/main" id="{AC4A562B-B923-43FD-BBC8-5912BA992AE6}"/>
              </a:ext>
            </a:extLst>
          </p:cNvPr>
          <p:cNvCxnSpPr>
            <a:cxnSpLocks/>
          </p:cNvCxnSpPr>
          <p:nvPr/>
        </p:nvCxnSpPr>
        <p:spPr>
          <a:xfrm flipV="1">
            <a:off x="3913695" y="3671658"/>
            <a:ext cx="753555" cy="1766127"/>
          </a:xfrm>
          <a:prstGeom prst="curvedConnector2">
            <a:avLst/>
          </a:prstGeom>
          <a:noFill/>
          <a:ln w="38100">
            <a:solidFill>
              <a:schemeClr val="accent5">
                <a:alpha val="23000"/>
              </a:schemeClr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EF820B0A-C356-49D9-B860-428A1A4AF841}"/>
              </a:ext>
            </a:extLst>
          </p:cNvPr>
          <p:cNvSpPr txBox="1"/>
          <p:nvPr/>
        </p:nvSpPr>
        <p:spPr>
          <a:xfrm>
            <a:off x="2919285" y="5266969"/>
            <a:ext cx="994410" cy="341632"/>
          </a:xfrm>
          <a:prstGeom prst="rect">
            <a:avLst/>
          </a:prstGeom>
          <a:noFill/>
        </p:spPr>
        <p:txBody>
          <a:bodyPr wrap="square" rIns="0" rtlCol="0" anchor="ctr">
            <a:noAutofit/>
          </a:bodyPr>
          <a:lstStyle/>
          <a:p>
            <a:pPr marL="0" marR="0" lvl="0" indent="0" algn="l" defTabSz="93296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Гарант -- Минфин</a:t>
            </a:r>
          </a:p>
        </p:txBody>
      </p:sp>
      <p:pic>
        <p:nvPicPr>
          <p:cNvPr id="189" name="Рисунок 188">
            <a:extLst>
              <a:ext uri="{FF2B5EF4-FFF2-40B4-BE49-F238E27FC236}">
                <a16:creationId xmlns:a16="http://schemas.microsoft.com/office/drawing/2014/main" id="{1EC2D1FC-E5C7-4AA6-BFB0-DE628CDD632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611717" y="5336952"/>
            <a:ext cx="222528" cy="20166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410697" y="3033467"/>
            <a:ext cx="1811876" cy="2141126"/>
            <a:chOff x="410697" y="3033467"/>
            <a:chExt cx="1811876" cy="2141126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24FE3638-C186-4EB2-A851-58B0474BA655}"/>
                </a:ext>
              </a:extLst>
            </p:cNvPr>
            <p:cNvGrpSpPr/>
            <p:nvPr/>
          </p:nvGrpSpPr>
          <p:grpSpPr>
            <a:xfrm>
              <a:off x="410697" y="3033467"/>
              <a:ext cx="1811876" cy="2141126"/>
              <a:chOff x="410697" y="3033467"/>
              <a:chExt cx="1811876" cy="2141126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607A965-06E6-4DC7-A19E-F3BCE45D88E1}"/>
                  </a:ext>
                </a:extLst>
              </p:cNvPr>
              <p:cNvSpPr txBox="1"/>
              <p:nvPr/>
            </p:nvSpPr>
            <p:spPr>
              <a:xfrm>
                <a:off x="529167" y="4425288"/>
                <a:ext cx="1693406" cy="313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90488" indent="-90488"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  <a:defRPr sz="1050">
                    <a:solidFill>
                      <a:schemeClr val="tx2">
                        <a:lumMod val="25000"/>
                        <a:lumOff val="75000"/>
                      </a:schemeClr>
                    </a:solidFill>
                    <a:cs typeface="Arial" pitchFamily="34" charset="0"/>
                  </a:defRPr>
                </a:lvl1pPr>
                <a:lvl2pPr marL="742950" indent="-285750" eaLnBrk="0" hangingPunct="0">
                  <a:defRPr>
                    <a:latin typeface="Verdana" pitchFamily="34" charset="0"/>
                  </a:defRPr>
                </a:lvl2pPr>
                <a:lvl3pPr marL="1143000" indent="-228600" eaLnBrk="0" hangingPunct="0">
                  <a:defRPr>
                    <a:latin typeface="Verdana" pitchFamily="34" charset="0"/>
                  </a:defRPr>
                </a:lvl3pPr>
                <a:lvl4pPr marL="1600200" indent="-228600" eaLnBrk="0" hangingPunct="0">
                  <a:defRPr>
                    <a:latin typeface="Verdana" pitchFamily="34" charset="0"/>
                  </a:defRPr>
                </a:lvl4pPr>
                <a:lvl5pPr marL="2057400" indent="-228600" eaLnBrk="0" hangingPunct="0">
                  <a:defRPr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Verdana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89E9"/>
                  </a:buClr>
                  <a:buSzTx/>
                  <a:buFontTx/>
                  <a:buNone/>
                  <a:tabLst>
                    <a:tab pos="269875" algn="l"/>
                  </a:tabLst>
                  <a:defRPr/>
                </a:pP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62B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rPr>
                  <a:t>0. Возврат долга </a:t>
                </a:r>
                <a:b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62B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rPr>
                </a:br>
                <a:r>
                  <a:rPr kumimoji="0" lang="ru-RU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262B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rPr>
                  <a:t>и процентов по траншу А</a:t>
                </a:r>
              </a:p>
            </p:txBody>
          </p:sp>
          <p:sp>
            <p:nvSpPr>
              <p:cNvPr id="505" name="Line 9">
                <a:extLst>
                  <a:ext uri="{FF2B5EF4-FFF2-40B4-BE49-F238E27FC236}">
                    <a16:creationId xmlns:a16="http://schemas.microsoft.com/office/drawing/2014/main" id="{947EB8C3-052C-4485-8DBA-A7A7F8E83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25894" y="3533767"/>
                <a:ext cx="0" cy="889035"/>
              </a:xfrm>
              <a:prstGeom prst="line">
                <a:avLst/>
              </a:prstGeom>
              <a:noFill/>
              <a:ln w="38100">
                <a:solidFill>
                  <a:schemeClr val="accent1">
                    <a:alpha val="58000"/>
                  </a:schemeClr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6" name="Line 9">
                <a:extLst>
                  <a:ext uri="{FF2B5EF4-FFF2-40B4-BE49-F238E27FC236}">
                    <a16:creationId xmlns:a16="http://schemas.microsoft.com/office/drawing/2014/main" id="{228B3409-65FC-4B42-9293-0462E4CAD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126522" y="3533767"/>
                <a:ext cx="0" cy="889035"/>
              </a:xfrm>
              <a:prstGeom prst="line">
                <a:avLst/>
              </a:prstGeom>
              <a:noFill/>
              <a:ln w="38100">
                <a:solidFill>
                  <a:schemeClr val="accent1">
                    <a:alpha val="58000"/>
                  </a:schemeClr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Прямоугольник: скругленные углы 423">
                <a:extLst>
                  <a:ext uri="{FF2B5EF4-FFF2-40B4-BE49-F238E27FC236}">
                    <a16:creationId xmlns:a16="http://schemas.microsoft.com/office/drawing/2014/main" id="{1E8D1CAE-DD1B-424B-956A-FB1B256FFB4E}"/>
                  </a:ext>
                </a:extLst>
              </p:cNvPr>
              <p:cNvSpPr/>
              <p:nvPr/>
            </p:nvSpPr>
            <p:spPr>
              <a:xfrm>
                <a:off x="410697" y="3033467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425" name="Рисунок 424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1ABEAE09-4CAE-4CB8-B151-29FF9484BF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834" y="3206302"/>
                <a:ext cx="281963" cy="106010"/>
              </a:xfrm>
              <a:prstGeom prst="rect">
                <a:avLst/>
              </a:prstGeom>
            </p:spPr>
          </p:pic>
          <p:sp>
            <p:nvSpPr>
              <p:cNvPr id="426" name="Овал 425">
                <a:extLst>
                  <a:ext uri="{FF2B5EF4-FFF2-40B4-BE49-F238E27FC236}">
                    <a16:creationId xmlns:a16="http://schemas.microsoft.com/office/drawing/2014/main" id="{073DFAA9-F4BC-4C9F-AE46-2138216DE8F8}"/>
                  </a:ext>
                </a:extLst>
              </p:cNvPr>
              <p:cNvSpPr/>
              <p:nvPr/>
            </p:nvSpPr>
            <p:spPr>
              <a:xfrm>
                <a:off x="441588" y="3066528"/>
                <a:ext cx="373591" cy="369251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1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27" name="Овал 426">
                <a:extLst>
                  <a:ext uri="{FF2B5EF4-FFF2-40B4-BE49-F238E27FC236}">
                    <a16:creationId xmlns:a16="http://schemas.microsoft.com/office/drawing/2014/main" id="{0699CF6A-D55E-418A-83DF-24653587D601}"/>
                  </a:ext>
                </a:extLst>
              </p:cNvPr>
              <p:cNvSpPr/>
              <p:nvPr/>
            </p:nvSpPr>
            <p:spPr>
              <a:xfrm>
                <a:off x="459986" y="3083086"/>
                <a:ext cx="336795" cy="33288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28" name="Овал 427">
                <a:extLst>
                  <a:ext uri="{FF2B5EF4-FFF2-40B4-BE49-F238E27FC236}">
                    <a16:creationId xmlns:a16="http://schemas.microsoft.com/office/drawing/2014/main" id="{61DCDAD5-6B4F-4911-92A8-D5628409497B}"/>
                  </a:ext>
                </a:extLst>
              </p:cNvPr>
              <p:cNvSpPr/>
              <p:nvPr/>
            </p:nvSpPr>
            <p:spPr>
              <a:xfrm>
                <a:off x="414071" y="3036840"/>
                <a:ext cx="428626" cy="42862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EE837A9F-88B4-4499-878C-03292FEF27D5}"/>
                  </a:ext>
                </a:extLst>
              </p:cNvPr>
              <p:cNvSpPr txBox="1"/>
              <p:nvPr/>
            </p:nvSpPr>
            <p:spPr>
              <a:xfrm>
                <a:off x="824687" y="3080337"/>
                <a:ext cx="994410" cy="341632"/>
              </a:xfrm>
              <a:prstGeom prst="rect">
                <a:avLst/>
              </a:prstGeom>
              <a:noFill/>
            </p:spPr>
            <p:txBody>
              <a:bodyPr wrap="square" rIns="0" rtlCol="0" anchor="ctr">
                <a:noAutofit/>
              </a:bodyPr>
              <a:lstStyle/>
              <a:p>
                <a:pPr marL="0" marR="0" lvl="0" indent="0" algn="l" defTabSz="932962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Организатор</a:t>
                </a:r>
              </a:p>
            </p:txBody>
          </p:sp>
          <p:sp>
            <p:nvSpPr>
              <p:cNvPr id="432" name="Прямоугольник: скругленные углы 431">
                <a:extLst>
                  <a:ext uri="{FF2B5EF4-FFF2-40B4-BE49-F238E27FC236}">
                    <a16:creationId xmlns:a16="http://schemas.microsoft.com/office/drawing/2014/main" id="{1B568937-7B01-4F94-9ACE-AE71534486FE}"/>
                  </a:ext>
                </a:extLst>
              </p:cNvPr>
              <p:cNvSpPr/>
              <p:nvPr/>
            </p:nvSpPr>
            <p:spPr>
              <a:xfrm>
                <a:off x="410697" y="4739220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433" name="Рисунок 432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E6B7EAD4-3FD1-494F-AE3F-94441B83D1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834" y="4912055"/>
                <a:ext cx="281963" cy="106010"/>
              </a:xfrm>
              <a:prstGeom prst="rect">
                <a:avLst/>
              </a:prstGeom>
            </p:spPr>
          </p:pic>
          <p:sp>
            <p:nvSpPr>
              <p:cNvPr id="434" name="Овал 433">
                <a:extLst>
                  <a:ext uri="{FF2B5EF4-FFF2-40B4-BE49-F238E27FC236}">
                    <a16:creationId xmlns:a16="http://schemas.microsoft.com/office/drawing/2014/main" id="{FE810524-7A2B-4EF4-8319-FE06D917B5F9}"/>
                  </a:ext>
                </a:extLst>
              </p:cNvPr>
              <p:cNvSpPr/>
              <p:nvPr/>
            </p:nvSpPr>
            <p:spPr>
              <a:xfrm>
                <a:off x="441588" y="4772281"/>
                <a:ext cx="373591" cy="369251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1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5" name="Овал 434">
                <a:extLst>
                  <a:ext uri="{FF2B5EF4-FFF2-40B4-BE49-F238E27FC236}">
                    <a16:creationId xmlns:a16="http://schemas.microsoft.com/office/drawing/2014/main" id="{1588515E-9D6D-403B-9851-3F592C1F9D79}"/>
                  </a:ext>
                </a:extLst>
              </p:cNvPr>
              <p:cNvSpPr/>
              <p:nvPr/>
            </p:nvSpPr>
            <p:spPr>
              <a:xfrm>
                <a:off x="459986" y="4788839"/>
                <a:ext cx="336795" cy="33288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436" name="Овал 435">
                <a:extLst>
                  <a:ext uri="{FF2B5EF4-FFF2-40B4-BE49-F238E27FC236}">
                    <a16:creationId xmlns:a16="http://schemas.microsoft.com/office/drawing/2014/main" id="{3EA7AC54-71C0-4AAD-911F-3399C6017C9B}"/>
                  </a:ext>
                </a:extLst>
              </p:cNvPr>
              <p:cNvSpPr/>
              <p:nvPr/>
            </p:nvSpPr>
            <p:spPr>
              <a:xfrm>
                <a:off x="414071" y="4742593"/>
                <a:ext cx="428626" cy="42862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46E4FA8C-B0A3-4F01-BC3B-3DC572875F88}"/>
                  </a:ext>
                </a:extLst>
              </p:cNvPr>
              <p:cNvSpPr txBox="1"/>
              <p:nvPr/>
            </p:nvSpPr>
            <p:spPr>
              <a:xfrm>
                <a:off x="824687" y="4786090"/>
                <a:ext cx="994410" cy="341632"/>
              </a:xfrm>
              <a:prstGeom prst="rect">
                <a:avLst/>
              </a:prstGeom>
              <a:noFill/>
            </p:spPr>
            <p:txBody>
              <a:bodyPr wrap="square" rIns="0" rtlCol="0" anchor="ctr">
                <a:noAutofit/>
              </a:bodyPr>
              <a:lstStyle/>
              <a:p>
                <a:pPr marL="0" marR="0" lvl="0" indent="0" algn="l" defTabSz="932962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Проектные компании -</a:t>
                </a:r>
              </a:p>
              <a:p>
                <a:pPr marL="0" marR="0" lvl="0" indent="0" algn="l" defTabSz="932962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Должники </a:t>
                </a:r>
                <a:br>
                  <a:rPr kumimoji="0" lang="ru-RU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</a:br>
                <a:r>
                  <a:rPr kumimoji="0" lang="ru-RU" sz="7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по кредитам</a:t>
                </a:r>
              </a:p>
            </p:txBody>
          </p:sp>
          <p:pic>
            <p:nvPicPr>
              <p:cNvPr id="582" name="Рисунок 581">
                <a:extLst>
                  <a:ext uri="{FF2B5EF4-FFF2-40B4-BE49-F238E27FC236}">
                    <a16:creationId xmlns:a16="http://schemas.microsoft.com/office/drawing/2014/main" id="{017D0024-71CF-4F44-B5E1-3DBBA5EC9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27550" y="3150320"/>
                <a:ext cx="201666" cy="201666"/>
              </a:xfrm>
              <a:prstGeom prst="rect">
                <a:avLst/>
              </a:prstGeom>
            </p:spPr>
          </p:pic>
          <p:pic>
            <p:nvPicPr>
              <p:cNvPr id="584" name="Рисунок 583">
                <a:extLst>
                  <a:ext uri="{FF2B5EF4-FFF2-40B4-BE49-F238E27FC236}">
                    <a16:creationId xmlns:a16="http://schemas.microsoft.com/office/drawing/2014/main" id="{961A342A-16AB-429D-BF98-CA3CADDEC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537003" y="4856073"/>
                <a:ext cx="182760" cy="201666"/>
              </a:xfrm>
              <a:prstGeom prst="rect">
                <a:avLst/>
              </a:prstGeom>
            </p:spPr>
          </p:pic>
        </p:grpSp>
        <p:pic>
          <p:nvPicPr>
            <p:cNvPr id="132" name="Рисунок 131" descr="Изображение выглядит как объект&#10;&#10;Описание создано с высокой степенью достоверности">
              <a:extLst>
                <a:ext uri="{FF2B5EF4-FFF2-40B4-BE49-F238E27FC236}">
                  <a16:creationId xmlns:a16="http://schemas.microsoft.com/office/drawing/2014/main" id="{26D2EEA1-48DB-4329-93ED-D179547DF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910" y="3382774"/>
              <a:ext cx="281963" cy="106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5153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2" grpId="0" animBg="1"/>
      <p:bldP spid="191" grpId="0" animBg="1"/>
      <p:bldP spid="90" grpId="0"/>
      <p:bldP spid="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67A0F-5801-4F4C-9999-E55C2B77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Фабрика – заемщикам, банкам и инвесторам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95589" y="1208105"/>
            <a:ext cx="3094703" cy="4785868"/>
            <a:chOff x="2995589" y="1379436"/>
            <a:chExt cx="3216007" cy="478586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4A729A84-24BD-49EA-AD0B-C052CD08E987}"/>
                </a:ext>
              </a:extLst>
            </p:cNvPr>
            <p:cNvSpPr/>
            <p:nvPr/>
          </p:nvSpPr>
          <p:spPr>
            <a:xfrm>
              <a:off x="2995590" y="1393612"/>
              <a:ext cx="3136482" cy="4771692"/>
            </a:xfrm>
            <a:prstGeom prst="roundRect">
              <a:avLst>
                <a:gd name="adj" fmla="val 503"/>
              </a:avLst>
            </a:prstGeom>
            <a:gradFill flip="none" rotWithShape="1">
              <a:gsLst>
                <a:gs pos="33000">
                  <a:srgbClr val="253137"/>
                </a:gs>
                <a:gs pos="100000">
                  <a:srgbClr val="202B30"/>
                </a:gs>
              </a:gsLst>
              <a:lin ang="2700000" scaled="1"/>
              <a:tileRect/>
            </a:gradFill>
            <a:ln w="9525" cap="flat" cmpd="sng" algn="ctr">
              <a:solidFill>
                <a:srgbClr val="1D262B">
                  <a:lumMod val="90000"/>
                  <a:lumOff val="10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ADC064-4F07-4E29-8117-161D94FA2A01}"/>
                </a:ext>
              </a:extLst>
            </p:cNvPr>
            <p:cNvSpPr txBox="1"/>
            <p:nvPr/>
          </p:nvSpPr>
          <p:spPr>
            <a:xfrm>
              <a:off x="3424064" y="2384543"/>
              <a:ext cx="2708008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85725" indent="-85725" defTabSz="457200">
                <a:lnSpc>
                  <a:spcPct val="90000"/>
                </a:lnSpc>
                <a:spcBef>
                  <a:spcPts val="800"/>
                </a:spcBef>
                <a:buClr>
                  <a:schemeClr val="tx2">
                    <a:lumMod val="10000"/>
                    <a:lumOff val="90000"/>
                  </a:schemeClr>
                </a:buClr>
                <a:buFont typeface="Open Sans Light" panose="020B0306030504020204" pitchFamily="34" charset="0"/>
                <a:buChar char="›"/>
                <a:tabLst>
                  <a:tab pos="457200" algn="l"/>
                </a:tabLst>
                <a:defRPr sz="1400">
                  <a:solidFill>
                    <a:schemeClr val="tx2">
                      <a:lumMod val="25000"/>
                      <a:lumOff val="75000"/>
                    </a:schemeClr>
                  </a:solidFill>
                  <a:latin typeface="+mn-lt"/>
                </a:defRPr>
              </a:lvl1pPr>
            </a:lstStyle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1D262B">
                    <a:lumMod val="10000"/>
                    <a:lumOff val="90000"/>
                  </a:srgbClr>
                </a:buClr>
                <a:buSzTx/>
                <a:buFont typeface="Open Sans Light" panose="020B0306030504020204" pitchFamily="34" charset="0"/>
                <a:buNone/>
                <a:tabLst>
                  <a:tab pos="457200" algn="l"/>
                </a:tabLst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Включение собственных проектов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портфель фабрики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C7A7C4-9107-4D85-B751-DD95A3F4F8BB}"/>
                </a:ext>
              </a:extLst>
            </p:cNvPr>
            <p:cNvSpPr txBox="1"/>
            <p:nvPr/>
          </p:nvSpPr>
          <p:spPr>
            <a:xfrm>
              <a:off x="3424065" y="3463958"/>
              <a:ext cx="277176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85725" indent="-85725" defTabSz="457200">
                <a:lnSpc>
                  <a:spcPct val="90000"/>
                </a:lnSpc>
                <a:spcBef>
                  <a:spcPts val="800"/>
                </a:spcBef>
                <a:buClr>
                  <a:schemeClr val="tx2">
                    <a:lumMod val="10000"/>
                    <a:lumOff val="90000"/>
                  </a:schemeClr>
                </a:buClr>
                <a:buFont typeface="Open Sans Light" panose="020B0306030504020204" pitchFamily="34" charset="0"/>
                <a:buChar char="›"/>
                <a:tabLst>
                  <a:tab pos="457200" algn="l"/>
                </a:tabLst>
                <a:defRPr sz="1400">
                  <a:solidFill>
                    <a:schemeClr val="tx2">
                      <a:lumMod val="25000"/>
                      <a:lumOff val="75000"/>
                    </a:schemeClr>
                  </a:solidFill>
                  <a:latin typeface="+mn-lt"/>
                </a:defRPr>
              </a:lvl1pPr>
            </a:lstStyle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1D262B">
                    <a:lumMod val="10000"/>
                    <a:lumOff val="90000"/>
                  </a:srgbClr>
                </a:buClr>
                <a:buSzTx/>
                <a:buFont typeface="Open Sans Light" panose="020B0306030504020204" pitchFamily="34" charset="0"/>
                <a:buNone/>
                <a:tabLst>
                  <a:tab pos="457200" algn="l"/>
                </a:tabLst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Размещение денежных средств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кредитование проектов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фабрики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C9AF8A-3D6A-4500-B69D-8C71D1CFD876}"/>
                </a:ext>
              </a:extLst>
            </p:cNvPr>
            <p:cNvSpPr txBox="1"/>
            <p:nvPr/>
          </p:nvSpPr>
          <p:spPr>
            <a:xfrm>
              <a:off x="3408899" y="4365104"/>
              <a:ext cx="2724245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85725" indent="-85725" defTabSz="457200">
                <a:lnSpc>
                  <a:spcPct val="90000"/>
                </a:lnSpc>
                <a:spcBef>
                  <a:spcPts val="800"/>
                </a:spcBef>
                <a:buClr>
                  <a:schemeClr val="tx2">
                    <a:lumMod val="10000"/>
                    <a:lumOff val="90000"/>
                  </a:schemeClr>
                </a:buClr>
                <a:buFont typeface="Open Sans Light" panose="020B0306030504020204" pitchFamily="34" charset="0"/>
                <a:buChar char="›"/>
                <a:tabLst>
                  <a:tab pos="457200" algn="l"/>
                </a:tabLst>
                <a:defRPr sz="1400">
                  <a:solidFill>
                    <a:schemeClr val="tx2">
                      <a:lumMod val="25000"/>
                      <a:lumOff val="75000"/>
                    </a:schemeClr>
                  </a:solidFill>
                  <a:latin typeface="+mn-lt"/>
                </a:defRPr>
              </a:lvl1pPr>
            </a:lstStyle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1D262B">
                    <a:lumMod val="10000"/>
                    <a:lumOff val="90000"/>
                  </a:srgbClr>
                </a:buClr>
                <a:buSzTx/>
                <a:buFont typeface="Open Sans Light" panose="020B0306030504020204" pitchFamily="34" charset="0"/>
                <a:buNone/>
                <a:tabLst>
                  <a:tab pos="457200" algn="l"/>
                </a:tabLst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Распределение</a:t>
              </a:r>
              <a:r>
                <a:rPr kumimoji="0" lang="ru-RU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рисков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0CEE6FF7-8FDB-4829-8EE3-D696DD936F18}"/>
                </a:ext>
              </a:extLst>
            </p:cNvPr>
            <p:cNvCxnSpPr>
              <a:cxnSpLocks/>
            </p:cNvCxnSpPr>
            <p:nvPr/>
          </p:nvCxnSpPr>
          <p:spPr>
            <a:xfrm>
              <a:off x="3342359" y="1943312"/>
              <a:ext cx="12205" cy="2596267"/>
            </a:xfrm>
            <a:prstGeom prst="line">
              <a:avLst/>
            </a:prstGeom>
            <a:ln w="3175">
              <a:solidFill>
                <a:schemeClr val="accent1">
                  <a:alpha val="84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4DCC0C71-A2EC-4CA3-AB8C-C8C116A69463}"/>
                </a:ext>
              </a:extLst>
            </p:cNvPr>
            <p:cNvGrpSpPr/>
            <p:nvPr/>
          </p:nvGrpSpPr>
          <p:grpSpPr>
            <a:xfrm>
              <a:off x="3240974" y="2427398"/>
              <a:ext cx="214974" cy="214974"/>
              <a:chOff x="566108" y="2396954"/>
              <a:chExt cx="214974" cy="214974"/>
            </a:xfrm>
          </p:grpSpPr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B7AB48AE-6E60-4F8F-B1DD-EFAB500DBF3D}"/>
                  </a:ext>
                </a:extLst>
              </p:cNvPr>
              <p:cNvSpPr/>
              <p:nvPr/>
            </p:nvSpPr>
            <p:spPr>
              <a:xfrm>
                <a:off x="640258" y="2471104"/>
                <a:ext cx="66675" cy="66675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accent1">
                    <a:alpha val="23000"/>
                  </a:schemeClr>
                </a:solidFill>
              </a:ln>
              <a:effectLst>
                <a:glow rad="101600">
                  <a:schemeClr val="accent1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E311B0FE-948D-4B29-A222-29062BF3268E}"/>
                  </a:ext>
                </a:extLst>
              </p:cNvPr>
              <p:cNvSpPr/>
              <p:nvPr/>
            </p:nvSpPr>
            <p:spPr>
              <a:xfrm>
                <a:off x="597395" y="2428241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099B4ACB-6B70-4360-90F9-A74EF15D5CC6}"/>
                  </a:ext>
                </a:extLst>
              </p:cNvPr>
              <p:cNvSpPr/>
              <p:nvPr/>
            </p:nvSpPr>
            <p:spPr>
              <a:xfrm>
                <a:off x="566108" y="2396954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B7422CA-09D4-4FF7-8279-94A9B16F7CF3}"/>
                </a:ext>
              </a:extLst>
            </p:cNvPr>
            <p:cNvGrpSpPr/>
            <p:nvPr/>
          </p:nvGrpSpPr>
          <p:grpSpPr>
            <a:xfrm>
              <a:off x="3240974" y="3574066"/>
              <a:ext cx="214974" cy="214974"/>
              <a:chOff x="566108" y="1567332"/>
              <a:chExt cx="214974" cy="214974"/>
            </a:xfrm>
          </p:grpSpPr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26F42BD0-BB5F-49BD-BBC9-BBF99E01ECF1}"/>
                  </a:ext>
                </a:extLst>
              </p:cNvPr>
              <p:cNvSpPr/>
              <p:nvPr/>
            </p:nvSpPr>
            <p:spPr>
              <a:xfrm>
                <a:off x="640258" y="1641482"/>
                <a:ext cx="66675" cy="66675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accent1">
                    <a:alpha val="23000"/>
                  </a:schemeClr>
                </a:solidFill>
              </a:ln>
              <a:effectLst>
                <a:glow rad="101600">
                  <a:schemeClr val="accent1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F804FB0E-F25A-42D0-89BD-D77592F93EBC}"/>
                  </a:ext>
                </a:extLst>
              </p:cNvPr>
              <p:cNvSpPr/>
              <p:nvPr/>
            </p:nvSpPr>
            <p:spPr>
              <a:xfrm>
                <a:off x="597395" y="1598619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93552535-C0D4-49BB-B023-B1C4CA182773}"/>
                  </a:ext>
                </a:extLst>
              </p:cNvPr>
              <p:cNvSpPr/>
              <p:nvPr/>
            </p:nvSpPr>
            <p:spPr>
              <a:xfrm>
                <a:off x="566108" y="1567332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597C3E7E-C043-41C5-8766-7AFA809C2A9C}"/>
                </a:ext>
              </a:extLst>
            </p:cNvPr>
            <p:cNvGrpSpPr/>
            <p:nvPr/>
          </p:nvGrpSpPr>
          <p:grpSpPr>
            <a:xfrm>
              <a:off x="3240974" y="4437027"/>
              <a:ext cx="214974" cy="214974"/>
              <a:chOff x="566108" y="1567332"/>
              <a:chExt cx="214974" cy="214974"/>
            </a:xfrm>
          </p:grpSpPr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61C53AE6-039E-4581-B266-40AE69F4C8A9}"/>
                  </a:ext>
                </a:extLst>
              </p:cNvPr>
              <p:cNvSpPr/>
              <p:nvPr/>
            </p:nvSpPr>
            <p:spPr>
              <a:xfrm>
                <a:off x="640258" y="1641482"/>
                <a:ext cx="66675" cy="66675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accent1">
                    <a:alpha val="23000"/>
                  </a:schemeClr>
                </a:solidFill>
              </a:ln>
              <a:effectLst>
                <a:glow rad="101600">
                  <a:schemeClr val="accent1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5516FA31-B1ED-4556-A35D-7DD039C03A80}"/>
                  </a:ext>
                </a:extLst>
              </p:cNvPr>
              <p:cNvSpPr/>
              <p:nvPr/>
            </p:nvSpPr>
            <p:spPr>
              <a:xfrm>
                <a:off x="597395" y="1598619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523942E8-E881-48F7-BCDC-06A4587E45BD}"/>
                  </a:ext>
                </a:extLst>
              </p:cNvPr>
              <p:cNvSpPr/>
              <p:nvPr/>
            </p:nvSpPr>
            <p:spPr>
              <a:xfrm>
                <a:off x="566108" y="1567332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DAB82B9B-452A-4208-8368-CCF085E6C423}"/>
                </a:ext>
              </a:extLst>
            </p:cNvPr>
            <p:cNvSpPr/>
            <p:nvPr/>
          </p:nvSpPr>
          <p:spPr>
            <a:xfrm>
              <a:off x="2995589" y="1379436"/>
              <a:ext cx="3136483" cy="830714"/>
            </a:xfrm>
            <a:prstGeom prst="roundRect">
              <a:avLst>
                <a:gd name="adj" fmla="val 4013"/>
              </a:avLst>
            </a:prstGeom>
            <a:solidFill>
              <a:srgbClr val="384952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22B781E-8B2D-4163-A14A-6D3C657FF94F}"/>
                </a:ext>
              </a:extLst>
            </p:cNvPr>
            <p:cNvSpPr/>
            <p:nvPr/>
          </p:nvSpPr>
          <p:spPr>
            <a:xfrm>
              <a:off x="3466165" y="1625516"/>
              <a:ext cx="27454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32863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66CCFF"/>
                </a:buClr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E96D2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Для </a:t>
              </a:r>
              <a:r>
                <a:rPr kumimoji="0" lang="ru-RU" altLang="ru-RU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3E96D2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Банков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E96D2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–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E96D2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участников:</a:t>
              </a:r>
              <a:endPara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E96D2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74725352-FCDD-4436-9D28-4C6B3AD89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14418" y="1660750"/>
              <a:ext cx="268086" cy="26808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6182513" y="1169437"/>
            <a:ext cx="3256887" cy="4824536"/>
            <a:chOff x="6182513" y="1169437"/>
            <a:chExt cx="3256887" cy="4824536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B87358E5-AA99-4329-AC76-7A57635181CA}"/>
                </a:ext>
              </a:extLst>
            </p:cNvPr>
            <p:cNvSpPr/>
            <p:nvPr/>
          </p:nvSpPr>
          <p:spPr>
            <a:xfrm>
              <a:off x="6182514" y="1218363"/>
              <a:ext cx="2838879" cy="4775610"/>
            </a:xfrm>
            <a:prstGeom prst="roundRect">
              <a:avLst>
                <a:gd name="adj" fmla="val 503"/>
              </a:avLst>
            </a:prstGeom>
            <a:gradFill flip="none" rotWithShape="1">
              <a:gsLst>
                <a:gs pos="33000">
                  <a:srgbClr val="253137"/>
                </a:gs>
                <a:gs pos="100000">
                  <a:srgbClr val="202B30"/>
                </a:gs>
              </a:gsLst>
              <a:lin ang="2700000" scaled="1"/>
              <a:tileRect/>
            </a:gradFill>
            <a:ln w="9525" cap="flat" cmpd="sng" algn="ctr">
              <a:solidFill>
                <a:srgbClr val="1D262B">
                  <a:lumMod val="90000"/>
                  <a:lumOff val="10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AC0EC4-6206-4727-8B2D-9CB9BBE56BAD}"/>
                </a:ext>
              </a:extLst>
            </p:cNvPr>
            <p:cNvSpPr txBox="1"/>
            <p:nvPr/>
          </p:nvSpPr>
          <p:spPr>
            <a:xfrm>
              <a:off x="6682095" y="2209294"/>
              <a:ext cx="250581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85725" indent="-85725" defTabSz="457200">
                <a:lnSpc>
                  <a:spcPct val="90000"/>
                </a:lnSpc>
                <a:spcBef>
                  <a:spcPts val="800"/>
                </a:spcBef>
                <a:buClr>
                  <a:schemeClr val="tx2">
                    <a:lumMod val="10000"/>
                    <a:lumOff val="90000"/>
                  </a:schemeClr>
                </a:buClr>
                <a:buFont typeface="Open Sans Light" panose="020B0306030504020204" pitchFamily="34" charset="0"/>
                <a:buChar char="›"/>
                <a:tabLst>
                  <a:tab pos="457200" algn="l"/>
                </a:tabLst>
                <a:defRPr sz="1400">
                  <a:solidFill>
                    <a:schemeClr val="tx2">
                      <a:lumMod val="25000"/>
                      <a:lumOff val="75000"/>
                    </a:schemeClr>
                  </a:solidFill>
                  <a:latin typeface="+mn-lt"/>
                </a:defRPr>
              </a:lvl1pPr>
            </a:lstStyle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1D262B">
                    <a:lumMod val="10000"/>
                    <a:lumOff val="90000"/>
                  </a:srgbClr>
                </a:buClr>
                <a:buSzTx/>
                <a:buFont typeface="Open Sans Light" panose="020B0306030504020204" pitchFamily="34" charset="0"/>
                <a:buNone/>
                <a:tabLst>
                  <a:tab pos="457200" algn="l"/>
                </a:tabLst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Участие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финансировании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структурной модернизации российской экономики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2C9F84-5CD4-4CE1-9C2E-4755BF6D6E54}"/>
                </a:ext>
              </a:extLst>
            </p:cNvPr>
            <p:cNvSpPr txBox="1"/>
            <p:nvPr/>
          </p:nvSpPr>
          <p:spPr>
            <a:xfrm>
              <a:off x="6682095" y="4094211"/>
              <a:ext cx="2383768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85725" indent="-85725" defTabSz="457200">
                <a:lnSpc>
                  <a:spcPct val="90000"/>
                </a:lnSpc>
                <a:spcBef>
                  <a:spcPts val="800"/>
                </a:spcBef>
                <a:buClr>
                  <a:schemeClr val="tx2">
                    <a:lumMod val="10000"/>
                    <a:lumOff val="90000"/>
                  </a:schemeClr>
                </a:buClr>
                <a:buFont typeface="Open Sans Light" panose="020B0306030504020204" pitchFamily="34" charset="0"/>
                <a:buChar char="›"/>
                <a:tabLst>
                  <a:tab pos="457200" algn="l"/>
                </a:tabLst>
                <a:defRPr sz="1400">
                  <a:solidFill>
                    <a:schemeClr val="tx2">
                      <a:lumMod val="25000"/>
                      <a:lumOff val="75000"/>
                    </a:schemeClr>
                  </a:solidFill>
                  <a:latin typeface="+mn-lt"/>
                </a:defRPr>
              </a:lvl1pPr>
            </a:lstStyle>
            <a:p>
              <a:pPr marL="0" indent="0" fontAlgn="base">
                <a:spcAft>
                  <a:spcPct val="0"/>
                </a:spcAft>
                <a:buClr>
                  <a:srgbClr val="1D262B">
                    <a:lumMod val="10000"/>
                    <a:lumOff val="90000"/>
                  </a:srgbClr>
                </a:buClr>
                <a:buNone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Размещение средств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облигации, обеспеченные </a:t>
              </a:r>
              <a:r>
                <a:rPr lang="ru-RU" sz="1600" dirty="0">
                  <a:solidFill>
                    <a:srgbClr val="1D262B">
                      <a:lumMod val="25000"/>
                      <a:lumOff val="75000"/>
                    </a:srgbClr>
                  </a:solidFill>
                </a:rPr>
                <a:t>госгарантией </a:t>
              </a:r>
              <a:r>
                <a:rPr lang="ru-RU" sz="1600" dirty="0" smtClean="0">
                  <a:solidFill>
                    <a:srgbClr val="1D262B">
                      <a:lumMod val="25000"/>
                      <a:lumOff val="75000"/>
                    </a:srgbClr>
                  </a:solidFill>
                </a:rPr>
                <a:t>и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поступлениями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от портфеля проектов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B3CEBA-526E-43BE-B6D1-38402A1573EB}"/>
                </a:ext>
              </a:extLst>
            </p:cNvPr>
            <p:cNvSpPr txBox="1"/>
            <p:nvPr/>
          </p:nvSpPr>
          <p:spPr>
            <a:xfrm>
              <a:off x="6682095" y="3469533"/>
              <a:ext cx="2757305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85725" indent="-85725" defTabSz="457200">
                <a:lnSpc>
                  <a:spcPct val="90000"/>
                </a:lnSpc>
                <a:spcBef>
                  <a:spcPts val="800"/>
                </a:spcBef>
                <a:buClr>
                  <a:schemeClr val="tx2">
                    <a:lumMod val="10000"/>
                    <a:lumOff val="90000"/>
                  </a:schemeClr>
                </a:buClr>
                <a:buFont typeface="Open Sans Light" panose="020B0306030504020204" pitchFamily="34" charset="0"/>
                <a:buChar char="›"/>
                <a:tabLst>
                  <a:tab pos="457200" algn="l"/>
                </a:tabLst>
                <a:defRPr sz="1400">
                  <a:solidFill>
                    <a:schemeClr val="tx2">
                      <a:lumMod val="25000"/>
                      <a:lumOff val="75000"/>
                    </a:schemeClr>
                  </a:solidFill>
                  <a:latin typeface="+mn-lt"/>
                </a:defRPr>
              </a:lvl1pPr>
            </a:lstStyle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1D262B">
                    <a:lumMod val="10000"/>
                    <a:lumOff val="90000"/>
                  </a:srgbClr>
                </a:buClr>
                <a:buSzTx/>
                <a:buFont typeface="Open Sans Light" panose="020B0306030504020204" pitchFamily="34" charset="0"/>
                <a:buNone/>
                <a:tabLst>
                  <a:tab pos="457200" algn="l"/>
                </a:tabLst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Единое информационное пространство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412AD8B2-991F-4E99-9368-F924A91C371A}"/>
                </a:ext>
              </a:extLst>
            </p:cNvPr>
            <p:cNvCxnSpPr>
              <a:cxnSpLocks/>
              <a:endCxn id="46" idx="4"/>
            </p:cNvCxnSpPr>
            <p:nvPr/>
          </p:nvCxnSpPr>
          <p:spPr>
            <a:xfrm>
              <a:off x="6530092" y="1963597"/>
              <a:ext cx="1" cy="2399723"/>
            </a:xfrm>
            <a:prstGeom prst="line">
              <a:avLst/>
            </a:prstGeom>
            <a:ln w="3175">
              <a:solidFill>
                <a:schemeClr val="accent2">
                  <a:alpha val="84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A74B4C1C-4CDA-465E-B0BC-4E48A10217B5}"/>
                </a:ext>
              </a:extLst>
            </p:cNvPr>
            <p:cNvGrpSpPr/>
            <p:nvPr/>
          </p:nvGrpSpPr>
          <p:grpSpPr>
            <a:xfrm>
              <a:off x="6418575" y="2256523"/>
              <a:ext cx="223033" cy="214974"/>
              <a:chOff x="6781179" y="4492625"/>
              <a:chExt cx="214974" cy="214974"/>
            </a:xfrm>
          </p:grpSpPr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A007DED5-6BB7-4119-BDB9-312D003FB664}"/>
                  </a:ext>
                </a:extLst>
              </p:cNvPr>
              <p:cNvSpPr/>
              <p:nvPr/>
            </p:nvSpPr>
            <p:spPr>
              <a:xfrm>
                <a:off x="6855329" y="4566775"/>
                <a:ext cx="66675" cy="66675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2">
                    <a:alpha val="23000"/>
                  </a:schemeClr>
                </a:solidFill>
              </a:ln>
              <a:effectLst>
                <a:glow rad="101600">
                  <a:schemeClr val="accent2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1A78B844-1C00-42CB-8373-ADDD48A65BB0}"/>
                  </a:ext>
                </a:extLst>
              </p:cNvPr>
              <p:cNvSpPr/>
              <p:nvPr/>
            </p:nvSpPr>
            <p:spPr>
              <a:xfrm>
                <a:off x="6812466" y="4523912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7A0281B1-B651-489C-A775-1F8F69097366}"/>
                  </a:ext>
                </a:extLst>
              </p:cNvPr>
              <p:cNvSpPr/>
              <p:nvPr/>
            </p:nvSpPr>
            <p:spPr>
              <a:xfrm>
                <a:off x="6781179" y="4492625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977C409B-F0A9-4EE3-9914-F2A68612BF74}"/>
                </a:ext>
              </a:extLst>
            </p:cNvPr>
            <p:cNvGrpSpPr/>
            <p:nvPr/>
          </p:nvGrpSpPr>
          <p:grpSpPr>
            <a:xfrm>
              <a:off x="6418575" y="3501008"/>
              <a:ext cx="223033" cy="214974"/>
              <a:chOff x="6781179" y="4492625"/>
              <a:chExt cx="214974" cy="214974"/>
            </a:xfrm>
          </p:grpSpPr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B01764B8-A35C-476A-A6EF-CE557862EC6F}"/>
                  </a:ext>
                </a:extLst>
              </p:cNvPr>
              <p:cNvSpPr/>
              <p:nvPr/>
            </p:nvSpPr>
            <p:spPr>
              <a:xfrm>
                <a:off x="6855329" y="4568182"/>
                <a:ext cx="66675" cy="66675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2">
                    <a:alpha val="23000"/>
                  </a:schemeClr>
                </a:solidFill>
              </a:ln>
              <a:effectLst>
                <a:glow rad="101600">
                  <a:schemeClr val="accent2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8B3BF735-EA5C-44C5-A926-E51F3CB2CD44}"/>
                  </a:ext>
                </a:extLst>
              </p:cNvPr>
              <p:cNvSpPr/>
              <p:nvPr/>
            </p:nvSpPr>
            <p:spPr>
              <a:xfrm>
                <a:off x="6812466" y="4523912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5025486E-AEFF-4C82-9E7B-79572CF1A70C}"/>
                  </a:ext>
                </a:extLst>
              </p:cNvPr>
              <p:cNvSpPr/>
              <p:nvPr/>
            </p:nvSpPr>
            <p:spPr>
              <a:xfrm>
                <a:off x="6781179" y="4492625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5F36CB6D-E589-4D39-B3EC-CA5D74727B54}"/>
                </a:ext>
              </a:extLst>
            </p:cNvPr>
            <p:cNvGrpSpPr/>
            <p:nvPr/>
          </p:nvGrpSpPr>
          <p:grpSpPr>
            <a:xfrm>
              <a:off x="6418575" y="4221088"/>
              <a:ext cx="223033" cy="214974"/>
              <a:chOff x="6781179" y="4492625"/>
              <a:chExt cx="214974" cy="214974"/>
            </a:xfrm>
          </p:grpSpPr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008B1CBA-29B1-45DE-99B7-A54AE870CFEE}"/>
                  </a:ext>
                </a:extLst>
              </p:cNvPr>
              <p:cNvSpPr/>
              <p:nvPr/>
            </p:nvSpPr>
            <p:spPr>
              <a:xfrm>
                <a:off x="6855329" y="4568182"/>
                <a:ext cx="66675" cy="66675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2">
                    <a:alpha val="23000"/>
                  </a:schemeClr>
                </a:solidFill>
              </a:ln>
              <a:effectLst>
                <a:glow rad="101600">
                  <a:schemeClr val="accent2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7B0E2724-094D-498E-B671-90BF0CD9E849}"/>
                  </a:ext>
                </a:extLst>
              </p:cNvPr>
              <p:cNvSpPr/>
              <p:nvPr/>
            </p:nvSpPr>
            <p:spPr>
              <a:xfrm>
                <a:off x="6812466" y="4523912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DDA56013-82AC-41CC-B31D-9BF280DACDBD}"/>
                  </a:ext>
                </a:extLst>
              </p:cNvPr>
              <p:cNvSpPr/>
              <p:nvPr/>
            </p:nvSpPr>
            <p:spPr>
              <a:xfrm>
                <a:off x="6781179" y="4492625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EDC9DDD0-FD89-44B6-A41B-D11A2E9FADDA}"/>
                </a:ext>
              </a:extLst>
            </p:cNvPr>
            <p:cNvSpPr/>
            <p:nvPr/>
          </p:nvSpPr>
          <p:spPr>
            <a:xfrm>
              <a:off x="6182513" y="1204187"/>
              <a:ext cx="2838880" cy="830714"/>
            </a:xfrm>
            <a:prstGeom prst="roundRect">
              <a:avLst>
                <a:gd name="adj" fmla="val 4013"/>
              </a:avLst>
            </a:prstGeom>
            <a:solidFill>
              <a:srgbClr val="384952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AD5FC69-7606-42D5-8FCC-F4CCB5F22F48}"/>
                </a:ext>
              </a:extLst>
            </p:cNvPr>
            <p:cNvSpPr/>
            <p:nvPr/>
          </p:nvSpPr>
          <p:spPr>
            <a:xfrm>
              <a:off x="6652207" y="1169437"/>
              <a:ext cx="22745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32863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66CCFF"/>
                </a:buClr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6C28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Для институциональных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6C28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/>
              </a:r>
              <a:b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6C28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</a:b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6C28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инвесторов:</a:t>
              </a:r>
              <a:endPara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76C280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endParaRPr>
            </a:p>
          </p:txBody>
        </p:sp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E452E69D-3D83-4FDC-BE24-82B960DF5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91024" y="1485501"/>
              <a:ext cx="278136" cy="268086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88572" y="1191144"/>
            <a:ext cx="2896801" cy="4830144"/>
            <a:chOff x="88572" y="1362475"/>
            <a:chExt cx="2896801" cy="4830144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0C87F173-524F-423A-90B9-032456D99B01}"/>
                </a:ext>
              </a:extLst>
            </p:cNvPr>
            <p:cNvSpPr/>
            <p:nvPr/>
          </p:nvSpPr>
          <p:spPr>
            <a:xfrm>
              <a:off x="88572" y="1403966"/>
              <a:ext cx="2736304" cy="4788653"/>
            </a:xfrm>
            <a:prstGeom prst="roundRect">
              <a:avLst>
                <a:gd name="adj" fmla="val 503"/>
              </a:avLst>
            </a:prstGeom>
            <a:gradFill flip="none" rotWithShape="1">
              <a:gsLst>
                <a:gs pos="33000">
                  <a:srgbClr val="253137"/>
                </a:gs>
                <a:gs pos="100000">
                  <a:srgbClr val="202B30"/>
                </a:gs>
              </a:gsLst>
              <a:lin ang="2700000" scaled="1"/>
              <a:tileRect/>
            </a:gradFill>
            <a:ln w="9525" cap="flat" cmpd="sng" algn="ctr">
              <a:solidFill>
                <a:srgbClr val="1D262B">
                  <a:lumMod val="90000"/>
                  <a:lumOff val="10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9C076DA-BA00-49E8-8862-A2E28AD3261F}"/>
                </a:ext>
              </a:extLst>
            </p:cNvPr>
            <p:cNvSpPr txBox="1"/>
            <p:nvPr/>
          </p:nvSpPr>
          <p:spPr>
            <a:xfrm>
              <a:off x="570104" y="2367582"/>
              <a:ext cx="2415269" cy="85972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85725" indent="-85725" defTabSz="457200">
                <a:lnSpc>
                  <a:spcPct val="90000"/>
                </a:lnSpc>
                <a:spcBef>
                  <a:spcPts val="800"/>
                </a:spcBef>
                <a:buClr>
                  <a:schemeClr val="tx2">
                    <a:lumMod val="10000"/>
                    <a:lumOff val="90000"/>
                  </a:schemeClr>
                </a:buClr>
                <a:buFont typeface="Open Sans Light" panose="020B0306030504020204" pitchFamily="34" charset="0"/>
                <a:buChar char="›"/>
                <a:tabLst>
                  <a:tab pos="457200" algn="l"/>
                </a:tabLst>
                <a:defRPr sz="1400">
                  <a:solidFill>
                    <a:schemeClr val="tx2">
                      <a:lumMod val="25000"/>
                      <a:lumOff val="75000"/>
                    </a:schemeClr>
                  </a:solidFill>
                  <a:latin typeface="+mn-lt"/>
                </a:defRPr>
              </a:lvl1pPr>
            </a:lstStyle>
            <a:p>
              <a:pPr marL="0" indent="0" fontAlgn="base">
                <a:spcAft>
                  <a:spcPct val="0"/>
                </a:spcAft>
                <a:buClr>
                  <a:srgbClr val="1D262B">
                    <a:lumMod val="10000"/>
                    <a:lumOff val="90000"/>
                  </a:srgbClr>
                </a:buClr>
                <a:buNone/>
                <a:defRPr/>
              </a:pPr>
              <a:r>
                <a:rPr lang="ru-RU" sz="1600" dirty="0">
                  <a:solidFill>
                    <a:srgbClr val="1D262B">
                      <a:lumMod val="25000"/>
                      <a:lumOff val="75000"/>
                    </a:srgbClr>
                  </a:solidFill>
                  <a:latin typeface="Calibri"/>
                </a:rPr>
                <a:t>Снижение стоимости</a:t>
              </a:r>
            </a:p>
            <a:p>
              <a:pPr marL="0" indent="0" fontAlgn="base">
                <a:spcAft>
                  <a:spcPct val="0"/>
                </a:spcAft>
                <a:buClr>
                  <a:srgbClr val="1D262B">
                    <a:lumMod val="10000"/>
                    <a:lumOff val="90000"/>
                  </a:srgbClr>
                </a:buClr>
                <a:buNone/>
                <a:defRPr/>
              </a:pPr>
              <a:r>
                <a:rPr lang="ru-RU" sz="1600" dirty="0">
                  <a:solidFill>
                    <a:srgbClr val="1D262B">
                      <a:lumMod val="25000"/>
                      <a:lumOff val="75000"/>
                    </a:srgbClr>
                  </a:solidFill>
                  <a:latin typeface="Calibri"/>
                </a:rPr>
                <a:t>и увеличение срока финансирования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8AA4F65-494F-47A2-8A04-6EB65C927249}"/>
                </a:ext>
              </a:extLst>
            </p:cNvPr>
            <p:cNvSpPr txBox="1"/>
            <p:nvPr/>
          </p:nvSpPr>
          <p:spPr>
            <a:xfrm>
              <a:off x="570104" y="4175518"/>
              <a:ext cx="2297637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85725" indent="-85725" defTabSz="457200">
                <a:lnSpc>
                  <a:spcPct val="90000"/>
                </a:lnSpc>
                <a:spcBef>
                  <a:spcPts val="800"/>
                </a:spcBef>
                <a:buClr>
                  <a:schemeClr val="tx2">
                    <a:lumMod val="10000"/>
                    <a:lumOff val="90000"/>
                  </a:schemeClr>
                </a:buClr>
                <a:buFont typeface="Open Sans Light" panose="020B0306030504020204" pitchFamily="34" charset="0"/>
                <a:buChar char="›"/>
                <a:tabLst>
                  <a:tab pos="457200" algn="l"/>
                </a:tabLst>
                <a:defRPr sz="1400">
                  <a:solidFill>
                    <a:schemeClr val="tx2">
                      <a:lumMod val="25000"/>
                      <a:lumOff val="75000"/>
                    </a:schemeClr>
                  </a:solidFill>
                  <a:latin typeface="+mn-lt"/>
                </a:defRPr>
              </a:lvl1pPr>
            </a:lstStyle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1D262B">
                    <a:lumMod val="10000"/>
                    <a:lumOff val="90000"/>
                  </a:srgbClr>
                </a:buClr>
                <a:buSzTx/>
                <a:buFont typeface="Open Sans Light" panose="020B0306030504020204" pitchFamily="34" charset="0"/>
                <a:buNone/>
                <a:tabLst>
                  <a:tab pos="457200" algn="l"/>
                </a:tabLst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Рост эффективности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проектов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93F23B8-B8CC-4AA1-9543-BA01DEFE2697}"/>
                </a:ext>
              </a:extLst>
            </p:cNvPr>
            <p:cNvSpPr txBox="1"/>
            <p:nvPr/>
          </p:nvSpPr>
          <p:spPr>
            <a:xfrm>
              <a:off x="570105" y="3382349"/>
              <a:ext cx="219019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85725" indent="-85725" defTabSz="457200">
                <a:lnSpc>
                  <a:spcPct val="90000"/>
                </a:lnSpc>
                <a:spcBef>
                  <a:spcPts val="800"/>
                </a:spcBef>
                <a:buClr>
                  <a:schemeClr val="tx2">
                    <a:lumMod val="10000"/>
                    <a:lumOff val="90000"/>
                  </a:schemeClr>
                </a:buClr>
                <a:buFont typeface="Open Sans Light" panose="020B0306030504020204" pitchFamily="34" charset="0"/>
                <a:buChar char="›"/>
                <a:tabLst>
                  <a:tab pos="457200" algn="l"/>
                </a:tabLst>
                <a:defRPr sz="1400">
                  <a:solidFill>
                    <a:schemeClr val="tx2">
                      <a:lumMod val="25000"/>
                      <a:lumOff val="75000"/>
                    </a:schemeClr>
                  </a:solidFill>
                  <a:latin typeface="+mn-lt"/>
                </a:defRPr>
              </a:lvl1pPr>
            </a:lstStyle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rgbClr val="1D262B">
                    <a:lumMod val="10000"/>
                    <a:lumOff val="90000"/>
                  </a:srgbClr>
                </a:buClr>
                <a:buSzTx/>
                <a:buFont typeface="Open Sans Light" panose="020B0306030504020204" pitchFamily="34" charset="0"/>
                <a:buNone/>
                <a:tabLst>
                  <a:tab pos="457200" algn="l"/>
                </a:tabLst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Расширение круга 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банков - партнеров</a:t>
              </a:r>
            </a:p>
          </p:txBody>
        </p:sp>
        <p:sp>
          <p:nvSpPr>
            <p:cNvPr id="89" name="Прямоугольник: скругленные углы 88">
              <a:extLst>
                <a:ext uri="{FF2B5EF4-FFF2-40B4-BE49-F238E27FC236}">
                  <a16:creationId xmlns:a16="http://schemas.microsoft.com/office/drawing/2014/main" id="{FB286762-9E34-4B15-A96A-48C5215F1492}"/>
                </a:ext>
              </a:extLst>
            </p:cNvPr>
            <p:cNvSpPr/>
            <p:nvPr/>
          </p:nvSpPr>
          <p:spPr>
            <a:xfrm>
              <a:off x="88573" y="1362475"/>
              <a:ext cx="2736305" cy="830714"/>
            </a:xfrm>
            <a:prstGeom prst="roundRect">
              <a:avLst>
                <a:gd name="adj" fmla="val 4013"/>
              </a:avLst>
            </a:prstGeom>
            <a:solidFill>
              <a:srgbClr val="384952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A653DC23-FA27-4BF9-A833-FE6C527D1B6C}"/>
                </a:ext>
              </a:extLst>
            </p:cNvPr>
            <p:cNvSpPr/>
            <p:nvPr/>
          </p:nvSpPr>
          <p:spPr>
            <a:xfrm>
              <a:off x="567971" y="1604758"/>
              <a:ext cx="219233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32863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66CCFF"/>
                </a:buClr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lang="ru-RU" altLang="ru-RU" sz="1600" dirty="0" smtClean="0">
                  <a:solidFill>
                    <a:schemeClr val="accent4"/>
                  </a:solidFill>
                  <a:latin typeface="Arial" charset="0"/>
                </a:rPr>
                <a:t>Для Заемщиков:</a:t>
              </a:r>
              <a:endParaRPr lang="ru-RU" altLang="ru-RU" sz="1600" dirty="0">
                <a:solidFill>
                  <a:schemeClr val="accent4"/>
                </a:solidFill>
                <a:latin typeface="Arial" charset="0"/>
              </a:endParaRPr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95512D0C-7D30-4BA2-A9E9-EA53BB23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2831" y="1620193"/>
              <a:ext cx="266514" cy="294084"/>
            </a:xfrm>
            <a:prstGeom prst="rect">
              <a:avLst/>
            </a:prstGeom>
          </p:spPr>
        </p:pic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0CEE6FF7-8FDB-4829-8EE3-D696DD936F18}"/>
                </a:ext>
              </a:extLst>
            </p:cNvPr>
            <p:cNvCxnSpPr>
              <a:cxnSpLocks/>
            </p:cNvCxnSpPr>
            <p:nvPr/>
          </p:nvCxnSpPr>
          <p:spPr>
            <a:xfrm>
              <a:off x="351019" y="2193189"/>
              <a:ext cx="11030" cy="2346390"/>
            </a:xfrm>
            <a:prstGeom prst="line">
              <a:avLst/>
            </a:prstGeom>
            <a:ln w="3175">
              <a:solidFill>
                <a:srgbClr val="02D4C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4DCC0C71-A2EC-4CA3-AB8C-C8C116A69463}"/>
                </a:ext>
              </a:extLst>
            </p:cNvPr>
            <p:cNvGrpSpPr/>
            <p:nvPr/>
          </p:nvGrpSpPr>
          <p:grpSpPr>
            <a:xfrm>
              <a:off x="248459" y="2427398"/>
              <a:ext cx="214974" cy="214974"/>
              <a:chOff x="566108" y="2396954"/>
              <a:chExt cx="214974" cy="214974"/>
            </a:xfrm>
          </p:grpSpPr>
          <p:sp>
            <p:nvSpPr>
              <p:cNvPr id="106" name="Овал 105">
                <a:extLst>
                  <a:ext uri="{FF2B5EF4-FFF2-40B4-BE49-F238E27FC236}">
                    <a16:creationId xmlns:a16="http://schemas.microsoft.com/office/drawing/2014/main" id="{B7AB48AE-6E60-4F8F-B1DD-EFAB500DBF3D}"/>
                  </a:ext>
                </a:extLst>
              </p:cNvPr>
              <p:cNvSpPr/>
              <p:nvPr/>
            </p:nvSpPr>
            <p:spPr>
              <a:xfrm>
                <a:off x="640258" y="2471104"/>
                <a:ext cx="66675" cy="66675"/>
              </a:xfrm>
              <a:prstGeom prst="ellipse">
                <a:avLst/>
              </a:prstGeom>
              <a:solidFill>
                <a:srgbClr val="02D4CA"/>
              </a:solidFill>
              <a:ln w="25400">
                <a:solidFill>
                  <a:schemeClr val="accent1">
                    <a:alpha val="23000"/>
                  </a:schemeClr>
                </a:solidFill>
              </a:ln>
              <a:effectLst>
                <a:glow rad="101600">
                  <a:schemeClr val="accent1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Овал 106">
                <a:extLst>
                  <a:ext uri="{FF2B5EF4-FFF2-40B4-BE49-F238E27FC236}">
                    <a16:creationId xmlns:a16="http://schemas.microsoft.com/office/drawing/2014/main" id="{E311B0FE-948D-4B29-A222-29062BF3268E}"/>
                  </a:ext>
                </a:extLst>
              </p:cNvPr>
              <p:cNvSpPr/>
              <p:nvPr/>
            </p:nvSpPr>
            <p:spPr>
              <a:xfrm>
                <a:off x="597395" y="2428241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rgbClr val="02D4CA">
                    <a:alpha val="2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id="{099B4ACB-6B70-4360-90F9-A74EF15D5CC6}"/>
                  </a:ext>
                </a:extLst>
              </p:cNvPr>
              <p:cNvSpPr/>
              <p:nvPr/>
            </p:nvSpPr>
            <p:spPr>
              <a:xfrm>
                <a:off x="566108" y="2396954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id="{4DCC0C71-A2EC-4CA3-AB8C-C8C116A69463}"/>
                </a:ext>
              </a:extLst>
            </p:cNvPr>
            <p:cNvGrpSpPr/>
            <p:nvPr/>
          </p:nvGrpSpPr>
          <p:grpSpPr>
            <a:xfrm>
              <a:off x="248459" y="3516532"/>
              <a:ext cx="214974" cy="214974"/>
              <a:chOff x="566108" y="2396954"/>
              <a:chExt cx="214974" cy="214974"/>
            </a:xfrm>
          </p:grpSpPr>
          <p:sp>
            <p:nvSpPr>
              <p:cNvPr id="118" name="Овал 117">
                <a:extLst>
                  <a:ext uri="{FF2B5EF4-FFF2-40B4-BE49-F238E27FC236}">
                    <a16:creationId xmlns:a16="http://schemas.microsoft.com/office/drawing/2014/main" id="{B7AB48AE-6E60-4F8F-B1DD-EFAB500DBF3D}"/>
                  </a:ext>
                </a:extLst>
              </p:cNvPr>
              <p:cNvSpPr/>
              <p:nvPr/>
            </p:nvSpPr>
            <p:spPr>
              <a:xfrm>
                <a:off x="640258" y="2471104"/>
                <a:ext cx="66675" cy="66675"/>
              </a:xfrm>
              <a:prstGeom prst="ellipse">
                <a:avLst/>
              </a:prstGeom>
              <a:solidFill>
                <a:srgbClr val="02D4CA"/>
              </a:solidFill>
              <a:ln w="25400">
                <a:solidFill>
                  <a:schemeClr val="accent1">
                    <a:alpha val="23000"/>
                  </a:schemeClr>
                </a:solidFill>
              </a:ln>
              <a:effectLst>
                <a:glow rad="101600">
                  <a:schemeClr val="accent1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Овал 118">
                <a:extLst>
                  <a:ext uri="{FF2B5EF4-FFF2-40B4-BE49-F238E27FC236}">
                    <a16:creationId xmlns:a16="http://schemas.microsoft.com/office/drawing/2014/main" id="{E311B0FE-948D-4B29-A222-29062BF3268E}"/>
                  </a:ext>
                </a:extLst>
              </p:cNvPr>
              <p:cNvSpPr/>
              <p:nvPr/>
            </p:nvSpPr>
            <p:spPr>
              <a:xfrm>
                <a:off x="597395" y="2428241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rgbClr val="02D4CA">
                    <a:alpha val="2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Овал 119">
                <a:extLst>
                  <a:ext uri="{FF2B5EF4-FFF2-40B4-BE49-F238E27FC236}">
                    <a16:creationId xmlns:a16="http://schemas.microsoft.com/office/drawing/2014/main" id="{099B4ACB-6B70-4360-90F9-A74EF15D5CC6}"/>
                  </a:ext>
                </a:extLst>
              </p:cNvPr>
              <p:cNvSpPr/>
              <p:nvPr/>
            </p:nvSpPr>
            <p:spPr>
              <a:xfrm>
                <a:off x="566108" y="2396954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4DCC0C71-A2EC-4CA3-AB8C-C8C116A69463}"/>
                </a:ext>
              </a:extLst>
            </p:cNvPr>
            <p:cNvGrpSpPr/>
            <p:nvPr/>
          </p:nvGrpSpPr>
          <p:grpSpPr>
            <a:xfrm>
              <a:off x="248459" y="4405740"/>
              <a:ext cx="214974" cy="214974"/>
              <a:chOff x="566108" y="2396954"/>
              <a:chExt cx="214974" cy="214974"/>
            </a:xfrm>
          </p:grpSpPr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id="{B7AB48AE-6E60-4F8F-B1DD-EFAB500DBF3D}"/>
                  </a:ext>
                </a:extLst>
              </p:cNvPr>
              <p:cNvSpPr/>
              <p:nvPr/>
            </p:nvSpPr>
            <p:spPr>
              <a:xfrm>
                <a:off x="640258" y="2471104"/>
                <a:ext cx="66675" cy="66675"/>
              </a:xfrm>
              <a:prstGeom prst="ellipse">
                <a:avLst/>
              </a:prstGeom>
              <a:solidFill>
                <a:srgbClr val="02D4CA"/>
              </a:solidFill>
              <a:ln w="25400">
                <a:solidFill>
                  <a:schemeClr val="accent1">
                    <a:alpha val="23000"/>
                  </a:schemeClr>
                </a:solidFill>
              </a:ln>
              <a:effectLst>
                <a:glow rad="101600">
                  <a:schemeClr val="accent1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Овал 122">
                <a:extLst>
                  <a:ext uri="{FF2B5EF4-FFF2-40B4-BE49-F238E27FC236}">
                    <a16:creationId xmlns:a16="http://schemas.microsoft.com/office/drawing/2014/main" id="{E311B0FE-948D-4B29-A222-29062BF3268E}"/>
                  </a:ext>
                </a:extLst>
              </p:cNvPr>
              <p:cNvSpPr/>
              <p:nvPr/>
            </p:nvSpPr>
            <p:spPr>
              <a:xfrm>
                <a:off x="597395" y="2428241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rgbClr val="02D4CA">
                    <a:alpha val="2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Овал 123">
                <a:extLst>
                  <a:ext uri="{FF2B5EF4-FFF2-40B4-BE49-F238E27FC236}">
                    <a16:creationId xmlns:a16="http://schemas.microsoft.com/office/drawing/2014/main" id="{099B4ACB-6B70-4360-90F9-A74EF15D5CC6}"/>
                  </a:ext>
                </a:extLst>
              </p:cNvPr>
              <p:cNvSpPr/>
              <p:nvPr/>
            </p:nvSpPr>
            <p:spPr>
              <a:xfrm>
                <a:off x="566108" y="2396954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1677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5ADBD9B5-BC1B-4191-8949-31E70B09485A}"/>
              </a:ext>
            </a:extLst>
          </p:cNvPr>
          <p:cNvSpPr/>
          <p:nvPr/>
        </p:nvSpPr>
        <p:spPr>
          <a:xfrm>
            <a:off x="3959644" y="800149"/>
            <a:ext cx="4860506" cy="5508576"/>
          </a:xfrm>
          <a:prstGeom prst="roundRect">
            <a:avLst>
              <a:gd name="adj" fmla="val 1031"/>
            </a:avLst>
          </a:prstGeom>
          <a:solidFill>
            <a:schemeClr val="tx2"/>
          </a:solidFill>
          <a:ln w="9525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000" dirty="0"/>
              <a:t>Ключевые мероприятия запуска фабрики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E61A80-DFE2-48EF-A6A8-A51C26DE04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9120" y="6540501"/>
            <a:ext cx="861060" cy="25082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A9728-980D-4964-908A-C8DC72D87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DA3D8AE8-E925-4F5A-992D-0492B7A04D2C}"/>
              </a:ext>
            </a:extLst>
          </p:cNvPr>
          <p:cNvGrpSpPr/>
          <p:nvPr/>
        </p:nvGrpSpPr>
        <p:grpSpPr>
          <a:xfrm>
            <a:off x="4552950" y="827917"/>
            <a:ext cx="4267200" cy="5480808"/>
            <a:chOff x="4552950" y="827917"/>
            <a:chExt cx="4267200" cy="5480808"/>
          </a:xfrm>
        </p:grpSpPr>
        <p:cxnSp>
          <p:nvCxnSpPr>
            <p:cNvPr id="49" name="Прямая соединительная линия 48"/>
            <p:cNvCxnSpPr/>
            <p:nvPr/>
          </p:nvCxnSpPr>
          <p:spPr>
            <a:xfrm>
              <a:off x="7486229" y="1510601"/>
              <a:ext cx="0" cy="4798124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  <a:alpha val="67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6720001" y="1506527"/>
              <a:ext cx="0" cy="4798124"/>
            </a:xfrm>
            <a:prstGeom prst="line">
              <a:avLst/>
            </a:prstGeom>
            <a:ln w="12700" cap="rnd">
              <a:solidFill>
                <a:schemeClr val="tx2">
                  <a:lumMod val="75000"/>
                  <a:lumOff val="25000"/>
                  <a:alpha val="67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5953772" y="1506527"/>
              <a:ext cx="0" cy="4798124"/>
            </a:xfrm>
            <a:prstGeom prst="line">
              <a:avLst/>
            </a:prstGeom>
            <a:ln w="12700" cap="rnd">
              <a:solidFill>
                <a:schemeClr val="tx2">
                  <a:lumMod val="75000"/>
                  <a:lumOff val="25000"/>
                  <a:alpha val="67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187543" y="1506527"/>
              <a:ext cx="0" cy="4798124"/>
            </a:xfrm>
            <a:prstGeom prst="line">
              <a:avLst/>
            </a:prstGeom>
            <a:ln w="12700" cap="rnd">
              <a:solidFill>
                <a:schemeClr val="tx2">
                  <a:lumMod val="75000"/>
                  <a:lumOff val="25000"/>
                  <a:alpha val="67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8252456" y="1506527"/>
              <a:ext cx="0" cy="4798124"/>
            </a:xfrm>
            <a:prstGeom prst="line">
              <a:avLst/>
            </a:prstGeom>
            <a:ln w="12700" cap="rnd">
              <a:solidFill>
                <a:schemeClr val="tx2">
                  <a:lumMod val="75000"/>
                  <a:lumOff val="25000"/>
                  <a:alpha val="67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>
              <a:cxnSpLocks/>
            </p:cNvCxnSpPr>
            <p:nvPr/>
          </p:nvCxnSpPr>
          <p:spPr>
            <a:xfrm>
              <a:off x="4552950" y="1509242"/>
              <a:ext cx="4267200" cy="0"/>
            </a:xfrm>
            <a:prstGeom prst="line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187543" y="1302106"/>
              <a:ext cx="0" cy="207136"/>
            </a:xfrm>
            <a:prstGeom prst="line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953772" y="1306668"/>
              <a:ext cx="0" cy="207136"/>
            </a:xfrm>
            <a:prstGeom prst="line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721099" y="1306668"/>
              <a:ext cx="0" cy="207136"/>
            </a:xfrm>
            <a:prstGeom prst="line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486229" y="1030486"/>
              <a:ext cx="0" cy="483318"/>
            </a:xfrm>
            <a:prstGeom prst="line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252456" y="1315421"/>
              <a:ext cx="0" cy="207136"/>
            </a:xfrm>
            <a:prstGeom prst="line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24988" y="1153375"/>
              <a:ext cx="3185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II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34287" y="1172897"/>
              <a:ext cx="3185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III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43586" y="1181245"/>
              <a:ext cx="3185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IV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52884" y="1181245"/>
              <a:ext cx="3185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62185" y="1189997"/>
              <a:ext cx="3185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II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15690" y="1171392"/>
              <a:ext cx="3185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84367" y="827917"/>
              <a:ext cx="8082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E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2017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742742" y="827917"/>
              <a:ext cx="7931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DA7AD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4815944" y="1640096"/>
              <a:ext cx="956478" cy="138076"/>
            </a:xfrm>
            <a:prstGeom prst="roundRect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6764436" y="1578288"/>
              <a:ext cx="1604" cy="222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Скругленный прямоугольник 63"/>
            <p:cNvSpPr/>
            <p:nvPr/>
          </p:nvSpPr>
          <p:spPr>
            <a:xfrm>
              <a:off x="6197571" y="2494953"/>
              <a:ext cx="495952" cy="138076"/>
            </a:xfrm>
            <a:prstGeom prst="roundRect">
              <a:avLst/>
            </a:prstGeom>
            <a:solidFill>
              <a:schemeClr val="accent2">
                <a:lumMod val="50000"/>
                <a:alpha val="36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5831419" y="2085371"/>
              <a:ext cx="318827" cy="138091"/>
            </a:xfrm>
            <a:prstGeom prst="roundRect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7497080" y="5939062"/>
              <a:ext cx="1251382" cy="136341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D72595D5-4E45-416E-B776-695DBEF6E5C8}"/>
                </a:ext>
              </a:extLst>
            </p:cNvPr>
            <p:cNvGrpSpPr/>
            <p:nvPr/>
          </p:nvGrpSpPr>
          <p:grpSpPr>
            <a:xfrm>
              <a:off x="5855717" y="3186461"/>
              <a:ext cx="568733" cy="138091"/>
              <a:chOff x="5855717" y="2908552"/>
              <a:chExt cx="568733" cy="138091"/>
            </a:xfrm>
          </p:grpSpPr>
          <p:sp>
            <p:nvSpPr>
              <p:cNvPr id="72" name="Скругленный прямоугольник 71"/>
              <p:cNvSpPr/>
              <p:nvPr/>
            </p:nvSpPr>
            <p:spPr>
              <a:xfrm>
                <a:off x="6105624" y="2908567"/>
                <a:ext cx="318826" cy="138076"/>
              </a:xfrm>
              <a:prstGeom prst="roundRect">
                <a:avLst/>
              </a:prstGeom>
              <a:solidFill>
                <a:schemeClr val="accent2">
                  <a:lumMod val="50000"/>
                  <a:alpha val="36000"/>
                </a:scheme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41" name="Скругленный прямоугольник 66">
                <a:extLst>
                  <a:ext uri="{FF2B5EF4-FFF2-40B4-BE49-F238E27FC236}">
                    <a16:creationId xmlns:a16="http://schemas.microsoft.com/office/drawing/2014/main" id="{7D233817-791F-4BD2-99A7-7220212BDCCA}"/>
                  </a:ext>
                </a:extLst>
              </p:cNvPr>
              <p:cNvSpPr/>
              <p:nvPr/>
            </p:nvSpPr>
            <p:spPr>
              <a:xfrm>
                <a:off x="5855717" y="2908552"/>
                <a:ext cx="568733" cy="138091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A6FC1727-D496-4E65-9764-A24531F8B03E}"/>
                </a:ext>
              </a:extLst>
            </p:cNvPr>
            <p:cNvGrpSpPr/>
            <p:nvPr/>
          </p:nvGrpSpPr>
          <p:grpSpPr>
            <a:xfrm>
              <a:off x="6186720" y="5585831"/>
              <a:ext cx="1073723" cy="138083"/>
              <a:chOff x="6186720" y="5924683"/>
              <a:chExt cx="1073723" cy="138083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6197571" y="5924690"/>
                <a:ext cx="1062872" cy="138076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42" name="Скругленный прямоугольник 66">
                <a:extLst>
                  <a:ext uri="{FF2B5EF4-FFF2-40B4-BE49-F238E27FC236}">
                    <a16:creationId xmlns:a16="http://schemas.microsoft.com/office/drawing/2014/main" id="{65C42AA5-8089-4425-BB80-DC5C096F5913}"/>
                  </a:ext>
                </a:extLst>
              </p:cNvPr>
              <p:cNvSpPr/>
              <p:nvPr/>
            </p:nvSpPr>
            <p:spPr>
              <a:xfrm>
                <a:off x="6186720" y="5924683"/>
                <a:ext cx="559759" cy="128073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Группа 91">
              <a:extLst>
                <a:ext uri="{FF2B5EF4-FFF2-40B4-BE49-F238E27FC236}">
                  <a16:creationId xmlns:a16="http://schemas.microsoft.com/office/drawing/2014/main" id="{FA4A0A19-4F54-4455-846D-62E04B09F0C1}"/>
                </a:ext>
              </a:extLst>
            </p:cNvPr>
            <p:cNvGrpSpPr/>
            <p:nvPr/>
          </p:nvGrpSpPr>
          <p:grpSpPr>
            <a:xfrm>
              <a:off x="5958515" y="5057324"/>
              <a:ext cx="1486998" cy="155104"/>
              <a:chOff x="5958515" y="5396349"/>
              <a:chExt cx="1486998" cy="155104"/>
            </a:xfrm>
          </p:grpSpPr>
          <p:sp>
            <p:nvSpPr>
              <p:cNvPr id="69" name="Скругленный прямоугольник 68"/>
              <p:cNvSpPr/>
              <p:nvPr/>
            </p:nvSpPr>
            <p:spPr>
              <a:xfrm>
                <a:off x="6027868" y="5397224"/>
                <a:ext cx="1417645" cy="136341"/>
              </a:xfrm>
              <a:prstGeom prst="roundRect">
                <a:avLst/>
              </a:prstGeom>
              <a:solidFill>
                <a:schemeClr val="accent2">
                  <a:lumMod val="50000"/>
                  <a:alpha val="36000"/>
                </a:scheme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43" name="Скругленный прямоугольник 66">
                <a:extLst>
                  <a:ext uri="{FF2B5EF4-FFF2-40B4-BE49-F238E27FC236}">
                    <a16:creationId xmlns:a16="http://schemas.microsoft.com/office/drawing/2014/main" id="{DB05BF76-79E9-4F2A-A197-128BDB467665}"/>
                  </a:ext>
                </a:extLst>
              </p:cNvPr>
              <p:cNvSpPr/>
              <p:nvPr/>
            </p:nvSpPr>
            <p:spPr>
              <a:xfrm>
                <a:off x="5958515" y="5396349"/>
                <a:ext cx="760387" cy="155104"/>
              </a:xfrm>
              <a:prstGeom prst="roundRect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5B8F9D42-893B-40D1-8573-9A17894EF09D}"/>
                </a:ext>
              </a:extLst>
            </p:cNvPr>
            <p:cNvGrpSpPr/>
            <p:nvPr/>
          </p:nvGrpSpPr>
          <p:grpSpPr>
            <a:xfrm>
              <a:off x="5950974" y="4743958"/>
              <a:ext cx="1502536" cy="166188"/>
              <a:chOff x="5950974" y="5006468"/>
              <a:chExt cx="1502536" cy="166188"/>
            </a:xfrm>
          </p:grpSpPr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6035865" y="5007343"/>
                <a:ext cx="1417645" cy="136341"/>
              </a:xfrm>
              <a:prstGeom prst="roundRect">
                <a:avLst/>
              </a:prstGeom>
              <a:solidFill>
                <a:schemeClr val="accent2">
                  <a:lumMod val="50000"/>
                  <a:alpha val="36000"/>
                </a:scheme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44" name="Скругленный прямоугольник 66">
                <a:extLst>
                  <a:ext uri="{FF2B5EF4-FFF2-40B4-BE49-F238E27FC236}">
                    <a16:creationId xmlns:a16="http://schemas.microsoft.com/office/drawing/2014/main" id="{E469369C-2878-4432-B397-23992DA7C83D}"/>
                  </a:ext>
                </a:extLst>
              </p:cNvPr>
              <p:cNvSpPr/>
              <p:nvPr/>
            </p:nvSpPr>
            <p:spPr>
              <a:xfrm>
                <a:off x="5950974" y="5006468"/>
                <a:ext cx="795506" cy="166188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D2716DDC-A32C-4FF9-B5F8-3032CA661C05}"/>
                </a:ext>
              </a:extLst>
            </p:cNvPr>
            <p:cNvGrpSpPr/>
            <p:nvPr/>
          </p:nvGrpSpPr>
          <p:grpSpPr>
            <a:xfrm>
              <a:off x="5980251" y="4430592"/>
              <a:ext cx="1469539" cy="156855"/>
              <a:chOff x="5980251" y="4581833"/>
              <a:chExt cx="1469539" cy="156855"/>
            </a:xfrm>
          </p:grpSpPr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6032145" y="4581833"/>
                <a:ext cx="1417645" cy="136341"/>
              </a:xfrm>
              <a:prstGeom prst="roundRect">
                <a:avLst/>
              </a:prstGeom>
              <a:solidFill>
                <a:schemeClr val="accent2">
                  <a:lumMod val="50000"/>
                  <a:alpha val="36000"/>
                </a:scheme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45" name="Скругленный прямоугольник 66">
                <a:extLst>
                  <a:ext uri="{FF2B5EF4-FFF2-40B4-BE49-F238E27FC236}">
                    <a16:creationId xmlns:a16="http://schemas.microsoft.com/office/drawing/2014/main" id="{F418F2D9-83C5-4736-B541-54EEE5DE4490}"/>
                  </a:ext>
                </a:extLst>
              </p:cNvPr>
              <p:cNvSpPr/>
              <p:nvPr/>
            </p:nvSpPr>
            <p:spPr>
              <a:xfrm>
                <a:off x="5980251" y="4581833"/>
                <a:ext cx="738651" cy="156855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84E4EE74-F130-4A4B-A2A0-2BB6D6A59392}"/>
                </a:ext>
              </a:extLst>
            </p:cNvPr>
            <p:cNvGrpSpPr/>
            <p:nvPr/>
          </p:nvGrpSpPr>
          <p:grpSpPr>
            <a:xfrm>
              <a:off x="5970914" y="4117226"/>
              <a:ext cx="973087" cy="194285"/>
              <a:chOff x="5970914" y="4340097"/>
              <a:chExt cx="973087" cy="194285"/>
            </a:xfrm>
          </p:grpSpPr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6032145" y="4340105"/>
                <a:ext cx="911856" cy="138076"/>
              </a:xfrm>
              <a:prstGeom prst="roundRect">
                <a:avLst/>
              </a:prstGeom>
              <a:solidFill>
                <a:schemeClr val="accent2">
                  <a:lumMod val="50000"/>
                  <a:alpha val="36000"/>
                </a:schemeClr>
              </a:solidFill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46" name="Скругленный прямоугольник 66">
                <a:extLst>
                  <a:ext uri="{FF2B5EF4-FFF2-40B4-BE49-F238E27FC236}">
                    <a16:creationId xmlns:a16="http://schemas.microsoft.com/office/drawing/2014/main" id="{F1B3EF5F-281C-4682-A671-EDC99CA61A9B}"/>
                  </a:ext>
                </a:extLst>
              </p:cNvPr>
              <p:cNvSpPr/>
              <p:nvPr/>
            </p:nvSpPr>
            <p:spPr>
              <a:xfrm>
                <a:off x="5970914" y="4340097"/>
                <a:ext cx="775566" cy="194285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2"/>
                  </a:gs>
                  <a:gs pos="0">
                    <a:schemeClr val="accent2">
                      <a:lumMod val="75000"/>
                    </a:schemeClr>
                  </a:gs>
                </a:gsLst>
                <a:lin ang="16200000" scaled="1"/>
                <a:tileRect/>
              </a:gradFill>
              <a:ln w="9525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</p:grpSp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710332E9-617D-4A20-B442-45EAB23592E3}"/>
                </a:ext>
              </a:extLst>
            </p:cNvPr>
            <p:cNvCxnSpPr>
              <a:cxnSpLocks/>
            </p:cNvCxnSpPr>
            <p:nvPr/>
          </p:nvCxnSpPr>
          <p:spPr>
            <a:xfrm>
              <a:off x="4559213" y="3785096"/>
              <a:ext cx="4233134" cy="0"/>
            </a:xfrm>
            <a:prstGeom prst="line">
              <a:avLst/>
            </a:prstGeom>
            <a:ln w="6350">
              <a:gradFill>
                <a:gsLst>
                  <a:gs pos="0">
                    <a:srgbClr val="33424B"/>
                  </a:gs>
                  <a:gs pos="100000">
                    <a:srgbClr val="33424B"/>
                  </a:gs>
                </a:gsLst>
                <a:lin ang="5400000" scaled="1"/>
              </a:gradFill>
              <a:prstDash val="sysDot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id="{26522B05-0533-41DF-95AE-334F94F9338A}"/>
                </a:ext>
              </a:extLst>
            </p:cNvPr>
            <p:cNvCxnSpPr>
              <a:cxnSpLocks/>
            </p:cNvCxnSpPr>
            <p:nvPr/>
          </p:nvCxnSpPr>
          <p:spPr>
            <a:xfrm>
              <a:off x="4559213" y="5370691"/>
              <a:ext cx="4233134" cy="0"/>
            </a:xfrm>
            <a:prstGeom prst="line">
              <a:avLst/>
            </a:prstGeom>
            <a:ln w="6350">
              <a:gradFill>
                <a:gsLst>
                  <a:gs pos="0">
                    <a:srgbClr val="33424B"/>
                  </a:gs>
                  <a:gs pos="100000">
                    <a:srgbClr val="33424B"/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7467728B-CB01-4089-8770-377041E3B697}"/>
                </a:ext>
              </a:extLst>
            </p:cNvPr>
            <p:cNvCxnSpPr>
              <a:cxnSpLocks/>
            </p:cNvCxnSpPr>
            <p:nvPr/>
          </p:nvCxnSpPr>
          <p:spPr>
            <a:xfrm>
              <a:off x="4559213" y="2725916"/>
              <a:ext cx="4233134" cy="0"/>
            </a:xfrm>
            <a:prstGeom prst="line">
              <a:avLst/>
            </a:prstGeom>
            <a:ln w="6350">
              <a:gradFill>
                <a:gsLst>
                  <a:gs pos="0">
                    <a:srgbClr val="33424B"/>
                  </a:gs>
                  <a:gs pos="100000">
                    <a:srgbClr val="33424B"/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C6AD780A-805E-4BD4-85C7-690FE625827A}"/>
                </a:ext>
              </a:extLst>
            </p:cNvPr>
            <p:cNvCxnSpPr>
              <a:cxnSpLocks/>
            </p:cNvCxnSpPr>
            <p:nvPr/>
          </p:nvCxnSpPr>
          <p:spPr>
            <a:xfrm>
              <a:off x="4559213" y="2402066"/>
              <a:ext cx="4233134" cy="0"/>
            </a:xfrm>
            <a:prstGeom prst="line">
              <a:avLst/>
            </a:prstGeom>
            <a:ln w="6350">
              <a:gradFill>
                <a:gsLst>
                  <a:gs pos="0">
                    <a:srgbClr val="33424B"/>
                  </a:gs>
                  <a:gs pos="100000">
                    <a:srgbClr val="33424B"/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6DE67AF8-E0AD-4CCC-B5D3-9F519444E277}"/>
                </a:ext>
              </a:extLst>
            </p:cNvPr>
            <p:cNvCxnSpPr>
              <a:cxnSpLocks/>
            </p:cNvCxnSpPr>
            <p:nvPr/>
          </p:nvCxnSpPr>
          <p:spPr>
            <a:xfrm>
              <a:off x="4559213" y="1906766"/>
              <a:ext cx="4233134" cy="0"/>
            </a:xfrm>
            <a:prstGeom prst="line">
              <a:avLst/>
            </a:prstGeom>
            <a:ln w="6350">
              <a:gradFill>
                <a:gsLst>
                  <a:gs pos="0">
                    <a:srgbClr val="33424B"/>
                  </a:gs>
                  <a:gs pos="100000">
                    <a:srgbClr val="33424B"/>
                  </a:gs>
                </a:gsLst>
                <a:lin ang="5400000" scaled="1"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CC0E943F-F398-4B05-BAB9-8EDF5408DA8A}"/>
              </a:ext>
            </a:extLst>
          </p:cNvPr>
          <p:cNvGrpSpPr/>
          <p:nvPr/>
        </p:nvGrpSpPr>
        <p:grpSpPr>
          <a:xfrm>
            <a:off x="338866" y="800098"/>
            <a:ext cx="4233134" cy="5508627"/>
            <a:chOff x="338866" y="800098"/>
            <a:chExt cx="4233134" cy="5508627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EC5F7266-7B04-4886-A322-3FFD460773DB}"/>
                </a:ext>
              </a:extLst>
            </p:cNvPr>
            <p:cNvSpPr/>
            <p:nvPr/>
          </p:nvSpPr>
          <p:spPr>
            <a:xfrm>
              <a:off x="338866" y="800098"/>
              <a:ext cx="4228969" cy="5508627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50800" dist="38100" algn="l" rotWithShape="0">
                <a:prstClr val="black">
                  <a:alpha val="31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92792" y="1602983"/>
              <a:ext cx="3557493" cy="4614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0181C1"/>
                </a:buClr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Разработка Концепции</a:t>
              </a:r>
            </a:p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0181C1"/>
                </a:buClr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Одобрение Правлением </a:t>
              </a:r>
              <a:r>
                <a:rPr kumimoji="0" lang="ru-RU" sz="13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ВЭБа</a:t>
              </a:r>
              <a:r>
                <a: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принципов работы фабрики</a:t>
              </a:r>
            </a:p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0181C1"/>
                </a:buClr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Одобрение Регламента работы фабрики</a:t>
              </a:r>
            </a:p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0181C1"/>
                </a:buClr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Актуализация плановых показателей «фабрики»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(объем поддержки; характеристики и лимит гос. гарантий; объем субсидирования процентной ставки)</a:t>
              </a:r>
            </a:p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181C1"/>
                </a:buClr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Совершенствование законодательства</a:t>
              </a:r>
            </a:p>
            <a:p>
              <a:pPr marL="637931" marR="0" lvl="1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181C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Закон о синдицированном кредите</a:t>
              </a:r>
            </a:p>
            <a:p>
              <a:pPr marL="637931" marR="0" lvl="1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181C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Федеральный бюджет </a:t>
              </a:r>
              <a:b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(программа госгарантий и субсидии)</a:t>
              </a:r>
            </a:p>
            <a:p>
              <a:pPr marL="637931" marR="0" lvl="1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181C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Госпрограммы и Постановления Правительства</a:t>
              </a:r>
            </a:p>
            <a:p>
              <a:pPr marL="637931" marR="0" lvl="1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181C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Нормативные акты Банка России </a:t>
              </a:r>
            </a:p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>
                  <a:srgbClr val="0181C1"/>
                </a:buClr>
                <a:buSzTx/>
                <a:buFontTx/>
                <a:buNone/>
                <a:tabLst/>
                <a:defRPr/>
              </a:pPr>
              <a:r>
                <a: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Начало работы с проектами</a:t>
              </a:r>
            </a:p>
            <a:p>
              <a:pPr marL="637931" marR="0" lvl="1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181C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Информирование участников</a:t>
              </a:r>
            </a:p>
            <a:p>
              <a:pPr marL="637931" marR="0" lvl="1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181C1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Запуск фабрики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1E35F7-956F-4433-A197-F5C1C3002DE9}"/>
                </a:ext>
              </a:extLst>
            </p:cNvPr>
            <p:cNvSpPr txBox="1"/>
            <p:nvPr/>
          </p:nvSpPr>
          <p:spPr>
            <a:xfrm>
              <a:off x="683568" y="1593098"/>
              <a:ext cx="9537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E9">
                      <a:alpha val="63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01</a:t>
              </a: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89E9">
                    <a:alpha val="63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F506DD7-705E-4DF0-A3AB-B36863ABA023}"/>
                </a:ext>
              </a:extLst>
            </p:cNvPr>
            <p:cNvSpPr txBox="1"/>
            <p:nvPr/>
          </p:nvSpPr>
          <p:spPr>
            <a:xfrm>
              <a:off x="683568" y="1891019"/>
              <a:ext cx="9537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E9">
                      <a:alpha val="63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02</a:t>
              </a: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89E9">
                    <a:alpha val="63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2CE3C3F-9978-46D9-A06C-73F53E4D69C8}"/>
                </a:ext>
              </a:extLst>
            </p:cNvPr>
            <p:cNvSpPr txBox="1"/>
            <p:nvPr/>
          </p:nvSpPr>
          <p:spPr>
            <a:xfrm>
              <a:off x="683568" y="2402066"/>
              <a:ext cx="9537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E9">
                      <a:alpha val="63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03</a:t>
              </a: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89E9">
                    <a:alpha val="63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3646015-A8D5-4AA4-9037-569EABFB3E6D}"/>
                </a:ext>
              </a:extLst>
            </p:cNvPr>
            <p:cNvSpPr txBox="1"/>
            <p:nvPr/>
          </p:nvSpPr>
          <p:spPr>
            <a:xfrm>
              <a:off x="683568" y="2709675"/>
              <a:ext cx="9537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E9">
                      <a:alpha val="63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04</a:t>
              </a: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89E9">
                    <a:alpha val="63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E65DCCB-C45D-43A3-98A0-AA8E77E1F950}"/>
                </a:ext>
              </a:extLst>
            </p:cNvPr>
            <p:cNvSpPr txBox="1"/>
            <p:nvPr/>
          </p:nvSpPr>
          <p:spPr>
            <a:xfrm>
              <a:off x="683568" y="3774959"/>
              <a:ext cx="9537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E9">
                      <a:alpha val="63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</a:t>
              </a: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89E9">
                    <a:alpha val="63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AE0783-B0CA-4673-9414-8C81FD360B65}"/>
                </a:ext>
              </a:extLst>
            </p:cNvPr>
            <p:cNvSpPr txBox="1"/>
            <p:nvPr/>
          </p:nvSpPr>
          <p:spPr>
            <a:xfrm>
              <a:off x="683568" y="5327399"/>
              <a:ext cx="95374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E9">
                      <a:alpha val="63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</a:t>
              </a:r>
              <a:endPara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89E9">
                    <a:alpha val="63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28789939-841F-43A8-8892-394936686818}"/>
                </a:ext>
              </a:extLst>
            </p:cNvPr>
            <p:cNvGrpSpPr/>
            <p:nvPr/>
          </p:nvGrpSpPr>
          <p:grpSpPr>
            <a:xfrm>
              <a:off x="338866" y="1509097"/>
              <a:ext cx="4233134" cy="3861594"/>
              <a:chOff x="338866" y="1509097"/>
              <a:chExt cx="4233134" cy="3861594"/>
            </a:xfrm>
          </p:grpSpPr>
          <p:cxnSp>
            <p:nvCxnSpPr>
              <p:cNvPr id="78" name="Прямая соединительная линия 77">
                <a:extLst>
                  <a:ext uri="{FF2B5EF4-FFF2-40B4-BE49-F238E27FC236}">
                    <a16:creationId xmlns:a16="http://schemas.microsoft.com/office/drawing/2014/main" id="{AAAD102F-B667-47B3-878E-E7E92EA7DA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866" y="3785096"/>
                <a:ext cx="4233134" cy="0"/>
              </a:xfrm>
              <a:prstGeom prst="line">
                <a:avLst/>
              </a:prstGeom>
              <a:ln w="6350">
                <a:gradFill>
                  <a:gsLst>
                    <a:gs pos="0">
                      <a:srgbClr val="33424B"/>
                    </a:gs>
                    <a:gs pos="100000">
                      <a:srgbClr val="19455B"/>
                    </a:gs>
                  </a:gsLst>
                  <a:lin ang="0" scaled="0"/>
                </a:gradFill>
                <a:prstDash val="sysDot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>
                <a:extLst>
                  <a:ext uri="{FF2B5EF4-FFF2-40B4-BE49-F238E27FC236}">
                    <a16:creationId xmlns:a16="http://schemas.microsoft.com/office/drawing/2014/main" id="{6A1DA269-CB71-4A26-B09F-BF5E0424B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866" y="5370691"/>
                <a:ext cx="4233134" cy="0"/>
              </a:xfrm>
              <a:prstGeom prst="line">
                <a:avLst/>
              </a:prstGeom>
              <a:ln w="6350">
                <a:gradFill>
                  <a:gsLst>
                    <a:gs pos="0">
                      <a:srgbClr val="33424B"/>
                    </a:gs>
                    <a:gs pos="100000">
                      <a:srgbClr val="19455B"/>
                    </a:gs>
                  </a:gsLst>
                  <a:lin ang="0" scaled="0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>
                <a:extLst>
                  <a:ext uri="{FF2B5EF4-FFF2-40B4-BE49-F238E27FC236}">
                    <a16:creationId xmlns:a16="http://schemas.microsoft.com/office/drawing/2014/main" id="{D82AC799-834F-40E7-B685-872A49E86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866" y="2725916"/>
                <a:ext cx="4233134" cy="0"/>
              </a:xfrm>
              <a:prstGeom prst="line">
                <a:avLst/>
              </a:prstGeom>
              <a:ln w="6350">
                <a:gradFill>
                  <a:gsLst>
                    <a:gs pos="0">
                      <a:srgbClr val="33424B"/>
                    </a:gs>
                    <a:gs pos="100000">
                      <a:srgbClr val="19455B"/>
                    </a:gs>
                  </a:gsLst>
                  <a:lin ang="0" scaled="0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>
                <a:extLst>
                  <a:ext uri="{FF2B5EF4-FFF2-40B4-BE49-F238E27FC236}">
                    <a16:creationId xmlns:a16="http://schemas.microsoft.com/office/drawing/2014/main" id="{4A667E3A-47A3-4D75-9D7E-72B69E8AAC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866" y="2402066"/>
                <a:ext cx="4233134" cy="0"/>
              </a:xfrm>
              <a:prstGeom prst="line">
                <a:avLst/>
              </a:prstGeom>
              <a:ln w="6350">
                <a:gradFill>
                  <a:gsLst>
                    <a:gs pos="0">
                      <a:srgbClr val="33424B"/>
                    </a:gs>
                    <a:gs pos="100000">
                      <a:srgbClr val="19455B"/>
                    </a:gs>
                  </a:gsLst>
                  <a:lin ang="0" scaled="0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>
                <a:extLst>
                  <a:ext uri="{FF2B5EF4-FFF2-40B4-BE49-F238E27FC236}">
                    <a16:creationId xmlns:a16="http://schemas.microsoft.com/office/drawing/2014/main" id="{4F0B96AD-33D4-40A5-B7CC-44EFE9A8E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866" y="1906766"/>
                <a:ext cx="4233134" cy="0"/>
              </a:xfrm>
              <a:prstGeom prst="line">
                <a:avLst/>
              </a:prstGeom>
              <a:ln w="6350">
                <a:gradFill>
                  <a:gsLst>
                    <a:gs pos="0">
                      <a:srgbClr val="33424B"/>
                    </a:gs>
                    <a:gs pos="100000">
                      <a:srgbClr val="19455B"/>
                    </a:gs>
                  </a:gsLst>
                  <a:lin ang="0" scaled="0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>
                <a:extLst>
                  <a:ext uri="{FF2B5EF4-FFF2-40B4-BE49-F238E27FC236}">
                    <a16:creationId xmlns:a16="http://schemas.microsoft.com/office/drawing/2014/main" id="{587C8382-E316-4410-AA8D-8C69E6826C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866" y="1509097"/>
                <a:ext cx="4233134" cy="0"/>
              </a:xfrm>
              <a:prstGeom prst="line">
                <a:avLst/>
              </a:prstGeom>
              <a:ln w="6350">
                <a:gradFill>
                  <a:gsLst>
                    <a:gs pos="0">
                      <a:srgbClr val="33424B"/>
                    </a:gs>
                    <a:gs pos="100000">
                      <a:srgbClr val="19455B"/>
                    </a:gs>
                  </a:gsLst>
                  <a:lin ang="0" scaled="0"/>
                </a:gra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22284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07457A-26FF-414C-9E1F-446D7BDA4ABC}"/>
              </a:ext>
            </a:extLst>
          </p:cNvPr>
          <p:cNvSpPr/>
          <p:nvPr/>
        </p:nvSpPr>
        <p:spPr>
          <a:xfrm>
            <a:off x="971600" y="3717032"/>
            <a:ext cx="6407907" cy="954107"/>
          </a:xfrm>
          <a:prstGeom prst="rect">
            <a:avLst/>
          </a:prstGeom>
          <a:effectLst/>
        </p:spPr>
        <p:txBody>
          <a:bodyPr wrap="square" anchor="ctr">
            <a:spAutoFit/>
          </a:bodyPr>
          <a:lstStyle/>
          <a:p>
            <a:r>
              <a:rPr lang="ru-RU" sz="3200" b="1" kern="0" dirty="0" smtClean="0">
                <a:solidFill>
                  <a:schemeClr val="accent1"/>
                </a:solidFill>
                <a:effectLst>
                  <a:outerShdw blurRad="152400" dist="38100" dir="2700000" algn="tl" rotWithShape="0">
                    <a:prstClr val="black">
                      <a:alpha val="16000"/>
                    </a:prstClr>
                  </a:outerShdw>
                </a:effectLst>
                <a:ea typeface="+mj-ea"/>
                <a:cs typeface="+mj-cs"/>
              </a:rPr>
              <a:t>СПАСИБО ЗА ВНИМАНИЕ!</a:t>
            </a:r>
            <a:r>
              <a:rPr lang="ru-RU" sz="3200" b="1" kern="0" dirty="0">
                <a:solidFill>
                  <a:schemeClr val="accent1"/>
                </a:solidFill>
                <a:effectLst>
                  <a:outerShdw blurRad="152400" dist="38100" dir="2700000" algn="tl" rotWithShape="0">
                    <a:prstClr val="black">
                      <a:alpha val="16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200" b="1" kern="0" dirty="0">
                <a:solidFill>
                  <a:schemeClr val="accent1"/>
                </a:solidFill>
                <a:effectLst>
                  <a:outerShdw blurRad="152400" dist="38100" dir="2700000" algn="tl" rotWithShape="0">
                    <a:prstClr val="black">
                      <a:alpha val="16000"/>
                    </a:prstClr>
                  </a:outerShdw>
                </a:effectLst>
                <a:ea typeface="+mj-ea"/>
                <a:cs typeface="+mj-cs"/>
              </a:rPr>
            </a:br>
            <a:endParaRPr lang="ru-RU" sz="2400" dirty="0">
              <a:effectLst>
                <a:outerShdw blurRad="152400" dist="38100" dir="2700000" algn="tl" rotWithShape="0">
                  <a:prstClr val="black">
                    <a:alpha val="16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6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FBD668D-C5DA-4D20-ACC4-EE417DF6BE05}"/>
              </a:ext>
            </a:extLst>
          </p:cNvPr>
          <p:cNvGrpSpPr/>
          <p:nvPr/>
        </p:nvGrpSpPr>
        <p:grpSpPr>
          <a:xfrm>
            <a:off x="323851" y="3637969"/>
            <a:ext cx="8498854" cy="2785010"/>
            <a:chOff x="323851" y="3637969"/>
            <a:chExt cx="8498854" cy="2887686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EC02EC6B-E0E9-4F84-908D-78A11DD1436B}"/>
                </a:ext>
              </a:extLst>
            </p:cNvPr>
            <p:cNvSpPr/>
            <p:nvPr/>
          </p:nvSpPr>
          <p:spPr>
            <a:xfrm>
              <a:off x="323851" y="3637969"/>
              <a:ext cx="8498854" cy="2887686"/>
            </a:xfrm>
            <a:prstGeom prst="roundRect">
              <a:avLst>
                <a:gd name="adj" fmla="val 503"/>
              </a:avLst>
            </a:prstGeom>
            <a:gradFill flip="none" rotWithShape="1">
              <a:gsLst>
                <a:gs pos="33000">
                  <a:srgbClr val="253137"/>
                </a:gs>
                <a:gs pos="100000">
                  <a:srgbClr val="202B30"/>
                </a:gs>
              </a:gsLst>
              <a:lin ang="2700000" scaled="1"/>
              <a:tileRect/>
            </a:gradFill>
            <a:ln w="9525" cap="flat" cmpd="sng" algn="ctr">
              <a:solidFill>
                <a:srgbClr val="1D262B">
                  <a:lumMod val="90000"/>
                  <a:lumOff val="10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43EF51EF-A7EB-411D-82EF-D59B8F509A61}"/>
                </a:ext>
              </a:extLst>
            </p:cNvPr>
            <p:cNvSpPr/>
            <p:nvPr/>
          </p:nvSpPr>
          <p:spPr>
            <a:xfrm>
              <a:off x="323851" y="3637969"/>
              <a:ext cx="8498854" cy="309737"/>
            </a:xfrm>
            <a:prstGeom prst="roundRect">
              <a:avLst>
                <a:gd name="adj" fmla="val 5896"/>
              </a:avLst>
            </a:prstGeom>
            <a:solidFill>
              <a:srgbClr val="384952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064CCA-4B00-4FBC-9A59-574C2C99DDB6}"/>
                </a:ext>
              </a:extLst>
            </p:cNvPr>
            <p:cNvSpPr txBox="1"/>
            <p:nvPr/>
          </p:nvSpPr>
          <p:spPr>
            <a:xfrm>
              <a:off x="683568" y="3654338"/>
              <a:ext cx="7776864" cy="287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Реальные темпы роста инвестиций в основной капитал 20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0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0-2020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85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гг. %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F4B4F0-C06A-4BAB-9768-F32F9F5BDDC9}"/>
                </a:ext>
              </a:extLst>
            </p:cNvPr>
            <p:cNvSpPr txBox="1"/>
            <p:nvPr/>
          </p:nvSpPr>
          <p:spPr>
            <a:xfrm>
              <a:off x="5781089" y="6293192"/>
              <a:ext cx="30243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Оценка Внешэкономбанка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8BE452-795D-4031-A760-BD81886CC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Инвестиции в модернизацию экономики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582AF78-F426-4BB9-8ED0-A2CAADE18F0F}"/>
              </a:ext>
            </a:extLst>
          </p:cNvPr>
          <p:cNvGraphicFramePr/>
          <p:nvPr>
            <p:extLst/>
          </p:nvPr>
        </p:nvGraphicFramePr>
        <p:xfrm>
          <a:off x="338575" y="3993163"/>
          <a:ext cx="8466850" cy="243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D08020E-B457-4FD6-A716-F9341A563979}"/>
              </a:ext>
            </a:extLst>
          </p:cNvPr>
          <p:cNvGrpSpPr/>
          <p:nvPr/>
        </p:nvGrpSpPr>
        <p:grpSpPr>
          <a:xfrm>
            <a:off x="320723" y="916944"/>
            <a:ext cx="4125653" cy="2512055"/>
            <a:chOff x="320723" y="916944"/>
            <a:chExt cx="4125653" cy="2512055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D8027747-70AA-476B-B231-11188781C907}"/>
                </a:ext>
              </a:extLst>
            </p:cNvPr>
            <p:cNvSpPr/>
            <p:nvPr/>
          </p:nvSpPr>
          <p:spPr>
            <a:xfrm>
              <a:off x="320723" y="931120"/>
              <a:ext cx="4096605" cy="2497879"/>
            </a:xfrm>
            <a:prstGeom prst="roundRect">
              <a:avLst>
                <a:gd name="adj" fmla="val 503"/>
              </a:avLst>
            </a:prstGeom>
            <a:gradFill flip="none" rotWithShape="1">
              <a:gsLst>
                <a:gs pos="33000">
                  <a:srgbClr val="253137"/>
                </a:gs>
                <a:gs pos="100000">
                  <a:srgbClr val="202B30"/>
                </a:gs>
              </a:gsLst>
              <a:lin ang="2700000" scaled="1"/>
              <a:tileRect/>
            </a:gradFill>
            <a:ln w="9525" cap="flat" cmpd="sng" algn="ctr">
              <a:solidFill>
                <a:srgbClr val="1D262B">
                  <a:lumMod val="90000"/>
                  <a:lumOff val="10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0818490C-146F-4777-8A20-FF1885C223FD}"/>
                </a:ext>
              </a:extLst>
            </p:cNvPr>
            <p:cNvSpPr/>
            <p:nvPr/>
          </p:nvSpPr>
          <p:spPr>
            <a:xfrm>
              <a:off x="320723" y="916944"/>
              <a:ext cx="4108374" cy="555625"/>
            </a:xfrm>
            <a:prstGeom prst="roundRect">
              <a:avLst>
                <a:gd name="adj" fmla="val 4013"/>
              </a:avLst>
            </a:prstGeom>
            <a:solidFill>
              <a:srgbClr val="384952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EC40DD3-6CCE-440E-9455-8E0A15A86082}"/>
                </a:ext>
              </a:extLst>
            </p:cNvPr>
            <p:cNvSpPr/>
            <p:nvPr/>
          </p:nvSpPr>
          <p:spPr>
            <a:xfrm>
              <a:off x="784210" y="1527643"/>
              <a:ext cx="3662166" cy="16604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1D262B">
                    <a:lumMod val="50000"/>
                    <a:lumOff val="50000"/>
                  </a:srgbClr>
                </a:buClr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Потребность в масштабном технологическом перевооружении</a:t>
              </a:r>
            </a:p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1D262B">
                    <a:lumMod val="50000"/>
                    <a:lumOff val="50000"/>
                  </a:srgbClr>
                </a:buClr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alt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Высокая закредитованность предприятий перерабатывающей промышленности </a:t>
              </a:r>
              <a:br>
                <a:rPr kumimoji="0" lang="ru-RU" alt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alt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(«тиски финансовых ковенант»)</a:t>
              </a:r>
            </a:p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1D262B">
                    <a:lumMod val="50000"/>
                    <a:lumOff val="50000"/>
                  </a:srgbClr>
                </a:buClr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alt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Наличие санкционных ограничений</a:t>
              </a:r>
            </a:p>
          </p:txBody>
        </p:sp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0421A482-91BC-45D9-83F3-63D8B18F6505}"/>
                </a:ext>
              </a:extLst>
            </p:cNvPr>
            <p:cNvGrpSpPr/>
            <p:nvPr/>
          </p:nvGrpSpPr>
          <p:grpSpPr>
            <a:xfrm>
              <a:off x="539552" y="1025479"/>
              <a:ext cx="3138755" cy="338554"/>
              <a:chOff x="539552" y="1060046"/>
              <a:chExt cx="3138755" cy="338554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AD02F4C-35AD-4ACD-8C0F-B73F1CCA6D51}"/>
                  </a:ext>
                </a:extLst>
              </p:cNvPr>
              <p:cNvSpPr/>
              <p:nvPr/>
            </p:nvSpPr>
            <p:spPr>
              <a:xfrm>
                <a:off x="791298" y="1060046"/>
                <a:ext cx="28870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32863" rtl="0" eaLnBrk="1" fontAlgn="base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ct val="0"/>
                  </a:spcAft>
                  <a:buClr>
                    <a:srgbClr val="66CCFF"/>
                  </a:buClr>
                  <a:buSzTx/>
                  <a:buFontTx/>
                  <a:buNone/>
                  <a:tabLst>
                    <a:tab pos="457200" algn="l"/>
                  </a:tabLst>
                  <a:defRPr/>
                </a:pPr>
                <a:r>
                  <a:rPr kumimoji="0" lang="ru-RU" alt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E96D2"/>
                    </a:solidFill>
                    <a:effectLst/>
                    <a:uLnTx/>
                    <a:uFillTx/>
                    <a:latin typeface="Arial"/>
                    <a:ea typeface="+mn-ea"/>
                    <a:cs typeface="Arial" pitchFamily="34" charset="0"/>
                  </a:rPr>
                  <a:t>Реальный сектор экономики</a:t>
                </a:r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FEAB5FC3-61E2-49AB-90B6-FA6A9D1D4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539552" y="1095280"/>
                <a:ext cx="268086" cy="268086"/>
              </a:xfrm>
              <a:prstGeom prst="rect">
                <a:avLst/>
              </a:prstGeom>
            </p:spPr>
          </p:pic>
        </p:grp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8C701099-1095-4448-BFE5-BC27DC6C9847}"/>
                </a:ext>
              </a:extLst>
            </p:cNvPr>
            <p:cNvCxnSpPr>
              <a:cxnSpLocks/>
            </p:cNvCxnSpPr>
            <p:nvPr/>
          </p:nvCxnSpPr>
          <p:spPr>
            <a:xfrm>
              <a:off x="673595" y="1480820"/>
              <a:ext cx="0" cy="1351915"/>
            </a:xfrm>
            <a:prstGeom prst="line">
              <a:avLst/>
            </a:prstGeom>
            <a:ln w="3175">
              <a:solidFill>
                <a:schemeClr val="accent1">
                  <a:alpha val="84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412C4E78-E3D3-49AF-B47C-03E6FC619E9E}"/>
                </a:ext>
              </a:extLst>
            </p:cNvPr>
            <p:cNvGrpSpPr/>
            <p:nvPr/>
          </p:nvGrpSpPr>
          <p:grpSpPr>
            <a:xfrm>
              <a:off x="566108" y="1557817"/>
              <a:ext cx="214974" cy="214974"/>
              <a:chOff x="566108" y="1567332"/>
              <a:chExt cx="214974" cy="214974"/>
            </a:xfrm>
          </p:grpSpPr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AC5E4D22-21F2-49D4-8D44-BE39D2739C9C}"/>
                  </a:ext>
                </a:extLst>
              </p:cNvPr>
              <p:cNvSpPr/>
              <p:nvPr/>
            </p:nvSpPr>
            <p:spPr>
              <a:xfrm>
                <a:off x="640258" y="1641482"/>
                <a:ext cx="66675" cy="66675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accent1">
                    <a:alpha val="23000"/>
                  </a:schemeClr>
                </a:solidFill>
              </a:ln>
              <a:effectLst>
                <a:glow rad="101600">
                  <a:schemeClr val="accent1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382324EB-F73C-4602-9E1C-0B4A62BB700B}"/>
                  </a:ext>
                </a:extLst>
              </p:cNvPr>
              <p:cNvSpPr/>
              <p:nvPr/>
            </p:nvSpPr>
            <p:spPr>
              <a:xfrm>
                <a:off x="597395" y="1598619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F6C6D060-BC7D-4DD0-83E9-CD521585A06C}"/>
                  </a:ext>
                </a:extLst>
              </p:cNvPr>
              <p:cNvSpPr/>
              <p:nvPr/>
            </p:nvSpPr>
            <p:spPr>
              <a:xfrm>
                <a:off x="566108" y="1567332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1D5E6877-9C5F-4551-851C-D66245AC3714}"/>
                </a:ext>
              </a:extLst>
            </p:cNvPr>
            <p:cNvGrpSpPr/>
            <p:nvPr/>
          </p:nvGrpSpPr>
          <p:grpSpPr>
            <a:xfrm>
              <a:off x="566108" y="2064547"/>
              <a:ext cx="214974" cy="214974"/>
              <a:chOff x="566108" y="1567332"/>
              <a:chExt cx="214974" cy="214974"/>
            </a:xfrm>
          </p:grpSpPr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9E3E5C71-C821-4769-B7F2-FEC08F77B8E0}"/>
                  </a:ext>
                </a:extLst>
              </p:cNvPr>
              <p:cNvSpPr/>
              <p:nvPr/>
            </p:nvSpPr>
            <p:spPr>
              <a:xfrm>
                <a:off x="640258" y="1641482"/>
                <a:ext cx="66675" cy="66675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accent1">
                    <a:alpha val="23000"/>
                  </a:schemeClr>
                </a:solidFill>
              </a:ln>
              <a:effectLst>
                <a:glow rad="101600">
                  <a:schemeClr val="accent1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47715F52-68CC-4010-863D-88AE4E53132A}"/>
                  </a:ext>
                </a:extLst>
              </p:cNvPr>
              <p:cNvSpPr/>
              <p:nvPr/>
            </p:nvSpPr>
            <p:spPr>
              <a:xfrm>
                <a:off x="597395" y="1598619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312C15BE-56F1-43DD-B80D-4B12272FE660}"/>
                  </a:ext>
                </a:extLst>
              </p:cNvPr>
              <p:cNvSpPr/>
              <p:nvPr/>
            </p:nvSpPr>
            <p:spPr>
              <a:xfrm>
                <a:off x="566108" y="1567332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1A55C5B5-E062-4FC2-A1B3-C5E40F58922D}"/>
                </a:ext>
              </a:extLst>
            </p:cNvPr>
            <p:cNvGrpSpPr/>
            <p:nvPr/>
          </p:nvGrpSpPr>
          <p:grpSpPr>
            <a:xfrm>
              <a:off x="566108" y="2729392"/>
              <a:ext cx="214974" cy="214974"/>
              <a:chOff x="566108" y="1567332"/>
              <a:chExt cx="214974" cy="214974"/>
            </a:xfrm>
          </p:grpSpPr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F331B2DB-17F3-4B02-8875-1428774A8D7F}"/>
                  </a:ext>
                </a:extLst>
              </p:cNvPr>
              <p:cNvSpPr/>
              <p:nvPr/>
            </p:nvSpPr>
            <p:spPr>
              <a:xfrm>
                <a:off x="640258" y="1641482"/>
                <a:ext cx="66675" cy="66675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accent1">
                    <a:alpha val="23000"/>
                  </a:schemeClr>
                </a:solidFill>
              </a:ln>
              <a:effectLst>
                <a:glow rad="101600">
                  <a:schemeClr val="accent1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9E5FF68D-F48A-4FC0-846E-19611CBF8EFF}"/>
                  </a:ext>
                </a:extLst>
              </p:cNvPr>
              <p:cNvSpPr/>
              <p:nvPr/>
            </p:nvSpPr>
            <p:spPr>
              <a:xfrm>
                <a:off x="597395" y="1598619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626C6AA2-22E9-4156-A0A9-842E73056661}"/>
                  </a:ext>
                </a:extLst>
              </p:cNvPr>
              <p:cNvSpPr/>
              <p:nvPr/>
            </p:nvSpPr>
            <p:spPr>
              <a:xfrm>
                <a:off x="566108" y="1567332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1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AD651585-5610-4251-858D-58A92C34FE4B}"/>
              </a:ext>
            </a:extLst>
          </p:cNvPr>
          <p:cNvGrpSpPr/>
          <p:nvPr/>
        </p:nvGrpSpPr>
        <p:grpSpPr>
          <a:xfrm>
            <a:off x="7164288" y="4917124"/>
            <a:ext cx="1512168" cy="772126"/>
            <a:chOff x="7164288" y="5033137"/>
            <a:chExt cx="1512168" cy="772126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F38B0F14-5A57-4D62-BB25-A575939F2D71}"/>
                </a:ext>
              </a:extLst>
            </p:cNvPr>
            <p:cNvSpPr/>
            <p:nvPr/>
          </p:nvSpPr>
          <p:spPr>
            <a:xfrm>
              <a:off x="7164288" y="5160645"/>
              <a:ext cx="1512168" cy="644618"/>
            </a:xfrm>
            <a:prstGeom prst="roundRect">
              <a:avLst>
                <a:gd name="adj" fmla="val 6369"/>
              </a:avLst>
            </a:prstGeom>
            <a:ln w="12700">
              <a:solidFill>
                <a:schemeClr val="accent1"/>
              </a:solidFill>
              <a:prstDash val="sysDot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634A02-06E2-4A92-A763-72A12DD57C19}"/>
                </a:ext>
              </a:extLst>
            </p:cNvPr>
            <p:cNvSpPr txBox="1"/>
            <p:nvPr/>
          </p:nvSpPr>
          <p:spPr>
            <a:xfrm>
              <a:off x="7452320" y="5033137"/>
              <a:ext cx="864096" cy="175108"/>
            </a:xfrm>
            <a:prstGeom prst="rect">
              <a:avLst/>
            </a:prstGeom>
            <a:solidFill>
              <a:srgbClr val="232E34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E96D2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ПРОГНОЗ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B07490D-E6D4-446D-9F8D-C9DAB07A52CF}"/>
              </a:ext>
            </a:extLst>
          </p:cNvPr>
          <p:cNvGrpSpPr/>
          <p:nvPr/>
        </p:nvGrpSpPr>
        <p:grpSpPr>
          <a:xfrm>
            <a:off x="4714904" y="916944"/>
            <a:ext cx="4107801" cy="2512055"/>
            <a:chOff x="4714904" y="916944"/>
            <a:chExt cx="4107801" cy="2512055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3D585BA5-C046-42D2-B23E-B2283177D4B4}"/>
                </a:ext>
              </a:extLst>
            </p:cNvPr>
            <p:cNvSpPr/>
            <p:nvPr/>
          </p:nvSpPr>
          <p:spPr>
            <a:xfrm>
              <a:off x="4714904" y="931120"/>
              <a:ext cx="4107801" cy="2497879"/>
            </a:xfrm>
            <a:prstGeom prst="roundRect">
              <a:avLst>
                <a:gd name="adj" fmla="val 503"/>
              </a:avLst>
            </a:prstGeom>
            <a:gradFill flip="none" rotWithShape="1">
              <a:gsLst>
                <a:gs pos="33000">
                  <a:srgbClr val="253137"/>
                </a:gs>
                <a:gs pos="100000">
                  <a:srgbClr val="202B30"/>
                </a:gs>
              </a:gsLst>
              <a:lin ang="2700000" scaled="1"/>
              <a:tileRect/>
            </a:gradFill>
            <a:ln w="9525" cap="flat" cmpd="sng" algn="ctr">
              <a:solidFill>
                <a:srgbClr val="1D262B">
                  <a:lumMod val="90000"/>
                  <a:lumOff val="10000"/>
                </a:srgb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624FD0B-C115-489B-956C-05EAD40A913C}"/>
                </a:ext>
              </a:extLst>
            </p:cNvPr>
            <p:cNvSpPr/>
            <p:nvPr/>
          </p:nvSpPr>
          <p:spPr>
            <a:xfrm>
              <a:off x="5160539" y="1527643"/>
              <a:ext cx="3662166" cy="166045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1D262B">
                    <a:lumMod val="50000"/>
                    <a:lumOff val="50000"/>
                  </a:srgbClr>
                </a:buClr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alt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Низкий уровень развития и раскрытия кредитного потенциала</a:t>
              </a:r>
            </a:p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1D262B">
                    <a:lumMod val="50000"/>
                    <a:lumOff val="50000"/>
                  </a:srgbClr>
                </a:buClr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alt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Профицит краткосрочной ликвидности</a:t>
              </a:r>
            </a:p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1D262B">
                    <a:lumMod val="50000"/>
                    <a:lumOff val="50000"/>
                  </a:srgbClr>
                </a:buClr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alt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Дефицит</a:t>
              </a:r>
              <a:r>
                <a:rPr kumimoji="0" lang="en-US" alt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alt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долгосрочных ресурсов</a:t>
              </a:r>
            </a:p>
            <a:p>
              <a:pPr marL="0" marR="0" lvl="0" indent="0" algn="l" defTabSz="4572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>
                  <a:srgbClr val="1D262B">
                    <a:lumMod val="50000"/>
                    <a:lumOff val="50000"/>
                  </a:srgbClr>
                </a:buClr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alt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1D262B">
                      <a:lumMod val="25000"/>
                      <a:lumOff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Недостаточный опыт использования сложных финансовых инструментов для распределения рисков</a:t>
              </a: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4A520A42-D043-4285-BD48-A2350618D014}"/>
                </a:ext>
              </a:extLst>
            </p:cNvPr>
            <p:cNvCxnSpPr>
              <a:cxnSpLocks/>
            </p:cNvCxnSpPr>
            <p:nvPr/>
          </p:nvCxnSpPr>
          <p:spPr>
            <a:xfrm>
              <a:off x="5049924" y="1480820"/>
              <a:ext cx="0" cy="1282700"/>
            </a:xfrm>
            <a:prstGeom prst="line">
              <a:avLst/>
            </a:prstGeom>
            <a:ln w="3175">
              <a:solidFill>
                <a:schemeClr val="accent2">
                  <a:alpha val="84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2751A4BE-C43F-42BB-9610-6F56570802D8}"/>
                </a:ext>
              </a:extLst>
            </p:cNvPr>
            <p:cNvGrpSpPr/>
            <p:nvPr/>
          </p:nvGrpSpPr>
          <p:grpSpPr>
            <a:xfrm>
              <a:off x="4942437" y="1567332"/>
              <a:ext cx="214974" cy="214974"/>
              <a:chOff x="6781179" y="4492625"/>
              <a:chExt cx="214974" cy="214974"/>
            </a:xfrm>
          </p:grpSpPr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E52745BA-1EB7-44FC-BF46-24C2A429A107}"/>
                  </a:ext>
                </a:extLst>
              </p:cNvPr>
              <p:cNvSpPr/>
              <p:nvPr/>
            </p:nvSpPr>
            <p:spPr>
              <a:xfrm>
                <a:off x="6855329" y="4566775"/>
                <a:ext cx="66675" cy="66675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2">
                    <a:alpha val="23000"/>
                  </a:schemeClr>
                </a:solidFill>
              </a:ln>
              <a:effectLst>
                <a:glow rad="101600">
                  <a:schemeClr val="accent2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F73087D4-504D-403E-A0C4-3D20E5BB5188}"/>
                  </a:ext>
                </a:extLst>
              </p:cNvPr>
              <p:cNvSpPr/>
              <p:nvPr/>
            </p:nvSpPr>
            <p:spPr>
              <a:xfrm>
                <a:off x="6812466" y="4523912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EA8ABE97-AA1E-4AFA-8BBA-C77D571C3AAA}"/>
                  </a:ext>
                </a:extLst>
              </p:cNvPr>
              <p:cNvSpPr/>
              <p:nvPr/>
            </p:nvSpPr>
            <p:spPr>
              <a:xfrm>
                <a:off x="6781179" y="4492625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8166A17D-B263-4CC5-A929-299341C33671}"/>
                </a:ext>
              </a:extLst>
            </p:cNvPr>
            <p:cNvGrpSpPr/>
            <p:nvPr/>
          </p:nvGrpSpPr>
          <p:grpSpPr>
            <a:xfrm>
              <a:off x="4942437" y="2060848"/>
              <a:ext cx="214974" cy="214974"/>
              <a:chOff x="6781179" y="4492625"/>
              <a:chExt cx="214974" cy="214974"/>
            </a:xfrm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E8C56D40-9022-47F4-A927-7BC85703B804}"/>
                  </a:ext>
                </a:extLst>
              </p:cNvPr>
              <p:cNvSpPr/>
              <p:nvPr/>
            </p:nvSpPr>
            <p:spPr>
              <a:xfrm>
                <a:off x="6855329" y="4566775"/>
                <a:ext cx="66675" cy="66675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2">
                    <a:alpha val="23000"/>
                  </a:schemeClr>
                </a:solidFill>
              </a:ln>
              <a:effectLst>
                <a:glow rad="101600">
                  <a:schemeClr val="accent2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FBFD3CCC-7503-4C5C-8D84-379EAC5535B3}"/>
                  </a:ext>
                </a:extLst>
              </p:cNvPr>
              <p:cNvSpPr/>
              <p:nvPr/>
            </p:nvSpPr>
            <p:spPr>
              <a:xfrm>
                <a:off x="6812466" y="4523912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CE87B810-CB18-44EA-A7F9-28CB3F86B2F6}"/>
                  </a:ext>
                </a:extLst>
              </p:cNvPr>
              <p:cNvSpPr/>
              <p:nvPr/>
            </p:nvSpPr>
            <p:spPr>
              <a:xfrm>
                <a:off x="6781179" y="4492625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5ED266F4-AA4D-444B-B64E-FE6AA960FCF4}"/>
                </a:ext>
              </a:extLst>
            </p:cNvPr>
            <p:cNvGrpSpPr/>
            <p:nvPr/>
          </p:nvGrpSpPr>
          <p:grpSpPr>
            <a:xfrm>
              <a:off x="4942437" y="2369835"/>
              <a:ext cx="214974" cy="214974"/>
              <a:chOff x="6781179" y="4492625"/>
              <a:chExt cx="214974" cy="214974"/>
            </a:xfrm>
          </p:grpSpPr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AD5AF664-855D-45E0-A333-E4357ED76851}"/>
                  </a:ext>
                </a:extLst>
              </p:cNvPr>
              <p:cNvSpPr/>
              <p:nvPr/>
            </p:nvSpPr>
            <p:spPr>
              <a:xfrm>
                <a:off x="6855329" y="4566775"/>
                <a:ext cx="66675" cy="66675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2">
                    <a:alpha val="23000"/>
                  </a:schemeClr>
                </a:solidFill>
              </a:ln>
              <a:effectLst>
                <a:glow rad="101600">
                  <a:schemeClr val="accent2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Овал 35">
                <a:extLst>
                  <a:ext uri="{FF2B5EF4-FFF2-40B4-BE49-F238E27FC236}">
                    <a16:creationId xmlns:a16="http://schemas.microsoft.com/office/drawing/2014/main" id="{76A7FCB4-CF7E-45B3-8F97-9090CA80E5F5}"/>
                  </a:ext>
                </a:extLst>
              </p:cNvPr>
              <p:cNvSpPr/>
              <p:nvPr/>
            </p:nvSpPr>
            <p:spPr>
              <a:xfrm>
                <a:off x="6812466" y="4523912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0B090A3D-3840-46A3-81F7-9419F64B102D}"/>
                  </a:ext>
                </a:extLst>
              </p:cNvPr>
              <p:cNvSpPr/>
              <p:nvPr/>
            </p:nvSpPr>
            <p:spPr>
              <a:xfrm>
                <a:off x="6781179" y="4492625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47ACC18D-ECB5-467A-943F-F977DE9FFFF4}"/>
                </a:ext>
              </a:extLst>
            </p:cNvPr>
            <p:cNvGrpSpPr/>
            <p:nvPr/>
          </p:nvGrpSpPr>
          <p:grpSpPr>
            <a:xfrm>
              <a:off x="4942437" y="2653077"/>
              <a:ext cx="214974" cy="214974"/>
              <a:chOff x="6781179" y="4492625"/>
              <a:chExt cx="214974" cy="214974"/>
            </a:xfrm>
          </p:grpSpPr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id="{CB8CC47B-6DA5-46EB-8020-27B400700A1E}"/>
                  </a:ext>
                </a:extLst>
              </p:cNvPr>
              <p:cNvSpPr/>
              <p:nvPr/>
            </p:nvSpPr>
            <p:spPr>
              <a:xfrm>
                <a:off x="6855329" y="4566775"/>
                <a:ext cx="66675" cy="66675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accent2">
                    <a:alpha val="23000"/>
                  </a:schemeClr>
                </a:solidFill>
              </a:ln>
              <a:effectLst>
                <a:glow rad="101600">
                  <a:schemeClr val="accent2">
                    <a:alpha val="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Овал 39">
                <a:extLst>
                  <a:ext uri="{FF2B5EF4-FFF2-40B4-BE49-F238E27FC236}">
                    <a16:creationId xmlns:a16="http://schemas.microsoft.com/office/drawing/2014/main" id="{B20E56E9-5023-4727-A810-68469E891691}"/>
                  </a:ext>
                </a:extLst>
              </p:cNvPr>
              <p:cNvSpPr/>
              <p:nvPr/>
            </p:nvSpPr>
            <p:spPr>
              <a:xfrm>
                <a:off x="6812466" y="4523912"/>
                <a:ext cx="152400" cy="152400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2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BA37FE20-3902-43B6-BF31-393E763477BE}"/>
                  </a:ext>
                </a:extLst>
              </p:cNvPr>
              <p:cNvSpPr/>
              <p:nvPr/>
            </p:nvSpPr>
            <p:spPr>
              <a:xfrm>
                <a:off x="6781179" y="4492625"/>
                <a:ext cx="214974" cy="214974"/>
              </a:xfrm>
              <a:prstGeom prst="ellipse">
                <a:avLst/>
              </a:prstGeom>
              <a:noFill/>
              <a:ln w="3175">
                <a:solidFill>
                  <a:schemeClr val="accent2">
                    <a:alpha val="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BB7A0AB7-AFEC-422F-91A7-29C10B70269F}"/>
                </a:ext>
              </a:extLst>
            </p:cNvPr>
            <p:cNvSpPr/>
            <p:nvPr/>
          </p:nvSpPr>
          <p:spPr>
            <a:xfrm>
              <a:off x="4714904" y="916944"/>
              <a:ext cx="4107801" cy="555625"/>
            </a:xfrm>
            <a:prstGeom prst="roundRect">
              <a:avLst>
                <a:gd name="adj" fmla="val 4013"/>
              </a:avLst>
            </a:prstGeom>
            <a:solidFill>
              <a:srgbClr val="384952"/>
            </a:solidFill>
            <a:ln w="9525"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1ADBD85-7DDA-41AE-8C2A-56674A6C21F8}"/>
                </a:ext>
              </a:extLst>
            </p:cNvPr>
            <p:cNvSpPr/>
            <p:nvPr/>
          </p:nvSpPr>
          <p:spPr>
            <a:xfrm>
              <a:off x="5167627" y="1025479"/>
              <a:ext cx="30173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32863" rtl="0" eaLnBrk="1" fontAlgn="base" latinLnBrk="0" hangingPunct="1">
                <a:lnSpc>
                  <a:spcPct val="10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66CCFF"/>
                </a:buClr>
                <a:buSzTx/>
                <a:buFontTx/>
                <a:buNone/>
                <a:tabLst>
                  <a:tab pos="457200" algn="l"/>
                </a:tabLst>
                <a:defRPr/>
              </a:pP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76C280"/>
                  </a:solidFill>
                  <a:effectLst/>
                  <a:uLnTx/>
                  <a:uFillTx/>
                  <a:latin typeface="Arial"/>
                  <a:ea typeface="+mn-ea"/>
                  <a:cs typeface="Arial" pitchFamily="34" charset="0"/>
                </a:rPr>
                <a:t>Финансово-банковский рынок</a:t>
              </a: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4C83CA7F-A4EA-4DBA-B31D-3EDFE5FCB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915881" y="1060713"/>
              <a:ext cx="268086" cy="268086"/>
            </a:xfrm>
            <a:prstGeom prst="rect">
              <a:avLst/>
            </a:prstGeom>
          </p:spPr>
        </p:pic>
      </p:grp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CAE91DDF-6F8E-4558-AAE3-E1C38FAD3C70}"/>
              </a:ext>
            </a:extLst>
          </p:cNvPr>
          <p:cNvSpPr/>
          <p:nvPr/>
        </p:nvSpPr>
        <p:spPr>
          <a:xfrm>
            <a:off x="8439150" y="6477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Номер слайда 5">
            <a:extLst>
              <a:ext uri="{FF2B5EF4-FFF2-40B4-BE49-F238E27FC236}">
                <a16:creationId xmlns:a16="http://schemas.microsoft.com/office/drawing/2014/main" id="{6EB216BF-46AB-409E-A917-9C7485B52D95}"/>
              </a:ext>
            </a:extLst>
          </p:cNvPr>
          <p:cNvSpPr txBox="1">
            <a:spLocks/>
          </p:cNvSpPr>
          <p:nvPr/>
        </p:nvSpPr>
        <p:spPr>
          <a:xfrm>
            <a:off x="8199120" y="6540501"/>
            <a:ext cx="861060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6A9728-980D-4964-908A-C8DC72D87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47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75A91-23ED-473D-BD56-A20330A9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34563"/>
            <a:ext cx="7867600" cy="276999"/>
          </a:xfrm>
        </p:spPr>
        <p:txBody>
          <a:bodyPr/>
          <a:lstStyle/>
          <a:p>
            <a:r>
              <a:rPr lang="ru-RU" sz="1950" b="1" dirty="0"/>
              <a:t>Предпосылки создания фабрики проектного финансирования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6BC251A-66D2-468A-99F2-6DBF824176B9}"/>
              </a:ext>
            </a:extLst>
          </p:cNvPr>
          <p:cNvSpPr/>
          <p:nvPr/>
        </p:nvSpPr>
        <p:spPr>
          <a:xfrm>
            <a:off x="323849" y="923333"/>
            <a:ext cx="8496620" cy="2047648"/>
          </a:xfrm>
          <a:prstGeom prst="roundRect">
            <a:avLst>
              <a:gd name="adj" fmla="val 3597"/>
            </a:avLst>
          </a:prstGeom>
          <a:gradFill flip="none" rotWithShape="1">
            <a:gsLst>
              <a:gs pos="33000">
                <a:srgbClr val="253137"/>
              </a:gs>
              <a:gs pos="100000">
                <a:srgbClr val="202B30"/>
              </a:gs>
            </a:gsLst>
            <a:lin ang="2700000" scaled="1"/>
            <a:tileRect/>
          </a:gradFill>
          <a:ln w="9525" cap="flat" cmpd="sng" algn="ctr">
            <a:solidFill>
              <a:srgbClr val="1D262B">
                <a:lumMod val="90000"/>
                <a:lumOff val="1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Прямоугольник: скругленные верхние углы 20">
            <a:extLst>
              <a:ext uri="{FF2B5EF4-FFF2-40B4-BE49-F238E27FC236}">
                <a16:creationId xmlns:a16="http://schemas.microsoft.com/office/drawing/2014/main" id="{E6C80079-9356-43EB-B46C-B7FEFFC3D7AB}"/>
              </a:ext>
            </a:extLst>
          </p:cNvPr>
          <p:cNvSpPr/>
          <p:nvPr/>
        </p:nvSpPr>
        <p:spPr>
          <a:xfrm rot="16200000">
            <a:off x="184681" y="1054628"/>
            <a:ext cx="2078218" cy="1799880"/>
          </a:xfrm>
          <a:prstGeom prst="round2SameRect">
            <a:avLst>
              <a:gd name="adj1" fmla="val 4170"/>
              <a:gd name="adj2" fmla="val 0"/>
            </a:avLst>
          </a:prstGeom>
          <a:solidFill>
            <a:srgbClr val="384952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9FAC3A1-8BB3-46AA-AA22-2FB2DF72CFAE}"/>
              </a:ext>
            </a:extLst>
          </p:cNvPr>
          <p:cNvSpPr/>
          <p:nvPr/>
        </p:nvSpPr>
        <p:spPr>
          <a:xfrm>
            <a:off x="2339752" y="1017159"/>
            <a:ext cx="6593232" cy="1859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000" marR="0" lvl="0" indent="0" algn="l" defTabSz="4572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1D262B">
                  <a:lumMod val="10000"/>
                  <a:lumOff val="90000"/>
                </a:srgbClr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Низкое качество экспертизы проектов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D262B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4000" marR="0" lvl="0" indent="0" algn="l" defTabSz="4572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1D262B">
                  <a:lumMod val="10000"/>
                  <a:lumOff val="90000"/>
                </a:srgbClr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Отсутствие ликвидного залогового обеспечения</a:t>
            </a:r>
          </a:p>
          <a:p>
            <a:pPr marL="234000" marR="0" lvl="0" indent="0" algn="l" defTabSz="4572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1D262B">
                  <a:lumMod val="10000"/>
                  <a:lumOff val="90000"/>
                </a:srgbClr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Отсутствие эффективного механизма нивелирования рисков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путем точечной господдержки</a:t>
            </a:r>
          </a:p>
          <a:p>
            <a:pPr marL="234000" marR="0" lvl="0" indent="0" algn="l" defTabSz="4572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1D262B">
                  <a:lumMod val="10000"/>
                  <a:lumOff val="90000"/>
                </a:srgbClr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Недостаток квалифицированных управленческих компетенций </a:t>
            </a:r>
            <a:b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реализации комплексных проектов</a:t>
            </a:r>
          </a:p>
          <a:p>
            <a:pPr marL="234000" marR="0" lvl="0" indent="0" algn="l" defTabSz="4572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1D262B">
                  <a:lumMod val="10000"/>
                  <a:lumOff val="90000"/>
                </a:srgbClr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Отсутствие системы мониторинга реализации инвестиционных проектов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19F48E3-8424-4183-BD41-F328DA09FFC3}"/>
              </a:ext>
            </a:extLst>
          </p:cNvPr>
          <p:cNvGrpSpPr/>
          <p:nvPr/>
        </p:nvGrpSpPr>
        <p:grpSpPr>
          <a:xfrm>
            <a:off x="613165" y="1374432"/>
            <a:ext cx="1221248" cy="1020865"/>
            <a:chOff x="613165" y="1374432"/>
            <a:chExt cx="1221248" cy="102086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A2FCD00-B507-4E81-AC7B-C349BA9F3278}"/>
                </a:ext>
              </a:extLst>
            </p:cNvPr>
            <p:cNvSpPr/>
            <p:nvPr/>
          </p:nvSpPr>
          <p:spPr>
            <a:xfrm>
              <a:off x="613165" y="2157540"/>
              <a:ext cx="1221248" cy="23775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Проблема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90B608A8-66C9-4093-B491-4DFAE33746DC}"/>
                </a:ext>
              </a:extLst>
            </p:cNvPr>
            <p:cNvGrpSpPr/>
            <p:nvPr/>
          </p:nvGrpSpPr>
          <p:grpSpPr>
            <a:xfrm>
              <a:off x="827142" y="1374432"/>
              <a:ext cx="793289" cy="793290"/>
              <a:chOff x="3115940" y="2918460"/>
              <a:chExt cx="557406" cy="557406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416EDCF2-C74C-4999-B8AA-5D46094C02C6}"/>
                  </a:ext>
                </a:extLst>
              </p:cNvPr>
              <p:cNvSpPr/>
              <p:nvPr/>
            </p:nvSpPr>
            <p:spPr>
              <a:xfrm>
                <a:off x="3158996" y="2961515"/>
                <a:ext cx="471296" cy="471296"/>
              </a:xfrm>
              <a:prstGeom prst="ellipse">
                <a:avLst/>
              </a:prstGeom>
              <a:noFill/>
              <a:ln w="9525">
                <a:solidFill>
                  <a:schemeClr val="accent5"/>
                </a:solidFill>
              </a:ln>
              <a:effectLst>
                <a:glow rad="101600">
                  <a:schemeClr val="accent5">
                    <a:alpha val="6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0EBB63CF-1B5F-4F5E-A692-7E122EC9A367}"/>
                  </a:ext>
                </a:extLst>
              </p:cNvPr>
              <p:cNvSpPr/>
              <p:nvPr/>
            </p:nvSpPr>
            <p:spPr>
              <a:xfrm>
                <a:off x="3115940" y="2918460"/>
                <a:ext cx="557406" cy="557406"/>
              </a:xfrm>
              <a:prstGeom prst="ellipse">
                <a:avLst/>
              </a:prstGeom>
              <a:noFill/>
              <a:ln w="9525">
                <a:solidFill>
                  <a:schemeClr val="accent5">
                    <a:alpha val="15000"/>
                  </a:schemeClr>
                </a:solidFill>
              </a:ln>
              <a:effectLst>
                <a:glow rad="101600">
                  <a:schemeClr val="accent5">
                    <a:alpha val="6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A9F2D556-225A-4129-B0FE-A90479166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265713" y="3068233"/>
                <a:ext cx="257862" cy="257860"/>
              </a:xfrm>
              <a:prstGeom prst="rect">
                <a:avLst/>
              </a:prstGeom>
            </p:spPr>
          </p:pic>
        </p:grp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7294ACA-FCA3-4C9C-8822-8E0A973082A0}"/>
              </a:ext>
            </a:extLst>
          </p:cNvPr>
          <p:cNvSpPr/>
          <p:nvPr/>
        </p:nvSpPr>
        <p:spPr>
          <a:xfrm>
            <a:off x="323848" y="3077941"/>
            <a:ext cx="8496620" cy="1195651"/>
          </a:xfrm>
          <a:prstGeom prst="roundRect">
            <a:avLst>
              <a:gd name="adj" fmla="val 3597"/>
            </a:avLst>
          </a:prstGeom>
          <a:gradFill flip="none" rotWithShape="1">
            <a:gsLst>
              <a:gs pos="33000">
                <a:srgbClr val="253137"/>
              </a:gs>
              <a:gs pos="100000">
                <a:srgbClr val="202B30"/>
              </a:gs>
            </a:gsLst>
            <a:lin ang="2700000" scaled="1"/>
            <a:tileRect/>
          </a:gradFill>
          <a:ln w="9525" cap="flat" cmpd="sng" algn="ctr">
            <a:solidFill>
              <a:srgbClr val="1D262B">
                <a:lumMod val="90000"/>
                <a:lumOff val="1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D52065B-D24A-4C34-B8AF-810873FC0A82}"/>
              </a:ext>
            </a:extLst>
          </p:cNvPr>
          <p:cNvSpPr/>
          <p:nvPr/>
        </p:nvSpPr>
        <p:spPr>
          <a:xfrm>
            <a:off x="2339752" y="3198713"/>
            <a:ext cx="6488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3E96D2"/>
                </a:solidFill>
                <a:effectLst/>
                <a:uLnTx/>
                <a:uFillTx/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Создать эффективный механизм привлечения средств участников финансового рынка в инвестиционные проекты, сделав проектное финансирование ведущим инструментом экономического развития страны</a:t>
            </a:r>
          </a:p>
        </p:txBody>
      </p:sp>
      <p:sp>
        <p:nvSpPr>
          <p:cNvPr id="22" name="Прямоугольник: скругленные верхние углы 21">
            <a:extLst>
              <a:ext uri="{FF2B5EF4-FFF2-40B4-BE49-F238E27FC236}">
                <a16:creationId xmlns:a16="http://schemas.microsoft.com/office/drawing/2014/main" id="{A98B9BB2-D45C-435C-97FD-46076A6B71EF}"/>
              </a:ext>
            </a:extLst>
          </p:cNvPr>
          <p:cNvSpPr/>
          <p:nvPr/>
        </p:nvSpPr>
        <p:spPr>
          <a:xfrm rot="16200000">
            <a:off x="625964" y="2775826"/>
            <a:ext cx="1195650" cy="1799880"/>
          </a:xfrm>
          <a:prstGeom prst="round2SameRect">
            <a:avLst>
              <a:gd name="adj1" fmla="val 4170"/>
              <a:gd name="adj2" fmla="val 0"/>
            </a:avLst>
          </a:prstGeom>
          <a:solidFill>
            <a:srgbClr val="384952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8DF5289-B441-45C1-902B-3C37B947D9F1}"/>
              </a:ext>
            </a:extLst>
          </p:cNvPr>
          <p:cNvGrpSpPr/>
          <p:nvPr/>
        </p:nvGrpSpPr>
        <p:grpSpPr>
          <a:xfrm>
            <a:off x="613165" y="3165334"/>
            <a:ext cx="1221248" cy="1020865"/>
            <a:chOff x="613165" y="3269963"/>
            <a:chExt cx="1221248" cy="102086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5337E553-CD09-447E-965D-8C01D4040B1A}"/>
                </a:ext>
              </a:extLst>
            </p:cNvPr>
            <p:cNvSpPr/>
            <p:nvPr/>
          </p:nvSpPr>
          <p:spPr>
            <a:xfrm>
              <a:off x="613165" y="4053071"/>
              <a:ext cx="1221248" cy="23775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Вызов</a:t>
              </a: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C4330888-2C70-4D16-9B77-3016C8F5D483}"/>
                </a:ext>
              </a:extLst>
            </p:cNvPr>
            <p:cNvGrpSpPr/>
            <p:nvPr/>
          </p:nvGrpSpPr>
          <p:grpSpPr>
            <a:xfrm>
              <a:off x="827142" y="3269963"/>
              <a:ext cx="793289" cy="793290"/>
              <a:chOff x="3115940" y="2918460"/>
              <a:chExt cx="557406" cy="557406"/>
            </a:xfrm>
          </p:grpSpPr>
          <p:sp>
            <p:nvSpPr>
              <p:cNvPr id="27" name="Овал 26">
                <a:extLst>
                  <a:ext uri="{FF2B5EF4-FFF2-40B4-BE49-F238E27FC236}">
                    <a16:creationId xmlns:a16="http://schemas.microsoft.com/office/drawing/2014/main" id="{11E37D71-1428-4B62-AF28-1AC7FECB1CDE}"/>
                  </a:ext>
                </a:extLst>
              </p:cNvPr>
              <p:cNvSpPr/>
              <p:nvPr/>
            </p:nvSpPr>
            <p:spPr>
              <a:xfrm>
                <a:off x="3158996" y="2961515"/>
                <a:ext cx="471296" cy="471296"/>
              </a:xfrm>
              <a:prstGeom prst="ellipse">
                <a:avLst/>
              </a:prstGeom>
              <a:noFill/>
              <a:ln w="9525">
                <a:solidFill>
                  <a:schemeClr val="accent1"/>
                </a:solidFill>
              </a:ln>
              <a:effectLst>
                <a:glow rad="101600">
                  <a:schemeClr val="accent1">
                    <a:alpha val="6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Овал 27">
                <a:extLst>
                  <a:ext uri="{FF2B5EF4-FFF2-40B4-BE49-F238E27FC236}">
                    <a16:creationId xmlns:a16="http://schemas.microsoft.com/office/drawing/2014/main" id="{AE2AC557-2FA2-4414-A15A-0CCE448D7B72}"/>
                  </a:ext>
                </a:extLst>
              </p:cNvPr>
              <p:cNvSpPr/>
              <p:nvPr/>
            </p:nvSpPr>
            <p:spPr>
              <a:xfrm>
                <a:off x="3115940" y="2918460"/>
                <a:ext cx="557406" cy="557406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15000"/>
                  </a:schemeClr>
                </a:solidFill>
              </a:ln>
              <a:effectLst>
                <a:glow rad="101600">
                  <a:schemeClr val="accent1">
                    <a:alpha val="6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34BD4B77-A56A-43EA-AAFF-9E2714F62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265713" y="3068233"/>
                <a:ext cx="257862" cy="257860"/>
              </a:xfrm>
              <a:prstGeom prst="rect">
                <a:avLst/>
              </a:prstGeom>
            </p:spPr>
          </p:pic>
        </p:grpSp>
      </p:grp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A152D2D-C254-41AE-A37C-F8B1713F554A}"/>
              </a:ext>
            </a:extLst>
          </p:cNvPr>
          <p:cNvSpPr/>
          <p:nvPr/>
        </p:nvSpPr>
        <p:spPr>
          <a:xfrm>
            <a:off x="323690" y="4365267"/>
            <a:ext cx="8496620" cy="2159357"/>
          </a:xfrm>
          <a:prstGeom prst="roundRect">
            <a:avLst>
              <a:gd name="adj" fmla="val 3597"/>
            </a:avLst>
          </a:prstGeom>
          <a:gradFill flip="none" rotWithShape="1">
            <a:gsLst>
              <a:gs pos="33000">
                <a:srgbClr val="253137"/>
              </a:gs>
              <a:gs pos="100000">
                <a:srgbClr val="202B30"/>
              </a:gs>
            </a:gsLst>
            <a:lin ang="2700000" scaled="1"/>
            <a:tileRect/>
          </a:gradFill>
          <a:ln w="9525" cap="flat" cmpd="sng" algn="ctr">
            <a:solidFill>
              <a:srgbClr val="1D262B">
                <a:lumMod val="90000"/>
                <a:lumOff val="10000"/>
              </a:srgbClr>
            </a:solidFill>
            <a:prstDash val="solid"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55BB8A-8403-4252-8302-AE3F1C36948B}"/>
              </a:ext>
            </a:extLst>
          </p:cNvPr>
          <p:cNvSpPr/>
          <p:nvPr/>
        </p:nvSpPr>
        <p:spPr>
          <a:xfrm>
            <a:off x="2339752" y="4482868"/>
            <a:ext cx="6783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76C2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Запустить инструмент проектного финансирования на платформе Внешэкономбанка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469E6F-DD4A-48C0-8E6C-035E363C2B3F}"/>
              </a:ext>
            </a:extLst>
          </p:cNvPr>
          <p:cNvSpPr/>
          <p:nvPr/>
        </p:nvSpPr>
        <p:spPr>
          <a:xfrm>
            <a:off x="2339752" y="5025619"/>
            <a:ext cx="6783979" cy="1381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4000" marR="0" lvl="0" indent="0" algn="l" defTabSz="4572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1D262B">
                  <a:lumMod val="10000"/>
                  <a:lumOff val="90000"/>
                </a:srgbClr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Экспертиза, доведение проекта бизнес-идеи до уровня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bankable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1D262B">
                  <a:lumMod val="25000"/>
                  <a:lumOff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4000" marR="0" lvl="0" indent="0" algn="l" defTabSz="4572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1D262B">
                  <a:lumMod val="10000"/>
                  <a:lumOff val="90000"/>
                </a:srgbClr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Эффективное распределение рисков в результате структурирования 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инновационной организации финансирования</a:t>
            </a:r>
          </a:p>
          <a:p>
            <a:pPr marL="234000" marR="0" lvl="0" indent="0" algn="l" defTabSz="4572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1D262B">
                  <a:lumMod val="10000"/>
                  <a:lumOff val="90000"/>
                </a:srgbClr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Включение механизмов государственной поддержки</a:t>
            </a:r>
          </a:p>
          <a:p>
            <a:pPr marL="234000" marR="0" lvl="0" indent="0" algn="l" defTabSz="4572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1D262B">
                  <a:lumMod val="10000"/>
                  <a:lumOff val="90000"/>
                </a:srgbClr>
              </a:buClr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1D262B">
                    <a:lumMod val="25000"/>
                    <a:lumOff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Мониторинг проектов и контроль рисков на этапе реализации</a:t>
            </a:r>
          </a:p>
        </p:txBody>
      </p:sp>
      <p:sp>
        <p:nvSpPr>
          <p:cNvPr id="23" name="Прямоугольник: скругленные верхние углы 22">
            <a:extLst>
              <a:ext uri="{FF2B5EF4-FFF2-40B4-BE49-F238E27FC236}">
                <a16:creationId xmlns:a16="http://schemas.microsoft.com/office/drawing/2014/main" id="{8635E7E3-CE7D-41CD-A79D-84C10F325A2F}"/>
              </a:ext>
            </a:extLst>
          </p:cNvPr>
          <p:cNvSpPr/>
          <p:nvPr/>
        </p:nvSpPr>
        <p:spPr>
          <a:xfrm rot="16200000">
            <a:off x="144110" y="4545006"/>
            <a:ext cx="2159357" cy="1799880"/>
          </a:xfrm>
          <a:prstGeom prst="round2SameRect">
            <a:avLst>
              <a:gd name="adj1" fmla="val 4170"/>
              <a:gd name="adj2" fmla="val 0"/>
            </a:avLst>
          </a:prstGeom>
          <a:solidFill>
            <a:srgbClr val="384952"/>
          </a:solidFill>
          <a:ln w="9525">
            <a:noFill/>
          </a:ln>
          <a:effectLst>
            <a:outerShdw blurRad="63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BF33093-510D-4359-9626-B4F6DBC24626}"/>
              </a:ext>
            </a:extLst>
          </p:cNvPr>
          <p:cNvSpPr/>
          <p:nvPr/>
        </p:nvSpPr>
        <p:spPr>
          <a:xfrm>
            <a:off x="613165" y="5654877"/>
            <a:ext cx="1221248" cy="23775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Решение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B0428B0-2443-4D2A-8E20-1FB8D0D7D714}"/>
              </a:ext>
            </a:extLst>
          </p:cNvPr>
          <p:cNvGrpSpPr/>
          <p:nvPr/>
        </p:nvGrpSpPr>
        <p:grpSpPr>
          <a:xfrm>
            <a:off x="827142" y="4871769"/>
            <a:ext cx="793289" cy="793290"/>
            <a:chOff x="3115940" y="2918460"/>
            <a:chExt cx="557406" cy="557406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EFAAA4CF-58B8-4AFA-9BC6-4A96E327EF46}"/>
                </a:ext>
              </a:extLst>
            </p:cNvPr>
            <p:cNvSpPr/>
            <p:nvPr/>
          </p:nvSpPr>
          <p:spPr>
            <a:xfrm>
              <a:off x="3158996" y="2961515"/>
              <a:ext cx="471296" cy="471296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</a:ln>
            <a:effectLst>
              <a:glow rad="101600">
                <a:schemeClr val="accent2">
                  <a:alpha val="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36E97F81-8D3E-48CA-8748-CBAEFA92D1CC}"/>
                </a:ext>
              </a:extLst>
            </p:cNvPr>
            <p:cNvSpPr/>
            <p:nvPr/>
          </p:nvSpPr>
          <p:spPr>
            <a:xfrm>
              <a:off x="3115940" y="2918460"/>
              <a:ext cx="557406" cy="557406"/>
            </a:xfrm>
            <a:prstGeom prst="ellipse">
              <a:avLst/>
            </a:prstGeom>
            <a:noFill/>
            <a:ln w="9525">
              <a:solidFill>
                <a:schemeClr val="accent2">
                  <a:alpha val="15000"/>
                </a:schemeClr>
              </a:solidFill>
            </a:ln>
            <a:effectLst>
              <a:glow rad="101600">
                <a:schemeClr val="accent2">
                  <a:alpha val="6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6612683-8264-4BAC-9FA3-DFA09488B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265713" y="3068233"/>
              <a:ext cx="257862" cy="25786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73AD65C-EC0C-4328-A9D0-2D7EDFC7F42C}"/>
              </a:ext>
            </a:extLst>
          </p:cNvPr>
          <p:cNvGrpSpPr/>
          <p:nvPr/>
        </p:nvGrpSpPr>
        <p:grpSpPr>
          <a:xfrm>
            <a:off x="2412810" y="1031846"/>
            <a:ext cx="214974" cy="214974"/>
            <a:chOff x="6781179" y="4492625"/>
            <a:chExt cx="214974" cy="214974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6D2CF410-8F4E-4280-BC01-B3DC39D13764}"/>
                </a:ext>
              </a:extLst>
            </p:cNvPr>
            <p:cNvSpPr/>
            <p:nvPr/>
          </p:nvSpPr>
          <p:spPr>
            <a:xfrm>
              <a:off x="6855329" y="4566775"/>
              <a:ext cx="66675" cy="66675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accent5">
                  <a:alpha val="23000"/>
                </a:schemeClr>
              </a:solidFill>
            </a:ln>
            <a:effectLst>
              <a:glow rad="101600">
                <a:schemeClr val="accent5">
                  <a:alpha val="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10305F64-F559-437E-9102-AD55B957EF0A}"/>
                </a:ext>
              </a:extLst>
            </p:cNvPr>
            <p:cNvSpPr/>
            <p:nvPr/>
          </p:nvSpPr>
          <p:spPr>
            <a:xfrm>
              <a:off x="6812466" y="4523912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5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Овал 51">
              <a:extLst>
                <a:ext uri="{FF2B5EF4-FFF2-40B4-BE49-F238E27FC236}">
                  <a16:creationId xmlns:a16="http://schemas.microsoft.com/office/drawing/2014/main" id="{B3E5FD08-23EA-492D-B1F6-398BE93CF884}"/>
                </a:ext>
              </a:extLst>
            </p:cNvPr>
            <p:cNvSpPr/>
            <p:nvPr/>
          </p:nvSpPr>
          <p:spPr>
            <a:xfrm>
              <a:off x="6781179" y="4492625"/>
              <a:ext cx="214974" cy="214974"/>
            </a:xfrm>
            <a:prstGeom prst="ellipse">
              <a:avLst/>
            </a:prstGeom>
            <a:noFill/>
            <a:ln w="3175">
              <a:solidFill>
                <a:schemeClr val="accent5">
                  <a:alpha val="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BA98E0D-5C8F-4F5D-9C54-29E2463B8FA7}"/>
              </a:ext>
            </a:extLst>
          </p:cNvPr>
          <p:cNvGrpSpPr/>
          <p:nvPr/>
        </p:nvGrpSpPr>
        <p:grpSpPr>
          <a:xfrm>
            <a:off x="2412810" y="1346171"/>
            <a:ext cx="214974" cy="214974"/>
            <a:chOff x="6781179" y="4492625"/>
            <a:chExt cx="214974" cy="214974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28CDD708-AD33-4CF5-AD25-371F5C4A5335}"/>
                </a:ext>
              </a:extLst>
            </p:cNvPr>
            <p:cNvSpPr/>
            <p:nvPr/>
          </p:nvSpPr>
          <p:spPr>
            <a:xfrm>
              <a:off x="6855329" y="4566775"/>
              <a:ext cx="66675" cy="66675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accent5">
                  <a:alpha val="23000"/>
                </a:schemeClr>
              </a:solidFill>
            </a:ln>
            <a:effectLst>
              <a:glow rad="101600">
                <a:schemeClr val="accent5">
                  <a:alpha val="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FFFC7848-DD9B-42D3-A6C6-87CD7F86316E}"/>
                </a:ext>
              </a:extLst>
            </p:cNvPr>
            <p:cNvSpPr/>
            <p:nvPr/>
          </p:nvSpPr>
          <p:spPr>
            <a:xfrm>
              <a:off x="6812466" y="4523912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5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3687A4DF-C674-4BEA-A067-3B7C4A73724C}"/>
                </a:ext>
              </a:extLst>
            </p:cNvPr>
            <p:cNvSpPr/>
            <p:nvPr/>
          </p:nvSpPr>
          <p:spPr>
            <a:xfrm>
              <a:off x="6781179" y="4492625"/>
              <a:ext cx="214974" cy="214974"/>
            </a:xfrm>
            <a:prstGeom prst="ellipse">
              <a:avLst/>
            </a:prstGeom>
            <a:noFill/>
            <a:ln w="3175">
              <a:solidFill>
                <a:schemeClr val="accent5">
                  <a:alpha val="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2D57186-3DDA-4D61-8090-7DB69DBB0E41}"/>
              </a:ext>
            </a:extLst>
          </p:cNvPr>
          <p:cNvGrpSpPr/>
          <p:nvPr/>
        </p:nvGrpSpPr>
        <p:grpSpPr>
          <a:xfrm>
            <a:off x="2412810" y="1639541"/>
            <a:ext cx="214974" cy="214974"/>
            <a:chOff x="6781179" y="4492625"/>
            <a:chExt cx="214974" cy="214974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5B225DEF-7661-4455-BDED-5AABD61F4AE5}"/>
                </a:ext>
              </a:extLst>
            </p:cNvPr>
            <p:cNvSpPr/>
            <p:nvPr/>
          </p:nvSpPr>
          <p:spPr>
            <a:xfrm>
              <a:off x="6855329" y="4566775"/>
              <a:ext cx="66675" cy="66675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accent5">
                  <a:alpha val="23000"/>
                </a:schemeClr>
              </a:solidFill>
            </a:ln>
            <a:effectLst>
              <a:glow rad="101600">
                <a:schemeClr val="accent5">
                  <a:alpha val="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3E0FA5C6-40C6-4C50-BCCA-14F73F906633}"/>
                </a:ext>
              </a:extLst>
            </p:cNvPr>
            <p:cNvSpPr/>
            <p:nvPr/>
          </p:nvSpPr>
          <p:spPr>
            <a:xfrm>
              <a:off x="6812466" y="4523912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5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id="{AD79169A-5B48-4248-870B-B4449B9A3EBA}"/>
                </a:ext>
              </a:extLst>
            </p:cNvPr>
            <p:cNvSpPr/>
            <p:nvPr/>
          </p:nvSpPr>
          <p:spPr>
            <a:xfrm>
              <a:off x="6781179" y="4492625"/>
              <a:ext cx="214974" cy="214974"/>
            </a:xfrm>
            <a:prstGeom prst="ellipse">
              <a:avLst/>
            </a:prstGeom>
            <a:noFill/>
            <a:ln w="3175">
              <a:solidFill>
                <a:schemeClr val="accent5">
                  <a:alpha val="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5418368A-4202-4CCD-8D09-52B04B49E11E}"/>
              </a:ext>
            </a:extLst>
          </p:cNvPr>
          <p:cNvGrpSpPr/>
          <p:nvPr/>
        </p:nvGrpSpPr>
        <p:grpSpPr>
          <a:xfrm>
            <a:off x="2412810" y="2127221"/>
            <a:ext cx="214974" cy="214974"/>
            <a:chOff x="6781179" y="4492625"/>
            <a:chExt cx="214974" cy="214974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724F3D0C-EBB6-4853-8759-181E9845120F}"/>
                </a:ext>
              </a:extLst>
            </p:cNvPr>
            <p:cNvSpPr/>
            <p:nvPr/>
          </p:nvSpPr>
          <p:spPr>
            <a:xfrm>
              <a:off x="6855329" y="4566775"/>
              <a:ext cx="66675" cy="66675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accent5">
                  <a:alpha val="23000"/>
                </a:schemeClr>
              </a:solidFill>
            </a:ln>
            <a:effectLst>
              <a:glow rad="101600">
                <a:schemeClr val="accent5">
                  <a:alpha val="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C8477816-EA9D-406D-BFA1-5EA4695F1851}"/>
                </a:ext>
              </a:extLst>
            </p:cNvPr>
            <p:cNvSpPr/>
            <p:nvPr/>
          </p:nvSpPr>
          <p:spPr>
            <a:xfrm>
              <a:off x="6812466" y="4523912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5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C72D40E7-72C8-48F4-9F7C-71640603E7ED}"/>
                </a:ext>
              </a:extLst>
            </p:cNvPr>
            <p:cNvSpPr/>
            <p:nvPr/>
          </p:nvSpPr>
          <p:spPr>
            <a:xfrm>
              <a:off x="6781179" y="4492625"/>
              <a:ext cx="214974" cy="214974"/>
            </a:xfrm>
            <a:prstGeom prst="ellipse">
              <a:avLst/>
            </a:prstGeom>
            <a:noFill/>
            <a:ln w="3175">
              <a:solidFill>
                <a:schemeClr val="accent5">
                  <a:alpha val="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E6A9D93-B0E6-45DE-A71F-D87747E2A548}"/>
              </a:ext>
            </a:extLst>
          </p:cNvPr>
          <p:cNvGrpSpPr/>
          <p:nvPr/>
        </p:nvGrpSpPr>
        <p:grpSpPr>
          <a:xfrm>
            <a:off x="2412810" y="2597756"/>
            <a:ext cx="214974" cy="214974"/>
            <a:chOff x="6781179" y="4492625"/>
            <a:chExt cx="214974" cy="214974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F43BFE5B-F5E4-4758-A069-C2AD5E081AC9}"/>
                </a:ext>
              </a:extLst>
            </p:cNvPr>
            <p:cNvSpPr/>
            <p:nvPr/>
          </p:nvSpPr>
          <p:spPr>
            <a:xfrm>
              <a:off x="6855329" y="4566775"/>
              <a:ext cx="66675" cy="66675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accent5">
                  <a:alpha val="23000"/>
                </a:schemeClr>
              </a:solidFill>
            </a:ln>
            <a:effectLst>
              <a:glow rad="101600">
                <a:schemeClr val="accent5">
                  <a:alpha val="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id="{774F7AB2-7891-453D-99DF-D563F3663229}"/>
                </a:ext>
              </a:extLst>
            </p:cNvPr>
            <p:cNvSpPr/>
            <p:nvPr/>
          </p:nvSpPr>
          <p:spPr>
            <a:xfrm>
              <a:off x="6812466" y="4523912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5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6DBBAC1D-7F2B-4EF0-9CC6-5500F2F4537B}"/>
                </a:ext>
              </a:extLst>
            </p:cNvPr>
            <p:cNvSpPr/>
            <p:nvPr/>
          </p:nvSpPr>
          <p:spPr>
            <a:xfrm>
              <a:off x="6781179" y="4492625"/>
              <a:ext cx="214974" cy="214974"/>
            </a:xfrm>
            <a:prstGeom prst="ellipse">
              <a:avLst/>
            </a:prstGeom>
            <a:noFill/>
            <a:ln w="3175">
              <a:solidFill>
                <a:schemeClr val="accent5">
                  <a:alpha val="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Группа 102">
            <a:extLst>
              <a:ext uri="{FF2B5EF4-FFF2-40B4-BE49-F238E27FC236}">
                <a16:creationId xmlns:a16="http://schemas.microsoft.com/office/drawing/2014/main" id="{FDE5E06B-6E47-4E11-8E6E-D57CD97B239C}"/>
              </a:ext>
            </a:extLst>
          </p:cNvPr>
          <p:cNvGrpSpPr/>
          <p:nvPr/>
        </p:nvGrpSpPr>
        <p:grpSpPr>
          <a:xfrm>
            <a:off x="2412810" y="5053440"/>
            <a:ext cx="214974" cy="214974"/>
            <a:chOff x="2412810" y="5053440"/>
            <a:chExt cx="214974" cy="214974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3A186F6E-634C-453C-9BDB-2F89FC841793}"/>
                </a:ext>
              </a:extLst>
            </p:cNvPr>
            <p:cNvSpPr/>
            <p:nvPr/>
          </p:nvSpPr>
          <p:spPr>
            <a:xfrm>
              <a:off x="2486960" y="5127590"/>
              <a:ext cx="66675" cy="6667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>
                  <a:alpha val="23000"/>
                </a:schemeClr>
              </a:solidFill>
            </a:ln>
            <a:effectLst>
              <a:glow rad="101600">
                <a:schemeClr val="accent2">
                  <a:alpha val="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id="{6B9A3382-C5CD-44A8-B771-9AFF84D3AADC}"/>
                </a:ext>
              </a:extLst>
            </p:cNvPr>
            <p:cNvSpPr/>
            <p:nvPr/>
          </p:nvSpPr>
          <p:spPr>
            <a:xfrm>
              <a:off x="2444097" y="5084727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2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C7515B6F-CDC6-43EE-9B19-0B51CB5243CC}"/>
                </a:ext>
              </a:extLst>
            </p:cNvPr>
            <p:cNvSpPr/>
            <p:nvPr/>
          </p:nvSpPr>
          <p:spPr>
            <a:xfrm>
              <a:off x="2412810" y="5053440"/>
              <a:ext cx="214974" cy="214974"/>
            </a:xfrm>
            <a:prstGeom prst="ellipse">
              <a:avLst/>
            </a:prstGeom>
            <a:noFill/>
            <a:ln w="3175">
              <a:solidFill>
                <a:schemeClr val="accent2">
                  <a:alpha val="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C409715B-D892-499E-9F30-4BAE26357AE8}"/>
              </a:ext>
            </a:extLst>
          </p:cNvPr>
          <p:cNvGrpSpPr/>
          <p:nvPr/>
        </p:nvGrpSpPr>
        <p:grpSpPr>
          <a:xfrm>
            <a:off x="2412810" y="5326158"/>
            <a:ext cx="214974" cy="214974"/>
            <a:chOff x="6781179" y="4492625"/>
            <a:chExt cx="214974" cy="214974"/>
          </a:xfrm>
        </p:grpSpPr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id="{FE6B7CC9-55E8-4546-8BD6-1459A6404F80}"/>
                </a:ext>
              </a:extLst>
            </p:cNvPr>
            <p:cNvSpPr/>
            <p:nvPr/>
          </p:nvSpPr>
          <p:spPr>
            <a:xfrm>
              <a:off x="6855329" y="4566775"/>
              <a:ext cx="66675" cy="6667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>
                  <a:alpha val="23000"/>
                </a:schemeClr>
              </a:solidFill>
            </a:ln>
            <a:effectLst>
              <a:glow rad="101600">
                <a:schemeClr val="accent2">
                  <a:alpha val="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9AF085DA-E110-4ED0-A213-75C9086792EA}"/>
                </a:ext>
              </a:extLst>
            </p:cNvPr>
            <p:cNvSpPr/>
            <p:nvPr/>
          </p:nvSpPr>
          <p:spPr>
            <a:xfrm>
              <a:off x="6812466" y="4523912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2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E5F15E87-2971-4F1B-AC8C-897EBD2C2599}"/>
                </a:ext>
              </a:extLst>
            </p:cNvPr>
            <p:cNvSpPr/>
            <p:nvPr/>
          </p:nvSpPr>
          <p:spPr>
            <a:xfrm>
              <a:off x="6781179" y="4492625"/>
              <a:ext cx="214974" cy="214974"/>
            </a:xfrm>
            <a:prstGeom prst="ellipse">
              <a:avLst/>
            </a:prstGeom>
            <a:noFill/>
            <a:ln w="3175">
              <a:solidFill>
                <a:schemeClr val="accent2">
                  <a:alpha val="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60B23DF8-F8F4-417F-AF85-D3065EE4AEC0}"/>
              </a:ext>
            </a:extLst>
          </p:cNvPr>
          <p:cNvGrpSpPr/>
          <p:nvPr/>
        </p:nvGrpSpPr>
        <p:grpSpPr>
          <a:xfrm>
            <a:off x="2412810" y="5827742"/>
            <a:ext cx="214974" cy="214974"/>
            <a:chOff x="6781179" y="4492625"/>
            <a:chExt cx="214974" cy="214974"/>
          </a:xfrm>
        </p:grpSpPr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7A929BE2-3A0C-4FF6-955D-AD38EA5D1DD3}"/>
                </a:ext>
              </a:extLst>
            </p:cNvPr>
            <p:cNvSpPr/>
            <p:nvPr/>
          </p:nvSpPr>
          <p:spPr>
            <a:xfrm>
              <a:off x="6855329" y="4566775"/>
              <a:ext cx="66675" cy="6667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>
                  <a:alpha val="23000"/>
                </a:schemeClr>
              </a:solidFill>
            </a:ln>
            <a:effectLst>
              <a:glow rad="101600">
                <a:schemeClr val="accent2">
                  <a:alpha val="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Овал 96">
              <a:extLst>
                <a:ext uri="{FF2B5EF4-FFF2-40B4-BE49-F238E27FC236}">
                  <a16:creationId xmlns:a16="http://schemas.microsoft.com/office/drawing/2014/main" id="{F0D2E13D-F9AE-437C-966C-3282D88E67E2}"/>
                </a:ext>
              </a:extLst>
            </p:cNvPr>
            <p:cNvSpPr/>
            <p:nvPr/>
          </p:nvSpPr>
          <p:spPr>
            <a:xfrm>
              <a:off x="6812466" y="4523912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2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18CE15D1-BF65-4350-BF95-B6D4F47A33F3}"/>
                </a:ext>
              </a:extLst>
            </p:cNvPr>
            <p:cNvSpPr/>
            <p:nvPr/>
          </p:nvSpPr>
          <p:spPr>
            <a:xfrm>
              <a:off x="6781179" y="4492625"/>
              <a:ext cx="214974" cy="214974"/>
            </a:xfrm>
            <a:prstGeom prst="ellipse">
              <a:avLst/>
            </a:prstGeom>
            <a:noFill/>
            <a:ln w="3175">
              <a:solidFill>
                <a:schemeClr val="accent2">
                  <a:alpha val="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7356AFD9-0991-4F21-935A-032DC0A795F4}"/>
              </a:ext>
            </a:extLst>
          </p:cNvPr>
          <p:cNvGrpSpPr/>
          <p:nvPr/>
        </p:nvGrpSpPr>
        <p:grpSpPr>
          <a:xfrm>
            <a:off x="2412810" y="6127872"/>
            <a:ext cx="214974" cy="214974"/>
            <a:chOff x="6781179" y="4492625"/>
            <a:chExt cx="214974" cy="214974"/>
          </a:xfrm>
        </p:grpSpPr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CD8540F0-6DF2-450F-8700-94D41A110CA0}"/>
                </a:ext>
              </a:extLst>
            </p:cNvPr>
            <p:cNvSpPr/>
            <p:nvPr/>
          </p:nvSpPr>
          <p:spPr>
            <a:xfrm>
              <a:off x="6855329" y="4566775"/>
              <a:ext cx="66675" cy="6667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accent2">
                  <a:alpha val="23000"/>
                </a:schemeClr>
              </a:solidFill>
            </a:ln>
            <a:effectLst>
              <a:glow rad="101600">
                <a:schemeClr val="accent2">
                  <a:alpha val="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EB3F8B52-6B49-4466-80F5-58F4E4257C03}"/>
                </a:ext>
              </a:extLst>
            </p:cNvPr>
            <p:cNvSpPr/>
            <p:nvPr/>
          </p:nvSpPr>
          <p:spPr>
            <a:xfrm>
              <a:off x="6812466" y="4523912"/>
              <a:ext cx="152400" cy="152400"/>
            </a:xfrm>
            <a:prstGeom prst="ellipse">
              <a:avLst/>
            </a:prstGeom>
            <a:noFill/>
            <a:ln w="3175">
              <a:solidFill>
                <a:schemeClr val="accent2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54424808-48E3-4644-A886-25C2CC822144}"/>
                </a:ext>
              </a:extLst>
            </p:cNvPr>
            <p:cNvSpPr/>
            <p:nvPr/>
          </p:nvSpPr>
          <p:spPr>
            <a:xfrm>
              <a:off x="6781179" y="4492625"/>
              <a:ext cx="214974" cy="214974"/>
            </a:xfrm>
            <a:prstGeom prst="ellipse">
              <a:avLst/>
            </a:prstGeom>
            <a:noFill/>
            <a:ln w="3175">
              <a:solidFill>
                <a:schemeClr val="accent2">
                  <a:alpha val="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439ABD11-739C-4E77-8D82-6093CA990F3B}"/>
              </a:ext>
            </a:extLst>
          </p:cNvPr>
          <p:cNvSpPr/>
          <p:nvPr/>
        </p:nvSpPr>
        <p:spPr>
          <a:xfrm>
            <a:off x="8439150" y="6477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Номер слайда 5">
            <a:extLst>
              <a:ext uri="{FF2B5EF4-FFF2-40B4-BE49-F238E27FC236}">
                <a16:creationId xmlns:a16="http://schemas.microsoft.com/office/drawing/2014/main" id="{585E0698-8AF3-4EE6-9840-DE080A4C18B8}"/>
              </a:ext>
            </a:extLst>
          </p:cNvPr>
          <p:cNvSpPr txBox="1">
            <a:spLocks/>
          </p:cNvSpPr>
          <p:nvPr/>
        </p:nvSpPr>
        <p:spPr>
          <a:xfrm>
            <a:off x="8199120" y="6540501"/>
            <a:ext cx="861060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6A9728-980D-4964-908A-C8DC72D87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657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работы фабрики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AF5309A-6A7A-485E-869D-265482976546}"/>
              </a:ext>
            </a:extLst>
          </p:cNvPr>
          <p:cNvGrpSpPr/>
          <p:nvPr/>
        </p:nvGrpSpPr>
        <p:grpSpPr>
          <a:xfrm>
            <a:off x="5943598" y="3697603"/>
            <a:ext cx="2876551" cy="2611122"/>
            <a:chOff x="5943598" y="3697603"/>
            <a:chExt cx="2876551" cy="2611122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61DC4A5B-6250-43BB-9980-267215FC71CD}"/>
                </a:ext>
              </a:extLst>
            </p:cNvPr>
            <p:cNvSpPr/>
            <p:nvPr/>
          </p:nvSpPr>
          <p:spPr>
            <a:xfrm>
              <a:off x="6141268" y="3697603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72C69DA1-DC1E-459B-A66C-9937F85CC951}"/>
                </a:ext>
              </a:extLst>
            </p:cNvPr>
            <p:cNvSpPr/>
            <p:nvPr/>
          </p:nvSpPr>
          <p:spPr>
            <a:xfrm>
              <a:off x="6191398" y="5176341"/>
              <a:ext cx="257862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«Умная» государственная поддержка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0E00824-29FF-455F-A047-BC885BE15912}"/>
                </a:ext>
              </a:extLst>
            </p:cNvPr>
            <p:cNvSpPr txBox="1"/>
            <p:nvPr/>
          </p:nvSpPr>
          <p:spPr>
            <a:xfrm>
              <a:off x="5943598" y="3722565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05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FE8A9154-1824-4FCE-9DB6-6DDD8CFE75CB}"/>
                </a:ext>
              </a:extLst>
            </p:cNvPr>
            <p:cNvCxnSpPr/>
            <p:nvPr/>
          </p:nvCxnSpPr>
          <p:spPr>
            <a:xfrm>
              <a:off x="7212194" y="5088981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DE6DF9B8-A7DE-4086-AC54-47AF11C8D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101891" y="3999818"/>
              <a:ext cx="757634" cy="757634"/>
            </a:xfrm>
            <a:prstGeom prst="rect">
              <a:avLst/>
            </a:prstGeom>
          </p:spPr>
        </p:pic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AF5F1F02-0A86-434D-889C-4BE25F3A3F9A}"/>
                </a:ext>
              </a:extLst>
            </p:cNvPr>
            <p:cNvGrpSpPr/>
            <p:nvPr/>
          </p:nvGrpSpPr>
          <p:grpSpPr>
            <a:xfrm>
              <a:off x="6807701" y="3705628"/>
              <a:ext cx="1346014" cy="1346014"/>
              <a:chOff x="3889829" y="799140"/>
              <a:chExt cx="1364342" cy="1364342"/>
            </a:xfrm>
          </p:grpSpPr>
          <p:sp>
            <p:nvSpPr>
              <p:cNvPr id="111" name="Овал 110">
                <a:extLst>
                  <a:ext uri="{FF2B5EF4-FFF2-40B4-BE49-F238E27FC236}">
                    <a16:creationId xmlns:a16="http://schemas.microsoft.com/office/drawing/2014/main" id="{5F468690-8172-4B95-BAD4-40F775F06206}"/>
                  </a:ext>
                </a:extLst>
              </p:cNvPr>
              <p:cNvSpPr/>
              <p:nvPr/>
            </p:nvSpPr>
            <p:spPr>
              <a:xfrm>
                <a:off x="4093029" y="1002340"/>
                <a:ext cx="957942" cy="9579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id="{9AC7A0DA-22A7-40FD-8CC7-3A4E7EA3EBA8}"/>
                  </a:ext>
                </a:extLst>
              </p:cNvPr>
              <p:cNvSpPr/>
              <p:nvPr/>
            </p:nvSpPr>
            <p:spPr>
              <a:xfrm>
                <a:off x="3990575" y="899886"/>
                <a:ext cx="1162850" cy="116285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1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Овал 112">
                <a:extLst>
                  <a:ext uri="{FF2B5EF4-FFF2-40B4-BE49-F238E27FC236}">
                    <a16:creationId xmlns:a16="http://schemas.microsoft.com/office/drawing/2014/main" id="{8FF90696-9052-4A1B-A3F7-9065D2F4F13F}"/>
                  </a:ext>
                </a:extLst>
              </p:cNvPr>
              <p:cNvSpPr/>
              <p:nvPr/>
            </p:nvSpPr>
            <p:spPr>
              <a:xfrm>
                <a:off x="3889829" y="799140"/>
                <a:ext cx="1364342" cy="13643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53AC54-C5F8-4FB9-93E2-8609169E5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9728-980D-4964-908A-C8DC72D879EA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9B814EE-5897-454B-BDDD-A812D7D6CF84}"/>
              </a:ext>
            </a:extLst>
          </p:cNvPr>
          <p:cNvGrpSpPr/>
          <p:nvPr/>
        </p:nvGrpSpPr>
        <p:grpSpPr>
          <a:xfrm>
            <a:off x="152398" y="800099"/>
            <a:ext cx="2865349" cy="2611122"/>
            <a:chOff x="152398" y="800099"/>
            <a:chExt cx="2865349" cy="2611122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FDE38A94-D25F-4FC9-A91C-9E5DE5E7F501}"/>
                </a:ext>
              </a:extLst>
            </p:cNvPr>
            <p:cNvSpPr/>
            <p:nvPr/>
          </p:nvSpPr>
          <p:spPr>
            <a:xfrm>
              <a:off x="338866" y="800099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9CE1D7F-D9C9-466D-A739-29F52A18112F}"/>
                </a:ext>
              </a:extLst>
            </p:cNvPr>
            <p:cNvSpPr/>
            <p:nvPr/>
          </p:nvSpPr>
          <p:spPr>
            <a:xfrm>
              <a:off x="415067" y="2283525"/>
              <a:ext cx="2489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ВЭБ не составляет конкуренцию банкам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E50DC5E-9C74-4751-B012-2D3CF7601684}"/>
                </a:ext>
              </a:extLst>
            </p:cNvPr>
            <p:cNvSpPr txBox="1"/>
            <p:nvPr/>
          </p:nvSpPr>
          <p:spPr>
            <a:xfrm>
              <a:off x="152398" y="805194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01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5839A85B-5BB7-497F-97D6-72E1BC117D89}"/>
                </a:ext>
              </a:extLst>
            </p:cNvPr>
            <p:cNvCxnSpPr/>
            <p:nvPr/>
          </p:nvCxnSpPr>
          <p:spPr>
            <a:xfrm>
              <a:off x="1391153" y="2191477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Группа 101">
              <a:extLst>
                <a:ext uri="{FF2B5EF4-FFF2-40B4-BE49-F238E27FC236}">
                  <a16:creationId xmlns:a16="http://schemas.microsoft.com/office/drawing/2014/main" id="{C78B3FC7-4F62-428D-8FE0-4CE036DE7665}"/>
                </a:ext>
              </a:extLst>
            </p:cNvPr>
            <p:cNvGrpSpPr/>
            <p:nvPr/>
          </p:nvGrpSpPr>
          <p:grpSpPr>
            <a:xfrm>
              <a:off x="1005299" y="808304"/>
              <a:ext cx="1346014" cy="1346014"/>
              <a:chOff x="3889829" y="799140"/>
              <a:chExt cx="1364342" cy="1364342"/>
            </a:xfrm>
          </p:grpSpPr>
          <p:sp>
            <p:nvSpPr>
              <p:cNvPr id="103" name="Овал 102">
                <a:extLst>
                  <a:ext uri="{FF2B5EF4-FFF2-40B4-BE49-F238E27FC236}">
                    <a16:creationId xmlns:a16="http://schemas.microsoft.com/office/drawing/2014/main" id="{2183C0B3-8A70-4885-9956-F9133D1361FE}"/>
                  </a:ext>
                </a:extLst>
              </p:cNvPr>
              <p:cNvSpPr/>
              <p:nvPr/>
            </p:nvSpPr>
            <p:spPr>
              <a:xfrm>
                <a:off x="4093029" y="1002340"/>
                <a:ext cx="957942" cy="9579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Овал 103">
                <a:extLst>
                  <a:ext uri="{FF2B5EF4-FFF2-40B4-BE49-F238E27FC236}">
                    <a16:creationId xmlns:a16="http://schemas.microsoft.com/office/drawing/2014/main" id="{617CBC34-70C9-4E14-A31F-7AB8D100754D}"/>
                  </a:ext>
                </a:extLst>
              </p:cNvPr>
              <p:cNvSpPr/>
              <p:nvPr/>
            </p:nvSpPr>
            <p:spPr>
              <a:xfrm>
                <a:off x="3990575" y="899886"/>
                <a:ext cx="1162850" cy="116285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1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Овал 104">
                <a:extLst>
                  <a:ext uri="{FF2B5EF4-FFF2-40B4-BE49-F238E27FC236}">
                    <a16:creationId xmlns:a16="http://schemas.microsoft.com/office/drawing/2014/main" id="{C127DE5A-8677-4394-8595-73CF4EFC1F45}"/>
                  </a:ext>
                </a:extLst>
              </p:cNvPr>
              <p:cNvSpPr/>
              <p:nvPr/>
            </p:nvSpPr>
            <p:spPr>
              <a:xfrm>
                <a:off x="3889829" y="799140"/>
                <a:ext cx="1364342" cy="13643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29A9606C-E041-4599-B53D-508E7EAC4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12893" y="1115898"/>
              <a:ext cx="762000" cy="762000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57616BF-17CE-408F-B1BD-06B201870F60}"/>
              </a:ext>
            </a:extLst>
          </p:cNvPr>
          <p:cNvGrpSpPr/>
          <p:nvPr/>
        </p:nvGrpSpPr>
        <p:grpSpPr>
          <a:xfrm>
            <a:off x="3040741" y="800099"/>
            <a:ext cx="2870700" cy="2611122"/>
            <a:chOff x="3040741" y="800099"/>
            <a:chExt cx="2870700" cy="2611122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22D997B7-6F54-4B01-89F9-BEA3FBA075D2}"/>
                </a:ext>
              </a:extLst>
            </p:cNvPr>
            <p:cNvSpPr/>
            <p:nvPr/>
          </p:nvSpPr>
          <p:spPr>
            <a:xfrm>
              <a:off x="3232560" y="800099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FDE1809E-498F-42BD-B77E-2FBF3DEECF91}"/>
                </a:ext>
              </a:extLst>
            </p:cNvPr>
            <p:cNvSpPr/>
            <p:nvPr/>
          </p:nvSpPr>
          <p:spPr>
            <a:xfrm>
              <a:off x="3381829" y="2283525"/>
              <a:ext cx="238034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Проекты </a:t>
              </a:r>
              <a:b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 стратегических отраслях экономики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3CDD9C1-EE7C-470C-9D3F-E7F6480ADB44}"/>
                </a:ext>
              </a:extLst>
            </p:cNvPr>
            <p:cNvSpPr txBox="1"/>
            <p:nvPr/>
          </p:nvSpPr>
          <p:spPr>
            <a:xfrm>
              <a:off x="3040741" y="805194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02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58639FE4-01AD-43F7-86DC-5B0A7B412A48}"/>
                </a:ext>
              </a:extLst>
            </p:cNvPr>
            <p:cNvCxnSpPr/>
            <p:nvPr/>
          </p:nvCxnSpPr>
          <p:spPr>
            <a:xfrm>
              <a:off x="4303486" y="2191477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33CE9579-5B18-4FD1-829B-CCA69D66005B}"/>
                </a:ext>
              </a:extLst>
            </p:cNvPr>
            <p:cNvSpPr/>
            <p:nvPr/>
          </p:nvSpPr>
          <p:spPr>
            <a:xfrm>
              <a:off x="4099463" y="1008774"/>
              <a:ext cx="945073" cy="945073"/>
            </a:xfrm>
            <a:prstGeom prst="ellipse">
              <a:avLst/>
            </a:prstGeom>
            <a:noFill/>
            <a:ln w="9525">
              <a:solidFill>
                <a:schemeClr val="accent1">
                  <a:alpha val="4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id="{B6F9110D-DD67-44AA-9F8C-57DEFB831328}"/>
                </a:ext>
              </a:extLst>
            </p:cNvPr>
            <p:cNvSpPr/>
            <p:nvPr/>
          </p:nvSpPr>
          <p:spPr>
            <a:xfrm>
              <a:off x="3998386" y="907697"/>
              <a:ext cx="1147229" cy="1147229"/>
            </a:xfrm>
            <a:prstGeom prst="ellipse">
              <a:avLst/>
            </a:prstGeom>
            <a:noFill/>
            <a:ln w="9525">
              <a:solidFill>
                <a:schemeClr val="accent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6ACEFDA1-FD33-422F-B5CD-0BBEBD5C1673}"/>
                </a:ext>
              </a:extLst>
            </p:cNvPr>
            <p:cNvSpPr/>
            <p:nvPr/>
          </p:nvSpPr>
          <p:spPr>
            <a:xfrm>
              <a:off x="3898993" y="808304"/>
              <a:ext cx="1346014" cy="1346014"/>
            </a:xfrm>
            <a:prstGeom prst="ellipse">
              <a:avLst/>
            </a:prstGeom>
            <a:noFill/>
            <a:ln w="9525">
              <a:solidFill>
                <a:schemeClr val="accent1">
                  <a:alpha val="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A527EE2-7C8C-4857-87BF-9579EC4EC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191000" y="1100311"/>
              <a:ext cx="762000" cy="762000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BE5B73E-C637-4E87-8D20-753CDF78A6B9}"/>
              </a:ext>
            </a:extLst>
          </p:cNvPr>
          <p:cNvGrpSpPr/>
          <p:nvPr/>
        </p:nvGrpSpPr>
        <p:grpSpPr>
          <a:xfrm>
            <a:off x="5943598" y="800099"/>
            <a:ext cx="2876551" cy="2611122"/>
            <a:chOff x="5943598" y="800099"/>
            <a:chExt cx="2876551" cy="2611122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FE4AC608-CD35-48B7-B1E1-3A27F4F84D39}"/>
                </a:ext>
              </a:extLst>
            </p:cNvPr>
            <p:cNvSpPr/>
            <p:nvPr/>
          </p:nvSpPr>
          <p:spPr>
            <a:xfrm>
              <a:off x="6141268" y="800099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8CC03D40-2453-4EF8-A733-8C1C5981CD81}"/>
                </a:ext>
              </a:extLst>
            </p:cNvPr>
            <p:cNvSpPr/>
            <p:nvPr/>
          </p:nvSpPr>
          <p:spPr>
            <a:xfrm>
              <a:off x="6290537" y="2283525"/>
              <a:ext cx="238034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Разделение рисков между банками, институциональными инвесторами и </a:t>
              </a:r>
              <a:r>
                <a:rPr lang="ru-RU" sz="160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ВЭБом</a:t>
              </a: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D256D3A-29D7-4633-B625-151B11288EF2}"/>
                </a:ext>
              </a:extLst>
            </p:cNvPr>
            <p:cNvSpPr txBox="1"/>
            <p:nvPr/>
          </p:nvSpPr>
          <p:spPr>
            <a:xfrm>
              <a:off x="5943598" y="805194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03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A89E4D7B-5BD4-422A-9DE4-3437BE9D76A7}"/>
                </a:ext>
              </a:extLst>
            </p:cNvPr>
            <p:cNvCxnSpPr/>
            <p:nvPr/>
          </p:nvCxnSpPr>
          <p:spPr>
            <a:xfrm>
              <a:off x="7212194" y="2191477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6B46B8F2-953C-4662-A458-4F8490BDBDBF}"/>
                </a:ext>
              </a:extLst>
            </p:cNvPr>
            <p:cNvGrpSpPr/>
            <p:nvPr/>
          </p:nvGrpSpPr>
          <p:grpSpPr>
            <a:xfrm>
              <a:off x="6807701" y="808304"/>
              <a:ext cx="1346014" cy="1346014"/>
              <a:chOff x="3889829" y="799140"/>
              <a:chExt cx="1364342" cy="1364342"/>
            </a:xfrm>
          </p:grpSpPr>
          <p:sp>
            <p:nvSpPr>
              <p:cNvPr id="99" name="Овал 98">
                <a:extLst>
                  <a:ext uri="{FF2B5EF4-FFF2-40B4-BE49-F238E27FC236}">
                    <a16:creationId xmlns:a16="http://schemas.microsoft.com/office/drawing/2014/main" id="{D9312E22-EE0A-44D0-8BC0-4A6A2B6AB148}"/>
                  </a:ext>
                </a:extLst>
              </p:cNvPr>
              <p:cNvSpPr/>
              <p:nvPr/>
            </p:nvSpPr>
            <p:spPr>
              <a:xfrm>
                <a:off x="4093029" y="1002340"/>
                <a:ext cx="957942" cy="9579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id="{DB1C2465-DF6C-4EE6-BD31-58F250E2CF69}"/>
                  </a:ext>
                </a:extLst>
              </p:cNvPr>
              <p:cNvSpPr/>
              <p:nvPr/>
            </p:nvSpPr>
            <p:spPr>
              <a:xfrm>
                <a:off x="3990575" y="899886"/>
                <a:ext cx="1162850" cy="116285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1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Овал 100">
                <a:extLst>
                  <a:ext uri="{FF2B5EF4-FFF2-40B4-BE49-F238E27FC236}">
                    <a16:creationId xmlns:a16="http://schemas.microsoft.com/office/drawing/2014/main" id="{557A8200-664E-4FE8-A191-A15DCF232FBB}"/>
                  </a:ext>
                </a:extLst>
              </p:cNvPr>
              <p:cNvSpPr/>
              <p:nvPr/>
            </p:nvSpPr>
            <p:spPr>
              <a:xfrm>
                <a:off x="3889829" y="799140"/>
                <a:ext cx="1364342" cy="13643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B9338478-90D8-46E5-A7A3-C1216C7BC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125604" y="1126207"/>
              <a:ext cx="710208" cy="710208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2D45BAB-1F91-480B-B7E0-6A58FD0B0553}"/>
              </a:ext>
            </a:extLst>
          </p:cNvPr>
          <p:cNvGrpSpPr/>
          <p:nvPr/>
        </p:nvGrpSpPr>
        <p:grpSpPr>
          <a:xfrm>
            <a:off x="152398" y="3697603"/>
            <a:ext cx="5938158" cy="2611122"/>
            <a:chOff x="152398" y="3697603"/>
            <a:chExt cx="5938158" cy="2611122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E4BBE18C-7089-4CA5-9122-B0D86A61A491}"/>
                </a:ext>
              </a:extLst>
            </p:cNvPr>
            <p:cNvSpPr/>
            <p:nvPr/>
          </p:nvSpPr>
          <p:spPr>
            <a:xfrm>
              <a:off x="2416363" y="3697603"/>
              <a:ext cx="3495077" cy="2611122"/>
            </a:xfrm>
            <a:prstGeom prst="roundRect">
              <a:avLst>
                <a:gd name="adj" fmla="val 1031"/>
              </a:avLst>
            </a:prstGeom>
            <a:solidFill>
              <a:schemeClr val="tx2"/>
            </a:soli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34162DF6-FB32-4821-AF25-33AB6D880940}"/>
                </a:ext>
              </a:extLst>
            </p:cNvPr>
            <p:cNvSpPr/>
            <p:nvPr/>
          </p:nvSpPr>
          <p:spPr>
            <a:xfrm>
              <a:off x="3180441" y="5612412"/>
              <a:ext cx="29101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1500"/>
                </a:spcBef>
                <a:buClr>
                  <a:schemeClr val="accent1"/>
                </a:buClr>
                <a:defRPr/>
              </a:pPr>
              <a:r>
                <a:rPr lang="ru-RU" sz="1400" dirty="0">
                  <a:solidFill>
                    <a:schemeClr val="tx2">
                      <a:lumMod val="25000"/>
                      <a:lumOff val="75000"/>
                    </a:schemeClr>
                  </a:solidFill>
                  <a:cs typeface="Arial" pitchFamily="34" charset="0"/>
                </a:rPr>
                <a:t>участие в операционном управлении</a:t>
              </a:r>
            </a:p>
          </p:txBody>
        </p: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D8F68971-3BD7-49C4-A734-B0B8E9FC43B3}"/>
                </a:ext>
              </a:extLst>
            </p:cNvPr>
            <p:cNvGrpSpPr/>
            <p:nvPr/>
          </p:nvGrpSpPr>
          <p:grpSpPr>
            <a:xfrm>
              <a:off x="3017747" y="4567017"/>
              <a:ext cx="2893693" cy="870855"/>
              <a:chOff x="3017747" y="3537221"/>
              <a:chExt cx="2893693" cy="1117600"/>
            </a:xfrm>
          </p:grpSpPr>
          <p:cxnSp>
            <p:nvCxnSpPr>
              <p:cNvPr id="88" name="Прямая соединительная линия 87">
                <a:extLst>
                  <a:ext uri="{FF2B5EF4-FFF2-40B4-BE49-F238E27FC236}">
                    <a16:creationId xmlns:a16="http://schemas.microsoft.com/office/drawing/2014/main" id="{C4DBC092-C30E-480F-823A-2CF4B1102F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7747" y="4654821"/>
                <a:ext cx="2893693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  <a:lumOff val="25000"/>
                    <a:alpha val="2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C55C7995-4145-4852-AB64-D4F709D8D1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7747" y="3537221"/>
                <a:ext cx="2893693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  <a:lumOff val="25000"/>
                    <a:alpha val="2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6E0F771E-BCCE-4557-836A-1ED7CEECFCAF}"/>
                </a:ext>
              </a:extLst>
            </p:cNvPr>
            <p:cNvSpPr/>
            <p:nvPr/>
          </p:nvSpPr>
          <p:spPr>
            <a:xfrm>
              <a:off x="3180441" y="3978418"/>
              <a:ext cx="2910115" cy="30777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1500"/>
                </a:spcBef>
                <a:buClr>
                  <a:schemeClr val="accent1"/>
                </a:buClr>
                <a:defRPr/>
              </a:pPr>
              <a:r>
                <a:rPr lang="ru-RU" sz="1400" dirty="0">
                  <a:solidFill>
                    <a:schemeClr val="tx2">
                      <a:lumMod val="25000"/>
                      <a:lumOff val="75000"/>
                    </a:schemeClr>
                  </a:solidFill>
                  <a:cs typeface="Arial" pitchFamily="34" charset="0"/>
                </a:rPr>
                <a:t>вхождение в капитал </a:t>
              </a:r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1BA529CA-1C66-4DD0-A3A1-981E701CFF78}"/>
                </a:ext>
              </a:extLst>
            </p:cNvPr>
            <p:cNvSpPr/>
            <p:nvPr/>
          </p:nvSpPr>
          <p:spPr>
            <a:xfrm>
              <a:off x="3180441" y="4727040"/>
              <a:ext cx="2910115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spcBef>
                  <a:spcPts val="1500"/>
                </a:spcBef>
                <a:buClr>
                  <a:schemeClr val="accent1"/>
                </a:buClr>
                <a:defRPr/>
              </a:pPr>
              <a:r>
                <a:rPr lang="ru-RU" sz="1400" dirty="0">
                  <a:solidFill>
                    <a:schemeClr val="tx2">
                      <a:lumMod val="25000"/>
                      <a:lumOff val="75000"/>
                    </a:schemeClr>
                  </a:solidFill>
                  <a:cs typeface="Arial" pitchFamily="34" charset="0"/>
                </a:rPr>
                <a:t>участие в младших траншах синдицированного кредита</a:t>
              </a:r>
            </a:p>
          </p:txBody>
        </p:sp>
        <p:sp>
          <p:nvSpPr>
            <p:cNvPr id="116" name="Равнобедренный треугольник 115">
              <a:extLst>
                <a:ext uri="{FF2B5EF4-FFF2-40B4-BE49-F238E27FC236}">
                  <a16:creationId xmlns:a16="http://schemas.microsoft.com/office/drawing/2014/main" id="{2301302F-F3E1-4EB5-A584-EBE519C35BE7}"/>
                </a:ext>
              </a:extLst>
            </p:cNvPr>
            <p:cNvSpPr/>
            <p:nvPr/>
          </p:nvSpPr>
          <p:spPr>
            <a:xfrm rot="5400000">
              <a:off x="2989916" y="4102822"/>
              <a:ext cx="138428" cy="96801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117" name="Равнобедренный треугольник 116">
              <a:extLst>
                <a:ext uri="{FF2B5EF4-FFF2-40B4-BE49-F238E27FC236}">
                  <a16:creationId xmlns:a16="http://schemas.microsoft.com/office/drawing/2014/main" id="{7BB5330A-3B35-4214-8603-CEC80D08FF80}"/>
                </a:ext>
              </a:extLst>
            </p:cNvPr>
            <p:cNvSpPr/>
            <p:nvPr/>
          </p:nvSpPr>
          <p:spPr>
            <a:xfrm rot="5400000">
              <a:off x="2989916" y="4954765"/>
              <a:ext cx="138428" cy="96801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118" name="Равнобедренный треугольник 117">
              <a:extLst>
                <a:ext uri="{FF2B5EF4-FFF2-40B4-BE49-F238E27FC236}">
                  <a16:creationId xmlns:a16="http://schemas.microsoft.com/office/drawing/2014/main" id="{13CA2BFA-CB30-4201-BF3C-F934E2736D9E}"/>
                </a:ext>
              </a:extLst>
            </p:cNvPr>
            <p:cNvSpPr/>
            <p:nvPr/>
          </p:nvSpPr>
          <p:spPr>
            <a:xfrm rot="5400000">
              <a:off x="2989916" y="5818365"/>
              <a:ext cx="138428" cy="96801"/>
            </a:xfrm>
            <a:prstGeom prst="triangl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5659EB1F-2397-4A78-BA70-B3B13663BE59}"/>
                </a:ext>
              </a:extLst>
            </p:cNvPr>
            <p:cNvSpPr/>
            <p:nvPr/>
          </p:nvSpPr>
          <p:spPr>
            <a:xfrm>
              <a:off x="338867" y="3697603"/>
              <a:ext cx="2678880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5E10283B-0732-471B-9EEC-B18620737A84}"/>
                </a:ext>
              </a:extLst>
            </p:cNvPr>
            <p:cNvCxnSpPr/>
            <p:nvPr/>
          </p:nvCxnSpPr>
          <p:spPr>
            <a:xfrm>
              <a:off x="1391153" y="5088981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41923217-E3F4-4DF1-811E-FA85A919B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77"/>
            <a:stretch/>
          </p:blipFill>
          <p:spPr>
            <a:xfrm>
              <a:off x="1965418" y="4101193"/>
              <a:ext cx="477244" cy="270911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955E779-50A3-4657-B550-30CCB0BBF4AE}"/>
                </a:ext>
              </a:extLst>
            </p:cNvPr>
            <p:cNvSpPr txBox="1"/>
            <p:nvPr/>
          </p:nvSpPr>
          <p:spPr>
            <a:xfrm>
              <a:off x="152398" y="3722565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04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0A697E1C-0B90-4743-9B0A-A874A93F7365}"/>
                </a:ext>
              </a:extLst>
            </p:cNvPr>
            <p:cNvSpPr/>
            <p:nvPr/>
          </p:nvSpPr>
          <p:spPr>
            <a:xfrm>
              <a:off x="478660" y="5118283"/>
              <a:ext cx="23992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Поддержка проектов фабрики </a:t>
              </a:r>
              <a:r>
                <a:rPr lang="ru-RU" sz="160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ВЭБом</a:t>
              </a:r>
              <a:r>
                <a:rPr lang="ru-RU" sz="16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:</a:t>
              </a:r>
            </a:p>
          </p:txBody>
        </p:sp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1B7E9CA6-9B5C-4438-9A8D-FDADAF39D179}"/>
                </a:ext>
              </a:extLst>
            </p:cNvPr>
            <p:cNvGrpSpPr/>
            <p:nvPr/>
          </p:nvGrpSpPr>
          <p:grpSpPr>
            <a:xfrm>
              <a:off x="1005300" y="3705628"/>
              <a:ext cx="1346014" cy="1346014"/>
              <a:chOff x="3889829" y="799140"/>
              <a:chExt cx="1364342" cy="1364342"/>
            </a:xfrm>
          </p:grpSpPr>
          <p:sp>
            <p:nvSpPr>
              <p:cNvPr id="107" name="Овал 106">
                <a:extLst>
                  <a:ext uri="{FF2B5EF4-FFF2-40B4-BE49-F238E27FC236}">
                    <a16:creationId xmlns:a16="http://schemas.microsoft.com/office/drawing/2014/main" id="{8098346E-9B0B-4C6A-B12E-CA074F37C5E8}"/>
                  </a:ext>
                </a:extLst>
              </p:cNvPr>
              <p:cNvSpPr/>
              <p:nvPr/>
            </p:nvSpPr>
            <p:spPr>
              <a:xfrm>
                <a:off x="4093029" y="1002340"/>
                <a:ext cx="957942" cy="9579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id="{7487BB72-ECC7-40A6-A5A0-7B5F51B2D791}"/>
                  </a:ext>
                </a:extLst>
              </p:cNvPr>
              <p:cNvSpPr/>
              <p:nvPr/>
            </p:nvSpPr>
            <p:spPr>
              <a:xfrm>
                <a:off x="3990575" y="899886"/>
                <a:ext cx="1162850" cy="116285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1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Овал 108">
                <a:extLst>
                  <a:ext uri="{FF2B5EF4-FFF2-40B4-BE49-F238E27FC236}">
                    <a16:creationId xmlns:a16="http://schemas.microsoft.com/office/drawing/2014/main" id="{BA0D9E15-7A77-4342-A851-4E3E740D7566}"/>
                  </a:ext>
                </a:extLst>
              </p:cNvPr>
              <p:cNvSpPr/>
              <p:nvPr/>
            </p:nvSpPr>
            <p:spPr>
              <a:xfrm>
                <a:off x="3889829" y="799140"/>
                <a:ext cx="1364342" cy="13643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5ECD60A-AA4C-4A92-91EA-F10ACE6E5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1242879" y="4015778"/>
              <a:ext cx="725714" cy="72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311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: вправо 13"/>
          <p:cNvSpPr/>
          <p:nvPr/>
        </p:nvSpPr>
        <p:spPr>
          <a:xfrm>
            <a:off x="999490" y="1869912"/>
            <a:ext cx="6915150" cy="17983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фабрики проектного финансирования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4B36E15-15C0-41FA-8EFA-A77BF74D8F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9728-980D-4964-908A-C8DC72D879EA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8F57372-CD3B-4265-A8DC-21B9A7C73B7C}"/>
              </a:ext>
            </a:extLst>
          </p:cNvPr>
          <p:cNvGrpSpPr/>
          <p:nvPr/>
        </p:nvGrpSpPr>
        <p:grpSpPr>
          <a:xfrm>
            <a:off x="329105" y="870530"/>
            <a:ext cx="2041327" cy="3345870"/>
            <a:chOff x="329105" y="870530"/>
            <a:chExt cx="2041327" cy="3345870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03431C5E-8643-4F36-8E7F-C79B9F7FAC41}"/>
                </a:ext>
              </a:extLst>
            </p:cNvPr>
            <p:cNvSpPr/>
            <p:nvPr/>
          </p:nvSpPr>
          <p:spPr>
            <a:xfrm>
              <a:off x="329105" y="2944885"/>
              <a:ext cx="2015293" cy="1271515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01" name="Прямоугольник: скругленные углы 100">
              <a:extLst>
                <a:ext uri="{FF2B5EF4-FFF2-40B4-BE49-F238E27FC236}">
                  <a16:creationId xmlns:a16="http://schemas.microsoft.com/office/drawing/2014/main" id="{15CF3A51-DDA4-4852-A426-CFE808CED003}"/>
                </a:ext>
              </a:extLst>
            </p:cNvPr>
            <p:cNvSpPr/>
            <p:nvPr/>
          </p:nvSpPr>
          <p:spPr>
            <a:xfrm>
              <a:off x="329105" y="2509793"/>
              <a:ext cx="2015293" cy="466567"/>
            </a:xfrm>
            <a:prstGeom prst="roundRect">
              <a:avLst>
                <a:gd name="adj" fmla="val 5896"/>
              </a:avLst>
            </a:prstGeom>
            <a:solidFill>
              <a:schemeClr val="tx2">
                <a:lumMod val="75000"/>
                <a:lumOff val="25000"/>
              </a:schemeClr>
            </a:solidFill>
            <a:ln w="952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DBD83738-13D6-40FB-8B9C-4C6A06FBA154}"/>
                </a:ext>
              </a:extLst>
            </p:cNvPr>
            <p:cNvSpPr/>
            <p:nvPr/>
          </p:nvSpPr>
          <p:spPr>
            <a:xfrm>
              <a:off x="346644" y="3082086"/>
              <a:ext cx="1878615" cy="1038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72084">
                <a:spcAft>
                  <a:spcPts val="300"/>
                </a:spcAft>
              </a:pPr>
              <a:r>
                <a:rPr lang="ru-RU" sz="1200" b="1" dirty="0">
                  <a:solidFill>
                    <a:schemeClr val="accent1"/>
                  </a:solidFill>
                  <a:cs typeface="Arial" pitchFamily="34" charset="0"/>
                </a:rPr>
                <a:t>Поиск проектов: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ВЭБ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Сертифицированные менеджеры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Коммерческие Банки</a:t>
              </a: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55BDC265-6A3D-4E27-AFB8-B2CD4B2F9059}"/>
                </a:ext>
              </a:extLst>
            </p:cNvPr>
            <p:cNvSpPr/>
            <p:nvPr/>
          </p:nvSpPr>
          <p:spPr>
            <a:xfrm>
              <a:off x="506330" y="2512244"/>
              <a:ext cx="1659232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 defTabSz="457200"/>
              <a:r>
                <a:rPr lang="ru-RU" sz="12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Инициатор </a:t>
              </a:r>
            </a:p>
            <a:p>
              <a:pPr lvl="0" algn="ctr" defTabSz="457200"/>
              <a:r>
                <a:rPr lang="ru-RU" sz="12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проекта</a:t>
              </a:r>
            </a:p>
          </p:txBody>
        </p:sp>
        <p:grpSp>
          <p:nvGrpSpPr>
            <p:cNvPr id="107" name="Группа 106">
              <a:extLst>
                <a:ext uri="{FF2B5EF4-FFF2-40B4-BE49-F238E27FC236}">
                  <a16:creationId xmlns:a16="http://schemas.microsoft.com/office/drawing/2014/main" id="{7525BB8C-35D8-405F-816D-689CB3517FC0}"/>
                </a:ext>
              </a:extLst>
            </p:cNvPr>
            <p:cNvGrpSpPr/>
            <p:nvPr/>
          </p:nvGrpSpPr>
          <p:grpSpPr>
            <a:xfrm>
              <a:off x="1678128" y="1869912"/>
              <a:ext cx="394198" cy="179832"/>
              <a:chOff x="4316237" y="-482600"/>
              <a:chExt cx="1235695" cy="484632"/>
            </a:xfrm>
          </p:grpSpPr>
          <p:sp>
            <p:nvSpPr>
              <p:cNvPr id="108" name="Стрелка: шеврон 107">
                <a:extLst>
                  <a:ext uri="{FF2B5EF4-FFF2-40B4-BE49-F238E27FC236}">
                    <a16:creationId xmlns:a16="http://schemas.microsoft.com/office/drawing/2014/main" id="{0AECDE52-A1EB-48F3-B51E-A2495C20E655}"/>
                  </a:ext>
                </a:extLst>
              </p:cNvPr>
              <p:cNvSpPr/>
              <p:nvPr/>
            </p:nvSpPr>
            <p:spPr>
              <a:xfrm>
                <a:off x="431623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Стрелка: шеврон 108">
                <a:extLst>
                  <a:ext uri="{FF2B5EF4-FFF2-40B4-BE49-F238E27FC236}">
                    <a16:creationId xmlns:a16="http://schemas.microsoft.com/office/drawing/2014/main" id="{A848723B-4E85-496F-9301-DBF664566703}"/>
                  </a:ext>
                </a:extLst>
              </p:cNvPr>
              <p:cNvSpPr/>
              <p:nvPr/>
            </p:nvSpPr>
            <p:spPr>
              <a:xfrm>
                <a:off x="469176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Стрелка: шеврон 109">
                <a:extLst>
                  <a:ext uri="{FF2B5EF4-FFF2-40B4-BE49-F238E27FC236}">
                    <a16:creationId xmlns:a16="http://schemas.microsoft.com/office/drawing/2014/main" id="{42F6E004-9F29-4B08-81C9-32E984E3FD35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DF4110AD-013D-49F9-BC9B-A8D9A984A91A}"/>
                </a:ext>
              </a:extLst>
            </p:cNvPr>
            <p:cNvGrpSpPr/>
            <p:nvPr/>
          </p:nvGrpSpPr>
          <p:grpSpPr>
            <a:xfrm>
              <a:off x="852403" y="1473485"/>
              <a:ext cx="968696" cy="968694"/>
              <a:chOff x="369720" y="1451041"/>
              <a:chExt cx="1013584" cy="1013582"/>
            </a:xfrm>
          </p:grpSpPr>
          <p:sp>
            <p:nvSpPr>
              <p:cNvPr id="84" name="Овал 83">
                <a:extLst>
                  <a:ext uri="{FF2B5EF4-FFF2-40B4-BE49-F238E27FC236}">
                    <a16:creationId xmlns:a16="http://schemas.microsoft.com/office/drawing/2014/main" id="{01BFE9B1-0E75-41E8-AB81-EA9F7D7DE94B}"/>
                  </a:ext>
                </a:extLst>
              </p:cNvPr>
              <p:cNvSpPr/>
              <p:nvPr/>
            </p:nvSpPr>
            <p:spPr>
              <a:xfrm>
                <a:off x="434791" y="1521244"/>
                <a:ext cx="883440" cy="87317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1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Ligh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5" name="Овал 84">
                <a:extLst>
                  <a:ext uri="{FF2B5EF4-FFF2-40B4-BE49-F238E27FC236}">
                    <a16:creationId xmlns:a16="http://schemas.microsoft.com/office/drawing/2014/main" id="{87BCA0D4-1AD1-4B0F-BD1F-D55CBCD158F4}"/>
                  </a:ext>
                </a:extLst>
              </p:cNvPr>
              <p:cNvSpPr/>
              <p:nvPr/>
            </p:nvSpPr>
            <p:spPr>
              <a:xfrm>
                <a:off x="478298" y="1560399"/>
                <a:ext cx="796428" cy="78717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Ligh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8" name="Овал 87">
                <a:extLst>
                  <a:ext uri="{FF2B5EF4-FFF2-40B4-BE49-F238E27FC236}">
                    <a16:creationId xmlns:a16="http://schemas.microsoft.com/office/drawing/2014/main" id="{31149493-1140-4882-BC20-470B05099DF7}"/>
                  </a:ext>
                </a:extLst>
              </p:cNvPr>
              <p:cNvSpPr/>
              <p:nvPr/>
            </p:nvSpPr>
            <p:spPr>
              <a:xfrm>
                <a:off x="369720" y="1451041"/>
                <a:ext cx="1013584" cy="101358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26EECB1F-028D-4084-9DDC-9FB0D162FC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657305" y="1733903"/>
                <a:ext cx="420822" cy="420820"/>
              </a:xfrm>
              <a:prstGeom prst="rect">
                <a:avLst/>
              </a:prstGeom>
            </p:spPr>
          </p:pic>
        </p:grp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F406CD51-15E0-4524-A726-F9383301FDE6}"/>
                </a:ext>
              </a:extLst>
            </p:cNvPr>
            <p:cNvSpPr/>
            <p:nvPr/>
          </p:nvSpPr>
          <p:spPr>
            <a:xfrm>
              <a:off x="1720850" y="1321961"/>
              <a:ext cx="649582" cy="70788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 defTabSz="457200"/>
              <a:r>
                <a:rPr lang="en-US" sz="4000" b="1" kern="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1</a:t>
              </a:r>
              <a:endParaRPr lang="ru-RU" sz="4000" b="1" kern="0" dirty="0">
                <a:solidFill>
                  <a:schemeClr val="accent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23" name="Прямоугольник 122">
              <a:extLst>
                <a:ext uri="{FF2B5EF4-FFF2-40B4-BE49-F238E27FC236}">
                  <a16:creationId xmlns:a16="http://schemas.microsoft.com/office/drawing/2014/main" id="{83A0F228-41F8-4EED-8A1D-2AEB61A97E71}"/>
                </a:ext>
              </a:extLst>
            </p:cNvPr>
            <p:cNvSpPr/>
            <p:nvPr/>
          </p:nvSpPr>
          <p:spPr>
            <a:xfrm>
              <a:off x="373917" y="870530"/>
              <a:ext cx="16006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72084"/>
              <a:r>
                <a:rPr lang="ru-RU" sz="1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Бизнес-идея</a:t>
              </a:r>
            </a:p>
          </p:txBody>
        </p:sp>
        <p:sp>
          <p:nvSpPr>
            <p:cNvPr id="18" name="Стрелка: изогнутая 17">
              <a:extLst>
                <a:ext uri="{FF2B5EF4-FFF2-40B4-BE49-F238E27FC236}">
                  <a16:creationId xmlns:a16="http://schemas.microsoft.com/office/drawing/2014/main" id="{E4C28666-27DC-47A2-B721-0062F69ECECB}"/>
                </a:ext>
              </a:extLst>
            </p:cNvPr>
            <p:cNvSpPr/>
            <p:nvPr/>
          </p:nvSpPr>
          <p:spPr>
            <a:xfrm flipH="1">
              <a:off x="1962146" y="1016000"/>
              <a:ext cx="257175" cy="849446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67454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9B06EB3-8D79-4443-8181-DE0D530A83A2}"/>
                </a:ext>
              </a:extLst>
            </p:cNvPr>
            <p:cNvSpPr/>
            <p:nvPr/>
          </p:nvSpPr>
          <p:spPr>
            <a:xfrm>
              <a:off x="2182179" y="1842480"/>
              <a:ext cx="80962" cy="8096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B5C9F55-A904-4434-ADDC-BB5B59AE0D5A}"/>
              </a:ext>
            </a:extLst>
          </p:cNvPr>
          <p:cNvGrpSpPr/>
          <p:nvPr/>
        </p:nvGrpSpPr>
        <p:grpSpPr>
          <a:xfrm>
            <a:off x="2486387" y="870530"/>
            <a:ext cx="2777990" cy="4742870"/>
            <a:chOff x="2486387" y="870530"/>
            <a:chExt cx="2777990" cy="4742870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B4CD4365-7F2F-4B55-8AA7-D685D6C6F93E}"/>
                </a:ext>
              </a:extLst>
            </p:cNvPr>
            <p:cNvSpPr/>
            <p:nvPr/>
          </p:nvSpPr>
          <p:spPr>
            <a:xfrm>
              <a:off x="2486388" y="2944885"/>
              <a:ext cx="2015293" cy="2668515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44" name="Прямоугольник 143">
              <a:extLst>
                <a:ext uri="{FF2B5EF4-FFF2-40B4-BE49-F238E27FC236}">
                  <a16:creationId xmlns:a16="http://schemas.microsoft.com/office/drawing/2014/main" id="{D777BC50-EE1A-4641-87A4-F779DD158BAB}"/>
                </a:ext>
              </a:extLst>
            </p:cNvPr>
            <p:cNvSpPr/>
            <p:nvPr/>
          </p:nvSpPr>
          <p:spPr>
            <a:xfrm>
              <a:off x="2514067" y="3082086"/>
              <a:ext cx="1934534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Отраслевая экспертиза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Маркетинговый анализ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Бизнес-план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Технологический </a:t>
              </a:r>
              <a:r>
                <a:rPr lang="en-US" sz="1050" dirty="0">
                  <a:solidFill>
                    <a:schemeClr val="bg1"/>
                  </a:solidFill>
                  <a:cs typeface="Arial" pitchFamily="34" charset="0"/>
                </a:rPr>
                <a:t/>
              </a:r>
              <a:br>
                <a:rPr lang="en-US" sz="1050" dirty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и ценовой аудит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Финансовая модель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Оценка рисков</a:t>
              </a:r>
            </a:p>
          </p:txBody>
        </p:sp>
        <p:sp>
          <p:nvSpPr>
            <p:cNvPr id="147" name="Прямоугольник 146">
              <a:extLst>
                <a:ext uri="{FF2B5EF4-FFF2-40B4-BE49-F238E27FC236}">
                  <a16:creationId xmlns:a16="http://schemas.microsoft.com/office/drawing/2014/main" id="{F3571BF3-22F2-4199-8826-D8C5CA3F7559}"/>
                </a:ext>
              </a:extLst>
            </p:cNvPr>
            <p:cNvSpPr/>
            <p:nvPr/>
          </p:nvSpPr>
          <p:spPr>
            <a:xfrm>
              <a:off x="2793468" y="4634231"/>
              <a:ext cx="1803932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72084">
                <a:spcBef>
                  <a:spcPts val="75"/>
                </a:spcBef>
                <a:spcAft>
                  <a:spcPts val="450"/>
                </a:spcAft>
              </a:pPr>
              <a:r>
                <a:rPr lang="ru-RU" sz="1100" b="1" dirty="0">
                  <a:solidFill>
                    <a:schemeClr val="accent1"/>
                  </a:solidFill>
                  <a:cs typeface="Arial" pitchFamily="34" charset="0"/>
                </a:rPr>
                <a:t>Принятие решения о включении проекта в «фабрику» совместно </a:t>
              </a:r>
              <a:br>
                <a:rPr lang="ru-RU" sz="1100" b="1" dirty="0">
                  <a:solidFill>
                    <a:schemeClr val="accent1"/>
                  </a:solidFill>
                  <a:cs typeface="Arial" pitchFamily="34" charset="0"/>
                </a:rPr>
              </a:br>
              <a:r>
                <a:rPr lang="ru-RU" sz="1100" b="1" dirty="0">
                  <a:solidFill>
                    <a:schemeClr val="accent1"/>
                  </a:solidFill>
                  <a:cs typeface="Arial" pitchFamily="34" charset="0"/>
                </a:rPr>
                <a:t>с потенциальными инвесторами</a:t>
              </a:r>
            </a:p>
          </p:txBody>
        </p: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EDBB1291-5D4E-4767-ABF6-DF03E414CD34}"/>
                </a:ext>
              </a:extLst>
            </p:cNvPr>
            <p:cNvCxnSpPr>
              <a:cxnSpLocks/>
            </p:cNvCxnSpPr>
            <p:nvPr/>
          </p:nvCxnSpPr>
          <p:spPr>
            <a:xfrm>
              <a:off x="2486388" y="4577593"/>
              <a:ext cx="2015293" cy="0"/>
            </a:xfrm>
            <a:prstGeom prst="line">
              <a:avLst/>
            </a:prstGeom>
            <a:ln w="28575"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Прямоугольник: скругленные углы 118">
              <a:extLst>
                <a:ext uri="{FF2B5EF4-FFF2-40B4-BE49-F238E27FC236}">
                  <a16:creationId xmlns:a16="http://schemas.microsoft.com/office/drawing/2014/main" id="{8AF4B5A5-CF5F-4EDE-BFBD-390E4D0B10CC}"/>
                </a:ext>
              </a:extLst>
            </p:cNvPr>
            <p:cNvSpPr/>
            <p:nvPr/>
          </p:nvSpPr>
          <p:spPr>
            <a:xfrm>
              <a:off x="2486387" y="2509793"/>
              <a:ext cx="2015293" cy="466567"/>
            </a:xfrm>
            <a:prstGeom prst="roundRect">
              <a:avLst>
                <a:gd name="adj" fmla="val 5896"/>
              </a:avLst>
            </a:prstGeom>
            <a:solidFill>
              <a:schemeClr val="tx2">
                <a:lumMod val="75000"/>
                <a:lumOff val="25000"/>
              </a:schemeClr>
            </a:solidFill>
            <a:ln w="952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DBC28AD4-2056-4F7F-A34A-1426F1099482}"/>
                </a:ext>
              </a:extLst>
            </p:cNvPr>
            <p:cNvSpPr/>
            <p:nvPr/>
          </p:nvSpPr>
          <p:spPr>
            <a:xfrm>
              <a:off x="2664418" y="2512244"/>
              <a:ext cx="1659232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 defTabSz="457200"/>
              <a:r>
                <a:rPr lang="ru-RU" sz="12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Центр </a:t>
              </a:r>
            </a:p>
            <a:p>
              <a:pPr lvl="0" algn="ctr" defTabSz="457200"/>
              <a:r>
                <a:rPr lang="ru-RU" sz="12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компетенций</a:t>
              </a:r>
            </a:p>
          </p:txBody>
        </p:sp>
        <p:sp>
          <p:nvSpPr>
            <p:cNvPr id="133" name="Прямоугольник 132">
              <a:extLst>
                <a:ext uri="{FF2B5EF4-FFF2-40B4-BE49-F238E27FC236}">
                  <a16:creationId xmlns:a16="http://schemas.microsoft.com/office/drawing/2014/main" id="{305BAD2C-3404-40BA-8565-CF98912AC6BB}"/>
                </a:ext>
              </a:extLst>
            </p:cNvPr>
            <p:cNvSpPr/>
            <p:nvPr/>
          </p:nvSpPr>
          <p:spPr>
            <a:xfrm>
              <a:off x="4113910" y="1321961"/>
              <a:ext cx="649582" cy="70788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 defTabSz="457200"/>
              <a:r>
                <a:rPr lang="en-US" sz="4000" b="1" kern="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2</a:t>
              </a:r>
              <a:endParaRPr lang="ru-RU" sz="4000" b="1" kern="0" dirty="0">
                <a:solidFill>
                  <a:schemeClr val="accent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111" name="Группа 110">
              <a:extLst>
                <a:ext uri="{FF2B5EF4-FFF2-40B4-BE49-F238E27FC236}">
                  <a16:creationId xmlns:a16="http://schemas.microsoft.com/office/drawing/2014/main" id="{B77A57F1-7DA8-442C-94DE-FECD1B8781BE}"/>
                </a:ext>
              </a:extLst>
            </p:cNvPr>
            <p:cNvGrpSpPr/>
            <p:nvPr/>
          </p:nvGrpSpPr>
          <p:grpSpPr>
            <a:xfrm>
              <a:off x="3824428" y="1869912"/>
              <a:ext cx="394198" cy="179832"/>
              <a:chOff x="4316237" y="-482600"/>
              <a:chExt cx="1235695" cy="484632"/>
            </a:xfrm>
          </p:grpSpPr>
          <p:sp>
            <p:nvSpPr>
              <p:cNvPr id="112" name="Стрелка: шеврон 111">
                <a:extLst>
                  <a:ext uri="{FF2B5EF4-FFF2-40B4-BE49-F238E27FC236}">
                    <a16:creationId xmlns:a16="http://schemas.microsoft.com/office/drawing/2014/main" id="{BAED1721-4F7C-4F16-A4C5-D4741AC153E1}"/>
                  </a:ext>
                </a:extLst>
              </p:cNvPr>
              <p:cNvSpPr/>
              <p:nvPr/>
            </p:nvSpPr>
            <p:spPr>
              <a:xfrm>
                <a:off x="431623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Стрелка: шеврон 112">
                <a:extLst>
                  <a:ext uri="{FF2B5EF4-FFF2-40B4-BE49-F238E27FC236}">
                    <a16:creationId xmlns:a16="http://schemas.microsoft.com/office/drawing/2014/main" id="{68640AEA-4F0C-472F-86DC-B662EDC1F6AE}"/>
                  </a:ext>
                </a:extLst>
              </p:cNvPr>
              <p:cNvSpPr/>
              <p:nvPr/>
            </p:nvSpPr>
            <p:spPr>
              <a:xfrm>
                <a:off x="469176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Стрелка: шеврон 113">
                <a:extLst>
                  <a:ext uri="{FF2B5EF4-FFF2-40B4-BE49-F238E27FC236}">
                    <a16:creationId xmlns:a16="http://schemas.microsoft.com/office/drawing/2014/main" id="{8D6A6A0F-87EF-4503-ADE4-CE77F16F0102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Прямоугольник 56"/>
            <p:cNvSpPr/>
            <p:nvPr/>
          </p:nvSpPr>
          <p:spPr>
            <a:xfrm>
              <a:off x="4413726" y="2051131"/>
              <a:ext cx="85065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72084">
                <a:spcBef>
                  <a:spcPts val="75"/>
                </a:spcBef>
                <a:spcAft>
                  <a:spcPts val="75"/>
                </a:spcAft>
              </a:pPr>
              <a:r>
                <a:rPr lang="ru-RU" sz="11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+ 3 мес.</a:t>
              </a: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22B5D84-957E-46F7-8872-62D6891047BF}"/>
                </a:ext>
              </a:extLst>
            </p:cNvPr>
            <p:cNvGrpSpPr/>
            <p:nvPr/>
          </p:nvGrpSpPr>
          <p:grpSpPr>
            <a:xfrm>
              <a:off x="2945901" y="1409700"/>
              <a:ext cx="1096266" cy="1096264"/>
              <a:chOff x="2766779" y="1384300"/>
              <a:chExt cx="1147066" cy="1147064"/>
            </a:xfrm>
          </p:grpSpPr>
          <p:sp>
            <p:nvSpPr>
              <p:cNvPr id="91" name="Овал 90">
                <a:extLst>
                  <a:ext uri="{FF2B5EF4-FFF2-40B4-BE49-F238E27FC236}">
                    <a16:creationId xmlns:a16="http://schemas.microsoft.com/office/drawing/2014/main" id="{DACD9392-9A8D-4BD5-8C20-B7C9CD8BA790}"/>
                  </a:ext>
                </a:extLst>
              </p:cNvPr>
              <p:cNvSpPr/>
              <p:nvPr/>
            </p:nvSpPr>
            <p:spPr>
              <a:xfrm>
                <a:off x="2898591" y="1521244"/>
                <a:ext cx="883440" cy="87317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1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Ligh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2" name="Овал 91">
                <a:extLst>
                  <a:ext uri="{FF2B5EF4-FFF2-40B4-BE49-F238E27FC236}">
                    <a16:creationId xmlns:a16="http://schemas.microsoft.com/office/drawing/2014/main" id="{03E68B3F-767C-4E67-9CCF-44CAE06C6CEA}"/>
                  </a:ext>
                </a:extLst>
              </p:cNvPr>
              <p:cNvSpPr/>
              <p:nvPr/>
            </p:nvSpPr>
            <p:spPr>
              <a:xfrm>
                <a:off x="2942098" y="1560399"/>
                <a:ext cx="796428" cy="78717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Ligh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3" name="Овал 92">
                <a:extLst>
                  <a:ext uri="{FF2B5EF4-FFF2-40B4-BE49-F238E27FC236}">
                    <a16:creationId xmlns:a16="http://schemas.microsoft.com/office/drawing/2014/main" id="{80293C7D-6C46-4D45-AF8C-ED4B92012805}"/>
                  </a:ext>
                </a:extLst>
              </p:cNvPr>
              <p:cNvSpPr/>
              <p:nvPr/>
            </p:nvSpPr>
            <p:spPr>
              <a:xfrm>
                <a:off x="2766779" y="1384300"/>
                <a:ext cx="1147066" cy="114706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alpha val="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94" name="Овал 93">
                <a:extLst>
                  <a:ext uri="{FF2B5EF4-FFF2-40B4-BE49-F238E27FC236}">
                    <a16:creationId xmlns:a16="http://schemas.microsoft.com/office/drawing/2014/main" id="{A7D54483-3D1B-4804-B545-7CEB87F1B340}"/>
                  </a:ext>
                </a:extLst>
              </p:cNvPr>
              <p:cNvSpPr/>
              <p:nvPr/>
            </p:nvSpPr>
            <p:spPr>
              <a:xfrm>
                <a:off x="2833520" y="1451041"/>
                <a:ext cx="1013584" cy="101358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32F767D4-7DD7-4006-91E8-F9C4FE4CA0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086155" y="1711728"/>
                <a:ext cx="490722" cy="490722"/>
              </a:xfrm>
              <a:prstGeom prst="rect">
                <a:avLst/>
              </a:prstGeom>
            </p:spPr>
          </p:pic>
        </p:grp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345A0A8-9BF0-42CD-9A6D-F22D8104F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4267200" y="2096211"/>
              <a:ext cx="171450" cy="171450"/>
            </a:xfrm>
            <a:prstGeom prst="rect">
              <a:avLst/>
            </a:prstGeom>
          </p:spPr>
        </p:pic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id="{E5E37D22-D62A-49EB-BAF4-D634731809A8}"/>
                </a:ext>
              </a:extLst>
            </p:cNvPr>
            <p:cNvSpPr/>
            <p:nvPr/>
          </p:nvSpPr>
          <p:spPr>
            <a:xfrm>
              <a:off x="2583561" y="870530"/>
              <a:ext cx="18299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72084"/>
              <a:r>
                <a:rPr lang="ru-RU" sz="1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От бизнес-идеи </a:t>
              </a:r>
            </a:p>
            <a:p>
              <a:pPr algn="r" defTabSz="672084"/>
              <a:r>
                <a:rPr lang="ru-RU" sz="1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к бизнес-плану</a:t>
              </a:r>
            </a:p>
          </p:txBody>
        </p:sp>
        <p:sp>
          <p:nvSpPr>
            <p:cNvPr id="127" name="Стрелка: изогнутая 126">
              <a:extLst>
                <a:ext uri="{FF2B5EF4-FFF2-40B4-BE49-F238E27FC236}">
                  <a16:creationId xmlns:a16="http://schemas.microsoft.com/office/drawing/2014/main" id="{6448AD4B-2EFD-4CA6-95E7-37B11BC47F3C}"/>
                </a:ext>
              </a:extLst>
            </p:cNvPr>
            <p:cNvSpPr/>
            <p:nvPr/>
          </p:nvSpPr>
          <p:spPr>
            <a:xfrm flipH="1">
              <a:off x="4412356" y="1016000"/>
              <a:ext cx="257175" cy="849446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67454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id="{1DD45941-AA05-4146-B049-793867A092AB}"/>
                </a:ext>
              </a:extLst>
            </p:cNvPr>
            <p:cNvSpPr/>
            <p:nvPr/>
          </p:nvSpPr>
          <p:spPr>
            <a:xfrm>
              <a:off x="4629849" y="1842480"/>
              <a:ext cx="80962" cy="8096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E7CC3FE2-9C4A-41EA-A517-AFE303126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581275" y="4708524"/>
              <a:ext cx="212725" cy="212725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EF62D6A-F2CE-4606-91FA-95EB8C7705A4}"/>
              </a:ext>
            </a:extLst>
          </p:cNvPr>
          <p:cNvGrpSpPr/>
          <p:nvPr/>
        </p:nvGrpSpPr>
        <p:grpSpPr>
          <a:xfrm>
            <a:off x="4643669" y="870530"/>
            <a:ext cx="2470605" cy="4742870"/>
            <a:chOff x="4643669" y="870530"/>
            <a:chExt cx="2470605" cy="4742870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D4547EBF-4194-464C-A271-16679DE6D22D}"/>
                </a:ext>
              </a:extLst>
            </p:cNvPr>
            <p:cNvSpPr/>
            <p:nvPr/>
          </p:nvSpPr>
          <p:spPr>
            <a:xfrm>
              <a:off x="4643670" y="2944885"/>
              <a:ext cx="2015293" cy="2668515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45" name="Прямоугольник 144">
              <a:extLst>
                <a:ext uri="{FF2B5EF4-FFF2-40B4-BE49-F238E27FC236}">
                  <a16:creationId xmlns:a16="http://schemas.microsoft.com/office/drawing/2014/main" id="{30769D9F-CEA8-45B0-8D49-4F1DE231E74A}"/>
                </a:ext>
              </a:extLst>
            </p:cNvPr>
            <p:cNvSpPr/>
            <p:nvPr/>
          </p:nvSpPr>
          <p:spPr>
            <a:xfrm>
              <a:off x="4653500" y="3082086"/>
              <a:ext cx="1975900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Единое</a:t>
              </a:r>
              <a:r>
                <a:rPr lang="en-US" sz="105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информационное поле с данными по проекту (</a:t>
              </a:r>
              <a:r>
                <a:rPr lang="ru-RU" sz="1050" dirty="0" err="1">
                  <a:solidFill>
                    <a:schemeClr val="bg1"/>
                  </a:solidFill>
                  <a:cs typeface="Arial" pitchFamily="34" charset="0"/>
                </a:rPr>
                <a:t>data</a:t>
              </a: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sz="1050" dirty="0" err="1">
                  <a:solidFill>
                    <a:schemeClr val="bg1"/>
                  </a:solidFill>
                  <a:cs typeface="Arial" pitchFamily="34" charset="0"/>
                </a:rPr>
                <a:t>room</a:t>
              </a: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)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Оптимальная структура финансирования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Меры господдержки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Документация по сделке</a:t>
              </a:r>
            </a:p>
          </p:txBody>
        </p:sp>
        <p:sp>
          <p:nvSpPr>
            <p:cNvPr id="148" name="Прямоугольник 147">
              <a:extLst>
                <a:ext uri="{FF2B5EF4-FFF2-40B4-BE49-F238E27FC236}">
                  <a16:creationId xmlns:a16="http://schemas.microsoft.com/office/drawing/2014/main" id="{860C536F-C474-419C-B2AA-33ACFC8DCC5D}"/>
                </a:ext>
              </a:extLst>
            </p:cNvPr>
            <p:cNvSpPr/>
            <p:nvPr/>
          </p:nvSpPr>
          <p:spPr>
            <a:xfrm>
              <a:off x="4957671" y="4634231"/>
              <a:ext cx="1670508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72084">
                <a:spcBef>
                  <a:spcPts val="75"/>
                </a:spcBef>
                <a:spcAft>
                  <a:spcPts val="450"/>
                </a:spcAft>
              </a:pPr>
              <a:r>
                <a:rPr lang="ru-RU" sz="1100" b="1" dirty="0">
                  <a:solidFill>
                    <a:schemeClr val="accent1"/>
                  </a:solidFill>
                  <a:cs typeface="Arial" pitchFamily="34" charset="0"/>
                </a:rPr>
                <a:t>Структурирование финансирования, принятие решения по проекту пулом инвесторов</a:t>
              </a:r>
            </a:p>
          </p:txBody>
        </p:sp>
        <p:cxnSp>
          <p:nvCxnSpPr>
            <p:cNvPr id="81" name="Прямая соединительная линия 80">
              <a:extLst>
                <a:ext uri="{FF2B5EF4-FFF2-40B4-BE49-F238E27FC236}">
                  <a16:creationId xmlns:a16="http://schemas.microsoft.com/office/drawing/2014/main" id="{C15C282F-70FF-44D1-B582-63AC94AFD1F3}"/>
                </a:ext>
              </a:extLst>
            </p:cNvPr>
            <p:cNvCxnSpPr>
              <a:cxnSpLocks/>
            </p:cNvCxnSpPr>
            <p:nvPr/>
          </p:nvCxnSpPr>
          <p:spPr>
            <a:xfrm>
              <a:off x="4643670" y="4577593"/>
              <a:ext cx="2015293" cy="0"/>
            </a:xfrm>
            <a:prstGeom prst="line">
              <a:avLst/>
            </a:prstGeom>
            <a:ln w="28575">
              <a:solidFill>
                <a:schemeClr val="accent1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Прямоугольник: скругленные углы 121">
              <a:extLst>
                <a:ext uri="{FF2B5EF4-FFF2-40B4-BE49-F238E27FC236}">
                  <a16:creationId xmlns:a16="http://schemas.microsoft.com/office/drawing/2014/main" id="{DCFB3359-74BC-43B8-899C-4B84BC306A0E}"/>
                </a:ext>
              </a:extLst>
            </p:cNvPr>
            <p:cNvSpPr/>
            <p:nvPr/>
          </p:nvSpPr>
          <p:spPr>
            <a:xfrm>
              <a:off x="4643669" y="2509793"/>
              <a:ext cx="2015293" cy="466567"/>
            </a:xfrm>
            <a:prstGeom prst="roundRect">
              <a:avLst>
                <a:gd name="adj" fmla="val 5896"/>
              </a:avLst>
            </a:prstGeom>
            <a:solidFill>
              <a:schemeClr val="tx2">
                <a:lumMod val="75000"/>
                <a:lumOff val="25000"/>
              </a:schemeClr>
            </a:solidFill>
            <a:ln w="952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9C4D27A6-A81F-4D74-9503-DED154B2DC3A}"/>
                </a:ext>
              </a:extLst>
            </p:cNvPr>
            <p:cNvSpPr/>
            <p:nvPr/>
          </p:nvSpPr>
          <p:spPr>
            <a:xfrm>
              <a:off x="4821700" y="2512244"/>
              <a:ext cx="1659232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 defTabSz="457200"/>
              <a:r>
                <a:rPr lang="ru-RU" sz="12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Центр </a:t>
              </a:r>
            </a:p>
            <a:p>
              <a:pPr lvl="0" algn="ctr" defTabSz="457200"/>
              <a:r>
                <a:rPr lang="ru-RU" sz="12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структурирования</a:t>
              </a:r>
            </a:p>
          </p:txBody>
        </p:sp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BC08DE2B-ED34-4F20-A38A-A74572B9DB20}"/>
                </a:ext>
              </a:extLst>
            </p:cNvPr>
            <p:cNvSpPr/>
            <p:nvPr/>
          </p:nvSpPr>
          <p:spPr>
            <a:xfrm>
              <a:off x="6149975" y="1321961"/>
              <a:ext cx="649582" cy="70788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 defTabSz="457200"/>
              <a:r>
                <a:rPr lang="en-US" sz="4000" b="1" kern="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3</a:t>
              </a:r>
              <a:endParaRPr lang="ru-RU" sz="4000" b="1" kern="0" dirty="0">
                <a:solidFill>
                  <a:schemeClr val="accent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F0E23EB2-DAB6-4B22-A060-69675A947C9D}"/>
                </a:ext>
              </a:extLst>
            </p:cNvPr>
            <p:cNvGrpSpPr/>
            <p:nvPr/>
          </p:nvGrpSpPr>
          <p:grpSpPr>
            <a:xfrm>
              <a:off x="5978348" y="1869912"/>
              <a:ext cx="394198" cy="179832"/>
              <a:chOff x="4316237" y="-482600"/>
              <a:chExt cx="1235695" cy="484632"/>
            </a:xfrm>
          </p:grpSpPr>
          <p:sp>
            <p:nvSpPr>
              <p:cNvPr id="116" name="Стрелка: шеврон 115">
                <a:extLst>
                  <a:ext uri="{FF2B5EF4-FFF2-40B4-BE49-F238E27FC236}">
                    <a16:creationId xmlns:a16="http://schemas.microsoft.com/office/drawing/2014/main" id="{D66235CF-BBAE-4D72-B70B-E162C3D2B714}"/>
                  </a:ext>
                </a:extLst>
              </p:cNvPr>
              <p:cNvSpPr/>
              <p:nvPr/>
            </p:nvSpPr>
            <p:spPr>
              <a:xfrm>
                <a:off x="431623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Стрелка: шеврон 116">
                <a:extLst>
                  <a:ext uri="{FF2B5EF4-FFF2-40B4-BE49-F238E27FC236}">
                    <a16:creationId xmlns:a16="http://schemas.microsoft.com/office/drawing/2014/main" id="{FD73E75B-B4FA-4ABA-8B02-9FBBEAEF2D07}"/>
                  </a:ext>
                </a:extLst>
              </p:cNvPr>
              <p:cNvSpPr/>
              <p:nvPr/>
            </p:nvSpPr>
            <p:spPr>
              <a:xfrm>
                <a:off x="469176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Стрелка: шеврон 117">
                <a:extLst>
                  <a:ext uri="{FF2B5EF4-FFF2-40B4-BE49-F238E27FC236}">
                    <a16:creationId xmlns:a16="http://schemas.microsoft.com/office/drawing/2014/main" id="{FC05A752-D0FF-489B-9215-65F474CB23E4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Прямоугольник 58"/>
            <p:cNvSpPr/>
            <p:nvPr/>
          </p:nvSpPr>
          <p:spPr>
            <a:xfrm>
              <a:off x="6316667" y="2051131"/>
              <a:ext cx="79760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72084">
                <a:spcBef>
                  <a:spcPts val="75"/>
                </a:spcBef>
                <a:spcAft>
                  <a:spcPts val="75"/>
                </a:spcAft>
              </a:pPr>
              <a:r>
                <a:rPr lang="ru-RU" sz="11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+ 6 мес.</a:t>
              </a:r>
            </a:p>
          </p:txBody>
        </p:sp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22692F9A-B5F3-49A5-9E22-A52EEAD6D47F}"/>
                </a:ext>
              </a:extLst>
            </p:cNvPr>
            <p:cNvSpPr/>
            <p:nvPr/>
          </p:nvSpPr>
          <p:spPr>
            <a:xfrm>
              <a:off x="4687903" y="870530"/>
              <a:ext cx="17400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72084"/>
              <a:r>
                <a:rPr lang="ru-RU" sz="1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Структурирование</a:t>
              </a:r>
            </a:p>
          </p:txBody>
        </p:sp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C1A9CEF6-4A47-48C0-A993-7A5F6A1DED1D}"/>
                </a:ext>
              </a:extLst>
            </p:cNvPr>
            <p:cNvGrpSpPr/>
            <p:nvPr/>
          </p:nvGrpSpPr>
          <p:grpSpPr>
            <a:xfrm>
              <a:off x="5166968" y="1473485"/>
              <a:ext cx="968696" cy="968694"/>
              <a:chOff x="5297320" y="1451041"/>
              <a:chExt cx="1013584" cy="1013582"/>
            </a:xfrm>
          </p:grpSpPr>
          <p:sp>
            <p:nvSpPr>
              <p:cNvPr id="97" name="Овал 96">
                <a:extLst>
                  <a:ext uri="{FF2B5EF4-FFF2-40B4-BE49-F238E27FC236}">
                    <a16:creationId xmlns:a16="http://schemas.microsoft.com/office/drawing/2014/main" id="{A684969D-3CCB-4387-B03A-357F55BFA31F}"/>
                  </a:ext>
                </a:extLst>
              </p:cNvPr>
              <p:cNvSpPr/>
              <p:nvPr/>
            </p:nvSpPr>
            <p:spPr>
              <a:xfrm>
                <a:off x="5362391" y="1521244"/>
                <a:ext cx="883440" cy="87317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1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Ligh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8" name="Овал 97">
                <a:extLst>
                  <a:ext uri="{FF2B5EF4-FFF2-40B4-BE49-F238E27FC236}">
                    <a16:creationId xmlns:a16="http://schemas.microsoft.com/office/drawing/2014/main" id="{E9C4D363-1F2E-4609-834D-05B2B02D0DD7}"/>
                  </a:ext>
                </a:extLst>
              </p:cNvPr>
              <p:cNvSpPr/>
              <p:nvPr/>
            </p:nvSpPr>
            <p:spPr>
              <a:xfrm>
                <a:off x="5405898" y="1560399"/>
                <a:ext cx="796428" cy="78717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Ligh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0" name="Овал 99">
                <a:extLst>
                  <a:ext uri="{FF2B5EF4-FFF2-40B4-BE49-F238E27FC236}">
                    <a16:creationId xmlns:a16="http://schemas.microsoft.com/office/drawing/2014/main" id="{6429CF91-AEB7-4A1A-BA3F-502C3F4BCAFD}"/>
                  </a:ext>
                </a:extLst>
              </p:cNvPr>
              <p:cNvSpPr/>
              <p:nvPr/>
            </p:nvSpPr>
            <p:spPr>
              <a:xfrm>
                <a:off x="5297320" y="1451041"/>
                <a:ext cx="1013584" cy="101358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7D770E1D-D23A-45FF-AC2E-F03859FB1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60954" y="1720351"/>
                <a:ext cx="468724" cy="468724"/>
              </a:xfrm>
              <a:prstGeom prst="rect">
                <a:avLst/>
              </a:prstGeom>
            </p:spPr>
          </p:pic>
        </p:grpSp>
        <p:sp>
          <p:nvSpPr>
            <p:cNvPr id="128" name="Стрелка: изогнутая 127">
              <a:extLst>
                <a:ext uri="{FF2B5EF4-FFF2-40B4-BE49-F238E27FC236}">
                  <a16:creationId xmlns:a16="http://schemas.microsoft.com/office/drawing/2014/main" id="{64743B79-8796-4DD6-9FAF-C275F80600B9}"/>
                </a:ext>
              </a:extLst>
            </p:cNvPr>
            <p:cNvSpPr/>
            <p:nvPr/>
          </p:nvSpPr>
          <p:spPr>
            <a:xfrm flipH="1">
              <a:off x="6400796" y="1016000"/>
              <a:ext cx="257175" cy="849446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67454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C8D88509-1594-4E45-B9AD-4E1B3240C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172200" y="2096211"/>
              <a:ext cx="171450" cy="171450"/>
            </a:xfrm>
            <a:prstGeom prst="rect">
              <a:avLst/>
            </a:prstGeom>
          </p:spPr>
        </p:pic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F0F994ED-06BC-41FC-89C0-05CF610239E6}"/>
                </a:ext>
              </a:extLst>
            </p:cNvPr>
            <p:cNvSpPr/>
            <p:nvPr/>
          </p:nvSpPr>
          <p:spPr>
            <a:xfrm>
              <a:off x="6624639" y="1842480"/>
              <a:ext cx="80962" cy="8096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id="{1FA66BEC-310F-4FDD-8C86-23CC9A9C2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4745053" y="4708524"/>
              <a:ext cx="212725" cy="212725"/>
            </a:xfrm>
            <a:prstGeom prst="rect">
              <a:avLst/>
            </a:prstGeom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B705DAC-FEC0-4A98-AB82-DDBE6949BE6B}"/>
              </a:ext>
            </a:extLst>
          </p:cNvPr>
          <p:cNvGrpSpPr/>
          <p:nvPr/>
        </p:nvGrpSpPr>
        <p:grpSpPr>
          <a:xfrm>
            <a:off x="6800951" y="870530"/>
            <a:ext cx="2076349" cy="5438195"/>
            <a:chOff x="6800951" y="870530"/>
            <a:chExt cx="2076349" cy="543819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666B1473-DE70-4F49-9E5D-357AF4AE912B}"/>
                </a:ext>
              </a:extLst>
            </p:cNvPr>
            <p:cNvSpPr/>
            <p:nvPr/>
          </p:nvSpPr>
          <p:spPr>
            <a:xfrm>
              <a:off x="6800953" y="2944885"/>
              <a:ext cx="2015293" cy="3363840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46" name="Прямоугольник 145">
              <a:extLst>
                <a:ext uri="{FF2B5EF4-FFF2-40B4-BE49-F238E27FC236}">
                  <a16:creationId xmlns:a16="http://schemas.microsoft.com/office/drawing/2014/main" id="{2813DA62-C290-4828-9A63-8A2931F3BB84}"/>
                </a:ext>
              </a:extLst>
            </p:cNvPr>
            <p:cNvSpPr/>
            <p:nvPr/>
          </p:nvSpPr>
          <p:spPr>
            <a:xfrm>
              <a:off x="6806148" y="3082086"/>
              <a:ext cx="2071152" cy="22621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672084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Контроль проекта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Мониторинг рынков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Работа с отклонениями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Достижение целевых показателей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Актуализация финансовой модели и бизнес-плана 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Операционный контроль</a:t>
              </a:r>
            </a:p>
            <a:p>
              <a:pPr marL="171450" indent="-171450" defTabSz="672084">
                <a:spcAft>
                  <a:spcPts val="300"/>
                </a:spcAft>
                <a:buClr>
                  <a:schemeClr val="accent2"/>
                </a:buClr>
                <a:buFont typeface="Arial" panose="020B0604020202020204" pitchFamily="34" charset="0"/>
                <a:buChar char="›"/>
              </a:pP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Предоставление инвесторам доступа к инф. ресурсам с данными </a:t>
              </a:r>
              <a:r>
                <a:rPr lang="en-US" sz="1050" dirty="0">
                  <a:solidFill>
                    <a:schemeClr val="bg1"/>
                  </a:solidFill>
                  <a:cs typeface="Arial" pitchFamily="34" charset="0"/>
                </a:rPr>
                <a:t/>
              </a:r>
              <a:br>
                <a:rPr lang="en-US" sz="1050" dirty="0">
                  <a:solidFill>
                    <a:schemeClr val="bg1"/>
                  </a:solidFill>
                  <a:cs typeface="Arial" pitchFamily="34" charset="0"/>
                </a:rPr>
              </a:br>
              <a:r>
                <a:rPr lang="ru-RU" sz="1050" dirty="0">
                  <a:solidFill>
                    <a:schemeClr val="bg1"/>
                  </a:solidFill>
                  <a:cs typeface="Arial" pitchFamily="34" charset="0"/>
                </a:rPr>
                <a:t>о реализации проекта</a:t>
              </a:r>
            </a:p>
          </p:txBody>
        </p:sp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CDAF175D-3BF7-4AA2-95FE-A1AEE049DBDD}"/>
                </a:ext>
              </a:extLst>
            </p:cNvPr>
            <p:cNvSpPr/>
            <p:nvPr/>
          </p:nvSpPr>
          <p:spPr>
            <a:xfrm>
              <a:off x="7149048" y="5497831"/>
              <a:ext cx="169964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72084">
                <a:spcBef>
                  <a:spcPts val="75"/>
                </a:spcBef>
                <a:spcAft>
                  <a:spcPts val="450"/>
                </a:spcAft>
              </a:pPr>
              <a:r>
                <a:rPr lang="ru-RU" sz="1100" b="1" dirty="0">
                  <a:solidFill>
                    <a:schemeClr val="accent2"/>
                  </a:solidFill>
                  <a:cs typeface="Arial" pitchFamily="34" charset="0"/>
                </a:rPr>
                <a:t>Управление проектом на всех этапах его жизненного цикла</a:t>
              </a:r>
            </a:p>
          </p:txBody>
        </p:sp>
        <p:cxnSp>
          <p:nvCxnSpPr>
            <p:cNvPr id="83" name="Прямая соединительная линия 82">
              <a:extLst>
                <a:ext uri="{FF2B5EF4-FFF2-40B4-BE49-F238E27FC236}">
                  <a16:creationId xmlns:a16="http://schemas.microsoft.com/office/drawing/2014/main" id="{FD708ACB-15EA-4D1D-BA3A-373B9953DF73}"/>
                </a:ext>
              </a:extLst>
            </p:cNvPr>
            <p:cNvCxnSpPr>
              <a:cxnSpLocks/>
            </p:cNvCxnSpPr>
            <p:nvPr/>
          </p:nvCxnSpPr>
          <p:spPr>
            <a:xfrm>
              <a:off x="6800953" y="5428493"/>
              <a:ext cx="2015293" cy="0"/>
            </a:xfrm>
            <a:prstGeom prst="line">
              <a:avLst/>
            </a:prstGeom>
            <a:ln w="28575">
              <a:solidFill>
                <a:schemeClr val="accent2">
                  <a:alpha val="5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Прямоугольник: скругленные углы 129">
              <a:extLst>
                <a:ext uri="{FF2B5EF4-FFF2-40B4-BE49-F238E27FC236}">
                  <a16:creationId xmlns:a16="http://schemas.microsoft.com/office/drawing/2014/main" id="{E158C59F-0CB2-4D0C-8760-DE05C5CD029B}"/>
                </a:ext>
              </a:extLst>
            </p:cNvPr>
            <p:cNvSpPr/>
            <p:nvPr/>
          </p:nvSpPr>
          <p:spPr>
            <a:xfrm>
              <a:off x="6800951" y="2509793"/>
              <a:ext cx="2015293" cy="466567"/>
            </a:xfrm>
            <a:prstGeom prst="roundRect">
              <a:avLst>
                <a:gd name="adj" fmla="val 5896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8FCA5E78-9547-4C82-8F45-6EC3C167B8F8}"/>
                </a:ext>
              </a:extLst>
            </p:cNvPr>
            <p:cNvSpPr/>
            <p:nvPr/>
          </p:nvSpPr>
          <p:spPr>
            <a:xfrm>
              <a:off x="6978983" y="2512244"/>
              <a:ext cx="1659232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 defTabSz="457200"/>
              <a:r>
                <a:rPr lang="ru-RU" sz="12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Центр </a:t>
              </a:r>
            </a:p>
            <a:p>
              <a:pPr lvl="0" algn="ctr" defTabSz="457200"/>
              <a:r>
                <a:rPr lang="ru-RU" sz="12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мониторинга</a:t>
              </a:r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086F01FE-A39C-4522-B100-1CB87F8A7315}"/>
                </a:ext>
              </a:extLst>
            </p:cNvPr>
            <p:cNvSpPr/>
            <p:nvPr/>
          </p:nvSpPr>
          <p:spPr>
            <a:xfrm>
              <a:off x="6877685" y="1321961"/>
              <a:ext cx="649582" cy="70788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lvl="0" algn="ctr" defTabSz="457200"/>
              <a:r>
                <a:rPr lang="en-US" sz="4000" b="1" kern="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4</a:t>
              </a:r>
              <a:endParaRPr lang="ru-RU" sz="4000" b="1" kern="0" dirty="0">
                <a:solidFill>
                  <a:schemeClr val="accent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26" name="Прямоугольник 125">
              <a:extLst>
                <a:ext uri="{FF2B5EF4-FFF2-40B4-BE49-F238E27FC236}">
                  <a16:creationId xmlns:a16="http://schemas.microsoft.com/office/drawing/2014/main" id="{498BC563-A05B-4223-90A9-D89976DF1BEA}"/>
                </a:ext>
              </a:extLst>
            </p:cNvPr>
            <p:cNvSpPr/>
            <p:nvPr/>
          </p:nvSpPr>
          <p:spPr>
            <a:xfrm>
              <a:off x="7001563" y="870530"/>
              <a:ext cx="168141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72084"/>
              <a:r>
                <a:rPr lang="ru-RU" sz="1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Финансирование</a:t>
              </a:r>
              <a:endParaRPr lang="en-US" sz="1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5FD2745-4366-4B58-84FA-35B691A73C32}"/>
                </a:ext>
              </a:extLst>
            </p:cNvPr>
            <p:cNvGrpSpPr/>
            <p:nvPr/>
          </p:nvGrpSpPr>
          <p:grpSpPr>
            <a:xfrm>
              <a:off x="7260466" y="1409700"/>
              <a:ext cx="1096266" cy="1096264"/>
              <a:chOff x="7694379" y="1384300"/>
              <a:chExt cx="1147066" cy="1147064"/>
            </a:xfrm>
          </p:grpSpPr>
          <p:sp>
            <p:nvSpPr>
              <p:cNvPr id="103" name="Овал 102">
                <a:extLst>
                  <a:ext uri="{FF2B5EF4-FFF2-40B4-BE49-F238E27FC236}">
                    <a16:creationId xmlns:a16="http://schemas.microsoft.com/office/drawing/2014/main" id="{6765EC71-1EC5-45B3-879F-023467EB07AD}"/>
                  </a:ext>
                </a:extLst>
              </p:cNvPr>
              <p:cNvSpPr/>
              <p:nvPr/>
            </p:nvSpPr>
            <p:spPr>
              <a:xfrm>
                <a:off x="7826191" y="1521244"/>
                <a:ext cx="883440" cy="873176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2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Ligh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4" name="Овал 103">
                <a:extLst>
                  <a:ext uri="{FF2B5EF4-FFF2-40B4-BE49-F238E27FC236}">
                    <a16:creationId xmlns:a16="http://schemas.microsoft.com/office/drawing/2014/main" id="{E7DB89DF-BDAA-45EE-9746-53D018F70B13}"/>
                  </a:ext>
                </a:extLst>
              </p:cNvPr>
              <p:cNvSpPr/>
              <p:nvPr/>
            </p:nvSpPr>
            <p:spPr>
              <a:xfrm>
                <a:off x="7869698" y="1560399"/>
                <a:ext cx="796428" cy="78717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Ligh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5" name="Овал 104">
                <a:extLst>
                  <a:ext uri="{FF2B5EF4-FFF2-40B4-BE49-F238E27FC236}">
                    <a16:creationId xmlns:a16="http://schemas.microsoft.com/office/drawing/2014/main" id="{DF115BD6-E373-4A33-8EBC-F98E82FC19B1}"/>
                  </a:ext>
                </a:extLst>
              </p:cNvPr>
              <p:cNvSpPr/>
              <p:nvPr/>
            </p:nvSpPr>
            <p:spPr>
              <a:xfrm>
                <a:off x="7694379" y="1384300"/>
                <a:ext cx="1147066" cy="114706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2">
                    <a:alpha val="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106" name="Овал 105">
                <a:extLst>
                  <a:ext uri="{FF2B5EF4-FFF2-40B4-BE49-F238E27FC236}">
                    <a16:creationId xmlns:a16="http://schemas.microsoft.com/office/drawing/2014/main" id="{4BC33C15-A755-49C7-9FA7-02D4795269D9}"/>
                  </a:ext>
                </a:extLst>
              </p:cNvPr>
              <p:cNvSpPr/>
              <p:nvPr/>
            </p:nvSpPr>
            <p:spPr>
              <a:xfrm>
                <a:off x="7761120" y="1451041"/>
                <a:ext cx="1013584" cy="101358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2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0DB3707C-AB30-4923-8DE2-FD701F76C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p:blipFill>
            <p:spPr>
              <a:xfrm>
                <a:off x="8013492" y="1714591"/>
                <a:ext cx="491248" cy="491248"/>
              </a:xfrm>
              <a:prstGeom prst="rect">
                <a:avLst/>
              </a:prstGeom>
            </p:spPr>
          </p:pic>
        </p:grpSp>
        <p:sp>
          <p:nvSpPr>
            <p:cNvPr id="129" name="Стрелка: изогнутая 128">
              <a:extLst>
                <a:ext uri="{FF2B5EF4-FFF2-40B4-BE49-F238E27FC236}">
                  <a16:creationId xmlns:a16="http://schemas.microsoft.com/office/drawing/2014/main" id="{B5961146-9856-4A30-AEA2-731FE64D5C22}"/>
                </a:ext>
              </a:extLst>
            </p:cNvPr>
            <p:cNvSpPr/>
            <p:nvPr/>
          </p:nvSpPr>
          <p:spPr>
            <a:xfrm>
              <a:off x="6938006" y="1016000"/>
              <a:ext cx="257175" cy="849446"/>
            </a:xfrm>
            <a:prstGeom prst="bentArrow">
              <a:avLst>
                <a:gd name="adj1" fmla="val 25000"/>
                <a:gd name="adj2" fmla="val 0"/>
                <a:gd name="adj3" fmla="val 25000"/>
                <a:gd name="adj4" fmla="val 67454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sp>
          <p:nvSpPr>
            <p:cNvPr id="143" name="Овал 142">
              <a:extLst>
                <a:ext uri="{FF2B5EF4-FFF2-40B4-BE49-F238E27FC236}">
                  <a16:creationId xmlns:a16="http://schemas.microsoft.com/office/drawing/2014/main" id="{10D18F73-FCE6-4F6A-AD27-788CD4407738}"/>
                </a:ext>
              </a:extLst>
            </p:cNvPr>
            <p:cNvSpPr/>
            <p:nvPr/>
          </p:nvSpPr>
          <p:spPr>
            <a:xfrm>
              <a:off x="6898959" y="1842480"/>
              <a:ext cx="80962" cy="8096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1DABBA94-C1A0-4837-B9CE-F2DB61E8D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6911975" y="5572124"/>
              <a:ext cx="212725" cy="212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390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Прямоугольник 227">
            <a:extLst>
              <a:ext uri="{FF2B5EF4-FFF2-40B4-BE49-F238E27FC236}">
                <a16:creationId xmlns:a16="http://schemas.microsoft.com/office/drawing/2014/main" id="{F8AFBE30-0B30-4238-923C-0C670CFA6A14}"/>
              </a:ext>
            </a:extLst>
          </p:cNvPr>
          <p:cNvSpPr/>
          <p:nvPr/>
        </p:nvSpPr>
        <p:spPr>
          <a:xfrm>
            <a:off x="1804122" y="2064854"/>
            <a:ext cx="6349280" cy="1798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err="1">
              <a:latin typeface="+mj-lt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A66CC703-164D-43CA-979C-CA6BBF76A9BD}"/>
              </a:ext>
            </a:extLst>
          </p:cNvPr>
          <p:cNvGrpSpPr/>
          <p:nvPr/>
        </p:nvGrpSpPr>
        <p:grpSpPr>
          <a:xfrm>
            <a:off x="1484982" y="1814272"/>
            <a:ext cx="3188956" cy="1996620"/>
            <a:chOff x="1484982" y="1814272"/>
            <a:chExt cx="3188956" cy="1996620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1EC03AD5-31B1-4BF3-B507-A5FD03AF1D8C}"/>
                </a:ext>
              </a:extLst>
            </p:cNvPr>
            <p:cNvGrpSpPr/>
            <p:nvPr/>
          </p:nvGrpSpPr>
          <p:grpSpPr>
            <a:xfrm>
              <a:off x="1484982" y="2762958"/>
              <a:ext cx="3188956" cy="1047934"/>
              <a:chOff x="1484982" y="2762958"/>
              <a:chExt cx="3188956" cy="1047934"/>
            </a:xfrm>
          </p:grpSpPr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1EECB1C3-4023-4712-A074-D43656772711}"/>
                  </a:ext>
                </a:extLst>
              </p:cNvPr>
              <p:cNvGrpSpPr/>
              <p:nvPr/>
            </p:nvGrpSpPr>
            <p:grpSpPr>
              <a:xfrm>
                <a:off x="2915816" y="2762958"/>
                <a:ext cx="1758122" cy="1047934"/>
                <a:chOff x="2922678" y="3492527"/>
                <a:chExt cx="1758122" cy="1047934"/>
              </a:xfrm>
            </p:grpSpPr>
            <p:sp>
              <p:nvSpPr>
                <p:cNvPr id="230" name="Стрелка: изогнутая 229">
                  <a:extLst>
                    <a:ext uri="{FF2B5EF4-FFF2-40B4-BE49-F238E27FC236}">
                      <a16:creationId xmlns:a16="http://schemas.microsoft.com/office/drawing/2014/main" id="{E531A744-C801-4A03-9355-F44EA63DA22F}"/>
                    </a:ext>
                  </a:extLst>
                </p:cNvPr>
                <p:cNvSpPr/>
                <p:nvPr/>
              </p:nvSpPr>
              <p:spPr>
                <a:xfrm flipH="1" flipV="1">
                  <a:off x="2961939" y="3492527"/>
                  <a:ext cx="1718861" cy="1032400"/>
                </a:xfrm>
                <a:prstGeom prst="bentArrow">
                  <a:avLst>
                    <a:gd name="adj1" fmla="val 17614"/>
                    <a:gd name="adj2" fmla="val 29197"/>
                    <a:gd name="adj3" fmla="val 25000"/>
                    <a:gd name="adj4" fmla="val 43750"/>
                  </a:avLst>
                </a:prstGeom>
                <a:solidFill>
                  <a:schemeClr val="tx2">
                    <a:lumMod val="90000"/>
                    <a:lumOff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 dirty="0" err="1">
                    <a:latin typeface="+mj-lt"/>
                  </a:endParaRPr>
                </a:p>
              </p:txBody>
            </p:sp>
            <p:sp>
              <p:nvSpPr>
                <p:cNvPr id="231" name="Прямоугольник 230">
                  <a:extLst>
                    <a:ext uri="{FF2B5EF4-FFF2-40B4-BE49-F238E27FC236}">
                      <a16:creationId xmlns:a16="http://schemas.microsoft.com/office/drawing/2014/main" id="{C26E5F81-9B36-4707-BC38-52F03BB018F1}"/>
                    </a:ext>
                  </a:extLst>
                </p:cNvPr>
                <p:cNvSpPr/>
                <p:nvPr/>
              </p:nvSpPr>
              <p:spPr>
                <a:xfrm>
                  <a:off x="2922678" y="3905166"/>
                  <a:ext cx="1289345" cy="226936"/>
                </a:xfrm>
                <a:prstGeom prst="rect">
                  <a:avLst/>
                </a:prstGeom>
                <a:solidFill>
                  <a:srgbClr val="1D2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 dirty="0" err="1">
                    <a:latin typeface="+mj-lt"/>
                  </a:endParaRPr>
                </a:p>
              </p:txBody>
            </p:sp>
            <p:sp>
              <p:nvSpPr>
                <p:cNvPr id="232" name="Прямоугольник 231">
                  <a:extLst>
                    <a:ext uri="{FF2B5EF4-FFF2-40B4-BE49-F238E27FC236}">
                      <a16:creationId xmlns:a16="http://schemas.microsoft.com/office/drawing/2014/main" id="{D108392A-3D82-4FA4-B06D-E91B57382E6D}"/>
                    </a:ext>
                  </a:extLst>
                </p:cNvPr>
                <p:cNvSpPr/>
                <p:nvPr/>
              </p:nvSpPr>
              <p:spPr>
                <a:xfrm>
                  <a:off x="2922678" y="4313525"/>
                  <a:ext cx="1289345" cy="226936"/>
                </a:xfrm>
                <a:prstGeom prst="rect">
                  <a:avLst/>
                </a:prstGeom>
                <a:solidFill>
                  <a:srgbClr val="1D26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 dirty="0" err="1">
                    <a:latin typeface="+mj-lt"/>
                  </a:endParaRPr>
                </a:p>
              </p:txBody>
            </p:sp>
          </p:grpSp>
          <p:sp>
            <p:nvSpPr>
              <p:cNvPr id="17" name="Стрелка: изогнутая 16">
                <a:extLst>
                  <a:ext uri="{FF2B5EF4-FFF2-40B4-BE49-F238E27FC236}">
                    <a16:creationId xmlns:a16="http://schemas.microsoft.com/office/drawing/2014/main" id="{F340E258-AC49-43A2-9839-8C47A21C123F}"/>
                  </a:ext>
                </a:extLst>
              </p:cNvPr>
              <p:cNvSpPr/>
              <p:nvPr/>
            </p:nvSpPr>
            <p:spPr>
              <a:xfrm flipH="1" flipV="1">
                <a:off x="1484982" y="2763783"/>
                <a:ext cx="1718861" cy="1032400"/>
              </a:xfrm>
              <a:prstGeom prst="bentArrow">
                <a:avLst>
                  <a:gd name="adj1" fmla="val 17614"/>
                  <a:gd name="adj2" fmla="val 29197"/>
                  <a:gd name="adj3" fmla="val 25000"/>
                  <a:gd name="adj4" fmla="val 4375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 err="1">
                  <a:latin typeface="+mj-lt"/>
                </a:endParaRPr>
              </a:p>
            </p:txBody>
          </p:sp>
          <p:sp>
            <p:nvSpPr>
              <p:cNvPr id="229" name="Прямоугольник 228">
                <a:extLst>
                  <a:ext uri="{FF2B5EF4-FFF2-40B4-BE49-F238E27FC236}">
                    <a16:creationId xmlns:a16="http://schemas.microsoft.com/office/drawing/2014/main" id="{9DF7B4A2-9D2D-466D-817A-AAC7580B9C7C}"/>
                  </a:ext>
                </a:extLst>
              </p:cNvPr>
              <p:cNvSpPr/>
              <p:nvPr/>
            </p:nvSpPr>
            <p:spPr>
              <a:xfrm>
                <a:off x="2674915" y="3405028"/>
                <a:ext cx="1438803" cy="179850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 err="1">
                  <a:latin typeface="+mj-lt"/>
                </a:endParaRPr>
              </a:p>
            </p:txBody>
          </p:sp>
        </p:grpSp>
        <p:grpSp>
          <p:nvGrpSpPr>
            <p:cNvPr id="242" name="Группа 241">
              <a:extLst>
                <a:ext uri="{FF2B5EF4-FFF2-40B4-BE49-F238E27FC236}">
                  <a16:creationId xmlns:a16="http://schemas.microsoft.com/office/drawing/2014/main" id="{FB2C7560-85D3-41C2-B69A-7C937979657C}"/>
                </a:ext>
              </a:extLst>
            </p:cNvPr>
            <p:cNvGrpSpPr/>
            <p:nvPr/>
          </p:nvGrpSpPr>
          <p:grpSpPr>
            <a:xfrm>
              <a:off x="1665729" y="3404426"/>
              <a:ext cx="394198" cy="179832"/>
              <a:chOff x="4316237" y="-482600"/>
              <a:chExt cx="1235695" cy="484632"/>
            </a:xfrm>
          </p:grpSpPr>
          <p:sp>
            <p:nvSpPr>
              <p:cNvPr id="243" name="Стрелка: шеврон 242">
                <a:extLst>
                  <a:ext uri="{FF2B5EF4-FFF2-40B4-BE49-F238E27FC236}">
                    <a16:creationId xmlns:a16="http://schemas.microsoft.com/office/drawing/2014/main" id="{F7192BC9-F4EF-4E95-B52D-D8988C311676}"/>
                  </a:ext>
                </a:extLst>
              </p:cNvPr>
              <p:cNvSpPr/>
              <p:nvPr/>
            </p:nvSpPr>
            <p:spPr>
              <a:xfrm>
                <a:off x="431623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Стрелка: шеврон 243">
                <a:extLst>
                  <a:ext uri="{FF2B5EF4-FFF2-40B4-BE49-F238E27FC236}">
                    <a16:creationId xmlns:a16="http://schemas.microsoft.com/office/drawing/2014/main" id="{3CDE9576-208B-4634-B551-C62C119EA1B4}"/>
                  </a:ext>
                </a:extLst>
              </p:cNvPr>
              <p:cNvSpPr/>
              <p:nvPr/>
            </p:nvSpPr>
            <p:spPr>
              <a:xfrm>
                <a:off x="469176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Стрелка: шеврон 244">
                <a:extLst>
                  <a:ext uri="{FF2B5EF4-FFF2-40B4-BE49-F238E27FC236}">
                    <a16:creationId xmlns:a16="http://schemas.microsoft.com/office/drawing/2014/main" id="{31F70BEC-B47F-44EF-B7CB-DCAE6EDC97EF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7" name="Группа 236">
              <a:extLst>
                <a:ext uri="{FF2B5EF4-FFF2-40B4-BE49-F238E27FC236}">
                  <a16:creationId xmlns:a16="http://schemas.microsoft.com/office/drawing/2014/main" id="{6C1A10C3-8580-444C-9D65-3F3368AC8EE1}"/>
                </a:ext>
              </a:extLst>
            </p:cNvPr>
            <p:cNvGrpSpPr/>
            <p:nvPr/>
          </p:nvGrpSpPr>
          <p:grpSpPr>
            <a:xfrm>
              <a:off x="1665729" y="2064863"/>
              <a:ext cx="394198" cy="179832"/>
              <a:chOff x="4316237" y="-482600"/>
              <a:chExt cx="1235695" cy="484632"/>
            </a:xfrm>
          </p:grpSpPr>
          <p:sp>
            <p:nvSpPr>
              <p:cNvPr id="238" name="Стрелка: шеврон 237">
                <a:extLst>
                  <a:ext uri="{FF2B5EF4-FFF2-40B4-BE49-F238E27FC236}">
                    <a16:creationId xmlns:a16="http://schemas.microsoft.com/office/drawing/2014/main" id="{7113ED22-5E46-45A4-9D47-3A82FE559F47}"/>
                  </a:ext>
                </a:extLst>
              </p:cNvPr>
              <p:cNvSpPr/>
              <p:nvPr/>
            </p:nvSpPr>
            <p:spPr>
              <a:xfrm>
                <a:off x="431623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Стрелка: шеврон 238">
                <a:extLst>
                  <a:ext uri="{FF2B5EF4-FFF2-40B4-BE49-F238E27FC236}">
                    <a16:creationId xmlns:a16="http://schemas.microsoft.com/office/drawing/2014/main" id="{75603487-252E-4357-85E3-E40F4C252265}"/>
                  </a:ext>
                </a:extLst>
              </p:cNvPr>
              <p:cNvSpPr/>
              <p:nvPr/>
            </p:nvSpPr>
            <p:spPr>
              <a:xfrm>
                <a:off x="469176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Стрелка: шеврон 239">
                <a:extLst>
                  <a:ext uri="{FF2B5EF4-FFF2-40B4-BE49-F238E27FC236}">
                    <a16:creationId xmlns:a16="http://schemas.microsoft.com/office/drawing/2014/main" id="{6F47D35A-5811-44A6-9165-98F6C328FE13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2" name="Прямоугольник 131"/>
            <p:cNvSpPr/>
            <p:nvPr/>
          </p:nvSpPr>
          <p:spPr>
            <a:xfrm>
              <a:off x="1871095" y="1814272"/>
              <a:ext cx="86804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solidFill>
                    <a:schemeClr val="accent1"/>
                  </a:solidFill>
                  <a:latin typeface="+mj-lt"/>
                </a:rPr>
                <a:t>ФЦПФ*</a:t>
              </a:r>
            </a:p>
          </p:txBody>
        </p:sp>
        <p:grpSp>
          <p:nvGrpSpPr>
            <p:cNvPr id="246" name="Группа 245">
              <a:extLst>
                <a:ext uri="{FF2B5EF4-FFF2-40B4-BE49-F238E27FC236}">
                  <a16:creationId xmlns:a16="http://schemas.microsoft.com/office/drawing/2014/main" id="{20CEF6F3-5282-44B8-80B2-6628856ECC90}"/>
                </a:ext>
              </a:extLst>
            </p:cNvPr>
            <p:cNvGrpSpPr/>
            <p:nvPr/>
          </p:nvGrpSpPr>
          <p:grpSpPr>
            <a:xfrm>
              <a:off x="3534865" y="3404426"/>
              <a:ext cx="394198" cy="179832"/>
              <a:chOff x="4316237" y="-482600"/>
              <a:chExt cx="1235695" cy="484632"/>
            </a:xfrm>
          </p:grpSpPr>
          <p:sp>
            <p:nvSpPr>
              <p:cNvPr id="247" name="Стрелка: шеврон 246">
                <a:extLst>
                  <a:ext uri="{FF2B5EF4-FFF2-40B4-BE49-F238E27FC236}">
                    <a16:creationId xmlns:a16="http://schemas.microsoft.com/office/drawing/2014/main" id="{D25788E4-B252-4ED0-93ED-FE7E7648099D}"/>
                  </a:ext>
                </a:extLst>
              </p:cNvPr>
              <p:cNvSpPr/>
              <p:nvPr/>
            </p:nvSpPr>
            <p:spPr>
              <a:xfrm>
                <a:off x="431623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Стрелка: шеврон 247">
                <a:extLst>
                  <a:ext uri="{FF2B5EF4-FFF2-40B4-BE49-F238E27FC236}">
                    <a16:creationId xmlns:a16="http://schemas.microsoft.com/office/drawing/2014/main" id="{7D47FAE8-E11D-4BD7-95EF-3C52808CE486}"/>
                  </a:ext>
                </a:extLst>
              </p:cNvPr>
              <p:cNvSpPr/>
              <p:nvPr/>
            </p:nvSpPr>
            <p:spPr>
              <a:xfrm>
                <a:off x="469176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Стрелка: шеврон 248">
                <a:extLst>
                  <a:ext uri="{FF2B5EF4-FFF2-40B4-BE49-F238E27FC236}">
                    <a16:creationId xmlns:a16="http://schemas.microsoft.com/office/drawing/2014/main" id="{74A0B909-C2BB-4336-9343-FA304F0EFA0A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4" name="Прямоугольник 363">
            <a:extLst>
              <a:ext uri="{FF2B5EF4-FFF2-40B4-BE49-F238E27FC236}">
                <a16:creationId xmlns:a16="http://schemas.microsoft.com/office/drawing/2014/main" id="{71ED5D6F-84DA-41EB-938A-15C632A8C1AB}"/>
              </a:ext>
            </a:extLst>
          </p:cNvPr>
          <p:cNvSpPr/>
          <p:nvPr/>
        </p:nvSpPr>
        <p:spPr>
          <a:xfrm>
            <a:off x="1804122" y="4465282"/>
            <a:ext cx="6157093" cy="17985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err="1">
              <a:latin typeface="+mj-lt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62E325D-A6BD-43B5-9449-917A2EEB677E}"/>
              </a:ext>
            </a:extLst>
          </p:cNvPr>
          <p:cNvSpPr/>
          <p:nvPr/>
        </p:nvSpPr>
        <p:spPr>
          <a:xfrm>
            <a:off x="323850" y="800100"/>
            <a:ext cx="1538288" cy="3148597"/>
          </a:xfrm>
          <a:prstGeom prst="roundRect">
            <a:avLst>
              <a:gd name="adj" fmla="val 4373"/>
            </a:avLst>
          </a:prstGeom>
          <a:solidFill>
            <a:srgbClr val="1D262B"/>
          </a:solidFill>
          <a:ln w="9525">
            <a:solidFill>
              <a:schemeClr val="tx2">
                <a:lumMod val="50000"/>
                <a:lumOff val="50000"/>
              </a:schemeClr>
            </a:solidFill>
            <a:prstDash val="sysDot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173" y="234563"/>
            <a:ext cx="7646894" cy="276999"/>
          </a:xfrm>
        </p:spPr>
        <p:txBody>
          <a:bodyPr/>
          <a:lstStyle/>
          <a:p>
            <a:r>
              <a:rPr lang="ru-RU" dirty="0"/>
              <a:t>Центр компетенции: особенности бизнес-процесса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E3C0004-9214-4114-B9A2-B1756CA8EF96}"/>
              </a:ext>
            </a:extLst>
          </p:cNvPr>
          <p:cNvGrpSpPr/>
          <p:nvPr/>
        </p:nvGrpSpPr>
        <p:grpSpPr>
          <a:xfrm>
            <a:off x="5495955" y="1958910"/>
            <a:ext cx="1382458" cy="1080845"/>
            <a:chOff x="5495955" y="1958910"/>
            <a:chExt cx="1382458" cy="1080845"/>
          </a:xfrm>
        </p:grpSpPr>
        <p:grpSp>
          <p:nvGrpSpPr>
            <p:cNvPr id="164" name="Группа 163">
              <a:extLst>
                <a:ext uri="{FF2B5EF4-FFF2-40B4-BE49-F238E27FC236}">
                  <a16:creationId xmlns:a16="http://schemas.microsoft.com/office/drawing/2014/main" id="{CEF3F304-9519-4853-AAFD-5530DCFB6B98}"/>
                </a:ext>
              </a:extLst>
            </p:cNvPr>
            <p:cNvGrpSpPr/>
            <p:nvPr/>
          </p:nvGrpSpPr>
          <p:grpSpPr>
            <a:xfrm>
              <a:off x="5495955" y="1958910"/>
              <a:ext cx="1182660" cy="1080845"/>
              <a:chOff x="2971707" y="3294530"/>
              <a:chExt cx="1182660" cy="1080845"/>
            </a:xfrm>
          </p:grpSpPr>
          <p:sp>
            <p:nvSpPr>
              <p:cNvPr id="165" name="Прямоугольник: скругленные углы 164">
                <a:extLst>
                  <a:ext uri="{FF2B5EF4-FFF2-40B4-BE49-F238E27FC236}">
                    <a16:creationId xmlns:a16="http://schemas.microsoft.com/office/drawing/2014/main" id="{611233E3-F8FC-4325-8770-352294C3357A}"/>
                  </a:ext>
                </a:extLst>
              </p:cNvPr>
              <p:cNvSpPr/>
              <p:nvPr/>
            </p:nvSpPr>
            <p:spPr>
              <a:xfrm>
                <a:off x="2971707" y="3294531"/>
                <a:ext cx="1182660" cy="1080844"/>
              </a:xfrm>
              <a:prstGeom prst="roundRect">
                <a:avLst>
                  <a:gd name="adj" fmla="val 1031"/>
                </a:avLst>
              </a:prstGeom>
              <a:gradFill>
                <a:gsLst>
                  <a:gs pos="100000">
                    <a:schemeClr val="tx2"/>
                  </a:gs>
                  <a:gs pos="0">
                    <a:schemeClr val="tx2">
                      <a:lumMod val="90000"/>
                      <a:lumOff val="10000"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166" name="Прямоугольник: скругленные углы 165">
                <a:extLst>
                  <a:ext uri="{FF2B5EF4-FFF2-40B4-BE49-F238E27FC236}">
                    <a16:creationId xmlns:a16="http://schemas.microsoft.com/office/drawing/2014/main" id="{D13B06A3-A432-4055-9D5E-F4FC45C87C00}"/>
                  </a:ext>
                </a:extLst>
              </p:cNvPr>
              <p:cNvSpPr/>
              <p:nvPr/>
            </p:nvSpPr>
            <p:spPr>
              <a:xfrm>
                <a:off x="2971707" y="3294530"/>
                <a:ext cx="1182660" cy="370685"/>
              </a:xfrm>
              <a:prstGeom prst="roundRect">
                <a:avLst>
                  <a:gd name="adj" fmla="val 58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0E154AA-0E1E-4E2E-8017-8733891C8BA5}"/>
                  </a:ext>
                </a:extLst>
              </p:cNvPr>
              <p:cNvSpPr txBox="1"/>
              <p:nvPr/>
            </p:nvSpPr>
            <p:spPr>
              <a:xfrm>
                <a:off x="3266143" y="3364456"/>
                <a:ext cx="839662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1000" b="1" dirty="0">
                    <a:solidFill>
                      <a:schemeClr val="bg1"/>
                    </a:solidFill>
                  </a:rPr>
                  <a:t>ВЭБ</a:t>
                </a:r>
              </a:p>
            </p:txBody>
          </p:sp>
          <p:pic>
            <p:nvPicPr>
              <p:cNvPr id="168" name="Рисунок 167">
                <a:extLst>
                  <a:ext uri="{FF2B5EF4-FFF2-40B4-BE49-F238E27FC236}">
                    <a16:creationId xmlns:a16="http://schemas.microsoft.com/office/drawing/2014/main" id="{400C8FA1-91BA-4E12-B0DB-F1FC6F9AA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064256" y="3374152"/>
                <a:ext cx="211468" cy="211440"/>
              </a:xfrm>
              <a:prstGeom prst="rect">
                <a:avLst/>
              </a:prstGeom>
            </p:spPr>
          </p:pic>
          <p:sp>
            <p:nvSpPr>
              <p:cNvPr id="169" name="Прямоугольник 168">
                <a:extLst>
                  <a:ext uri="{FF2B5EF4-FFF2-40B4-BE49-F238E27FC236}">
                    <a16:creationId xmlns:a16="http://schemas.microsoft.com/office/drawing/2014/main" id="{9C8E6CC1-3D60-4F07-90E9-66FA2277DD19}"/>
                  </a:ext>
                </a:extLst>
              </p:cNvPr>
              <p:cNvSpPr/>
              <p:nvPr/>
            </p:nvSpPr>
            <p:spPr>
              <a:xfrm>
                <a:off x="3004974" y="3692881"/>
                <a:ext cx="114939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900" dirty="0">
                    <a:solidFill>
                      <a:schemeClr val="bg1"/>
                    </a:solidFill>
                  </a:rPr>
                  <a:t>Организация презентации проекта Банкам</a:t>
                </a:r>
              </a:p>
            </p:txBody>
          </p:sp>
        </p:grpSp>
        <p:grpSp>
          <p:nvGrpSpPr>
            <p:cNvPr id="176" name="Группа 175">
              <a:extLst>
                <a:ext uri="{FF2B5EF4-FFF2-40B4-BE49-F238E27FC236}">
                  <a16:creationId xmlns:a16="http://schemas.microsoft.com/office/drawing/2014/main" id="{34BE5521-8361-4182-B2AA-5A4D464785AC}"/>
                </a:ext>
              </a:extLst>
            </p:cNvPr>
            <p:cNvGrpSpPr/>
            <p:nvPr/>
          </p:nvGrpSpPr>
          <p:grpSpPr>
            <a:xfrm>
              <a:off x="6484216" y="2064872"/>
              <a:ext cx="394197" cy="179832"/>
              <a:chOff x="4316239" y="-482600"/>
              <a:chExt cx="1235693" cy="484632"/>
            </a:xfrm>
          </p:grpSpPr>
          <p:sp>
            <p:nvSpPr>
              <p:cNvPr id="177" name="Стрелка: шеврон 176">
                <a:extLst>
                  <a:ext uri="{FF2B5EF4-FFF2-40B4-BE49-F238E27FC236}">
                    <a16:creationId xmlns:a16="http://schemas.microsoft.com/office/drawing/2014/main" id="{E91A46EA-B9EE-44E2-85AD-95B505E421CC}"/>
                  </a:ext>
                </a:extLst>
              </p:cNvPr>
              <p:cNvSpPr/>
              <p:nvPr/>
            </p:nvSpPr>
            <p:spPr>
              <a:xfrm>
                <a:off x="4316239" y="-482600"/>
                <a:ext cx="484632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Стрелка: шеврон 177">
                <a:extLst>
                  <a:ext uri="{FF2B5EF4-FFF2-40B4-BE49-F238E27FC236}">
                    <a16:creationId xmlns:a16="http://schemas.microsoft.com/office/drawing/2014/main" id="{488BD294-1AF8-4A46-8DD6-ED2A0D54C066}"/>
                  </a:ext>
                </a:extLst>
              </p:cNvPr>
              <p:cNvSpPr/>
              <p:nvPr/>
            </p:nvSpPr>
            <p:spPr>
              <a:xfrm>
                <a:off x="4691768" y="-482600"/>
                <a:ext cx="484632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Стрелка: шеврон 178">
                <a:extLst>
                  <a:ext uri="{FF2B5EF4-FFF2-40B4-BE49-F238E27FC236}">
                    <a16:creationId xmlns:a16="http://schemas.microsoft.com/office/drawing/2014/main" id="{7934A4F8-45A2-4501-B5B3-E55495B0EA76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6E365D4-EE63-44AB-A7DA-0274CEE64631}"/>
              </a:ext>
            </a:extLst>
          </p:cNvPr>
          <p:cNvGrpSpPr/>
          <p:nvPr/>
        </p:nvGrpSpPr>
        <p:grpSpPr>
          <a:xfrm>
            <a:off x="4021169" y="1958910"/>
            <a:ext cx="1382459" cy="1082961"/>
            <a:chOff x="4256028" y="3948697"/>
            <a:chExt cx="1382459" cy="1082961"/>
          </a:xfrm>
        </p:grpSpPr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AC96BC4A-2BB3-4580-B045-22298CFE5D21}"/>
                </a:ext>
              </a:extLst>
            </p:cNvPr>
            <p:cNvGrpSpPr/>
            <p:nvPr/>
          </p:nvGrpSpPr>
          <p:grpSpPr>
            <a:xfrm>
              <a:off x="4256028" y="3948697"/>
              <a:ext cx="1182660" cy="1082961"/>
              <a:chOff x="2971707" y="3294530"/>
              <a:chExt cx="1182660" cy="1082961"/>
            </a:xfrm>
          </p:grpSpPr>
          <p:sp>
            <p:nvSpPr>
              <p:cNvPr id="159" name="Прямоугольник: скругленные углы 158">
                <a:extLst>
                  <a:ext uri="{FF2B5EF4-FFF2-40B4-BE49-F238E27FC236}">
                    <a16:creationId xmlns:a16="http://schemas.microsoft.com/office/drawing/2014/main" id="{D6B5D6D5-21B5-4218-8642-B148357B940C}"/>
                  </a:ext>
                </a:extLst>
              </p:cNvPr>
              <p:cNvSpPr/>
              <p:nvPr/>
            </p:nvSpPr>
            <p:spPr>
              <a:xfrm>
                <a:off x="2971707" y="3294531"/>
                <a:ext cx="1182660" cy="1082960"/>
              </a:xfrm>
              <a:prstGeom prst="roundRect">
                <a:avLst>
                  <a:gd name="adj" fmla="val 1031"/>
                </a:avLst>
              </a:prstGeom>
              <a:gradFill>
                <a:gsLst>
                  <a:gs pos="100000">
                    <a:schemeClr val="tx2"/>
                  </a:gs>
                  <a:gs pos="0">
                    <a:schemeClr val="tx2">
                      <a:lumMod val="90000"/>
                      <a:lumOff val="10000"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160" name="Прямоугольник: скругленные углы 159">
                <a:extLst>
                  <a:ext uri="{FF2B5EF4-FFF2-40B4-BE49-F238E27FC236}">
                    <a16:creationId xmlns:a16="http://schemas.microsoft.com/office/drawing/2014/main" id="{41AB8994-4041-4228-9F2B-F25C50551AB0}"/>
                  </a:ext>
                </a:extLst>
              </p:cNvPr>
              <p:cNvSpPr/>
              <p:nvPr/>
            </p:nvSpPr>
            <p:spPr>
              <a:xfrm>
                <a:off x="2971707" y="3294530"/>
                <a:ext cx="1182660" cy="370685"/>
              </a:xfrm>
              <a:prstGeom prst="roundRect">
                <a:avLst>
                  <a:gd name="adj" fmla="val 58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2CDA323-6C11-4151-BC2E-4110E19E1456}"/>
                  </a:ext>
                </a:extLst>
              </p:cNvPr>
              <p:cNvSpPr txBox="1"/>
              <p:nvPr/>
            </p:nvSpPr>
            <p:spPr>
              <a:xfrm>
                <a:off x="3266143" y="3364456"/>
                <a:ext cx="839662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1000" b="1" dirty="0">
                    <a:solidFill>
                      <a:schemeClr val="bg1"/>
                    </a:solidFill>
                  </a:rPr>
                  <a:t>ВЭБ</a:t>
                </a:r>
              </a:p>
            </p:txBody>
          </p:sp>
          <p:pic>
            <p:nvPicPr>
              <p:cNvPr id="162" name="Рисунок 161">
                <a:extLst>
                  <a:ext uri="{FF2B5EF4-FFF2-40B4-BE49-F238E27FC236}">
                    <a16:creationId xmlns:a16="http://schemas.microsoft.com/office/drawing/2014/main" id="{3F848DE3-9E4A-4E2A-8CDD-30EDF7984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064256" y="3374152"/>
                <a:ext cx="211468" cy="211440"/>
              </a:xfrm>
              <a:prstGeom prst="rect">
                <a:avLst/>
              </a:prstGeom>
            </p:spPr>
          </p:pic>
          <p:sp>
            <p:nvSpPr>
              <p:cNvPr id="163" name="Прямоугольник 162">
                <a:extLst>
                  <a:ext uri="{FF2B5EF4-FFF2-40B4-BE49-F238E27FC236}">
                    <a16:creationId xmlns:a16="http://schemas.microsoft.com/office/drawing/2014/main" id="{34E044FB-3D7F-4439-928A-324CF7054A43}"/>
                  </a:ext>
                </a:extLst>
              </p:cNvPr>
              <p:cNvSpPr/>
              <p:nvPr/>
            </p:nvSpPr>
            <p:spPr>
              <a:xfrm>
                <a:off x="3004974" y="3692881"/>
                <a:ext cx="11493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900" b="1" dirty="0">
                    <a:solidFill>
                      <a:schemeClr val="accent1"/>
                    </a:solidFill>
                  </a:rPr>
                  <a:t>КРИО</a:t>
                </a:r>
                <a:r>
                  <a:rPr lang="ru-RU" sz="900" dirty="0">
                    <a:solidFill>
                      <a:schemeClr val="accent1"/>
                    </a:solidFill>
                  </a:rPr>
                  <a:t>:</a:t>
                </a:r>
              </a:p>
              <a:p>
                <a:pPr lvl="0">
                  <a:defRPr/>
                </a:pPr>
                <a:r>
                  <a:rPr lang="ru-RU" sz="900" dirty="0">
                    <a:solidFill>
                      <a:schemeClr val="bg1"/>
                    </a:solidFill>
                  </a:rPr>
                  <a:t>Решение </a:t>
                </a:r>
                <a:br>
                  <a:rPr lang="ru-RU" sz="900" dirty="0">
                    <a:solidFill>
                      <a:schemeClr val="bg1"/>
                    </a:solidFill>
                  </a:rPr>
                </a:br>
                <a:r>
                  <a:rPr lang="ru-RU" sz="900" dirty="0">
                    <a:solidFill>
                      <a:schemeClr val="bg1"/>
                    </a:solidFill>
                  </a:rPr>
                  <a:t>об отнесении </a:t>
                </a:r>
                <a:br>
                  <a:rPr lang="ru-RU" sz="900" dirty="0">
                    <a:solidFill>
                      <a:schemeClr val="bg1"/>
                    </a:solidFill>
                  </a:rPr>
                </a:br>
                <a:r>
                  <a:rPr lang="ru-RU" sz="900" dirty="0">
                    <a:solidFill>
                      <a:schemeClr val="bg1"/>
                    </a:solidFill>
                  </a:rPr>
                  <a:t>к «фабрике»</a:t>
                </a:r>
              </a:p>
            </p:txBody>
          </p:sp>
        </p:grpSp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E369BE39-2881-46C9-9B70-17CD0FA6DC96}"/>
                </a:ext>
              </a:extLst>
            </p:cNvPr>
            <p:cNvGrpSpPr/>
            <p:nvPr/>
          </p:nvGrpSpPr>
          <p:grpSpPr>
            <a:xfrm>
              <a:off x="5244289" y="4054659"/>
              <a:ext cx="394198" cy="179832"/>
              <a:chOff x="4316237" y="-482600"/>
              <a:chExt cx="1235695" cy="484632"/>
            </a:xfrm>
          </p:grpSpPr>
          <p:sp>
            <p:nvSpPr>
              <p:cNvPr id="181" name="Стрелка: шеврон 180">
                <a:extLst>
                  <a:ext uri="{FF2B5EF4-FFF2-40B4-BE49-F238E27FC236}">
                    <a16:creationId xmlns:a16="http://schemas.microsoft.com/office/drawing/2014/main" id="{C2A846D9-D752-4109-8A47-4E0B8F557000}"/>
                  </a:ext>
                </a:extLst>
              </p:cNvPr>
              <p:cNvSpPr/>
              <p:nvPr/>
            </p:nvSpPr>
            <p:spPr>
              <a:xfrm>
                <a:off x="431623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Стрелка: шеврон 181">
                <a:extLst>
                  <a:ext uri="{FF2B5EF4-FFF2-40B4-BE49-F238E27FC236}">
                    <a16:creationId xmlns:a16="http://schemas.microsoft.com/office/drawing/2014/main" id="{675A07B2-32A2-4B0C-B8E3-C1A97892917C}"/>
                  </a:ext>
                </a:extLst>
              </p:cNvPr>
              <p:cNvSpPr/>
              <p:nvPr/>
            </p:nvSpPr>
            <p:spPr>
              <a:xfrm>
                <a:off x="469176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Стрелка: шеврон 182">
                <a:extLst>
                  <a:ext uri="{FF2B5EF4-FFF2-40B4-BE49-F238E27FC236}">
                    <a16:creationId xmlns:a16="http://schemas.microsoft.com/office/drawing/2014/main" id="{BE895E2C-1FDE-4DC9-979C-12038B62D681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47AC870-2B04-4D8F-A255-4AEC50B8C151}"/>
              </a:ext>
            </a:extLst>
          </p:cNvPr>
          <p:cNvGrpSpPr/>
          <p:nvPr/>
        </p:nvGrpSpPr>
        <p:grpSpPr>
          <a:xfrm>
            <a:off x="2546383" y="1958910"/>
            <a:ext cx="1382459" cy="1080845"/>
            <a:chOff x="2598688" y="3948697"/>
            <a:chExt cx="1382459" cy="1080845"/>
          </a:xfrm>
        </p:grpSpPr>
        <p:grpSp>
          <p:nvGrpSpPr>
            <p:cNvPr id="140" name="Группа 139">
              <a:extLst>
                <a:ext uri="{FF2B5EF4-FFF2-40B4-BE49-F238E27FC236}">
                  <a16:creationId xmlns:a16="http://schemas.microsoft.com/office/drawing/2014/main" id="{3F171A48-C2B1-4317-AF6B-AC9CDBEDC9B5}"/>
                </a:ext>
              </a:extLst>
            </p:cNvPr>
            <p:cNvGrpSpPr/>
            <p:nvPr/>
          </p:nvGrpSpPr>
          <p:grpSpPr>
            <a:xfrm>
              <a:off x="2598688" y="3948697"/>
              <a:ext cx="1182660" cy="1080845"/>
              <a:chOff x="2971707" y="3294530"/>
              <a:chExt cx="1182660" cy="1080845"/>
            </a:xfrm>
          </p:grpSpPr>
          <p:sp>
            <p:nvSpPr>
              <p:cNvPr id="141" name="Прямоугольник: скругленные углы 140">
                <a:extLst>
                  <a:ext uri="{FF2B5EF4-FFF2-40B4-BE49-F238E27FC236}">
                    <a16:creationId xmlns:a16="http://schemas.microsoft.com/office/drawing/2014/main" id="{B60C0499-F076-412B-97C7-E184E333DB43}"/>
                  </a:ext>
                </a:extLst>
              </p:cNvPr>
              <p:cNvSpPr/>
              <p:nvPr/>
            </p:nvSpPr>
            <p:spPr>
              <a:xfrm>
                <a:off x="2971707" y="3294531"/>
                <a:ext cx="1182660" cy="1080844"/>
              </a:xfrm>
              <a:prstGeom prst="roundRect">
                <a:avLst>
                  <a:gd name="adj" fmla="val 1031"/>
                </a:avLst>
              </a:prstGeom>
              <a:gradFill>
                <a:gsLst>
                  <a:gs pos="100000">
                    <a:schemeClr val="tx2"/>
                  </a:gs>
                  <a:gs pos="0">
                    <a:schemeClr val="tx2">
                      <a:lumMod val="90000"/>
                      <a:lumOff val="10000"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142" name="Прямоугольник: скругленные углы 141">
                <a:extLst>
                  <a:ext uri="{FF2B5EF4-FFF2-40B4-BE49-F238E27FC236}">
                    <a16:creationId xmlns:a16="http://schemas.microsoft.com/office/drawing/2014/main" id="{60ED5CB6-C13B-4520-9C26-9946183FCB50}"/>
                  </a:ext>
                </a:extLst>
              </p:cNvPr>
              <p:cNvSpPr/>
              <p:nvPr/>
            </p:nvSpPr>
            <p:spPr>
              <a:xfrm>
                <a:off x="2971707" y="3294530"/>
                <a:ext cx="1182660" cy="370685"/>
              </a:xfrm>
              <a:prstGeom prst="roundRect">
                <a:avLst>
                  <a:gd name="adj" fmla="val 5896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EA4E484-6FBF-423C-80C0-5DFB08A906CF}"/>
                  </a:ext>
                </a:extLst>
              </p:cNvPr>
              <p:cNvSpPr txBox="1"/>
              <p:nvPr/>
            </p:nvSpPr>
            <p:spPr>
              <a:xfrm>
                <a:off x="3266143" y="3364456"/>
                <a:ext cx="839662" cy="2308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ru-RU" sz="1000" b="1" dirty="0">
                    <a:solidFill>
                      <a:schemeClr val="bg1"/>
                    </a:solidFill>
                  </a:rPr>
                  <a:t>ВЭБ</a:t>
                </a:r>
              </a:p>
            </p:txBody>
          </p:sp>
          <p:pic>
            <p:nvPicPr>
              <p:cNvPr id="144" name="Рисунок 143">
                <a:extLst>
                  <a:ext uri="{FF2B5EF4-FFF2-40B4-BE49-F238E27FC236}">
                    <a16:creationId xmlns:a16="http://schemas.microsoft.com/office/drawing/2014/main" id="{684B9344-3973-41C7-9347-02FD42130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064256" y="3374152"/>
                <a:ext cx="211468" cy="211440"/>
              </a:xfrm>
              <a:prstGeom prst="rect">
                <a:avLst/>
              </a:prstGeom>
            </p:spPr>
          </p:pic>
          <p:sp>
            <p:nvSpPr>
              <p:cNvPr id="145" name="Прямоугольник 144">
                <a:extLst>
                  <a:ext uri="{FF2B5EF4-FFF2-40B4-BE49-F238E27FC236}">
                    <a16:creationId xmlns:a16="http://schemas.microsoft.com/office/drawing/2014/main" id="{2601640E-B155-4BEE-9F60-AB79E8C6E610}"/>
                  </a:ext>
                </a:extLst>
              </p:cNvPr>
              <p:cNvSpPr/>
              <p:nvPr/>
            </p:nvSpPr>
            <p:spPr>
              <a:xfrm>
                <a:off x="3004974" y="3692881"/>
                <a:ext cx="114939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ru-RU" sz="900" dirty="0">
                    <a:solidFill>
                      <a:schemeClr val="bg1"/>
                    </a:solidFill>
                  </a:rPr>
                  <a:t>Предварительная </a:t>
                </a:r>
              </a:p>
              <a:p>
                <a:pPr lvl="0">
                  <a:defRPr/>
                </a:pPr>
                <a:r>
                  <a:rPr lang="ru-RU" sz="900" dirty="0">
                    <a:solidFill>
                      <a:schemeClr val="bg1"/>
                    </a:solidFill>
                  </a:rPr>
                  <a:t>Экспертиза</a:t>
                </a:r>
              </a:p>
            </p:txBody>
          </p:sp>
        </p:grpSp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EC75CDFC-CE22-4A18-AE93-70D692F66C11}"/>
                </a:ext>
              </a:extLst>
            </p:cNvPr>
            <p:cNvGrpSpPr/>
            <p:nvPr/>
          </p:nvGrpSpPr>
          <p:grpSpPr>
            <a:xfrm>
              <a:off x="3586949" y="4054659"/>
              <a:ext cx="394198" cy="179832"/>
              <a:chOff x="4316237" y="-482600"/>
              <a:chExt cx="1235695" cy="484632"/>
            </a:xfrm>
          </p:grpSpPr>
          <p:sp>
            <p:nvSpPr>
              <p:cNvPr id="185" name="Стрелка: шеврон 184">
                <a:extLst>
                  <a:ext uri="{FF2B5EF4-FFF2-40B4-BE49-F238E27FC236}">
                    <a16:creationId xmlns:a16="http://schemas.microsoft.com/office/drawing/2014/main" id="{2CD91B8F-16E8-46CE-8CB1-2210AC73C05B}"/>
                  </a:ext>
                </a:extLst>
              </p:cNvPr>
              <p:cNvSpPr/>
              <p:nvPr/>
            </p:nvSpPr>
            <p:spPr>
              <a:xfrm>
                <a:off x="431623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Стрелка: шеврон 185">
                <a:extLst>
                  <a:ext uri="{FF2B5EF4-FFF2-40B4-BE49-F238E27FC236}">
                    <a16:creationId xmlns:a16="http://schemas.microsoft.com/office/drawing/2014/main" id="{17FDED7E-D2E8-4598-9FBA-91B0B6EDF3DF}"/>
                  </a:ext>
                </a:extLst>
              </p:cNvPr>
              <p:cNvSpPr/>
              <p:nvPr/>
            </p:nvSpPr>
            <p:spPr>
              <a:xfrm>
                <a:off x="469176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Стрелка: шеврон 186">
                <a:extLst>
                  <a:ext uri="{FF2B5EF4-FFF2-40B4-BE49-F238E27FC236}">
                    <a16:creationId xmlns:a16="http://schemas.microsoft.com/office/drawing/2014/main" id="{2F21B846-738E-4F9F-B726-1C2B1DFAD0C4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B20C99B-E02D-4838-A87E-38C38E54D17F}"/>
              </a:ext>
            </a:extLst>
          </p:cNvPr>
          <p:cNvGrpSpPr/>
          <p:nvPr/>
        </p:nvGrpSpPr>
        <p:grpSpPr>
          <a:xfrm>
            <a:off x="4919259" y="4399517"/>
            <a:ext cx="1381476" cy="1080624"/>
            <a:chOff x="4919259" y="4399517"/>
            <a:chExt cx="1381476" cy="1080624"/>
          </a:xfrm>
        </p:grpSpPr>
        <p:grpSp>
          <p:nvGrpSpPr>
            <p:cNvPr id="378" name="Группа 377">
              <a:extLst>
                <a:ext uri="{FF2B5EF4-FFF2-40B4-BE49-F238E27FC236}">
                  <a16:creationId xmlns:a16="http://schemas.microsoft.com/office/drawing/2014/main" id="{91E11568-ACB8-4409-B4E6-747CEB8D0054}"/>
                </a:ext>
              </a:extLst>
            </p:cNvPr>
            <p:cNvGrpSpPr/>
            <p:nvPr/>
          </p:nvGrpSpPr>
          <p:grpSpPr>
            <a:xfrm>
              <a:off x="5906537" y="4465547"/>
              <a:ext cx="394198" cy="179832"/>
              <a:chOff x="4316237" y="-482600"/>
              <a:chExt cx="1235695" cy="484632"/>
            </a:xfrm>
          </p:grpSpPr>
          <p:sp>
            <p:nvSpPr>
              <p:cNvPr id="379" name="Стрелка: шеврон 378">
                <a:extLst>
                  <a:ext uri="{FF2B5EF4-FFF2-40B4-BE49-F238E27FC236}">
                    <a16:creationId xmlns:a16="http://schemas.microsoft.com/office/drawing/2014/main" id="{AC3B4E6B-392A-4B6E-9A2B-0CD702B7FE10}"/>
                  </a:ext>
                </a:extLst>
              </p:cNvPr>
              <p:cNvSpPr/>
              <p:nvPr/>
            </p:nvSpPr>
            <p:spPr>
              <a:xfrm>
                <a:off x="431623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Стрелка: шеврон 379">
                <a:extLst>
                  <a:ext uri="{FF2B5EF4-FFF2-40B4-BE49-F238E27FC236}">
                    <a16:creationId xmlns:a16="http://schemas.microsoft.com/office/drawing/2014/main" id="{F68FBC4E-146E-41FB-B319-4E991790CA94}"/>
                  </a:ext>
                </a:extLst>
              </p:cNvPr>
              <p:cNvSpPr/>
              <p:nvPr/>
            </p:nvSpPr>
            <p:spPr>
              <a:xfrm>
                <a:off x="469176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Стрелка: шеврон 380">
                <a:extLst>
                  <a:ext uri="{FF2B5EF4-FFF2-40B4-BE49-F238E27FC236}">
                    <a16:creationId xmlns:a16="http://schemas.microsoft.com/office/drawing/2014/main" id="{43DB7850-9C42-400A-A0A9-A04961D5EED3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9" name="Группа 318">
              <a:extLst>
                <a:ext uri="{FF2B5EF4-FFF2-40B4-BE49-F238E27FC236}">
                  <a16:creationId xmlns:a16="http://schemas.microsoft.com/office/drawing/2014/main" id="{40EDF8D5-0E66-44CF-A9FB-77C4C0AA65DC}"/>
                </a:ext>
              </a:extLst>
            </p:cNvPr>
            <p:cNvGrpSpPr/>
            <p:nvPr/>
          </p:nvGrpSpPr>
          <p:grpSpPr>
            <a:xfrm>
              <a:off x="4919259" y="4399517"/>
              <a:ext cx="1249414" cy="1080624"/>
              <a:chOff x="2598688" y="3948697"/>
              <a:chExt cx="1249414" cy="1080624"/>
            </a:xfrm>
          </p:grpSpPr>
          <p:grpSp>
            <p:nvGrpSpPr>
              <p:cNvPr id="320" name="Группа 319">
                <a:extLst>
                  <a:ext uri="{FF2B5EF4-FFF2-40B4-BE49-F238E27FC236}">
                    <a16:creationId xmlns:a16="http://schemas.microsoft.com/office/drawing/2014/main" id="{435D6BB9-87E2-4372-839C-B0456210E087}"/>
                  </a:ext>
                </a:extLst>
              </p:cNvPr>
              <p:cNvGrpSpPr/>
              <p:nvPr/>
            </p:nvGrpSpPr>
            <p:grpSpPr>
              <a:xfrm>
                <a:off x="2598688" y="3948697"/>
                <a:ext cx="1249414" cy="1080624"/>
                <a:chOff x="2971707" y="3294530"/>
                <a:chExt cx="1249414" cy="1080624"/>
              </a:xfrm>
            </p:grpSpPr>
            <p:sp>
              <p:nvSpPr>
                <p:cNvPr id="322" name="Прямоугольник: скругленные углы 321">
                  <a:extLst>
                    <a:ext uri="{FF2B5EF4-FFF2-40B4-BE49-F238E27FC236}">
                      <a16:creationId xmlns:a16="http://schemas.microsoft.com/office/drawing/2014/main" id="{2209CA09-4DD4-4A8F-A093-1092CEE2745D}"/>
                    </a:ext>
                  </a:extLst>
                </p:cNvPr>
                <p:cNvSpPr/>
                <p:nvPr/>
              </p:nvSpPr>
              <p:spPr>
                <a:xfrm>
                  <a:off x="2971707" y="3294531"/>
                  <a:ext cx="1182660" cy="1080623"/>
                </a:xfrm>
                <a:prstGeom prst="roundRect">
                  <a:avLst>
                    <a:gd name="adj" fmla="val 1031"/>
                  </a:avLst>
                </a:prstGeom>
                <a:gradFill>
                  <a:gsLst>
                    <a:gs pos="100000">
                      <a:schemeClr val="tx2"/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</a:gsLst>
                  <a:lin ang="2700000" scaled="1"/>
                </a:gradFill>
                <a:ln w="12700" cap="flat" cmpd="sng" algn="ctr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Прямоугольник: скругленные углы 322">
                  <a:extLst>
                    <a:ext uri="{FF2B5EF4-FFF2-40B4-BE49-F238E27FC236}">
                      <a16:creationId xmlns:a16="http://schemas.microsoft.com/office/drawing/2014/main" id="{BB0495A9-1D56-406A-BBCA-9F9FBB8ED906}"/>
                    </a:ext>
                  </a:extLst>
                </p:cNvPr>
                <p:cNvSpPr/>
                <p:nvPr/>
              </p:nvSpPr>
              <p:spPr>
                <a:xfrm>
                  <a:off x="2971707" y="3294530"/>
                  <a:ext cx="1182660" cy="370685"/>
                </a:xfrm>
                <a:prstGeom prst="roundRect">
                  <a:avLst>
                    <a:gd name="adj" fmla="val 5896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TextBox 323">
                  <a:extLst>
                    <a:ext uri="{FF2B5EF4-FFF2-40B4-BE49-F238E27FC236}">
                      <a16:creationId xmlns:a16="http://schemas.microsoft.com/office/drawing/2014/main" id="{9E2D1B6E-B02C-443B-8050-C50E26739898}"/>
                    </a:ext>
                  </a:extLst>
                </p:cNvPr>
                <p:cNvSpPr txBox="1"/>
                <p:nvPr/>
              </p:nvSpPr>
              <p:spPr>
                <a:xfrm>
                  <a:off x="3266143" y="3364456"/>
                  <a:ext cx="873678" cy="230832"/>
                </a:xfrm>
                <a:prstGeom prst="rect">
                  <a:avLst/>
                </a:prstGeom>
                <a:noFill/>
              </p:spPr>
              <p:txBody>
                <a:bodyPr wrap="square" rIns="0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ru-RU" sz="1000" b="1" dirty="0">
                      <a:solidFill>
                        <a:schemeClr val="bg1"/>
                      </a:solidFill>
                    </a:rPr>
                    <a:t>ВЭБ</a:t>
                  </a:r>
                </a:p>
              </p:txBody>
            </p:sp>
            <p:pic>
              <p:nvPicPr>
                <p:cNvPr id="325" name="Рисунок 324">
                  <a:extLst>
                    <a:ext uri="{FF2B5EF4-FFF2-40B4-BE49-F238E27FC236}">
                      <a16:creationId xmlns:a16="http://schemas.microsoft.com/office/drawing/2014/main" id="{4F3633B2-9859-4F9C-9328-8D9E19D590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4256" y="3374152"/>
                  <a:ext cx="211468" cy="211440"/>
                </a:xfrm>
                <a:prstGeom prst="rect">
                  <a:avLst/>
                </a:prstGeom>
              </p:spPr>
            </p:pic>
            <p:sp>
              <p:nvSpPr>
                <p:cNvPr id="326" name="Прямоугольник 325">
                  <a:extLst>
                    <a:ext uri="{FF2B5EF4-FFF2-40B4-BE49-F238E27FC236}">
                      <a16:creationId xmlns:a16="http://schemas.microsoft.com/office/drawing/2014/main" id="{D1055573-B0E1-4F0A-971C-4A2790B14D0F}"/>
                    </a:ext>
                  </a:extLst>
                </p:cNvPr>
                <p:cNvSpPr/>
                <p:nvPr/>
              </p:nvSpPr>
              <p:spPr>
                <a:xfrm>
                  <a:off x="3004974" y="3692881"/>
                  <a:ext cx="121614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ru-RU" sz="900" dirty="0">
                      <a:solidFill>
                        <a:schemeClr val="bg1"/>
                      </a:solidFill>
                    </a:rPr>
                    <a:t>Консолидация мнений банков, сбор синдиката, TERM SHEET</a:t>
                  </a:r>
                </a:p>
              </p:txBody>
            </p:sp>
          </p:grpSp>
          <p:sp>
            <p:nvSpPr>
              <p:cNvPr id="321" name="Стрелка: шеврон 320">
                <a:extLst>
                  <a:ext uri="{FF2B5EF4-FFF2-40B4-BE49-F238E27FC236}">
                    <a16:creationId xmlns:a16="http://schemas.microsoft.com/office/drawing/2014/main" id="{AB41FC0A-144F-45D7-A52E-4AA89B28A9CD}"/>
                  </a:ext>
                </a:extLst>
              </p:cNvPr>
              <p:cNvSpPr/>
              <p:nvPr/>
            </p:nvSpPr>
            <p:spPr>
              <a:xfrm>
                <a:off x="3586950" y="4054659"/>
                <a:ext cx="154602" cy="1798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5415CFA-8CCE-4462-9A68-D311983D44D2}"/>
              </a:ext>
            </a:extLst>
          </p:cNvPr>
          <p:cNvGrpSpPr/>
          <p:nvPr/>
        </p:nvGrpSpPr>
        <p:grpSpPr>
          <a:xfrm>
            <a:off x="1153466" y="4329278"/>
            <a:ext cx="1798889" cy="1221102"/>
            <a:chOff x="1153466" y="4329278"/>
            <a:chExt cx="1798889" cy="1221102"/>
          </a:xfrm>
        </p:grpSpPr>
        <p:grpSp>
          <p:nvGrpSpPr>
            <p:cNvPr id="365" name="Группа 364">
              <a:extLst>
                <a:ext uri="{FF2B5EF4-FFF2-40B4-BE49-F238E27FC236}">
                  <a16:creationId xmlns:a16="http://schemas.microsoft.com/office/drawing/2014/main" id="{B0B7ADDD-0D2E-4C75-9FAC-9B282FDEC7DE}"/>
                </a:ext>
              </a:extLst>
            </p:cNvPr>
            <p:cNvGrpSpPr/>
            <p:nvPr/>
          </p:nvGrpSpPr>
          <p:grpSpPr>
            <a:xfrm>
              <a:off x="2558157" y="4465547"/>
              <a:ext cx="394198" cy="179832"/>
              <a:chOff x="4316237" y="-482600"/>
              <a:chExt cx="1235695" cy="484632"/>
            </a:xfrm>
          </p:grpSpPr>
          <p:sp>
            <p:nvSpPr>
              <p:cNvPr id="366" name="Стрелка: шеврон 365">
                <a:extLst>
                  <a:ext uri="{FF2B5EF4-FFF2-40B4-BE49-F238E27FC236}">
                    <a16:creationId xmlns:a16="http://schemas.microsoft.com/office/drawing/2014/main" id="{4B68E50E-04B3-499E-874B-06C40F2C81B3}"/>
                  </a:ext>
                </a:extLst>
              </p:cNvPr>
              <p:cNvSpPr/>
              <p:nvPr/>
            </p:nvSpPr>
            <p:spPr>
              <a:xfrm>
                <a:off x="431623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Стрелка: шеврон 366">
                <a:extLst>
                  <a:ext uri="{FF2B5EF4-FFF2-40B4-BE49-F238E27FC236}">
                    <a16:creationId xmlns:a16="http://schemas.microsoft.com/office/drawing/2014/main" id="{BE5A7FE2-8CE2-49BA-A2A5-DBE2B6BCD854}"/>
                  </a:ext>
                </a:extLst>
              </p:cNvPr>
              <p:cNvSpPr/>
              <p:nvPr/>
            </p:nvSpPr>
            <p:spPr>
              <a:xfrm>
                <a:off x="469176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68" name="Стрелка: шеврон 367">
                <a:extLst>
                  <a:ext uri="{FF2B5EF4-FFF2-40B4-BE49-F238E27FC236}">
                    <a16:creationId xmlns:a16="http://schemas.microsoft.com/office/drawing/2014/main" id="{17BA5589-CD2C-4213-A702-1EE90E1489AE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E5D16C74-B7D0-4737-AD2F-F282B8F5C885}"/>
                </a:ext>
              </a:extLst>
            </p:cNvPr>
            <p:cNvGrpSpPr/>
            <p:nvPr/>
          </p:nvGrpSpPr>
          <p:grpSpPr>
            <a:xfrm>
              <a:off x="1153466" y="4329278"/>
              <a:ext cx="1596421" cy="1221102"/>
              <a:chOff x="1153466" y="4329278"/>
              <a:chExt cx="1596421" cy="1221102"/>
            </a:xfrm>
          </p:grpSpPr>
          <p:grpSp>
            <p:nvGrpSpPr>
              <p:cNvPr id="277" name="Группа 276">
                <a:extLst>
                  <a:ext uri="{FF2B5EF4-FFF2-40B4-BE49-F238E27FC236}">
                    <a16:creationId xmlns:a16="http://schemas.microsoft.com/office/drawing/2014/main" id="{85B2C168-BB71-4AA7-8AE9-827C47E57505}"/>
                  </a:ext>
                </a:extLst>
              </p:cNvPr>
              <p:cNvGrpSpPr/>
              <p:nvPr/>
            </p:nvGrpSpPr>
            <p:grpSpPr>
              <a:xfrm>
                <a:off x="1567227" y="4329278"/>
                <a:ext cx="1182660" cy="1221102"/>
                <a:chOff x="2598688" y="3948697"/>
                <a:chExt cx="1182660" cy="1221102"/>
              </a:xfrm>
            </p:grpSpPr>
            <p:grpSp>
              <p:nvGrpSpPr>
                <p:cNvPr id="278" name="Группа 277">
                  <a:extLst>
                    <a:ext uri="{FF2B5EF4-FFF2-40B4-BE49-F238E27FC236}">
                      <a16:creationId xmlns:a16="http://schemas.microsoft.com/office/drawing/2014/main" id="{82688CA6-D67F-4461-8312-48CF20E6A5C2}"/>
                    </a:ext>
                  </a:extLst>
                </p:cNvPr>
                <p:cNvGrpSpPr/>
                <p:nvPr/>
              </p:nvGrpSpPr>
              <p:grpSpPr>
                <a:xfrm>
                  <a:off x="2598688" y="3948697"/>
                  <a:ext cx="1182660" cy="1221102"/>
                  <a:chOff x="2971707" y="3294530"/>
                  <a:chExt cx="1182660" cy="1221102"/>
                </a:xfrm>
              </p:grpSpPr>
              <p:sp>
                <p:nvSpPr>
                  <p:cNvPr id="280" name="Прямоугольник: скругленные углы 279">
                    <a:extLst>
                      <a:ext uri="{FF2B5EF4-FFF2-40B4-BE49-F238E27FC236}">
                        <a16:creationId xmlns:a16="http://schemas.microsoft.com/office/drawing/2014/main" id="{E986EA33-8C83-4A9E-94C7-4301D5770A27}"/>
                      </a:ext>
                    </a:extLst>
                  </p:cNvPr>
                  <p:cNvSpPr/>
                  <p:nvPr/>
                </p:nvSpPr>
                <p:spPr>
                  <a:xfrm>
                    <a:off x="2971707" y="3294531"/>
                    <a:ext cx="1182660" cy="1221101"/>
                  </a:xfrm>
                  <a:prstGeom prst="roundRect">
                    <a:avLst>
                      <a:gd name="adj" fmla="val 1031"/>
                    </a:avLst>
                  </a:prstGeom>
                  <a:gradFill>
                    <a:gsLst>
                      <a:gs pos="100000">
                        <a:schemeClr val="tx2"/>
                      </a:gs>
                      <a:gs pos="0">
                        <a:schemeClr val="tx2">
                          <a:lumMod val="90000"/>
                          <a:lumOff val="10000"/>
                        </a:schemeClr>
                      </a:gs>
                    </a:gsLst>
                    <a:lin ang="2700000" scaled="1"/>
                  </a:gradFill>
                  <a:ln w="12700" cap="flat" cmpd="sng" algn="ctr">
                    <a:solidFill>
                      <a:schemeClr val="tx2">
                        <a:lumMod val="90000"/>
                        <a:lumOff val="10000"/>
                      </a:schemeClr>
                    </a:solidFill>
                    <a:prstDash val="solid"/>
                  </a:ln>
                  <a:effectLst>
                    <a:outerShdw blurRad="63500" sx="102000" sy="102000" algn="ctr" rotWithShape="0">
                      <a:prstClr val="black">
                        <a:alpha val="10000"/>
                      </a:prstClr>
                    </a:outerShdw>
                  </a:effectLst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Open Sans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1" name="Прямоугольник: скругленные углы 280">
                    <a:extLst>
                      <a:ext uri="{FF2B5EF4-FFF2-40B4-BE49-F238E27FC236}">
                        <a16:creationId xmlns:a16="http://schemas.microsoft.com/office/drawing/2014/main" id="{ADAE4449-0E4B-43D2-930C-5C68611C4643}"/>
                      </a:ext>
                    </a:extLst>
                  </p:cNvPr>
                  <p:cNvSpPr/>
                  <p:nvPr/>
                </p:nvSpPr>
                <p:spPr>
                  <a:xfrm>
                    <a:off x="2971707" y="3294530"/>
                    <a:ext cx="1182660" cy="370685"/>
                  </a:xfrm>
                  <a:prstGeom prst="roundRect">
                    <a:avLst>
                      <a:gd name="adj" fmla="val 5896"/>
                    </a:avLst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accent1"/>
                    </a:solidFill>
                    <a:prstDash val="solid"/>
                  </a:ln>
                  <a:effectLst>
                    <a:outerShdw blurRad="63500" sx="102000" sy="102000" algn="ctr" rotWithShape="0">
                      <a:prstClr val="black">
                        <a:alpha val="25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Open Sans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2" name="TextBox 281">
                    <a:extLst>
                      <a:ext uri="{FF2B5EF4-FFF2-40B4-BE49-F238E27FC236}">
                        <a16:creationId xmlns:a16="http://schemas.microsoft.com/office/drawing/2014/main" id="{76E0CFC8-F6B5-49A5-97AC-BAC492FE773B}"/>
                      </a:ext>
                    </a:extLst>
                  </p:cNvPr>
                  <p:cNvSpPr txBox="1"/>
                  <p:nvPr/>
                </p:nvSpPr>
                <p:spPr>
                  <a:xfrm>
                    <a:off x="3266143" y="3364456"/>
                    <a:ext cx="873678" cy="230832"/>
                  </a:xfrm>
                  <a:prstGeom prst="rect">
                    <a:avLst/>
                  </a:prstGeom>
                  <a:noFill/>
                </p:spPr>
                <p:txBody>
                  <a:bodyPr wrap="square" rIns="0" rtlCol="0" anchor="ctr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r>
                      <a:rPr lang="ru-RU" sz="1000" b="1" dirty="0">
                        <a:solidFill>
                          <a:schemeClr val="bg1"/>
                        </a:solidFill>
                      </a:rPr>
                      <a:t>ВЭБ</a:t>
                    </a:r>
                  </a:p>
                </p:txBody>
              </p:sp>
              <p:pic>
                <p:nvPicPr>
                  <p:cNvPr id="283" name="Рисунок 282">
                    <a:extLst>
                      <a:ext uri="{FF2B5EF4-FFF2-40B4-BE49-F238E27FC236}">
                        <a16:creationId xmlns:a16="http://schemas.microsoft.com/office/drawing/2014/main" id="{5E67564C-B2AB-4A03-97D3-B68E392E552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064256" y="3374152"/>
                    <a:ext cx="211468" cy="211440"/>
                  </a:xfrm>
                  <a:prstGeom prst="rect">
                    <a:avLst/>
                  </a:prstGeom>
                </p:spPr>
              </p:pic>
              <p:sp>
                <p:nvSpPr>
                  <p:cNvPr id="284" name="Прямоугольник 283">
                    <a:extLst>
                      <a:ext uri="{FF2B5EF4-FFF2-40B4-BE49-F238E27FC236}">
                        <a16:creationId xmlns:a16="http://schemas.microsoft.com/office/drawing/2014/main" id="{A65FDA32-4865-4086-B852-47EE60BEDF3E}"/>
                      </a:ext>
                    </a:extLst>
                  </p:cNvPr>
                  <p:cNvSpPr/>
                  <p:nvPr/>
                </p:nvSpPr>
                <p:spPr>
                  <a:xfrm>
                    <a:off x="3004974" y="3692881"/>
                    <a:ext cx="1149393" cy="78483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defRPr/>
                    </a:pPr>
                    <a:r>
                      <a:rPr lang="ru-RU" sz="900" dirty="0">
                        <a:solidFill>
                          <a:schemeClr val="bg1"/>
                        </a:solidFill>
                      </a:rPr>
                      <a:t>Заключение договоров на КЭ, подготовка ТЗ на </a:t>
                    </a:r>
                    <a:r>
                      <a:rPr lang="ru-RU" sz="900" dirty="0" err="1">
                        <a:solidFill>
                          <a:schemeClr val="bg1"/>
                        </a:solidFill>
                      </a:rPr>
                      <a:t>внеш.экспертизы</a:t>
                    </a:r>
                    <a:r>
                      <a:rPr lang="ru-RU" sz="900" dirty="0">
                        <a:solidFill>
                          <a:schemeClr val="bg1"/>
                        </a:solidFill>
                      </a:rPr>
                      <a:t>, </a:t>
                    </a:r>
                    <a:r>
                      <a:rPr lang="ru-RU" sz="900" dirty="0" err="1">
                        <a:solidFill>
                          <a:schemeClr val="bg1"/>
                        </a:solidFill>
                      </a:rPr>
                      <a:t>DataRoom</a:t>
                    </a:r>
                    <a:r>
                      <a:rPr lang="ru-RU" sz="900" dirty="0">
                        <a:solidFill>
                          <a:schemeClr val="bg1"/>
                        </a:solidFill>
                      </a:rPr>
                      <a:t>, RFP</a:t>
                    </a:r>
                  </a:p>
                </p:txBody>
              </p:sp>
            </p:grpSp>
            <p:sp>
              <p:nvSpPr>
                <p:cNvPr id="279" name="Стрелка: шеврон 278">
                  <a:extLst>
                    <a:ext uri="{FF2B5EF4-FFF2-40B4-BE49-F238E27FC236}">
                      <a16:creationId xmlns:a16="http://schemas.microsoft.com/office/drawing/2014/main" id="{A97FE1B8-3B7F-43A9-87D6-2EFEFE4CB760}"/>
                    </a:ext>
                  </a:extLst>
                </p:cNvPr>
                <p:cNvSpPr/>
                <p:nvPr/>
              </p:nvSpPr>
              <p:spPr>
                <a:xfrm>
                  <a:off x="3586950" y="4054659"/>
                  <a:ext cx="154602" cy="179832"/>
                </a:xfrm>
                <a:prstGeom prst="chevron">
                  <a:avLst/>
                </a:prstGeom>
                <a:solidFill>
                  <a:schemeClr val="accent1">
                    <a:alpha val="2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70" name="Группа 369">
                <a:extLst>
                  <a:ext uri="{FF2B5EF4-FFF2-40B4-BE49-F238E27FC236}">
                    <a16:creationId xmlns:a16="http://schemas.microsoft.com/office/drawing/2014/main" id="{8D8B48C5-FDD8-4CE3-B9C4-481E90F8C090}"/>
                  </a:ext>
                </a:extLst>
              </p:cNvPr>
              <p:cNvGrpSpPr/>
              <p:nvPr/>
            </p:nvGrpSpPr>
            <p:grpSpPr>
              <a:xfrm>
                <a:off x="1153466" y="4465547"/>
                <a:ext cx="394198" cy="179832"/>
                <a:chOff x="4316237" y="-482600"/>
                <a:chExt cx="1235695" cy="484632"/>
              </a:xfrm>
            </p:grpSpPr>
            <p:sp>
              <p:nvSpPr>
                <p:cNvPr id="371" name="Стрелка: шеврон 370">
                  <a:extLst>
                    <a:ext uri="{FF2B5EF4-FFF2-40B4-BE49-F238E27FC236}">
                      <a16:creationId xmlns:a16="http://schemas.microsoft.com/office/drawing/2014/main" id="{8C3A2590-EC3D-45C3-B640-91FD428F8593}"/>
                    </a:ext>
                  </a:extLst>
                </p:cNvPr>
                <p:cNvSpPr/>
                <p:nvPr/>
              </p:nvSpPr>
              <p:spPr>
                <a:xfrm>
                  <a:off x="431623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2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2" name="Стрелка: шеврон 371">
                  <a:extLst>
                    <a:ext uri="{FF2B5EF4-FFF2-40B4-BE49-F238E27FC236}">
                      <a16:creationId xmlns:a16="http://schemas.microsoft.com/office/drawing/2014/main" id="{11306B2F-4F12-4102-8479-18DD09B00A0D}"/>
                    </a:ext>
                  </a:extLst>
                </p:cNvPr>
                <p:cNvSpPr/>
                <p:nvPr/>
              </p:nvSpPr>
              <p:spPr>
                <a:xfrm>
                  <a:off x="469176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3" name="Стрелка: шеврон 372">
                  <a:extLst>
                    <a:ext uri="{FF2B5EF4-FFF2-40B4-BE49-F238E27FC236}">
                      <a16:creationId xmlns:a16="http://schemas.microsoft.com/office/drawing/2014/main" id="{16E1A36A-137A-4C26-83A0-4F2BAB4A9571}"/>
                    </a:ext>
                  </a:extLst>
                </p:cNvPr>
                <p:cNvSpPr/>
                <p:nvPr/>
              </p:nvSpPr>
              <p:spPr>
                <a:xfrm>
                  <a:off x="5067300" y="-482600"/>
                  <a:ext cx="484632" cy="484632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7849560-7458-4EB6-96B8-C9A00E022F52}"/>
              </a:ext>
            </a:extLst>
          </p:cNvPr>
          <p:cNvGrpSpPr/>
          <p:nvPr/>
        </p:nvGrpSpPr>
        <p:grpSpPr>
          <a:xfrm>
            <a:off x="501664" y="947990"/>
            <a:ext cx="1182660" cy="2852817"/>
            <a:chOff x="501664" y="947990"/>
            <a:chExt cx="1182660" cy="2852817"/>
          </a:xfrm>
        </p:grpSpPr>
        <p:grpSp>
          <p:nvGrpSpPr>
            <p:cNvPr id="192" name="Группа 191">
              <a:extLst>
                <a:ext uri="{FF2B5EF4-FFF2-40B4-BE49-F238E27FC236}">
                  <a16:creationId xmlns:a16="http://schemas.microsoft.com/office/drawing/2014/main" id="{820F8D19-FA2A-480E-96CC-8589E2B30A9D}"/>
                </a:ext>
              </a:extLst>
            </p:cNvPr>
            <p:cNvGrpSpPr/>
            <p:nvPr/>
          </p:nvGrpSpPr>
          <p:grpSpPr>
            <a:xfrm>
              <a:off x="501664" y="947990"/>
              <a:ext cx="1182660" cy="830978"/>
              <a:chOff x="2598688" y="3948697"/>
              <a:chExt cx="1182660" cy="830978"/>
            </a:xfrm>
          </p:grpSpPr>
          <p:grpSp>
            <p:nvGrpSpPr>
              <p:cNvPr id="193" name="Группа 192">
                <a:extLst>
                  <a:ext uri="{FF2B5EF4-FFF2-40B4-BE49-F238E27FC236}">
                    <a16:creationId xmlns:a16="http://schemas.microsoft.com/office/drawing/2014/main" id="{FFDEA14B-5BDB-42F2-8E8C-B4B4BFD390FB}"/>
                  </a:ext>
                </a:extLst>
              </p:cNvPr>
              <p:cNvGrpSpPr/>
              <p:nvPr/>
            </p:nvGrpSpPr>
            <p:grpSpPr>
              <a:xfrm>
                <a:off x="2598688" y="3948697"/>
                <a:ext cx="1182660" cy="830978"/>
                <a:chOff x="2971707" y="3294530"/>
                <a:chExt cx="1182660" cy="830978"/>
              </a:xfrm>
            </p:grpSpPr>
            <p:sp>
              <p:nvSpPr>
                <p:cNvPr id="198" name="Прямоугольник: скругленные углы 197">
                  <a:extLst>
                    <a:ext uri="{FF2B5EF4-FFF2-40B4-BE49-F238E27FC236}">
                      <a16:creationId xmlns:a16="http://schemas.microsoft.com/office/drawing/2014/main" id="{95641EB0-AEB6-4A24-B671-312751ABF9BE}"/>
                    </a:ext>
                  </a:extLst>
                </p:cNvPr>
                <p:cNvSpPr/>
                <p:nvPr/>
              </p:nvSpPr>
              <p:spPr>
                <a:xfrm>
                  <a:off x="2971707" y="3294531"/>
                  <a:ext cx="1182660" cy="830977"/>
                </a:xfrm>
                <a:prstGeom prst="roundRect">
                  <a:avLst>
                    <a:gd name="adj" fmla="val 1031"/>
                  </a:avLst>
                </a:prstGeom>
                <a:gradFill>
                  <a:gsLst>
                    <a:gs pos="100000">
                      <a:schemeClr val="tx2"/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</a:gsLst>
                  <a:lin ang="2700000" scaled="1"/>
                </a:gradFill>
                <a:ln w="12700" cap="flat" cmpd="sng" algn="ctr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Прямоугольник: скругленные углы 198">
                  <a:extLst>
                    <a:ext uri="{FF2B5EF4-FFF2-40B4-BE49-F238E27FC236}">
                      <a16:creationId xmlns:a16="http://schemas.microsoft.com/office/drawing/2014/main" id="{D0114607-E906-47AF-980D-0A2C6F011530}"/>
                    </a:ext>
                  </a:extLst>
                </p:cNvPr>
                <p:cNvSpPr/>
                <p:nvPr/>
              </p:nvSpPr>
              <p:spPr>
                <a:xfrm>
                  <a:off x="2971707" y="3294530"/>
                  <a:ext cx="1182660" cy="370685"/>
                </a:xfrm>
                <a:prstGeom prst="roundRect">
                  <a:avLst>
                    <a:gd name="adj" fmla="val 5896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TextBox 199">
                  <a:extLst>
                    <a:ext uri="{FF2B5EF4-FFF2-40B4-BE49-F238E27FC236}">
                      <a16:creationId xmlns:a16="http://schemas.microsoft.com/office/drawing/2014/main" id="{CB4D8952-0189-4DBB-82E2-E9FED5C17607}"/>
                    </a:ext>
                  </a:extLst>
                </p:cNvPr>
                <p:cNvSpPr txBox="1"/>
                <p:nvPr/>
              </p:nvSpPr>
              <p:spPr>
                <a:xfrm>
                  <a:off x="3266143" y="3364456"/>
                  <a:ext cx="839662" cy="2308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ru-RU" sz="1000" b="1" dirty="0">
                      <a:solidFill>
                        <a:schemeClr val="bg1"/>
                      </a:solidFill>
                    </a:rPr>
                    <a:t>ВЭБ</a:t>
                  </a:r>
                </a:p>
              </p:txBody>
            </p:sp>
            <p:pic>
              <p:nvPicPr>
                <p:cNvPr id="201" name="Рисунок 200">
                  <a:extLst>
                    <a:ext uri="{FF2B5EF4-FFF2-40B4-BE49-F238E27FC236}">
                      <a16:creationId xmlns:a16="http://schemas.microsoft.com/office/drawing/2014/main" id="{4D6D109B-B64A-4E21-A612-3315220A8B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4256" y="3374152"/>
                  <a:ext cx="211468" cy="211440"/>
                </a:xfrm>
                <a:prstGeom prst="rect">
                  <a:avLst/>
                </a:prstGeom>
              </p:spPr>
            </p:pic>
            <p:sp>
              <p:nvSpPr>
                <p:cNvPr id="202" name="Прямоугольник 201">
                  <a:extLst>
                    <a:ext uri="{FF2B5EF4-FFF2-40B4-BE49-F238E27FC236}">
                      <a16:creationId xmlns:a16="http://schemas.microsoft.com/office/drawing/2014/main" id="{461E3D7C-BB16-458A-854A-12E86DDB22CE}"/>
                    </a:ext>
                  </a:extLst>
                </p:cNvPr>
                <p:cNvSpPr/>
                <p:nvPr/>
              </p:nvSpPr>
              <p:spPr>
                <a:xfrm>
                  <a:off x="3004974" y="3692881"/>
                  <a:ext cx="1149393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ru-RU" sz="900" dirty="0">
                      <a:solidFill>
                        <a:schemeClr val="bg1"/>
                      </a:solidFill>
                    </a:rPr>
                    <a:t>Поиск и отбор проектов</a:t>
                  </a:r>
                </a:p>
              </p:txBody>
            </p:sp>
          </p:grpSp>
          <p:sp>
            <p:nvSpPr>
              <p:cNvPr id="195" name="Стрелка: шеврон 194">
                <a:extLst>
                  <a:ext uri="{FF2B5EF4-FFF2-40B4-BE49-F238E27FC236}">
                    <a16:creationId xmlns:a16="http://schemas.microsoft.com/office/drawing/2014/main" id="{F64C708F-4B40-4427-A6AC-2501EB2210B2}"/>
                  </a:ext>
                </a:extLst>
              </p:cNvPr>
              <p:cNvSpPr/>
              <p:nvPr/>
            </p:nvSpPr>
            <p:spPr>
              <a:xfrm>
                <a:off x="3586950" y="4054659"/>
                <a:ext cx="154602" cy="1798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14" name="Прямоугольник: скругленные углы 213">
              <a:extLst>
                <a:ext uri="{FF2B5EF4-FFF2-40B4-BE49-F238E27FC236}">
                  <a16:creationId xmlns:a16="http://schemas.microsoft.com/office/drawing/2014/main" id="{BFA3CB29-0328-40D8-943D-BDADADCC6DAD}"/>
                </a:ext>
              </a:extLst>
            </p:cNvPr>
            <p:cNvSpPr/>
            <p:nvPr/>
          </p:nvSpPr>
          <p:spPr>
            <a:xfrm>
              <a:off x="501664" y="1958911"/>
              <a:ext cx="1182660" cy="830977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15" name="Прямоугольник: скругленные углы 214">
              <a:extLst>
                <a:ext uri="{FF2B5EF4-FFF2-40B4-BE49-F238E27FC236}">
                  <a16:creationId xmlns:a16="http://schemas.microsoft.com/office/drawing/2014/main" id="{DB195EFF-A8E2-468F-A4F7-6E54A9103841}"/>
                </a:ext>
              </a:extLst>
            </p:cNvPr>
            <p:cNvSpPr/>
            <p:nvPr/>
          </p:nvSpPr>
          <p:spPr>
            <a:xfrm>
              <a:off x="501664" y="1958910"/>
              <a:ext cx="1182660" cy="370685"/>
            </a:xfrm>
            <a:prstGeom prst="roundRect">
              <a:avLst>
                <a:gd name="adj" fmla="val 5896"/>
              </a:avLst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88DBB357-367B-460B-BDFD-DF6FBE45D7C1}"/>
                </a:ext>
              </a:extLst>
            </p:cNvPr>
            <p:cNvSpPr txBox="1"/>
            <p:nvPr/>
          </p:nvSpPr>
          <p:spPr>
            <a:xfrm>
              <a:off x="796100" y="1959586"/>
              <a:ext cx="873678" cy="369332"/>
            </a:xfrm>
            <a:prstGeom prst="rect">
              <a:avLst/>
            </a:prstGeom>
            <a:noFill/>
          </p:spPr>
          <p:txBody>
            <a:bodyPr wrap="square" r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 err="1">
                  <a:solidFill>
                    <a:schemeClr val="bg1"/>
                  </a:solidFill>
                </a:rPr>
                <a:t>Сертифиц</a:t>
              </a:r>
              <a:r>
                <a:rPr lang="ru-RU" sz="1000" b="1" dirty="0">
                  <a:solidFill>
                    <a:schemeClr val="bg1"/>
                  </a:solidFill>
                </a:rPr>
                <a:t>. менеджеры</a:t>
              </a:r>
            </a:p>
          </p:txBody>
        </p:sp>
        <p:sp>
          <p:nvSpPr>
            <p:cNvPr id="218" name="Прямоугольник 217">
              <a:extLst>
                <a:ext uri="{FF2B5EF4-FFF2-40B4-BE49-F238E27FC236}">
                  <a16:creationId xmlns:a16="http://schemas.microsoft.com/office/drawing/2014/main" id="{CE84F53B-9659-49F2-B13B-084154961B7E}"/>
                </a:ext>
              </a:extLst>
            </p:cNvPr>
            <p:cNvSpPr/>
            <p:nvPr/>
          </p:nvSpPr>
          <p:spPr>
            <a:xfrm>
              <a:off x="534931" y="2357261"/>
              <a:ext cx="114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900" dirty="0">
                  <a:solidFill>
                    <a:schemeClr val="bg1"/>
                  </a:solidFill>
                </a:rPr>
                <a:t>Поиск и отбор проектов</a:t>
              </a:r>
            </a:p>
          </p:txBody>
        </p:sp>
        <p:sp>
          <p:nvSpPr>
            <p:cNvPr id="222" name="Прямоугольник: скругленные углы 221">
              <a:extLst>
                <a:ext uri="{FF2B5EF4-FFF2-40B4-BE49-F238E27FC236}">
                  <a16:creationId xmlns:a16="http://schemas.microsoft.com/office/drawing/2014/main" id="{8C4AF9F9-0E46-495E-9475-1750563EDF08}"/>
                </a:ext>
              </a:extLst>
            </p:cNvPr>
            <p:cNvSpPr/>
            <p:nvPr/>
          </p:nvSpPr>
          <p:spPr>
            <a:xfrm>
              <a:off x="501664" y="2969830"/>
              <a:ext cx="1182660" cy="830977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23" name="Прямоугольник: скругленные углы 222">
              <a:extLst>
                <a:ext uri="{FF2B5EF4-FFF2-40B4-BE49-F238E27FC236}">
                  <a16:creationId xmlns:a16="http://schemas.microsoft.com/office/drawing/2014/main" id="{2DBA7B26-8338-4958-AA55-51D2450FAE52}"/>
                </a:ext>
              </a:extLst>
            </p:cNvPr>
            <p:cNvSpPr/>
            <p:nvPr/>
          </p:nvSpPr>
          <p:spPr>
            <a:xfrm>
              <a:off x="501664" y="2969829"/>
              <a:ext cx="1182660" cy="370685"/>
            </a:xfrm>
            <a:prstGeom prst="roundRect">
              <a:avLst>
                <a:gd name="adj" fmla="val 5896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3B3264F6-AD93-41D5-8FCC-72416E6C709E}"/>
                </a:ext>
              </a:extLst>
            </p:cNvPr>
            <p:cNvSpPr txBox="1"/>
            <p:nvPr/>
          </p:nvSpPr>
          <p:spPr>
            <a:xfrm>
              <a:off x="796099" y="3039755"/>
              <a:ext cx="888225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>
                  <a:solidFill>
                    <a:schemeClr val="bg1"/>
                  </a:solidFill>
                </a:rPr>
                <a:t>Ком. Банки</a:t>
              </a:r>
            </a:p>
          </p:txBody>
        </p:sp>
        <p:sp>
          <p:nvSpPr>
            <p:cNvPr id="226" name="Прямоугольник 225">
              <a:extLst>
                <a:ext uri="{FF2B5EF4-FFF2-40B4-BE49-F238E27FC236}">
                  <a16:creationId xmlns:a16="http://schemas.microsoft.com/office/drawing/2014/main" id="{520DA234-33FE-4AE8-8531-74DBE1EB4E6D}"/>
                </a:ext>
              </a:extLst>
            </p:cNvPr>
            <p:cNvSpPr/>
            <p:nvPr/>
          </p:nvSpPr>
          <p:spPr>
            <a:xfrm>
              <a:off x="534931" y="3368180"/>
              <a:ext cx="114939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900" dirty="0">
                  <a:solidFill>
                    <a:schemeClr val="bg1"/>
                  </a:solidFill>
                </a:rPr>
                <a:t>Поиск и отбор проектов</a:t>
              </a: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68CB47B8-33BE-4E84-BDFC-9F4E66289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94227" y="2038532"/>
              <a:ext cx="211440" cy="21144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A59678E0-66B3-4D52-A57D-4790B6F97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94227" y="3049451"/>
              <a:ext cx="211440" cy="211440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1CED570-E889-4013-AA9B-671B7B3FAF62}"/>
              </a:ext>
            </a:extLst>
          </p:cNvPr>
          <p:cNvGrpSpPr/>
          <p:nvPr/>
        </p:nvGrpSpPr>
        <p:grpSpPr>
          <a:xfrm>
            <a:off x="6970741" y="1958910"/>
            <a:ext cx="1384672" cy="1080845"/>
            <a:chOff x="6970741" y="1958910"/>
            <a:chExt cx="1384672" cy="1080845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EC479500-9435-4FD3-A05E-87FAD5AB8BE2}"/>
                </a:ext>
              </a:extLst>
            </p:cNvPr>
            <p:cNvGrpSpPr/>
            <p:nvPr/>
          </p:nvGrpSpPr>
          <p:grpSpPr>
            <a:xfrm>
              <a:off x="7961215" y="2064872"/>
              <a:ext cx="394198" cy="179832"/>
              <a:chOff x="8220724" y="4054659"/>
              <a:chExt cx="394198" cy="179832"/>
            </a:xfrm>
          </p:grpSpPr>
          <p:sp>
            <p:nvSpPr>
              <p:cNvPr id="189" name="Стрелка: шеврон 188">
                <a:extLst>
                  <a:ext uri="{FF2B5EF4-FFF2-40B4-BE49-F238E27FC236}">
                    <a16:creationId xmlns:a16="http://schemas.microsoft.com/office/drawing/2014/main" id="{EBFA7FBA-B0C6-49F2-9C7E-76B62EA8B6A7}"/>
                  </a:ext>
                </a:extLst>
              </p:cNvPr>
              <p:cNvSpPr/>
              <p:nvPr/>
            </p:nvSpPr>
            <p:spPr>
              <a:xfrm>
                <a:off x="8220724" y="4054659"/>
                <a:ext cx="154602" cy="1798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Стрелка: шеврон 189">
                <a:extLst>
                  <a:ext uri="{FF2B5EF4-FFF2-40B4-BE49-F238E27FC236}">
                    <a16:creationId xmlns:a16="http://schemas.microsoft.com/office/drawing/2014/main" id="{F66649E4-E6B3-4EA0-BA69-8AE8D88924C2}"/>
                  </a:ext>
                </a:extLst>
              </p:cNvPr>
              <p:cNvSpPr/>
              <p:nvPr/>
            </p:nvSpPr>
            <p:spPr>
              <a:xfrm>
                <a:off x="8340522" y="4054659"/>
                <a:ext cx="154602" cy="179832"/>
              </a:xfrm>
              <a:prstGeom prst="chevron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Стрелка: шеврон 190">
                <a:extLst>
                  <a:ext uri="{FF2B5EF4-FFF2-40B4-BE49-F238E27FC236}">
                    <a16:creationId xmlns:a16="http://schemas.microsoft.com/office/drawing/2014/main" id="{9AA82254-58C9-48C1-9A14-4F9F959152F0}"/>
                  </a:ext>
                </a:extLst>
              </p:cNvPr>
              <p:cNvSpPr/>
              <p:nvPr/>
            </p:nvSpPr>
            <p:spPr>
              <a:xfrm>
                <a:off x="8460320" y="4054659"/>
                <a:ext cx="154602" cy="179832"/>
              </a:xfrm>
              <a:prstGeom prst="chevron">
                <a:avLst/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1" name="Прямоугольник: скругленные углы 170">
              <a:extLst>
                <a:ext uri="{FF2B5EF4-FFF2-40B4-BE49-F238E27FC236}">
                  <a16:creationId xmlns:a16="http://schemas.microsoft.com/office/drawing/2014/main" id="{68D9A46F-3B15-4B74-8B55-8978EE1696A0}"/>
                </a:ext>
              </a:extLst>
            </p:cNvPr>
            <p:cNvSpPr/>
            <p:nvPr/>
          </p:nvSpPr>
          <p:spPr>
            <a:xfrm>
              <a:off x="6970741" y="1958911"/>
              <a:ext cx="1182660" cy="1080844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72" name="Прямоугольник: скругленные углы 171">
              <a:extLst>
                <a:ext uri="{FF2B5EF4-FFF2-40B4-BE49-F238E27FC236}">
                  <a16:creationId xmlns:a16="http://schemas.microsoft.com/office/drawing/2014/main" id="{011DC319-F3FD-4163-96AA-F572AE847031}"/>
                </a:ext>
              </a:extLst>
            </p:cNvPr>
            <p:cNvSpPr/>
            <p:nvPr/>
          </p:nvSpPr>
          <p:spPr>
            <a:xfrm>
              <a:off x="6970741" y="1958910"/>
              <a:ext cx="1182660" cy="370685"/>
            </a:xfrm>
            <a:prstGeom prst="roundRect">
              <a:avLst>
                <a:gd name="adj" fmla="val 5896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EBE38864-B765-47A1-9AF2-8D523B4D2C4E}"/>
                </a:ext>
              </a:extLst>
            </p:cNvPr>
            <p:cNvSpPr txBox="1"/>
            <p:nvPr/>
          </p:nvSpPr>
          <p:spPr>
            <a:xfrm>
              <a:off x="7265176" y="2028836"/>
              <a:ext cx="958549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>
                  <a:solidFill>
                    <a:schemeClr val="bg1"/>
                  </a:solidFill>
                </a:rPr>
                <a:t>УК Фабрики</a:t>
              </a:r>
            </a:p>
          </p:txBody>
        </p:sp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id="{FB1F8AA6-59B2-45C6-9917-57348E8FADCF}"/>
                </a:ext>
              </a:extLst>
            </p:cNvPr>
            <p:cNvSpPr/>
            <p:nvPr/>
          </p:nvSpPr>
          <p:spPr>
            <a:xfrm>
              <a:off x="7004008" y="2357261"/>
              <a:ext cx="1149393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900" dirty="0">
                  <a:solidFill>
                    <a:schemeClr val="bg1"/>
                  </a:solidFill>
                </a:rPr>
                <a:t>Решение </a:t>
              </a:r>
              <a:br>
                <a:rPr lang="ru-RU" sz="900" dirty="0">
                  <a:solidFill>
                    <a:schemeClr val="bg1"/>
                  </a:solidFill>
                </a:rPr>
              </a:br>
              <a:r>
                <a:rPr lang="ru-RU" sz="900" dirty="0">
                  <a:solidFill>
                    <a:schemeClr val="bg1"/>
                  </a:solidFill>
                </a:rPr>
                <a:t>о включении </a:t>
              </a:r>
              <a:br>
                <a:rPr lang="ru-RU" sz="900" dirty="0">
                  <a:solidFill>
                    <a:schemeClr val="bg1"/>
                  </a:solidFill>
                </a:rPr>
              </a:br>
              <a:r>
                <a:rPr lang="ru-RU" sz="900" dirty="0">
                  <a:solidFill>
                    <a:schemeClr val="bg1"/>
                  </a:solidFill>
                </a:rPr>
                <a:t>в «фабрику»</a:t>
              </a:r>
            </a:p>
          </p:txBody>
        </p:sp>
        <p:pic>
          <p:nvPicPr>
            <p:cNvPr id="383" name="Рисунок 382">
              <a:extLst>
                <a:ext uri="{FF2B5EF4-FFF2-40B4-BE49-F238E27FC236}">
                  <a16:creationId xmlns:a16="http://schemas.microsoft.com/office/drawing/2014/main" id="{EE4E07CA-92A4-449B-8DC1-BE129F57E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063304" y="2038532"/>
              <a:ext cx="211440" cy="21144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4FD0C6C-E166-4512-8D0B-E147D49CC6D2}"/>
              </a:ext>
            </a:extLst>
          </p:cNvPr>
          <p:cNvGrpSpPr/>
          <p:nvPr/>
        </p:nvGrpSpPr>
        <p:grpSpPr>
          <a:xfrm>
            <a:off x="3065429" y="3843512"/>
            <a:ext cx="1740175" cy="2192634"/>
            <a:chOff x="3065429" y="3843512"/>
            <a:chExt cx="1740175" cy="2192634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DE2840B2-D135-4070-9934-045F49C9D8DE}"/>
                </a:ext>
              </a:extLst>
            </p:cNvPr>
            <p:cNvGrpSpPr/>
            <p:nvPr/>
          </p:nvGrpSpPr>
          <p:grpSpPr>
            <a:xfrm>
              <a:off x="3065429" y="3843512"/>
              <a:ext cx="1740175" cy="2192634"/>
              <a:chOff x="3065429" y="3843512"/>
              <a:chExt cx="1740175" cy="2192634"/>
            </a:xfrm>
          </p:grpSpPr>
          <p:grpSp>
            <p:nvGrpSpPr>
              <p:cNvPr id="374" name="Группа 373">
                <a:extLst>
                  <a:ext uri="{FF2B5EF4-FFF2-40B4-BE49-F238E27FC236}">
                    <a16:creationId xmlns:a16="http://schemas.microsoft.com/office/drawing/2014/main" id="{7DA921CE-4E22-4E8C-9B5E-74C20E52430E}"/>
                  </a:ext>
                </a:extLst>
              </p:cNvPr>
              <p:cNvGrpSpPr/>
              <p:nvPr/>
            </p:nvGrpSpPr>
            <p:grpSpPr>
              <a:xfrm>
                <a:off x="4411406" y="4465547"/>
                <a:ext cx="394198" cy="179832"/>
                <a:chOff x="4316237" y="-482600"/>
                <a:chExt cx="1235695" cy="484632"/>
              </a:xfrm>
            </p:grpSpPr>
            <p:sp>
              <p:nvSpPr>
                <p:cNvPr id="375" name="Стрелка: шеврон 374">
                  <a:extLst>
                    <a:ext uri="{FF2B5EF4-FFF2-40B4-BE49-F238E27FC236}">
                      <a16:creationId xmlns:a16="http://schemas.microsoft.com/office/drawing/2014/main" id="{5B17BEEC-5E15-48AA-99D3-4077BBBDD3CD}"/>
                    </a:ext>
                  </a:extLst>
                </p:cNvPr>
                <p:cNvSpPr/>
                <p:nvPr/>
              </p:nvSpPr>
              <p:spPr>
                <a:xfrm>
                  <a:off x="431623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2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6" name="Стрелка: шеврон 375">
                  <a:extLst>
                    <a:ext uri="{FF2B5EF4-FFF2-40B4-BE49-F238E27FC236}">
                      <a16:creationId xmlns:a16="http://schemas.microsoft.com/office/drawing/2014/main" id="{0F62A50F-D905-4712-A9DB-FA2AF4DF284A}"/>
                    </a:ext>
                  </a:extLst>
                </p:cNvPr>
                <p:cNvSpPr/>
                <p:nvPr/>
              </p:nvSpPr>
              <p:spPr>
                <a:xfrm>
                  <a:off x="469176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7" name="Стрелка: шеврон 376">
                  <a:extLst>
                    <a:ext uri="{FF2B5EF4-FFF2-40B4-BE49-F238E27FC236}">
                      <a16:creationId xmlns:a16="http://schemas.microsoft.com/office/drawing/2014/main" id="{CB7FABD7-C8B9-40E0-B2F1-EED4DAF663E0}"/>
                    </a:ext>
                  </a:extLst>
                </p:cNvPr>
                <p:cNvSpPr/>
                <p:nvPr/>
              </p:nvSpPr>
              <p:spPr>
                <a:xfrm>
                  <a:off x="5067300" y="-482600"/>
                  <a:ext cx="484632" cy="484632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5" name="Прямоугольник: скругленные углы 344">
                <a:extLst>
                  <a:ext uri="{FF2B5EF4-FFF2-40B4-BE49-F238E27FC236}">
                    <a16:creationId xmlns:a16="http://schemas.microsoft.com/office/drawing/2014/main" id="{EFDD921C-7891-442F-A5A0-5EBA96A1D50F}"/>
                  </a:ext>
                </a:extLst>
              </p:cNvPr>
              <p:cNvSpPr/>
              <p:nvPr/>
            </p:nvSpPr>
            <p:spPr>
              <a:xfrm>
                <a:off x="3065429" y="3843512"/>
                <a:ext cx="1538288" cy="2192634"/>
              </a:xfrm>
              <a:prstGeom prst="roundRect">
                <a:avLst>
                  <a:gd name="adj" fmla="val 4373"/>
                </a:avLst>
              </a:prstGeom>
              <a:solidFill>
                <a:srgbClr val="1D262B"/>
              </a:solidFill>
              <a:ln w="9525">
                <a:solidFill>
                  <a:schemeClr val="tx2">
                    <a:lumMod val="50000"/>
                    <a:lumOff val="50000"/>
                  </a:schemeClr>
                </a:solidFill>
                <a:prstDash val="sysDot"/>
              </a:ln>
              <a:effectLst>
                <a:outerShdw blurRad="635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4" name="Прямоугольник: скругленные углы 293">
              <a:extLst>
                <a:ext uri="{FF2B5EF4-FFF2-40B4-BE49-F238E27FC236}">
                  <a16:creationId xmlns:a16="http://schemas.microsoft.com/office/drawing/2014/main" id="{7BBB4643-09EC-414D-82CD-AB21035E69CE}"/>
                </a:ext>
              </a:extLst>
            </p:cNvPr>
            <p:cNvSpPr/>
            <p:nvPr/>
          </p:nvSpPr>
          <p:spPr>
            <a:xfrm>
              <a:off x="3209866" y="5107789"/>
              <a:ext cx="1182660" cy="790163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95" name="Прямоугольник: скругленные углы 294">
              <a:extLst>
                <a:ext uri="{FF2B5EF4-FFF2-40B4-BE49-F238E27FC236}">
                  <a16:creationId xmlns:a16="http://schemas.microsoft.com/office/drawing/2014/main" id="{979C985A-2011-4242-8540-6A8FF0A9F490}"/>
                </a:ext>
              </a:extLst>
            </p:cNvPr>
            <p:cNvSpPr/>
            <p:nvPr/>
          </p:nvSpPr>
          <p:spPr>
            <a:xfrm>
              <a:off x="3209866" y="5107788"/>
              <a:ext cx="1182660" cy="370685"/>
            </a:xfrm>
            <a:prstGeom prst="roundRect">
              <a:avLst>
                <a:gd name="adj" fmla="val 5896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ECB004AD-83E0-419B-A43C-74D1A143C10A}"/>
                </a:ext>
              </a:extLst>
            </p:cNvPr>
            <p:cNvSpPr txBox="1"/>
            <p:nvPr/>
          </p:nvSpPr>
          <p:spPr>
            <a:xfrm>
              <a:off x="3504301" y="5177714"/>
              <a:ext cx="888225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>
                  <a:solidFill>
                    <a:schemeClr val="bg1"/>
                  </a:solidFill>
                </a:rPr>
                <a:t>Ком. Банки</a:t>
              </a:r>
            </a:p>
          </p:txBody>
        </p:sp>
        <p:sp>
          <p:nvSpPr>
            <p:cNvPr id="298" name="Прямоугольник 297">
              <a:extLst>
                <a:ext uri="{FF2B5EF4-FFF2-40B4-BE49-F238E27FC236}">
                  <a16:creationId xmlns:a16="http://schemas.microsoft.com/office/drawing/2014/main" id="{5F385A4B-D29B-4647-9084-289B24CFE30F}"/>
                </a:ext>
              </a:extLst>
            </p:cNvPr>
            <p:cNvSpPr/>
            <p:nvPr/>
          </p:nvSpPr>
          <p:spPr>
            <a:xfrm>
              <a:off x="3243133" y="5506139"/>
              <a:ext cx="120803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900" dirty="0">
                  <a:solidFill>
                    <a:schemeClr val="bg1"/>
                  </a:solidFill>
                </a:rPr>
                <a:t>Экспертиза, принятие решения</a:t>
              </a:r>
            </a:p>
          </p:txBody>
        </p:sp>
        <p:grpSp>
          <p:nvGrpSpPr>
            <p:cNvPr id="311" name="Группа 310">
              <a:extLst>
                <a:ext uri="{FF2B5EF4-FFF2-40B4-BE49-F238E27FC236}">
                  <a16:creationId xmlns:a16="http://schemas.microsoft.com/office/drawing/2014/main" id="{EDAAC756-61E3-4091-A9AC-9371629571FD}"/>
                </a:ext>
              </a:extLst>
            </p:cNvPr>
            <p:cNvGrpSpPr/>
            <p:nvPr/>
          </p:nvGrpSpPr>
          <p:grpSpPr>
            <a:xfrm>
              <a:off x="3209866" y="3981707"/>
              <a:ext cx="1249414" cy="946140"/>
              <a:chOff x="2598688" y="3948697"/>
              <a:chExt cx="1249414" cy="946140"/>
            </a:xfrm>
          </p:grpSpPr>
          <p:grpSp>
            <p:nvGrpSpPr>
              <p:cNvPr id="312" name="Группа 311">
                <a:extLst>
                  <a:ext uri="{FF2B5EF4-FFF2-40B4-BE49-F238E27FC236}">
                    <a16:creationId xmlns:a16="http://schemas.microsoft.com/office/drawing/2014/main" id="{99F4EAA0-098F-49E4-8F75-07E0F0781F51}"/>
                  </a:ext>
                </a:extLst>
              </p:cNvPr>
              <p:cNvGrpSpPr/>
              <p:nvPr/>
            </p:nvGrpSpPr>
            <p:grpSpPr>
              <a:xfrm>
                <a:off x="2598688" y="3948697"/>
                <a:ext cx="1249414" cy="946140"/>
                <a:chOff x="2971707" y="3294530"/>
                <a:chExt cx="1249414" cy="946140"/>
              </a:xfrm>
            </p:grpSpPr>
            <p:sp>
              <p:nvSpPr>
                <p:cNvPr id="314" name="Прямоугольник: скругленные углы 313">
                  <a:extLst>
                    <a:ext uri="{FF2B5EF4-FFF2-40B4-BE49-F238E27FC236}">
                      <a16:creationId xmlns:a16="http://schemas.microsoft.com/office/drawing/2014/main" id="{66D3BF7B-A679-4D89-94D1-455D2A40BE4D}"/>
                    </a:ext>
                  </a:extLst>
                </p:cNvPr>
                <p:cNvSpPr/>
                <p:nvPr/>
              </p:nvSpPr>
              <p:spPr>
                <a:xfrm>
                  <a:off x="2971707" y="3294531"/>
                  <a:ext cx="1182660" cy="946139"/>
                </a:xfrm>
                <a:prstGeom prst="roundRect">
                  <a:avLst>
                    <a:gd name="adj" fmla="val 1031"/>
                  </a:avLst>
                </a:prstGeom>
                <a:gradFill>
                  <a:gsLst>
                    <a:gs pos="100000">
                      <a:schemeClr val="tx2"/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</a:gsLst>
                  <a:lin ang="2700000" scaled="1"/>
                </a:gradFill>
                <a:ln w="12700" cap="flat" cmpd="sng" algn="ctr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Прямоугольник: скругленные углы 314">
                  <a:extLst>
                    <a:ext uri="{FF2B5EF4-FFF2-40B4-BE49-F238E27FC236}">
                      <a16:creationId xmlns:a16="http://schemas.microsoft.com/office/drawing/2014/main" id="{4126EF54-48D7-48B9-B129-925D6709EFA3}"/>
                    </a:ext>
                  </a:extLst>
                </p:cNvPr>
                <p:cNvSpPr/>
                <p:nvPr/>
              </p:nvSpPr>
              <p:spPr>
                <a:xfrm>
                  <a:off x="2971707" y="3294530"/>
                  <a:ext cx="1182660" cy="370685"/>
                </a:xfrm>
                <a:prstGeom prst="roundRect">
                  <a:avLst>
                    <a:gd name="adj" fmla="val 5896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TextBox 315">
                  <a:extLst>
                    <a:ext uri="{FF2B5EF4-FFF2-40B4-BE49-F238E27FC236}">
                      <a16:creationId xmlns:a16="http://schemas.microsoft.com/office/drawing/2014/main" id="{DD457F73-FBFB-4C16-9B62-38E8F062D7DD}"/>
                    </a:ext>
                  </a:extLst>
                </p:cNvPr>
                <p:cNvSpPr txBox="1"/>
                <p:nvPr/>
              </p:nvSpPr>
              <p:spPr>
                <a:xfrm>
                  <a:off x="3266143" y="3364456"/>
                  <a:ext cx="873678" cy="230832"/>
                </a:xfrm>
                <a:prstGeom prst="rect">
                  <a:avLst/>
                </a:prstGeom>
                <a:noFill/>
              </p:spPr>
              <p:txBody>
                <a:bodyPr wrap="square" rIns="0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ru-RU" sz="1000" b="1" dirty="0">
                      <a:solidFill>
                        <a:schemeClr val="bg1"/>
                      </a:solidFill>
                    </a:rPr>
                    <a:t>ВЭБ</a:t>
                  </a:r>
                </a:p>
              </p:txBody>
            </p:sp>
            <p:pic>
              <p:nvPicPr>
                <p:cNvPr id="317" name="Рисунок 316">
                  <a:extLst>
                    <a:ext uri="{FF2B5EF4-FFF2-40B4-BE49-F238E27FC236}">
                      <a16:creationId xmlns:a16="http://schemas.microsoft.com/office/drawing/2014/main" id="{9A3E367B-9861-41C0-BD6B-5541A52964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4256" y="3374152"/>
                  <a:ext cx="211468" cy="211440"/>
                </a:xfrm>
                <a:prstGeom prst="rect">
                  <a:avLst/>
                </a:prstGeom>
              </p:spPr>
            </p:pic>
            <p:sp>
              <p:nvSpPr>
                <p:cNvPr id="318" name="Прямоугольник 317">
                  <a:extLst>
                    <a:ext uri="{FF2B5EF4-FFF2-40B4-BE49-F238E27FC236}">
                      <a16:creationId xmlns:a16="http://schemas.microsoft.com/office/drawing/2014/main" id="{F6A04F60-0CBB-48D2-A241-48B8A00DD824}"/>
                    </a:ext>
                  </a:extLst>
                </p:cNvPr>
                <p:cNvSpPr/>
                <p:nvPr/>
              </p:nvSpPr>
              <p:spPr>
                <a:xfrm>
                  <a:off x="3004974" y="3692881"/>
                  <a:ext cx="1216147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ru-RU" sz="900" dirty="0">
                      <a:solidFill>
                        <a:schemeClr val="bg1"/>
                      </a:solidFill>
                    </a:rPr>
                    <a:t>Комплексная экспертиза, </a:t>
                  </a:r>
                  <a:br>
                    <a:rPr lang="ru-RU" sz="900" dirty="0">
                      <a:solidFill>
                        <a:schemeClr val="bg1"/>
                      </a:solidFill>
                    </a:rPr>
                  </a:br>
                  <a:r>
                    <a:rPr lang="ru-RU" sz="900" dirty="0">
                      <a:solidFill>
                        <a:schemeClr val="bg1"/>
                      </a:solidFill>
                    </a:rPr>
                    <a:t>принятие решения</a:t>
                  </a:r>
                </a:p>
              </p:txBody>
            </p:sp>
          </p:grpSp>
          <p:sp>
            <p:nvSpPr>
              <p:cNvPr id="313" name="Стрелка: шеврон 312">
                <a:extLst>
                  <a:ext uri="{FF2B5EF4-FFF2-40B4-BE49-F238E27FC236}">
                    <a16:creationId xmlns:a16="http://schemas.microsoft.com/office/drawing/2014/main" id="{F215DA03-DB40-474D-81BC-1147C948F991}"/>
                  </a:ext>
                </a:extLst>
              </p:cNvPr>
              <p:cNvSpPr/>
              <p:nvPr/>
            </p:nvSpPr>
            <p:spPr>
              <a:xfrm>
                <a:off x="3586950" y="4054659"/>
                <a:ext cx="154602" cy="1798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84" name="Рисунок 383">
              <a:extLst>
                <a:ext uri="{FF2B5EF4-FFF2-40B4-BE49-F238E27FC236}">
                  <a16:creationId xmlns:a16="http://schemas.microsoft.com/office/drawing/2014/main" id="{C48028DA-8A67-4BA3-A585-7272DA1D0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3302429" y="5187410"/>
              <a:ext cx="211440" cy="21144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35DBDFE-B7FF-443B-932A-F0776115E2BF}"/>
              </a:ext>
            </a:extLst>
          </p:cNvPr>
          <p:cNvGrpSpPr/>
          <p:nvPr/>
        </p:nvGrpSpPr>
        <p:grpSpPr>
          <a:xfrm>
            <a:off x="6484216" y="3890077"/>
            <a:ext cx="1538288" cy="2099504"/>
            <a:chOff x="6484216" y="3890077"/>
            <a:chExt cx="1538288" cy="2099504"/>
          </a:xfrm>
        </p:grpSpPr>
        <p:sp>
          <p:nvSpPr>
            <p:cNvPr id="344" name="Прямоугольник: скругленные углы 343">
              <a:extLst>
                <a:ext uri="{FF2B5EF4-FFF2-40B4-BE49-F238E27FC236}">
                  <a16:creationId xmlns:a16="http://schemas.microsoft.com/office/drawing/2014/main" id="{7BF087AC-C3BB-4697-860A-5DBEBE3BDEBE}"/>
                </a:ext>
              </a:extLst>
            </p:cNvPr>
            <p:cNvSpPr/>
            <p:nvPr/>
          </p:nvSpPr>
          <p:spPr>
            <a:xfrm>
              <a:off x="6484216" y="3890077"/>
              <a:ext cx="1538288" cy="2099504"/>
            </a:xfrm>
            <a:prstGeom prst="roundRect">
              <a:avLst>
                <a:gd name="adj" fmla="val 4373"/>
              </a:avLst>
            </a:prstGeom>
            <a:solidFill>
              <a:srgbClr val="1D262B"/>
            </a:solidFill>
            <a:ln w="9525">
              <a:solidFill>
                <a:schemeClr val="tx2">
                  <a:lumMod val="50000"/>
                  <a:lumOff val="50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grpSp>
          <p:nvGrpSpPr>
            <p:cNvPr id="327" name="Группа 326">
              <a:extLst>
                <a:ext uri="{FF2B5EF4-FFF2-40B4-BE49-F238E27FC236}">
                  <a16:creationId xmlns:a16="http://schemas.microsoft.com/office/drawing/2014/main" id="{0F1CF436-4172-41A2-90A9-DC94CBD989D5}"/>
                </a:ext>
              </a:extLst>
            </p:cNvPr>
            <p:cNvGrpSpPr/>
            <p:nvPr/>
          </p:nvGrpSpPr>
          <p:grpSpPr>
            <a:xfrm>
              <a:off x="6628653" y="4038432"/>
              <a:ext cx="1249414" cy="795052"/>
              <a:chOff x="2598688" y="3948697"/>
              <a:chExt cx="1249414" cy="795052"/>
            </a:xfrm>
          </p:grpSpPr>
          <p:grpSp>
            <p:nvGrpSpPr>
              <p:cNvPr id="328" name="Группа 327">
                <a:extLst>
                  <a:ext uri="{FF2B5EF4-FFF2-40B4-BE49-F238E27FC236}">
                    <a16:creationId xmlns:a16="http://schemas.microsoft.com/office/drawing/2014/main" id="{D53019E9-75D3-4818-B8DE-441E8E15B415}"/>
                  </a:ext>
                </a:extLst>
              </p:cNvPr>
              <p:cNvGrpSpPr/>
              <p:nvPr/>
            </p:nvGrpSpPr>
            <p:grpSpPr>
              <a:xfrm>
                <a:off x="2598688" y="3948697"/>
                <a:ext cx="1249414" cy="795052"/>
                <a:chOff x="2971707" y="3294530"/>
                <a:chExt cx="1249414" cy="795052"/>
              </a:xfrm>
            </p:grpSpPr>
            <p:sp>
              <p:nvSpPr>
                <p:cNvPr id="330" name="Прямоугольник: скругленные углы 329">
                  <a:extLst>
                    <a:ext uri="{FF2B5EF4-FFF2-40B4-BE49-F238E27FC236}">
                      <a16:creationId xmlns:a16="http://schemas.microsoft.com/office/drawing/2014/main" id="{FACF697A-A43B-4B9B-A0C4-B8C1E590A693}"/>
                    </a:ext>
                  </a:extLst>
                </p:cNvPr>
                <p:cNvSpPr/>
                <p:nvPr/>
              </p:nvSpPr>
              <p:spPr>
                <a:xfrm>
                  <a:off x="2971707" y="3294532"/>
                  <a:ext cx="1182660" cy="795050"/>
                </a:xfrm>
                <a:prstGeom prst="roundRect">
                  <a:avLst>
                    <a:gd name="adj" fmla="val 1031"/>
                  </a:avLst>
                </a:prstGeom>
                <a:gradFill>
                  <a:gsLst>
                    <a:gs pos="100000">
                      <a:schemeClr val="tx2"/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</a:gsLst>
                  <a:lin ang="2700000" scaled="1"/>
                </a:gradFill>
                <a:ln w="12700" cap="flat" cmpd="sng" algn="ctr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1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Прямоугольник: скругленные углы 330">
                  <a:extLst>
                    <a:ext uri="{FF2B5EF4-FFF2-40B4-BE49-F238E27FC236}">
                      <a16:creationId xmlns:a16="http://schemas.microsoft.com/office/drawing/2014/main" id="{381AC191-18D2-4744-9C39-94F98FE8FA10}"/>
                    </a:ext>
                  </a:extLst>
                </p:cNvPr>
                <p:cNvSpPr/>
                <p:nvPr/>
              </p:nvSpPr>
              <p:spPr>
                <a:xfrm>
                  <a:off x="2971707" y="3294530"/>
                  <a:ext cx="1182660" cy="370685"/>
                </a:xfrm>
                <a:prstGeom prst="roundRect">
                  <a:avLst>
                    <a:gd name="adj" fmla="val 5896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D7CBA6DE-CADA-4EB9-BCC4-7C6CD0F1A408}"/>
                    </a:ext>
                  </a:extLst>
                </p:cNvPr>
                <p:cNvSpPr txBox="1"/>
                <p:nvPr/>
              </p:nvSpPr>
              <p:spPr>
                <a:xfrm>
                  <a:off x="3266143" y="3295206"/>
                  <a:ext cx="873678" cy="369332"/>
                </a:xfrm>
                <a:prstGeom prst="rect">
                  <a:avLst/>
                </a:prstGeom>
                <a:noFill/>
              </p:spPr>
              <p:txBody>
                <a:bodyPr wrap="square" rIns="0" rtlCol="0" anchor="ctr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ru-RU" sz="1000" b="1" dirty="0">
                      <a:solidFill>
                        <a:schemeClr val="bg1"/>
                      </a:solidFill>
                    </a:rPr>
                    <a:t>ВЭБ</a:t>
                  </a:r>
                </a:p>
                <a:p>
                  <a:pPr>
                    <a:lnSpc>
                      <a:spcPct val="90000"/>
                    </a:lnSpc>
                  </a:pPr>
                  <a:r>
                    <a:rPr lang="ru-RU" sz="1000" b="1" dirty="0">
                      <a:solidFill>
                        <a:schemeClr val="bg1"/>
                      </a:solidFill>
                    </a:rPr>
                    <a:t>Ком. Банки</a:t>
                  </a:r>
                </a:p>
              </p:txBody>
            </p:sp>
            <p:pic>
              <p:nvPicPr>
                <p:cNvPr id="333" name="Рисунок 332">
                  <a:extLst>
                    <a:ext uri="{FF2B5EF4-FFF2-40B4-BE49-F238E27FC236}">
                      <a16:creationId xmlns:a16="http://schemas.microsoft.com/office/drawing/2014/main" id="{D9A32721-B739-4BDF-9F1C-F796E39C25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4256" y="3374152"/>
                  <a:ext cx="211468" cy="211440"/>
                </a:xfrm>
                <a:prstGeom prst="rect">
                  <a:avLst/>
                </a:prstGeom>
              </p:spPr>
            </p:pic>
            <p:sp>
              <p:nvSpPr>
                <p:cNvPr id="334" name="Прямоугольник 333">
                  <a:extLst>
                    <a:ext uri="{FF2B5EF4-FFF2-40B4-BE49-F238E27FC236}">
                      <a16:creationId xmlns:a16="http://schemas.microsoft.com/office/drawing/2014/main" id="{00966A84-A939-4DB8-9951-5C04979B50F7}"/>
                    </a:ext>
                  </a:extLst>
                </p:cNvPr>
                <p:cNvSpPr/>
                <p:nvPr/>
              </p:nvSpPr>
              <p:spPr>
                <a:xfrm>
                  <a:off x="3004974" y="3692881"/>
                  <a:ext cx="121614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defRPr/>
                  </a:pPr>
                  <a:r>
                    <a:rPr lang="ru-RU" sz="900" dirty="0">
                      <a:solidFill>
                        <a:schemeClr val="bg1"/>
                      </a:solidFill>
                    </a:rPr>
                    <a:t>Оформление и сопровождение</a:t>
                  </a:r>
                </a:p>
              </p:txBody>
            </p:sp>
          </p:grpSp>
          <p:sp>
            <p:nvSpPr>
              <p:cNvPr id="329" name="Стрелка: шеврон 328">
                <a:extLst>
                  <a:ext uri="{FF2B5EF4-FFF2-40B4-BE49-F238E27FC236}">
                    <a16:creationId xmlns:a16="http://schemas.microsoft.com/office/drawing/2014/main" id="{3AF20A7A-7448-4CEF-914A-2C36D5DEC1DB}"/>
                  </a:ext>
                </a:extLst>
              </p:cNvPr>
              <p:cNvSpPr/>
              <p:nvPr/>
            </p:nvSpPr>
            <p:spPr>
              <a:xfrm>
                <a:off x="3586950" y="4054659"/>
                <a:ext cx="154602" cy="1798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8" name="Прямоугольник: скругленные углы 337">
              <a:extLst>
                <a:ext uri="{FF2B5EF4-FFF2-40B4-BE49-F238E27FC236}">
                  <a16:creationId xmlns:a16="http://schemas.microsoft.com/office/drawing/2014/main" id="{2DEC6EB7-22E8-4C22-BFFE-83D4E843D5AE}"/>
                </a:ext>
              </a:extLst>
            </p:cNvPr>
            <p:cNvSpPr/>
            <p:nvPr/>
          </p:nvSpPr>
          <p:spPr>
            <a:xfrm>
              <a:off x="6628653" y="5013426"/>
              <a:ext cx="1182660" cy="827801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339" name="Прямоугольник: скругленные углы 338">
              <a:extLst>
                <a:ext uri="{FF2B5EF4-FFF2-40B4-BE49-F238E27FC236}">
                  <a16:creationId xmlns:a16="http://schemas.microsoft.com/office/drawing/2014/main" id="{3FF8C26A-D3A4-41C0-8357-C9244C56B406}"/>
                </a:ext>
              </a:extLst>
            </p:cNvPr>
            <p:cNvSpPr/>
            <p:nvPr/>
          </p:nvSpPr>
          <p:spPr>
            <a:xfrm>
              <a:off x="6628653" y="5013425"/>
              <a:ext cx="1182660" cy="370685"/>
            </a:xfrm>
            <a:prstGeom prst="roundRect">
              <a:avLst>
                <a:gd name="adj" fmla="val 5896"/>
              </a:avLst>
            </a:pr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algn="ctr" defTabSz="457200"/>
              <a:endParaRPr lang="ru-RU" kern="0" dirty="0" err="1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11140BC3-8CC0-4B0E-B554-ADCEEA48890B}"/>
                </a:ext>
              </a:extLst>
            </p:cNvPr>
            <p:cNvSpPr txBox="1"/>
            <p:nvPr/>
          </p:nvSpPr>
          <p:spPr>
            <a:xfrm>
              <a:off x="6923089" y="5014101"/>
              <a:ext cx="873678" cy="369332"/>
            </a:xfrm>
            <a:prstGeom prst="rect">
              <a:avLst/>
            </a:prstGeom>
            <a:noFill/>
          </p:spPr>
          <p:txBody>
            <a:bodyPr wrap="square" rIns="0" rtlCol="0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b="1" dirty="0">
                  <a:solidFill>
                    <a:schemeClr val="bg1"/>
                  </a:solidFill>
                </a:rPr>
                <a:t>Минфин, </a:t>
              </a:r>
              <a:r>
                <a:rPr lang="ru-RU" sz="1000" b="1" dirty="0" err="1">
                  <a:solidFill>
                    <a:schemeClr val="bg1"/>
                  </a:solidFill>
                </a:rPr>
                <a:t>Минэк</a:t>
              </a:r>
              <a:r>
                <a:rPr lang="ru-RU" sz="1000" b="1" dirty="0">
                  <a:solidFill>
                    <a:schemeClr val="bg1"/>
                  </a:solidFill>
                </a:rPr>
                <a:t>**</a:t>
              </a:r>
            </a:p>
          </p:txBody>
        </p:sp>
        <p:sp>
          <p:nvSpPr>
            <p:cNvPr id="342" name="Прямоугольник 341">
              <a:extLst>
                <a:ext uri="{FF2B5EF4-FFF2-40B4-BE49-F238E27FC236}">
                  <a16:creationId xmlns:a16="http://schemas.microsoft.com/office/drawing/2014/main" id="{552BBA56-B4D3-49D7-8AD5-EE90B126B6FC}"/>
                </a:ext>
              </a:extLst>
            </p:cNvPr>
            <p:cNvSpPr/>
            <p:nvPr/>
          </p:nvSpPr>
          <p:spPr>
            <a:xfrm>
              <a:off x="6661920" y="5411776"/>
              <a:ext cx="12161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sz="900" dirty="0">
                  <a:solidFill>
                    <a:schemeClr val="bg1"/>
                  </a:solidFill>
                </a:rPr>
                <a:t>Субсидии</a:t>
              </a:r>
            </a:p>
            <a:p>
              <a:pPr lvl="0">
                <a:defRPr/>
              </a:pPr>
              <a:r>
                <a:rPr lang="ru-RU" sz="900" dirty="0">
                  <a:solidFill>
                    <a:schemeClr val="bg1"/>
                  </a:solidFill>
                </a:rPr>
                <a:t>Гос. гарантии</a:t>
              </a: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858C7B3-95B9-48E7-A23B-261C597B1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721216" y="5093047"/>
              <a:ext cx="211440" cy="211440"/>
            </a:xfrm>
            <a:prstGeom prst="rect">
              <a:avLst/>
            </a:prstGeom>
          </p:spPr>
        </p:pic>
      </p:grpSp>
      <p:sp>
        <p:nvSpPr>
          <p:cNvPr id="386" name="TextBox 385">
            <a:extLst>
              <a:ext uri="{FF2B5EF4-FFF2-40B4-BE49-F238E27FC236}">
                <a16:creationId xmlns:a16="http://schemas.microsoft.com/office/drawing/2014/main" id="{B30529D8-254F-4923-A671-6739373DB58E}"/>
              </a:ext>
            </a:extLst>
          </p:cNvPr>
          <p:cNvSpPr txBox="1"/>
          <p:nvPr/>
        </p:nvSpPr>
        <p:spPr>
          <a:xfrm>
            <a:off x="323528" y="6380912"/>
            <a:ext cx="7919249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80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ru-RU" dirty="0"/>
              <a:t>* при необходимости, возможно привлечение ФЦПФ к подготовке проекта к предварительной экспертизе</a:t>
            </a:r>
          </a:p>
          <a:p>
            <a:r>
              <a:rPr lang="ru-RU" dirty="0"/>
              <a:t>** в рамках отдельного порядка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335175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animBg="1"/>
      <p:bldP spid="36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Критерии отбора проектов в программу фабрики</a:t>
            </a:r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07E7B85-7A34-433B-ABA8-A16B11327B41}"/>
              </a:ext>
            </a:extLst>
          </p:cNvPr>
          <p:cNvGrpSpPr/>
          <p:nvPr/>
        </p:nvGrpSpPr>
        <p:grpSpPr>
          <a:xfrm>
            <a:off x="152398" y="3697603"/>
            <a:ext cx="2865349" cy="2611122"/>
            <a:chOff x="152398" y="3697603"/>
            <a:chExt cx="2865349" cy="2611122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3E0D1B3-BC3F-4C7B-85CF-A86A6C220C69}"/>
                </a:ext>
              </a:extLst>
            </p:cNvPr>
            <p:cNvSpPr/>
            <p:nvPr/>
          </p:nvSpPr>
          <p:spPr>
            <a:xfrm>
              <a:off x="338867" y="3697603"/>
              <a:ext cx="2678880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59DF84-F87D-497F-A59A-FD3C00D4F011}"/>
                </a:ext>
              </a:extLst>
            </p:cNvPr>
            <p:cNvSpPr txBox="1"/>
            <p:nvPr/>
          </p:nvSpPr>
          <p:spPr>
            <a:xfrm>
              <a:off x="152398" y="3712632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</a:t>
              </a:r>
              <a:r>
                <a:rPr lang="ru-RU" sz="1400" dirty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F4981891-709D-455E-B846-36EF10258A94}"/>
                </a:ext>
              </a:extLst>
            </p:cNvPr>
            <p:cNvSpPr/>
            <p:nvPr/>
          </p:nvSpPr>
          <p:spPr>
            <a:xfrm>
              <a:off x="454486" y="4271188"/>
              <a:ext cx="2413609" cy="13973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8262" lvl="1" defTabSz="932962" fontAlgn="base">
                <a:lnSpc>
                  <a:spcPct val="80000"/>
                </a:lnSpc>
                <a:buClr>
                  <a:srgbClr val="0181C1"/>
                </a:buClr>
                <a:defRPr/>
              </a:pPr>
              <a:r>
                <a:rPr lang="ru-RU" dirty="0">
                  <a:solidFill>
                    <a:srgbClr val="0089E9"/>
                  </a:solidFill>
                  <a:latin typeface="Arial" charset="0"/>
                </a:rPr>
                <a:t>От </a:t>
              </a:r>
              <a:r>
                <a:rPr lang="ru-RU" sz="8800" dirty="0">
                  <a:solidFill>
                    <a:schemeClr val="accent1"/>
                  </a:solidFill>
                  <a:latin typeface="Arial" charset="0"/>
                </a:rPr>
                <a:t>3</a:t>
              </a:r>
              <a:r>
                <a:rPr lang="ru-RU" dirty="0">
                  <a:solidFill>
                    <a:srgbClr val="0089E9"/>
                  </a:solidFill>
                  <a:latin typeface="Arial" charset="0"/>
                </a:rPr>
                <a:t> млрд руб.</a:t>
              </a:r>
              <a:r>
                <a:rPr lang="ru-RU" dirty="0">
                  <a:solidFill>
                    <a:schemeClr val="accent1"/>
                  </a:solidFill>
                  <a:latin typeface="Arial" charset="0"/>
                </a:rPr>
                <a:t> </a:t>
              </a:r>
              <a:br>
                <a:rPr lang="ru-RU" dirty="0">
                  <a:solidFill>
                    <a:schemeClr val="accent1"/>
                  </a:solidFill>
                  <a:latin typeface="Arial" charset="0"/>
                </a:rPr>
              </a:br>
              <a:r>
                <a:rPr lang="ru-RU" dirty="0">
                  <a:solidFill>
                    <a:schemeClr val="bg1"/>
                  </a:solidFill>
                  <a:latin typeface="Arial" charset="0"/>
                </a:rPr>
                <a:t>объем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102D1ECD-505D-4249-AE17-C67F80F18EF6}"/>
              </a:ext>
            </a:extLst>
          </p:cNvPr>
          <p:cNvGrpSpPr/>
          <p:nvPr/>
        </p:nvGrpSpPr>
        <p:grpSpPr>
          <a:xfrm>
            <a:off x="3040741" y="3697603"/>
            <a:ext cx="2870700" cy="2611122"/>
            <a:chOff x="3040741" y="3697603"/>
            <a:chExt cx="2870700" cy="261112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FBCA4FE-2770-457E-ADC3-7E85A85FA98C}"/>
                </a:ext>
              </a:extLst>
            </p:cNvPr>
            <p:cNvSpPr/>
            <p:nvPr/>
          </p:nvSpPr>
          <p:spPr>
            <a:xfrm>
              <a:off x="3232560" y="3697603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562824-7E60-45E4-B664-2ABA925C7CDB}"/>
                </a:ext>
              </a:extLst>
            </p:cNvPr>
            <p:cNvSpPr txBox="1"/>
            <p:nvPr/>
          </p:nvSpPr>
          <p:spPr>
            <a:xfrm>
              <a:off x="3040741" y="3712632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</a:t>
              </a:r>
              <a:r>
                <a:rPr lang="ru-RU" sz="1400" dirty="0">
                  <a:solidFill>
                    <a:schemeClr val="accent1"/>
                  </a:solidFill>
                </a:rPr>
                <a:t>4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43F887E-7058-4E6F-AD9B-01373E74B38E}"/>
                </a:ext>
              </a:extLst>
            </p:cNvPr>
            <p:cNvSpPr/>
            <p:nvPr/>
          </p:nvSpPr>
          <p:spPr>
            <a:xfrm>
              <a:off x="3399980" y="4271188"/>
              <a:ext cx="2292342" cy="1397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262" lvl="1" defTabSz="932962" fontAlgn="base">
                <a:lnSpc>
                  <a:spcPct val="80000"/>
                </a:lnSpc>
                <a:buClr>
                  <a:srgbClr val="0181C1"/>
                </a:buClr>
                <a:defRPr/>
              </a:pPr>
              <a:r>
                <a:rPr lang="ru-RU" dirty="0">
                  <a:solidFill>
                    <a:srgbClr val="0089E9"/>
                  </a:solidFill>
                  <a:latin typeface="Arial" charset="0"/>
                </a:rPr>
                <a:t>До</a:t>
              </a:r>
              <a:r>
                <a:rPr lang="ru-RU" sz="8800" dirty="0">
                  <a:solidFill>
                    <a:schemeClr val="accent1"/>
                  </a:solidFill>
                  <a:latin typeface="Arial" charset="0"/>
                </a:rPr>
                <a:t>15</a:t>
              </a:r>
              <a:r>
                <a:rPr lang="ru-RU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ru-RU" dirty="0">
                  <a:solidFill>
                    <a:srgbClr val="0089E9"/>
                  </a:solidFill>
                  <a:latin typeface="Arial" charset="0"/>
                </a:rPr>
                <a:t>лет </a:t>
              </a:r>
              <a:br>
                <a:rPr lang="ru-RU" dirty="0">
                  <a:solidFill>
                    <a:srgbClr val="0089E9"/>
                  </a:solidFill>
                  <a:latin typeface="Arial" charset="0"/>
                </a:rPr>
              </a:br>
              <a:r>
                <a:rPr lang="ru-RU" dirty="0">
                  <a:solidFill>
                    <a:schemeClr val="bg1"/>
                  </a:solidFill>
                  <a:latin typeface="Arial" charset="0"/>
                </a:rPr>
                <a:t>срок кредитования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47142C1-524C-4985-9F5E-15A4C31874EC}"/>
              </a:ext>
            </a:extLst>
          </p:cNvPr>
          <p:cNvGrpSpPr/>
          <p:nvPr/>
        </p:nvGrpSpPr>
        <p:grpSpPr>
          <a:xfrm>
            <a:off x="5943598" y="3697603"/>
            <a:ext cx="2876552" cy="2611122"/>
            <a:chOff x="5943598" y="3697603"/>
            <a:chExt cx="2876552" cy="2611122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0E832FCD-D25E-4A59-943C-DFFB557C3BC2}"/>
                </a:ext>
              </a:extLst>
            </p:cNvPr>
            <p:cNvSpPr/>
            <p:nvPr/>
          </p:nvSpPr>
          <p:spPr>
            <a:xfrm>
              <a:off x="6141268" y="3697603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5DDE4D-22F4-4803-B06E-7869E3AEB402}"/>
                </a:ext>
              </a:extLst>
            </p:cNvPr>
            <p:cNvSpPr txBox="1"/>
            <p:nvPr/>
          </p:nvSpPr>
          <p:spPr>
            <a:xfrm>
              <a:off x="5943598" y="3712632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05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E0A6BF0D-FDE8-4B4B-AC27-EDC10313D19D}"/>
                </a:ext>
              </a:extLst>
            </p:cNvPr>
            <p:cNvSpPr/>
            <p:nvPr/>
          </p:nvSpPr>
          <p:spPr>
            <a:xfrm>
              <a:off x="6236615" y="4271188"/>
              <a:ext cx="2583535" cy="1668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262" lvl="1" defTabSz="932962" fontAlgn="base">
                <a:lnSpc>
                  <a:spcPct val="80000"/>
                </a:lnSpc>
                <a:buClr>
                  <a:srgbClr val="0181C1"/>
                </a:buClr>
                <a:defRPr/>
              </a:pPr>
              <a:r>
                <a:rPr lang="en-US" sz="3600" dirty="0">
                  <a:solidFill>
                    <a:schemeClr val="accent1"/>
                  </a:solidFill>
                  <a:latin typeface="Arial" charset="0"/>
                </a:rPr>
                <a:t>&gt;</a:t>
              </a:r>
              <a:r>
                <a:rPr lang="ru-RU" sz="8800" dirty="0">
                  <a:solidFill>
                    <a:schemeClr val="accent1"/>
                  </a:solidFill>
                  <a:latin typeface="Arial" charset="0"/>
                </a:rPr>
                <a:t>20</a:t>
              </a:r>
              <a:r>
                <a:rPr lang="ru-RU" sz="2800" dirty="0">
                  <a:solidFill>
                    <a:schemeClr val="accent1"/>
                  </a:solidFill>
                  <a:latin typeface="Arial" charset="0"/>
                </a:rPr>
                <a:t>%</a:t>
              </a:r>
              <a:r>
                <a:rPr lang="ru-RU" dirty="0">
                  <a:solidFill>
                    <a:schemeClr val="accent1"/>
                  </a:solidFill>
                  <a:latin typeface="Arial" charset="0"/>
                </a:rPr>
                <a:t/>
              </a:r>
              <a:br>
                <a:rPr lang="ru-RU" dirty="0">
                  <a:solidFill>
                    <a:schemeClr val="accent1"/>
                  </a:solidFill>
                  <a:latin typeface="Arial" charset="0"/>
                </a:rPr>
              </a:br>
              <a:r>
                <a:rPr lang="ru-RU" dirty="0">
                  <a:solidFill>
                    <a:schemeClr val="bg1"/>
                  </a:solidFill>
                  <a:latin typeface="Arial" charset="0"/>
                </a:rPr>
                <a:t>доля участия спонсора (</a:t>
              </a:r>
              <a:r>
                <a:rPr lang="en-US" dirty="0">
                  <a:solidFill>
                    <a:schemeClr val="bg1"/>
                  </a:solidFill>
                  <a:latin typeface="Arial" charset="0"/>
                </a:rPr>
                <a:t>CAPEX</a:t>
              </a:r>
              <a:r>
                <a:rPr lang="ru-RU" dirty="0">
                  <a:solidFill>
                    <a:schemeClr val="bg1"/>
                  </a:solidFill>
                  <a:latin typeface="Arial" charset="0"/>
                </a:rPr>
                <a:t>) 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DC24958-8A27-4304-9905-4A1A73C9791B}"/>
              </a:ext>
            </a:extLst>
          </p:cNvPr>
          <p:cNvGrpSpPr/>
          <p:nvPr/>
        </p:nvGrpSpPr>
        <p:grpSpPr>
          <a:xfrm>
            <a:off x="3040741" y="800099"/>
            <a:ext cx="2870700" cy="2611122"/>
            <a:chOff x="3040741" y="800099"/>
            <a:chExt cx="2870700" cy="2611122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EDF02C3-0FE8-4C5F-AD20-95D34D14190A}"/>
                </a:ext>
              </a:extLst>
            </p:cNvPr>
            <p:cNvSpPr/>
            <p:nvPr/>
          </p:nvSpPr>
          <p:spPr>
            <a:xfrm>
              <a:off x="3232560" y="800099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6E9DA5-9F51-493E-9421-2801272891EA}"/>
                </a:ext>
              </a:extLst>
            </p:cNvPr>
            <p:cNvSpPr txBox="1"/>
            <p:nvPr/>
          </p:nvSpPr>
          <p:spPr>
            <a:xfrm>
              <a:off x="3040741" y="805194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</a:t>
              </a:r>
              <a:r>
                <a:rPr lang="ru-RU" sz="1400" dirty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26BC1CF1-EEE6-4FF8-9A53-4D16767D55DE}"/>
                </a:ext>
              </a:extLst>
            </p:cNvPr>
            <p:cNvSpPr/>
            <p:nvPr/>
          </p:nvSpPr>
          <p:spPr>
            <a:xfrm>
              <a:off x="3479800" y="2283525"/>
              <a:ext cx="2184400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Направления </a:t>
              </a:r>
              <a:br>
                <a:rPr lang="ru-RU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и отрасли </a:t>
              </a:r>
              <a:r>
                <a:rPr lang="en-US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/>
              </a:r>
              <a:br>
                <a:rPr lang="en-US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 соответствии </a:t>
              </a:r>
              <a:r>
                <a:rPr lang="en-US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/>
              </a:r>
              <a:br>
                <a:rPr lang="en-US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со стратегией </a:t>
              </a:r>
              <a:r>
                <a:rPr lang="ru-RU" sz="1450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ВЭБа</a:t>
              </a:r>
              <a:endParaRPr lang="ru-RU" sz="145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D53B4518-DD02-440C-838B-3F341D7DDD1D}"/>
                </a:ext>
              </a:extLst>
            </p:cNvPr>
            <p:cNvCxnSpPr/>
            <p:nvPr/>
          </p:nvCxnSpPr>
          <p:spPr>
            <a:xfrm>
              <a:off x="4303486" y="2191477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5E6B7B4D-050A-40BE-A20F-72C5C8FFA55D}"/>
                </a:ext>
              </a:extLst>
            </p:cNvPr>
            <p:cNvGrpSpPr/>
            <p:nvPr/>
          </p:nvGrpSpPr>
          <p:grpSpPr>
            <a:xfrm>
              <a:off x="3898993" y="808304"/>
              <a:ext cx="1346014" cy="1346014"/>
              <a:chOff x="3889829" y="799140"/>
              <a:chExt cx="1364342" cy="1364342"/>
            </a:xfrm>
          </p:grpSpPr>
          <p:sp>
            <p:nvSpPr>
              <p:cNvPr id="53" name="Овал 52">
                <a:extLst>
                  <a:ext uri="{FF2B5EF4-FFF2-40B4-BE49-F238E27FC236}">
                    <a16:creationId xmlns:a16="http://schemas.microsoft.com/office/drawing/2014/main" id="{DACD4E2E-3952-4E6F-A178-F45D0D7D8485}"/>
                  </a:ext>
                </a:extLst>
              </p:cNvPr>
              <p:cNvSpPr/>
              <p:nvPr/>
            </p:nvSpPr>
            <p:spPr>
              <a:xfrm>
                <a:off x="4093029" y="1002340"/>
                <a:ext cx="957942" cy="9579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3D324FFE-ED08-4670-AE21-4A6CA8F39864}"/>
                  </a:ext>
                </a:extLst>
              </p:cNvPr>
              <p:cNvSpPr/>
              <p:nvPr/>
            </p:nvSpPr>
            <p:spPr>
              <a:xfrm>
                <a:off x="3990575" y="899886"/>
                <a:ext cx="1162850" cy="116285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1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EDEC0D2E-FE44-4D98-96F0-B881AC64035C}"/>
                  </a:ext>
                </a:extLst>
              </p:cNvPr>
              <p:cNvSpPr/>
              <p:nvPr/>
            </p:nvSpPr>
            <p:spPr>
              <a:xfrm>
                <a:off x="3889829" y="799140"/>
                <a:ext cx="1364342" cy="13643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9E2D085A-83A6-4DBC-A459-1D88F8C34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246389" y="1155700"/>
              <a:ext cx="651222" cy="651222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8CFB050-A0DE-4A4F-9653-196736606B2E}"/>
              </a:ext>
            </a:extLst>
          </p:cNvPr>
          <p:cNvGrpSpPr/>
          <p:nvPr/>
        </p:nvGrpSpPr>
        <p:grpSpPr>
          <a:xfrm>
            <a:off x="338866" y="800099"/>
            <a:ext cx="2678881" cy="2611122"/>
            <a:chOff x="338866" y="800099"/>
            <a:chExt cx="2678881" cy="2611122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061758D3-594A-48E2-94E5-B7EA20821B1A}"/>
                </a:ext>
              </a:extLst>
            </p:cNvPr>
            <p:cNvSpPr/>
            <p:nvPr/>
          </p:nvSpPr>
          <p:spPr>
            <a:xfrm>
              <a:off x="338866" y="800099"/>
              <a:ext cx="2678881" cy="2611122"/>
            </a:xfrm>
            <a:prstGeom prst="roundRect">
              <a:avLst>
                <a:gd name="adj" fmla="val 1031"/>
              </a:avLst>
            </a:prstGeom>
            <a:gradFill flip="none" rotWithShape="1">
              <a:gsLst>
                <a:gs pos="49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  <a:tileRect/>
            </a:gradFill>
            <a:ln w="9525" cap="flat" cmpd="sng" algn="ctr">
              <a:gradFill flip="none" rotWithShape="1">
                <a:gsLst>
                  <a:gs pos="0">
                    <a:schemeClr val="tx2">
                      <a:lumMod val="90000"/>
                      <a:lumOff val="10000"/>
                    </a:schemeClr>
                  </a:gs>
                  <a:gs pos="52000">
                    <a:schemeClr val="tx2">
                      <a:alpha val="0"/>
                    </a:schemeClr>
                  </a:gs>
                </a:gsLst>
                <a:lin ang="2700000" scaled="1"/>
                <a:tileRect/>
              </a:gra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6356964-C8A8-4998-92B8-619C5E4CF5C6}"/>
                </a:ext>
              </a:extLst>
            </p:cNvPr>
            <p:cNvSpPr/>
            <p:nvPr/>
          </p:nvSpPr>
          <p:spPr>
            <a:xfrm>
              <a:off x="483515" y="2172966"/>
              <a:ext cx="25054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8262" lvl="1" defTabSz="932962" fontAlgn="base">
                <a:spcBef>
                  <a:spcPts val="300"/>
                </a:spcBef>
                <a:buClr>
                  <a:srgbClr val="0181C1"/>
                </a:buClr>
                <a:defRPr/>
              </a:pPr>
              <a:r>
                <a:rPr lang="ru-RU" sz="2400" b="1" dirty="0">
                  <a:solidFill>
                    <a:schemeClr val="bg1"/>
                  </a:solidFill>
                  <a:latin typeface="Arial" charset="0"/>
                </a:rPr>
                <a:t>Обязательные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ADFCE356-AD18-4E21-B45D-818CAECA0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16200000">
              <a:off x="1193800" y="1308100"/>
              <a:ext cx="698500" cy="698500"/>
            </a:xfrm>
            <a:prstGeom prst="rect">
              <a:avLst/>
            </a:prstGeom>
          </p:spPr>
        </p:pic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FC841057-1A6D-4102-A158-6AA42CA2C7DB}"/>
                </a:ext>
              </a:extLst>
            </p:cNvPr>
            <p:cNvGrpSpPr/>
            <p:nvPr/>
          </p:nvGrpSpPr>
          <p:grpSpPr>
            <a:xfrm>
              <a:off x="2045319" y="1574035"/>
              <a:ext cx="394198" cy="179832"/>
              <a:chOff x="4316237" y="-482600"/>
              <a:chExt cx="1235695" cy="484632"/>
            </a:xfrm>
          </p:grpSpPr>
          <p:sp>
            <p:nvSpPr>
              <p:cNvPr id="70" name="Стрелка: шеврон 69">
                <a:extLst>
                  <a:ext uri="{FF2B5EF4-FFF2-40B4-BE49-F238E27FC236}">
                    <a16:creationId xmlns:a16="http://schemas.microsoft.com/office/drawing/2014/main" id="{9C0EC183-1C36-48D7-A17F-E601E993969B}"/>
                  </a:ext>
                </a:extLst>
              </p:cNvPr>
              <p:cNvSpPr/>
              <p:nvPr/>
            </p:nvSpPr>
            <p:spPr>
              <a:xfrm>
                <a:off x="431623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Стрелка: шеврон 70">
                <a:extLst>
                  <a:ext uri="{FF2B5EF4-FFF2-40B4-BE49-F238E27FC236}">
                    <a16:creationId xmlns:a16="http://schemas.microsoft.com/office/drawing/2014/main" id="{63395FB9-7CA5-42B7-B744-C4803B452D30}"/>
                  </a:ext>
                </a:extLst>
              </p:cNvPr>
              <p:cNvSpPr/>
              <p:nvPr/>
            </p:nvSpPr>
            <p:spPr>
              <a:xfrm>
                <a:off x="4691767" y="-482600"/>
                <a:ext cx="484633" cy="484632"/>
              </a:xfrm>
              <a:prstGeom prst="chevron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Стрелка: шеврон 71">
                <a:extLst>
                  <a:ext uri="{FF2B5EF4-FFF2-40B4-BE49-F238E27FC236}">
                    <a16:creationId xmlns:a16="http://schemas.microsoft.com/office/drawing/2014/main" id="{534F7630-39F6-46DB-A469-2856E47B5315}"/>
                  </a:ext>
                </a:extLst>
              </p:cNvPr>
              <p:cNvSpPr/>
              <p:nvPr/>
            </p:nvSpPr>
            <p:spPr>
              <a:xfrm>
                <a:off x="5067300" y="-482600"/>
                <a:ext cx="484632" cy="484632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3FF32C3-0FD7-4209-9E27-49182951A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A9728-980D-4964-908A-C8DC72D879EA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47F38DF-62BD-4079-8939-2A71DAE72D0A}"/>
              </a:ext>
            </a:extLst>
          </p:cNvPr>
          <p:cNvGrpSpPr/>
          <p:nvPr/>
        </p:nvGrpSpPr>
        <p:grpSpPr>
          <a:xfrm>
            <a:off x="5943598" y="800099"/>
            <a:ext cx="2908302" cy="2611122"/>
            <a:chOff x="5943598" y="800099"/>
            <a:chExt cx="2908302" cy="2611122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1F5C83D-16CF-494E-9F11-1D460B808DC0}"/>
                </a:ext>
              </a:extLst>
            </p:cNvPr>
            <p:cNvSpPr/>
            <p:nvPr/>
          </p:nvSpPr>
          <p:spPr>
            <a:xfrm>
              <a:off x="6141268" y="800099"/>
              <a:ext cx="2678881" cy="2611122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2DB4EE-7B38-405D-B840-3890692CA404}"/>
                </a:ext>
              </a:extLst>
            </p:cNvPr>
            <p:cNvSpPr txBox="1"/>
            <p:nvPr/>
          </p:nvSpPr>
          <p:spPr>
            <a:xfrm>
              <a:off x="5943598" y="805194"/>
              <a:ext cx="594591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1"/>
                  </a:solidFill>
                </a:rPr>
                <a:t>0</a:t>
              </a:r>
              <a:r>
                <a:rPr lang="ru-RU" sz="1400" dirty="0">
                  <a:solidFill>
                    <a:schemeClr val="accent1"/>
                  </a:solidFill>
                </a:rPr>
                <a:t>2</a:t>
              </a:r>
            </a:p>
          </p:txBody>
        </p: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id="{94D60E87-841B-419B-B27D-8D4CCA5E83F0}"/>
                </a:ext>
              </a:extLst>
            </p:cNvPr>
            <p:cNvCxnSpPr/>
            <p:nvPr/>
          </p:nvCxnSpPr>
          <p:spPr>
            <a:xfrm>
              <a:off x="7212194" y="2191477"/>
              <a:ext cx="537029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DCC0CBB4-6468-4EA5-B160-1B0F871B889E}"/>
                </a:ext>
              </a:extLst>
            </p:cNvPr>
            <p:cNvSpPr/>
            <p:nvPr/>
          </p:nvSpPr>
          <p:spPr>
            <a:xfrm>
              <a:off x="6109516" y="2283525"/>
              <a:ext cx="2742384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500"/>
                </a:spcBef>
                <a:buClr>
                  <a:srgbClr val="0181C1"/>
                </a:buClr>
                <a:defRPr/>
              </a:pPr>
              <a:r>
                <a:rPr lang="ru-RU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Отсутствие заинтересованности банков </a:t>
              </a:r>
              <a:br>
                <a:rPr lang="ru-RU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</a:br>
              <a:r>
                <a:rPr lang="ru-RU" sz="145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в кредитовании проекта без элементов господдержки</a:t>
              </a:r>
            </a:p>
          </p:txBody>
        </p: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9D8B1A87-1290-4AF1-82BC-2A351D96F3ED}"/>
                </a:ext>
              </a:extLst>
            </p:cNvPr>
            <p:cNvGrpSpPr/>
            <p:nvPr/>
          </p:nvGrpSpPr>
          <p:grpSpPr>
            <a:xfrm>
              <a:off x="6807701" y="808304"/>
              <a:ext cx="1346014" cy="1346014"/>
              <a:chOff x="3889829" y="799140"/>
              <a:chExt cx="1364342" cy="1364342"/>
            </a:xfrm>
          </p:grpSpPr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E012DCBE-6EB5-4514-A581-270243417D6E}"/>
                  </a:ext>
                </a:extLst>
              </p:cNvPr>
              <p:cNvSpPr/>
              <p:nvPr/>
            </p:nvSpPr>
            <p:spPr>
              <a:xfrm>
                <a:off x="4093029" y="1002340"/>
                <a:ext cx="957942" cy="9579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41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6481902F-A3F1-43E6-9895-7D89544B4051}"/>
                  </a:ext>
                </a:extLst>
              </p:cNvPr>
              <p:cNvSpPr/>
              <p:nvPr/>
            </p:nvSpPr>
            <p:spPr>
              <a:xfrm>
                <a:off x="3990575" y="899886"/>
                <a:ext cx="1162850" cy="1162850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12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DDD91735-D84F-45EF-B96F-44D1FFCFC390}"/>
                  </a:ext>
                </a:extLst>
              </p:cNvPr>
              <p:cNvSpPr/>
              <p:nvPr/>
            </p:nvSpPr>
            <p:spPr>
              <a:xfrm>
                <a:off x="3889829" y="799140"/>
                <a:ext cx="1364342" cy="1364342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alpha val="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E924FAC-DE9F-406B-813A-AF2A64D06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150916" y="1151519"/>
              <a:ext cx="659584" cy="659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2494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4CB81-F7FE-4AC9-A451-39E06EA1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82" y="234563"/>
            <a:ext cx="7646894" cy="276999"/>
          </a:xfrm>
        </p:spPr>
        <p:txBody>
          <a:bodyPr/>
          <a:lstStyle/>
          <a:p>
            <a:r>
              <a:rPr lang="ru-RU" dirty="0"/>
              <a:t>Центр структурирования: два уровня финансирования</a:t>
            </a:r>
            <a:endParaRPr lang="ru-RU" b="1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461046-998F-43EB-A075-2B83B7CCF582}"/>
              </a:ext>
            </a:extLst>
          </p:cNvPr>
          <p:cNvGrpSpPr/>
          <p:nvPr/>
        </p:nvGrpSpPr>
        <p:grpSpPr>
          <a:xfrm>
            <a:off x="210277" y="895021"/>
            <a:ext cx="8995635" cy="4842134"/>
            <a:chOff x="210277" y="895021"/>
            <a:chExt cx="8995635" cy="4842134"/>
          </a:xfrm>
        </p:grpSpPr>
        <p:sp>
          <p:nvSpPr>
            <p:cNvPr id="11" name="Прямоугольник: скругленные углы 6">
              <a:extLst>
                <a:ext uri="{FF2B5EF4-FFF2-40B4-BE49-F238E27FC236}">
                  <a16:creationId xmlns:a16="http://schemas.microsoft.com/office/drawing/2014/main" id="{BCA52A27-83FB-42A3-88C2-1E67E0F165C9}"/>
                </a:ext>
              </a:extLst>
            </p:cNvPr>
            <p:cNvSpPr/>
            <p:nvPr/>
          </p:nvSpPr>
          <p:spPr>
            <a:xfrm flipH="1">
              <a:off x="1558719" y="1807124"/>
              <a:ext cx="3040265" cy="3930031"/>
            </a:xfrm>
            <a:custGeom>
              <a:avLst/>
              <a:gdLst>
                <a:gd name="connsiteX0" fmla="*/ 0 w 9073662"/>
                <a:gd name="connsiteY0" fmla="*/ 494327 h 1446627"/>
                <a:gd name="connsiteX1" fmla="*/ 494327 w 9073662"/>
                <a:gd name="connsiteY1" fmla="*/ 0 h 1446627"/>
                <a:gd name="connsiteX2" fmla="*/ 8579335 w 9073662"/>
                <a:gd name="connsiteY2" fmla="*/ 0 h 1446627"/>
                <a:gd name="connsiteX3" fmla="*/ 9073662 w 9073662"/>
                <a:gd name="connsiteY3" fmla="*/ 494327 h 1446627"/>
                <a:gd name="connsiteX4" fmla="*/ 9073662 w 9073662"/>
                <a:gd name="connsiteY4" fmla="*/ 952300 h 1446627"/>
                <a:gd name="connsiteX5" fmla="*/ 8579335 w 9073662"/>
                <a:gd name="connsiteY5" fmla="*/ 1446627 h 1446627"/>
                <a:gd name="connsiteX6" fmla="*/ 494327 w 9073662"/>
                <a:gd name="connsiteY6" fmla="*/ 1446627 h 1446627"/>
                <a:gd name="connsiteX7" fmla="*/ 0 w 9073662"/>
                <a:gd name="connsiteY7" fmla="*/ 952300 h 1446627"/>
                <a:gd name="connsiteX8" fmla="*/ 0 w 9073662"/>
                <a:gd name="connsiteY8" fmla="*/ 494327 h 1446627"/>
                <a:gd name="connsiteX0" fmla="*/ 494327 w 9073662"/>
                <a:gd name="connsiteY0" fmla="*/ 0 h 1446627"/>
                <a:gd name="connsiteX1" fmla="*/ 8579335 w 9073662"/>
                <a:gd name="connsiteY1" fmla="*/ 0 h 1446627"/>
                <a:gd name="connsiteX2" fmla="*/ 9073662 w 9073662"/>
                <a:gd name="connsiteY2" fmla="*/ 494327 h 1446627"/>
                <a:gd name="connsiteX3" fmla="*/ 9073662 w 9073662"/>
                <a:gd name="connsiteY3" fmla="*/ 952300 h 1446627"/>
                <a:gd name="connsiteX4" fmla="*/ 8579335 w 9073662"/>
                <a:gd name="connsiteY4" fmla="*/ 1446627 h 1446627"/>
                <a:gd name="connsiteX5" fmla="*/ 494327 w 9073662"/>
                <a:gd name="connsiteY5" fmla="*/ 1446627 h 1446627"/>
                <a:gd name="connsiteX6" fmla="*/ 0 w 9073662"/>
                <a:gd name="connsiteY6" fmla="*/ 952300 h 1446627"/>
                <a:gd name="connsiteX7" fmla="*/ 0 w 9073662"/>
                <a:gd name="connsiteY7" fmla="*/ 494327 h 1446627"/>
                <a:gd name="connsiteX8" fmla="*/ 585767 w 9073662"/>
                <a:gd name="connsiteY8" fmla="*/ 91440 h 1446627"/>
                <a:gd name="connsiteX0" fmla="*/ 494327 w 9073662"/>
                <a:gd name="connsiteY0" fmla="*/ 0 h 1446627"/>
                <a:gd name="connsiteX1" fmla="*/ 8579335 w 9073662"/>
                <a:gd name="connsiteY1" fmla="*/ 0 h 1446627"/>
                <a:gd name="connsiteX2" fmla="*/ 9073662 w 9073662"/>
                <a:gd name="connsiteY2" fmla="*/ 494327 h 1446627"/>
                <a:gd name="connsiteX3" fmla="*/ 9073662 w 9073662"/>
                <a:gd name="connsiteY3" fmla="*/ 952300 h 1446627"/>
                <a:gd name="connsiteX4" fmla="*/ 8579335 w 9073662"/>
                <a:gd name="connsiteY4" fmla="*/ 1446627 h 1446627"/>
                <a:gd name="connsiteX5" fmla="*/ 494327 w 9073662"/>
                <a:gd name="connsiteY5" fmla="*/ 1446627 h 1446627"/>
                <a:gd name="connsiteX6" fmla="*/ 0 w 9073662"/>
                <a:gd name="connsiteY6" fmla="*/ 952300 h 1446627"/>
                <a:gd name="connsiteX7" fmla="*/ 0 w 9073662"/>
                <a:gd name="connsiteY7" fmla="*/ 494327 h 1446627"/>
                <a:gd name="connsiteX0" fmla="*/ 494327 w 9073662"/>
                <a:gd name="connsiteY0" fmla="*/ 0 h 1446627"/>
                <a:gd name="connsiteX1" fmla="*/ 8579335 w 9073662"/>
                <a:gd name="connsiteY1" fmla="*/ 0 h 1446627"/>
                <a:gd name="connsiteX2" fmla="*/ 9073662 w 9073662"/>
                <a:gd name="connsiteY2" fmla="*/ 494327 h 1446627"/>
                <a:gd name="connsiteX3" fmla="*/ 9073662 w 9073662"/>
                <a:gd name="connsiteY3" fmla="*/ 952300 h 1446627"/>
                <a:gd name="connsiteX4" fmla="*/ 8579335 w 9073662"/>
                <a:gd name="connsiteY4" fmla="*/ 1446627 h 1446627"/>
                <a:gd name="connsiteX5" fmla="*/ 494327 w 9073662"/>
                <a:gd name="connsiteY5" fmla="*/ 1446627 h 1446627"/>
                <a:gd name="connsiteX6" fmla="*/ 0 w 9073662"/>
                <a:gd name="connsiteY6" fmla="*/ 952300 h 1446627"/>
                <a:gd name="connsiteX0" fmla="*/ 0 w 8579335"/>
                <a:gd name="connsiteY0" fmla="*/ 0 h 1446627"/>
                <a:gd name="connsiteX1" fmla="*/ 8085008 w 8579335"/>
                <a:gd name="connsiteY1" fmla="*/ 0 h 1446627"/>
                <a:gd name="connsiteX2" fmla="*/ 8579335 w 8579335"/>
                <a:gd name="connsiteY2" fmla="*/ 494327 h 1446627"/>
                <a:gd name="connsiteX3" fmla="*/ 8579335 w 8579335"/>
                <a:gd name="connsiteY3" fmla="*/ 952300 h 1446627"/>
                <a:gd name="connsiteX4" fmla="*/ 8085008 w 8579335"/>
                <a:gd name="connsiteY4" fmla="*/ 1446627 h 1446627"/>
                <a:gd name="connsiteX5" fmla="*/ 0 w 8579335"/>
                <a:gd name="connsiteY5" fmla="*/ 1446627 h 144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9335" h="1446627">
                  <a:moveTo>
                    <a:pt x="0" y="0"/>
                  </a:moveTo>
                  <a:lnTo>
                    <a:pt x="8085008" y="0"/>
                  </a:lnTo>
                  <a:cubicBezTo>
                    <a:pt x="8358017" y="0"/>
                    <a:pt x="8579335" y="221318"/>
                    <a:pt x="8579335" y="494327"/>
                  </a:cubicBezTo>
                  <a:lnTo>
                    <a:pt x="8579335" y="952300"/>
                  </a:lnTo>
                  <a:cubicBezTo>
                    <a:pt x="8579335" y="1225309"/>
                    <a:pt x="8358017" y="1446627"/>
                    <a:pt x="8085008" y="1446627"/>
                  </a:cubicBezTo>
                  <a:lnTo>
                    <a:pt x="0" y="1446627"/>
                  </a:lnTo>
                </a:path>
              </a:pathLst>
            </a:custGeom>
            <a:noFill/>
            <a:ln w="168275"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D7E7E3AC-390E-4AB7-BA83-761CEC1A39C4}"/>
                </a:ext>
              </a:extLst>
            </p:cNvPr>
            <p:cNvGrpSpPr/>
            <p:nvPr/>
          </p:nvGrpSpPr>
          <p:grpSpPr>
            <a:xfrm>
              <a:off x="210277" y="895021"/>
              <a:ext cx="8995635" cy="3867915"/>
              <a:chOff x="210277" y="895021"/>
              <a:chExt cx="8995635" cy="3867915"/>
            </a:xfrm>
          </p:grpSpPr>
          <p:sp>
            <p:nvSpPr>
              <p:cNvPr id="148" name="Прямоугольник: скругленные углы 6">
                <a:extLst>
                  <a:ext uri="{FF2B5EF4-FFF2-40B4-BE49-F238E27FC236}">
                    <a16:creationId xmlns:a16="http://schemas.microsoft.com/office/drawing/2014/main" id="{61D4E0B7-B2B7-4F14-A0A9-88FA0B75BD9E}"/>
                  </a:ext>
                </a:extLst>
              </p:cNvPr>
              <p:cNvSpPr/>
              <p:nvPr/>
            </p:nvSpPr>
            <p:spPr>
              <a:xfrm flipH="1">
                <a:off x="2991347" y="2732713"/>
                <a:ext cx="1791229" cy="1768129"/>
              </a:xfrm>
              <a:custGeom>
                <a:avLst/>
                <a:gdLst>
                  <a:gd name="connsiteX0" fmla="*/ 0 w 9073662"/>
                  <a:gd name="connsiteY0" fmla="*/ 494327 h 1446627"/>
                  <a:gd name="connsiteX1" fmla="*/ 494327 w 9073662"/>
                  <a:gd name="connsiteY1" fmla="*/ 0 h 1446627"/>
                  <a:gd name="connsiteX2" fmla="*/ 8579335 w 9073662"/>
                  <a:gd name="connsiteY2" fmla="*/ 0 h 1446627"/>
                  <a:gd name="connsiteX3" fmla="*/ 9073662 w 9073662"/>
                  <a:gd name="connsiteY3" fmla="*/ 494327 h 1446627"/>
                  <a:gd name="connsiteX4" fmla="*/ 9073662 w 9073662"/>
                  <a:gd name="connsiteY4" fmla="*/ 952300 h 1446627"/>
                  <a:gd name="connsiteX5" fmla="*/ 8579335 w 9073662"/>
                  <a:gd name="connsiteY5" fmla="*/ 1446627 h 1446627"/>
                  <a:gd name="connsiteX6" fmla="*/ 494327 w 9073662"/>
                  <a:gd name="connsiteY6" fmla="*/ 1446627 h 1446627"/>
                  <a:gd name="connsiteX7" fmla="*/ 0 w 9073662"/>
                  <a:gd name="connsiteY7" fmla="*/ 952300 h 1446627"/>
                  <a:gd name="connsiteX8" fmla="*/ 0 w 9073662"/>
                  <a:gd name="connsiteY8" fmla="*/ 494327 h 1446627"/>
                  <a:gd name="connsiteX0" fmla="*/ 494327 w 9073662"/>
                  <a:gd name="connsiteY0" fmla="*/ 0 h 1446627"/>
                  <a:gd name="connsiteX1" fmla="*/ 8579335 w 9073662"/>
                  <a:gd name="connsiteY1" fmla="*/ 0 h 1446627"/>
                  <a:gd name="connsiteX2" fmla="*/ 9073662 w 9073662"/>
                  <a:gd name="connsiteY2" fmla="*/ 494327 h 1446627"/>
                  <a:gd name="connsiteX3" fmla="*/ 9073662 w 9073662"/>
                  <a:gd name="connsiteY3" fmla="*/ 952300 h 1446627"/>
                  <a:gd name="connsiteX4" fmla="*/ 8579335 w 9073662"/>
                  <a:gd name="connsiteY4" fmla="*/ 1446627 h 1446627"/>
                  <a:gd name="connsiteX5" fmla="*/ 494327 w 9073662"/>
                  <a:gd name="connsiteY5" fmla="*/ 1446627 h 1446627"/>
                  <a:gd name="connsiteX6" fmla="*/ 0 w 9073662"/>
                  <a:gd name="connsiteY6" fmla="*/ 952300 h 1446627"/>
                  <a:gd name="connsiteX7" fmla="*/ 0 w 9073662"/>
                  <a:gd name="connsiteY7" fmla="*/ 494327 h 1446627"/>
                  <a:gd name="connsiteX8" fmla="*/ 585767 w 9073662"/>
                  <a:gd name="connsiteY8" fmla="*/ 91440 h 1446627"/>
                  <a:gd name="connsiteX0" fmla="*/ 494327 w 9073662"/>
                  <a:gd name="connsiteY0" fmla="*/ 0 h 1446627"/>
                  <a:gd name="connsiteX1" fmla="*/ 8579335 w 9073662"/>
                  <a:gd name="connsiteY1" fmla="*/ 0 h 1446627"/>
                  <a:gd name="connsiteX2" fmla="*/ 9073662 w 9073662"/>
                  <a:gd name="connsiteY2" fmla="*/ 494327 h 1446627"/>
                  <a:gd name="connsiteX3" fmla="*/ 9073662 w 9073662"/>
                  <a:gd name="connsiteY3" fmla="*/ 952300 h 1446627"/>
                  <a:gd name="connsiteX4" fmla="*/ 8579335 w 9073662"/>
                  <a:gd name="connsiteY4" fmla="*/ 1446627 h 1446627"/>
                  <a:gd name="connsiteX5" fmla="*/ 494327 w 9073662"/>
                  <a:gd name="connsiteY5" fmla="*/ 1446627 h 1446627"/>
                  <a:gd name="connsiteX6" fmla="*/ 0 w 9073662"/>
                  <a:gd name="connsiteY6" fmla="*/ 952300 h 1446627"/>
                  <a:gd name="connsiteX7" fmla="*/ 0 w 9073662"/>
                  <a:gd name="connsiteY7" fmla="*/ 494327 h 1446627"/>
                  <a:gd name="connsiteX0" fmla="*/ 494327 w 9073662"/>
                  <a:gd name="connsiteY0" fmla="*/ 0 h 1446627"/>
                  <a:gd name="connsiteX1" fmla="*/ 8579335 w 9073662"/>
                  <a:gd name="connsiteY1" fmla="*/ 0 h 1446627"/>
                  <a:gd name="connsiteX2" fmla="*/ 9073662 w 9073662"/>
                  <a:gd name="connsiteY2" fmla="*/ 494327 h 1446627"/>
                  <a:gd name="connsiteX3" fmla="*/ 9073662 w 9073662"/>
                  <a:gd name="connsiteY3" fmla="*/ 952300 h 1446627"/>
                  <a:gd name="connsiteX4" fmla="*/ 8579335 w 9073662"/>
                  <a:gd name="connsiteY4" fmla="*/ 1446627 h 1446627"/>
                  <a:gd name="connsiteX5" fmla="*/ 494327 w 9073662"/>
                  <a:gd name="connsiteY5" fmla="*/ 1446627 h 1446627"/>
                  <a:gd name="connsiteX6" fmla="*/ 0 w 9073662"/>
                  <a:gd name="connsiteY6" fmla="*/ 952300 h 1446627"/>
                  <a:gd name="connsiteX0" fmla="*/ 0 w 8579335"/>
                  <a:gd name="connsiteY0" fmla="*/ 0 h 1446627"/>
                  <a:gd name="connsiteX1" fmla="*/ 8085008 w 8579335"/>
                  <a:gd name="connsiteY1" fmla="*/ 0 h 1446627"/>
                  <a:gd name="connsiteX2" fmla="*/ 8579335 w 8579335"/>
                  <a:gd name="connsiteY2" fmla="*/ 494327 h 1446627"/>
                  <a:gd name="connsiteX3" fmla="*/ 8579335 w 8579335"/>
                  <a:gd name="connsiteY3" fmla="*/ 952300 h 1446627"/>
                  <a:gd name="connsiteX4" fmla="*/ 8085008 w 8579335"/>
                  <a:gd name="connsiteY4" fmla="*/ 1446627 h 1446627"/>
                  <a:gd name="connsiteX5" fmla="*/ 0 w 8579335"/>
                  <a:gd name="connsiteY5" fmla="*/ 1446627 h 144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9335" h="1446627">
                    <a:moveTo>
                      <a:pt x="0" y="0"/>
                    </a:moveTo>
                    <a:lnTo>
                      <a:pt x="8085008" y="0"/>
                    </a:lnTo>
                    <a:cubicBezTo>
                      <a:pt x="8358017" y="0"/>
                      <a:pt x="8579335" y="221318"/>
                      <a:pt x="8579335" y="494327"/>
                    </a:cubicBezTo>
                    <a:lnTo>
                      <a:pt x="8579335" y="952300"/>
                    </a:lnTo>
                    <a:cubicBezTo>
                      <a:pt x="8579335" y="1225309"/>
                      <a:pt x="8358017" y="1446627"/>
                      <a:pt x="8085008" y="1446627"/>
                    </a:cubicBezTo>
                    <a:lnTo>
                      <a:pt x="0" y="1446627"/>
                    </a:lnTo>
                  </a:path>
                </a:pathLst>
              </a:custGeom>
              <a:noFill/>
              <a:ln w="168275"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Левая круглая скобка 308">
                <a:extLst>
                  <a:ext uri="{FF2B5EF4-FFF2-40B4-BE49-F238E27FC236}">
                    <a16:creationId xmlns:a16="http://schemas.microsoft.com/office/drawing/2014/main" id="{5A0174D6-27C7-4BD5-8E99-0933FE0DD8BB}"/>
                  </a:ext>
                </a:extLst>
              </p:cNvPr>
              <p:cNvSpPr/>
              <p:nvPr/>
            </p:nvSpPr>
            <p:spPr>
              <a:xfrm>
                <a:off x="349882" y="925771"/>
                <a:ext cx="87992" cy="3837165"/>
              </a:xfrm>
              <a:prstGeom prst="leftBracket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0DCBA860-1A3B-4418-BCFB-827B59A9084C}"/>
                  </a:ext>
                </a:extLst>
              </p:cNvPr>
              <p:cNvSpPr txBox="1"/>
              <p:nvPr/>
            </p:nvSpPr>
            <p:spPr>
              <a:xfrm rot="16200000">
                <a:off x="-625999" y="2560399"/>
                <a:ext cx="2134218" cy="461665"/>
              </a:xfrm>
              <a:prstGeom prst="rect">
                <a:avLst/>
              </a:prstGeom>
              <a:solidFill>
                <a:srgbClr val="1D262B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Синдицированный кредит </a:t>
                </a:r>
              </a:p>
              <a:p>
                <a:pPr algn="ctr"/>
                <a:r>
                  <a:rPr lang="ru-RU" sz="12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проектной компании</a:t>
                </a:r>
              </a:p>
            </p:txBody>
          </p:sp>
          <p:grpSp>
            <p:nvGrpSpPr>
              <p:cNvPr id="255" name="Группа 254">
                <a:extLst>
                  <a:ext uri="{FF2B5EF4-FFF2-40B4-BE49-F238E27FC236}">
                    <a16:creationId xmlns:a16="http://schemas.microsoft.com/office/drawing/2014/main" id="{B2ABA0F6-7DCB-46C5-BD5D-CA55B513A162}"/>
                  </a:ext>
                </a:extLst>
              </p:cNvPr>
              <p:cNvGrpSpPr/>
              <p:nvPr/>
            </p:nvGrpSpPr>
            <p:grpSpPr>
              <a:xfrm>
                <a:off x="3802462" y="1726505"/>
                <a:ext cx="394198" cy="164541"/>
                <a:chOff x="4316237" y="-482600"/>
                <a:chExt cx="1235695" cy="484632"/>
              </a:xfrm>
            </p:grpSpPr>
            <p:sp>
              <p:nvSpPr>
                <p:cNvPr id="256" name="Стрелка: шеврон 255">
                  <a:extLst>
                    <a:ext uri="{FF2B5EF4-FFF2-40B4-BE49-F238E27FC236}">
                      <a16:creationId xmlns:a16="http://schemas.microsoft.com/office/drawing/2014/main" id="{7A94DA26-EF58-4AED-93D8-B2DE7B40BED9}"/>
                    </a:ext>
                  </a:extLst>
                </p:cNvPr>
                <p:cNvSpPr/>
                <p:nvPr/>
              </p:nvSpPr>
              <p:spPr>
                <a:xfrm>
                  <a:off x="431623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2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7" name="Стрелка: шеврон 256">
                  <a:extLst>
                    <a:ext uri="{FF2B5EF4-FFF2-40B4-BE49-F238E27FC236}">
                      <a16:creationId xmlns:a16="http://schemas.microsoft.com/office/drawing/2014/main" id="{5E841E43-E84E-4460-98E2-BC1469EABEAE}"/>
                    </a:ext>
                  </a:extLst>
                </p:cNvPr>
                <p:cNvSpPr/>
                <p:nvPr/>
              </p:nvSpPr>
              <p:spPr>
                <a:xfrm>
                  <a:off x="469176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8" name="Стрелка: шеврон 257">
                  <a:extLst>
                    <a:ext uri="{FF2B5EF4-FFF2-40B4-BE49-F238E27FC236}">
                      <a16:creationId xmlns:a16="http://schemas.microsoft.com/office/drawing/2014/main" id="{9B6B4F6C-C131-40F7-AFB6-3578DD58F730}"/>
                    </a:ext>
                  </a:extLst>
                </p:cNvPr>
                <p:cNvSpPr/>
                <p:nvPr/>
              </p:nvSpPr>
              <p:spPr>
                <a:xfrm>
                  <a:off x="5067300" y="-482600"/>
                  <a:ext cx="484632" cy="484632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65" name="Прямая соединительная линия 264">
                <a:extLst>
                  <a:ext uri="{FF2B5EF4-FFF2-40B4-BE49-F238E27FC236}">
                    <a16:creationId xmlns:a16="http://schemas.microsoft.com/office/drawing/2014/main" id="{A7072454-CCC3-4843-8FAB-2C6740D90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0611" y="3819825"/>
                <a:ext cx="0" cy="594846"/>
              </a:xfrm>
              <a:prstGeom prst="line">
                <a:avLst/>
              </a:prstGeom>
              <a:ln w="3810">
                <a:solidFill>
                  <a:schemeClr val="tx2">
                    <a:lumMod val="50000"/>
                    <a:lumOff val="50000"/>
                  </a:schemeClr>
                </a:solidFill>
                <a:prstDash val="dash"/>
              </a:ln>
            </p:spPr>
          </p:cxnSp>
          <p:cxnSp>
            <p:nvCxnSpPr>
              <p:cNvPr id="262" name="Прямая соединительная линия 261">
                <a:extLst>
                  <a:ext uri="{FF2B5EF4-FFF2-40B4-BE49-F238E27FC236}">
                    <a16:creationId xmlns:a16="http://schemas.microsoft.com/office/drawing/2014/main" id="{81FA45AB-43A7-4981-AE45-00D7FF48EE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8573" y="1905612"/>
                <a:ext cx="0" cy="728051"/>
              </a:xfrm>
              <a:prstGeom prst="line">
                <a:avLst/>
              </a:prstGeom>
              <a:ln w="3810">
                <a:solidFill>
                  <a:schemeClr val="tx2">
                    <a:lumMod val="50000"/>
                    <a:lumOff val="50000"/>
                  </a:schemeClr>
                </a:solidFill>
                <a:prstDash val="dash"/>
              </a:ln>
            </p:spPr>
          </p:cxnSp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28DD141-1EDF-4C0C-9F1D-9FDF2D5B042A}"/>
                  </a:ext>
                </a:extLst>
              </p:cNvPr>
              <p:cNvSpPr/>
              <p:nvPr/>
            </p:nvSpPr>
            <p:spPr>
              <a:xfrm>
                <a:off x="3327454" y="2080409"/>
                <a:ext cx="1318433" cy="383182"/>
              </a:xfrm>
              <a:prstGeom prst="rect">
                <a:avLst/>
              </a:prstGeom>
              <a:solidFill>
                <a:srgbClr val="1D262B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ru-RU" sz="1050" dirty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+mn-lt"/>
                    <a:cs typeface="Arial" pitchFamily="34" charset="0"/>
                  </a:rPr>
                  <a:t>Долговое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ru-RU" sz="1050" dirty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+mn-lt"/>
                    <a:cs typeface="Arial" pitchFamily="34" charset="0"/>
                  </a:rPr>
                  <a:t>финансирование</a:t>
                </a:r>
              </a:p>
            </p:txBody>
          </p:sp>
          <p:sp>
            <p:nvSpPr>
              <p:cNvPr id="244" name="Прямоугольник 243">
                <a:extLst>
                  <a:ext uri="{FF2B5EF4-FFF2-40B4-BE49-F238E27FC236}">
                    <a16:creationId xmlns:a16="http://schemas.microsoft.com/office/drawing/2014/main" id="{373FB9C9-DA0A-4AB5-8008-DE5DC980EE42}"/>
                  </a:ext>
                </a:extLst>
              </p:cNvPr>
              <p:cNvSpPr/>
              <p:nvPr/>
            </p:nvSpPr>
            <p:spPr>
              <a:xfrm>
                <a:off x="6905321" y="3600093"/>
                <a:ext cx="1200188" cy="168027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 err="1">
                  <a:latin typeface="+mj-lt"/>
                </a:endParaRPr>
              </a:p>
            </p:txBody>
          </p:sp>
          <p:sp>
            <p:nvSpPr>
              <p:cNvPr id="114" name="Прямоугольник: скругленные углы 113">
                <a:extLst>
                  <a:ext uri="{FF2B5EF4-FFF2-40B4-BE49-F238E27FC236}">
                    <a16:creationId xmlns:a16="http://schemas.microsoft.com/office/drawing/2014/main" id="{06F73567-976E-4B1E-B68B-0B53DD09964D}"/>
                  </a:ext>
                </a:extLst>
              </p:cNvPr>
              <p:cNvSpPr/>
              <p:nvPr/>
            </p:nvSpPr>
            <p:spPr>
              <a:xfrm>
                <a:off x="4563052" y="915687"/>
                <a:ext cx="2469558" cy="3751092"/>
              </a:xfrm>
              <a:prstGeom prst="roundRect">
                <a:avLst>
                  <a:gd name="adj" fmla="val 1031"/>
                </a:avLst>
              </a:prstGeom>
              <a:gradFill>
                <a:gsLst>
                  <a:gs pos="100000">
                    <a:schemeClr val="tx2"/>
                  </a:gs>
                  <a:gs pos="0">
                    <a:schemeClr val="tx2">
                      <a:lumMod val="90000"/>
                      <a:lumOff val="10000"/>
                    </a:schemeClr>
                  </a:gs>
                </a:gsLst>
                <a:lin ang="2700000" scaled="1"/>
              </a:gradFill>
              <a:ln w="9525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F02301D-E8BE-45FC-B790-DA95AA03283E}"/>
                  </a:ext>
                </a:extLst>
              </p:cNvPr>
              <p:cNvSpPr txBox="1"/>
              <p:nvPr/>
            </p:nvSpPr>
            <p:spPr>
              <a:xfrm>
                <a:off x="715178" y="3553230"/>
                <a:ext cx="1686776" cy="389350"/>
              </a:xfrm>
              <a:prstGeom prst="rect">
                <a:avLst/>
              </a:prstGeom>
              <a:solidFill>
                <a:srgbClr val="1D262B"/>
              </a:solidFill>
            </p:spPr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  <a:lvl1pPr algn="ctr">
                  <a:defRPr sz="1200" b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ru-RU" dirty="0"/>
                  <a:t>ГОСПОДДЕРЖКА</a:t>
                </a:r>
              </a:p>
            </p:txBody>
          </p:sp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2447EF2B-0A68-47A1-9497-0CC0C59BAFAE}"/>
                  </a:ext>
                </a:extLst>
              </p:cNvPr>
              <p:cNvSpPr/>
              <p:nvPr/>
            </p:nvSpPr>
            <p:spPr>
              <a:xfrm>
                <a:off x="610307" y="1205256"/>
                <a:ext cx="1421701" cy="383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  <a:defRPr/>
                </a:pPr>
                <a:r>
                  <a:rPr lang="ru-RU" sz="1050" dirty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+mn-lt"/>
                    <a:cs typeface="Arial" pitchFamily="34" charset="0"/>
                  </a:rPr>
                  <a:t>Субсидирование </a:t>
                </a:r>
              </a:p>
              <a:p>
                <a:pPr algn="r"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  <a:defRPr/>
                </a:pPr>
                <a:r>
                  <a:rPr lang="ru-RU" sz="1050" dirty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+mn-lt"/>
                    <a:cs typeface="Arial" pitchFamily="34" charset="0"/>
                  </a:rPr>
                  <a:t>ставки</a:t>
                </a:r>
              </a:p>
            </p:txBody>
          </p:sp>
          <p:sp>
            <p:nvSpPr>
              <p:cNvPr id="115" name="Прямоугольник: скругленные углы 114">
                <a:extLst>
                  <a:ext uri="{FF2B5EF4-FFF2-40B4-BE49-F238E27FC236}">
                    <a16:creationId xmlns:a16="http://schemas.microsoft.com/office/drawing/2014/main" id="{02B2C02B-62F2-40D7-B0E0-698694A73933}"/>
                  </a:ext>
                </a:extLst>
              </p:cNvPr>
              <p:cNvSpPr/>
              <p:nvPr/>
            </p:nvSpPr>
            <p:spPr>
              <a:xfrm>
                <a:off x="4563052" y="915686"/>
                <a:ext cx="2469558" cy="446852"/>
              </a:xfrm>
              <a:prstGeom prst="roundRect">
                <a:avLst>
                  <a:gd name="adj" fmla="val 5896"/>
                </a:avLst>
              </a:prstGeom>
              <a:solidFill>
                <a:schemeClr val="tx2">
                  <a:lumMod val="75000"/>
                  <a:lumOff val="25000"/>
                </a:schemeClr>
              </a:solidFill>
              <a:ln w="9525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FF3A735E-0863-43E1-AD25-4A35A2C14B41}"/>
                  </a:ext>
                </a:extLst>
              </p:cNvPr>
              <p:cNvSpPr/>
              <p:nvPr/>
            </p:nvSpPr>
            <p:spPr>
              <a:xfrm>
                <a:off x="7176194" y="2257473"/>
                <a:ext cx="883607" cy="383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ru-RU" sz="1050" dirty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+mn-lt"/>
                    <a:cs typeface="Arial" pitchFamily="34" charset="0"/>
                  </a:rPr>
                  <a:t>Вклад в </a:t>
                </a:r>
              </a:p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ru-RU" sz="1050" dirty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+mn-lt"/>
                    <a:cs typeface="Arial" pitchFamily="34" charset="0"/>
                  </a:rPr>
                  <a:t>капитал</a:t>
                </a: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D805B3FB-43AE-4CF3-B1BC-17D107C5CB0F}"/>
                  </a:ext>
                </a:extLst>
              </p:cNvPr>
              <p:cNvSpPr/>
              <p:nvPr/>
            </p:nvSpPr>
            <p:spPr>
              <a:xfrm>
                <a:off x="3639902" y="3736420"/>
                <a:ext cx="781732" cy="383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ru-RU" sz="1050" dirty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+mn-lt"/>
                    <a:cs typeface="Arial" pitchFamily="34" charset="0"/>
                  </a:rPr>
                  <a:t>Вклад в капитал</a:t>
                </a:r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8A8A4086-D2A1-4432-9154-0D2BC21F6991}"/>
                  </a:ext>
                </a:extLst>
              </p:cNvPr>
              <p:cNvSpPr/>
              <p:nvPr/>
            </p:nvSpPr>
            <p:spPr>
              <a:xfrm>
                <a:off x="4570349" y="1000613"/>
                <a:ext cx="246578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457200"/>
                <a:r>
                  <a:rPr lang="ru-RU" sz="1200" b="1" kern="0" dirty="0">
                    <a:solidFill>
                      <a:srgbClr val="FFFFFF"/>
                    </a:solidFill>
                    <a:latin typeface="+mj-lt"/>
                    <a:cs typeface="Arial" pitchFamily="34" charset="0"/>
                  </a:rPr>
                  <a:t>ПРОЕКТНАЯ КОМПАНИЯ</a:t>
                </a:r>
              </a:p>
            </p:txBody>
          </p:sp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0B5FFFBF-0D8A-4B56-8945-10747043EB26}"/>
                  </a:ext>
                </a:extLst>
              </p:cNvPr>
              <p:cNvSpPr/>
              <p:nvPr/>
            </p:nvSpPr>
            <p:spPr>
              <a:xfrm>
                <a:off x="4700716" y="3993790"/>
                <a:ext cx="244352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chemeClr val="bg1"/>
                    </a:solidFill>
                    <a:latin typeface="+mj-lt"/>
                  </a:rPr>
                  <a:t>               </a:t>
                </a:r>
                <a:r>
                  <a:rPr lang="ru-RU" sz="1200" b="1" dirty="0">
                    <a:solidFill>
                      <a:schemeClr val="accent1"/>
                    </a:solidFill>
                    <a:latin typeface="+mj-lt"/>
                  </a:rPr>
                  <a:t>2/3</a:t>
                </a:r>
                <a:r>
                  <a:rPr lang="ru-RU" sz="12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1050" dirty="0" err="1">
                    <a:solidFill>
                      <a:schemeClr val="bg1"/>
                    </a:solidFill>
                    <a:latin typeface="+mj-lt"/>
                  </a:rPr>
                  <a:t>акцион</a:t>
                </a:r>
                <a:r>
                  <a:rPr lang="ru-RU" sz="1050" dirty="0">
                    <a:solidFill>
                      <a:schemeClr val="bg1"/>
                    </a:solidFill>
                    <a:latin typeface="+mj-lt"/>
                  </a:rPr>
                  <a:t>. капитала</a:t>
                </a:r>
                <a:endParaRPr lang="ru-RU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id="{CD6CF806-51D8-431F-9394-E717C1813922}"/>
                  </a:ext>
                </a:extLst>
              </p:cNvPr>
              <p:cNvSpPr/>
              <p:nvPr/>
            </p:nvSpPr>
            <p:spPr>
              <a:xfrm>
                <a:off x="4700716" y="4317634"/>
                <a:ext cx="211955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chemeClr val="bg1"/>
                    </a:solidFill>
                    <a:latin typeface="+mj-lt"/>
                  </a:rPr>
                  <a:t>      </a:t>
                </a:r>
                <a:r>
                  <a:rPr lang="en-US" sz="12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1200" b="1" dirty="0">
                    <a:solidFill>
                      <a:schemeClr val="accent1"/>
                    </a:solidFill>
                    <a:latin typeface="+mj-lt"/>
                  </a:rPr>
                  <a:t>1/3</a:t>
                </a:r>
                <a:r>
                  <a:rPr lang="ru-RU" sz="12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ru-RU" sz="1050" dirty="0" err="1">
                    <a:solidFill>
                      <a:schemeClr val="bg1"/>
                    </a:solidFill>
                    <a:latin typeface="+mj-lt"/>
                  </a:rPr>
                  <a:t>акцион</a:t>
                </a:r>
                <a:r>
                  <a:rPr lang="ru-RU" sz="1050" dirty="0">
                    <a:solidFill>
                      <a:schemeClr val="bg1"/>
                    </a:solidFill>
                    <a:latin typeface="+mj-lt"/>
                  </a:rPr>
                  <a:t>. капитала</a:t>
                </a:r>
                <a:endParaRPr lang="ru-RU" sz="12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9" name="Овал 88">
                <a:extLst>
                  <a:ext uri="{FF2B5EF4-FFF2-40B4-BE49-F238E27FC236}">
                    <a16:creationId xmlns:a16="http://schemas.microsoft.com/office/drawing/2014/main" id="{22251343-8946-40C8-9C54-005675BC6211}"/>
                  </a:ext>
                </a:extLst>
              </p:cNvPr>
              <p:cNvSpPr/>
              <p:nvPr/>
            </p:nvSpPr>
            <p:spPr>
              <a:xfrm>
                <a:off x="1136407" y="2746305"/>
                <a:ext cx="844316" cy="834506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1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0" name="Овал 89">
                <a:extLst>
                  <a:ext uri="{FF2B5EF4-FFF2-40B4-BE49-F238E27FC236}">
                    <a16:creationId xmlns:a16="http://schemas.microsoft.com/office/drawing/2014/main" id="{1FD23381-E050-463D-8D32-4206B28CF138}"/>
                  </a:ext>
                </a:extLst>
              </p:cNvPr>
              <p:cNvSpPr/>
              <p:nvPr/>
            </p:nvSpPr>
            <p:spPr>
              <a:xfrm>
                <a:off x="1177987" y="2783726"/>
                <a:ext cx="761157" cy="752313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7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j-l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1" name="Овал 90">
                <a:extLst>
                  <a:ext uri="{FF2B5EF4-FFF2-40B4-BE49-F238E27FC236}">
                    <a16:creationId xmlns:a16="http://schemas.microsoft.com/office/drawing/2014/main" id="{DAAAB4A0-7EB3-4B4C-9F34-AEA258F62C71}"/>
                  </a:ext>
                </a:extLst>
              </p:cNvPr>
              <p:cNvSpPr/>
              <p:nvPr/>
            </p:nvSpPr>
            <p:spPr>
              <a:xfrm>
                <a:off x="1074218" y="2679211"/>
                <a:ext cx="968696" cy="96869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ED12B00-91AF-48CD-9E32-ECCE58E4880B}"/>
                  </a:ext>
                </a:extLst>
              </p:cNvPr>
              <p:cNvSpPr/>
              <p:nvPr/>
            </p:nvSpPr>
            <p:spPr>
              <a:xfrm>
                <a:off x="5294328" y="1371248"/>
                <a:ext cx="100700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72084">
                  <a:spcAft>
                    <a:spcPts val="300"/>
                  </a:spcAft>
                </a:pPr>
                <a:r>
                  <a:rPr lang="ru-RU" sz="1200" b="1" dirty="0">
                    <a:solidFill>
                      <a:schemeClr val="accent1"/>
                    </a:solidFill>
                    <a:cs typeface="Arial" pitchFamily="34" charset="0"/>
                  </a:rPr>
                  <a:t>Синдикат: </a:t>
                </a:r>
              </a:p>
            </p:txBody>
          </p:sp>
          <p:grpSp>
            <p:nvGrpSpPr>
              <p:cNvPr id="149" name="Группа 148">
                <a:extLst>
                  <a:ext uri="{FF2B5EF4-FFF2-40B4-BE49-F238E27FC236}">
                    <a16:creationId xmlns:a16="http://schemas.microsoft.com/office/drawing/2014/main" id="{4FA114CA-DFDD-4261-BB08-B24995D9B519}"/>
                  </a:ext>
                </a:extLst>
              </p:cNvPr>
              <p:cNvGrpSpPr/>
              <p:nvPr/>
            </p:nvGrpSpPr>
            <p:grpSpPr>
              <a:xfrm>
                <a:off x="4738443" y="1632716"/>
                <a:ext cx="2419575" cy="400110"/>
                <a:chOff x="4527548" y="1679974"/>
                <a:chExt cx="2419575" cy="400110"/>
              </a:xfrm>
            </p:grpSpPr>
            <p:sp>
              <p:nvSpPr>
                <p:cNvPr id="58" name="Прямоугольник 57">
                  <a:extLst>
                    <a:ext uri="{FF2B5EF4-FFF2-40B4-BE49-F238E27FC236}">
                      <a16:creationId xmlns:a16="http://schemas.microsoft.com/office/drawing/2014/main" id="{9C95812A-D51B-47B7-B9AF-1CF90193FCCE}"/>
                    </a:ext>
                  </a:extLst>
                </p:cNvPr>
                <p:cNvSpPr/>
                <p:nvPr/>
              </p:nvSpPr>
              <p:spPr>
                <a:xfrm>
                  <a:off x="5134649" y="1695363"/>
                  <a:ext cx="181247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900" dirty="0">
                      <a:solidFill>
                        <a:schemeClr val="bg1"/>
                      </a:solidFill>
                      <a:latin typeface="+mj-lt"/>
                    </a:rPr>
                    <a:t>от стоимости проекта - долговой капитал </a:t>
                  </a:r>
                </a:p>
              </p:txBody>
            </p:sp>
            <p:sp>
              <p:nvSpPr>
                <p:cNvPr id="59" name="Прямоугольник 58">
                  <a:extLst>
                    <a:ext uri="{FF2B5EF4-FFF2-40B4-BE49-F238E27FC236}">
                      <a16:creationId xmlns:a16="http://schemas.microsoft.com/office/drawing/2014/main" id="{C112440D-6A47-42E5-9EC2-0D9F154AA2D6}"/>
                    </a:ext>
                  </a:extLst>
                </p:cNvPr>
                <p:cNvSpPr/>
                <p:nvPr/>
              </p:nvSpPr>
              <p:spPr>
                <a:xfrm>
                  <a:off x="4527548" y="1679974"/>
                  <a:ext cx="76210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2000" b="1" dirty="0">
                      <a:solidFill>
                        <a:schemeClr val="bg1"/>
                      </a:solidFill>
                      <a:latin typeface="+mj-lt"/>
                    </a:rPr>
                    <a:t>80%</a:t>
                  </a:r>
                </a:p>
              </p:txBody>
            </p:sp>
          </p:grpSp>
          <p:cxnSp>
            <p:nvCxnSpPr>
              <p:cNvPr id="119" name="Прямая соединительная линия 118">
                <a:extLst>
                  <a:ext uri="{FF2B5EF4-FFF2-40B4-BE49-F238E27FC236}">
                    <a16:creationId xmlns:a16="http://schemas.microsoft.com/office/drawing/2014/main" id="{5313E355-8446-4828-AA69-6593A1A60D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3053" y="2100520"/>
                <a:ext cx="2469557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  <a:lumOff val="25000"/>
                    <a:alpha val="5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07BDC66B-865A-4047-BF4D-E43FBB701D0E}"/>
                  </a:ext>
                </a:extLst>
              </p:cNvPr>
              <p:cNvSpPr/>
              <p:nvPr/>
            </p:nvSpPr>
            <p:spPr>
              <a:xfrm>
                <a:off x="4645888" y="2191809"/>
                <a:ext cx="2277939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j-lt"/>
                  </a:rPr>
                  <a:t>Транш А </a:t>
                </a:r>
                <a:r>
                  <a:rPr lang="en-US" sz="105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j-lt"/>
                  </a:rPr>
                  <a:t>&gt;&gt;           &gt;&gt; </a:t>
                </a:r>
                <a:endParaRPr lang="ru-RU" sz="1050" i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1" name="Прямоугольник 120">
                <a:extLst>
                  <a:ext uri="{FF2B5EF4-FFF2-40B4-BE49-F238E27FC236}">
                    <a16:creationId xmlns:a16="http://schemas.microsoft.com/office/drawing/2014/main" id="{8055E781-53CA-4E57-B6B9-937F764A7178}"/>
                  </a:ext>
                </a:extLst>
              </p:cNvPr>
              <p:cNvSpPr/>
              <p:nvPr/>
            </p:nvSpPr>
            <p:spPr>
              <a:xfrm>
                <a:off x="4645888" y="2354165"/>
                <a:ext cx="176843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+mn-lt"/>
                  </a:rPr>
                  <a:t>низкодоходный, гарантированный, </a:t>
                </a:r>
              </a:p>
            </p:txBody>
          </p:sp>
          <p:sp>
            <p:nvSpPr>
              <p:cNvPr id="130" name="Прямоугольник 129">
                <a:extLst>
                  <a:ext uri="{FF2B5EF4-FFF2-40B4-BE49-F238E27FC236}">
                    <a16:creationId xmlns:a16="http://schemas.microsoft.com/office/drawing/2014/main" id="{DEAC221D-9BFC-4462-B51C-82299F7574E7}"/>
                  </a:ext>
                </a:extLst>
              </p:cNvPr>
              <p:cNvSpPr/>
              <p:nvPr/>
            </p:nvSpPr>
            <p:spPr>
              <a:xfrm>
                <a:off x="4645888" y="2568073"/>
                <a:ext cx="2277939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dirty="0">
                    <a:solidFill>
                      <a:schemeClr val="accent4"/>
                    </a:solidFill>
                    <a:latin typeface="+mj-lt"/>
                  </a:rPr>
                  <a:t>Транш Б </a:t>
                </a:r>
                <a:r>
                  <a:rPr lang="en-US" sz="1050" dirty="0">
                    <a:solidFill>
                      <a:schemeClr val="accent4"/>
                    </a:solidFill>
                    <a:latin typeface="+mj-lt"/>
                  </a:rPr>
                  <a:t>&gt;&gt;           &gt;&gt; </a:t>
                </a:r>
                <a:endParaRPr lang="ru-RU" sz="1050" i="1" dirty="0">
                  <a:solidFill>
                    <a:schemeClr val="accent4"/>
                  </a:solidFill>
                  <a:latin typeface="+mj-lt"/>
                </a:endParaRPr>
              </a:p>
            </p:txBody>
          </p:sp>
          <p:sp>
            <p:nvSpPr>
              <p:cNvPr id="131" name="Прямоугольник 130">
                <a:extLst>
                  <a:ext uri="{FF2B5EF4-FFF2-40B4-BE49-F238E27FC236}">
                    <a16:creationId xmlns:a16="http://schemas.microsoft.com/office/drawing/2014/main" id="{2F19CDF8-2958-445B-BD04-FEC9E7C0D6F6}"/>
                  </a:ext>
                </a:extLst>
              </p:cNvPr>
              <p:cNvSpPr/>
              <p:nvPr/>
            </p:nvSpPr>
            <p:spPr>
              <a:xfrm>
                <a:off x="4645888" y="2730429"/>
                <a:ext cx="49084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+mn-lt"/>
                  </a:rPr>
                  <a:t>гибкий</a:t>
                </a:r>
              </a:p>
            </p:txBody>
          </p:sp>
          <p:sp>
            <p:nvSpPr>
              <p:cNvPr id="139" name="Прямоугольник 138">
                <a:extLst>
                  <a:ext uri="{FF2B5EF4-FFF2-40B4-BE49-F238E27FC236}">
                    <a16:creationId xmlns:a16="http://schemas.microsoft.com/office/drawing/2014/main" id="{0F8CD1DE-6147-4874-B1D4-59B1FB1CE57F}"/>
                  </a:ext>
                </a:extLst>
              </p:cNvPr>
              <p:cNvSpPr/>
              <p:nvPr/>
            </p:nvSpPr>
            <p:spPr>
              <a:xfrm>
                <a:off x="4645888" y="2944338"/>
                <a:ext cx="2277939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dirty="0">
                    <a:solidFill>
                      <a:schemeClr val="accent1"/>
                    </a:solidFill>
                    <a:latin typeface="+mj-lt"/>
                  </a:rPr>
                  <a:t>Транш В </a:t>
                </a:r>
                <a:r>
                  <a:rPr lang="en-US" sz="1050" dirty="0">
                    <a:solidFill>
                      <a:schemeClr val="accent1"/>
                    </a:solidFill>
                    <a:latin typeface="+mj-lt"/>
                  </a:rPr>
                  <a:t>&gt;&gt;           &gt;&gt; </a:t>
                </a:r>
                <a:endParaRPr lang="ru-RU" sz="1050" i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40" name="Прямоугольник 139">
                <a:extLst>
                  <a:ext uri="{FF2B5EF4-FFF2-40B4-BE49-F238E27FC236}">
                    <a16:creationId xmlns:a16="http://schemas.microsoft.com/office/drawing/2014/main" id="{B6C87B10-8093-4F93-86D0-0E5743717019}"/>
                  </a:ext>
                </a:extLst>
              </p:cNvPr>
              <p:cNvSpPr/>
              <p:nvPr/>
            </p:nvSpPr>
            <p:spPr>
              <a:xfrm>
                <a:off x="4645888" y="3106694"/>
                <a:ext cx="630301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80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+mn-lt"/>
                  </a:rPr>
                  <a:t>защитный</a:t>
                </a:r>
              </a:p>
            </p:txBody>
          </p:sp>
          <p:grpSp>
            <p:nvGrpSpPr>
              <p:cNvPr id="151" name="Группа 150">
                <a:extLst>
                  <a:ext uri="{FF2B5EF4-FFF2-40B4-BE49-F238E27FC236}">
                    <a16:creationId xmlns:a16="http://schemas.microsoft.com/office/drawing/2014/main" id="{C65D791F-1E49-4704-B1E1-327EC70A59A7}"/>
                  </a:ext>
                </a:extLst>
              </p:cNvPr>
              <p:cNvGrpSpPr/>
              <p:nvPr/>
            </p:nvGrpSpPr>
            <p:grpSpPr>
              <a:xfrm>
                <a:off x="4563053" y="3457158"/>
                <a:ext cx="2594965" cy="453896"/>
                <a:chOff x="4434337" y="1646624"/>
                <a:chExt cx="2594965" cy="453896"/>
              </a:xfrm>
            </p:grpSpPr>
            <p:grpSp>
              <p:nvGrpSpPr>
                <p:cNvPr id="152" name="Группа 151">
                  <a:extLst>
                    <a:ext uri="{FF2B5EF4-FFF2-40B4-BE49-F238E27FC236}">
                      <a16:creationId xmlns:a16="http://schemas.microsoft.com/office/drawing/2014/main" id="{2597079A-0638-4B35-8044-F9654506693A}"/>
                    </a:ext>
                  </a:extLst>
                </p:cNvPr>
                <p:cNvGrpSpPr/>
                <p:nvPr/>
              </p:nvGrpSpPr>
              <p:grpSpPr>
                <a:xfrm>
                  <a:off x="4609727" y="1673517"/>
                  <a:ext cx="2419575" cy="400110"/>
                  <a:chOff x="4527548" y="1679974"/>
                  <a:chExt cx="2419575" cy="400110"/>
                </a:xfrm>
              </p:grpSpPr>
              <p:sp>
                <p:nvSpPr>
                  <p:cNvPr id="155" name="Прямоугольник 154">
                    <a:extLst>
                      <a:ext uri="{FF2B5EF4-FFF2-40B4-BE49-F238E27FC236}">
                        <a16:creationId xmlns:a16="http://schemas.microsoft.com/office/drawing/2014/main" id="{651A56B0-3211-40AB-9E72-644EABC86CCF}"/>
                      </a:ext>
                    </a:extLst>
                  </p:cNvPr>
                  <p:cNvSpPr/>
                  <p:nvPr/>
                </p:nvSpPr>
                <p:spPr>
                  <a:xfrm>
                    <a:off x="5134649" y="1695363"/>
                    <a:ext cx="1812474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900" dirty="0">
                        <a:solidFill>
                          <a:schemeClr val="bg1"/>
                        </a:solidFill>
                        <a:latin typeface="+mj-lt"/>
                      </a:rPr>
                      <a:t>от стоимости проекта – акционерный капитал* </a:t>
                    </a:r>
                  </a:p>
                </p:txBody>
              </p:sp>
              <p:sp>
                <p:nvSpPr>
                  <p:cNvPr id="156" name="Прямоугольник 155">
                    <a:extLst>
                      <a:ext uri="{FF2B5EF4-FFF2-40B4-BE49-F238E27FC236}">
                        <a16:creationId xmlns:a16="http://schemas.microsoft.com/office/drawing/2014/main" id="{B8D7845D-FD26-4938-AB31-1B1DCE932587}"/>
                      </a:ext>
                    </a:extLst>
                  </p:cNvPr>
                  <p:cNvSpPr/>
                  <p:nvPr/>
                </p:nvSpPr>
                <p:spPr>
                  <a:xfrm>
                    <a:off x="4527548" y="1679974"/>
                    <a:ext cx="762107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2000" b="1" dirty="0">
                        <a:solidFill>
                          <a:schemeClr val="bg1"/>
                        </a:solidFill>
                        <a:latin typeface="+mj-lt"/>
                      </a:rPr>
                      <a:t>20%</a:t>
                    </a:r>
                  </a:p>
                </p:txBody>
              </p:sp>
            </p:grpSp>
            <p:cxnSp>
              <p:nvCxnSpPr>
                <p:cNvPr id="153" name="Прямая соединительная линия 152">
                  <a:extLst>
                    <a:ext uri="{FF2B5EF4-FFF2-40B4-BE49-F238E27FC236}">
                      <a16:creationId xmlns:a16="http://schemas.microsoft.com/office/drawing/2014/main" id="{F39D704C-F73C-48CA-AB28-2419D29D9D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4337" y="1646624"/>
                  <a:ext cx="2469557" cy="0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  <a:lumOff val="25000"/>
                      <a:alpha val="5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Прямая соединительная линия 153">
                  <a:extLst>
                    <a:ext uri="{FF2B5EF4-FFF2-40B4-BE49-F238E27FC236}">
                      <a16:creationId xmlns:a16="http://schemas.microsoft.com/office/drawing/2014/main" id="{50B7EF4E-7EE8-463B-82FC-372A5C0DB8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34337" y="2100520"/>
                  <a:ext cx="2469557" cy="0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  <a:lumOff val="25000"/>
                      <a:alpha val="5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Группа 158">
                <a:extLst>
                  <a:ext uri="{FF2B5EF4-FFF2-40B4-BE49-F238E27FC236}">
                    <a16:creationId xmlns:a16="http://schemas.microsoft.com/office/drawing/2014/main" id="{8183B9E5-09C7-4AAF-916C-3DE059E43C8F}"/>
                  </a:ext>
                </a:extLst>
              </p:cNvPr>
              <p:cNvGrpSpPr/>
              <p:nvPr/>
            </p:nvGrpSpPr>
            <p:grpSpPr>
              <a:xfrm>
                <a:off x="1884057" y="1726505"/>
                <a:ext cx="394198" cy="164541"/>
                <a:chOff x="4316237" y="-482600"/>
                <a:chExt cx="1235695" cy="484632"/>
              </a:xfrm>
            </p:grpSpPr>
            <p:sp>
              <p:nvSpPr>
                <p:cNvPr id="160" name="Стрелка: шеврон 159">
                  <a:extLst>
                    <a:ext uri="{FF2B5EF4-FFF2-40B4-BE49-F238E27FC236}">
                      <a16:creationId xmlns:a16="http://schemas.microsoft.com/office/drawing/2014/main" id="{45FEE8AA-6C68-4BC3-AA08-86E78715E5A0}"/>
                    </a:ext>
                  </a:extLst>
                </p:cNvPr>
                <p:cNvSpPr/>
                <p:nvPr/>
              </p:nvSpPr>
              <p:spPr>
                <a:xfrm>
                  <a:off x="431623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2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Стрелка: шеврон 160">
                  <a:extLst>
                    <a:ext uri="{FF2B5EF4-FFF2-40B4-BE49-F238E27FC236}">
                      <a16:creationId xmlns:a16="http://schemas.microsoft.com/office/drawing/2014/main" id="{3384C558-726A-4D4C-A3E5-F4F2300730C3}"/>
                    </a:ext>
                  </a:extLst>
                </p:cNvPr>
                <p:cNvSpPr/>
                <p:nvPr/>
              </p:nvSpPr>
              <p:spPr>
                <a:xfrm>
                  <a:off x="469176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Стрелка: шеврон 161">
                  <a:extLst>
                    <a:ext uri="{FF2B5EF4-FFF2-40B4-BE49-F238E27FC236}">
                      <a16:creationId xmlns:a16="http://schemas.microsoft.com/office/drawing/2014/main" id="{E0938D0F-C093-436B-AF4A-6B712B076EAC}"/>
                    </a:ext>
                  </a:extLst>
                </p:cNvPr>
                <p:cNvSpPr/>
                <p:nvPr/>
              </p:nvSpPr>
              <p:spPr>
                <a:xfrm>
                  <a:off x="5067300" y="-482600"/>
                  <a:ext cx="484632" cy="484632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AAF37786-F7A1-457C-BE76-DCBBA33555CB}"/>
                  </a:ext>
                </a:extLst>
              </p:cNvPr>
              <p:cNvSpPr txBox="1"/>
              <p:nvPr/>
            </p:nvSpPr>
            <p:spPr>
              <a:xfrm>
                <a:off x="2149844" y="895021"/>
                <a:ext cx="1686776" cy="389350"/>
              </a:xfrm>
              <a:prstGeom prst="rect">
                <a:avLst/>
              </a:prstGeom>
              <a:solidFill>
                <a:srgbClr val="1D262B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БАНКИ И</a:t>
                </a: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ИНВЕСТОРЫ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1558051C-75D3-43C9-832E-EA1B12FF52C6}"/>
                  </a:ext>
                </a:extLst>
              </p:cNvPr>
              <p:cNvSpPr txBox="1"/>
              <p:nvPr/>
            </p:nvSpPr>
            <p:spPr>
              <a:xfrm>
                <a:off x="7519136" y="2845528"/>
                <a:ext cx="1686776" cy="389350"/>
              </a:xfrm>
              <a:prstGeom prst="rect">
                <a:avLst/>
              </a:prstGeom>
              <a:solidFill>
                <a:srgbClr val="1D262B"/>
              </a:soli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ИНИЦИАТОР </a:t>
                </a: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ПРОЕКТА</a:t>
                </a:r>
              </a:p>
            </p:txBody>
          </p:sp>
          <p:grpSp>
            <p:nvGrpSpPr>
              <p:cNvPr id="189" name="Группа 188">
                <a:extLst>
                  <a:ext uri="{FF2B5EF4-FFF2-40B4-BE49-F238E27FC236}">
                    <a16:creationId xmlns:a16="http://schemas.microsoft.com/office/drawing/2014/main" id="{6AD50CC9-01FD-4C5D-9C1A-DD4188FE1356}"/>
                  </a:ext>
                </a:extLst>
              </p:cNvPr>
              <p:cNvGrpSpPr/>
              <p:nvPr/>
            </p:nvGrpSpPr>
            <p:grpSpPr>
              <a:xfrm>
                <a:off x="2508884" y="1263185"/>
                <a:ext cx="968696" cy="968694"/>
                <a:chOff x="2492056" y="1552626"/>
                <a:chExt cx="968696" cy="968694"/>
              </a:xfrm>
            </p:grpSpPr>
            <p:sp>
              <p:nvSpPr>
                <p:cNvPr id="94" name="Овал 93">
                  <a:extLst>
                    <a:ext uri="{FF2B5EF4-FFF2-40B4-BE49-F238E27FC236}">
                      <a16:creationId xmlns:a16="http://schemas.microsoft.com/office/drawing/2014/main" id="{5C04D3D8-4871-474A-B34E-DC4CB06AA6ED}"/>
                    </a:ext>
                  </a:extLst>
                </p:cNvPr>
                <p:cNvSpPr/>
                <p:nvPr/>
              </p:nvSpPr>
              <p:spPr>
                <a:xfrm>
                  <a:off x="2554245" y="1619720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5" name="Овал 94">
                  <a:extLst>
                    <a:ext uri="{FF2B5EF4-FFF2-40B4-BE49-F238E27FC236}">
                      <a16:creationId xmlns:a16="http://schemas.microsoft.com/office/drawing/2014/main" id="{BC45F3EB-B56B-467E-AFFE-76D0EF6B2E11}"/>
                    </a:ext>
                  </a:extLst>
                </p:cNvPr>
                <p:cNvSpPr/>
                <p:nvPr/>
              </p:nvSpPr>
              <p:spPr>
                <a:xfrm>
                  <a:off x="2595825" y="1657141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96" name="Овал 95">
                  <a:extLst>
                    <a:ext uri="{FF2B5EF4-FFF2-40B4-BE49-F238E27FC236}">
                      <a16:creationId xmlns:a16="http://schemas.microsoft.com/office/drawing/2014/main" id="{9C0525CC-66BA-4C4C-9A9A-2D706104831F}"/>
                    </a:ext>
                  </a:extLst>
                </p:cNvPr>
                <p:cNvSpPr/>
                <p:nvPr/>
              </p:nvSpPr>
              <p:spPr>
                <a:xfrm>
                  <a:off x="2492056" y="1552626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177" name="Рисунок 176">
                  <a:extLst>
                    <a:ext uri="{FF2B5EF4-FFF2-40B4-BE49-F238E27FC236}">
                      <a16:creationId xmlns:a16="http://schemas.microsoft.com/office/drawing/2014/main" id="{CC09FC23-17A1-4C6E-998F-7F80929785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6906" y="1822961"/>
                  <a:ext cx="402183" cy="402183"/>
                </a:xfrm>
                <a:prstGeom prst="rect">
                  <a:avLst/>
                </a:prstGeom>
              </p:spPr>
            </p:pic>
          </p:grpSp>
          <p:grpSp>
            <p:nvGrpSpPr>
              <p:cNvPr id="195" name="Группа 194">
                <a:extLst>
                  <a:ext uri="{FF2B5EF4-FFF2-40B4-BE49-F238E27FC236}">
                    <a16:creationId xmlns:a16="http://schemas.microsoft.com/office/drawing/2014/main" id="{AE03F14A-C7D7-4229-AE94-67F56962ED74}"/>
                  </a:ext>
                </a:extLst>
              </p:cNvPr>
              <p:cNvGrpSpPr/>
              <p:nvPr/>
            </p:nvGrpSpPr>
            <p:grpSpPr>
              <a:xfrm>
                <a:off x="7878176" y="3199760"/>
                <a:ext cx="968696" cy="968694"/>
                <a:chOff x="7440402" y="3287629"/>
                <a:chExt cx="968696" cy="968694"/>
              </a:xfrm>
            </p:grpSpPr>
            <p:sp>
              <p:nvSpPr>
                <p:cNvPr id="104" name="Овал 103">
                  <a:extLst>
                    <a:ext uri="{FF2B5EF4-FFF2-40B4-BE49-F238E27FC236}">
                      <a16:creationId xmlns:a16="http://schemas.microsoft.com/office/drawing/2014/main" id="{16BE1649-D357-42A7-B430-15F99A155965}"/>
                    </a:ext>
                  </a:extLst>
                </p:cNvPr>
                <p:cNvSpPr/>
                <p:nvPr/>
              </p:nvSpPr>
              <p:spPr>
                <a:xfrm>
                  <a:off x="7502591" y="3354723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05" name="Овал 104">
                  <a:extLst>
                    <a:ext uri="{FF2B5EF4-FFF2-40B4-BE49-F238E27FC236}">
                      <a16:creationId xmlns:a16="http://schemas.microsoft.com/office/drawing/2014/main" id="{39461DD5-8FC2-4E35-BC94-8514ABAB5625}"/>
                    </a:ext>
                  </a:extLst>
                </p:cNvPr>
                <p:cNvSpPr/>
                <p:nvPr/>
              </p:nvSpPr>
              <p:spPr>
                <a:xfrm>
                  <a:off x="7544171" y="3392144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06" name="Овал 105">
                  <a:extLst>
                    <a:ext uri="{FF2B5EF4-FFF2-40B4-BE49-F238E27FC236}">
                      <a16:creationId xmlns:a16="http://schemas.microsoft.com/office/drawing/2014/main" id="{1D97A3FE-DF89-42D4-B1AE-A32FB0D44994}"/>
                    </a:ext>
                  </a:extLst>
                </p:cNvPr>
                <p:cNvSpPr/>
                <p:nvPr/>
              </p:nvSpPr>
              <p:spPr>
                <a:xfrm>
                  <a:off x="7440402" y="3287629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181" name="Рисунок 180">
                  <a:extLst>
                    <a:ext uri="{FF2B5EF4-FFF2-40B4-BE49-F238E27FC236}">
                      <a16:creationId xmlns:a16="http://schemas.microsoft.com/office/drawing/2014/main" id="{544F9A9E-8525-4983-92A0-7CE3E56EAA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5252" y="3557964"/>
                  <a:ext cx="402183" cy="402183"/>
                </a:xfrm>
                <a:prstGeom prst="rect">
                  <a:avLst/>
                </a:prstGeom>
              </p:spPr>
            </p:pic>
          </p:grpSp>
          <p:grpSp>
            <p:nvGrpSpPr>
              <p:cNvPr id="184" name="Группа 183">
                <a:extLst>
                  <a:ext uri="{FF2B5EF4-FFF2-40B4-BE49-F238E27FC236}">
                    <a16:creationId xmlns:a16="http://schemas.microsoft.com/office/drawing/2014/main" id="{05A8794D-DC24-4699-8F81-BC529C95B32C}"/>
                  </a:ext>
                </a:extLst>
              </p:cNvPr>
              <p:cNvGrpSpPr/>
              <p:nvPr/>
            </p:nvGrpSpPr>
            <p:grpSpPr>
              <a:xfrm>
                <a:off x="2508919" y="3132430"/>
                <a:ext cx="968696" cy="968694"/>
                <a:chOff x="2492091" y="3316111"/>
                <a:chExt cx="968696" cy="968694"/>
              </a:xfrm>
            </p:grpSpPr>
            <p:pic>
              <p:nvPicPr>
                <p:cNvPr id="15" name="Рисунок 14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696E5A9F-7708-48E0-A3D4-4B0A04A78A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5915" y="3699094"/>
                  <a:ext cx="637238" cy="239582"/>
                </a:xfrm>
                <a:prstGeom prst="rect">
                  <a:avLst/>
                </a:prstGeom>
              </p:spPr>
            </p:pic>
            <p:sp>
              <p:nvSpPr>
                <p:cNvPr id="99" name="Овал 98">
                  <a:extLst>
                    <a:ext uri="{FF2B5EF4-FFF2-40B4-BE49-F238E27FC236}">
                      <a16:creationId xmlns:a16="http://schemas.microsoft.com/office/drawing/2014/main" id="{F90F7F67-646F-4283-9135-4E39D53F0D18}"/>
                    </a:ext>
                  </a:extLst>
                </p:cNvPr>
                <p:cNvSpPr/>
                <p:nvPr/>
              </p:nvSpPr>
              <p:spPr>
                <a:xfrm>
                  <a:off x="2554280" y="3383205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00" name="Овал 99">
                  <a:extLst>
                    <a:ext uri="{FF2B5EF4-FFF2-40B4-BE49-F238E27FC236}">
                      <a16:creationId xmlns:a16="http://schemas.microsoft.com/office/drawing/2014/main" id="{2CB4CCC9-0D37-4712-A579-AE305A6F4899}"/>
                    </a:ext>
                  </a:extLst>
                </p:cNvPr>
                <p:cNvSpPr/>
                <p:nvPr/>
              </p:nvSpPr>
              <p:spPr>
                <a:xfrm>
                  <a:off x="2595860" y="3420626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01" name="Овал 100">
                  <a:extLst>
                    <a:ext uri="{FF2B5EF4-FFF2-40B4-BE49-F238E27FC236}">
                      <a16:creationId xmlns:a16="http://schemas.microsoft.com/office/drawing/2014/main" id="{F1D492D5-DC44-4E2C-B944-824721B950A8}"/>
                    </a:ext>
                  </a:extLst>
                </p:cNvPr>
                <p:cNvSpPr/>
                <p:nvPr/>
              </p:nvSpPr>
              <p:spPr>
                <a:xfrm>
                  <a:off x="2492091" y="3316111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182" name="Рисунок 181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BE01BEDE-7121-4396-A6AA-7F17DCFB06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8005" y="3714716"/>
                  <a:ext cx="516866" cy="171484"/>
                </a:xfrm>
                <a:prstGeom prst="rect">
                  <a:avLst/>
                </a:prstGeom>
              </p:spPr>
            </p:pic>
          </p:grpSp>
          <p:pic>
            <p:nvPicPr>
              <p:cNvPr id="188" name="Рисунок 187">
                <a:extLst>
                  <a:ext uri="{FF2B5EF4-FFF2-40B4-BE49-F238E27FC236}">
                    <a16:creationId xmlns:a16="http://schemas.microsoft.com/office/drawing/2014/main" id="{D2227ACD-EC66-46D4-96D7-C56BF3092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1349068" y="2949546"/>
                <a:ext cx="402183" cy="402183"/>
              </a:xfrm>
              <a:prstGeom prst="rect">
                <a:avLst/>
              </a:prstGeom>
            </p:spPr>
          </p:pic>
          <p:grpSp>
            <p:nvGrpSpPr>
              <p:cNvPr id="190" name="Группа 189">
                <a:extLst>
                  <a:ext uri="{FF2B5EF4-FFF2-40B4-BE49-F238E27FC236}">
                    <a16:creationId xmlns:a16="http://schemas.microsoft.com/office/drawing/2014/main" id="{9F18CBB6-FAFD-4ACF-977B-8B70A6D2F2C2}"/>
                  </a:ext>
                </a:extLst>
              </p:cNvPr>
              <p:cNvGrpSpPr/>
              <p:nvPr/>
            </p:nvGrpSpPr>
            <p:grpSpPr>
              <a:xfrm>
                <a:off x="5516839" y="2132224"/>
                <a:ext cx="301412" cy="301412"/>
                <a:chOff x="2492056" y="1552626"/>
                <a:chExt cx="968696" cy="968694"/>
              </a:xfrm>
            </p:grpSpPr>
            <p:sp>
              <p:nvSpPr>
                <p:cNvPr id="191" name="Овал 190">
                  <a:extLst>
                    <a:ext uri="{FF2B5EF4-FFF2-40B4-BE49-F238E27FC236}">
                      <a16:creationId xmlns:a16="http://schemas.microsoft.com/office/drawing/2014/main" id="{CDE73A05-C494-4182-9D68-4CC782981733}"/>
                    </a:ext>
                  </a:extLst>
                </p:cNvPr>
                <p:cNvSpPr/>
                <p:nvPr/>
              </p:nvSpPr>
              <p:spPr>
                <a:xfrm>
                  <a:off x="2554245" y="1619720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2" name="Овал 191">
                  <a:extLst>
                    <a:ext uri="{FF2B5EF4-FFF2-40B4-BE49-F238E27FC236}">
                      <a16:creationId xmlns:a16="http://schemas.microsoft.com/office/drawing/2014/main" id="{9400D780-C938-4D03-9F40-9C996AC13205}"/>
                    </a:ext>
                  </a:extLst>
                </p:cNvPr>
                <p:cNvSpPr/>
                <p:nvPr/>
              </p:nvSpPr>
              <p:spPr>
                <a:xfrm>
                  <a:off x="2595825" y="1657141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193" name="Овал 192">
                  <a:extLst>
                    <a:ext uri="{FF2B5EF4-FFF2-40B4-BE49-F238E27FC236}">
                      <a16:creationId xmlns:a16="http://schemas.microsoft.com/office/drawing/2014/main" id="{3181DD7C-3882-4671-97A2-964AFC931C8E}"/>
                    </a:ext>
                  </a:extLst>
                </p:cNvPr>
                <p:cNvSpPr/>
                <p:nvPr/>
              </p:nvSpPr>
              <p:spPr>
                <a:xfrm>
                  <a:off x="2492056" y="1552626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194" name="Рисунок 193">
                  <a:extLst>
                    <a:ext uri="{FF2B5EF4-FFF2-40B4-BE49-F238E27FC236}">
                      <a16:creationId xmlns:a16="http://schemas.microsoft.com/office/drawing/2014/main" id="{445F6EC0-3FE7-4EB5-B4BE-6C8072EEAA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6906" y="1822961"/>
                  <a:ext cx="402183" cy="402183"/>
                </a:xfrm>
                <a:prstGeom prst="rect">
                  <a:avLst/>
                </a:prstGeom>
              </p:spPr>
            </p:pic>
          </p:grpSp>
          <p:grpSp>
            <p:nvGrpSpPr>
              <p:cNvPr id="201" name="Группа 200">
                <a:extLst>
                  <a:ext uri="{FF2B5EF4-FFF2-40B4-BE49-F238E27FC236}">
                    <a16:creationId xmlns:a16="http://schemas.microsoft.com/office/drawing/2014/main" id="{0D688CE7-9438-44A1-A149-42C1C013C6E4}"/>
                  </a:ext>
                </a:extLst>
              </p:cNvPr>
              <p:cNvGrpSpPr/>
              <p:nvPr/>
            </p:nvGrpSpPr>
            <p:grpSpPr>
              <a:xfrm>
                <a:off x="5516839" y="2884753"/>
                <a:ext cx="301412" cy="301412"/>
                <a:chOff x="2492091" y="3316111"/>
                <a:chExt cx="968696" cy="968694"/>
              </a:xfrm>
            </p:grpSpPr>
            <p:pic>
              <p:nvPicPr>
                <p:cNvPr id="202" name="Рисунок 201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641FDC73-0AC8-4423-B342-F6C837419C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5915" y="3699094"/>
                  <a:ext cx="637238" cy="239582"/>
                </a:xfrm>
                <a:prstGeom prst="rect">
                  <a:avLst/>
                </a:prstGeom>
              </p:spPr>
            </p:pic>
            <p:sp>
              <p:nvSpPr>
                <p:cNvPr id="203" name="Овал 202">
                  <a:extLst>
                    <a:ext uri="{FF2B5EF4-FFF2-40B4-BE49-F238E27FC236}">
                      <a16:creationId xmlns:a16="http://schemas.microsoft.com/office/drawing/2014/main" id="{150A27E9-3E35-4BED-89D0-0AA4C73435CD}"/>
                    </a:ext>
                  </a:extLst>
                </p:cNvPr>
                <p:cNvSpPr/>
                <p:nvPr/>
              </p:nvSpPr>
              <p:spPr>
                <a:xfrm>
                  <a:off x="2554280" y="3383205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4" name="Овал 203">
                  <a:extLst>
                    <a:ext uri="{FF2B5EF4-FFF2-40B4-BE49-F238E27FC236}">
                      <a16:creationId xmlns:a16="http://schemas.microsoft.com/office/drawing/2014/main" id="{DA652A42-69AA-41DA-BB37-8F464E273A67}"/>
                    </a:ext>
                  </a:extLst>
                </p:cNvPr>
                <p:cNvSpPr/>
                <p:nvPr/>
              </p:nvSpPr>
              <p:spPr>
                <a:xfrm>
                  <a:off x="2595860" y="3420626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5" name="Овал 204">
                  <a:extLst>
                    <a:ext uri="{FF2B5EF4-FFF2-40B4-BE49-F238E27FC236}">
                      <a16:creationId xmlns:a16="http://schemas.microsoft.com/office/drawing/2014/main" id="{FB83E6FD-ECFD-41CD-A086-5DC1BACEE514}"/>
                    </a:ext>
                  </a:extLst>
                </p:cNvPr>
                <p:cNvSpPr/>
                <p:nvPr/>
              </p:nvSpPr>
              <p:spPr>
                <a:xfrm>
                  <a:off x="2492091" y="3316111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206" name="Рисунок 205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94569A21-D81D-4408-B829-EC47CEF572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18005" y="3714716"/>
                  <a:ext cx="516866" cy="171484"/>
                </a:xfrm>
                <a:prstGeom prst="rect">
                  <a:avLst/>
                </a:prstGeom>
              </p:spPr>
            </p:pic>
          </p:grpSp>
          <p:grpSp>
            <p:nvGrpSpPr>
              <p:cNvPr id="207" name="Группа 206">
                <a:extLst>
                  <a:ext uri="{FF2B5EF4-FFF2-40B4-BE49-F238E27FC236}">
                    <a16:creationId xmlns:a16="http://schemas.microsoft.com/office/drawing/2014/main" id="{2C5BFA3F-CBEF-40F7-9D01-294F5DB0FE41}"/>
                  </a:ext>
                </a:extLst>
              </p:cNvPr>
              <p:cNvGrpSpPr/>
              <p:nvPr/>
            </p:nvGrpSpPr>
            <p:grpSpPr>
              <a:xfrm>
                <a:off x="5516839" y="2508488"/>
                <a:ext cx="301412" cy="301412"/>
                <a:chOff x="2492056" y="1552626"/>
                <a:chExt cx="968696" cy="968694"/>
              </a:xfrm>
            </p:grpSpPr>
            <p:sp>
              <p:nvSpPr>
                <p:cNvPr id="208" name="Овал 207">
                  <a:extLst>
                    <a:ext uri="{FF2B5EF4-FFF2-40B4-BE49-F238E27FC236}">
                      <a16:creationId xmlns:a16="http://schemas.microsoft.com/office/drawing/2014/main" id="{8F728DF8-E0D7-422C-B0F1-2F8BCE5D9F38}"/>
                    </a:ext>
                  </a:extLst>
                </p:cNvPr>
                <p:cNvSpPr/>
                <p:nvPr/>
              </p:nvSpPr>
              <p:spPr>
                <a:xfrm>
                  <a:off x="2554245" y="1619720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09" name="Овал 208">
                  <a:extLst>
                    <a:ext uri="{FF2B5EF4-FFF2-40B4-BE49-F238E27FC236}">
                      <a16:creationId xmlns:a16="http://schemas.microsoft.com/office/drawing/2014/main" id="{412CAFF1-3E37-47E4-96B6-3D148214B9F9}"/>
                    </a:ext>
                  </a:extLst>
                </p:cNvPr>
                <p:cNvSpPr/>
                <p:nvPr/>
              </p:nvSpPr>
              <p:spPr>
                <a:xfrm>
                  <a:off x="2595825" y="1657141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0" name="Овал 209">
                  <a:extLst>
                    <a:ext uri="{FF2B5EF4-FFF2-40B4-BE49-F238E27FC236}">
                      <a16:creationId xmlns:a16="http://schemas.microsoft.com/office/drawing/2014/main" id="{ED20035E-4970-4273-9DE5-5A063976F89F}"/>
                    </a:ext>
                  </a:extLst>
                </p:cNvPr>
                <p:cNvSpPr/>
                <p:nvPr/>
              </p:nvSpPr>
              <p:spPr>
                <a:xfrm>
                  <a:off x="2492056" y="1552626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211" name="Рисунок 210">
                  <a:extLst>
                    <a:ext uri="{FF2B5EF4-FFF2-40B4-BE49-F238E27FC236}">
                      <a16:creationId xmlns:a16="http://schemas.microsoft.com/office/drawing/2014/main" id="{AA659447-AC9C-4247-99A0-6AE2ABE271D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6906" y="1822961"/>
                  <a:ext cx="402183" cy="402183"/>
                </a:xfrm>
                <a:prstGeom prst="rect">
                  <a:avLst/>
                </a:prstGeom>
              </p:spPr>
            </p:pic>
          </p:grpSp>
          <p:grpSp>
            <p:nvGrpSpPr>
              <p:cNvPr id="217" name="Группа 216">
                <a:extLst>
                  <a:ext uri="{FF2B5EF4-FFF2-40B4-BE49-F238E27FC236}">
                    <a16:creationId xmlns:a16="http://schemas.microsoft.com/office/drawing/2014/main" id="{27B8C42F-1514-4FE8-BCEA-910937BFA8F5}"/>
                  </a:ext>
                </a:extLst>
              </p:cNvPr>
              <p:cNvGrpSpPr/>
              <p:nvPr/>
            </p:nvGrpSpPr>
            <p:grpSpPr>
              <a:xfrm>
                <a:off x="4747770" y="3955664"/>
                <a:ext cx="301412" cy="301412"/>
                <a:chOff x="2492056" y="1552626"/>
                <a:chExt cx="968696" cy="968694"/>
              </a:xfrm>
            </p:grpSpPr>
            <p:sp>
              <p:nvSpPr>
                <p:cNvPr id="218" name="Овал 217">
                  <a:extLst>
                    <a:ext uri="{FF2B5EF4-FFF2-40B4-BE49-F238E27FC236}">
                      <a16:creationId xmlns:a16="http://schemas.microsoft.com/office/drawing/2014/main" id="{C59A0CFD-7C46-4B8E-A485-CFF0998BC8BD}"/>
                    </a:ext>
                  </a:extLst>
                </p:cNvPr>
                <p:cNvSpPr/>
                <p:nvPr/>
              </p:nvSpPr>
              <p:spPr>
                <a:xfrm>
                  <a:off x="2554245" y="1619720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19" name="Овал 218">
                  <a:extLst>
                    <a:ext uri="{FF2B5EF4-FFF2-40B4-BE49-F238E27FC236}">
                      <a16:creationId xmlns:a16="http://schemas.microsoft.com/office/drawing/2014/main" id="{6C326C6B-5209-4042-9CBE-1155871525FD}"/>
                    </a:ext>
                  </a:extLst>
                </p:cNvPr>
                <p:cNvSpPr/>
                <p:nvPr/>
              </p:nvSpPr>
              <p:spPr>
                <a:xfrm>
                  <a:off x="2595825" y="1657141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0" name="Овал 219">
                  <a:extLst>
                    <a:ext uri="{FF2B5EF4-FFF2-40B4-BE49-F238E27FC236}">
                      <a16:creationId xmlns:a16="http://schemas.microsoft.com/office/drawing/2014/main" id="{D685641D-7236-4F99-9D70-540E153755C7}"/>
                    </a:ext>
                  </a:extLst>
                </p:cNvPr>
                <p:cNvSpPr/>
                <p:nvPr/>
              </p:nvSpPr>
              <p:spPr>
                <a:xfrm>
                  <a:off x="2492056" y="1552626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221" name="Рисунок 220">
                  <a:extLst>
                    <a:ext uri="{FF2B5EF4-FFF2-40B4-BE49-F238E27FC236}">
                      <a16:creationId xmlns:a16="http://schemas.microsoft.com/office/drawing/2014/main" id="{F71A222B-1497-49B7-AD48-A6D016A2A7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66906" y="1822961"/>
                  <a:ext cx="402183" cy="402183"/>
                </a:xfrm>
                <a:prstGeom prst="rect">
                  <a:avLst/>
                </a:prstGeom>
              </p:spPr>
            </p:pic>
          </p:grpSp>
          <p:grpSp>
            <p:nvGrpSpPr>
              <p:cNvPr id="222" name="Группа 221">
                <a:extLst>
                  <a:ext uri="{FF2B5EF4-FFF2-40B4-BE49-F238E27FC236}">
                    <a16:creationId xmlns:a16="http://schemas.microsoft.com/office/drawing/2014/main" id="{FE2A87DF-D507-4874-A990-9725D9E52A88}"/>
                  </a:ext>
                </a:extLst>
              </p:cNvPr>
              <p:cNvGrpSpPr/>
              <p:nvPr/>
            </p:nvGrpSpPr>
            <p:grpSpPr>
              <a:xfrm>
                <a:off x="5068532" y="3953993"/>
                <a:ext cx="301412" cy="301412"/>
                <a:chOff x="7440402" y="3287629"/>
                <a:chExt cx="968696" cy="968694"/>
              </a:xfrm>
            </p:grpSpPr>
            <p:sp>
              <p:nvSpPr>
                <p:cNvPr id="223" name="Овал 222">
                  <a:extLst>
                    <a:ext uri="{FF2B5EF4-FFF2-40B4-BE49-F238E27FC236}">
                      <a16:creationId xmlns:a16="http://schemas.microsoft.com/office/drawing/2014/main" id="{3632FB35-B418-474C-B986-883A48057485}"/>
                    </a:ext>
                  </a:extLst>
                </p:cNvPr>
                <p:cNvSpPr/>
                <p:nvPr/>
              </p:nvSpPr>
              <p:spPr>
                <a:xfrm>
                  <a:off x="7502591" y="3354723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4" name="Овал 223">
                  <a:extLst>
                    <a:ext uri="{FF2B5EF4-FFF2-40B4-BE49-F238E27FC236}">
                      <a16:creationId xmlns:a16="http://schemas.microsoft.com/office/drawing/2014/main" id="{CD303532-BAAE-4588-AB5C-4EF3713A41E7}"/>
                    </a:ext>
                  </a:extLst>
                </p:cNvPr>
                <p:cNvSpPr/>
                <p:nvPr/>
              </p:nvSpPr>
              <p:spPr>
                <a:xfrm>
                  <a:off x="7544171" y="3392144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25" name="Овал 224">
                  <a:extLst>
                    <a:ext uri="{FF2B5EF4-FFF2-40B4-BE49-F238E27FC236}">
                      <a16:creationId xmlns:a16="http://schemas.microsoft.com/office/drawing/2014/main" id="{8AC9F61F-2814-4F2C-BB53-6356081F2D9C}"/>
                    </a:ext>
                  </a:extLst>
                </p:cNvPr>
                <p:cNvSpPr/>
                <p:nvPr/>
              </p:nvSpPr>
              <p:spPr>
                <a:xfrm>
                  <a:off x="7440402" y="3287629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226" name="Рисунок 225">
                  <a:extLst>
                    <a:ext uri="{FF2B5EF4-FFF2-40B4-BE49-F238E27FC236}">
                      <a16:creationId xmlns:a16="http://schemas.microsoft.com/office/drawing/2014/main" id="{6AE5597A-4C18-418B-A18D-F0EFA86B93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15252" y="3557964"/>
                  <a:ext cx="402183" cy="402183"/>
                </a:xfrm>
                <a:prstGeom prst="rect">
                  <a:avLst/>
                </a:prstGeom>
              </p:spPr>
            </p:pic>
          </p:grpSp>
          <p:cxnSp>
            <p:nvCxnSpPr>
              <p:cNvPr id="260" name="Прямая соединительная линия 259">
                <a:extLst>
                  <a:ext uri="{FF2B5EF4-FFF2-40B4-BE49-F238E27FC236}">
                    <a16:creationId xmlns:a16="http://schemas.microsoft.com/office/drawing/2014/main" id="{3426104D-A963-4C68-A3BF-A458742265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714" y="1288256"/>
                <a:ext cx="0" cy="435868"/>
              </a:xfrm>
              <a:prstGeom prst="line">
                <a:avLst/>
              </a:prstGeom>
              <a:ln w="3810">
                <a:solidFill>
                  <a:schemeClr val="tx2">
                    <a:lumMod val="50000"/>
                    <a:lumOff val="50000"/>
                  </a:schemeClr>
                </a:solidFill>
                <a:prstDash val="dash"/>
              </a:ln>
            </p:spPr>
          </p:cxnSp>
          <p:cxnSp>
            <p:nvCxnSpPr>
              <p:cNvPr id="271" name="Прямая соединительная линия 270">
                <a:extLst>
                  <a:ext uri="{FF2B5EF4-FFF2-40B4-BE49-F238E27FC236}">
                    <a16:creationId xmlns:a16="http://schemas.microsoft.com/office/drawing/2014/main" id="{98C84EC7-6D27-495C-BD9E-D694D75FC3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2925" y="2326481"/>
                <a:ext cx="0" cy="1261269"/>
              </a:xfrm>
              <a:prstGeom prst="line">
                <a:avLst/>
              </a:prstGeom>
              <a:ln w="3810">
                <a:solidFill>
                  <a:schemeClr val="tx2">
                    <a:lumMod val="50000"/>
                    <a:lumOff val="50000"/>
                  </a:schemeClr>
                </a:solidFill>
                <a:prstDash val="dash"/>
              </a:ln>
            </p:spPr>
          </p:cxnSp>
          <p:grpSp>
            <p:nvGrpSpPr>
              <p:cNvPr id="291" name="Группа 290">
                <a:extLst>
                  <a:ext uri="{FF2B5EF4-FFF2-40B4-BE49-F238E27FC236}">
                    <a16:creationId xmlns:a16="http://schemas.microsoft.com/office/drawing/2014/main" id="{30A502E0-339D-42F6-9AB8-D12964603883}"/>
                  </a:ext>
                </a:extLst>
              </p:cNvPr>
              <p:cNvGrpSpPr/>
              <p:nvPr/>
            </p:nvGrpSpPr>
            <p:grpSpPr>
              <a:xfrm flipH="1">
                <a:off x="7250674" y="3602968"/>
                <a:ext cx="394198" cy="164541"/>
                <a:chOff x="4316237" y="-482600"/>
                <a:chExt cx="1235695" cy="484632"/>
              </a:xfrm>
            </p:grpSpPr>
            <p:sp>
              <p:nvSpPr>
                <p:cNvPr id="292" name="Стрелка: шеврон 291">
                  <a:extLst>
                    <a:ext uri="{FF2B5EF4-FFF2-40B4-BE49-F238E27FC236}">
                      <a16:creationId xmlns:a16="http://schemas.microsoft.com/office/drawing/2014/main" id="{CE03DAF0-03E1-4219-9DAF-25BAB2A39A5F}"/>
                    </a:ext>
                  </a:extLst>
                </p:cNvPr>
                <p:cNvSpPr/>
                <p:nvPr/>
              </p:nvSpPr>
              <p:spPr>
                <a:xfrm>
                  <a:off x="431623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2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3" name="Стрелка: шеврон 292">
                  <a:extLst>
                    <a:ext uri="{FF2B5EF4-FFF2-40B4-BE49-F238E27FC236}">
                      <a16:creationId xmlns:a16="http://schemas.microsoft.com/office/drawing/2014/main" id="{9276D570-6DFC-417B-B596-CA9E631283BB}"/>
                    </a:ext>
                  </a:extLst>
                </p:cNvPr>
                <p:cNvSpPr/>
                <p:nvPr/>
              </p:nvSpPr>
              <p:spPr>
                <a:xfrm>
                  <a:off x="469176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4" name="Стрелка: шеврон 293">
                  <a:extLst>
                    <a:ext uri="{FF2B5EF4-FFF2-40B4-BE49-F238E27FC236}">
                      <a16:creationId xmlns:a16="http://schemas.microsoft.com/office/drawing/2014/main" id="{222362CB-E144-4197-90F2-74F94095E476}"/>
                    </a:ext>
                  </a:extLst>
                </p:cNvPr>
                <p:cNvSpPr/>
                <p:nvPr/>
              </p:nvSpPr>
              <p:spPr>
                <a:xfrm>
                  <a:off x="5067300" y="-482600"/>
                  <a:ext cx="484632" cy="484632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29" name="Группа 328">
                <a:extLst>
                  <a:ext uri="{FF2B5EF4-FFF2-40B4-BE49-F238E27FC236}">
                    <a16:creationId xmlns:a16="http://schemas.microsoft.com/office/drawing/2014/main" id="{A9488CD2-C1A3-4EE8-B473-564BB14CDB64}"/>
                  </a:ext>
                </a:extLst>
              </p:cNvPr>
              <p:cNvGrpSpPr/>
              <p:nvPr/>
            </p:nvGrpSpPr>
            <p:grpSpPr>
              <a:xfrm>
                <a:off x="4741619" y="4289250"/>
                <a:ext cx="301412" cy="301412"/>
                <a:chOff x="2492091" y="3316111"/>
                <a:chExt cx="968696" cy="968694"/>
              </a:xfrm>
            </p:grpSpPr>
            <p:pic>
              <p:nvPicPr>
                <p:cNvPr id="330" name="Рисунок 329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8E1D7954-5B79-45A8-A36B-6F9B1B17C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85915" y="3699094"/>
                  <a:ext cx="637238" cy="239582"/>
                </a:xfrm>
                <a:prstGeom prst="rect">
                  <a:avLst/>
                </a:prstGeom>
              </p:spPr>
            </p:pic>
            <p:sp>
              <p:nvSpPr>
                <p:cNvPr id="331" name="Овал 330">
                  <a:extLst>
                    <a:ext uri="{FF2B5EF4-FFF2-40B4-BE49-F238E27FC236}">
                      <a16:creationId xmlns:a16="http://schemas.microsoft.com/office/drawing/2014/main" id="{DD424D96-8CC2-4084-B7A5-6105439CDFBE}"/>
                    </a:ext>
                  </a:extLst>
                </p:cNvPr>
                <p:cNvSpPr/>
                <p:nvPr/>
              </p:nvSpPr>
              <p:spPr>
                <a:xfrm>
                  <a:off x="2554279" y="3383203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32" name="Овал 331">
                  <a:extLst>
                    <a:ext uri="{FF2B5EF4-FFF2-40B4-BE49-F238E27FC236}">
                      <a16:creationId xmlns:a16="http://schemas.microsoft.com/office/drawing/2014/main" id="{E7840631-4646-4BB9-873E-D83C6DE58103}"/>
                    </a:ext>
                  </a:extLst>
                </p:cNvPr>
                <p:cNvSpPr/>
                <p:nvPr/>
              </p:nvSpPr>
              <p:spPr>
                <a:xfrm>
                  <a:off x="2595860" y="3420626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33" name="Овал 332">
                  <a:extLst>
                    <a:ext uri="{FF2B5EF4-FFF2-40B4-BE49-F238E27FC236}">
                      <a16:creationId xmlns:a16="http://schemas.microsoft.com/office/drawing/2014/main" id="{6ECE932A-54BA-41BC-9AB3-34B89B768668}"/>
                    </a:ext>
                  </a:extLst>
                </p:cNvPr>
                <p:cNvSpPr/>
                <p:nvPr/>
              </p:nvSpPr>
              <p:spPr>
                <a:xfrm>
                  <a:off x="2492091" y="3316111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334" name="Рисунок 333" descr="Изображение выглядит как объект&#10;&#10;Описание создано с высокой степенью достоверности">
                  <a:extLst>
                    <a:ext uri="{FF2B5EF4-FFF2-40B4-BE49-F238E27FC236}">
                      <a16:creationId xmlns:a16="http://schemas.microsoft.com/office/drawing/2014/main" id="{FCC48780-6527-4AA9-BD95-8C63E47262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-1" r="33420" b="-9988"/>
                <a:stretch/>
              </p:blipFill>
              <p:spPr>
                <a:xfrm>
                  <a:off x="2718003" y="3658811"/>
                  <a:ext cx="516866" cy="283292"/>
                </a:xfrm>
                <a:prstGeom prst="rect">
                  <a:avLst/>
                </a:prstGeom>
              </p:spPr>
            </p:pic>
          </p:grpSp>
          <p:grpSp>
            <p:nvGrpSpPr>
              <p:cNvPr id="157" name="Группа 156">
                <a:extLst>
                  <a:ext uri="{FF2B5EF4-FFF2-40B4-BE49-F238E27FC236}">
                    <a16:creationId xmlns:a16="http://schemas.microsoft.com/office/drawing/2014/main" id="{0316AC79-2116-4640-AADE-3414E94E3525}"/>
                  </a:ext>
                </a:extLst>
              </p:cNvPr>
              <p:cNvGrpSpPr/>
              <p:nvPr/>
            </p:nvGrpSpPr>
            <p:grpSpPr>
              <a:xfrm>
                <a:off x="3802462" y="2652955"/>
                <a:ext cx="394198" cy="164541"/>
                <a:chOff x="4316237" y="-482600"/>
                <a:chExt cx="1235695" cy="484632"/>
              </a:xfrm>
            </p:grpSpPr>
            <p:sp>
              <p:nvSpPr>
                <p:cNvPr id="158" name="Стрелка: шеврон 157">
                  <a:extLst>
                    <a:ext uri="{FF2B5EF4-FFF2-40B4-BE49-F238E27FC236}">
                      <a16:creationId xmlns:a16="http://schemas.microsoft.com/office/drawing/2014/main" id="{379DA02A-349D-486F-859C-C6BA9D75750C}"/>
                    </a:ext>
                  </a:extLst>
                </p:cNvPr>
                <p:cNvSpPr/>
                <p:nvPr/>
              </p:nvSpPr>
              <p:spPr>
                <a:xfrm>
                  <a:off x="431623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2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Стрелка: шеврон 162">
                  <a:extLst>
                    <a:ext uri="{FF2B5EF4-FFF2-40B4-BE49-F238E27FC236}">
                      <a16:creationId xmlns:a16="http://schemas.microsoft.com/office/drawing/2014/main" id="{65A98D08-DFE7-4C18-B07F-A3D48446EC33}"/>
                    </a:ext>
                  </a:extLst>
                </p:cNvPr>
                <p:cNvSpPr/>
                <p:nvPr/>
              </p:nvSpPr>
              <p:spPr>
                <a:xfrm>
                  <a:off x="469176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Стрелка: шеврон 163">
                  <a:extLst>
                    <a:ext uri="{FF2B5EF4-FFF2-40B4-BE49-F238E27FC236}">
                      <a16:creationId xmlns:a16="http://schemas.microsoft.com/office/drawing/2014/main" id="{2952096A-3EA9-4454-9328-383E5C10B500}"/>
                    </a:ext>
                  </a:extLst>
                </p:cNvPr>
                <p:cNvSpPr/>
                <p:nvPr/>
              </p:nvSpPr>
              <p:spPr>
                <a:xfrm>
                  <a:off x="5067300" y="-482600"/>
                  <a:ext cx="484632" cy="484632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5" name="Группа 164">
                <a:extLst>
                  <a:ext uri="{FF2B5EF4-FFF2-40B4-BE49-F238E27FC236}">
                    <a16:creationId xmlns:a16="http://schemas.microsoft.com/office/drawing/2014/main" id="{26A8A695-844E-4E46-99B7-A2F6E8DB6CFD}"/>
                  </a:ext>
                </a:extLst>
              </p:cNvPr>
              <p:cNvGrpSpPr/>
              <p:nvPr/>
            </p:nvGrpSpPr>
            <p:grpSpPr>
              <a:xfrm>
                <a:off x="3802462" y="4420717"/>
                <a:ext cx="394198" cy="164541"/>
                <a:chOff x="4316237" y="-482600"/>
                <a:chExt cx="1235695" cy="484632"/>
              </a:xfrm>
            </p:grpSpPr>
            <p:sp>
              <p:nvSpPr>
                <p:cNvPr id="166" name="Стрелка: шеврон 165">
                  <a:extLst>
                    <a:ext uri="{FF2B5EF4-FFF2-40B4-BE49-F238E27FC236}">
                      <a16:creationId xmlns:a16="http://schemas.microsoft.com/office/drawing/2014/main" id="{F1CD1172-EB90-4B7B-B776-14D54E0C78F6}"/>
                    </a:ext>
                  </a:extLst>
                </p:cNvPr>
                <p:cNvSpPr/>
                <p:nvPr/>
              </p:nvSpPr>
              <p:spPr>
                <a:xfrm>
                  <a:off x="431623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2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Стрелка: шеврон 166">
                  <a:extLst>
                    <a:ext uri="{FF2B5EF4-FFF2-40B4-BE49-F238E27FC236}">
                      <a16:creationId xmlns:a16="http://schemas.microsoft.com/office/drawing/2014/main" id="{CA94BF56-00FD-43E7-BA95-353FA9977579}"/>
                    </a:ext>
                  </a:extLst>
                </p:cNvPr>
                <p:cNvSpPr/>
                <p:nvPr/>
              </p:nvSpPr>
              <p:spPr>
                <a:xfrm>
                  <a:off x="469176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Стрелка: шеврон 167">
                  <a:extLst>
                    <a:ext uri="{FF2B5EF4-FFF2-40B4-BE49-F238E27FC236}">
                      <a16:creationId xmlns:a16="http://schemas.microsoft.com/office/drawing/2014/main" id="{FBAAED11-CCAC-4579-8FBE-5D4372C8F5B2}"/>
                    </a:ext>
                  </a:extLst>
                </p:cNvPr>
                <p:cNvSpPr/>
                <p:nvPr/>
              </p:nvSpPr>
              <p:spPr>
                <a:xfrm>
                  <a:off x="5067300" y="-482600"/>
                  <a:ext cx="484632" cy="484632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694A825-6477-44CA-B2F1-07E330C090DE}"/>
              </a:ext>
            </a:extLst>
          </p:cNvPr>
          <p:cNvSpPr/>
          <p:nvPr/>
        </p:nvSpPr>
        <p:spPr>
          <a:xfrm>
            <a:off x="1318260" y="3893820"/>
            <a:ext cx="3489960" cy="2072640"/>
          </a:xfrm>
          <a:custGeom>
            <a:avLst/>
            <a:gdLst>
              <a:gd name="connsiteX0" fmla="*/ 0 w 3489960"/>
              <a:gd name="connsiteY0" fmla="*/ 7620 h 2072640"/>
              <a:gd name="connsiteX1" fmla="*/ 0 w 3489960"/>
              <a:gd name="connsiteY1" fmla="*/ 7620 h 2072640"/>
              <a:gd name="connsiteX2" fmla="*/ 457200 w 3489960"/>
              <a:gd name="connsiteY2" fmla="*/ 0 h 2072640"/>
              <a:gd name="connsiteX3" fmla="*/ 525780 w 3489960"/>
              <a:gd name="connsiteY3" fmla="*/ 1501140 h 2072640"/>
              <a:gd name="connsiteX4" fmla="*/ 3489960 w 3489960"/>
              <a:gd name="connsiteY4" fmla="*/ 1600200 h 2072640"/>
              <a:gd name="connsiteX5" fmla="*/ 3368040 w 3489960"/>
              <a:gd name="connsiteY5" fmla="*/ 2072640 h 2072640"/>
              <a:gd name="connsiteX6" fmla="*/ 335280 w 3489960"/>
              <a:gd name="connsiteY6" fmla="*/ 2019300 h 2072640"/>
              <a:gd name="connsiteX7" fmla="*/ 106680 w 3489960"/>
              <a:gd name="connsiteY7" fmla="*/ 1798320 h 2072640"/>
              <a:gd name="connsiteX8" fmla="*/ 0 w 3489960"/>
              <a:gd name="connsiteY8" fmla="*/ 7620 h 207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9960" h="2072640">
                <a:moveTo>
                  <a:pt x="0" y="7620"/>
                </a:moveTo>
                <a:lnTo>
                  <a:pt x="0" y="7620"/>
                </a:lnTo>
                <a:lnTo>
                  <a:pt x="457200" y="0"/>
                </a:lnTo>
                <a:lnTo>
                  <a:pt x="525780" y="1501140"/>
                </a:lnTo>
                <a:lnTo>
                  <a:pt x="3489960" y="1600200"/>
                </a:lnTo>
                <a:lnTo>
                  <a:pt x="3368040" y="2072640"/>
                </a:lnTo>
                <a:lnTo>
                  <a:pt x="335280" y="2019300"/>
                </a:lnTo>
                <a:lnTo>
                  <a:pt x="106680" y="1798320"/>
                </a:lnTo>
                <a:lnTo>
                  <a:pt x="0" y="7620"/>
                </a:lnTo>
                <a:close/>
              </a:path>
            </a:pathLst>
          </a:custGeom>
          <a:solidFill>
            <a:srgbClr val="1D262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7F3ADD6B-0586-4A73-93DA-680E09A40444}"/>
              </a:ext>
            </a:extLst>
          </p:cNvPr>
          <p:cNvGrpSpPr/>
          <p:nvPr/>
        </p:nvGrpSpPr>
        <p:grpSpPr>
          <a:xfrm>
            <a:off x="-1868" y="4810171"/>
            <a:ext cx="9144000" cy="2038776"/>
            <a:chOff x="-1868" y="4810171"/>
            <a:chExt cx="9144000" cy="2038776"/>
          </a:xfrm>
        </p:grpSpPr>
        <p:cxnSp>
          <p:nvCxnSpPr>
            <p:cNvPr id="174" name="Прямая соединительная линия 173">
              <a:extLst>
                <a:ext uri="{FF2B5EF4-FFF2-40B4-BE49-F238E27FC236}">
                  <a16:creationId xmlns:a16="http://schemas.microsoft.com/office/drawing/2014/main" id="{073E1963-9F43-4417-9E21-59849D88CE84}"/>
                </a:ext>
              </a:extLst>
            </p:cNvPr>
            <p:cNvCxnSpPr>
              <a:cxnSpLocks/>
            </p:cNvCxnSpPr>
            <p:nvPr/>
          </p:nvCxnSpPr>
          <p:spPr>
            <a:xfrm>
              <a:off x="26290" y="4822875"/>
              <a:ext cx="9091420" cy="0"/>
            </a:xfrm>
            <a:prstGeom prst="line">
              <a:avLst/>
            </a:prstGeom>
            <a:ln w="12700">
              <a:solidFill>
                <a:schemeClr val="tx2">
                  <a:lumMod val="90000"/>
                  <a:lumOff val="10000"/>
                  <a:alpha val="46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D3E552FC-BE91-48BF-BCE1-CF1235AF592F}"/>
                </a:ext>
              </a:extLst>
            </p:cNvPr>
            <p:cNvGrpSpPr/>
            <p:nvPr/>
          </p:nvGrpSpPr>
          <p:grpSpPr>
            <a:xfrm>
              <a:off x="-1868" y="4810171"/>
              <a:ext cx="9144000" cy="2038776"/>
              <a:chOff x="-1868" y="4810171"/>
              <a:chExt cx="9144000" cy="2038776"/>
            </a:xfrm>
          </p:grpSpPr>
          <p:sp>
            <p:nvSpPr>
              <p:cNvPr id="176" name="Прямоугольник 175">
                <a:extLst>
                  <a:ext uri="{FF2B5EF4-FFF2-40B4-BE49-F238E27FC236}">
                    <a16:creationId xmlns:a16="http://schemas.microsoft.com/office/drawing/2014/main" id="{BBE64843-890F-489D-8B1F-CDF75AEE76AC}"/>
                  </a:ext>
                </a:extLst>
              </p:cNvPr>
              <p:cNvSpPr/>
              <p:nvPr/>
            </p:nvSpPr>
            <p:spPr>
              <a:xfrm>
                <a:off x="-1868" y="4810171"/>
                <a:ext cx="9144000" cy="2038776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  <a:alpha val="2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8" name="Группа 177">
                <a:extLst>
                  <a:ext uri="{FF2B5EF4-FFF2-40B4-BE49-F238E27FC236}">
                    <a16:creationId xmlns:a16="http://schemas.microsoft.com/office/drawing/2014/main" id="{A55FB531-EED1-40CA-AFD6-99BB63A4EFD0}"/>
                  </a:ext>
                </a:extLst>
              </p:cNvPr>
              <p:cNvGrpSpPr/>
              <p:nvPr/>
            </p:nvGrpSpPr>
            <p:grpSpPr>
              <a:xfrm>
                <a:off x="3802462" y="5655370"/>
                <a:ext cx="394198" cy="164541"/>
                <a:chOff x="4316237" y="-482600"/>
                <a:chExt cx="1235695" cy="484632"/>
              </a:xfrm>
            </p:grpSpPr>
            <p:sp>
              <p:nvSpPr>
                <p:cNvPr id="241" name="Стрелка: шеврон 240">
                  <a:extLst>
                    <a:ext uri="{FF2B5EF4-FFF2-40B4-BE49-F238E27FC236}">
                      <a16:creationId xmlns:a16="http://schemas.microsoft.com/office/drawing/2014/main" id="{3E5AE159-B4EE-4BEB-AFF8-645965476EE3}"/>
                    </a:ext>
                  </a:extLst>
                </p:cNvPr>
                <p:cNvSpPr/>
                <p:nvPr/>
              </p:nvSpPr>
              <p:spPr>
                <a:xfrm>
                  <a:off x="431623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2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Стрелка: шеврон 241">
                  <a:extLst>
                    <a:ext uri="{FF2B5EF4-FFF2-40B4-BE49-F238E27FC236}">
                      <a16:creationId xmlns:a16="http://schemas.microsoft.com/office/drawing/2014/main" id="{B506EC33-6956-458A-BE28-1BECA10D2C4F}"/>
                    </a:ext>
                  </a:extLst>
                </p:cNvPr>
                <p:cNvSpPr/>
                <p:nvPr/>
              </p:nvSpPr>
              <p:spPr>
                <a:xfrm>
                  <a:off x="469176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Стрелка: шеврон 244">
                  <a:extLst>
                    <a:ext uri="{FF2B5EF4-FFF2-40B4-BE49-F238E27FC236}">
                      <a16:creationId xmlns:a16="http://schemas.microsoft.com/office/drawing/2014/main" id="{A6F734BF-5F66-47CE-A3B1-06419890C390}"/>
                    </a:ext>
                  </a:extLst>
                </p:cNvPr>
                <p:cNvSpPr/>
                <p:nvPr/>
              </p:nvSpPr>
              <p:spPr>
                <a:xfrm>
                  <a:off x="5067300" y="-482600"/>
                  <a:ext cx="484632" cy="484632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80" name="Прямая соединительная линия 179">
                <a:extLst>
                  <a:ext uri="{FF2B5EF4-FFF2-40B4-BE49-F238E27FC236}">
                    <a16:creationId xmlns:a16="http://schemas.microsoft.com/office/drawing/2014/main" id="{435A6778-5CD3-4FCB-92B8-AC4167CE7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5714" y="5831470"/>
                <a:ext cx="0" cy="362254"/>
              </a:xfrm>
              <a:prstGeom prst="line">
                <a:avLst/>
              </a:prstGeom>
              <a:ln w="3810">
                <a:solidFill>
                  <a:schemeClr val="tx2">
                    <a:lumMod val="50000"/>
                    <a:lumOff val="50000"/>
                  </a:schemeClr>
                </a:solidFill>
                <a:prstDash val="dash"/>
              </a:ln>
            </p:spPr>
          </p:cxnSp>
          <p:sp>
            <p:nvSpPr>
              <p:cNvPr id="183" name="Прямоугольник 182">
                <a:extLst>
                  <a:ext uri="{FF2B5EF4-FFF2-40B4-BE49-F238E27FC236}">
                    <a16:creationId xmlns:a16="http://schemas.microsoft.com/office/drawing/2014/main" id="{6C14DF8B-DAFB-4968-9CE7-4C4270DC3207}"/>
                  </a:ext>
                </a:extLst>
              </p:cNvPr>
              <p:cNvSpPr/>
              <p:nvPr/>
            </p:nvSpPr>
            <p:spPr>
              <a:xfrm>
                <a:off x="6780940" y="5657751"/>
                <a:ext cx="1200188" cy="168027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dirty="0" err="1">
                  <a:latin typeface="+mj-lt"/>
                </a:endParaRPr>
              </a:p>
            </p:txBody>
          </p:sp>
          <p:sp>
            <p:nvSpPr>
              <p:cNvPr id="185" name="Прямоугольник: скругленные углы 184">
                <a:extLst>
                  <a:ext uri="{FF2B5EF4-FFF2-40B4-BE49-F238E27FC236}">
                    <a16:creationId xmlns:a16="http://schemas.microsoft.com/office/drawing/2014/main" id="{4D68EEE6-4410-4B73-BAF1-B16B81AA644B}"/>
                  </a:ext>
                </a:extLst>
              </p:cNvPr>
              <p:cNvSpPr/>
              <p:nvPr/>
            </p:nvSpPr>
            <p:spPr>
              <a:xfrm>
                <a:off x="4563052" y="4960864"/>
                <a:ext cx="2469558" cy="1199537"/>
              </a:xfrm>
              <a:prstGeom prst="roundRect">
                <a:avLst>
                  <a:gd name="adj" fmla="val 1031"/>
                </a:avLst>
              </a:prstGeom>
              <a:gradFill>
                <a:gsLst>
                  <a:gs pos="100000">
                    <a:schemeClr val="tx2"/>
                  </a:gs>
                  <a:gs pos="0">
                    <a:schemeClr val="tx2">
                      <a:lumMod val="90000"/>
                      <a:lumOff val="10000"/>
                    </a:schemeClr>
                  </a:gs>
                </a:gsLst>
                <a:lin ang="2700000" scaled="1"/>
              </a:gradFill>
              <a:ln w="9525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1400" kern="0" dirty="0" err="1">
                  <a:solidFill>
                    <a:srgbClr val="FFFFFF"/>
                  </a:solidFill>
                  <a:latin typeface="+mj-lt"/>
                </a:endParaRP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7265FB10-C0CD-4FFB-B0B1-0B7C24D10453}"/>
                  </a:ext>
                </a:extLst>
              </p:cNvPr>
              <p:cNvSpPr txBox="1"/>
              <p:nvPr/>
            </p:nvSpPr>
            <p:spPr>
              <a:xfrm>
                <a:off x="7620875" y="4861649"/>
                <a:ext cx="14832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dirty="0">
                    <a:solidFill>
                      <a:schemeClr val="bg1"/>
                    </a:solidFill>
                    <a:latin typeface="+mj-lt"/>
                  </a:rPr>
                  <a:t>ЧАСТНЫЕ</a:t>
                </a:r>
              </a:p>
              <a:p>
                <a:pPr algn="ctr"/>
                <a:r>
                  <a:rPr lang="ru-RU" sz="1100" b="1" dirty="0">
                    <a:solidFill>
                      <a:schemeClr val="bg1"/>
                    </a:solidFill>
                    <a:latin typeface="+mj-lt"/>
                  </a:rPr>
                  <a:t>ИНВЕСТОРЫ</a:t>
                </a:r>
              </a:p>
            </p:txBody>
          </p:sp>
          <p:sp>
            <p:nvSpPr>
              <p:cNvPr id="187" name="Прямоугольник 186">
                <a:extLst>
                  <a:ext uri="{FF2B5EF4-FFF2-40B4-BE49-F238E27FC236}">
                    <a16:creationId xmlns:a16="http://schemas.microsoft.com/office/drawing/2014/main" id="{5E7E0B24-6228-41CB-8328-D5A785AFF129}"/>
                  </a:ext>
                </a:extLst>
              </p:cNvPr>
              <p:cNvSpPr/>
              <p:nvPr/>
            </p:nvSpPr>
            <p:spPr>
              <a:xfrm>
                <a:off x="2034938" y="5991905"/>
                <a:ext cx="1168910" cy="244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ru-RU" sz="1050" dirty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+mn-lt"/>
                    <a:cs typeface="Arial" pitchFamily="34" charset="0"/>
                  </a:rPr>
                  <a:t>Госгарантия</a:t>
                </a:r>
              </a:p>
            </p:txBody>
          </p:sp>
          <p:sp>
            <p:nvSpPr>
              <p:cNvPr id="196" name="Прямоугольник 195">
                <a:extLst>
                  <a:ext uri="{FF2B5EF4-FFF2-40B4-BE49-F238E27FC236}">
                    <a16:creationId xmlns:a16="http://schemas.microsoft.com/office/drawing/2014/main" id="{719CE04E-F816-4380-97A8-7CA2D9A0D648}"/>
                  </a:ext>
                </a:extLst>
              </p:cNvPr>
              <p:cNvSpPr/>
              <p:nvPr/>
            </p:nvSpPr>
            <p:spPr>
              <a:xfrm>
                <a:off x="5263675" y="5430786"/>
                <a:ext cx="107208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672084">
                  <a:spcAft>
                    <a:spcPts val="300"/>
                  </a:spcAft>
                </a:pPr>
                <a:r>
                  <a:rPr lang="ru-RU" sz="1200" b="1" dirty="0">
                    <a:solidFill>
                      <a:schemeClr val="accent1"/>
                    </a:solidFill>
                    <a:cs typeface="Arial" pitchFamily="34" charset="0"/>
                  </a:rPr>
                  <a:t>Облигации:</a:t>
                </a:r>
              </a:p>
            </p:txBody>
          </p:sp>
          <p:sp>
            <p:nvSpPr>
              <p:cNvPr id="197" name="Прямоугольник 196">
                <a:extLst>
                  <a:ext uri="{FF2B5EF4-FFF2-40B4-BE49-F238E27FC236}">
                    <a16:creationId xmlns:a16="http://schemas.microsoft.com/office/drawing/2014/main" id="{466CBA97-36B0-4CA0-B76D-9AB73D4A31DB}"/>
                  </a:ext>
                </a:extLst>
              </p:cNvPr>
              <p:cNvSpPr/>
              <p:nvPr/>
            </p:nvSpPr>
            <p:spPr>
              <a:xfrm>
                <a:off x="7174276" y="6096124"/>
                <a:ext cx="1301545" cy="3831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0"/>
                  </a:spcBef>
                  <a:buClr>
                    <a:schemeClr val="accent1"/>
                  </a:buClr>
                </a:pPr>
                <a:r>
                  <a:rPr lang="ru-RU" sz="1050" dirty="0">
                    <a:solidFill>
                      <a:schemeClr val="tx2">
                        <a:lumMod val="25000"/>
                        <a:lumOff val="75000"/>
                      </a:schemeClr>
                    </a:solidFill>
                    <a:latin typeface="+mn-lt"/>
                    <a:cs typeface="Arial" pitchFamily="34" charset="0"/>
                  </a:rPr>
                  <a:t>Приобретение облигаций</a:t>
                </a:r>
              </a:p>
            </p:txBody>
          </p:sp>
          <p:grpSp>
            <p:nvGrpSpPr>
              <p:cNvPr id="198" name="Группа 197">
                <a:extLst>
                  <a:ext uri="{FF2B5EF4-FFF2-40B4-BE49-F238E27FC236}">
                    <a16:creationId xmlns:a16="http://schemas.microsoft.com/office/drawing/2014/main" id="{CCBB17E0-C1FE-42E7-9410-1A171D716159}"/>
                  </a:ext>
                </a:extLst>
              </p:cNvPr>
              <p:cNvGrpSpPr/>
              <p:nvPr/>
            </p:nvGrpSpPr>
            <p:grpSpPr>
              <a:xfrm>
                <a:off x="4563052" y="4960865"/>
                <a:ext cx="2473078" cy="461665"/>
                <a:chOff x="4434336" y="4961973"/>
                <a:chExt cx="2473078" cy="461665"/>
              </a:xfrm>
            </p:grpSpPr>
            <p:sp>
              <p:nvSpPr>
                <p:cNvPr id="239" name="Прямоугольник: скругленные углы 238">
                  <a:extLst>
                    <a:ext uri="{FF2B5EF4-FFF2-40B4-BE49-F238E27FC236}">
                      <a16:creationId xmlns:a16="http://schemas.microsoft.com/office/drawing/2014/main" id="{9A81679F-59E3-4F3E-BED2-BCB765984919}"/>
                    </a:ext>
                  </a:extLst>
                </p:cNvPr>
                <p:cNvSpPr/>
                <p:nvPr/>
              </p:nvSpPr>
              <p:spPr>
                <a:xfrm>
                  <a:off x="4434336" y="4969379"/>
                  <a:ext cx="2469558" cy="446852"/>
                </a:xfrm>
                <a:prstGeom prst="roundRect">
                  <a:avLst>
                    <a:gd name="adj" fmla="val 5896"/>
                  </a:avLst>
                </a:prstGeom>
                <a:solidFill>
                  <a:schemeClr val="tx2">
                    <a:lumMod val="75000"/>
                    <a:lumOff val="25000"/>
                  </a:schemeClr>
                </a:solidFill>
                <a:ln w="9525" cap="flat" cmpd="sng" algn="ctr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effectLst>
                  <a:outerShdw blurRad="63500" sx="102000" sy="102000" algn="ctr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pen Sans Light"/>
                    <a:ea typeface="+mn-ea"/>
                    <a:cs typeface="+mn-cs"/>
                  </a:endParaRPr>
                </a:p>
              </p:txBody>
            </p:sp>
            <p:sp>
              <p:nvSpPr>
                <p:cNvPr id="240" name="Прямоугольник 239">
                  <a:extLst>
                    <a:ext uri="{FF2B5EF4-FFF2-40B4-BE49-F238E27FC236}">
                      <a16:creationId xmlns:a16="http://schemas.microsoft.com/office/drawing/2014/main" id="{9A295CCE-E0B9-4CA2-A055-36E0AF964970}"/>
                    </a:ext>
                  </a:extLst>
                </p:cNvPr>
                <p:cNvSpPr/>
                <p:nvPr/>
              </p:nvSpPr>
              <p:spPr>
                <a:xfrm>
                  <a:off x="4441633" y="4961973"/>
                  <a:ext cx="246578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457200"/>
                  <a:r>
                    <a:rPr lang="ru-RU" sz="1200" b="1" kern="0" dirty="0">
                      <a:solidFill>
                        <a:srgbClr val="FFFFFF"/>
                      </a:solidFill>
                      <a:latin typeface="+mj-lt"/>
                      <a:cs typeface="Arial" pitchFamily="34" charset="0"/>
                    </a:rPr>
                    <a:t>СПЕЦИАЛИЗИРОВАННОЕ ФИНАНСОВОЕ ОБЩЕСТВО</a:t>
                  </a:r>
                </a:p>
              </p:txBody>
            </p:sp>
          </p:grpSp>
          <p:grpSp>
            <p:nvGrpSpPr>
              <p:cNvPr id="199" name="Группа 198">
                <a:extLst>
                  <a:ext uri="{FF2B5EF4-FFF2-40B4-BE49-F238E27FC236}">
                    <a16:creationId xmlns:a16="http://schemas.microsoft.com/office/drawing/2014/main" id="{56002F8A-D744-48C1-831C-8218F9C2217E}"/>
                  </a:ext>
                </a:extLst>
              </p:cNvPr>
              <p:cNvGrpSpPr/>
              <p:nvPr/>
            </p:nvGrpSpPr>
            <p:grpSpPr>
              <a:xfrm>
                <a:off x="7878176" y="5257418"/>
                <a:ext cx="968696" cy="968694"/>
                <a:chOff x="7440402" y="5231881"/>
                <a:chExt cx="968696" cy="968694"/>
              </a:xfrm>
            </p:grpSpPr>
            <p:pic>
              <p:nvPicPr>
                <p:cNvPr id="234" name="Рисунок 233">
                  <a:extLst>
                    <a:ext uri="{FF2B5EF4-FFF2-40B4-BE49-F238E27FC236}">
                      <a16:creationId xmlns:a16="http://schemas.microsoft.com/office/drawing/2014/main" id="{FF7BE555-8FB8-4CC8-9E79-53446E09EB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62282" y="5453309"/>
                  <a:ext cx="554039" cy="554039"/>
                </a:xfrm>
                <a:prstGeom prst="rect">
                  <a:avLst/>
                </a:prstGeom>
              </p:spPr>
            </p:pic>
            <p:sp>
              <p:nvSpPr>
                <p:cNvPr id="235" name="Овал 234">
                  <a:extLst>
                    <a:ext uri="{FF2B5EF4-FFF2-40B4-BE49-F238E27FC236}">
                      <a16:creationId xmlns:a16="http://schemas.microsoft.com/office/drawing/2014/main" id="{81E5DEA0-06E4-4BFD-A5AE-BB01688CEB7C}"/>
                    </a:ext>
                  </a:extLst>
                </p:cNvPr>
                <p:cNvSpPr/>
                <p:nvPr/>
              </p:nvSpPr>
              <p:spPr>
                <a:xfrm>
                  <a:off x="7502591" y="5298975"/>
                  <a:ext cx="844316" cy="834506"/>
                </a:xfrm>
                <a:prstGeom prst="ellipse">
                  <a:avLst/>
                </a:prstGeom>
                <a:solidFill>
                  <a:schemeClr val="accent1"/>
                </a:solidFill>
                <a:ln w="25400" cap="flat" cmpd="sng" algn="ctr">
                  <a:noFill/>
                  <a:prstDash val="solid"/>
                </a:ln>
                <a:effectLst>
                  <a:glow rad="177800">
                    <a:schemeClr val="accent1">
                      <a:alpha val="18000"/>
                    </a:schemeClr>
                  </a:glo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36" name="Овал 235">
                  <a:extLst>
                    <a:ext uri="{FF2B5EF4-FFF2-40B4-BE49-F238E27FC236}">
                      <a16:creationId xmlns:a16="http://schemas.microsoft.com/office/drawing/2014/main" id="{81721268-30B9-4175-9881-13AEF17F5604}"/>
                    </a:ext>
                  </a:extLst>
                </p:cNvPr>
                <p:cNvSpPr/>
                <p:nvPr/>
              </p:nvSpPr>
              <p:spPr>
                <a:xfrm>
                  <a:off x="7544171" y="5336396"/>
                  <a:ext cx="761157" cy="752313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7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+mj-lt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237" name="Овал 236">
                  <a:extLst>
                    <a:ext uri="{FF2B5EF4-FFF2-40B4-BE49-F238E27FC236}">
                      <a16:creationId xmlns:a16="http://schemas.microsoft.com/office/drawing/2014/main" id="{EF8587F4-B6AC-4A92-9F13-A5F1B0448D38}"/>
                    </a:ext>
                  </a:extLst>
                </p:cNvPr>
                <p:cNvSpPr/>
                <p:nvPr/>
              </p:nvSpPr>
              <p:spPr>
                <a:xfrm>
                  <a:off x="7440402" y="5231881"/>
                  <a:ext cx="968696" cy="968694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pic>
              <p:nvPicPr>
                <p:cNvPr id="238" name="Рисунок 237">
                  <a:extLst>
                    <a:ext uri="{FF2B5EF4-FFF2-40B4-BE49-F238E27FC236}">
                      <a16:creationId xmlns:a16="http://schemas.microsoft.com/office/drawing/2014/main" id="{2F14718A-42FA-457E-9088-2E4CCB3C04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7820" y="5502216"/>
                  <a:ext cx="377047" cy="402183"/>
                </a:xfrm>
                <a:prstGeom prst="rect">
                  <a:avLst/>
                </a:prstGeom>
              </p:spPr>
            </p:pic>
          </p:grpSp>
          <p:cxnSp>
            <p:nvCxnSpPr>
              <p:cNvPr id="200" name="Прямая соединительная линия 199">
                <a:extLst>
                  <a:ext uri="{FF2B5EF4-FFF2-40B4-BE49-F238E27FC236}">
                    <a16:creationId xmlns:a16="http://schemas.microsoft.com/office/drawing/2014/main" id="{B2F1AA71-A14D-4D1C-B8F4-737660349A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72925" y="5838825"/>
                <a:ext cx="0" cy="592920"/>
              </a:xfrm>
              <a:prstGeom prst="line">
                <a:avLst/>
              </a:prstGeom>
              <a:ln w="3810">
                <a:solidFill>
                  <a:schemeClr val="tx2">
                    <a:lumMod val="50000"/>
                    <a:lumOff val="50000"/>
                  </a:schemeClr>
                </a:solidFill>
                <a:prstDash val="dash"/>
              </a:ln>
            </p:spPr>
          </p:cxnSp>
          <p:grpSp>
            <p:nvGrpSpPr>
              <p:cNvPr id="212" name="Группа 211">
                <a:extLst>
                  <a:ext uri="{FF2B5EF4-FFF2-40B4-BE49-F238E27FC236}">
                    <a16:creationId xmlns:a16="http://schemas.microsoft.com/office/drawing/2014/main" id="{359FF597-1642-4C04-9FF8-786E124E35D6}"/>
                  </a:ext>
                </a:extLst>
              </p:cNvPr>
              <p:cNvGrpSpPr/>
              <p:nvPr/>
            </p:nvGrpSpPr>
            <p:grpSpPr>
              <a:xfrm>
                <a:off x="1884057" y="5655370"/>
                <a:ext cx="394198" cy="164541"/>
                <a:chOff x="4316237" y="-482600"/>
                <a:chExt cx="1235695" cy="484632"/>
              </a:xfrm>
            </p:grpSpPr>
            <p:sp>
              <p:nvSpPr>
                <p:cNvPr id="230" name="Стрелка: шеврон 229">
                  <a:extLst>
                    <a:ext uri="{FF2B5EF4-FFF2-40B4-BE49-F238E27FC236}">
                      <a16:creationId xmlns:a16="http://schemas.microsoft.com/office/drawing/2014/main" id="{9123ED47-2E00-4710-B9E3-606B1D2A294A}"/>
                    </a:ext>
                  </a:extLst>
                </p:cNvPr>
                <p:cNvSpPr/>
                <p:nvPr/>
              </p:nvSpPr>
              <p:spPr>
                <a:xfrm>
                  <a:off x="431623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2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Стрелка: шеврон 230">
                  <a:extLst>
                    <a:ext uri="{FF2B5EF4-FFF2-40B4-BE49-F238E27FC236}">
                      <a16:creationId xmlns:a16="http://schemas.microsoft.com/office/drawing/2014/main" id="{4EFAEBCD-A04B-4BFC-BCDA-3EB26E9E9235}"/>
                    </a:ext>
                  </a:extLst>
                </p:cNvPr>
                <p:cNvSpPr/>
                <p:nvPr/>
              </p:nvSpPr>
              <p:spPr>
                <a:xfrm>
                  <a:off x="469176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2" name="Стрелка: шеврон 231">
                  <a:extLst>
                    <a:ext uri="{FF2B5EF4-FFF2-40B4-BE49-F238E27FC236}">
                      <a16:creationId xmlns:a16="http://schemas.microsoft.com/office/drawing/2014/main" id="{D2375E6A-490D-433A-81A0-2684799C5C2E}"/>
                    </a:ext>
                  </a:extLst>
                </p:cNvPr>
                <p:cNvSpPr/>
                <p:nvPr/>
              </p:nvSpPr>
              <p:spPr>
                <a:xfrm>
                  <a:off x="5067300" y="-482600"/>
                  <a:ext cx="484632" cy="484632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212">
                <a:extLst>
                  <a:ext uri="{FF2B5EF4-FFF2-40B4-BE49-F238E27FC236}">
                    <a16:creationId xmlns:a16="http://schemas.microsoft.com/office/drawing/2014/main" id="{72D5EBE0-8A31-4C03-9B02-E6B86B1F259A}"/>
                  </a:ext>
                </a:extLst>
              </p:cNvPr>
              <p:cNvGrpSpPr/>
              <p:nvPr/>
            </p:nvGrpSpPr>
            <p:grpSpPr>
              <a:xfrm flipH="1">
                <a:off x="7250674" y="5657751"/>
                <a:ext cx="394198" cy="164541"/>
                <a:chOff x="4316237" y="-482600"/>
                <a:chExt cx="1235695" cy="484632"/>
              </a:xfrm>
            </p:grpSpPr>
            <p:sp>
              <p:nvSpPr>
                <p:cNvPr id="227" name="Стрелка: шеврон 226">
                  <a:extLst>
                    <a:ext uri="{FF2B5EF4-FFF2-40B4-BE49-F238E27FC236}">
                      <a16:creationId xmlns:a16="http://schemas.microsoft.com/office/drawing/2014/main" id="{8E159336-ACC1-4D85-AEA4-4045DB86E1AA}"/>
                    </a:ext>
                  </a:extLst>
                </p:cNvPr>
                <p:cNvSpPr/>
                <p:nvPr/>
              </p:nvSpPr>
              <p:spPr>
                <a:xfrm>
                  <a:off x="431623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2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8" name="Стрелка: шеврон 227">
                  <a:extLst>
                    <a:ext uri="{FF2B5EF4-FFF2-40B4-BE49-F238E27FC236}">
                      <a16:creationId xmlns:a16="http://schemas.microsoft.com/office/drawing/2014/main" id="{7AAC4416-D752-4265-BA37-7DDCED897BD0}"/>
                    </a:ext>
                  </a:extLst>
                </p:cNvPr>
                <p:cNvSpPr/>
                <p:nvPr/>
              </p:nvSpPr>
              <p:spPr>
                <a:xfrm>
                  <a:off x="4691767" y="-482600"/>
                  <a:ext cx="484633" cy="484632"/>
                </a:xfrm>
                <a:prstGeom prst="chevron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Стрелка: шеврон 228">
                  <a:extLst>
                    <a:ext uri="{FF2B5EF4-FFF2-40B4-BE49-F238E27FC236}">
                      <a16:creationId xmlns:a16="http://schemas.microsoft.com/office/drawing/2014/main" id="{2D14A68B-BF38-42DF-923A-C54B79F01B79}"/>
                    </a:ext>
                  </a:extLst>
                </p:cNvPr>
                <p:cNvSpPr/>
                <p:nvPr/>
              </p:nvSpPr>
              <p:spPr>
                <a:xfrm>
                  <a:off x="5067300" y="-482600"/>
                  <a:ext cx="484632" cy="484632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14" name="Прямоугольник 213">
                <a:extLst>
                  <a:ext uri="{FF2B5EF4-FFF2-40B4-BE49-F238E27FC236}">
                    <a16:creationId xmlns:a16="http://schemas.microsoft.com/office/drawing/2014/main" id="{3EC24D24-510C-46EF-AAE2-15D0B46D03C3}"/>
                  </a:ext>
                </a:extLst>
              </p:cNvPr>
              <p:cNvSpPr/>
              <p:nvPr/>
            </p:nvSpPr>
            <p:spPr>
              <a:xfrm>
                <a:off x="4645758" y="5699306"/>
                <a:ext cx="21251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solidFill>
                      <a:schemeClr val="bg1"/>
                    </a:solidFill>
                    <a:latin typeface="+mj-lt"/>
                  </a:rPr>
                  <a:t>Обеспечены портфелем </a:t>
                </a:r>
                <a:br>
                  <a:rPr lang="ru-RU" sz="90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ru-RU" sz="900" dirty="0">
                    <a:solidFill>
                      <a:schemeClr val="bg1"/>
                    </a:solidFill>
                    <a:latin typeface="+mj-lt"/>
                  </a:rPr>
                  <a:t>проектов (транши А) </a:t>
                </a:r>
              </a:p>
            </p:txBody>
          </p:sp>
          <p:sp>
            <p:nvSpPr>
              <p:cNvPr id="215" name="Левая круглая скобка 214">
                <a:extLst>
                  <a:ext uri="{FF2B5EF4-FFF2-40B4-BE49-F238E27FC236}">
                    <a16:creationId xmlns:a16="http://schemas.microsoft.com/office/drawing/2014/main" id="{B88CA085-D9EF-4949-AF87-014EDBF76528}"/>
                  </a:ext>
                </a:extLst>
              </p:cNvPr>
              <p:cNvSpPr/>
              <p:nvPr/>
            </p:nvSpPr>
            <p:spPr>
              <a:xfrm>
                <a:off x="349883" y="4883944"/>
                <a:ext cx="87992" cy="1640680"/>
              </a:xfrm>
              <a:prstGeom prst="leftBracket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6D864D4A-27CB-406F-9EE7-081A06A148A1}"/>
                  </a:ext>
                </a:extLst>
              </p:cNvPr>
              <p:cNvSpPr txBox="1"/>
              <p:nvPr/>
            </p:nvSpPr>
            <p:spPr>
              <a:xfrm rot="16200000">
                <a:off x="-265981" y="5473452"/>
                <a:ext cx="1414194" cy="461665"/>
              </a:xfrm>
              <a:prstGeom prst="rect">
                <a:avLst/>
              </a:prstGeom>
              <a:solidFill>
                <a:srgbClr val="202A3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solidFill>
                      <a:schemeClr val="accent3"/>
                    </a:solidFill>
                  </a:rPr>
                  <a:t>Секьюритизация  </a:t>
                </a:r>
              </a:p>
              <a:p>
                <a:pPr algn="ctr"/>
                <a:r>
                  <a:rPr lang="ru-RU" sz="1200" dirty="0">
                    <a:solidFill>
                      <a:schemeClr val="accent3"/>
                    </a:solidFill>
                  </a:rPr>
                  <a:t>портфеля </a:t>
                </a:r>
              </a:p>
            </p:txBody>
          </p:sp>
        </p:grpSp>
      </p:grp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878CFF9D-246C-42C6-BF0F-E9B66B0013F1}"/>
              </a:ext>
            </a:extLst>
          </p:cNvPr>
          <p:cNvSpPr/>
          <p:nvPr/>
        </p:nvSpPr>
        <p:spPr>
          <a:xfrm>
            <a:off x="8439150" y="64770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72" name="Номер слайда 5">
            <a:extLst>
              <a:ext uri="{FF2B5EF4-FFF2-40B4-BE49-F238E27FC236}">
                <a16:creationId xmlns:a16="http://schemas.microsoft.com/office/drawing/2014/main" id="{B6E4DB0E-6D3F-4F6E-A9AF-2471022C0EA0}"/>
              </a:ext>
            </a:extLst>
          </p:cNvPr>
          <p:cNvSpPr txBox="1">
            <a:spLocks/>
          </p:cNvSpPr>
          <p:nvPr/>
        </p:nvSpPr>
        <p:spPr>
          <a:xfrm>
            <a:off x="8199120" y="6540501"/>
            <a:ext cx="861060" cy="2508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fld id="{6F6A9728-980D-4964-908A-C8DC72D879E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846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069AD20-2759-415C-B299-3CA2FEF6FCBB}"/>
              </a:ext>
            </a:extLst>
          </p:cNvPr>
          <p:cNvGrpSpPr/>
          <p:nvPr/>
        </p:nvGrpSpPr>
        <p:grpSpPr>
          <a:xfrm>
            <a:off x="329105" y="804362"/>
            <a:ext cx="8491045" cy="2967538"/>
            <a:chOff x="329105" y="804362"/>
            <a:chExt cx="8491045" cy="2967538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B2A265C9-FAC2-4179-B959-F80092E9F601}"/>
                </a:ext>
              </a:extLst>
            </p:cNvPr>
            <p:cNvGrpSpPr/>
            <p:nvPr/>
          </p:nvGrpSpPr>
          <p:grpSpPr>
            <a:xfrm>
              <a:off x="329105" y="804362"/>
              <a:ext cx="8491045" cy="2967538"/>
              <a:chOff x="329105" y="2509793"/>
              <a:chExt cx="2015293" cy="2967538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65799FEF-026E-4465-8C2C-EC1B643B5068}"/>
                  </a:ext>
                </a:extLst>
              </p:cNvPr>
              <p:cNvSpPr/>
              <p:nvPr/>
            </p:nvSpPr>
            <p:spPr>
              <a:xfrm>
                <a:off x="329105" y="2944885"/>
                <a:ext cx="2015293" cy="2532446"/>
              </a:xfrm>
              <a:prstGeom prst="roundRect">
                <a:avLst>
                  <a:gd name="adj" fmla="val 1031"/>
                </a:avLst>
              </a:prstGeom>
              <a:gradFill>
                <a:gsLst>
                  <a:gs pos="100000">
                    <a:schemeClr val="tx2"/>
                  </a:gs>
                  <a:gs pos="0">
                    <a:schemeClr val="tx2">
                      <a:lumMod val="90000"/>
                      <a:lumOff val="10000"/>
                    </a:schemeClr>
                  </a:gs>
                </a:gsLst>
                <a:lin ang="2700000" scaled="1"/>
              </a:gradFill>
              <a:ln w="9525" cap="flat" cmpd="sng" algn="ctr">
                <a:solidFill>
                  <a:schemeClr val="tx2">
                    <a:lumMod val="90000"/>
                    <a:lumOff val="10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:a16="http://schemas.microsoft.com/office/drawing/2014/main" id="{7372BEAE-8D11-4776-9908-E2BED6A5C28E}"/>
                  </a:ext>
                </a:extLst>
              </p:cNvPr>
              <p:cNvSpPr/>
              <p:nvPr/>
            </p:nvSpPr>
            <p:spPr>
              <a:xfrm>
                <a:off x="329105" y="2509793"/>
                <a:ext cx="2015293" cy="466567"/>
              </a:xfrm>
              <a:prstGeom prst="roundRect">
                <a:avLst>
                  <a:gd name="adj" fmla="val 5896"/>
                </a:avLst>
              </a:prstGeom>
              <a:solidFill>
                <a:schemeClr val="tx2">
                  <a:lumMod val="75000"/>
                  <a:lumOff val="25000"/>
                </a:schemeClr>
              </a:solidFill>
              <a:ln w="9525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2121C71-C1F5-4662-BD86-CECCAE28B9DA}"/>
                </a:ext>
              </a:extLst>
            </p:cNvPr>
            <p:cNvSpPr txBox="1"/>
            <p:nvPr/>
          </p:nvSpPr>
          <p:spPr>
            <a:xfrm>
              <a:off x="424263" y="1350873"/>
              <a:ext cx="25475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962" fontAlgn="base">
                <a:spcBef>
                  <a:spcPts val="120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accent1"/>
                  </a:solidFill>
                  <a:latin typeface="Arial" charset="0"/>
                </a:rPr>
                <a:t>Транш В</a:t>
              </a:r>
              <a:r>
                <a:rPr lang="ru-RU" sz="1600" dirty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ru-RU" sz="1600" dirty="0">
                  <a:solidFill>
                    <a:schemeClr val="bg1"/>
                  </a:solidFill>
                  <a:latin typeface="Arial" charset="0"/>
                </a:rPr>
              </a:br>
              <a:r>
                <a:rPr lang="ru-RU" sz="1100" dirty="0">
                  <a:solidFill>
                    <a:schemeClr val="bg1"/>
                  </a:solidFill>
                  <a:latin typeface="Arial" charset="0"/>
                </a:rPr>
                <a:t>для </a:t>
              </a:r>
              <a:r>
                <a:rPr lang="ru-RU" sz="1100" dirty="0" err="1">
                  <a:solidFill>
                    <a:schemeClr val="bg1"/>
                  </a:solidFill>
                  <a:latin typeface="Arial" charset="0"/>
                </a:rPr>
                <a:t>ВЭБа</a:t>
              </a:r>
              <a:r>
                <a:rPr lang="ru-RU" sz="1100" dirty="0">
                  <a:solidFill>
                    <a:schemeClr val="bg1"/>
                  </a:solidFill>
                  <a:latin typeface="Arial" charset="0"/>
                </a:rPr>
                <a:t>, защитный</a:t>
              </a:r>
              <a:br>
                <a:rPr lang="ru-RU" sz="1100" dirty="0">
                  <a:solidFill>
                    <a:schemeClr val="bg1"/>
                  </a:solidFill>
                  <a:latin typeface="Arial" charset="0"/>
                </a:rPr>
              </a:br>
              <a:r>
                <a:rPr lang="ru-RU" sz="1100" dirty="0">
                  <a:solidFill>
                    <a:schemeClr val="bg1"/>
                  </a:solidFill>
                  <a:latin typeface="Arial" charset="0"/>
                </a:rPr>
                <a:t>для траншей А, Б (до 20%)</a:t>
              </a:r>
              <a:endParaRPr lang="ru-RU" sz="16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20EEAEC-68C3-4967-973D-0A9F34E4ADAF}"/>
                </a:ext>
              </a:extLst>
            </p:cNvPr>
            <p:cNvSpPr txBox="1"/>
            <p:nvPr/>
          </p:nvSpPr>
          <p:spPr>
            <a:xfrm>
              <a:off x="424263" y="2230462"/>
              <a:ext cx="25475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962" fontAlgn="base">
                <a:spcBef>
                  <a:spcPts val="120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accent4"/>
                  </a:solidFill>
                  <a:latin typeface="Arial" charset="0"/>
                </a:rPr>
                <a:t>Транш Б</a:t>
              </a:r>
              <a:r>
                <a:rPr lang="ru-RU" sz="1600" b="1" dirty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ru-RU" sz="1600" b="1" dirty="0">
                  <a:solidFill>
                    <a:schemeClr val="bg1"/>
                  </a:solidFill>
                  <a:latin typeface="Arial" charset="0"/>
                </a:rPr>
              </a:br>
              <a:r>
                <a:rPr lang="ru-RU" sz="1100" dirty="0">
                  <a:solidFill>
                    <a:schemeClr val="bg1"/>
                  </a:solidFill>
                  <a:latin typeface="Arial" charset="0"/>
                </a:rPr>
                <a:t>для банков,</a:t>
              </a:r>
              <a:r>
                <a:rPr lang="en-US" sz="1100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ru-RU" sz="1100" dirty="0">
                  <a:solidFill>
                    <a:schemeClr val="bg1"/>
                  </a:solidFill>
                  <a:latin typeface="Arial" charset="0"/>
                </a:rPr>
                <a:t>гибкий</a:t>
              </a:r>
              <a:endParaRPr lang="ru-RU" sz="16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0AC059B4-3C35-4B04-B17F-A783698A13D1}"/>
                </a:ext>
              </a:extLst>
            </p:cNvPr>
            <p:cNvSpPr/>
            <p:nvPr/>
          </p:nvSpPr>
          <p:spPr>
            <a:xfrm>
              <a:off x="896854" y="849775"/>
              <a:ext cx="4056146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defTabSz="457200"/>
              <a:r>
                <a:rPr lang="ru-RU" sz="16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Задолженность проектной компании</a:t>
              </a:r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98FCF4C-6D58-450D-9120-7A50E67F6DA1}"/>
                </a:ext>
              </a:extLst>
            </p:cNvPr>
            <p:cNvCxnSpPr>
              <a:cxnSpLocks/>
            </p:cNvCxnSpPr>
            <p:nvPr/>
          </p:nvCxnSpPr>
          <p:spPr>
            <a:xfrm>
              <a:off x="338866" y="2099633"/>
              <a:ext cx="2928209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9C9CEA16-10F7-4A57-8FC1-145979D3EF59}"/>
                </a:ext>
              </a:extLst>
            </p:cNvPr>
            <p:cNvCxnSpPr>
              <a:cxnSpLocks/>
            </p:cNvCxnSpPr>
            <p:nvPr/>
          </p:nvCxnSpPr>
          <p:spPr>
            <a:xfrm>
              <a:off x="338866" y="2935767"/>
              <a:ext cx="2928209" cy="0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105E355-A320-4ACD-958C-A4C7DD6B0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flipV="1">
              <a:off x="552450" y="895349"/>
              <a:ext cx="295275" cy="295275"/>
            </a:xfrm>
            <a:prstGeom prst="rect">
              <a:avLst/>
            </a:prstGeom>
          </p:spPr>
        </p:pic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E9FF41C5-01A5-4173-925A-B8A1499D8148}"/>
                </a:ext>
              </a:extLst>
            </p:cNvPr>
            <p:cNvSpPr/>
            <p:nvPr/>
          </p:nvSpPr>
          <p:spPr>
            <a:xfrm>
              <a:off x="4924708" y="1284625"/>
              <a:ext cx="2476960" cy="2377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</a:pPr>
              <a:r>
                <a:rPr lang="ru-RU" sz="1050" dirty="0">
                  <a:solidFill>
                    <a:schemeClr val="tx2">
                      <a:lumMod val="25000"/>
                      <a:lumOff val="75000"/>
                    </a:schemeClr>
                  </a:solidFill>
                  <a:cs typeface="Arial" pitchFamily="34" charset="0"/>
                </a:rPr>
                <a:t>Задолженность проектной компании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C6EE31F-E964-4D90-999C-EAB10A195190}"/>
                </a:ext>
              </a:extLst>
            </p:cNvPr>
            <p:cNvSpPr txBox="1"/>
            <p:nvPr/>
          </p:nvSpPr>
          <p:spPr>
            <a:xfrm>
              <a:off x="424263" y="2992462"/>
              <a:ext cx="25475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2962" fontAlgn="base">
                <a:spcBef>
                  <a:spcPts val="120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charset="0"/>
                </a:rPr>
                <a:t>Транш А</a:t>
              </a:r>
              <a:r>
                <a:rPr lang="ru-RU" sz="1600" dirty="0">
                  <a:solidFill>
                    <a:schemeClr val="bg1"/>
                  </a:solidFill>
                  <a:latin typeface="Arial" charset="0"/>
                </a:rPr>
                <a:t/>
              </a:r>
              <a:br>
                <a:rPr lang="ru-RU" sz="1600" dirty="0">
                  <a:solidFill>
                    <a:schemeClr val="bg1"/>
                  </a:solidFill>
                  <a:latin typeface="Arial" charset="0"/>
                </a:rPr>
              </a:br>
              <a:r>
                <a:rPr lang="ru-RU" sz="1100" dirty="0">
                  <a:solidFill>
                    <a:schemeClr val="bg1"/>
                  </a:solidFill>
                  <a:latin typeface="Arial" charset="0"/>
                </a:rPr>
                <a:t>для институциональных инвесторов </a:t>
              </a:r>
              <a:br>
                <a:rPr lang="ru-RU" sz="1100" dirty="0">
                  <a:solidFill>
                    <a:schemeClr val="bg1"/>
                  </a:solidFill>
                  <a:latin typeface="Arial" charset="0"/>
                </a:rPr>
              </a:br>
              <a:r>
                <a:rPr lang="ru-RU" sz="1100" dirty="0">
                  <a:solidFill>
                    <a:schemeClr val="bg1"/>
                  </a:solidFill>
                  <a:latin typeface="Arial" charset="0"/>
                </a:rPr>
                <a:t>(ИИ), надежный (до 40%) </a:t>
              </a:r>
              <a:endParaRPr lang="ru-RU" sz="1600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5759058-6B80-40B8-8968-4E7AA31F5203}"/>
              </a:ext>
            </a:extLst>
          </p:cNvPr>
          <p:cNvGrpSpPr/>
          <p:nvPr/>
        </p:nvGrpSpPr>
        <p:grpSpPr>
          <a:xfrm>
            <a:off x="323850" y="4061137"/>
            <a:ext cx="6408390" cy="2247587"/>
            <a:chOff x="323850" y="4061137"/>
            <a:chExt cx="6408390" cy="2247587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A4E3CE48-FADB-4C81-8F5E-5C573C396A4C}"/>
                </a:ext>
              </a:extLst>
            </p:cNvPr>
            <p:cNvSpPr/>
            <p:nvPr/>
          </p:nvSpPr>
          <p:spPr>
            <a:xfrm flipH="1">
              <a:off x="323850" y="4061137"/>
              <a:ext cx="6408390" cy="2247587"/>
            </a:xfrm>
            <a:prstGeom prst="roundRect">
              <a:avLst>
                <a:gd name="adj" fmla="val 1031"/>
              </a:avLst>
            </a:prstGeom>
            <a:solidFill>
              <a:schemeClr val="tx2"/>
            </a:soli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F31D6425-A4AC-47C3-AAB3-319520D0F90C}"/>
                </a:ext>
              </a:extLst>
            </p:cNvPr>
            <p:cNvSpPr/>
            <p:nvPr/>
          </p:nvSpPr>
          <p:spPr>
            <a:xfrm>
              <a:off x="379836" y="4311650"/>
              <a:ext cx="1508510" cy="1938972"/>
            </a:xfrm>
            <a:prstGeom prst="roundRect">
              <a:avLst>
                <a:gd name="adj" fmla="val 16925"/>
              </a:avLst>
            </a:prstGeom>
            <a:solidFill>
              <a:schemeClr val="tx2">
                <a:lumMod val="75000"/>
                <a:lumOff val="25000"/>
                <a:alpha val="20000"/>
              </a:schemeClr>
            </a:solidFill>
            <a:ln w="9525">
              <a:solidFill>
                <a:schemeClr val="tx2">
                  <a:lumMod val="50000"/>
                  <a:lumOff val="50000"/>
                  <a:alpha val="46000"/>
                </a:schemeClr>
              </a:solidFill>
              <a:prstDash val="sysDot"/>
            </a:ln>
            <a:effectLst>
              <a:outerShdw blurRad="635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  <p:cxnSp>
          <p:nvCxnSpPr>
            <p:cNvPr id="469" name="Прямая соединительная линия 468">
              <a:extLst>
                <a:ext uri="{FF2B5EF4-FFF2-40B4-BE49-F238E27FC236}">
                  <a16:creationId xmlns:a16="http://schemas.microsoft.com/office/drawing/2014/main" id="{1D79450D-7B89-45D6-9548-897CCE3988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3355" y="4190249"/>
              <a:ext cx="0" cy="2052862"/>
            </a:xfrm>
            <a:prstGeom prst="line">
              <a:avLst/>
            </a:prstGeom>
            <a:ln w="12700">
              <a:solidFill>
                <a:schemeClr val="tx2">
                  <a:lumMod val="75000"/>
                  <a:lumOff val="25000"/>
                  <a:alpha val="5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Прямая соединительная линия 425">
              <a:extLst>
                <a:ext uri="{FF2B5EF4-FFF2-40B4-BE49-F238E27FC236}">
                  <a16:creationId xmlns:a16="http://schemas.microsoft.com/office/drawing/2014/main" id="{50CFCE7B-09F2-42E1-9F59-35B1FB6A26DE}"/>
                </a:ext>
              </a:extLst>
            </p:cNvPr>
            <p:cNvCxnSpPr>
              <a:cxnSpLocks/>
              <a:stCxn id="372" idx="3"/>
            </p:cNvCxnSpPr>
            <p:nvPr/>
          </p:nvCxnSpPr>
          <p:spPr>
            <a:xfrm>
              <a:off x="1888654" y="5062336"/>
              <a:ext cx="263092" cy="211016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787DD7B0-30E6-431B-8134-8708A6191E6A}"/>
                </a:ext>
              </a:extLst>
            </p:cNvPr>
            <p:cNvGrpSpPr/>
            <p:nvPr/>
          </p:nvGrpSpPr>
          <p:grpSpPr>
            <a:xfrm>
              <a:off x="420512" y="4366006"/>
              <a:ext cx="1468142" cy="1871306"/>
              <a:chOff x="418585" y="4350815"/>
              <a:chExt cx="1468142" cy="1871306"/>
            </a:xfrm>
          </p:grpSpPr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72D4142B-FB5F-47A8-844F-2203E84C6377}"/>
                  </a:ext>
                </a:extLst>
              </p:cNvPr>
              <p:cNvGrpSpPr/>
              <p:nvPr/>
            </p:nvGrpSpPr>
            <p:grpSpPr>
              <a:xfrm>
                <a:off x="418585" y="4350815"/>
                <a:ext cx="1467176" cy="435373"/>
                <a:chOff x="418585" y="4350815"/>
                <a:chExt cx="1467176" cy="435373"/>
              </a:xfrm>
            </p:grpSpPr>
            <p:sp>
              <p:nvSpPr>
                <p:cNvPr id="379" name="Прямоугольник: скругленные углы 378">
                  <a:extLst>
                    <a:ext uri="{FF2B5EF4-FFF2-40B4-BE49-F238E27FC236}">
                      <a16:creationId xmlns:a16="http://schemas.microsoft.com/office/drawing/2014/main" id="{BB20516C-B729-4313-A28D-8E7665749449}"/>
                    </a:ext>
                  </a:extLst>
                </p:cNvPr>
                <p:cNvSpPr/>
                <p:nvPr/>
              </p:nvSpPr>
              <p:spPr>
                <a:xfrm>
                  <a:off x="418585" y="4350815"/>
                  <a:ext cx="1431648" cy="4353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90000"/>
                    <a:lumOff val="10000"/>
                  </a:schemeClr>
                </a:solidFill>
                <a:ln w="63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80" name="Группа 379">
                  <a:extLst>
                    <a:ext uri="{FF2B5EF4-FFF2-40B4-BE49-F238E27FC236}">
                      <a16:creationId xmlns:a16="http://schemas.microsoft.com/office/drawing/2014/main" id="{BEA008FA-4CD6-4981-BF72-AC581EE282E9}"/>
                    </a:ext>
                  </a:extLst>
                </p:cNvPr>
                <p:cNvGrpSpPr/>
                <p:nvPr/>
              </p:nvGrpSpPr>
              <p:grpSpPr>
                <a:xfrm>
                  <a:off x="421959" y="4354188"/>
                  <a:ext cx="428626" cy="428626"/>
                  <a:chOff x="2492091" y="3316111"/>
                  <a:chExt cx="968696" cy="968694"/>
                </a:xfrm>
              </p:grpSpPr>
              <p:pic>
                <p:nvPicPr>
                  <p:cNvPr id="382" name="Рисунок 381" descr="Изображение выглядит как объект&#10;&#10;Описание создано с высокой степенью достоверности">
                    <a:extLst>
                      <a:ext uri="{FF2B5EF4-FFF2-40B4-BE49-F238E27FC236}">
                        <a16:creationId xmlns:a16="http://schemas.microsoft.com/office/drawing/2014/main" id="{41EF5D4A-3472-42C0-9D9D-40FFC99324E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biLevel thresh="25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85915" y="3699094"/>
                    <a:ext cx="637238" cy="239582"/>
                  </a:xfrm>
                  <a:prstGeom prst="rect">
                    <a:avLst/>
                  </a:prstGeom>
                </p:spPr>
              </p:pic>
              <p:sp>
                <p:nvSpPr>
                  <p:cNvPr id="383" name="Овал 382">
                    <a:extLst>
                      <a:ext uri="{FF2B5EF4-FFF2-40B4-BE49-F238E27FC236}">
                        <a16:creationId xmlns:a16="http://schemas.microsoft.com/office/drawing/2014/main" id="{E25409D2-24DA-4E3D-9F7D-187C65002A06}"/>
                      </a:ext>
                    </a:extLst>
                  </p:cNvPr>
                  <p:cNvSpPr/>
                  <p:nvPr/>
                </p:nvSpPr>
                <p:spPr>
                  <a:xfrm>
                    <a:off x="2554280" y="3383205"/>
                    <a:ext cx="844316" cy="83450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25400" cap="flat" cmpd="sng" algn="ctr">
                    <a:noFill/>
                    <a:prstDash val="solid"/>
                  </a:ln>
                  <a:effectLst>
                    <a:glow rad="177800">
                      <a:schemeClr val="accent1">
                        <a:alpha val="18000"/>
                      </a:schemeClr>
                    </a:glo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384" name="Овал 383">
                    <a:extLst>
                      <a:ext uri="{FF2B5EF4-FFF2-40B4-BE49-F238E27FC236}">
                        <a16:creationId xmlns:a16="http://schemas.microsoft.com/office/drawing/2014/main" id="{7B99AD72-5476-4A75-B135-3C319969874C}"/>
                      </a:ext>
                    </a:extLst>
                  </p:cNvPr>
                  <p:cNvSpPr/>
                  <p:nvPr/>
                </p:nvSpPr>
                <p:spPr>
                  <a:xfrm>
                    <a:off x="2595860" y="3420626"/>
                    <a:ext cx="761157" cy="752313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bg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385" name="Овал 384">
                    <a:extLst>
                      <a:ext uri="{FF2B5EF4-FFF2-40B4-BE49-F238E27FC236}">
                        <a16:creationId xmlns:a16="http://schemas.microsoft.com/office/drawing/2014/main" id="{7078672E-B6DE-4F4E-82AF-66A16E409651}"/>
                      </a:ext>
                    </a:extLst>
                  </p:cNvPr>
                  <p:cNvSpPr/>
                  <p:nvPr/>
                </p:nvSpPr>
                <p:spPr>
                  <a:xfrm>
                    <a:off x="2492091" y="3316111"/>
                    <a:ext cx="968696" cy="968694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accent1">
                        <a:alpha val="15000"/>
                      </a:scheme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386" name="Рисунок 385" descr="Изображение выглядит как объект&#10;&#10;Описание создано с высокой степенью достоверности">
                    <a:extLst>
                      <a:ext uri="{FF2B5EF4-FFF2-40B4-BE49-F238E27FC236}">
                        <a16:creationId xmlns:a16="http://schemas.microsoft.com/office/drawing/2014/main" id="{E03B632E-3DF5-4845-A382-9258DF41ED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biLevel thresh="25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-1" t="-1" r="36804" b="-2009"/>
                  <a:stretch/>
                </p:blipFill>
                <p:spPr>
                  <a:xfrm>
                    <a:off x="2750644" y="3679537"/>
                    <a:ext cx="451588" cy="24184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AB14412E-1C10-4B2E-91C2-6FF28BB232F6}"/>
                    </a:ext>
                  </a:extLst>
                </p:cNvPr>
                <p:cNvSpPr txBox="1"/>
                <p:nvPr/>
              </p:nvSpPr>
              <p:spPr>
                <a:xfrm>
                  <a:off x="832575" y="4397685"/>
                  <a:ext cx="1053186" cy="3416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defTabSz="932962">
                    <a:lnSpc>
                      <a:spcPct val="90000"/>
                    </a:lnSpc>
                    <a:defRPr/>
                  </a:pPr>
                  <a:r>
                    <a:rPr lang="ru-RU" sz="900" b="1" kern="0" dirty="0">
                      <a:solidFill>
                        <a:schemeClr val="bg1"/>
                      </a:solidFill>
                      <a:latin typeface="Arial" charset="0"/>
                    </a:rPr>
                    <a:t>ВЭБ транш</a:t>
                  </a:r>
                </a:p>
              </p:txBody>
            </p:sp>
          </p:grpSp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74A295C1-C8DA-4C5B-A1C4-C44B7CF72497}"/>
                  </a:ext>
                </a:extLst>
              </p:cNvPr>
              <p:cNvGrpSpPr/>
              <p:nvPr/>
            </p:nvGrpSpPr>
            <p:grpSpPr>
              <a:xfrm>
                <a:off x="419551" y="4829459"/>
                <a:ext cx="1467176" cy="435373"/>
                <a:chOff x="418585" y="4663128"/>
                <a:chExt cx="1467176" cy="435373"/>
              </a:xfrm>
            </p:grpSpPr>
            <p:sp>
              <p:nvSpPr>
                <p:cNvPr id="370" name="Прямоугольник: скругленные углы 369">
                  <a:extLst>
                    <a:ext uri="{FF2B5EF4-FFF2-40B4-BE49-F238E27FC236}">
                      <a16:creationId xmlns:a16="http://schemas.microsoft.com/office/drawing/2014/main" id="{F994E4D6-8ECC-4A9D-A5E1-0A0F6D1A03F2}"/>
                    </a:ext>
                  </a:extLst>
                </p:cNvPr>
                <p:cNvSpPr/>
                <p:nvPr/>
              </p:nvSpPr>
              <p:spPr>
                <a:xfrm>
                  <a:off x="418585" y="4663128"/>
                  <a:ext cx="1431648" cy="4353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90000"/>
                    <a:lumOff val="10000"/>
                  </a:schemeClr>
                </a:solidFill>
                <a:ln w="63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2" name="TextBox 371">
                  <a:extLst>
                    <a:ext uri="{FF2B5EF4-FFF2-40B4-BE49-F238E27FC236}">
                      <a16:creationId xmlns:a16="http://schemas.microsoft.com/office/drawing/2014/main" id="{D7432CE2-7B87-43EB-8BD8-0B1785E514C5}"/>
                    </a:ext>
                  </a:extLst>
                </p:cNvPr>
                <p:cNvSpPr txBox="1"/>
                <p:nvPr/>
              </p:nvSpPr>
              <p:spPr>
                <a:xfrm>
                  <a:off x="832575" y="4709998"/>
                  <a:ext cx="1053186" cy="3416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32962">
                    <a:lnSpc>
                      <a:spcPct val="90000"/>
                    </a:lnSpc>
                    <a:defRPr/>
                  </a:pPr>
                  <a:r>
                    <a:rPr lang="ru-RU" sz="900" b="1" kern="0" dirty="0">
                      <a:solidFill>
                        <a:schemeClr val="bg1"/>
                      </a:solidFill>
                      <a:latin typeface="Arial" charset="0"/>
                    </a:rPr>
                    <a:t>Банк-</a:t>
                  </a:r>
                  <a:br>
                    <a:rPr lang="ru-RU" sz="900" b="1" kern="0" dirty="0">
                      <a:solidFill>
                        <a:schemeClr val="bg1"/>
                      </a:solidFill>
                      <a:latin typeface="Arial" charset="0"/>
                    </a:rPr>
                  </a:br>
                  <a:r>
                    <a:rPr lang="ru-RU" sz="900" b="1" kern="0" dirty="0">
                      <a:solidFill>
                        <a:schemeClr val="bg1"/>
                      </a:solidFill>
                      <a:latin typeface="Arial" charset="0"/>
                    </a:rPr>
                    <a:t>кредитор 1</a:t>
                  </a:r>
                </a:p>
              </p:txBody>
            </p:sp>
            <p:grpSp>
              <p:nvGrpSpPr>
                <p:cNvPr id="486" name="Группа 485">
                  <a:extLst>
                    <a:ext uri="{FF2B5EF4-FFF2-40B4-BE49-F238E27FC236}">
                      <a16:creationId xmlns:a16="http://schemas.microsoft.com/office/drawing/2014/main" id="{15CBF5F3-AA7C-4D00-9725-0725ED1A4F6F}"/>
                    </a:ext>
                  </a:extLst>
                </p:cNvPr>
                <p:cNvGrpSpPr/>
                <p:nvPr/>
              </p:nvGrpSpPr>
              <p:grpSpPr>
                <a:xfrm>
                  <a:off x="421959" y="4666501"/>
                  <a:ext cx="428626" cy="428626"/>
                  <a:chOff x="-535447" y="4666501"/>
                  <a:chExt cx="428626" cy="428626"/>
                </a:xfrm>
              </p:grpSpPr>
              <p:pic>
                <p:nvPicPr>
                  <p:cNvPr id="487" name="Рисунок 486" descr="Изображение выглядит как объект&#10;&#10;Описание создано с высокой степенью достоверности">
                    <a:extLst>
                      <a:ext uri="{FF2B5EF4-FFF2-40B4-BE49-F238E27FC236}">
                        <a16:creationId xmlns:a16="http://schemas.microsoft.com/office/drawing/2014/main" id="{84946A2F-FCF7-432C-BCC4-B8D81A6CB6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biLevel thresh="25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449684" y="4835963"/>
                    <a:ext cx="281963" cy="106010"/>
                  </a:xfrm>
                  <a:prstGeom prst="rect">
                    <a:avLst/>
                  </a:prstGeom>
                </p:spPr>
              </p:pic>
              <p:sp>
                <p:nvSpPr>
                  <p:cNvPr id="488" name="Овал 487">
                    <a:extLst>
                      <a:ext uri="{FF2B5EF4-FFF2-40B4-BE49-F238E27FC236}">
                        <a16:creationId xmlns:a16="http://schemas.microsoft.com/office/drawing/2014/main" id="{A438A8AB-75BE-48F2-8595-93499155AEC7}"/>
                      </a:ext>
                    </a:extLst>
                  </p:cNvPr>
                  <p:cNvSpPr/>
                  <p:nvPr/>
                </p:nvSpPr>
                <p:spPr>
                  <a:xfrm>
                    <a:off x="-507930" y="4696189"/>
                    <a:ext cx="373591" cy="36925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>
                    <a:glow rad="177800">
                      <a:schemeClr val="accent4">
                        <a:alpha val="18000"/>
                      </a:schemeClr>
                    </a:glo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489" name="Овал 488">
                    <a:extLst>
                      <a:ext uri="{FF2B5EF4-FFF2-40B4-BE49-F238E27FC236}">
                        <a16:creationId xmlns:a16="http://schemas.microsoft.com/office/drawing/2014/main" id="{0F261137-942B-476A-A9B2-08F2735F9335}"/>
                      </a:ext>
                    </a:extLst>
                  </p:cNvPr>
                  <p:cNvSpPr/>
                  <p:nvPr/>
                </p:nvSpPr>
                <p:spPr>
                  <a:xfrm>
                    <a:off x="-489532" y="4712747"/>
                    <a:ext cx="336795" cy="332882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bg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490" name="Овал 489">
                    <a:extLst>
                      <a:ext uri="{FF2B5EF4-FFF2-40B4-BE49-F238E27FC236}">
                        <a16:creationId xmlns:a16="http://schemas.microsoft.com/office/drawing/2014/main" id="{7D1EC07E-0249-47EC-A55A-5FDB30F9C3D9}"/>
                      </a:ext>
                    </a:extLst>
                  </p:cNvPr>
                  <p:cNvSpPr/>
                  <p:nvPr/>
                </p:nvSpPr>
                <p:spPr>
                  <a:xfrm>
                    <a:off x="-535447" y="4666501"/>
                    <a:ext cx="428626" cy="428626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accent4">
                        <a:alpha val="15000"/>
                      </a:scheme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91" name="Рисунок 490">
                    <a:extLst>
                      <a:ext uri="{FF2B5EF4-FFF2-40B4-BE49-F238E27FC236}">
                        <a16:creationId xmlns:a16="http://schemas.microsoft.com/office/drawing/2014/main" id="{60CC996D-D9B5-4852-95CF-FAC44E8665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430186" y="4756150"/>
                    <a:ext cx="218102" cy="21810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171A358F-7365-432B-AEF0-0F9F23F615E9}"/>
                  </a:ext>
                </a:extLst>
              </p:cNvPr>
              <p:cNvGrpSpPr/>
              <p:nvPr/>
            </p:nvGrpSpPr>
            <p:grpSpPr>
              <a:xfrm>
                <a:off x="419551" y="5308103"/>
                <a:ext cx="1467176" cy="435373"/>
                <a:chOff x="418585" y="5167651"/>
                <a:chExt cx="1467176" cy="435373"/>
              </a:xfrm>
            </p:grpSpPr>
            <p:sp>
              <p:nvSpPr>
                <p:cNvPr id="348" name="Прямоугольник: скругленные углы 347">
                  <a:extLst>
                    <a:ext uri="{FF2B5EF4-FFF2-40B4-BE49-F238E27FC236}">
                      <a16:creationId xmlns:a16="http://schemas.microsoft.com/office/drawing/2014/main" id="{D411A392-94A4-4DB7-8BA6-65E7A649F834}"/>
                    </a:ext>
                  </a:extLst>
                </p:cNvPr>
                <p:cNvSpPr/>
                <p:nvPr/>
              </p:nvSpPr>
              <p:spPr>
                <a:xfrm>
                  <a:off x="418585" y="5167651"/>
                  <a:ext cx="1431648" cy="4353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90000"/>
                    <a:lumOff val="10000"/>
                  </a:schemeClr>
                </a:solidFill>
                <a:ln w="63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CBFFF943-A3FD-4286-BC5C-D3C3989F9544}"/>
                    </a:ext>
                  </a:extLst>
                </p:cNvPr>
                <p:cNvSpPr txBox="1"/>
                <p:nvPr/>
              </p:nvSpPr>
              <p:spPr>
                <a:xfrm>
                  <a:off x="832575" y="5214521"/>
                  <a:ext cx="1053186" cy="3416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32962">
                    <a:lnSpc>
                      <a:spcPct val="90000"/>
                    </a:lnSpc>
                    <a:defRPr/>
                  </a:pPr>
                  <a:r>
                    <a:rPr lang="ru-RU" sz="900" b="1" kern="0" dirty="0">
                      <a:solidFill>
                        <a:schemeClr val="bg1"/>
                      </a:solidFill>
                      <a:latin typeface="Arial" charset="0"/>
                    </a:rPr>
                    <a:t>Банк-</a:t>
                  </a:r>
                  <a:br>
                    <a:rPr lang="ru-RU" sz="900" b="1" kern="0" dirty="0">
                      <a:solidFill>
                        <a:schemeClr val="bg1"/>
                      </a:solidFill>
                      <a:latin typeface="Arial" charset="0"/>
                    </a:rPr>
                  </a:br>
                  <a:r>
                    <a:rPr lang="ru-RU" sz="900" b="1" kern="0" dirty="0">
                      <a:solidFill>
                        <a:schemeClr val="bg1"/>
                      </a:solidFill>
                      <a:latin typeface="Arial" charset="0"/>
                    </a:rPr>
                    <a:t>кредитор 2</a:t>
                  </a:r>
                </a:p>
              </p:txBody>
            </p:sp>
            <p:grpSp>
              <p:nvGrpSpPr>
                <p:cNvPr id="492" name="Группа 491">
                  <a:extLst>
                    <a:ext uri="{FF2B5EF4-FFF2-40B4-BE49-F238E27FC236}">
                      <a16:creationId xmlns:a16="http://schemas.microsoft.com/office/drawing/2014/main" id="{3813EA3D-5B6F-4641-951E-7813498D4733}"/>
                    </a:ext>
                  </a:extLst>
                </p:cNvPr>
                <p:cNvGrpSpPr/>
                <p:nvPr/>
              </p:nvGrpSpPr>
              <p:grpSpPr>
                <a:xfrm>
                  <a:off x="421959" y="5171024"/>
                  <a:ext cx="428626" cy="428626"/>
                  <a:chOff x="-535447" y="4666501"/>
                  <a:chExt cx="428626" cy="428626"/>
                </a:xfrm>
              </p:grpSpPr>
              <p:pic>
                <p:nvPicPr>
                  <p:cNvPr id="493" name="Рисунок 492" descr="Изображение выглядит как объект&#10;&#10;Описание создано с высокой степенью достоверности">
                    <a:extLst>
                      <a:ext uri="{FF2B5EF4-FFF2-40B4-BE49-F238E27FC236}">
                        <a16:creationId xmlns:a16="http://schemas.microsoft.com/office/drawing/2014/main" id="{5FBD8672-CDDA-45B8-99EC-9CAADF9E06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biLevel thresh="25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449684" y="4835963"/>
                    <a:ext cx="281963" cy="106010"/>
                  </a:xfrm>
                  <a:prstGeom prst="rect">
                    <a:avLst/>
                  </a:prstGeom>
                </p:spPr>
              </p:pic>
              <p:sp>
                <p:nvSpPr>
                  <p:cNvPr id="494" name="Овал 493">
                    <a:extLst>
                      <a:ext uri="{FF2B5EF4-FFF2-40B4-BE49-F238E27FC236}">
                        <a16:creationId xmlns:a16="http://schemas.microsoft.com/office/drawing/2014/main" id="{AEEE3600-A5AA-4FE0-AE80-193E0F8CD28D}"/>
                      </a:ext>
                    </a:extLst>
                  </p:cNvPr>
                  <p:cNvSpPr/>
                  <p:nvPr/>
                </p:nvSpPr>
                <p:spPr>
                  <a:xfrm>
                    <a:off x="-507930" y="4696189"/>
                    <a:ext cx="373591" cy="369251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25400" cap="flat" cmpd="sng" algn="ctr">
                    <a:noFill/>
                    <a:prstDash val="solid"/>
                  </a:ln>
                  <a:effectLst>
                    <a:glow rad="177800">
                      <a:schemeClr val="accent4">
                        <a:alpha val="18000"/>
                      </a:schemeClr>
                    </a:glo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495" name="Овал 494">
                    <a:extLst>
                      <a:ext uri="{FF2B5EF4-FFF2-40B4-BE49-F238E27FC236}">
                        <a16:creationId xmlns:a16="http://schemas.microsoft.com/office/drawing/2014/main" id="{16B1723F-6F04-4243-A710-7DE7092E5431}"/>
                      </a:ext>
                    </a:extLst>
                  </p:cNvPr>
                  <p:cNvSpPr/>
                  <p:nvPr/>
                </p:nvSpPr>
                <p:spPr>
                  <a:xfrm>
                    <a:off x="-489532" y="4712747"/>
                    <a:ext cx="336795" cy="332882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bg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496" name="Овал 495">
                    <a:extLst>
                      <a:ext uri="{FF2B5EF4-FFF2-40B4-BE49-F238E27FC236}">
                        <a16:creationId xmlns:a16="http://schemas.microsoft.com/office/drawing/2014/main" id="{368451FD-7BCF-4777-B579-12C2AFADAC7C}"/>
                      </a:ext>
                    </a:extLst>
                  </p:cNvPr>
                  <p:cNvSpPr/>
                  <p:nvPr/>
                </p:nvSpPr>
                <p:spPr>
                  <a:xfrm>
                    <a:off x="-535447" y="4666501"/>
                    <a:ext cx="428626" cy="428626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accent4">
                        <a:alpha val="15000"/>
                      </a:scheme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97" name="Рисунок 496">
                    <a:extLst>
                      <a:ext uri="{FF2B5EF4-FFF2-40B4-BE49-F238E27FC236}">
                        <a16:creationId xmlns:a16="http://schemas.microsoft.com/office/drawing/2014/main" id="{6094A1B2-244B-4CB9-B399-32B0815DDDD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430186" y="4756150"/>
                    <a:ext cx="218102" cy="21810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516" name="Группа 515">
                <a:extLst>
                  <a:ext uri="{FF2B5EF4-FFF2-40B4-BE49-F238E27FC236}">
                    <a16:creationId xmlns:a16="http://schemas.microsoft.com/office/drawing/2014/main" id="{4AFB6E98-BC94-4620-9944-C007FD263D4A}"/>
                  </a:ext>
                </a:extLst>
              </p:cNvPr>
              <p:cNvGrpSpPr/>
              <p:nvPr/>
            </p:nvGrpSpPr>
            <p:grpSpPr>
              <a:xfrm>
                <a:off x="419551" y="5786748"/>
                <a:ext cx="1467176" cy="435373"/>
                <a:chOff x="418585" y="5672175"/>
                <a:chExt cx="1467176" cy="435373"/>
              </a:xfrm>
            </p:grpSpPr>
            <p:sp>
              <p:nvSpPr>
                <p:cNvPr id="361" name="Прямоугольник: скругленные углы 360">
                  <a:extLst>
                    <a:ext uri="{FF2B5EF4-FFF2-40B4-BE49-F238E27FC236}">
                      <a16:creationId xmlns:a16="http://schemas.microsoft.com/office/drawing/2014/main" id="{84DE5031-E153-4251-9D8E-34AF6D6D7B61}"/>
                    </a:ext>
                  </a:extLst>
                </p:cNvPr>
                <p:cNvSpPr/>
                <p:nvPr/>
              </p:nvSpPr>
              <p:spPr>
                <a:xfrm>
                  <a:off x="418585" y="5672175"/>
                  <a:ext cx="1431648" cy="43537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90000"/>
                    <a:lumOff val="10000"/>
                  </a:schemeClr>
                </a:solidFill>
                <a:ln w="6350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A6D2BEC0-D594-4028-ADAD-35CB8FEA38C1}"/>
                    </a:ext>
                  </a:extLst>
                </p:cNvPr>
                <p:cNvSpPr txBox="1"/>
                <p:nvPr/>
              </p:nvSpPr>
              <p:spPr>
                <a:xfrm>
                  <a:off x="832575" y="5719045"/>
                  <a:ext cx="1053186" cy="3416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defTabSz="932962">
                    <a:lnSpc>
                      <a:spcPct val="90000"/>
                    </a:lnSpc>
                    <a:defRPr/>
                  </a:pPr>
                  <a:r>
                    <a:rPr lang="ru-RU" sz="900" b="1" kern="0" dirty="0">
                      <a:solidFill>
                        <a:schemeClr val="bg1"/>
                      </a:solidFill>
                      <a:latin typeface="Arial" charset="0"/>
                    </a:rPr>
                    <a:t>СФО-</a:t>
                  </a:r>
                  <a:br>
                    <a:rPr lang="ru-RU" sz="900" b="1" kern="0" dirty="0">
                      <a:solidFill>
                        <a:schemeClr val="bg1"/>
                      </a:solidFill>
                      <a:latin typeface="Arial" charset="0"/>
                    </a:rPr>
                  </a:br>
                  <a:r>
                    <a:rPr lang="ru-RU" sz="900" b="1" kern="0" dirty="0">
                      <a:solidFill>
                        <a:schemeClr val="bg1"/>
                      </a:solidFill>
                      <a:latin typeface="Arial" charset="0"/>
                    </a:rPr>
                    <a:t>кредитор</a:t>
                  </a:r>
                </a:p>
              </p:txBody>
            </p:sp>
            <p:grpSp>
              <p:nvGrpSpPr>
                <p:cNvPr id="515" name="Группа 514">
                  <a:extLst>
                    <a:ext uri="{FF2B5EF4-FFF2-40B4-BE49-F238E27FC236}">
                      <a16:creationId xmlns:a16="http://schemas.microsoft.com/office/drawing/2014/main" id="{0A832285-E923-406B-933C-25061E1A0276}"/>
                    </a:ext>
                  </a:extLst>
                </p:cNvPr>
                <p:cNvGrpSpPr/>
                <p:nvPr/>
              </p:nvGrpSpPr>
              <p:grpSpPr>
                <a:xfrm>
                  <a:off x="421959" y="5675548"/>
                  <a:ext cx="428626" cy="428626"/>
                  <a:chOff x="-558456" y="5736707"/>
                  <a:chExt cx="428626" cy="428626"/>
                </a:xfrm>
              </p:grpSpPr>
              <p:sp>
                <p:nvSpPr>
                  <p:cNvPr id="508" name="Овал 507">
                    <a:extLst>
                      <a:ext uri="{FF2B5EF4-FFF2-40B4-BE49-F238E27FC236}">
                        <a16:creationId xmlns:a16="http://schemas.microsoft.com/office/drawing/2014/main" id="{8252082F-D3DF-429F-9E51-503898E8BEC8}"/>
                      </a:ext>
                    </a:extLst>
                  </p:cNvPr>
                  <p:cNvSpPr/>
                  <p:nvPr/>
                </p:nvSpPr>
                <p:spPr>
                  <a:xfrm>
                    <a:off x="-530938" y="5766395"/>
                    <a:ext cx="373591" cy="369251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25400" cap="flat" cmpd="sng" algn="ctr">
                    <a:noFill/>
                    <a:prstDash val="solid"/>
                  </a:ln>
                  <a:effectLst>
                    <a:glow rad="177800">
                      <a:schemeClr val="accent2">
                        <a:alpha val="18000"/>
                      </a:schemeClr>
                    </a:glo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509" name="Овал 508">
                    <a:extLst>
                      <a:ext uri="{FF2B5EF4-FFF2-40B4-BE49-F238E27FC236}">
                        <a16:creationId xmlns:a16="http://schemas.microsoft.com/office/drawing/2014/main" id="{39D578FE-CE48-440F-9D1E-B2258B41B836}"/>
                      </a:ext>
                    </a:extLst>
                  </p:cNvPr>
                  <p:cNvSpPr/>
                  <p:nvPr/>
                </p:nvSpPr>
                <p:spPr>
                  <a:xfrm>
                    <a:off x="-512540" y="5784579"/>
                    <a:ext cx="336795" cy="332882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bg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7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itchFamily="34" charset="0"/>
                    </a:endParaRPr>
                  </a:p>
                </p:txBody>
              </p:sp>
              <p:sp>
                <p:nvSpPr>
                  <p:cNvPr id="510" name="Овал 509">
                    <a:extLst>
                      <a:ext uri="{FF2B5EF4-FFF2-40B4-BE49-F238E27FC236}">
                        <a16:creationId xmlns:a16="http://schemas.microsoft.com/office/drawing/2014/main" id="{A2DCD21E-833E-4ADF-A675-B48CDD0FD333}"/>
                      </a:ext>
                    </a:extLst>
                  </p:cNvPr>
                  <p:cNvSpPr/>
                  <p:nvPr/>
                </p:nvSpPr>
                <p:spPr>
                  <a:xfrm>
                    <a:off x="-558456" y="5736707"/>
                    <a:ext cx="428626" cy="428626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accent2">
                        <a:alpha val="15000"/>
                      </a:scheme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499" name="Рисунок 498">
                    <a:extLst>
                      <a:ext uri="{FF2B5EF4-FFF2-40B4-BE49-F238E27FC236}">
                        <a16:creationId xmlns:a16="http://schemas.microsoft.com/office/drawing/2014/main" id="{522922C5-1E89-451F-8056-FB9CB1D1A2B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xmlns="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453194" y="5841969"/>
                    <a:ext cx="218102" cy="218102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544" name="Группа 543">
              <a:extLst>
                <a:ext uri="{FF2B5EF4-FFF2-40B4-BE49-F238E27FC236}">
                  <a16:creationId xmlns:a16="http://schemas.microsoft.com/office/drawing/2014/main" id="{2D93C896-1A76-45B9-8F67-560F3E57D91F}"/>
                </a:ext>
              </a:extLst>
            </p:cNvPr>
            <p:cNvGrpSpPr/>
            <p:nvPr/>
          </p:nvGrpSpPr>
          <p:grpSpPr>
            <a:xfrm rot="10800000" flipH="1">
              <a:off x="2114880" y="5216810"/>
              <a:ext cx="91076" cy="78117"/>
              <a:chOff x="4691768" y="-422341"/>
              <a:chExt cx="860164" cy="364114"/>
            </a:xfrm>
          </p:grpSpPr>
          <p:sp>
            <p:nvSpPr>
              <p:cNvPr id="545" name="Стрелка: шеврон 544">
                <a:extLst>
                  <a:ext uri="{FF2B5EF4-FFF2-40B4-BE49-F238E27FC236}">
                    <a16:creationId xmlns:a16="http://schemas.microsoft.com/office/drawing/2014/main" id="{795E2D22-4370-4287-B97F-97307DF2AFBA}"/>
                  </a:ext>
                </a:extLst>
              </p:cNvPr>
              <p:cNvSpPr/>
              <p:nvPr/>
            </p:nvSpPr>
            <p:spPr>
              <a:xfrm>
                <a:off x="4691768" y="-422336"/>
                <a:ext cx="484633" cy="364109"/>
              </a:xfrm>
              <a:prstGeom prst="chevron">
                <a:avLst/>
              </a:prstGeom>
              <a:solidFill>
                <a:srgbClr val="0E588A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6" name="Стрелка: шеврон 545">
                <a:extLst>
                  <a:ext uri="{FF2B5EF4-FFF2-40B4-BE49-F238E27FC236}">
                    <a16:creationId xmlns:a16="http://schemas.microsoft.com/office/drawing/2014/main" id="{1FE95A1B-1B15-406F-9094-2016409E72F1}"/>
                  </a:ext>
                </a:extLst>
              </p:cNvPr>
              <p:cNvSpPr/>
              <p:nvPr/>
            </p:nvSpPr>
            <p:spPr>
              <a:xfrm>
                <a:off x="5067299" y="-422341"/>
                <a:ext cx="484633" cy="364114"/>
              </a:xfrm>
              <a:prstGeom prst="chevron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8" name="Группа 557">
              <a:extLst>
                <a:ext uri="{FF2B5EF4-FFF2-40B4-BE49-F238E27FC236}">
                  <a16:creationId xmlns:a16="http://schemas.microsoft.com/office/drawing/2014/main" id="{91528CE3-7855-4335-BD8F-ACFD007AB708}"/>
                </a:ext>
              </a:extLst>
            </p:cNvPr>
            <p:cNvGrpSpPr/>
            <p:nvPr/>
          </p:nvGrpSpPr>
          <p:grpSpPr>
            <a:xfrm>
              <a:off x="2203224" y="4888385"/>
              <a:ext cx="819007" cy="656590"/>
              <a:chOff x="2203224" y="4804781"/>
              <a:chExt cx="819007" cy="656590"/>
            </a:xfrm>
          </p:grpSpPr>
          <p:sp>
            <p:nvSpPr>
              <p:cNvPr id="165" name="Прямоугольник 164">
                <a:extLst>
                  <a:ext uri="{FF2B5EF4-FFF2-40B4-BE49-F238E27FC236}">
                    <a16:creationId xmlns:a16="http://schemas.microsoft.com/office/drawing/2014/main" id="{4760DF6F-0183-4F19-BDD5-54CED8C3E406}"/>
                  </a:ext>
                </a:extLst>
              </p:cNvPr>
              <p:cNvSpPr/>
              <p:nvPr/>
            </p:nvSpPr>
            <p:spPr>
              <a:xfrm>
                <a:off x="2203224" y="4804781"/>
                <a:ext cx="819007" cy="656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32962">
                  <a:spcAft>
                    <a:spcPts val="400"/>
                  </a:spcAft>
                  <a:defRPr/>
                </a:pPr>
                <a:r>
                  <a:rPr lang="ru-RU" sz="600" kern="0" dirty="0">
                    <a:solidFill>
                      <a:schemeClr val="bg1"/>
                    </a:solidFill>
                    <a:latin typeface="Arial" charset="0"/>
                  </a:rPr>
                  <a:t>Выдача</a:t>
                </a:r>
              </a:p>
              <a:p>
                <a:pPr defTabSz="932962">
                  <a:spcAft>
                    <a:spcPts val="400"/>
                  </a:spcAft>
                  <a:defRPr/>
                </a:pPr>
                <a:r>
                  <a:rPr lang="ru-RU" sz="600" kern="0" dirty="0">
                    <a:solidFill>
                      <a:schemeClr val="bg1"/>
                    </a:solidFill>
                    <a:latin typeface="Arial" charset="0"/>
                  </a:rPr>
                  <a:t>Погашение кредита</a:t>
                </a:r>
              </a:p>
              <a:p>
                <a:pPr defTabSz="932962">
                  <a:spcAft>
                    <a:spcPts val="400"/>
                  </a:spcAft>
                  <a:defRPr/>
                </a:pPr>
                <a:r>
                  <a:rPr lang="ru-RU" sz="600" kern="0" dirty="0">
                    <a:solidFill>
                      <a:schemeClr val="bg1"/>
                    </a:solidFill>
                    <a:latin typeface="Arial" charset="0"/>
                  </a:rPr>
                  <a:t>Получение обеспечения</a:t>
                </a:r>
              </a:p>
            </p:txBody>
          </p:sp>
          <p:grpSp>
            <p:nvGrpSpPr>
              <p:cNvPr id="557" name="Группа 556">
                <a:extLst>
                  <a:ext uri="{FF2B5EF4-FFF2-40B4-BE49-F238E27FC236}">
                    <a16:creationId xmlns:a16="http://schemas.microsoft.com/office/drawing/2014/main" id="{5CB7FE80-FB00-4FC5-B3CB-F54BF13D2A9D}"/>
                  </a:ext>
                </a:extLst>
              </p:cNvPr>
              <p:cNvGrpSpPr/>
              <p:nvPr/>
            </p:nvGrpSpPr>
            <p:grpSpPr>
              <a:xfrm>
                <a:off x="2296095" y="4971438"/>
                <a:ext cx="411915" cy="235744"/>
                <a:chOff x="2296095" y="4971438"/>
                <a:chExt cx="433239" cy="235744"/>
              </a:xfrm>
            </p:grpSpPr>
            <p:cxnSp>
              <p:nvCxnSpPr>
                <p:cNvPr id="533" name="Прямая соединительная линия 532">
                  <a:extLst>
                    <a:ext uri="{FF2B5EF4-FFF2-40B4-BE49-F238E27FC236}">
                      <a16:creationId xmlns:a16="http://schemas.microsoft.com/office/drawing/2014/main" id="{22FA69ED-9330-44EA-BDA3-959E3DC64E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96095" y="4971438"/>
                  <a:ext cx="433239" cy="0"/>
                </a:xfrm>
                <a:prstGeom prst="line">
                  <a:avLst/>
                </a:prstGeom>
                <a:ln w="571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Прямая соединительная линия 546">
                  <a:extLst>
                    <a:ext uri="{FF2B5EF4-FFF2-40B4-BE49-F238E27FC236}">
                      <a16:creationId xmlns:a16="http://schemas.microsoft.com/office/drawing/2014/main" id="{15FB720D-A6D7-4475-8EEF-D2729C0DA8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96095" y="5207182"/>
                  <a:ext cx="433239" cy="0"/>
                </a:xfrm>
                <a:prstGeom prst="line">
                  <a:avLst/>
                </a:prstGeom>
                <a:ln w="571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CA9818CC-4D1D-4FAA-AC3E-C140389315BE}"/>
                </a:ext>
              </a:extLst>
            </p:cNvPr>
            <p:cNvGrpSpPr/>
            <p:nvPr/>
          </p:nvGrpSpPr>
          <p:grpSpPr>
            <a:xfrm>
              <a:off x="2822065" y="4535257"/>
              <a:ext cx="3564053" cy="1228357"/>
              <a:chOff x="2822065" y="4424858"/>
              <a:chExt cx="3564053" cy="1228357"/>
            </a:xfrm>
          </p:grpSpPr>
          <p:grpSp>
            <p:nvGrpSpPr>
              <p:cNvPr id="23" name="Группа 22">
                <a:extLst>
                  <a:ext uri="{FF2B5EF4-FFF2-40B4-BE49-F238E27FC236}">
                    <a16:creationId xmlns:a16="http://schemas.microsoft.com/office/drawing/2014/main" id="{9B03639A-7084-4C39-8FF9-B32820C376E3}"/>
                  </a:ext>
                </a:extLst>
              </p:cNvPr>
              <p:cNvGrpSpPr/>
              <p:nvPr/>
            </p:nvGrpSpPr>
            <p:grpSpPr>
              <a:xfrm>
                <a:off x="2822065" y="4663128"/>
                <a:ext cx="1467176" cy="939896"/>
                <a:chOff x="2822065" y="4663128"/>
                <a:chExt cx="1467176" cy="939896"/>
              </a:xfrm>
            </p:grpSpPr>
            <p:grpSp>
              <p:nvGrpSpPr>
                <p:cNvPr id="286" name="Группа 285">
                  <a:extLst>
                    <a:ext uri="{FF2B5EF4-FFF2-40B4-BE49-F238E27FC236}">
                      <a16:creationId xmlns:a16="http://schemas.microsoft.com/office/drawing/2014/main" id="{A727F658-6024-43A4-B20A-B4B84BBAC1F5}"/>
                    </a:ext>
                  </a:extLst>
                </p:cNvPr>
                <p:cNvGrpSpPr/>
                <p:nvPr/>
              </p:nvGrpSpPr>
              <p:grpSpPr>
                <a:xfrm>
                  <a:off x="2822065" y="5167651"/>
                  <a:ext cx="1467176" cy="435373"/>
                  <a:chOff x="2383760" y="5167651"/>
                  <a:chExt cx="1467176" cy="435373"/>
                </a:xfrm>
              </p:grpSpPr>
              <p:sp>
                <p:nvSpPr>
                  <p:cNvPr id="176" name="Прямоугольник: скругленные углы 175">
                    <a:extLst>
                      <a:ext uri="{FF2B5EF4-FFF2-40B4-BE49-F238E27FC236}">
                        <a16:creationId xmlns:a16="http://schemas.microsoft.com/office/drawing/2014/main" id="{13F38D2D-5360-4BEB-86B5-A0F593173AB3}"/>
                      </a:ext>
                    </a:extLst>
                  </p:cNvPr>
                  <p:cNvSpPr/>
                  <p:nvPr/>
                </p:nvSpPr>
                <p:spPr>
                  <a:xfrm>
                    <a:off x="2383760" y="5167651"/>
                    <a:ext cx="1431648" cy="43537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6350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77" name="Группа 176">
                    <a:extLst>
                      <a:ext uri="{FF2B5EF4-FFF2-40B4-BE49-F238E27FC236}">
                        <a16:creationId xmlns:a16="http://schemas.microsoft.com/office/drawing/2014/main" id="{CE119E2D-A1F7-450B-851F-82602DA813A2}"/>
                      </a:ext>
                    </a:extLst>
                  </p:cNvPr>
                  <p:cNvGrpSpPr/>
                  <p:nvPr/>
                </p:nvGrpSpPr>
                <p:grpSpPr>
                  <a:xfrm>
                    <a:off x="2387134" y="5171025"/>
                    <a:ext cx="428626" cy="428626"/>
                    <a:chOff x="2492091" y="3316111"/>
                    <a:chExt cx="968696" cy="968694"/>
                  </a:xfrm>
                </p:grpSpPr>
                <p:pic>
                  <p:nvPicPr>
                    <p:cNvPr id="179" name="Рисунок 178" descr="Изображение выглядит как объект&#10;&#10;Описание создано с высокой степенью достоверности">
                      <a:extLst>
                        <a:ext uri="{FF2B5EF4-FFF2-40B4-BE49-F238E27FC236}">
                          <a16:creationId xmlns:a16="http://schemas.microsoft.com/office/drawing/2014/main" id="{F94627A8-0724-4B23-9962-1291557B2B3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biLevel thresh="25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85915" y="3699094"/>
                      <a:ext cx="637238" cy="23958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0" name="Овал 179">
                      <a:extLst>
                        <a:ext uri="{FF2B5EF4-FFF2-40B4-BE49-F238E27FC236}">
                          <a16:creationId xmlns:a16="http://schemas.microsoft.com/office/drawing/2014/main" id="{78A6BD81-17F5-4012-93E4-F476AD9EA2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4280" y="3383205"/>
                      <a:ext cx="844316" cy="83450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noFill/>
                      <a:prstDash val="solid"/>
                    </a:ln>
                    <a:effectLst>
                      <a:glow rad="177800">
                        <a:schemeClr val="accent1">
                          <a:alpha val="18000"/>
                        </a:schemeClr>
                      </a:glo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1" name="Овал 180">
                      <a:extLst>
                        <a:ext uri="{FF2B5EF4-FFF2-40B4-BE49-F238E27FC236}">
                          <a16:creationId xmlns:a16="http://schemas.microsoft.com/office/drawing/2014/main" id="{0EA7D12D-5E6C-41C7-9173-DBFA5A65B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5860" y="3420626"/>
                      <a:ext cx="761157" cy="752313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82" name="Овал 181">
                      <a:extLst>
                        <a:ext uri="{FF2B5EF4-FFF2-40B4-BE49-F238E27FC236}">
                          <a16:creationId xmlns:a16="http://schemas.microsoft.com/office/drawing/2014/main" id="{474F9320-9559-4A75-9456-B72F1DE0F7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2091" y="3316111"/>
                      <a:ext cx="968696" cy="968694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accent1">
                          <a:alpha val="15000"/>
                        </a:scheme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83" name="Рисунок 182" descr="Изображение выглядит как объект&#10;&#10;Описание создано с высокой степенью достоверности">
                      <a:extLst>
                        <a:ext uri="{FF2B5EF4-FFF2-40B4-BE49-F238E27FC236}">
                          <a16:creationId xmlns:a16="http://schemas.microsoft.com/office/drawing/2014/main" id="{F8203CB8-2196-4B84-BF82-2E3F283597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biLevel thresh="25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-1" t="-1" r="36804" b="-2009"/>
                    <a:stretch/>
                  </p:blipFill>
                  <p:spPr>
                    <a:xfrm>
                      <a:off x="2750644" y="3679537"/>
                      <a:ext cx="451588" cy="241842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2A819783-AE70-44FA-BD2F-615D55F09A75}"/>
                      </a:ext>
                    </a:extLst>
                  </p:cNvPr>
                  <p:cNvSpPr txBox="1"/>
                  <p:nvPr/>
                </p:nvSpPr>
                <p:spPr>
                  <a:xfrm>
                    <a:off x="2797750" y="5214521"/>
                    <a:ext cx="1053186" cy="3416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defTabSz="932962">
                      <a:lnSpc>
                        <a:spcPct val="90000"/>
                      </a:lnSpc>
                      <a:defRPr/>
                    </a:pPr>
                    <a:r>
                      <a:rPr lang="ru-RU" sz="900" b="1" kern="0" dirty="0">
                        <a:solidFill>
                          <a:schemeClr val="bg1"/>
                        </a:solidFill>
                        <a:latin typeface="Arial" charset="0"/>
                      </a:rPr>
                      <a:t>Управляющий залогом</a:t>
                    </a:r>
                  </a:p>
                </p:txBody>
              </p:sp>
            </p:grpSp>
            <p:grpSp>
              <p:nvGrpSpPr>
                <p:cNvPr id="450" name="Группа 449">
                  <a:extLst>
                    <a:ext uri="{FF2B5EF4-FFF2-40B4-BE49-F238E27FC236}">
                      <a16:creationId xmlns:a16="http://schemas.microsoft.com/office/drawing/2014/main" id="{A67889D5-B173-466B-B317-0BF662A505B2}"/>
                    </a:ext>
                  </a:extLst>
                </p:cNvPr>
                <p:cNvGrpSpPr/>
                <p:nvPr/>
              </p:nvGrpSpPr>
              <p:grpSpPr>
                <a:xfrm>
                  <a:off x="2822065" y="4663128"/>
                  <a:ext cx="1467176" cy="435373"/>
                  <a:chOff x="2644788" y="4663128"/>
                  <a:chExt cx="1467176" cy="435373"/>
                </a:xfrm>
              </p:grpSpPr>
              <p:sp>
                <p:nvSpPr>
                  <p:cNvPr id="185" name="Прямоугольник: скругленные углы 184">
                    <a:extLst>
                      <a:ext uri="{FF2B5EF4-FFF2-40B4-BE49-F238E27FC236}">
                        <a16:creationId xmlns:a16="http://schemas.microsoft.com/office/drawing/2014/main" id="{6BA5CAF7-3C65-4459-9297-D1CE386F4FE3}"/>
                      </a:ext>
                    </a:extLst>
                  </p:cNvPr>
                  <p:cNvSpPr/>
                  <p:nvPr/>
                </p:nvSpPr>
                <p:spPr>
                  <a:xfrm>
                    <a:off x="2644788" y="4663128"/>
                    <a:ext cx="1431648" cy="43537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2">
                      <a:lumMod val="90000"/>
                      <a:lumOff val="10000"/>
                    </a:schemeClr>
                  </a:solidFill>
                  <a:ln w="6350">
                    <a:solidFill>
                      <a:schemeClr val="tx2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 err="1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86" name="Группа 185">
                    <a:extLst>
                      <a:ext uri="{FF2B5EF4-FFF2-40B4-BE49-F238E27FC236}">
                        <a16:creationId xmlns:a16="http://schemas.microsoft.com/office/drawing/2014/main" id="{AB687D32-47BE-460D-BECE-108FF832B5AA}"/>
                      </a:ext>
                    </a:extLst>
                  </p:cNvPr>
                  <p:cNvGrpSpPr/>
                  <p:nvPr/>
                </p:nvGrpSpPr>
                <p:grpSpPr>
                  <a:xfrm>
                    <a:off x="2648162" y="4666501"/>
                    <a:ext cx="428626" cy="428626"/>
                    <a:chOff x="2492091" y="3316111"/>
                    <a:chExt cx="968696" cy="968694"/>
                  </a:xfrm>
                </p:grpSpPr>
                <p:pic>
                  <p:nvPicPr>
                    <p:cNvPr id="188" name="Рисунок 187" descr="Изображение выглядит как объект&#10;&#10;Описание создано с высокой степенью достоверности">
                      <a:extLst>
                        <a:ext uri="{FF2B5EF4-FFF2-40B4-BE49-F238E27FC236}">
                          <a16:creationId xmlns:a16="http://schemas.microsoft.com/office/drawing/2014/main" id="{3CEA7400-BCD0-43D2-AACF-7840DC2B214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biLevel thresh="25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685915" y="3699094"/>
                      <a:ext cx="637238" cy="23958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9" name="Овал 188">
                      <a:extLst>
                        <a:ext uri="{FF2B5EF4-FFF2-40B4-BE49-F238E27FC236}">
                          <a16:creationId xmlns:a16="http://schemas.microsoft.com/office/drawing/2014/main" id="{CD790F2B-DE6E-4897-BE9B-46D6175579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4280" y="3383205"/>
                      <a:ext cx="844316" cy="83450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noFill/>
                      <a:prstDash val="solid"/>
                    </a:ln>
                    <a:effectLst>
                      <a:glow rad="177800">
                        <a:schemeClr val="accent1">
                          <a:alpha val="18000"/>
                        </a:schemeClr>
                      </a:glow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0" name="Овал 189">
                      <a:extLst>
                        <a:ext uri="{FF2B5EF4-FFF2-40B4-BE49-F238E27FC236}">
                          <a16:creationId xmlns:a16="http://schemas.microsoft.com/office/drawing/2014/main" id="{CD234040-8916-4FA1-AC09-D40049DAC7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95860" y="3420626"/>
                      <a:ext cx="761157" cy="752313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bg1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1" name="Овал 190">
                      <a:extLst>
                        <a:ext uri="{FF2B5EF4-FFF2-40B4-BE49-F238E27FC236}">
                          <a16:creationId xmlns:a16="http://schemas.microsoft.com/office/drawing/2014/main" id="{6B80840E-2E6C-4AB8-9331-910DCB268B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492091" y="3316111"/>
                      <a:ext cx="968696" cy="968694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accent1">
                          <a:alpha val="15000"/>
                        </a:scheme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p:txBody>
                </p:sp>
                <p:pic>
                  <p:nvPicPr>
                    <p:cNvPr id="192" name="Рисунок 191" descr="Изображение выглядит как объект&#10;&#10;Описание создано с высокой степенью достоверности">
                      <a:extLst>
                        <a:ext uri="{FF2B5EF4-FFF2-40B4-BE49-F238E27FC236}">
                          <a16:creationId xmlns:a16="http://schemas.microsoft.com/office/drawing/2014/main" id="{4F6C8D59-7C1D-4ABC-B6D3-D2A8EFB75F9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biLevel thresh="25000"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-1" t="-1" r="36804" b="-2009"/>
                    <a:stretch/>
                  </p:blipFill>
                  <p:spPr>
                    <a:xfrm>
                      <a:off x="2750644" y="3679537"/>
                      <a:ext cx="451588" cy="241842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87" name="TextBox 186">
                    <a:extLst>
                      <a:ext uri="{FF2B5EF4-FFF2-40B4-BE49-F238E27FC236}">
                        <a16:creationId xmlns:a16="http://schemas.microsoft.com/office/drawing/2014/main" id="{ED9F571D-E964-41B0-8071-752078CE1AC5}"/>
                      </a:ext>
                    </a:extLst>
                  </p:cNvPr>
                  <p:cNvSpPr txBox="1"/>
                  <p:nvPr/>
                </p:nvSpPr>
                <p:spPr>
                  <a:xfrm>
                    <a:off x="3058778" y="4709998"/>
                    <a:ext cx="1053186" cy="3416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defTabSz="932962">
                      <a:lnSpc>
                        <a:spcPct val="90000"/>
                      </a:lnSpc>
                      <a:defRPr/>
                    </a:pPr>
                    <a:r>
                      <a:rPr lang="ru-RU" sz="900" b="1" kern="0" dirty="0">
                        <a:solidFill>
                          <a:schemeClr val="bg1"/>
                        </a:solidFill>
                        <a:latin typeface="Arial" charset="0"/>
                      </a:rPr>
                      <a:t>Кредитный агент</a:t>
                    </a:r>
                  </a:p>
                </p:txBody>
              </p:sp>
            </p:grpSp>
          </p:grpSp>
          <p:sp>
            <p:nvSpPr>
              <p:cNvPr id="203" name="Прямоугольник 202">
                <a:extLst>
                  <a:ext uri="{FF2B5EF4-FFF2-40B4-BE49-F238E27FC236}">
                    <a16:creationId xmlns:a16="http://schemas.microsoft.com/office/drawing/2014/main" id="{20692239-810D-4604-83DE-0B8503308E43}"/>
                  </a:ext>
                </a:extLst>
              </p:cNvPr>
              <p:cNvSpPr/>
              <p:nvPr/>
            </p:nvSpPr>
            <p:spPr>
              <a:xfrm>
                <a:off x="4534178" y="5468549"/>
                <a:ext cx="1027841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32962"/>
                <a:r>
                  <a:rPr lang="ru-RU" sz="600" kern="0" dirty="0">
                    <a:solidFill>
                      <a:schemeClr val="bg1"/>
                    </a:solidFill>
                    <a:latin typeface="Arial" charset="0"/>
                  </a:rPr>
                  <a:t>Обеспечение</a:t>
                </a:r>
              </a:p>
            </p:txBody>
          </p:sp>
          <p:sp>
            <p:nvSpPr>
              <p:cNvPr id="194" name="Прямоугольник: скругленные углы 193">
                <a:extLst>
                  <a:ext uri="{FF2B5EF4-FFF2-40B4-BE49-F238E27FC236}">
                    <a16:creationId xmlns:a16="http://schemas.microsoft.com/office/drawing/2014/main" id="{0FCC3A8C-4434-4932-9B73-CEA680A2A744}"/>
                  </a:ext>
                </a:extLst>
              </p:cNvPr>
              <p:cNvSpPr/>
              <p:nvPr/>
            </p:nvSpPr>
            <p:spPr>
              <a:xfrm>
                <a:off x="4918942" y="4915390"/>
                <a:ext cx="1431648" cy="435373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 w="6350">
                <a:solidFill>
                  <a:schemeClr val="tx2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347D7CEE-2455-4E72-BFAC-961126137369}"/>
                  </a:ext>
                </a:extLst>
              </p:cNvPr>
              <p:cNvSpPr txBox="1"/>
              <p:nvPr/>
            </p:nvSpPr>
            <p:spPr>
              <a:xfrm>
                <a:off x="5332932" y="4962260"/>
                <a:ext cx="1053186" cy="3416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defTabSz="932962">
                  <a:lnSpc>
                    <a:spcPct val="90000"/>
                  </a:lnSpc>
                  <a:defRPr/>
                </a:pPr>
                <a:r>
                  <a:rPr lang="ru-RU" sz="900" b="1" kern="0" dirty="0">
                    <a:solidFill>
                      <a:schemeClr val="bg1"/>
                    </a:solidFill>
                    <a:latin typeface="Arial" charset="0"/>
                  </a:rPr>
                  <a:t>Проектная компания</a:t>
                </a:r>
              </a:p>
            </p:txBody>
          </p:sp>
          <p:sp>
            <p:nvSpPr>
              <p:cNvPr id="258" name="Овал 257">
                <a:extLst>
                  <a:ext uri="{FF2B5EF4-FFF2-40B4-BE49-F238E27FC236}">
                    <a16:creationId xmlns:a16="http://schemas.microsoft.com/office/drawing/2014/main" id="{D79529C0-CF28-41E1-B6D8-2D364EBF4DB9}"/>
                  </a:ext>
                </a:extLst>
              </p:cNvPr>
              <p:cNvSpPr/>
              <p:nvPr/>
            </p:nvSpPr>
            <p:spPr>
              <a:xfrm>
                <a:off x="4948792" y="4947420"/>
                <a:ext cx="375681" cy="371317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>
                <a:glow rad="177800">
                  <a:schemeClr val="accent1">
                    <a:alpha val="18000"/>
                  </a:scheme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Ligh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59" name="Овал 258">
                <a:extLst>
                  <a:ext uri="{FF2B5EF4-FFF2-40B4-BE49-F238E27FC236}">
                    <a16:creationId xmlns:a16="http://schemas.microsoft.com/office/drawing/2014/main" id="{F7BB73FE-A565-409D-BD2D-3785F5C63206}"/>
                  </a:ext>
                </a:extLst>
              </p:cNvPr>
              <p:cNvSpPr/>
              <p:nvPr/>
            </p:nvSpPr>
            <p:spPr>
              <a:xfrm>
                <a:off x="4967294" y="4964070"/>
                <a:ext cx="338679" cy="33474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Open Sans Light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261" name="Овал 260">
                <a:extLst>
                  <a:ext uri="{FF2B5EF4-FFF2-40B4-BE49-F238E27FC236}">
                    <a16:creationId xmlns:a16="http://schemas.microsoft.com/office/drawing/2014/main" id="{A9D443B6-4751-41D9-A06C-DF46904E4041}"/>
                  </a:ext>
                </a:extLst>
              </p:cNvPr>
              <p:cNvSpPr/>
              <p:nvPr/>
            </p:nvSpPr>
            <p:spPr>
              <a:xfrm>
                <a:off x="4921121" y="4917566"/>
                <a:ext cx="431024" cy="431024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1">
                    <a:alpha val="1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grpSp>
            <p:nvGrpSpPr>
              <p:cNvPr id="463" name="Группа 462">
                <a:extLst>
                  <a:ext uri="{FF2B5EF4-FFF2-40B4-BE49-F238E27FC236}">
                    <a16:creationId xmlns:a16="http://schemas.microsoft.com/office/drawing/2014/main" id="{07B6E637-E369-4127-8D90-51C377116815}"/>
                  </a:ext>
                </a:extLst>
              </p:cNvPr>
              <p:cNvGrpSpPr/>
              <p:nvPr/>
            </p:nvGrpSpPr>
            <p:grpSpPr>
              <a:xfrm>
                <a:off x="4289240" y="4880814"/>
                <a:ext cx="611201" cy="501319"/>
                <a:chOff x="4253204" y="4880814"/>
                <a:chExt cx="701769" cy="501319"/>
              </a:xfrm>
            </p:grpSpPr>
            <p:cxnSp>
              <p:nvCxnSpPr>
                <p:cNvPr id="457" name="Прямая соединительная линия 424">
                  <a:extLst>
                    <a:ext uri="{FF2B5EF4-FFF2-40B4-BE49-F238E27FC236}">
                      <a16:creationId xmlns:a16="http://schemas.microsoft.com/office/drawing/2014/main" id="{34287F7F-BBA2-419F-AABC-6A2380436F58}"/>
                    </a:ext>
                  </a:extLst>
                </p:cNvPr>
                <p:cNvCxnSpPr>
                  <a:cxnSpLocks/>
                  <a:stCxn id="187" idx="3"/>
                  <a:endCxn id="194" idx="1"/>
                </p:cNvCxnSpPr>
                <p:nvPr/>
              </p:nvCxnSpPr>
              <p:spPr>
                <a:xfrm>
                  <a:off x="4253206" y="4880814"/>
                  <a:ext cx="701769" cy="252263"/>
                </a:xfrm>
                <a:prstGeom prst="curvedConnector3">
                  <a:avLst>
                    <a:gd name="adj1" fmla="val 50000"/>
                  </a:avLst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Прямая соединительная линия 424">
                  <a:extLst>
                    <a:ext uri="{FF2B5EF4-FFF2-40B4-BE49-F238E27FC236}">
                      <a16:creationId xmlns:a16="http://schemas.microsoft.com/office/drawing/2014/main" id="{6D1E51DE-4DF0-499D-93E5-6BE5A568A4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89241" y="5129870"/>
                  <a:ext cx="629701" cy="252263"/>
                </a:xfrm>
                <a:prstGeom prst="curvedConnector3">
                  <a:avLst>
                    <a:gd name="adj1" fmla="val 50000"/>
                  </a:avLst>
                </a:prstGeom>
                <a:ln w="12700">
                  <a:solidFill>
                    <a:schemeClr val="accent1">
                      <a:lumMod val="75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17" name="Рисунок 516">
                <a:extLst>
                  <a:ext uri="{FF2B5EF4-FFF2-40B4-BE49-F238E27FC236}">
                    <a16:creationId xmlns:a16="http://schemas.microsoft.com/office/drawing/2014/main" id="{295B31E9-1A5E-4F7D-8EDF-A411E3E2A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p:blipFill>
            <p:spPr>
              <a:xfrm>
                <a:off x="5028442" y="5029640"/>
                <a:ext cx="208902" cy="208902"/>
              </a:xfrm>
              <a:prstGeom prst="rect">
                <a:avLst/>
              </a:prstGeom>
            </p:spPr>
          </p:pic>
          <p:grpSp>
            <p:nvGrpSpPr>
              <p:cNvPr id="522" name="Группа 521">
                <a:extLst>
                  <a:ext uri="{FF2B5EF4-FFF2-40B4-BE49-F238E27FC236}">
                    <a16:creationId xmlns:a16="http://schemas.microsoft.com/office/drawing/2014/main" id="{6A25D65C-0222-4C51-884A-443F7E39CA5D}"/>
                  </a:ext>
                </a:extLst>
              </p:cNvPr>
              <p:cNvGrpSpPr/>
              <p:nvPr/>
            </p:nvGrpSpPr>
            <p:grpSpPr>
              <a:xfrm rot="10800000">
                <a:off x="4282354" y="4842398"/>
                <a:ext cx="91076" cy="78117"/>
                <a:chOff x="4691768" y="-422341"/>
                <a:chExt cx="860164" cy="364114"/>
              </a:xfrm>
            </p:grpSpPr>
            <p:sp>
              <p:nvSpPr>
                <p:cNvPr id="524" name="Стрелка: шеврон 523">
                  <a:extLst>
                    <a:ext uri="{FF2B5EF4-FFF2-40B4-BE49-F238E27FC236}">
                      <a16:creationId xmlns:a16="http://schemas.microsoft.com/office/drawing/2014/main" id="{6B4C9A74-7A1A-471F-A23D-E9D1B7CDD62D}"/>
                    </a:ext>
                  </a:extLst>
                </p:cNvPr>
                <p:cNvSpPr/>
                <p:nvPr/>
              </p:nvSpPr>
              <p:spPr>
                <a:xfrm>
                  <a:off x="4691768" y="-422336"/>
                  <a:ext cx="484633" cy="364109"/>
                </a:xfrm>
                <a:prstGeom prst="chevron">
                  <a:avLst/>
                </a:prstGeom>
                <a:solidFill>
                  <a:srgbClr val="0E588A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5" name="Стрелка: шеврон 524">
                  <a:extLst>
                    <a:ext uri="{FF2B5EF4-FFF2-40B4-BE49-F238E27FC236}">
                      <a16:creationId xmlns:a16="http://schemas.microsoft.com/office/drawing/2014/main" id="{D61C6656-16C0-45AB-AAEB-C7FC2BCDA623}"/>
                    </a:ext>
                  </a:extLst>
                </p:cNvPr>
                <p:cNvSpPr/>
                <p:nvPr/>
              </p:nvSpPr>
              <p:spPr>
                <a:xfrm>
                  <a:off x="5067299" y="-422341"/>
                  <a:ext cx="484633" cy="364114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4" name="Группа 533">
                <a:extLst>
                  <a:ext uri="{FF2B5EF4-FFF2-40B4-BE49-F238E27FC236}">
                    <a16:creationId xmlns:a16="http://schemas.microsoft.com/office/drawing/2014/main" id="{A5E0874E-93FB-4F61-9E83-3D2E6841393A}"/>
                  </a:ext>
                </a:extLst>
              </p:cNvPr>
              <p:cNvGrpSpPr/>
              <p:nvPr/>
            </p:nvGrpSpPr>
            <p:grpSpPr>
              <a:xfrm>
                <a:off x="4812298" y="5094018"/>
                <a:ext cx="91076" cy="78117"/>
                <a:chOff x="4691768" y="-422341"/>
                <a:chExt cx="860164" cy="364114"/>
              </a:xfrm>
            </p:grpSpPr>
            <p:sp>
              <p:nvSpPr>
                <p:cNvPr id="535" name="Стрелка: шеврон 534">
                  <a:extLst>
                    <a:ext uri="{FF2B5EF4-FFF2-40B4-BE49-F238E27FC236}">
                      <a16:creationId xmlns:a16="http://schemas.microsoft.com/office/drawing/2014/main" id="{F9C01508-E5C5-47D9-919C-FD2AC6AD7AE4}"/>
                    </a:ext>
                  </a:extLst>
                </p:cNvPr>
                <p:cNvSpPr/>
                <p:nvPr/>
              </p:nvSpPr>
              <p:spPr>
                <a:xfrm>
                  <a:off x="4691768" y="-422336"/>
                  <a:ext cx="484633" cy="364109"/>
                </a:xfrm>
                <a:prstGeom prst="chevron">
                  <a:avLst/>
                </a:prstGeom>
                <a:solidFill>
                  <a:srgbClr val="0E588A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6" name="Стрелка: шеврон 535">
                  <a:extLst>
                    <a:ext uri="{FF2B5EF4-FFF2-40B4-BE49-F238E27FC236}">
                      <a16:creationId xmlns:a16="http://schemas.microsoft.com/office/drawing/2014/main" id="{165E9088-9D66-46D7-8118-AF070024FEBD}"/>
                    </a:ext>
                  </a:extLst>
                </p:cNvPr>
                <p:cNvSpPr/>
                <p:nvPr/>
              </p:nvSpPr>
              <p:spPr>
                <a:xfrm>
                  <a:off x="5067299" y="-422341"/>
                  <a:ext cx="484633" cy="364114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41" name="Группа 540">
                <a:extLst>
                  <a:ext uri="{FF2B5EF4-FFF2-40B4-BE49-F238E27FC236}">
                    <a16:creationId xmlns:a16="http://schemas.microsoft.com/office/drawing/2014/main" id="{0BCDD7F0-FD81-4310-8598-BF56097F7EA0}"/>
                  </a:ext>
                </a:extLst>
              </p:cNvPr>
              <p:cNvGrpSpPr/>
              <p:nvPr/>
            </p:nvGrpSpPr>
            <p:grpSpPr>
              <a:xfrm rot="10800000">
                <a:off x="4282354" y="5346278"/>
                <a:ext cx="91076" cy="78117"/>
                <a:chOff x="4691768" y="-422341"/>
                <a:chExt cx="860164" cy="364114"/>
              </a:xfrm>
            </p:grpSpPr>
            <p:sp>
              <p:nvSpPr>
                <p:cNvPr id="542" name="Стрелка: шеврон 541">
                  <a:extLst>
                    <a:ext uri="{FF2B5EF4-FFF2-40B4-BE49-F238E27FC236}">
                      <a16:creationId xmlns:a16="http://schemas.microsoft.com/office/drawing/2014/main" id="{51F01926-3DB0-4506-9A3C-5EE2D60D1B10}"/>
                    </a:ext>
                  </a:extLst>
                </p:cNvPr>
                <p:cNvSpPr/>
                <p:nvPr/>
              </p:nvSpPr>
              <p:spPr>
                <a:xfrm>
                  <a:off x="4691768" y="-422336"/>
                  <a:ext cx="484633" cy="364109"/>
                </a:xfrm>
                <a:prstGeom prst="chevron">
                  <a:avLst/>
                </a:prstGeom>
                <a:solidFill>
                  <a:srgbClr val="0E588A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3" name="Стрелка: шеврон 542">
                  <a:extLst>
                    <a:ext uri="{FF2B5EF4-FFF2-40B4-BE49-F238E27FC236}">
                      <a16:creationId xmlns:a16="http://schemas.microsoft.com/office/drawing/2014/main" id="{5B8C3D45-A121-44DB-AC6C-76484B47DC24}"/>
                    </a:ext>
                  </a:extLst>
                </p:cNvPr>
                <p:cNvSpPr/>
                <p:nvPr/>
              </p:nvSpPr>
              <p:spPr>
                <a:xfrm>
                  <a:off x="5067299" y="-422341"/>
                  <a:ext cx="484633" cy="364114"/>
                </a:xfrm>
                <a:prstGeom prst="chevron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49" name="Группа 548">
                <a:extLst>
                  <a:ext uri="{FF2B5EF4-FFF2-40B4-BE49-F238E27FC236}">
                    <a16:creationId xmlns:a16="http://schemas.microsoft.com/office/drawing/2014/main" id="{816688C7-1348-448F-B6AE-F3B3DE9E6710}"/>
                  </a:ext>
                </a:extLst>
              </p:cNvPr>
              <p:cNvGrpSpPr/>
              <p:nvPr/>
            </p:nvGrpSpPr>
            <p:grpSpPr>
              <a:xfrm>
                <a:off x="4534178" y="4424858"/>
                <a:ext cx="819007" cy="420628"/>
                <a:chOff x="2106515" y="5368855"/>
                <a:chExt cx="819007" cy="420628"/>
              </a:xfrm>
            </p:grpSpPr>
            <p:sp>
              <p:nvSpPr>
                <p:cNvPr id="550" name="Прямоугольник 549">
                  <a:extLst>
                    <a:ext uri="{FF2B5EF4-FFF2-40B4-BE49-F238E27FC236}">
                      <a16:creationId xmlns:a16="http://schemas.microsoft.com/office/drawing/2014/main" id="{C75E1307-8D25-490B-B7E7-F15DB869226A}"/>
                    </a:ext>
                  </a:extLst>
                </p:cNvPr>
                <p:cNvSpPr/>
                <p:nvPr/>
              </p:nvSpPr>
              <p:spPr>
                <a:xfrm>
                  <a:off x="2106515" y="5368855"/>
                  <a:ext cx="819007" cy="420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32962">
                    <a:spcAft>
                      <a:spcPts val="400"/>
                    </a:spcAft>
                    <a:defRPr/>
                  </a:pPr>
                  <a:r>
                    <a:rPr lang="ru-RU" sz="600" kern="0" dirty="0">
                      <a:solidFill>
                        <a:schemeClr val="bg1"/>
                      </a:solidFill>
                      <a:latin typeface="Arial" charset="0"/>
                    </a:rPr>
                    <a:t>Выдача</a:t>
                  </a:r>
                </a:p>
                <a:p>
                  <a:pPr defTabSz="932962">
                    <a:spcAft>
                      <a:spcPts val="400"/>
                    </a:spcAft>
                    <a:defRPr/>
                  </a:pPr>
                  <a:r>
                    <a:rPr lang="ru-RU" sz="600" kern="0" dirty="0">
                      <a:solidFill>
                        <a:schemeClr val="bg1"/>
                      </a:solidFill>
                      <a:latin typeface="Arial" charset="0"/>
                    </a:rPr>
                    <a:t>Погашение кредита</a:t>
                  </a:r>
                </a:p>
              </p:txBody>
            </p:sp>
            <p:cxnSp>
              <p:nvCxnSpPr>
                <p:cNvPr id="551" name="Прямая соединительная линия 550">
                  <a:extLst>
                    <a:ext uri="{FF2B5EF4-FFF2-40B4-BE49-F238E27FC236}">
                      <a16:creationId xmlns:a16="http://schemas.microsoft.com/office/drawing/2014/main" id="{67CB3441-5154-4A6C-AED0-AEC8F48B19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99386" y="5535512"/>
                  <a:ext cx="392626" cy="0"/>
                </a:xfrm>
                <a:prstGeom prst="line">
                  <a:avLst/>
                </a:prstGeom>
                <a:ln w="5715">
                  <a:solidFill>
                    <a:schemeClr val="tx2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45" name="Прямая соединительная линия 431">
              <a:extLst>
                <a:ext uri="{FF2B5EF4-FFF2-40B4-BE49-F238E27FC236}">
                  <a16:creationId xmlns:a16="http://schemas.microsoft.com/office/drawing/2014/main" id="{1EC70563-65A8-4EFA-B5B5-B0FAFA0555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9834" y="5252830"/>
              <a:ext cx="241419" cy="773281"/>
            </a:xfrm>
            <a:prstGeom prst="curvedConnector3">
              <a:avLst>
                <a:gd name="adj1" fmla="val 67097"/>
              </a:avLst>
            </a:prstGeom>
            <a:ln w="127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Прямая соединительная линия 428">
              <a:extLst>
                <a:ext uri="{FF2B5EF4-FFF2-40B4-BE49-F238E27FC236}">
                  <a16:creationId xmlns:a16="http://schemas.microsoft.com/office/drawing/2014/main" id="{81CB4F34-08AA-4C99-B9B1-7E8F03B6F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6235" y="5252830"/>
              <a:ext cx="235018" cy="247469"/>
            </a:xfrm>
            <a:prstGeom prst="curvedConnector3">
              <a:avLst>
                <a:gd name="adj1" fmla="val 50000"/>
              </a:avLst>
            </a:prstGeom>
            <a:ln w="127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96176CA8-AC93-4A4B-9D1C-28A2C8EE1FF2}"/>
                </a:ext>
              </a:extLst>
            </p:cNvPr>
            <p:cNvGrpSpPr/>
            <p:nvPr/>
          </p:nvGrpSpPr>
          <p:grpSpPr>
            <a:xfrm>
              <a:off x="591518" y="4147225"/>
              <a:ext cx="1226546" cy="141176"/>
              <a:chOff x="591518" y="4147225"/>
              <a:chExt cx="1226546" cy="141176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5C385C8D-2247-4EB0-8992-1D5BC54A32D7}"/>
                  </a:ext>
                </a:extLst>
              </p:cNvPr>
              <p:cNvSpPr txBox="1"/>
              <p:nvPr/>
            </p:nvSpPr>
            <p:spPr>
              <a:xfrm>
                <a:off x="764878" y="4147225"/>
                <a:ext cx="1053186" cy="14117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defTabSz="932962">
                  <a:lnSpc>
                    <a:spcPct val="90000"/>
                  </a:lnSpc>
                  <a:defRPr/>
                </a:pPr>
                <a:r>
                  <a:rPr lang="ru-RU" sz="900" b="1" kern="0" dirty="0">
                    <a:solidFill>
                      <a:schemeClr val="tx2">
                        <a:lumMod val="50000"/>
                        <a:lumOff val="50000"/>
                      </a:schemeClr>
                    </a:solidFill>
                    <a:latin typeface="Arial" charset="0"/>
                  </a:rPr>
                  <a:t>Организатор</a:t>
                </a:r>
              </a:p>
            </p:txBody>
          </p:sp>
          <p:pic>
            <p:nvPicPr>
              <p:cNvPr id="133" name="Рисунок 132" descr="Изображение выглядит как объект&#10;&#10;Описание создано с высокой степенью достоверности">
                <a:extLst>
                  <a:ext uri="{FF2B5EF4-FFF2-40B4-BE49-F238E27FC236}">
                    <a16:creationId xmlns:a16="http://schemas.microsoft.com/office/drawing/2014/main" id="{946CD08D-869A-425B-9CA8-8606E80846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-1" r="36804" b="-2009"/>
              <a:stretch/>
            </p:blipFill>
            <p:spPr>
              <a:xfrm>
                <a:off x="591518" y="4164308"/>
                <a:ext cx="199817" cy="107010"/>
              </a:xfrm>
              <a:prstGeom prst="rect">
                <a:avLst/>
              </a:prstGeom>
            </p:spPr>
          </p:pic>
        </p:grpSp>
        <p:cxnSp>
          <p:nvCxnSpPr>
            <p:cNvPr id="136" name="Прямая соединительная линия 431">
              <a:extLst>
                <a:ext uri="{FF2B5EF4-FFF2-40B4-BE49-F238E27FC236}">
                  <a16:creationId xmlns:a16="http://schemas.microsoft.com/office/drawing/2014/main" id="{0F3C8F56-4A41-4621-9201-F44BBF369163}"/>
                </a:ext>
              </a:extLst>
            </p:cNvPr>
            <p:cNvCxnSpPr>
              <a:cxnSpLocks/>
            </p:cNvCxnSpPr>
            <p:nvPr/>
          </p:nvCxnSpPr>
          <p:spPr>
            <a:xfrm>
              <a:off x="1889834" y="4581128"/>
              <a:ext cx="241419" cy="681963"/>
            </a:xfrm>
            <a:prstGeom prst="curvedConnector3">
              <a:avLst>
                <a:gd name="adj1" fmla="val 67097"/>
              </a:avLst>
            </a:prstGeom>
            <a:ln w="127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DC3A2B-0EC0-4D04-8C98-FEA8F5234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474" y="234563"/>
            <a:ext cx="7646894" cy="276999"/>
          </a:xfrm>
        </p:spPr>
        <p:txBody>
          <a:bodyPr/>
          <a:lstStyle/>
          <a:p>
            <a:r>
              <a:rPr lang="ru-RU" dirty="0"/>
              <a:t>Синдицированный кредит</a:t>
            </a:r>
            <a:r>
              <a:rPr lang="en-US" dirty="0"/>
              <a:t> </a:t>
            </a:r>
            <a:r>
              <a:rPr lang="ru-RU" dirty="0"/>
              <a:t>проектной компании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F27EAE4-12A7-4B18-BB9B-AE1D186B7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710957"/>
              </p:ext>
            </p:extLst>
          </p:nvPr>
        </p:nvGraphicFramePr>
        <p:xfrm>
          <a:off x="3496997" y="1488557"/>
          <a:ext cx="5323154" cy="247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564" name="Группа 563">
            <a:extLst>
              <a:ext uri="{FF2B5EF4-FFF2-40B4-BE49-F238E27FC236}">
                <a16:creationId xmlns:a16="http://schemas.microsoft.com/office/drawing/2014/main" id="{B4CDB158-7BE5-46F9-A7B8-C43A79041D01}"/>
              </a:ext>
            </a:extLst>
          </p:cNvPr>
          <p:cNvGrpSpPr/>
          <p:nvPr/>
        </p:nvGrpSpPr>
        <p:grpSpPr>
          <a:xfrm>
            <a:off x="6508204" y="4061137"/>
            <a:ext cx="2309420" cy="2247587"/>
            <a:chOff x="6508204" y="4061137"/>
            <a:chExt cx="2309420" cy="2247587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CA6DED39-43DE-43CA-A055-8A094191A21E}"/>
                </a:ext>
              </a:extLst>
            </p:cNvPr>
            <p:cNvSpPr/>
            <p:nvPr/>
          </p:nvSpPr>
          <p:spPr>
            <a:xfrm>
              <a:off x="6508204" y="4262559"/>
              <a:ext cx="2309420" cy="2046165"/>
            </a:xfrm>
            <a:prstGeom prst="roundRect">
              <a:avLst>
                <a:gd name="adj" fmla="val 1031"/>
              </a:avLst>
            </a:prstGeom>
            <a:gradFill>
              <a:gsLst>
                <a:gs pos="100000">
                  <a:schemeClr val="tx2"/>
                </a:gs>
                <a:gs pos="0">
                  <a:schemeClr val="tx2">
                    <a:lumMod val="90000"/>
                    <a:lumOff val="10000"/>
                  </a:schemeClr>
                </a:gs>
              </a:gsLst>
              <a:lin ang="2700000" scaled="1"/>
            </a:gradFill>
            <a:ln w="9525" cap="flat" cmpd="sng" algn="ctr">
              <a:solidFill>
                <a:schemeClr val="tx2">
                  <a:lumMod val="90000"/>
                  <a:lumOff val="10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2E48DB75-E455-466B-A822-D853A4017C3E}"/>
                </a:ext>
              </a:extLst>
            </p:cNvPr>
            <p:cNvSpPr/>
            <p:nvPr/>
          </p:nvSpPr>
          <p:spPr>
            <a:xfrm>
              <a:off x="6508206" y="4061137"/>
              <a:ext cx="2309418" cy="475497"/>
            </a:xfrm>
            <a:prstGeom prst="roundRect">
              <a:avLst>
                <a:gd name="adj" fmla="val 5896"/>
              </a:avLst>
            </a:prstGeom>
            <a:solidFill>
              <a:schemeClr val="tx2">
                <a:lumMod val="75000"/>
                <a:lumOff val="25000"/>
              </a:schemeClr>
            </a:solidFill>
            <a:ln w="9525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8DA48C3E-1F80-4170-978D-13334CBDC396}"/>
                </a:ext>
              </a:extLst>
            </p:cNvPr>
            <p:cNvSpPr/>
            <p:nvPr/>
          </p:nvSpPr>
          <p:spPr>
            <a:xfrm>
              <a:off x="6650038" y="4593978"/>
              <a:ext cx="2025752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672084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300" dirty="0" err="1">
                  <a:solidFill>
                    <a:schemeClr val="bg1"/>
                  </a:solidFill>
                  <a:cs typeface="Arial" pitchFamily="34" charset="0"/>
                </a:rPr>
                <a:t>Структуратор</a:t>
              </a:r>
              <a:r>
                <a:rPr lang="ru-RU" sz="1300" dirty="0">
                  <a:solidFill>
                    <a:schemeClr val="bg1"/>
                  </a:solidFill>
                  <a:cs typeface="Arial" pitchFamily="34" charset="0"/>
                </a:rPr>
                <a:t> сделки</a:t>
              </a:r>
            </a:p>
            <a:p>
              <a:pPr marL="171450" indent="-171450" defTabSz="672084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300" dirty="0">
                  <a:solidFill>
                    <a:schemeClr val="bg1"/>
                  </a:solidFill>
                  <a:cs typeface="Arial" pitchFamily="34" charset="0"/>
                </a:rPr>
                <a:t>Организатор кредита</a:t>
              </a:r>
            </a:p>
            <a:p>
              <a:pPr marL="171450" indent="-171450" defTabSz="672084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300" dirty="0">
                  <a:solidFill>
                    <a:schemeClr val="bg1"/>
                  </a:solidFill>
                  <a:cs typeface="Arial" pitchFamily="34" charset="0"/>
                </a:rPr>
                <a:t>Кредитный агент</a:t>
              </a:r>
            </a:p>
            <a:p>
              <a:pPr marL="171450" indent="-171450" defTabSz="672084">
                <a:spcAft>
                  <a:spcPts val="800"/>
                </a:spcAft>
                <a:buClr>
                  <a:schemeClr val="accent1"/>
                </a:buClr>
                <a:buFont typeface="Arial" panose="020B0604020202020204" pitchFamily="34" charset="0"/>
                <a:buChar char="›"/>
              </a:pPr>
              <a:r>
                <a:rPr lang="ru-RU" sz="1300" dirty="0">
                  <a:solidFill>
                    <a:schemeClr val="bg1"/>
                  </a:solidFill>
                  <a:cs typeface="Arial" pitchFamily="34" charset="0"/>
                </a:rPr>
                <a:t>Управляющий залогом</a:t>
              </a: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6A5E5E29-18B5-4045-9624-299287BF9DD6}"/>
                </a:ext>
              </a:extLst>
            </p:cNvPr>
            <p:cNvSpPr/>
            <p:nvPr/>
          </p:nvSpPr>
          <p:spPr>
            <a:xfrm>
              <a:off x="6545733" y="4129608"/>
              <a:ext cx="2234364" cy="33855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 defTabSz="457200"/>
              <a:r>
                <a:rPr lang="ru-RU" sz="16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Компетенции </a:t>
              </a:r>
              <a:r>
                <a:rPr lang="ru-RU" sz="1600" b="1" kern="0" dirty="0" err="1">
                  <a:solidFill>
                    <a:srgbClr val="FFFFFF"/>
                  </a:solidFill>
                  <a:latin typeface="+mj-lt"/>
                  <a:cs typeface="Arial" pitchFamily="34" charset="0"/>
                </a:rPr>
                <a:t>ВЭБа</a:t>
              </a:r>
              <a:r>
                <a:rPr lang="ru-RU" sz="1600" b="1" kern="0" dirty="0">
                  <a:solidFill>
                    <a:srgbClr val="FFFFFF"/>
                  </a:solidFill>
                  <a:latin typeface="+mj-lt"/>
                  <a:cs typeface="Arial" pitchFamily="34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453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irm Format - Russian">
  <a:themeElements>
    <a:clrScheme name="Темный дашборд">
      <a:dk1>
        <a:sysClr val="windowText" lastClr="000000"/>
      </a:dk1>
      <a:lt1>
        <a:sysClr val="window" lastClr="FFFFFF"/>
      </a:lt1>
      <a:dk2>
        <a:srgbClr val="1D262B"/>
      </a:dk2>
      <a:lt2>
        <a:srgbClr val="FFFFFF"/>
      </a:lt2>
      <a:accent1>
        <a:srgbClr val="0089E9"/>
      </a:accent1>
      <a:accent2>
        <a:srgbClr val="2DA7AD"/>
      </a:accent2>
      <a:accent3>
        <a:srgbClr val="FF7930"/>
      </a:accent3>
      <a:accent4>
        <a:srgbClr val="9263FF"/>
      </a:accent4>
      <a:accent5>
        <a:srgbClr val="72D628"/>
      </a:accent5>
      <a:accent6>
        <a:srgbClr val="FFFFFF"/>
      </a:accent6>
      <a:hlink>
        <a:srgbClr val="0563C1"/>
      </a:hlink>
      <a:folHlink>
        <a:srgbClr val="954F7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316293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6596D5"/>
        </a:accent3>
        <a:accent4>
          <a:srgbClr val="316293"/>
        </a:accent4>
        <a:accent5>
          <a:srgbClr val="FF6600"/>
        </a:accent5>
        <a:accent6>
          <a:srgbClr val="808080"/>
        </a:accent6>
        <a:hlink>
          <a:srgbClr val="6596D5"/>
        </a:hlink>
        <a:folHlink>
          <a:srgbClr val="3162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ВЭБ.potx" id="{C4219DC7-CCE8-4F5B-BE14-C482C16372B2}" vid="{28722DD0-4C1A-4B59-98D9-24515F3E806A}"/>
    </a:ext>
  </a:extLst>
</a:theme>
</file>

<file path=ppt/theme/theme2.xml><?xml version="1.0" encoding="utf-8"?>
<a:theme xmlns:a="http://schemas.openxmlformats.org/drawingml/2006/main" name="2_Firm Format - Russian">
  <a:themeElements>
    <a:clrScheme name="ВЭБ темная дашборды">
      <a:dk1>
        <a:srgbClr val="000000"/>
      </a:dk1>
      <a:lt1>
        <a:srgbClr val="FFFFFF"/>
      </a:lt1>
      <a:dk2>
        <a:srgbClr val="1D262B"/>
      </a:dk2>
      <a:lt2>
        <a:srgbClr val="FFFFFF"/>
      </a:lt2>
      <a:accent1>
        <a:srgbClr val="3E96D2"/>
      </a:accent1>
      <a:accent2>
        <a:srgbClr val="76C280"/>
      </a:accent2>
      <a:accent3>
        <a:srgbClr val="F1AB5A"/>
      </a:accent3>
      <a:accent4>
        <a:srgbClr val="02D4CA"/>
      </a:accent4>
      <a:accent5>
        <a:srgbClr val="FC709B"/>
      </a:accent5>
      <a:accent6>
        <a:srgbClr val="FFFFFF"/>
      </a:accent6>
      <a:hlink>
        <a:srgbClr val="6596D5"/>
      </a:hlink>
      <a:folHlink>
        <a:srgbClr val="316293"/>
      </a:folHlink>
    </a:clrScheme>
    <a:fontScheme name="Другая 2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FFFFFF"/>
        </a:accent3>
        <a:accent4>
          <a:srgbClr val="000000"/>
        </a:accent4>
        <a:accent5>
          <a:srgbClr val="FAE6BD"/>
        </a:accent5>
        <a:accent6>
          <a:srgbClr val="79AFC9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FFFFFF"/>
        </a:accent3>
        <a:accent4>
          <a:srgbClr val="000000"/>
        </a:accent4>
        <a:accent5>
          <a:srgbClr val="C3DDEC"/>
        </a:accent5>
        <a:accent6>
          <a:srgbClr val="DFC06A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m Format - Russian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FFFFFF"/>
        </a:accent3>
        <a:accent4>
          <a:srgbClr val="000000"/>
        </a:accent4>
        <a:accent5>
          <a:srgbClr val="D3E6F6"/>
        </a:accent5>
        <a:accent6>
          <a:srgbClr val="DFBE63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19507</TotalTime>
  <Words>753</Words>
  <Application>Microsoft Office PowerPoint</Application>
  <PresentationFormat>Экран (4:3)</PresentationFormat>
  <Paragraphs>274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Open Sans Light</vt:lpstr>
      <vt:lpstr>Firm Format - Russian</vt:lpstr>
      <vt:lpstr>2_Firm Format - Russian</vt:lpstr>
      <vt:lpstr>think-cell Slide</vt:lpstr>
      <vt:lpstr>Презентация PowerPoint</vt:lpstr>
      <vt:lpstr>Инвестиции в модернизацию экономики</vt:lpstr>
      <vt:lpstr>Предпосылки создания фабрики проектного финансирования</vt:lpstr>
      <vt:lpstr>Принципы работы фабрики</vt:lpstr>
      <vt:lpstr>Модель фабрики проектного финансирования</vt:lpstr>
      <vt:lpstr>Центр компетенции: особенности бизнес-процесса</vt:lpstr>
      <vt:lpstr>Критерии отбора проектов в программу фабрики</vt:lpstr>
      <vt:lpstr>Центр структурирования: два уровня финансирования</vt:lpstr>
      <vt:lpstr>Синдицированный кредит проектной компании</vt:lpstr>
      <vt:lpstr>Модель выпуска облигаций 2018-2020: covered bonds</vt:lpstr>
      <vt:lpstr>Фабрика – заемщикам, банкам и инвесторам</vt:lpstr>
      <vt:lpstr>Ключевые мероприятия запуска фабрики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</dc:title>
  <dc:creator>Максим Орешкин</dc:creator>
  <cp:lastModifiedBy>LSS</cp:lastModifiedBy>
  <cp:revision>728</cp:revision>
  <cp:lastPrinted>2017-07-11T19:59:04Z</cp:lastPrinted>
  <dcterms:created xsi:type="dcterms:W3CDTF">2016-12-12T14:47:23Z</dcterms:created>
  <dcterms:modified xsi:type="dcterms:W3CDTF">2017-10-25T08:12:04Z</dcterms:modified>
</cp:coreProperties>
</file>