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382" r:id="rId3"/>
    <p:sldId id="482" r:id="rId4"/>
    <p:sldId id="483" r:id="rId5"/>
    <p:sldId id="509" r:id="rId6"/>
    <p:sldId id="510" r:id="rId7"/>
    <p:sldId id="512" r:id="rId8"/>
    <p:sldId id="484" r:id="rId9"/>
    <p:sldId id="485" r:id="rId10"/>
    <p:sldId id="513" r:id="rId11"/>
    <p:sldId id="514" r:id="rId12"/>
    <p:sldId id="515" r:id="rId13"/>
    <p:sldId id="516" r:id="rId14"/>
    <p:sldId id="498" r:id="rId15"/>
    <p:sldId id="518" r:id="rId16"/>
    <p:sldId id="520" r:id="rId17"/>
    <p:sldId id="500" r:id="rId18"/>
    <p:sldId id="505" r:id="rId19"/>
    <p:sldId id="507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EDEDE"/>
    <a:srgbClr val="83A442"/>
    <a:srgbClr val="C3D69B"/>
    <a:srgbClr val="A1C064"/>
    <a:srgbClr val="9BBB59"/>
    <a:srgbClr val="EBF5EB"/>
    <a:srgbClr val="E3F1E3"/>
    <a:srgbClr val="FF66FF"/>
    <a:srgbClr val="D9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831" autoAdjust="0"/>
  </p:normalViewPr>
  <p:slideViewPr>
    <p:cSldViewPr snapToGrid="0">
      <p:cViewPr>
        <p:scale>
          <a:sx n="90" d="100"/>
          <a:sy n="90" d="100"/>
        </p:scale>
        <p:origin x="-648" y="-360"/>
      </p:cViewPr>
      <p:guideLst>
        <p:guide orient="horz" pos="160"/>
        <p:guide orient="horz" pos="509"/>
        <p:guide orient="horz" pos="2157"/>
        <p:guide orient="horz" pos="215"/>
        <p:guide orient="horz" pos="2445"/>
        <p:guide pos="194"/>
        <p:guide pos="2765"/>
        <p:guide pos="5578"/>
        <p:guide pos="30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notesViewPr>
    <p:cSldViewPr snapToGrid="0"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500111098766815"/>
          <c:y val="0.11632868215588352"/>
          <c:w val="0.70700874506007272"/>
          <c:h val="0.8423933983694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1"/>
              <c:layout>
                <c:manualLayout>
                  <c:x val="1.5365551368609424E-2"/>
                  <c:y val="-0.11091744523145229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4.6260797980552312E-2"/>
                  <c:y val="-1.663861248121277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СТ</c:v>
                </c:pt>
                <c:pt idx="1">
                  <c:v>ГПТ</c:v>
                </c:pt>
                <c:pt idx="2">
                  <c:v>СГ-Транс</c:v>
                </c:pt>
                <c:pt idx="3">
                  <c:v>Лукойлтранс</c:v>
                </c:pt>
                <c:pt idx="4">
                  <c:v>Новатек</c:v>
                </c:pt>
                <c:pt idx="5">
                  <c:v>Титан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0.39873328641801525</c:v>
                </c:pt>
                <c:pt idx="1">
                  <c:v>0.24630541871921191</c:v>
                </c:pt>
                <c:pt idx="2">
                  <c:v>0.21534130893736947</c:v>
                </c:pt>
                <c:pt idx="3">
                  <c:v>0.10000000000000002</c:v>
                </c:pt>
                <c:pt idx="4">
                  <c:v>3.0000000000000037E-2</c:v>
                </c:pt>
                <c:pt idx="5">
                  <c:v>1.0000000000000023E-2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0390859517658423"/>
          <c:y val="0"/>
          <c:w val="0.19745261625464597"/>
          <c:h val="1"/>
        </c:manualLayout>
      </c:layout>
      <c:barChart>
        <c:barDir val="bar"/>
        <c:grouping val="stacked"/>
        <c:ser>
          <c:idx val="1"/>
          <c:order val="0"/>
          <c:tx>
            <c:strRef>
              <c:f>Лист1!$C$1</c:f>
              <c:strCache>
                <c:ptCount val="1"/>
                <c:pt idx="0">
                  <c:v>собств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E7F4D8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E7F4D8"/>
              </a:solidFill>
              <a:ln>
                <a:solidFill>
                  <a:prstClr val="black"/>
                </a:solidFill>
              </a:ln>
            </c:spPr>
          </c:dPt>
          <c:val>
            <c:numRef>
              <c:f>Лист1!$C$3:$C$4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ар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Лист1!$A$3:$A$4</c:f>
              <c:strCache>
                <c:ptCount val="2"/>
                <c:pt idx="0">
                  <c:v>На 31.12.2010</c:v>
                </c:pt>
                <c:pt idx="1">
                  <c:v>На 31.12.2011</c:v>
                </c:pt>
              </c:strCache>
            </c:strRef>
          </c:cat>
          <c:val>
            <c:numRef>
              <c:f>Лист1!$D$3:$D$4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привл</c:v>
                </c:pt>
              </c:strCache>
            </c:strRef>
          </c:tx>
          <c:spPr>
            <a:solidFill>
              <a:prstClr val="white">
                <a:lumMod val="85000"/>
              </a:prst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997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Лист1!$E$3:$E$4</c:f>
              <c:numCache>
                <c:formatCode>#,##0</c:formatCode>
                <c:ptCount val="2"/>
                <c:pt idx="0">
                  <c:v>577</c:v>
                </c:pt>
                <c:pt idx="1">
                  <c:v>658</c:v>
                </c:pt>
              </c:numCache>
            </c:numRef>
          </c:val>
        </c:ser>
        <c:gapWidth val="29"/>
        <c:overlap val="100"/>
        <c:axId val="99714176"/>
        <c:axId val="99715712"/>
      </c:barChart>
      <c:catAx>
        <c:axId val="99714176"/>
        <c:scaling>
          <c:orientation val="maxMin"/>
        </c:scaling>
        <c:axPos val="l"/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in"/>
        <c:tickLblPos val="nextTo"/>
        <c:spPr>
          <a:ln>
            <a:noFill/>
          </a:ln>
        </c:spPr>
        <c:txPr>
          <a:bodyPr rot="0" vert="horz" anchor="t" anchorCtr="0"/>
          <a:lstStyle/>
          <a:p>
            <a:pPr>
              <a:defRPr sz="988"/>
            </a:pPr>
            <a:endParaRPr lang="ru-RU"/>
          </a:p>
        </c:txPr>
        <c:crossAx val="99715712"/>
        <c:crosses val="autoZero"/>
        <c:lblAlgn val="ctr"/>
        <c:lblOffset val="1"/>
        <c:tickMarkSkip val="1000"/>
      </c:catAx>
      <c:valAx>
        <c:axId val="99715712"/>
        <c:scaling>
          <c:orientation val="minMax"/>
        </c:scaling>
        <c:delete val="1"/>
        <c:axPos val="t"/>
        <c:numFmt formatCode="#,##0" sourceLinked="1"/>
        <c:tickLblPos val="none"/>
        <c:crossAx val="99714176"/>
        <c:crosses val="autoZero"/>
        <c:crossBetween val="between"/>
      </c:valAx>
      <c:spPr>
        <a:noFill/>
        <a:ln w="25323">
          <a:noFill/>
        </a:ln>
      </c:spPr>
    </c:plotArea>
    <c:plotVisOnly val="1"/>
    <c:dispBlanksAs val="gap"/>
  </c:chart>
  <c:txPr>
    <a:bodyPr/>
    <a:lstStyle/>
    <a:p>
      <a:pPr>
        <a:defRPr sz="1771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979020979021011E-2"/>
          <c:y val="3.4883720930232558E-2"/>
          <c:w val="0.96153846153846168"/>
          <c:h val="0.90697674418604646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7EED6"/>
            </a:solidFill>
            <a:ln w="14225">
              <a:solidFill>
                <a:srgbClr val="000000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""#,##0"";""\-""#,##0""</c:formatCode>
                <c:ptCount val="6"/>
                <c:pt idx="0">
                  <c:v>1311.0000000001501</c:v>
                </c:pt>
                <c:pt idx="1">
                  <c:v>1303.0000000001482</c:v>
                </c:pt>
                <c:pt idx="2">
                  <c:v>1205.0000000001369</c:v>
                </c:pt>
                <c:pt idx="3">
                  <c:v>1295.0000000001473</c:v>
                </c:pt>
                <c:pt idx="4">
                  <c:v>1390.000000000158</c:v>
                </c:pt>
                <c:pt idx="5">
                  <c:v>1434.000000000163</c:v>
                </c:pt>
              </c:numCache>
            </c:numRef>
          </c:val>
        </c:ser>
        <c:gapWidth val="80"/>
        <c:overlap val="100"/>
        <c:axId val="104192640"/>
        <c:axId val="104220928"/>
      </c:barChart>
      <c:catAx>
        <c:axId val="104192640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4225">
            <a:solidFill>
              <a:schemeClr val="tx1"/>
            </a:solidFill>
            <a:prstDash val="solid"/>
          </a:ln>
        </c:spPr>
        <c:crossAx val="104220928"/>
        <c:crossesAt val="0"/>
        <c:auto val="1"/>
        <c:lblAlgn val="ctr"/>
        <c:lblOffset val="100"/>
        <c:tickLblSkip val="1"/>
        <c:tickMarkSkip val="1"/>
      </c:catAx>
      <c:valAx>
        <c:axId val="104220928"/>
        <c:scaling>
          <c:orientation val="minMax"/>
          <c:max val="1434"/>
          <c:min val="0"/>
        </c:scaling>
        <c:axPos val="l"/>
        <c:numFmt formatCode="&quot;&quot;#,##0&quot;&quot;;&quot;&quot;\-&quot;&quot;#,##0&quot;&quot;" sourceLinked="1"/>
        <c:majorTickMark val="none"/>
        <c:tickLblPos val="none"/>
        <c:spPr>
          <a:ln w="10669">
            <a:noFill/>
          </a:ln>
        </c:spPr>
        <c:crossAx val="104192640"/>
        <c:crosses val="autoZero"/>
        <c:crossBetween val="between"/>
      </c:valAx>
      <c:spPr>
        <a:noFill/>
        <a:ln w="2845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979020979021011E-2"/>
          <c:y val="3.9215686274509803E-2"/>
          <c:w val="0.96153846153846168"/>
          <c:h val="0.89542483660130912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7EED6"/>
            </a:solidFill>
            <a:ln w="13685">
              <a:solidFill>
                <a:srgbClr val="000000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""#,##0"";""\-""#,##0""</c:formatCode>
                <c:ptCount val="6"/>
                <c:pt idx="0">
                  <c:v>14.000000000001592</c:v>
                </c:pt>
                <c:pt idx="1">
                  <c:v>12.000000000001364</c:v>
                </c:pt>
                <c:pt idx="2">
                  <c:v>16.000000000001819</c:v>
                </c:pt>
                <c:pt idx="3">
                  <c:v>19.00000000000216</c:v>
                </c:pt>
                <c:pt idx="4">
                  <c:v>23.000000000002615</c:v>
                </c:pt>
                <c:pt idx="5">
                  <c:v>25.000000000002842</c:v>
                </c:pt>
              </c:numCache>
            </c:numRef>
          </c:val>
        </c:ser>
        <c:gapWidth val="80"/>
        <c:overlap val="100"/>
        <c:axId val="106174336"/>
        <c:axId val="106185088"/>
      </c:barChart>
      <c:catAx>
        <c:axId val="10617433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3685">
            <a:solidFill>
              <a:schemeClr val="tx1"/>
            </a:solidFill>
            <a:prstDash val="solid"/>
          </a:ln>
        </c:spPr>
        <c:crossAx val="106185088"/>
        <c:crossesAt val="0"/>
        <c:auto val="1"/>
        <c:lblAlgn val="ctr"/>
        <c:lblOffset val="100"/>
        <c:tickLblSkip val="1"/>
        <c:tickMarkSkip val="1"/>
      </c:catAx>
      <c:valAx>
        <c:axId val="106185088"/>
        <c:scaling>
          <c:orientation val="minMax"/>
          <c:max val="25"/>
          <c:min val="0"/>
        </c:scaling>
        <c:axPos val="l"/>
        <c:numFmt formatCode="&quot;&quot;#,##0&quot;&quot;;&quot;&quot;\-&quot;&quot;#,##0&quot;&quot;" sourceLinked="1"/>
        <c:majorTickMark val="none"/>
        <c:tickLblPos val="none"/>
        <c:spPr>
          <a:ln w="10264">
            <a:noFill/>
          </a:ln>
        </c:spPr>
        <c:crossAx val="106174336"/>
        <c:crosses val="autoZero"/>
        <c:crossBetween val="between"/>
      </c:valAx>
      <c:spPr>
        <a:noFill/>
        <a:ln w="2737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58041958042022E-2"/>
          <c:y val="6.0606060606060622E-2"/>
          <c:w val="0.92307692307692257"/>
          <c:h val="0.8383838383838402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7FBC9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E7EED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E7EED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E7EED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""#,##0"";""\-""#,##0""</c:formatCode>
                <c:ptCount val="3"/>
                <c:pt idx="0">
                  <c:v>301.00000000003422</c:v>
                </c:pt>
                <c:pt idx="1">
                  <c:v>292.00000000003331</c:v>
                </c:pt>
                <c:pt idx="2">
                  <c:v>268.00000000003047</c:v>
                </c:pt>
              </c:numCache>
            </c:numRef>
          </c:val>
        </c:ser>
        <c:gapWidth val="80"/>
        <c:overlap val="100"/>
        <c:axId val="106383232"/>
        <c:axId val="106384768"/>
      </c:barChart>
      <c:catAx>
        <c:axId val="106383232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06384768"/>
        <c:crossesAt val="0"/>
        <c:auto val="1"/>
        <c:lblAlgn val="ctr"/>
        <c:lblOffset val="100"/>
        <c:tickLblSkip val="1"/>
        <c:tickMarkSkip val="1"/>
      </c:catAx>
      <c:valAx>
        <c:axId val="106384768"/>
        <c:scaling>
          <c:orientation val="minMax"/>
          <c:max val="300.99999999999898"/>
          <c:min val="0"/>
        </c:scaling>
        <c:axPos val="l"/>
        <c:numFmt formatCode="&quot;&quot;#,##0&quot;&quot;;&quot;&quot;\-&quot;&quot;#,##0&quot;&quot;" sourceLinked="1"/>
        <c:majorTickMark val="none"/>
        <c:tickLblPos val="none"/>
        <c:spPr>
          <a:ln w="9525">
            <a:noFill/>
          </a:ln>
        </c:spPr>
        <c:crossAx val="10638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58041958042022E-2"/>
          <c:y val="6.0606060606060622E-2"/>
          <c:w val="0.92307692307692257"/>
          <c:h val="0.8383838383838402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7EED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""#,##0.0"";""\-""#,##0.0""</c:formatCode>
                <c:ptCount val="3"/>
                <c:pt idx="0">
                  <c:v>12.000000000001364</c:v>
                </c:pt>
                <c:pt idx="1">
                  <c:v>12.900000000001469</c:v>
                </c:pt>
                <c:pt idx="2">
                  <c:v>14.50000000000165</c:v>
                </c:pt>
              </c:numCache>
            </c:numRef>
          </c:val>
        </c:ser>
        <c:gapWidth val="80"/>
        <c:overlap val="100"/>
        <c:axId val="108783872"/>
        <c:axId val="108859392"/>
      </c:barChart>
      <c:catAx>
        <c:axId val="108783872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08859392"/>
        <c:crossesAt val="0"/>
        <c:auto val="1"/>
        <c:lblAlgn val="ctr"/>
        <c:lblOffset val="100"/>
        <c:tickLblSkip val="1"/>
        <c:tickMarkSkip val="1"/>
      </c:catAx>
      <c:valAx>
        <c:axId val="108859392"/>
        <c:scaling>
          <c:orientation val="minMax"/>
          <c:max val="14.5"/>
          <c:min val="0"/>
        </c:scaling>
        <c:axPos val="l"/>
        <c:numFmt formatCode="&quot;&quot;#,##0.0&quot;&quot;;&quot;&quot;\-&quot;&quot;#,##0.0&quot;&quot;" sourceLinked="1"/>
        <c:majorTickMark val="none"/>
        <c:tickLblPos val="none"/>
        <c:spPr>
          <a:ln w="9525">
            <a:noFill/>
          </a:ln>
        </c:spPr>
        <c:crossAx val="10878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444444444444502E-2"/>
          <c:y val="6.0606060606060622E-2"/>
          <c:w val="0.91111111111111109"/>
          <c:h val="0.8383838383838402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7FBC9"/>
            </a:solidFill>
            <a:ln w="1269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E7EED6"/>
              </a:solidFill>
              <a:ln w="12698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""#,##0"";""\-""#,##0""</c:formatCode>
                <c:ptCount val="1"/>
                <c:pt idx="0">
                  <c:v>9000.0000000010223</c:v>
                </c:pt>
              </c:numCache>
            </c:numRef>
          </c:val>
        </c:ser>
        <c:gapWidth val="80"/>
        <c:overlap val="100"/>
        <c:axId val="108866560"/>
        <c:axId val="108917504"/>
      </c:barChart>
      <c:catAx>
        <c:axId val="108866560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2698">
            <a:solidFill>
              <a:schemeClr val="tx1"/>
            </a:solidFill>
            <a:prstDash val="solid"/>
          </a:ln>
        </c:spPr>
        <c:crossAx val="108917504"/>
        <c:crossesAt val="0"/>
        <c:auto val="1"/>
        <c:lblAlgn val="ctr"/>
        <c:lblOffset val="100"/>
        <c:tickLblSkip val="1"/>
        <c:tickMarkSkip val="1"/>
      </c:catAx>
      <c:valAx>
        <c:axId val="108917504"/>
        <c:scaling>
          <c:orientation val="minMax"/>
          <c:max val="9000"/>
          <c:min val="0"/>
        </c:scaling>
        <c:axPos val="l"/>
        <c:numFmt formatCode="&quot;&quot;#,##0&quot;&quot;;&quot;&quot;\-&quot;&quot;#,##0&quot;&quot;" sourceLinked="1"/>
        <c:majorTickMark val="none"/>
        <c:tickLblPos val="none"/>
        <c:spPr>
          <a:ln w="9524">
            <a:noFill/>
          </a:ln>
        </c:spPr>
        <c:crossAx val="10886656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444444444444502E-2"/>
          <c:y val="6.9767441860465379E-2"/>
          <c:w val="0.70370370370370372"/>
          <c:h val="0.31395348837209436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7EED6"/>
            </a:solidFill>
            <a:ln w="12698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1750.0000000002001</c:v>
                </c:pt>
              </c:numCache>
            </c:numRef>
          </c:val>
        </c:ser>
        <c:gapWidth val="80"/>
        <c:overlap val="100"/>
        <c:axId val="109014400"/>
        <c:axId val="109024384"/>
      </c:barChart>
      <c:catAx>
        <c:axId val="109014400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2698">
            <a:solidFill>
              <a:schemeClr val="tx1"/>
            </a:solidFill>
            <a:prstDash val="solid"/>
          </a:ln>
        </c:spPr>
        <c:crossAx val="109024384"/>
        <c:crossesAt val="0"/>
        <c:auto val="1"/>
        <c:lblAlgn val="ctr"/>
        <c:lblOffset val="100"/>
        <c:tickLblSkip val="1"/>
        <c:tickMarkSkip val="1"/>
      </c:catAx>
      <c:valAx>
        <c:axId val="109024384"/>
        <c:scaling>
          <c:orientation val="minMax"/>
          <c:max val="1750"/>
          <c:min val="0"/>
        </c:scaling>
        <c:axPos val="l"/>
        <c:numFmt formatCode="General" sourceLinked="1"/>
        <c:majorTickMark val="none"/>
        <c:tickLblPos val="none"/>
        <c:spPr>
          <a:ln w="9524">
            <a:noFill/>
          </a:ln>
        </c:spPr>
        <c:crossAx val="10901440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500111098766803"/>
          <c:y val="0.11632868215588339"/>
          <c:w val="0.70700874506007272"/>
          <c:h val="0.8423933983694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4939733472237293"/>
                  <c:y val="2.2873244691889737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0239099116491611E-2"/>
                  <c:y val="9.9831674887277226E-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3.4695826146821582E-2"/>
                  <c:y val="-3.6604947458668463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4.6260797980552264E-2"/>
                  <c:y val="-1.6638874506606203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СГ-Транс</c:v>
                </c:pt>
                <c:pt idx="1">
                  <c:v>ГПТ</c:v>
                </c:pt>
                <c:pt idx="2">
                  <c:v>СТ</c:v>
                </c:pt>
                <c:pt idx="3">
                  <c:v>прочее</c:v>
                </c:pt>
                <c:pt idx="4">
                  <c:v>ВТБ-Лизинг</c:v>
                </c:pt>
                <c:pt idx="5">
                  <c:v>Лукойлтранс</c:v>
                </c:pt>
                <c:pt idx="6">
                  <c:v>Брансвик</c:v>
                </c:pt>
                <c:pt idx="7">
                  <c:v>Новатэк</c:v>
                </c:pt>
                <c:pt idx="8">
                  <c:v>Титан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0.43299092212135692</c:v>
                </c:pt>
                <c:pt idx="1">
                  <c:v>0.20141543239369436</c:v>
                </c:pt>
                <c:pt idx="2">
                  <c:v>0.1303451982799809</c:v>
                </c:pt>
                <c:pt idx="3">
                  <c:v>8.0000000000000043E-2</c:v>
                </c:pt>
                <c:pt idx="4">
                  <c:v>6.0000000000000032E-2</c:v>
                </c:pt>
                <c:pt idx="5">
                  <c:v>5.8865922915045443E-2</c:v>
                </c:pt>
                <c:pt idx="6">
                  <c:v>1.7584825160713854E-2</c:v>
                </c:pt>
                <c:pt idx="7">
                  <c:v>1.4716480728761281E-2</c:v>
                </c:pt>
                <c:pt idx="8">
                  <c:v>7.3582403643806795E-3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1"/>
              <c:layout>
                <c:manualLayout>
                  <c:x val="-7.8600818998954075E-2"/>
                  <c:y val="-0.12287964495801328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2.0391672924270406E-2"/>
                  <c:y val="1.21778723185481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Собственные</c:v>
                </c:pt>
                <c:pt idx="1">
                  <c:v>Арендованные</c:v>
                </c:pt>
                <c:pt idx="2">
                  <c:v>Привлеченные</c:v>
                </c:pt>
                <c:pt idx="3">
                  <c:v>Собственные</c:v>
                </c:pt>
                <c:pt idx="4">
                  <c:v>Арендованные</c:v>
                </c:pt>
                <c:pt idx="5">
                  <c:v>Привлеченные</c:v>
                </c:pt>
                <c:pt idx="6">
                  <c:v>Собственные</c:v>
                </c:pt>
                <c:pt idx="7">
                  <c:v>Арендованные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4365</c:v>
                </c:pt>
                <c:pt idx="1">
                  <c:v>4179</c:v>
                </c:pt>
                <c:pt idx="2">
                  <c:v>2000</c:v>
                </c:pt>
                <c:pt idx="3">
                  <c:v>1653</c:v>
                </c:pt>
                <c:pt idx="4">
                  <c:v>799</c:v>
                </c:pt>
                <c:pt idx="5">
                  <c:v>1030</c:v>
                </c:pt>
                <c:pt idx="6">
                  <c:v>200</c:v>
                </c:pt>
                <c:pt idx="7">
                  <c:v>1569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7.1983259839398434E-2"/>
          <c:y val="0.81022753671300363"/>
          <c:w val="0.38399464074739742"/>
          <c:h val="0.18977246328699768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25584743989239844"/>
                  <c:y val="-0.22860861790898129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ВЦ С</a:t>
                    </a:r>
                    <a:r>
                      <a:rPr lang="ru-RU" dirty="0" smtClean="0"/>
                      <a:t>УГ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67%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8156618641185499"/>
                  <c:y val="5.204691616496542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ВЦ</a:t>
                    </a:r>
                  </a:p>
                  <a:p>
                    <a:r>
                      <a:rPr lang="ru-RU" sz="1100" dirty="0" smtClean="0"/>
                      <a:t>Н</a:t>
                    </a:r>
                    <a:r>
                      <a:rPr lang="ru-RU" dirty="0" smtClean="0"/>
                      <a:t>Б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22%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0.14179045959921269"/>
                  <c:y val="5.551854708645955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К</a:t>
                    </a:r>
                    <a:r>
                      <a:rPr lang="ru-RU" dirty="0"/>
                      <a:t>Ц </a:t>
                    </a:r>
                    <a:r>
                      <a:rPr lang="ru-RU" dirty="0" smtClean="0"/>
                      <a:t>СУГ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11%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ВЦ СУГ</c:v>
                </c:pt>
                <c:pt idx="1">
                  <c:v>ВЦ НБ</c:v>
                </c:pt>
                <c:pt idx="2">
                  <c:v>КЦ СУГ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0.66755302310858611</c:v>
                </c:pt>
                <c:pt idx="1">
                  <c:v>0.22044950933839821</c:v>
                </c:pt>
                <c:pt idx="2">
                  <c:v>0.11199746755302308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0400461793780223E-2"/>
          <c:y val="0.19303257620728387"/>
          <c:w val="0.89919907641244279"/>
          <c:h val="0.6768533856322035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2.4</c:v>
                </c:pt>
                <c:pt idx="1">
                  <c:v>1.9000000000000001</c:v>
                </c:pt>
                <c:pt idx="2">
                  <c:v>2.7</c:v>
                </c:pt>
                <c:pt idx="3">
                  <c:v>2.9</c:v>
                </c:pt>
                <c:pt idx="4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Реализация</c:v>
                </c:pt>
              </c:strCache>
            </c:strRef>
          </c:tx>
          <c:spPr>
            <a:solidFill>
              <a:srgbClr val="7F9E4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1.9000000000000001</c:v>
                </c:pt>
                <c:pt idx="1">
                  <c:v>2.6</c:v>
                </c:pt>
                <c:pt idx="2">
                  <c:v>2.2999999999999998</c:v>
                </c:pt>
                <c:pt idx="3">
                  <c:v>2.5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Кооперация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3.3</c:v>
                </c:pt>
                <c:pt idx="1">
                  <c:v>3</c:v>
                </c:pt>
                <c:pt idx="2">
                  <c:v>3.1</c:v>
                </c:pt>
                <c:pt idx="3">
                  <c:v>3.5</c:v>
                </c:pt>
                <c:pt idx="4">
                  <c:v>3.4</c:v>
                </c:pt>
              </c:numCache>
            </c:numRef>
          </c:val>
        </c:ser>
        <c:gapWidth val="75"/>
        <c:overlap val="100"/>
        <c:axId val="99013376"/>
        <c:axId val="99015296"/>
      </c:barChart>
      <c:lineChart>
        <c:grouping val="standard"/>
        <c:ser>
          <c:idx val="3"/>
          <c:order val="3"/>
          <c:tx>
            <c:strRef>
              <c:f>Лист1!$E$1</c:f>
              <c:strCache>
                <c:ptCount val="1"/>
                <c:pt idx="0">
                  <c:v>сумма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7.6</c:v>
                </c:pt>
                <c:pt idx="1">
                  <c:v>7.5</c:v>
                </c:pt>
                <c:pt idx="2">
                  <c:v>8.1</c:v>
                </c:pt>
                <c:pt idx="3">
                  <c:v>8.9</c:v>
                </c:pt>
                <c:pt idx="4">
                  <c:v>9.6</c:v>
                </c:pt>
              </c:numCache>
            </c:numRef>
          </c:val>
        </c:ser>
        <c:marker val="1"/>
        <c:axId val="99013376"/>
        <c:axId val="99015296"/>
      </c:lineChart>
      <c:catAx>
        <c:axId val="99013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9015296"/>
        <c:crosses val="autoZero"/>
        <c:auto val="1"/>
        <c:lblAlgn val="ctr"/>
        <c:lblOffset val="100"/>
      </c:catAx>
      <c:valAx>
        <c:axId val="99015296"/>
        <c:scaling>
          <c:orientation val="minMax"/>
        </c:scaling>
        <c:delete val="1"/>
        <c:axPos val="l"/>
        <c:numFmt formatCode="0.0" sourceLinked="1"/>
        <c:tickLblPos val="none"/>
        <c:crossAx val="99013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0390859517658345"/>
          <c:y val="0"/>
          <c:w val="0.59526178100038285"/>
          <c:h val="1"/>
        </c:manualLayout>
      </c:layout>
      <c:barChart>
        <c:barDir val="bar"/>
        <c:grouping val="stacked"/>
        <c:ser>
          <c:idx val="1"/>
          <c:order val="0"/>
          <c:tx>
            <c:strRef>
              <c:f>Лист1!$C$1</c:f>
              <c:strCache>
                <c:ptCount val="1"/>
                <c:pt idx="0">
                  <c:v>собств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1" b="1"/>
                </a:pPr>
                <a:endParaRPr lang="ru-RU"/>
              </a:p>
            </c:txPr>
            <c:showVal val="1"/>
          </c:dLbls>
          <c:val>
            <c:numRef>
              <c:f>Лист1!$C$3:$C$4</c:f>
              <c:numCache>
                <c:formatCode>#,##0</c:formatCode>
                <c:ptCount val="2"/>
                <c:pt idx="0">
                  <c:v>4009</c:v>
                </c:pt>
                <c:pt idx="1">
                  <c:v>4365</c:v>
                </c:pt>
              </c:numCache>
            </c:numRef>
          </c:val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ар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001" b="1"/>
                </a:pPr>
                <a:endParaRPr lang="ru-RU"/>
              </a:p>
            </c:txPr>
            <c:showVal val="1"/>
          </c:dLbls>
          <c:cat>
            <c:strRef>
              <c:f>Лист1!$A$3:$A$4</c:f>
              <c:strCache>
                <c:ptCount val="2"/>
                <c:pt idx="0">
                  <c:v>На 31.12.2010</c:v>
                </c:pt>
                <c:pt idx="1">
                  <c:v>На 31.12.2011</c:v>
                </c:pt>
              </c:strCache>
            </c:strRef>
          </c:cat>
          <c:val>
            <c:numRef>
              <c:f>Лист1!$D$3:$D$4</c:f>
              <c:numCache>
                <c:formatCode>#,##0</c:formatCode>
                <c:ptCount val="2"/>
                <c:pt idx="0">
                  <c:v>3201</c:v>
                </c:pt>
                <c:pt idx="1">
                  <c:v>4324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привл</c:v>
                </c:pt>
              </c:strCache>
            </c:strRef>
          </c:tx>
          <c:spPr>
            <a:solidFill>
              <a:prstClr val="white">
                <a:lumMod val="85000"/>
              </a:prst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1001" b="1"/>
                </a:pPr>
                <a:endParaRPr lang="ru-RU"/>
              </a:p>
            </c:txPr>
            <c:showVal val="1"/>
          </c:dLbls>
          <c:val>
            <c:numRef>
              <c:f>Лист1!$E$3:$E$4</c:f>
              <c:numCache>
                <c:formatCode>#,##0</c:formatCode>
                <c:ptCount val="2"/>
                <c:pt idx="0">
                  <c:v>2479</c:v>
                </c:pt>
                <c:pt idx="1">
                  <c:v>2019</c:v>
                </c:pt>
              </c:numCache>
            </c:numRef>
          </c:val>
        </c:ser>
        <c:gapWidth val="29"/>
        <c:overlap val="100"/>
        <c:axId val="96806400"/>
        <c:axId val="98302208"/>
      </c:barChart>
      <c:catAx>
        <c:axId val="96806400"/>
        <c:scaling>
          <c:orientation val="maxMin"/>
        </c:scaling>
        <c:axPos val="l"/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in"/>
        <c:tickLblPos val="nextTo"/>
        <c:spPr>
          <a:ln>
            <a:noFill/>
          </a:ln>
        </c:spPr>
        <c:txPr>
          <a:bodyPr rot="0" vert="horz" anchor="t" anchorCtr="0"/>
          <a:lstStyle/>
          <a:p>
            <a:pPr>
              <a:defRPr sz="994"/>
            </a:pPr>
            <a:endParaRPr lang="ru-RU"/>
          </a:p>
        </c:txPr>
        <c:crossAx val="98302208"/>
        <c:crosses val="autoZero"/>
        <c:lblAlgn val="ctr"/>
        <c:lblOffset val="1"/>
        <c:tickMarkSkip val="1000"/>
      </c:catAx>
      <c:valAx>
        <c:axId val="98302208"/>
        <c:scaling>
          <c:orientation val="minMax"/>
        </c:scaling>
        <c:delete val="1"/>
        <c:axPos val="t"/>
        <c:numFmt formatCode="#,##0" sourceLinked="1"/>
        <c:tickLblPos val="none"/>
        <c:crossAx val="96806400"/>
        <c:crosses val="autoZero"/>
        <c:crossBetween val="between"/>
      </c:valAx>
      <c:spPr>
        <a:noFill/>
        <a:ln w="25414">
          <a:noFill/>
        </a:ln>
      </c:spPr>
    </c:plotArea>
    <c:plotVisOnly val="1"/>
    <c:dispBlanksAs val="gap"/>
  </c:chart>
  <c:txPr>
    <a:bodyPr/>
    <a:lstStyle/>
    <a:p>
      <a:pPr>
        <a:defRPr sz="178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0084094202898557"/>
          <c:y val="0"/>
          <c:w val="0.56928770267356565"/>
          <c:h val="1"/>
        </c:manualLayout>
      </c:layout>
      <c:barChart>
        <c:barDir val="bar"/>
        <c:grouping val="stacked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999" b="1"/>
                </a:pPr>
                <a:endParaRPr lang="ru-RU"/>
              </a:p>
            </c:txPr>
            <c:showVal val="1"/>
          </c:dLbls>
          <c:val>
            <c:numRef>
              <c:f>Лист1!$C$3:$C$4</c:f>
              <c:numCache>
                <c:formatCode>#,##0</c:formatCode>
                <c:ptCount val="2"/>
                <c:pt idx="0">
                  <c:v>775</c:v>
                </c:pt>
                <c:pt idx="1">
                  <c:v>1641</c:v>
                </c:pt>
              </c:numCache>
            </c:numRef>
          </c:val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999" b="1"/>
                </a:pPr>
                <a:endParaRPr lang="ru-RU"/>
              </a:p>
            </c:txPr>
            <c:showVal val="1"/>
          </c:dLbls>
          <c:cat>
            <c:strRef>
              <c:f>Лист1!$A$3:$A$4</c:f>
              <c:strCache>
                <c:ptCount val="2"/>
                <c:pt idx="0">
                  <c:v>На 31.12.2010</c:v>
                </c:pt>
                <c:pt idx="1">
                  <c:v>На 31.12.2011</c:v>
                </c:pt>
              </c:strCache>
            </c:strRef>
          </c:cat>
          <c:val>
            <c:numRef>
              <c:f>Лист1!$D$3:$D$4</c:f>
              <c:numCache>
                <c:formatCode>#,##0</c:formatCode>
                <c:ptCount val="2"/>
                <c:pt idx="0">
                  <c:v>1907</c:v>
                </c:pt>
                <c:pt idx="1">
                  <c:v>799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prstClr val="white">
                <a:lumMod val="85000"/>
              </a:prst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999" b="1"/>
                </a:pPr>
                <a:endParaRPr lang="ru-RU"/>
              </a:p>
            </c:txPr>
            <c:showVal val="1"/>
          </c:dLbls>
          <c:val>
            <c:numRef>
              <c:f>Лист1!$E$3:$E$4</c:f>
              <c:numCache>
                <c:formatCode>#,##0</c:formatCode>
                <c:ptCount val="2"/>
                <c:pt idx="0">
                  <c:v>480</c:v>
                </c:pt>
                <c:pt idx="1">
                  <c:v>721</c:v>
                </c:pt>
              </c:numCache>
            </c:numRef>
          </c:val>
        </c:ser>
        <c:gapWidth val="29"/>
        <c:overlap val="100"/>
        <c:axId val="98305152"/>
        <c:axId val="98306688"/>
      </c:barChart>
      <c:catAx>
        <c:axId val="98305152"/>
        <c:scaling>
          <c:orientation val="maxMin"/>
        </c:scaling>
        <c:axPos val="l"/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in"/>
        <c:minorTickMark val="in"/>
        <c:tickLblPos val="low"/>
        <c:spPr>
          <a:ln>
            <a:noFill/>
          </a:ln>
        </c:spPr>
        <c:txPr>
          <a:bodyPr/>
          <a:lstStyle/>
          <a:p>
            <a:pPr>
              <a:defRPr sz="992"/>
            </a:pPr>
            <a:endParaRPr lang="ru-RU"/>
          </a:p>
        </c:txPr>
        <c:crossAx val="98306688"/>
        <c:crosses val="autoZero"/>
        <c:lblAlgn val="ctr"/>
        <c:lblOffset val="1"/>
        <c:tickMarkSkip val="1000"/>
      </c:catAx>
      <c:valAx>
        <c:axId val="98306688"/>
        <c:scaling>
          <c:orientation val="minMax"/>
        </c:scaling>
        <c:delete val="1"/>
        <c:axPos val="t"/>
        <c:numFmt formatCode="#,##0" sourceLinked="1"/>
        <c:tickLblPos val="none"/>
        <c:crossAx val="9830515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txPr>
    <a:bodyPr/>
    <a:lstStyle/>
    <a:p>
      <a:pPr>
        <a:defRPr sz="1778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0390859517658367"/>
          <c:y val="0"/>
          <c:w val="0.59526178100038207"/>
          <c:h val="1"/>
        </c:manualLayout>
      </c:layout>
      <c:barChart>
        <c:barDir val="bar"/>
        <c:grouping val="stacked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val>
            <c:numRef>
              <c:f>Лист1!$C$3:$C$4</c:f>
              <c:numCache>
                <c:formatCode>#,##0</c:formatCode>
                <c:ptCount val="2"/>
                <c:pt idx="0">
                  <c:v>200</c:v>
                </c:pt>
                <c:pt idx="1">
                  <c:v>200</c:v>
                </c:pt>
              </c:numCache>
            </c:numRef>
          </c:val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26366511452095825"/>
                  <c:y val="4.816305355276470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numFmt formatCode="#,##0" sourceLinked="0"/>
            <c:txPr>
              <a:bodyPr/>
              <a:lstStyle/>
              <a:p>
                <a:pPr>
                  <a:defRPr sz="999" b="1"/>
                </a:pPr>
                <a:endParaRPr lang="ru-RU"/>
              </a:p>
            </c:txPr>
            <c:showVal val="1"/>
          </c:dLbls>
          <c:cat>
            <c:strRef>
              <c:f>Лист1!$A$3:$A$4</c:f>
              <c:strCache>
                <c:ptCount val="2"/>
                <c:pt idx="0">
                  <c:v>На 31.12.2010</c:v>
                </c:pt>
                <c:pt idx="1">
                  <c:v>На 31.12.2011</c:v>
                </c:pt>
              </c:strCache>
            </c:strRef>
          </c:cat>
          <c:val>
            <c:numRef>
              <c:f>Лист1!$D$3:$D$4</c:f>
              <c:numCache>
                <c:formatCode>#,##0</c:formatCode>
                <c:ptCount val="2"/>
                <c:pt idx="0">
                  <c:v>1119</c:v>
                </c:pt>
                <c:pt idx="1">
                  <c:v>1529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val>
            <c:numRef>
              <c:f>Лист1!$E$3:$E$4</c:f>
              <c:numCache>
                <c:formatCode>#,##0</c:formatCode>
                <c:ptCount val="2"/>
                <c:pt idx="0">
                  <c:v>74</c:v>
                </c:pt>
                <c:pt idx="1">
                  <c:v>66</c:v>
                </c:pt>
              </c:numCache>
            </c:numRef>
          </c:val>
        </c:ser>
        <c:gapWidth val="29"/>
        <c:overlap val="100"/>
        <c:axId val="99331456"/>
        <c:axId val="99349632"/>
      </c:barChart>
      <c:catAx>
        <c:axId val="99331456"/>
        <c:scaling>
          <c:orientation val="maxMin"/>
        </c:scaling>
        <c:axPos val="l"/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in"/>
        <c:minorTickMark val="in"/>
        <c:tickLblPos val="low"/>
        <c:spPr>
          <a:ln>
            <a:noFill/>
          </a:ln>
        </c:spPr>
        <c:txPr>
          <a:bodyPr/>
          <a:lstStyle/>
          <a:p>
            <a:pPr>
              <a:defRPr sz="992"/>
            </a:pPr>
            <a:endParaRPr lang="ru-RU"/>
          </a:p>
        </c:txPr>
        <c:crossAx val="99349632"/>
        <c:crosses val="autoZero"/>
        <c:lblAlgn val="ctr"/>
        <c:lblOffset val="1"/>
        <c:tickMarkSkip val="1000"/>
      </c:catAx>
      <c:valAx>
        <c:axId val="99349632"/>
        <c:scaling>
          <c:orientation val="minMax"/>
        </c:scaling>
        <c:delete val="1"/>
        <c:axPos val="t"/>
        <c:numFmt formatCode="#,##0" sourceLinked="1"/>
        <c:tickLblPos val="none"/>
        <c:crossAx val="9933145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8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0390859517658417"/>
          <c:y val="0"/>
          <c:w val="0.22945232767737103"/>
          <c:h val="1"/>
        </c:manualLayout>
      </c:layout>
      <c:barChart>
        <c:barDir val="bar"/>
        <c:grouping val="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собств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val>
            <c:numRef>
              <c:f>Лист1!$B$3:$B$4</c:f>
              <c:numCache>
                <c:formatCode>#,##0</c:formatCode>
                <c:ptCount val="2"/>
                <c:pt idx="1">
                  <c:v>16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ар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Лист1!$A$3:$A$4</c:f>
              <c:strCache>
                <c:ptCount val="2"/>
                <c:pt idx="0">
                  <c:v>На 31.12.2010</c:v>
                </c:pt>
                <c:pt idx="1">
                  <c:v>На 31.12.2011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привл</c:v>
                </c:pt>
              </c:strCache>
            </c:strRef>
          </c:tx>
          <c:spPr>
            <a:solidFill>
              <a:prstClr val="white">
                <a:lumMod val="85000"/>
              </a:prst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9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Лист1!$D$3:$D$4</c:f>
              <c:numCache>
                <c:formatCode>#,##0</c:formatCode>
                <c:ptCount val="2"/>
                <c:pt idx="0">
                  <c:v>460</c:v>
                </c:pt>
                <c:pt idx="1">
                  <c:v>377</c:v>
                </c:pt>
              </c:numCache>
            </c:numRef>
          </c:val>
        </c:ser>
        <c:gapWidth val="29"/>
        <c:overlap val="100"/>
        <c:axId val="95868416"/>
        <c:axId val="95869952"/>
      </c:barChart>
      <c:catAx>
        <c:axId val="95868416"/>
        <c:scaling>
          <c:orientation val="maxMin"/>
        </c:scaling>
        <c:axPos val="l"/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in"/>
        <c:tickLblPos val="nextTo"/>
        <c:spPr>
          <a:ln>
            <a:noFill/>
          </a:ln>
        </c:spPr>
        <c:txPr>
          <a:bodyPr rot="0" vert="horz" anchor="t" anchorCtr="0"/>
          <a:lstStyle/>
          <a:p>
            <a:pPr>
              <a:defRPr sz="991"/>
            </a:pPr>
            <a:endParaRPr lang="ru-RU"/>
          </a:p>
        </c:txPr>
        <c:crossAx val="95869952"/>
        <c:crosses val="autoZero"/>
        <c:lblAlgn val="ctr"/>
        <c:lblOffset val="1"/>
        <c:tickMarkSkip val="1000"/>
      </c:catAx>
      <c:valAx>
        <c:axId val="95869952"/>
        <c:scaling>
          <c:orientation val="minMax"/>
        </c:scaling>
        <c:delete val="1"/>
        <c:axPos val="t"/>
        <c:numFmt formatCode="General" sourceLinked="1"/>
        <c:tickLblPos val="none"/>
        <c:crossAx val="9586841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</c:chart>
  <c:txPr>
    <a:bodyPr/>
    <a:lstStyle/>
    <a:p>
      <a:pPr>
        <a:defRPr sz="1774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0AE3F3-9421-41D1-A0C0-E22E77F1889D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EE3A6F-3355-48DA-AA5B-719799A67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A5EA35-A5EE-411E-B294-E149B7B445E6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D7A344-F716-4162-819B-8EBB03743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2E47-E441-4D76-9708-97BA94103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75F6-6327-4B64-8C58-9ABAADFC1B4C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E329-F265-48E0-AC91-2ABAC5818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9C0B-749F-4391-816B-8D8CE5208AE6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0054-4B82-4200-818A-BD614F381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F89A-7074-4BA2-9FA3-CAC14FA7754D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0F68-341A-465F-8B47-83F08359F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A4A6-941B-4770-99CA-40979937C2AE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D638-3380-41DE-894B-F9FA59B9B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CAB5-9641-4B27-B596-36EFA4C8740F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C4E9-9493-4CD3-B64D-09DD894AC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665E-8AE3-44E8-BAF4-4980BB2B1B83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483C-5FAC-4FCB-8EF3-8DE53A050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51C1-FEE7-460C-8661-8F9F4F47BA90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F450-5AD7-414B-90B3-FFA308E8F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4690-61D2-49FE-AEA3-88656F3F3E4F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D1D-1D48-4C43-9914-9F4077ACB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1129-9996-42B4-9914-2FF0CE81EBA3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9C00-EB70-4F6A-90B8-28A338ECF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CD02-382C-435F-B08F-08A97437DD07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1829-0CC1-4F6B-9735-D4D833FD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7B5D-85C2-4A55-B1CE-35A7BBF732ED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0030-454D-42DA-8C8D-383E06921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C33CC3-FFCC-4B8E-A7E8-8404D94DDE40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6172D-63A2-4264-8576-F1C18435B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.png"/><Relationship Id="rId5" Type="http://schemas.openxmlformats.org/officeDocument/2006/relationships/tags" Target="../tags/tag16.xml"/><Relationship Id="rId10" Type="http://schemas.openxmlformats.org/officeDocument/2006/relationships/image" Target="../media/image4.png"/><Relationship Id="rId4" Type="http://schemas.openxmlformats.org/officeDocument/2006/relationships/tags" Target="../tags/tag15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tags" Target="../tags/tag58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63" Type="http://schemas.openxmlformats.org/officeDocument/2006/relationships/tags" Target="../tags/tag82.xml"/><Relationship Id="rId68" Type="http://schemas.openxmlformats.org/officeDocument/2006/relationships/tags" Target="../tags/tag87.xml"/><Relationship Id="rId76" Type="http://schemas.openxmlformats.org/officeDocument/2006/relationships/image" Target="../media/image2.png"/><Relationship Id="rId7" Type="http://schemas.openxmlformats.org/officeDocument/2006/relationships/tags" Target="../tags/tag26.xml"/><Relationship Id="rId71" Type="http://schemas.openxmlformats.org/officeDocument/2006/relationships/tags" Target="../tags/tag90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9" Type="http://schemas.openxmlformats.org/officeDocument/2006/relationships/tags" Target="../tags/tag48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66" Type="http://schemas.openxmlformats.org/officeDocument/2006/relationships/tags" Target="../tags/tag85.xml"/><Relationship Id="rId74" Type="http://schemas.openxmlformats.org/officeDocument/2006/relationships/image" Target="../media/image3.png"/><Relationship Id="rId79" Type="http://schemas.openxmlformats.org/officeDocument/2006/relationships/chart" Target="../charts/chart13.xml"/><Relationship Id="rId5" Type="http://schemas.openxmlformats.org/officeDocument/2006/relationships/tags" Target="../tags/tag24.xml"/><Relationship Id="rId61" Type="http://schemas.openxmlformats.org/officeDocument/2006/relationships/tags" Target="../tags/tag80.xml"/><Relationship Id="rId82" Type="http://schemas.openxmlformats.org/officeDocument/2006/relationships/chart" Target="../charts/chart16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tags" Target="../tags/tag84.xml"/><Relationship Id="rId73" Type="http://schemas.openxmlformats.org/officeDocument/2006/relationships/notesSlide" Target="../notesSlides/notesSlide16.xml"/><Relationship Id="rId78" Type="http://schemas.openxmlformats.org/officeDocument/2006/relationships/chart" Target="../charts/chart12.xml"/><Relationship Id="rId81" Type="http://schemas.openxmlformats.org/officeDocument/2006/relationships/chart" Target="../charts/chart15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56" Type="http://schemas.openxmlformats.org/officeDocument/2006/relationships/tags" Target="../tags/tag75.xml"/><Relationship Id="rId64" Type="http://schemas.openxmlformats.org/officeDocument/2006/relationships/tags" Target="../tags/tag83.xml"/><Relationship Id="rId69" Type="http://schemas.openxmlformats.org/officeDocument/2006/relationships/tags" Target="../tags/tag88.xml"/><Relationship Id="rId77" Type="http://schemas.openxmlformats.org/officeDocument/2006/relationships/chart" Target="../charts/chart11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72" Type="http://schemas.openxmlformats.org/officeDocument/2006/relationships/slideLayout" Target="../slideLayouts/slideLayout2.xml"/><Relationship Id="rId80" Type="http://schemas.openxmlformats.org/officeDocument/2006/relationships/chart" Target="../charts/chart14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Relationship Id="rId67" Type="http://schemas.openxmlformats.org/officeDocument/2006/relationships/tags" Target="../tags/tag86.xml"/><Relationship Id="rId20" Type="http://schemas.openxmlformats.org/officeDocument/2006/relationships/tags" Target="../tags/tag39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Relationship Id="rId70" Type="http://schemas.openxmlformats.org/officeDocument/2006/relationships/tags" Target="../tags/tag89.xml"/><Relationship Id="rId75" Type="http://schemas.openxmlformats.org/officeDocument/2006/relationships/image" Target="../media/image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_____Microsoft_Office_Excel_97-20031.xls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oleObject" Target="../embeddings/_____Microsoft_Office_Excel_97-20034.xls"/><Relationship Id="rId4" Type="http://schemas.openxmlformats.org/officeDocument/2006/relationships/image" Target="../media/image3.png"/><Relationship Id="rId9" Type="http://schemas.openxmlformats.org/officeDocument/2006/relationships/oleObject" Target="../embeddings/_____Microsoft_Office_Excel_97-20033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chart" Target="../charts/chart10.xml"/><Relationship Id="rId5" Type="http://schemas.openxmlformats.org/officeDocument/2006/relationships/image" Target="../media/image2.png"/><Relationship Id="rId10" Type="http://schemas.openxmlformats.org/officeDocument/2006/relationships/chart" Target="../charts/chart9.xml"/><Relationship Id="rId4" Type="http://schemas.openxmlformats.org/officeDocument/2006/relationships/image" Target="../media/image4.png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8" descr="trans_graphics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0" y="2527300"/>
            <a:ext cx="9144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42900" y="548680"/>
            <a:ext cx="104775" cy="4762500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1071563" y="966789"/>
            <a:ext cx="72151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Calibri" pitchFamily="34" charset="0"/>
            </a:endParaRP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</a:rPr>
              <a:t>ЗАО </a:t>
            </a:r>
            <a:r>
              <a:rPr lang="ru-RU" sz="2800" b="1" dirty="0" smtClean="0">
                <a:latin typeface="Calibri" pitchFamily="34" charset="0"/>
              </a:rPr>
              <a:t>«СИБУР-Транс</a:t>
            </a:r>
            <a:r>
              <a:rPr lang="ru-RU" sz="2800" b="1" dirty="0" smtClean="0">
                <a:latin typeface="Calibri" pitchFamily="34" charset="0"/>
              </a:rPr>
              <a:t>»:</a:t>
            </a:r>
            <a:r>
              <a:rPr lang="ru-RU" sz="2800" b="1" dirty="0" smtClean="0">
                <a:latin typeface="Calibri" pitchFamily="34" charset="0"/>
              </a:rPr>
              <a:t> и</a:t>
            </a:r>
            <a:r>
              <a:rPr lang="ru-RU" sz="2800" b="1" dirty="0" smtClean="0">
                <a:latin typeface="Calibri" pitchFamily="34" charset="0"/>
              </a:rPr>
              <a:t>тоги </a:t>
            </a:r>
            <a:r>
              <a:rPr lang="ru-RU" sz="2800" b="1" dirty="0" smtClean="0">
                <a:latin typeface="Calibri" pitchFamily="34" charset="0"/>
              </a:rPr>
              <a:t>деятельности компании за 2011 год, инвестиционные проекты и перспективы развития</a:t>
            </a:r>
          </a:p>
          <a:p>
            <a:r>
              <a:rPr lang="ru-RU" sz="2800" b="1" dirty="0">
                <a:latin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pic>
        <p:nvPicPr>
          <p:cNvPr id="28678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64" y="6076652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3275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20995" y="170121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КОНКУРЕНТНЫЕ ПРЕИМУЩЕСТВА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10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776177" y="1802233"/>
            <a:ext cx="785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884771" y="2386134"/>
            <a:ext cx="7142810" cy="244104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432" tIns="45717" rIns="91432" bIns="45717" anchor="t" anchorCtr="0"/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0" dirty="0" smtClean="0">
                <a:latin typeface="+mn-lt"/>
                <a:cs typeface="Arial" pitchFamily="34" charset="0"/>
              </a:rPr>
              <a:t>Формирование оптимального парка. Обеспечение </a:t>
            </a:r>
            <a:r>
              <a:rPr lang="ru-RU" sz="1400" b="0" dirty="0">
                <a:latin typeface="+mn-lt"/>
                <a:cs typeface="Arial" pitchFamily="34" charset="0"/>
              </a:rPr>
              <a:t>до 80% потребности в вагонах для перевозки СУГ собственным парком или парком, привлеченным на условиях долгосрочной аренды, в т.ч. за счет </a:t>
            </a:r>
            <a:r>
              <a:rPr lang="ru-RU" sz="1400" b="0" dirty="0" smtClean="0">
                <a:latin typeface="+mn-lt"/>
                <a:cs typeface="Arial" pitchFamily="34" charset="0"/>
              </a:rPr>
              <a:t>приобретения в 2011г  1600 </a:t>
            </a:r>
            <a:r>
              <a:rPr lang="ru-RU" sz="1400" b="0" dirty="0" err="1">
                <a:latin typeface="+mn-lt"/>
                <a:cs typeface="Arial" pitchFamily="34" charset="0"/>
              </a:rPr>
              <a:t>вц</a:t>
            </a:r>
            <a:r>
              <a:rPr lang="ru-RU" sz="1400" b="0" dirty="0">
                <a:latin typeface="+mn-lt"/>
                <a:cs typeface="Arial" pitchFamily="34" charset="0"/>
              </a:rPr>
              <a:t> для перевозки СУГ </a:t>
            </a:r>
            <a:endParaRPr lang="ru-RU" sz="1400" b="0" dirty="0" smtClean="0">
              <a:latin typeface="+mn-lt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0" dirty="0" smtClean="0">
                <a:latin typeface="+mn-lt"/>
                <a:cs typeface="Arial" pitchFamily="34" charset="0"/>
              </a:rPr>
              <a:t>Снижение </a:t>
            </a:r>
            <a:r>
              <a:rPr lang="ru-RU" sz="1400" b="0" dirty="0">
                <a:latin typeface="+mn-lt"/>
                <a:cs typeface="Arial" pitchFamily="34" charset="0"/>
              </a:rPr>
              <a:t>потребности в привлеченных вагонах за счет увеличения оборачиваемости собственного и арендованного парка для перевозки СУГ на 10%, </a:t>
            </a:r>
            <a:r>
              <a:rPr lang="ru-RU" sz="1400" b="0" dirty="0" smtClean="0">
                <a:latin typeface="+mn-lt"/>
                <a:cs typeface="Arial" pitchFamily="34" charset="0"/>
              </a:rPr>
              <a:t> для </a:t>
            </a:r>
            <a:r>
              <a:rPr lang="ru-RU" sz="1400" b="0" dirty="0">
                <a:latin typeface="+mn-lt"/>
                <a:cs typeface="Arial" pitchFamily="34" charset="0"/>
              </a:rPr>
              <a:t>перевозки нефтепродуктов – на 5%. </a:t>
            </a:r>
            <a:endParaRPr lang="ru-RU" sz="1400" b="0" dirty="0" smtClean="0">
              <a:latin typeface="+mn-lt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Наличие компетенций по ремонту и подготовке в ремонт подвижного состава позволяет быстро и оперативно проводить все необходимые виды работ на территории России за счет удобной системы договоров с контрагентами.</a:t>
            </a:r>
            <a:endParaRPr lang="ru-RU" sz="14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69581" y="988828"/>
            <a:ext cx="6624084" cy="1360967"/>
          </a:xfrm>
          <a:prstGeom prst="downArrow">
            <a:avLst>
              <a:gd name="adj1" fmla="val 50000"/>
              <a:gd name="adj2" fmla="val 5122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2000" b="1" dirty="0" smtClean="0">
                <a:cs typeface="Arial" pitchFamily="34" charset="0"/>
              </a:rPr>
              <a:t>Обеспечение потребностей бизнеса в перевозках сырья и готовой продукции</a:t>
            </a:r>
          </a:p>
        </p:txBody>
      </p:sp>
      <p:pic>
        <p:nvPicPr>
          <p:cNvPr id="13" name="Picture 3" descr="\\msk-fs-01\DATA\Departments\Служба по работе с персоналом\Фото\Фото с Представительств\Фото Тобольск-Денисовка июнь 2011\_IGP3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929" y="4599925"/>
            <a:ext cx="3434317" cy="2056055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2632" y="4593264"/>
            <a:ext cx="3487479" cy="203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1628" y="138223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КОНКУРЕНТНЫЕ ПРЕИМУЩЕСТВА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11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776177" y="1802233"/>
            <a:ext cx="785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99460" y="1031358"/>
            <a:ext cx="6794205" cy="1392865"/>
          </a:xfrm>
          <a:prstGeom prst="downArrow">
            <a:avLst>
              <a:gd name="adj1" fmla="val 50000"/>
              <a:gd name="adj2" fmla="val 5122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SzPct val="120000"/>
              <a:defRPr/>
            </a:pPr>
            <a:endParaRPr lang="ru-RU" sz="1600" dirty="0" smtClean="0">
              <a:cs typeface="Arial" pitchFamily="34" charset="0"/>
            </a:endParaRPr>
          </a:p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600" b="1" dirty="0" smtClean="0">
                <a:cs typeface="Arial" pitchFamily="34" charset="0"/>
              </a:rPr>
              <a:t>Оптимизация и дальнейшее развитие транспортной инфраструктуры, обеспечивающей потребности клиента</a:t>
            </a:r>
          </a:p>
          <a:p>
            <a:pPr algn="ctr">
              <a:spcBef>
                <a:spcPts val="600"/>
              </a:spcBef>
              <a:buSzPct val="120000"/>
              <a:defRPr/>
            </a:pP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96986" y="2461825"/>
            <a:ext cx="7319964" cy="206764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432" tIns="45717" rIns="91432" bIns="45717" anchor="t" anchorCtr="0"/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b="0" dirty="0" smtClean="0">
                <a:latin typeface="+mn-lt"/>
                <a:cs typeface="Arial" pitchFamily="34" charset="0"/>
              </a:rPr>
              <a:t>Развитие </a:t>
            </a:r>
            <a:r>
              <a:rPr lang="ru-RU" sz="1500" b="0" dirty="0">
                <a:latin typeface="+mn-lt"/>
                <a:cs typeface="Arial" pitchFamily="34" charset="0"/>
              </a:rPr>
              <a:t>железнодорожной инфраструктуры и совершенствование технологической работы </a:t>
            </a:r>
            <a:r>
              <a:rPr lang="ru-RU" sz="1500" b="0" dirty="0" err="1">
                <a:latin typeface="+mn-lt"/>
                <a:cs typeface="Arial" pitchFamily="34" charset="0"/>
              </a:rPr>
              <a:t>Тобольского</a:t>
            </a:r>
            <a:r>
              <a:rPr lang="ru-RU" sz="1500" b="0" dirty="0">
                <a:latin typeface="+mn-lt"/>
                <a:cs typeface="Arial" pitchFamily="34" charset="0"/>
              </a:rPr>
              <a:t> транспортного узла и в рамках проектов «Северные заводы» (наливная эстакада г. Ноябрьск), «Реконструкция этиленовой установки ЭП-300» (</a:t>
            </a:r>
            <a:r>
              <a:rPr lang="ru-RU" sz="1500" b="0" dirty="0" smtClean="0">
                <a:latin typeface="+mn-lt"/>
                <a:cs typeface="Arial" pitchFamily="34" charset="0"/>
              </a:rPr>
              <a:t>г.Кстово)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b="0" dirty="0" smtClean="0">
                <a:latin typeface="+mn-lt"/>
                <a:cs typeface="Arial" pitchFamily="34" charset="0"/>
              </a:rPr>
              <a:t>Повышение </a:t>
            </a:r>
            <a:r>
              <a:rPr lang="ru-RU" sz="1500" b="0" dirty="0">
                <a:latin typeface="+mn-lt"/>
                <a:cs typeface="Arial" pitchFamily="34" charset="0"/>
              </a:rPr>
              <a:t>эффективности использования профильных активов и реализация непрофильных активов в рамках программы интеграции </a:t>
            </a:r>
            <a:r>
              <a:rPr lang="ru-RU" sz="1500" b="0" dirty="0" smtClean="0">
                <a:latin typeface="+mn-lt"/>
                <a:cs typeface="Arial" pitchFamily="34" charset="0"/>
              </a:rPr>
              <a:t>приобретенных Холдингом активов ОАО «ТППЖТ»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+mn-lt"/>
                <a:cs typeface="Arial" pitchFamily="34" charset="0"/>
              </a:rPr>
              <a:t>Совершенствование технологии работ на путях </a:t>
            </a:r>
            <a:r>
              <a:rPr lang="ru-RU" sz="1500" dirty="0" err="1" smtClean="0">
                <a:latin typeface="+mn-lt"/>
                <a:cs typeface="Arial" pitchFamily="34" charset="0"/>
              </a:rPr>
              <a:t>необщего</a:t>
            </a:r>
            <a:r>
              <a:rPr lang="ru-RU" sz="1500" dirty="0" smtClean="0">
                <a:latin typeface="+mn-lt"/>
                <a:cs typeface="Arial" pitchFamily="34" charset="0"/>
              </a:rPr>
              <a:t> пользования</a:t>
            </a:r>
            <a:endParaRPr lang="ru-RU" sz="1500" b="0" dirty="0" smtClean="0">
              <a:latin typeface="+mn-lt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2034" name="Picture 2" descr="\\msk-fs-01\DATA\Departments\Служба по работе с персоналом\Фото\Фото с Представительств\Нягань\P10004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991" y="4582633"/>
            <a:ext cx="2870789" cy="2108182"/>
          </a:xfrm>
          <a:prstGeom prst="rect">
            <a:avLst/>
          </a:prstGeom>
          <a:noFill/>
        </p:spPr>
      </p:pic>
      <p:pic>
        <p:nvPicPr>
          <p:cNvPr id="812037" name="Picture 5" descr="\\msk-fs-01\DATA\Departments\Служба по работе с персоналом\Алексеенко\Парфенова\для газеты\4-5\Уни_на выставк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7572" y="4582633"/>
            <a:ext cx="3169164" cy="2092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" contrast="16000"/>
          </a:blip>
          <a:srcRect t="11906" r="284" b="26578"/>
          <a:stretch>
            <a:fillRect/>
          </a:stretch>
        </p:blipFill>
        <p:spPr bwMode="auto">
          <a:xfrm>
            <a:off x="1921417" y="4146698"/>
            <a:ext cx="5383151" cy="257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1628" y="202019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КОНКУРЕНТНЫЕ ПРЕИМУЩЕСТВА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12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776177" y="1802233"/>
            <a:ext cx="785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99460" y="1212112"/>
            <a:ext cx="6794205" cy="1679944"/>
          </a:xfrm>
          <a:prstGeom prst="downArrow">
            <a:avLst>
              <a:gd name="adj1" fmla="val 50000"/>
              <a:gd name="adj2" fmla="val 5122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SzPct val="120000"/>
              <a:defRPr/>
            </a:pPr>
            <a:endParaRPr lang="ru-RU" sz="1600" dirty="0" smtClean="0">
              <a:cs typeface="Arial" pitchFamily="34" charset="0"/>
            </a:endParaRPr>
          </a:p>
          <a:p>
            <a:pPr algn="ctr">
              <a:spcBef>
                <a:spcPts val="600"/>
              </a:spcBef>
              <a:buSzPct val="120000"/>
              <a:defRPr/>
            </a:pPr>
            <a:r>
              <a:rPr lang="ru-RU" b="1" dirty="0" smtClean="0">
                <a:cs typeface="Arial" pitchFamily="34" charset="0"/>
              </a:rPr>
              <a:t>Снижение затрат на оплату провозных платежей  </a:t>
            </a:r>
          </a:p>
          <a:p>
            <a:pPr algn="ctr">
              <a:spcBef>
                <a:spcPts val="600"/>
              </a:spcBef>
              <a:buSzPct val="120000"/>
              <a:defRPr/>
            </a:pPr>
            <a:r>
              <a:rPr lang="ru-RU" b="1" dirty="0" smtClean="0">
                <a:cs typeface="Arial" pitchFamily="34" charset="0"/>
              </a:rPr>
              <a:t>ОАО «РЖД»</a:t>
            </a:r>
          </a:p>
          <a:p>
            <a:pPr algn="ctr">
              <a:spcBef>
                <a:spcPts val="600"/>
              </a:spcBef>
              <a:buSzPct val="120000"/>
              <a:defRPr/>
            </a:pP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65087" y="3163574"/>
            <a:ext cx="7319964" cy="150411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432" tIns="45717" rIns="91432" bIns="45717" anchor="t" anchorCtr="0"/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780" y="3195524"/>
            <a:ext cx="7245536" cy="1107996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180975" indent="-180975" fontAlgn="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Маршрутизация груженых и порожних рейсов (групповые и маршрутные отправки)</a:t>
            </a:r>
          </a:p>
          <a:p>
            <a:pPr marL="180975" indent="-180975" fontAlgn="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Обеспечение реализации схем попутной загрузки</a:t>
            </a:r>
          </a:p>
          <a:p>
            <a:pPr marL="180975" indent="-180975" fontAlgn="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Развитие контейнерной программы за счет расширения географии и номенклатуры перевозимых грузов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52893" y="191386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КОНКУРЕНТНЫЕ ПРЕИМУЩЕСТВА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13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776177" y="1802233"/>
            <a:ext cx="785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99460" y="1212112"/>
            <a:ext cx="6794205" cy="1329069"/>
          </a:xfrm>
          <a:prstGeom prst="downArrow">
            <a:avLst>
              <a:gd name="adj1" fmla="val 50000"/>
              <a:gd name="adj2" fmla="val 5122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SzPct val="120000"/>
              <a:defRPr/>
            </a:pPr>
            <a:endParaRPr lang="ru-RU" sz="1600" dirty="0" smtClean="0">
              <a:cs typeface="Arial" pitchFamily="34" charset="0"/>
            </a:endParaRPr>
          </a:p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600" b="1" dirty="0" smtClean="0">
                <a:cs typeface="Arial" pitchFamily="34" charset="0"/>
              </a:rPr>
              <a:t>Строгое следование нормам и требованиям охраны труда и промышленной безопасности</a:t>
            </a:r>
          </a:p>
          <a:p>
            <a:pPr algn="ctr">
              <a:spcBef>
                <a:spcPts val="600"/>
              </a:spcBef>
              <a:buSzPct val="120000"/>
              <a:defRPr/>
            </a:pP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18250" y="2589415"/>
            <a:ext cx="7319964" cy="228029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432" tIns="45717" rIns="91432" bIns="45717" anchor="t" anchorCtr="0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Приверженность руководства вопросам ОТ и ПБ. Положительный пример как со стороны линейных руководителей, так и со стороны </a:t>
            </a:r>
            <a:r>
              <a:rPr lang="ru-RU" sz="1600" dirty="0" err="1" smtClean="0">
                <a:latin typeface="+mn-lt"/>
              </a:rPr>
              <a:t>топ-менеджмента</a:t>
            </a:r>
            <a:endParaRPr lang="ru-RU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Внедрение корпоративных стандартов в области ОТ и ПБ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Обеспечение средствами индивидуальной защиты сверх нормы, предусмотренной государственными стандартами</a:t>
            </a:r>
          </a:p>
        </p:txBody>
      </p:sp>
      <p:pic>
        <p:nvPicPr>
          <p:cNvPr id="811011" name="Picture 3" descr="\\msk-fs-01\DATA\Departments\Служба по работе с персоналом\Алексеенко\Выступления\Пресс-клуб 12 марта\Тольятти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5340" y="4426668"/>
            <a:ext cx="3667680" cy="22931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391596"/>
            <a:ext cx="8080744" cy="799250"/>
          </a:xfrm>
        </p:spPr>
        <p:txBody>
          <a:bodyPr/>
          <a:lstStyle/>
          <a:p>
            <a:pPr algn="l"/>
            <a:r>
              <a:rPr lang="ru-RU" sz="3000" b="1" dirty="0" smtClean="0"/>
              <a:t> ИНВЕСТИЦИОННЫЕ ПРОЕКТЫ</a:t>
            </a:r>
            <a:endParaRPr lang="ru-RU" sz="2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14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5769" y="6068572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23013" y="1220020"/>
            <a:ext cx="7953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+mn-lt"/>
              </a:rPr>
              <a:t>Ключевые инвестиционные проекты СИБУРа реализуются на Свердловской железной дороге. К 2020 году они дадут прирост объемов перевозок ж/</a:t>
            </a:r>
            <a:r>
              <a:rPr lang="ru-RU" sz="1600" dirty="0" err="1" smtClean="0">
                <a:latin typeface="+mn-lt"/>
              </a:rPr>
              <a:t>д</a:t>
            </a:r>
            <a:r>
              <a:rPr lang="ru-RU" sz="1600" dirty="0" smtClean="0">
                <a:latin typeface="+mn-lt"/>
              </a:rPr>
              <a:t> транспортом до 9,4 млн.тонн в год</a:t>
            </a:r>
          </a:p>
        </p:txBody>
      </p:sp>
      <p:pic>
        <p:nvPicPr>
          <p:cNvPr id="13" name="Рисунок 12" descr="карта серая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33646" y="2091129"/>
            <a:ext cx="7666075" cy="4192714"/>
          </a:xfrm>
          <a:prstGeom prst="rect">
            <a:avLst/>
          </a:prstGeom>
          <a:solidFill>
            <a:srgbClr val="00C0BC"/>
          </a:solidFill>
          <a:ln w="31750">
            <a:solidFill>
              <a:schemeClr val="bg1">
                <a:lumMod val="85000"/>
                <a:alpha val="57000"/>
              </a:schemeClr>
            </a:solidFill>
          </a:ln>
        </p:spPr>
      </p:pic>
      <p:sp>
        <p:nvSpPr>
          <p:cNvPr id="14" name="Text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7919" y="3385796"/>
            <a:ext cx="1485208" cy="26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445" tIns="47723" rIns="95445" bIns="47723">
            <a:spAutoFit/>
          </a:bodyPr>
          <a:lstStyle/>
          <a:p>
            <a:r>
              <a:rPr lang="ru-RU" sz="1100" b="1" dirty="0"/>
              <a:t>МОСКВА </a:t>
            </a:r>
          </a:p>
        </p:txBody>
      </p:sp>
      <p:grpSp>
        <p:nvGrpSpPr>
          <p:cNvPr id="15" name="Group 12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62768" y="3912781"/>
            <a:ext cx="369428" cy="457492"/>
            <a:chOff x="-2596" y="-83168"/>
            <a:chExt cx="20048" cy="196"/>
          </a:xfrm>
        </p:grpSpPr>
        <p:sp>
          <p:nvSpPr>
            <p:cNvPr id="16" name="Oval 126"/>
            <p:cNvSpPr>
              <a:spLocks noChangeArrowheads="1"/>
            </p:cNvSpPr>
            <p:nvPr/>
          </p:nvSpPr>
          <p:spPr bwMode="auto">
            <a:xfrm>
              <a:off x="12261" y="-83026"/>
              <a:ext cx="3401" cy="3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27"/>
            <p:cNvGrpSpPr>
              <a:grpSpLocks/>
            </p:cNvGrpSpPr>
            <p:nvPr/>
          </p:nvGrpSpPr>
          <p:grpSpPr bwMode="auto">
            <a:xfrm>
              <a:off x="7428" y="-83142"/>
              <a:ext cx="3580" cy="150"/>
              <a:chOff x="4980000" y="10100000"/>
              <a:chExt cx="400000" cy="1500000"/>
            </a:xfrm>
          </p:grpSpPr>
          <p:sp>
            <p:nvSpPr>
              <p:cNvPr id="25" name="Oval 128"/>
              <p:cNvSpPr>
                <a:spLocks noChangeArrowheads="1"/>
              </p:cNvSpPr>
              <p:nvPr/>
            </p:nvSpPr>
            <p:spPr bwMode="auto">
              <a:xfrm>
                <a:off x="4980000" y="10100000"/>
                <a:ext cx="400000" cy="4000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Rectangle 129"/>
              <p:cNvSpPr>
                <a:spLocks noChangeArrowheads="1"/>
              </p:cNvSpPr>
              <p:nvPr/>
            </p:nvSpPr>
            <p:spPr bwMode="auto">
              <a:xfrm>
                <a:off x="4980000" y="10240000"/>
                <a:ext cx="400000" cy="136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Объект 21"/>
            <p:cNvSpPr>
              <a:spLocks/>
            </p:cNvSpPr>
            <p:nvPr/>
          </p:nvSpPr>
          <p:spPr bwMode="auto">
            <a:xfrm>
              <a:off x="9397" y="-83168"/>
              <a:ext cx="4475" cy="142"/>
            </a:xfrm>
            <a:custGeom>
              <a:avLst/>
              <a:gdLst>
                <a:gd name="T0" fmla="*/ 0 w 16384"/>
                <a:gd name="T1" fmla="*/ 0 h 16384"/>
                <a:gd name="T2" fmla="*/ 0 w 16384"/>
                <a:gd name="T3" fmla="*/ 0 h 16384"/>
                <a:gd name="T4" fmla="*/ 0 w 16384"/>
                <a:gd name="T5" fmla="*/ 0 h 16384"/>
                <a:gd name="T6" fmla="*/ 0 w 16384"/>
                <a:gd name="T7" fmla="*/ 0 h 16384"/>
                <a:gd name="T8" fmla="*/ 0 w 16384"/>
                <a:gd name="T9" fmla="*/ 0 h 16384"/>
                <a:gd name="T10" fmla="*/ 0 w 16384"/>
                <a:gd name="T11" fmla="*/ 0 h 16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84"/>
                <a:gd name="T19" fmla="*/ 0 h 16384"/>
                <a:gd name="T20" fmla="*/ 16384 w 16384"/>
                <a:gd name="T21" fmla="*/ 16384 h 16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84" h="16384">
                  <a:moveTo>
                    <a:pt x="0" y="2503"/>
                  </a:moveTo>
                  <a:lnTo>
                    <a:pt x="0" y="0"/>
                  </a:lnTo>
                  <a:lnTo>
                    <a:pt x="16384" y="0"/>
                  </a:lnTo>
                  <a:lnTo>
                    <a:pt x="16384" y="16156"/>
                  </a:lnTo>
                  <a:lnTo>
                    <a:pt x="16384" y="16384"/>
                  </a:lnTo>
                  <a:lnTo>
                    <a:pt x="16384" y="161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131"/>
            <p:cNvSpPr>
              <a:spLocks noChangeArrowheads="1"/>
            </p:cNvSpPr>
            <p:nvPr/>
          </p:nvSpPr>
          <p:spPr bwMode="auto">
            <a:xfrm>
              <a:off x="-2596" y="-82992"/>
              <a:ext cx="20048" cy="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132"/>
            <p:cNvGrpSpPr>
              <a:grpSpLocks/>
            </p:cNvGrpSpPr>
            <p:nvPr/>
          </p:nvGrpSpPr>
          <p:grpSpPr bwMode="auto">
            <a:xfrm>
              <a:off x="2416" y="-83108"/>
              <a:ext cx="3580" cy="116"/>
              <a:chOff x="4420000" y="10440000"/>
              <a:chExt cx="400000" cy="1160000"/>
            </a:xfrm>
          </p:grpSpPr>
          <p:sp>
            <p:nvSpPr>
              <p:cNvPr id="23" name="Oval 133"/>
              <p:cNvSpPr>
                <a:spLocks noChangeArrowheads="1"/>
              </p:cNvSpPr>
              <p:nvPr/>
            </p:nvSpPr>
            <p:spPr bwMode="auto">
              <a:xfrm>
                <a:off x="4420000" y="10440000"/>
                <a:ext cx="400000" cy="3000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Rectangle 134"/>
              <p:cNvSpPr>
                <a:spLocks noChangeArrowheads="1"/>
              </p:cNvSpPr>
              <p:nvPr/>
            </p:nvSpPr>
            <p:spPr bwMode="auto">
              <a:xfrm>
                <a:off x="4420000" y="10520000"/>
                <a:ext cx="400000" cy="108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Объект 26"/>
            <p:cNvSpPr>
              <a:spLocks/>
            </p:cNvSpPr>
            <p:nvPr/>
          </p:nvSpPr>
          <p:spPr bwMode="auto">
            <a:xfrm>
              <a:off x="268" y="-83136"/>
              <a:ext cx="3938" cy="144"/>
            </a:xfrm>
            <a:custGeom>
              <a:avLst/>
              <a:gdLst>
                <a:gd name="T0" fmla="*/ 0 w 16384"/>
                <a:gd name="T1" fmla="*/ 0 h 16384"/>
                <a:gd name="T2" fmla="*/ 0 w 16384"/>
                <a:gd name="T3" fmla="*/ 0 h 16384"/>
                <a:gd name="T4" fmla="*/ 0 w 16384"/>
                <a:gd name="T5" fmla="*/ 0 h 16384"/>
                <a:gd name="T6" fmla="*/ 0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84"/>
                <a:gd name="T13" fmla="*/ 0 h 16384"/>
                <a:gd name="T14" fmla="*/ 16384 w 16384"/>
                <a:gd name="T15" fmla="*/ 16384 h 16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84" h="16384">
                  <a:moveTo>
                    <a:pt x="16384" y="2731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0" y="163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136"/>
            <p:cNvSpPr>
              <a:spLocks noChangeArrowheads="1"/>
            </p:cNvSpPr>
            <p:nvPr/>
          </p:nvSpPr>
          <p:spPr bwMode="auto">
            <a:xfrm>
              <a:off x="-1522" y="-83052"/>
              <a:ext cx="16647" cy="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2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88306" y="2828260"/>
            <a:ext cx="369427" cy="534027"/>
            <a:chOff x="-2596" y="-83168"/>
            <a:chExt cx="20048" cy="196"/>
          </a:xfrm>
        </p:grpSpPr>
        <p:sp>
          <p:nvSpPr>
            <p:cNvPr id="28" name="Oval 126"/>
            <p:cNvSpPr>
              <a:spLocks noChangeArrowheads="1"/>
            </p:cNvSpPr>
            <p:nvPr/>
          </p:nvSpPr>
          <p:spPr bwMode="auto">
            <a:xfrm>
              <a:off x="12261" y="-83026"/>
              <a:ext cx="3401" cy="3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" name="Group 127"/>
            <p:cNvGrpSpPr>
              <a:grpSpLocks/>
            </p:cNvGrpSpPr>
            <p:nvPr/>
          </p:nvGrpSpPr>
          <p:grpSpPr bwMode="auto">
            <a:xfrm>
              <a:off x="7428" y="-83142"/>
              <a:ext cx="3580" cy="150"/>
              <a:chOff x="4980000" y="10100000"/>
              <a:chExt cx="400000" cy="1500000"/>
            </a:xfrm>
          </p:grpSpPr>
          <p:sp>
            <p:nvSpPr>
              <p:cNvPr id="37" name="Oval 128"/>
              <p:cNvSpPr>
                <a:spLocks noChangeArrowheads="1"/>
              </p:cNvSpPr>
              <p:nvPr/>
            </p:nvSpPr>
            <p:spPr bwMode="auto">
              <a:xfrm>
                <a:off x="4980000" y="10100000"/>
                <a:ext cx="400000" cy="4000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Rectangle 129"/>
              <p:cNvSpPr>
                <a:spLocks noChangeArrowheads="1"/>
              </p:cNvSpPr>
              <p:nvPr/>
            </p:nvSpPr>
            <p:spPr bwMode="auto">
              <a:xfrm>
                <a:off x="4980000" y="10240000"/>
                <a:ext cx="400000" cy="136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Объект 21"/>
            <p:cNvSpPr>
              <a:spLocks/>
            </p:cNvSpPr>
            <p:nvPr/>
          </p:nvSpPr>
          <p:spPr bwMode="auto">
            <a:xfrm>
              <a:off x="9397" y="-83168"/>
              <a:ext cx="4475" cy="142"/>
            </a:xfrm>
            <a:custGeom>
              <a:avLst/>
              <a:gdLst>
                <a:gd name="T0" fmla="*/ 0 w 16384"/>
                <a:gd name="T1" fmla="*/ 0 h 16384"/>
                <a:gd name="T2" fmla="*/ 0 w 16384"/>
                <a:gd name="T3" fmla="*/ 0 h 16384"/>
                <a:gd name="T4" fmla="*/ 0 w 16384"/>
                <a:gd name="T5" fmla="*/ 0 h 16384"/>
                <a:gd name="T6" fmla="*/ 0 w 16384"/>
                <a:gd name="T7" fmla="*/ 0 h 16384"/>
                <a:gd name="T8" fmla="*/ 0 w 16384"/>
                <a:gd name="T9" fmla="*/ 0 h 16384"/>
                <a:gd name="T10" fmla="*/ 0 w 16384"/>
                <a:gd name="T11" fmla="*/ 0 h 16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84"/>
                <a:gd name="T19" fmla="*/ 0 h 16384"/>
                <a:gd name="T20" fmla="*/ 16384 w 16384"/>
                <a:gd name="T21" fmla="*/ 16384 h 16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84" h="16384">
                  <a:moveTo>
                    <a:pt x="0" y="2503"/>
                  </a:moveTo>
                  <a:lnTo>
                    <a:pt x="0" y="0"/>
                  </a:lnTo>
                  <a:lnTo>
                    <a:pt x="16384" y="0"/>
                  </a:lnTo>
                  <a:lnTo>
                    <a:pt x="16384" y="16156"/>
                  </a:lnTo>
                  <a:lnTo>
                    <a:pt x="16384" y="16384"/>
                  </a:lnTo>
                  <a:lnTo>
                    <a:pt x="16384" y="161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131"/>
            <p:cNvSpPr>
              <a:spLocks noChangeArrowheads="1"/>
            </p:cNvSpPr>
            <p:nvPr/>
          </p:nvSpPr>
          <p:spPr bwMode="auto">
            <a:xfrm>
              <a:off x="-2596" y="-82992"/>
              <a:ext cx="20048" cy="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" name="Group 132"/>
            <p:cNvGrpSpPr>
              <a:grpSpLocks/>
            </p:cNvGrpSpPr>
            <p:nvPr/>
          </p:nvGrpSpPr>
          <p:grpSpPr bwMode="auto">
            <a:xfrm>
              <a:off x="2416" y="-83108"/>
              <a:ext cx="3580" cy="116"/>
              <a:chOff x="4420000" y="10440000"/>
              <a:chExt cx="400000" cy="1160000"/>
            </a:xfrm>
          </p:grpSpPr>
          <p:sp>
            <p:nvSpPr>
              <p:cNvPr id="35" name="Oval 133"/>
              <p:cNvSpPr>
                <a:spLocks noChangeArrowheads="1"/>
              </p:cNvSpPr>
              <p:nvPr/>
            </p:nvSpPr>
            <p:spPr bwMode="auto">
              <a:xfrm>
                <a:off x="4420000" y="10440000"/>
                <a:ext cx="400000" cy="3000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Rectangle 134"/>
              <p:cNvSpPr>
                <a:spLocks noChangeArrowheads="1"/>
              </p:cNvSpPr>
              <p:nvPr/>
            </p:nvSpPr>
            <p:spPr bwMode="auto">
              <a:xfrm>
                <a:off x="4420000" y="10520000"/>
                <a:ext cx="400000" cy="108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Объект 26"/>
            <p:cNvSpPr>
              <a:spLocks/>
            </p:cNvSpPr>
            <p:nvPr/>
          </p:nvSpPr>
          <p:spPr bwMode="auto">
            <a:xfrm>
              <a:off x="268" y="-83136"/>
              <a:ext cx="3938" cy="144"/>
            </a:xfrm>
            <a:custGeom>
              <a:avLst/>
              <a:gdLst>
                <a:gd name="T0" fmla="*/ 0 w 16384"/>
                <a:gd name="T1" fmla="*/ 0 h 16384"/>
                <a:gd name="T2" fmla="*/ 0 w 16384"/>
                <a:gd name="T3" fmla="*/ 0 h 16384"/>
                <a:gd name="T4" fmla="*/ 0 w 16384"/>
                <a:gd name="T5" fmla="*/ 0 h 16384"/>
                <a:gd name="T6" fmla="*/ 0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84"/>
                <a:gd name="T13" fmla="*/ 0 h 16384"/>
                <a:gd name="T14" fmla="*/ 16384 w 16384"/>
                <a:gd name="T15" fmla="*/ 16384 h 16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84" h="16384">
                  <a:moveTo>
                    <a:pt x="16384" y="2731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0" y="163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136"/>
            <p:cNvSpPr>
              <a:spLocks noChangeArrowheads="1"/>
            </p:cNvSpPr>
            <p:nvPr/>
          </p:nvSpPr>
          <p:spPr bwMode="auto">
            <a:xfrm>
              <a:off x="-1522" y="-83052"/>
              <a:ext cx="16647" cy="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Text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2135" y="3490160"/>
            <a:ext cx="1353940" cy="40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445" tIns="47723" rIns="95445" bIns="47723">
            <a:spAutoFit/>
          </a:bodyPr>
          <a:lstStyle/>
          <a:p>
            <a:r>
              <a:rPr lang="ru-RU" sz="1000">
                <a:cs typeface="Times New Roman" pitchFamily="18" charset="0"/>
              </a:rPr>
              <a:t>Зап-Сибирские ГПЗ «Сибура»</a:t>
            </a:r>
          </a:p>
        </p:txBody>
      </p:sp>
      <p:sp>
        <p:nvSpPr>
          <p:cNvPr id="40" name="Text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12884" y="4461561"/>
            <a:ext cx="1876301" cy="40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445" tIns="47723" rIns="95445" bIns="47723">
            <a:spAutoFit/>
          </a:bodyPr>
          <a:lstStyle/>
          <a:p>
            <a:r>
              <a:rPr lang="ru-RU" sz="1000" dirty="0">
                <a:cs typeface="Times New Roman" pitchFamily="18" charset="0"/>
              </a:rPr>
              <a:t>Тобольский </a:t>
            </a:r>
            <a:r>
              <a:rPr lang="ru-RU" sz="1000" dirty="0" smtClean="0">
                <a:cs typeface="Times New Roman" pitchFamily="18" charset="0"/>
              </a:rPr>
              <a:t>нефтехимический </a:t>
            </a:r>
            <a:r>
              <a:rPr lang="ru-RU" sz="1000" dirty="0">
                <a:cs typeface="Times New Roman" pitchFamily="18" charset="0"/>
              </a:rPr>
              <a:t>узел</a:t>
            </a:r>
          </a:p>
        </p:txBody>
      </p:sp>
      <p:grpSp>
        <p:nvGrpSpPr>
          <p:cNvPr id="41" name="Group 12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84066" y="2365514"/>
            <a:ext cx="369427" cy="398951"/>
            <a:chOff x="-2596" y="-83168"/>
            <a:chExt cx="20048" cy="196"/>
          </a:xfrm>
        </p:grpSpPr>
        <p:sp>
          <p:nvSpPr>
            <p:cNvPr id="42" name="Oval 126"/>
            <p:cNvSpPr>
              <a:spLocks noChangeArrowheads="1"/>
            </p:cNvSpPr>
            <p:nvPr/>
          </p:nvSpPr>
          <p:spPr bwMode="auto">
            <a:xfrm>
              <a:off x="12261" y="-83026"/>
              <a:ext cx="3401" cy="3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" name="Group 127"/>
            <p:cNvGrpSpPr>
              <a:grpSpLocks/>
            </p:cNvGrpSpPr>
            <p:nvPr/>
          </p:nvGrpSpPr>
          <p:grpSpPr bwMode="auto">
            <a:xfrm>
              <a:off x="7428" y="-83142"/>
              <a:ext cx="3580" cy="150"/>
              <a:chOff x="4980000" y="10100000"/>
              <a:chExt cx="400000" cy="1500000"/>
            </a:xfrm>
          </p:grpSpPr>
          <p:sp>
            <p:nvSpPr>
              <p:cNvPr id="51" name="Oval 128"/>
              <p:cNvSpPr>
                <a:spLocks noChangeArrowheads="1"/>
              </p:cNvSpPr>
              <p:nvPr/>
            </p:nvSpPr>
            <p:spPr bwMode="auto">
              <a:xfrm>
                <a:off x="4980000" y="10100000"/>
                <a:ext cx="400000" cy="4000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Rectangle 129"/>
              <p:cNvSpPr>
                <a:spLocks noChangeArrowheads="1"/>
              </p:cNvSpPr>
              <p:nvPr/>
            </p:nvSpPr>
            <p:spPr bwMode="auto">
              <a:xfrm>
                <a:off x="4980000" y="10240000"/>
                <a:ext cx="400000" cy="136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Объект 21"/>
            <p:cNvSpPr>
              <a:spLocks/>
            </p:cNvSpPr>
            <p:nvPr/>
          </p:nvSpPr>
          <p:spPr bwMode="auto">
            <a:xfrm>
              <a:off x="9397" y="-83168"/>
              <a:ext cx="4475" cy="142"/>
            </a:xfrm>
            <a:custGeom>
              <a:avLst/>
              <a:gdLst>
                <a:gd name="T0" fmla="*/ 0 w 16384"/>
                <a:gd name="T1" fmla="*/ 0 h 16384"/>
                <a:gd name="T2" fmla="*/ 0 w 16384"/>
                <a:gd name="T3" fmla="*/ 0 h 16384"/>
                <a:gd name="T4" fmla="*/ 0 w 16384"/>
                <a:gd name="T5" fmla="*/ 0 h 16384"/>
                <a:gd name="T6" fmla="*/ 0 w 16384"/>
                <a:gd name="T7" fmla="*/ 0 h 16384"/>
                <a:gd name="T8" fmla="*/ 0 w 16384"/>
                <a:gd name="T9" fmla="*/ 0 h 16384"/>
                <a:gd name="T10" fmla="*/ 0 w 16384"/>
                <a:gd name="T11" fmla="*/ 0 h 16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84"/>
                <a:gd name="T19" fmla="*/ 0 h 16384"/>
                <a:gd name="T20" fmla="*/ 16384 w 16384"/>
                <a:gd name="T21" fmla="*/ 16384 h 16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84" h="16384">
                  <a:moveTo>
                    <a:pt x="0" y="2503"/>
                  </a:moveTo>
                  <a:lnTo>
                    <a:pt x="0" y="0"/>
                  </a:lnTo>
                  <a:lnTo>
                    <a:pt x="16384" y="0"/>
                  </a:lnTo>
                  <a:lnTo>
                    <a:pt x="16384" y="16156"/>
                  </a:lnTo>
                  <a:lnTo>
                    <a:pt x="16384" y="16384"/>
                  </a:lnTo>
                  <a:lnTo>
                    <a:pt x="16384" y="161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131"/>
            <p:cNvSpPr>
              <a:spLocks noChangeArrowheads="1"/>
            </p:cNvSpPr>
            <p:nvPr/>
          </p:nvSpPr>
          <p:spPr bwMode="auto">
            <a:xfrm>
              <a:off x="-2596" y="-82992"/>
              <a:ext cx="20048" cy="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" name="Group 132"/>
            <p:cNvGrpSpPr>
              <a:grpSpLocks/>
            </p:cNvGrpSpPr>
            <p:nvPr/>
          </p:nvGrpSpPr>
          <p:grpSpPr bwMode="auto">
            <a:xfrm>
              <a:off x="2416" y="-83108"/>
              <a:ext cx="3580" cy="116"/>
              <a:chOff x="4420000" y="10440000"/>
              <a:chExt cx="400000" cy="1160000"/>
            </a:xfrm>
          </p:grpSpPr>
          <p:sp>
            <p:nvSpPr>
              <p:cNvPr id="49" name="Oval 133"/>
              <p:cNvSpPr>
                <a:spLocks noChangeArrowheads="1"/>
              </p:cNvSpPr>
              <p:nvPr/>
            </p:nvSpPr>
            <p:spPr bwMode="auto">
              <a:xfrm>
                <a:off x="4420000" y="10440000"/>
                <a:ext cx="400000" cy="3000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Rectangle 134"/>
              <p:cNvSpPr>
                <a:spLocks noChangeArrowheads="1"/>
              </p:cNvSpPr>
              <p:nvPr/>
            </p:nvSpPr>
            <p:spPr bwMode="auto">
              <a:xfrm>
                <a:off x="4420000" y="10520000"/>
                <a:ext cx="400000" cy="108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" name="Объект 26"/>
            <p:cNvSpPr>
              <a:spLocks/>
            </p:cNvSpPr>
            <p:nvPr/>
          </p:nvSpPr>
          <p:spPr bwMode="auto">
            <a:xfrm>
              <a:off x="268" y="-83136"/>
              <a:ext cx="3938" cy="144"/>
            </a:xfrm>
            <a:custGeom>
              <a:avLst/>
              <a:gdLst>
                <a:gd name="T0" fmla="*/ 0 w 16384"/>
                <a:gd name="T1" fmla="*/ 0 h 16384"/>
                <a:gd name="T2" fmla="*/ 0 w 16384"/>
                <a:gd name="T3" fmla="*/ 0 h 16384"/>
                <a:gd name="T4" fmla="*/ 0 w 16384"/>
                <a:gd name="T5" fmla="*/ 0 h 16384"/>
                <a:gd name="T6" fmla="*/ 0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84"/>
                <a:gd name="T13" fmla="*/ 0 h 16384"/>
                <a:gd name="T14" fmla="*/ 16384 w 16384"/>
                <a:gd name="T15" fmla="*/ 16384 h 16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84" h="16384">
                  <a:moveTo>
                    <a:pt x="16384" y="2731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0" y="163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136"/>
            <p:cNvSpPr>
              <a:spLocks noChangeArrowheads="1"/>
            </p:cNvSpPr>
            <p:nvPr/>
          </p:nvSpPr>
          <p:spPr bwMode="auto">
            <a:xfrm>
              <a:off x="-1522" y="-83052"/>
              <a:ext cx="16647" cy="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514549" y="3342328"/>
            <a:ext cx="1768372" cy="555707"/>
            <a:chOff x="6326187" y="1684338"/>
            <a:chExt cx="1998701" cy="768350"/>
          </a:xfrm>
        </p:grpSpPr>
        <p:sp>
          <p:nvSpPr>
            <p:cNvPr id="54" name="Овал 4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326187" y="1684338"/>
              <a:ext cx="1998701" cy="768350"/>
            </a:xfrm>
            <a:prstGeom prst="ellipse">
              <a:avLst/>
            </a:prstGeom>
            <a:solidFill>
              <a:srgbClr val="E7EED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TextBox 2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22368" y="1838258"/>
              <a:ext cx="1530290" cy="40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445" tIns="47723" rIns="95445" bIns="47723">
              <a:spAutoFit/>
            </a:bodyPr>
            <a:lstStyle/>
            <a:p>
              <a:r>
                <a:rPr lang="ru-RU" sz="1000" dirty="0">
                  <a:cs typeface="Times New Roman" pitchFamily="18" charset="0"/>
                </a:rPr>
                <a:t>Ресурсная база ЯНАО и ХМАО</a:t>
              </a:r>
            </a:p>
          </p:txBody>
        </p:sp>
      </p:grpSp>
      <p:cxnSp>
        <p:nvCxnSpPr>
          <p:cNvPr id="56" name="Прямая со стрелкой 5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4488164" y="3455581"/>
            <a:ext cx="615464" cy="66564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57" name="Прямая со стрелкой 53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H="1" flipV="1">
            <a:off x="2434856" y="2902689"/>
            <a:ext cx="1552353" cy="120147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8" name="TextBox 90"/>
          <p:cNvSpPr>
            <a:spLocks noChangeArrowheads="1"/>
          </p:cNvSpPr>
          <p:nvPr/>
        </p:nvSpPr>
        <p:spPr bwMode="auto">
          <a:xfrm>
            <a:off x="786809" y="4072557"/>
            <a:ext cx="2771616" cy="1219057"/>
          </a:xfrm>
          <a:prstGeom prst="wedgeRoundRectCallout">
            <a:avLst>
              <a:gd name="adj1" fmla="val 65649"/>
              <a:gd name="adj2" fmla="val -45654"/>
              <a:gd name="adj3" fmla="val 16667"/>
            </a:avLst>
          </a:prstGeom>
          <a:solidFill>
            <a:srgbClr val="F2F2F2">
              <a:alpha val="65881"/>
            </a:srgbClr>
          </a:solidFill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Тобольск-Полимер</a:t>
            </a:r>
            <a:r>
              <a:rPr lang="ru-RU" sz="10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defRPr/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тыс.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т/год   полипропилена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sz="800" dirty="0" smtClean="0">
                <a:latin typeface="Arial" pitchFamily="34" charset="0"/>
              </a:rPr>
              <a:t>Начало </a:t>
            </a:r>
            <a:r>
              <a:rPr lang="en-US" sz="800" dirty="0">
                <a:latin typeface="Arial" pitchFamily="34" charset="0"/>
              </a:rPr>
              <a:t>III</a:t>
            </a:r>
            <a:r>
              <a:rPr lang="ru-RU" sz="800" dirty="0">
                <a:latin typeface="Arial" pitchFamily="34" charset="0"/>
              </a:rPr>
              <a:t> -2007 ; окончание </a:t>
            </a:r>
            <a:r>
              <a:rPr lang="en-US" sz="800" dirty="0">
                <a:latin typeface="Arial" pitchFamily="34" charset="0"/>
              </a:rPr>
              <a:t>I</a:t>
            </a:r>
            <a:r>
              <a:rPr lang="ru-RU" sz="800" dirty="0">
                <a:latin typeface="Arial" pitchFamily="34" charset="0"/>
              </a:rPr>
              <a:t> – 2013 </a:t>
            </a:r>
          </a:p>
          <a:p>
            <a:pPr>
              <a:lnSpc>
                <a:spcPct val="115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Реконструкция </a:t>
            </a:r>
            <a:r>
              <a:rPr lang="ru-RU" sz="11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ГФУ-2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ct val="10000"/>
              </a:spcBef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6,6 млн. т/год продуктов разделения ШФЛУ</a:t>
            </a:r>
          </a:p>
          <a:p>
            <a:pPr>
              <a:lnSpc>
                <a:spcPct val="115000"/>
              </a:lnSpc>
              <a:spcBef>
                <a:spcPct val="10000"/>
              </a:spcBef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Начало: 2012 Окончание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2014.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4272" y="4366308"/>
            <a:ext cx="2190780" cy="749141"/>
          </a:xfrm>
          <a:prstGeom prst="wedgeRoundRectCallout">
            <a:avLst>
              <a:gd name="adj1" fmla="val -40830"/>
              <a:gd name="adj2" fmla="val -105789"/>
              <a:gd name="adj3" fmla="val 16667"/>
            </a:avLst>
          </a:prstGeom>
          <a:solidFill>
            <a:schemeClr val="bg1">
              <a:lumMod val="95000"/>
              <a:alpha val="66000"/>
            </a:schemeClr>
          </a:solidFill>
          <a:ln w="12700">
            <a:solidFill>
              <a:schemeClr val="tx1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Наливная эстакада </a:t>
            </a:r>
            <a:r>
              <a:rPr lang="ru-RU" sz="11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ШФЛУ ст.Ноябрьск</a:t>
            </a:r>
          </a:p>
          <a:p>
            <a:pPr>
              <a:defRPr/>
            </a:pPr>
            <a:r>
              <a:rPr lang="ru-RU" sz="800" b="1" dirty="0" smtClean="0">
                <a:cs typeface="Arial" charset="0"/>
              </a:rPr>
              <a:t>(Мощность </a:t>
            </a:r>
            <a:r>
              <a:rPr lang="ru-RU" sz="800" b="1" dirty="0">
                <a:cs typeface="Arial" charset="0"/>
              </a:rPr>
              <a:t>эстакады 1.5 млн. т./</a:t>
            </a:r>
            <a:r>
              <a:rPr lang="ru-RU" sz="800" b="1" dirty="0" smtClean="0">
                <a:cs typeface="Arial" charset="0"/>
              </a:rPr>
              <a:t>год)</a:t>
            </a:r>
            <a:endParaRPr lang="ru-RU" sz="800" b="1" dirty="0">
              <a:cs typeface="Arial" charset="0"/>
            </a:endParaRPr>
          </a:p>
          <a:p>
            <a:pPr>
              <a:defRPr/>
            </a:pPr>
            <a:r>
              <a:rPr lang="ru-RU" sz="800" dirty="0" smtClean="0">
                <a:latin typeface="Arial Narrow" pitchFamily="34" charset="0"/>
              </a:rPr>
              <a:t>   Начало </a:t>
            </a:r>
            <a:r>
              <a:rPr lang="en-US" sz="800" dirty="0">
                <a:latin typeface="Arial Narrow" pitchFamily="34" charset="0"/>
              </a:rPr>
              <a:t>I – </a:t>
            </a:r>
            <a:r>
              <a:rPr lang="ru-RU" sz="800" dirty="0">
                <a:latin typeface="Arial Narrow" pitchFamily="34" charset="0"/>
              </a:rPr>
              <a:t>2006; окончание </a:t>
            </a:r>
            <a:r>
              <a:rPr lang="en-US" sz="800" dirty="0">
                <a:latin typeface="Arial Narrow" pitchFamily="34" charset="0"/>
              </a:rPr>
              <a:t>IV – 201</a:t>
            </a:r>
            <a:r>
              <a:rPr lang="ru-RU" sz="800" dirty="0" smtClean="0">
                <a:latin typeface="Arial Narrow" pitchFamily="34" charset="0"/>
              </a:rPr>
              <a:t>1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68772" y="1903230"/>
            <a:ext cx="2838893" cy="749141"/>
          </a:xfrm>
          <a:prstGeom prst="wedgeRoundRectCallout">
            <a:avLst>
              <a:gd name="adj1" fmla="val -70035"/>
              <a:gd name="adj2" fmla="val 2656"/>
              <a:gd name="adj3" fmla="val 16667"/>
            </a:avLst>
          </a:prstGeom>
          <a:solidFill>
            <a:schemeClr val="bg1">
              <a:lumMod val="95000"/>
              <a:alpha val="88000"/>
            </a:schemeClr>
          </a:solidFill>
          <a:ln w="12700">
            <a:solidFill>
              <a:schemeClr val="tx1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Строительство терминала по перевалке СУГ в </a:t>
            </a:r>
            <a:r>
              <a:rPr lang="ru-RU" sz="11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Усть-Луге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(1,5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млн. т/год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СУГ, 2,5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млн. т/год светлых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нефтепродуктов)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ru-RU" sz="800" dirty="0" smtClean="0">
                <a:latin typeface="Arial" pitchFamily="34" charset="0"/>
              </a:rPr>
              <a:t>   Начало </a:t>
            </a:r>
            <a:r>
              <a:rPr lang="ru-RU" sz="800" dirty="0">
                <a:latin typeface="Arial" pitchFamily="34" charset="0"/>
              </a:rPr>
              <a:t>– </a:t>
            </a:r>
            <a:r>
              <a:rPr lang="en-US" sz="800" dirty="0">
                <a:latin typeface="Arial" pitchFamily="34" charset="0"/>
              </a:rPr>
              <a:t>IV</a:t>
            </a:r>
            <a:r>
              <a:rPr lang="ru-RU" sz="800" dirty="0">
                <a:latin typeface="Arial" pitchFamily="34" charset="0"/>
              </a:rPr>
              <a:t> 2006; окончание </a:t>
            </a:r>
            <a:r>
              <a:rPr lang="en-US" sz="800" dirty="0">
                <a:latin typeface="Arial" pitchFamily="34" charset="0"/>
              </a:rPr>
              <a:t>IV 2012 </a:t>
            </a:r>
            <a:endParaRPr lang="ru-RU" sz="8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15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5769" y="6068572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61" name="Заголовок 6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841"/>
          </a:xfrm>
        </p:spPr>
        <p:txBody>
          <a:bodyPr/>
          <a:lstStyle/>
          <a:p>
            <a:pPr algn="l"/>
            <a:r>
              <a:rPr lang="ru-RU" sz="2800" b="1" dirty="0" smtClean="0"/>
              <a:t>ПРЕДЛОЖЕНИЯ ПО РАЗГРУЗКЕ Ж/Д МОЩНОСТЕЙ</a:t>
            </a:r>
            <a:endParaRPr lang="ru-RU" sz="2800" b="1" dirty="0"/>
          </a:p>
        </p:txBody>
      </p:sp>
      <p:grpSp>
        <p:nvGrpSpPr>
          <p:cNvPr id="62" name="Группа 70"/>
          <p:cNvGrpSpPr/>
          <p:nvPr/>
        </p:nvGrpSpPr>
        <p:grpSpPr>
          <a:xfrm>
            <a:off x="786810" y="1052622"/>
            <a:ext cx="7134446" cy="861774"/>
            <a:chOff x="164063" y="625475"/>
            <a:chExt cx="4217437" cy="1161745"/>
          </a:xfrm>
        </p:grpSpPr>
        <p:sp>
          <p:nvSpPr>
            <p:cNvPr id="63" name="Пятиугольник 62"/>
            <p:cNvSpPr/>
            <p:nvPr/>
          </p:nvSpPr>
          <p:spPr>
            <a:xfrm>
              <a:off x="164063" y="728663"/>
              <a:ext cx="1733550" cy="976312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Собственные ж/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д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</a:rPr>
                <a:t>мощности </a:t>
              </a:r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1905000" y="625475"/>
              <a:ext cx="2476500" cy="116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000" dirty="0" smtClean="0">
                  <a:latin typeface="+mn-lt"/>
                </a:rPr>
                <a:t>В</a:t>
              </a:r>
              <a:r>
                <a:rPr lang="ru-RU" sz="1000" b="0" dirty="0" smtClean="0">
                  <a:latin typeface="+mn-lt"/>
                </a:rPr>
                <a:t>едется расшивка ж/</a:t>
              </a:r>
              <a:r>
                <a:rPr lang="ru-RU" sz="1000" b="0" dirty="0" err="1" smtClean="0">
                  <a:latin typeface="+mn-lt"/>
                </a:rPr>
                <a:t>д</a:t>
              </a:r>
              <a:r>
                <a:rPr lang="ru-RU" sz="1000" b="0" dirty="0" smtClean="0">
                  <a:latin typeface="+mn-lt"/>
                </a:rPr>
                <a:t> мощностей на трех крупнейших промышленных площадках СИБУРа – Ноябрьск, Южный Балык и Тобольск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000" b="0" dirty="0" smtClean="0">
                  <a:latin typeface="+mn-lt"/>
                </a:rPr>
                <a:t>Работы включают пути примыкания, мощности ППЖТ, терминалы слива-налива. </a:t>
              </a:r>
              <a:endParaRPr lang="ru-RU" sz="1000" b="0" dirty="0">
                <a:latin typeface="+mn-lt"/>
              </a:endParaRPr>
            </a:p>
          </p:txBody>
        </p:sp>
      </p:grpSp>
      <p:grpSp>
        <p:nvGrpSpPr>
          <p:cNvPr id="65" name="Группа 125"/>
          <p:cNvGrpSpPr/>
          <p:nvPr/>
        </p:nvGrpSpPr>
        <p:grpSpPr>
          <a:xfrm>
            <a:off x="775512" y="2009332"/>
            <a:ext cx="7156376" cy="4104389"/>
            <a:chOff x="155575" y="733425"/>
            <a:chExt cx="6489700" cy="4238625"/>
          </a:xfrm>
        </p:grpSpPr>
        <p:pic>
          <p:nvPicPr>
            <p:cNvPr id="66" name="Рисунок 65" descr="карта серая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155575" y="733425"/>
              <a:ext cx="6489700" cy="4238625"/>
            </a:xfrm>
            <a:prstGeom prst="rect">
              <a:avLst/>
            </a:prstGeom>
            <a:solidFill>
              <a:srgbClr val="00C0BC"/>
            </a:solidFill>
            <a:ln w="31750">
              <a:solidFill>
                <a:schemeClr val="bg1">
                  <a:lumMod val="85000"/>
                  <a:alpha val="57000"/>
                </a:schemeClr>
              </a:solidFill>
            </a:ln>
          </p:spPr>
        </p:pic>
        <p:sp>
          <p:nvSpPr>
            <p:cNvPr id="67" name="TextBox 2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52500" y="1798638"/>
              <a:ext cx="12573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445" tIns="47723" rIns="95445" bIns="47723">
              <a:spAutoFit/>
            </a:bodyPr>
            <a:lstStyle/>
            <a:p>
              <a:r>
                <a:rPr lang="ru-RU" sz="1100"/>
                <a:t>МОСКВА </a:t>
              </a:r>
            </a:p>
          </p:txBody>
        </p:sp>
        <p:sp>
          <p:nvSpPr>
            <p:cNvPr id="68" name="Кольцо 67"/>
            <p:cNvSpPr/>
            <p:nvPr>
              <p:custDataLst>
                <p:tags r:id="rId3"/>
              </p:custDataLst>
            </p:nvPr>
          </p:nvSpPr>
          <p:spPr>
            <a:xfrm>
              <a:off x="1778000" y="1831975"/>
              <a:ext cx="150813" cy="149225"/>
            </a:xfrm>
            <a:prstGeom prst="donut">
              <a:avLst/>
            </a:prstGeom>
            <a:solidFill>
              <a:srgbClr val="006666"/>
            </a:solidFill>
            <a:ln w="15875" cap="flat" cmpd="sng" algn="ctr">
              <a:solidFill>
                <a:srgbClr val="006666"/>
              </a:solidFill>
              <a:prstDash val="solid"/>
            </a:ln>
            <a:effectLst/>
          </p:spPr>
          <p:txBody>
            <a:bodyPr lIns="95445" tIns="47723" rIns="95445" bIns="477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69" name="Group 1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641850" y="3244850"/>
              <a:ext cx="312738" cy="273050"/>
              <a:chOff x="-2596" y="-83168"/>
              <a:chExt cx="20048" cy="196"/>
            </a:xfrm>
          </p:grpSpPr>
          <p:sp>
            <p:nvSpPr>
              <p:cNvPr id="83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4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92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5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7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90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8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0" name="Group 1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5767388" y="2238375"/>
              <a:ext cx="312737" cy="271463"/>
              <a:chOff x="-2596" y="-83168"/>
              <a:chExt cx="20048" cy="196"/>
            </a:xfrm>
          </p:grpSpPr>
          <p:sp>
            <p:nvSpPr>
              <p:cNvPr id="72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81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4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6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79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" name="TextBox 2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60863" y="3503613"/>
              <a:ext cx="1588379" cy="55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445" tIns="47723" rIns="95445" bIns="47723">
              <a:spAutoFit/>
            </a:bodyPr>
            <a:lstStyle/>
            <a:p>
              <a:r>
                <a:rPr lang="ru-RU" sz="1000" dirty="0">
                  <a:cs typeface="Times New Roman" pitchFamily="18" charset="0"/>
                </a:rPr>
                <a:t>Тобольский </a:t>
              </a:r>
              <a:r>
                <a:rPr lang="ru-RU" sz="1000" dirty="0" smtClean="0">
                  <a:cs typeface="Times New Roman" pitchFamily="18" charset="0"/>
                </a:rPr>
                <a:t>нефтехимический </a:t>
              </a:r>
              <a:r>
                <a:rPr lang="ru-RU" sz="1000" dirty="0">
                  <a:cs typeface="Times New Roman" pitchFamily="18" charset="0"/>
                </a:rPr>
                <a:t>узел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338623" y="2158409"/>
            <a:ext cx="2674531" cy="1200329"/>
          </a:xfrm>
          <a:prstGeom prst="wedgeRoundRectCallout">
            <a:avLst>
              <a:gd name="adj1" fmla="val 77884"/>
              <a:gd name="adj2" fmla="val 77150"/>
              <a:gd name="adj3" fmla="val 16667"/>
            </a:avLst>
          </a:prstGeom>
          <a:solidFill>
            <a:schemeClr val="bg1">
              <a:lumMod val="95000"/>
              <a:alpha val="66000"/>
            </a:schemeClr>
          </a:solidFill>
          <a:ln w="12700">
            <a:solidFill>
              <a:schemeClr val="tx1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Инфраструктура необщего пользования:</a:t>
            </a:r>
          </a:p>
          <a:p>
            <a:pPr>
              <a:defRPr/>
            </a:pPr>
            <a:r>
              <a:rPr lang="ru-RU" sz="1050" b="0" dirty="0">
                <a:latin typeface="Arial Narrow" pitchFamily="34" charset="0"/>
              </a:rPr>
              <a:t>Строительство 15 км ж.д. путей</a:t>
            </a:r>
          </a:p>
          <a:p>
            <a:pPr>
              <a:defRPr/>
            </a:pPr>
            <a:endParaRPr lang="ru-RU" sz="1100" b="1" dirty="0">
              <a:solidFill>
                <a:srgbClr val="006666"/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100" b="1" dirty="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Инфраструктура общего пользования:</a:t>
            </a:r>
          </a:p>
          <a:p>
            <a:pPr eaLnBrk="0" hangingPunct="0">
              <a:defRPr/>
            </a:pPr>
            <a:r>
              <a:rPr lang="ru-RU" sz="1050" b="0" dirty="0">
                <a:latin typeface="Arial Narrow" pitchFamily="34" charset="0"/>
              </a:rPr>
              <a:t>Строительство ОАО «РЖД» 2х путей и вытяжки на ст. Ноябрьск-2 </a:t>
            </a:r>
          </a:p>
        </p:txBody>
      </p:sp>
      <p:sp>
        <p:nvSpPr>
          <p:cNvPr id="95" name="TextBox 27"/>
          <p:cNvSpPr txBox="1">
            <a:spLocks noChangeArrowheads="1"/>
          </p:cNvSpPr>
          <p:nvPr/>
        </p:nvSpPr>
        <p:spPr bwMode="auto">
          <a:xfrm>
            <a:off x="6602745" y="3820189"/>
            <a:ext cx="841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Ноябрьск</a:t>
            </a:r>
          </a:p>
        </p:txBody>
      </p:sp>
      <p:sp>
        <p:nvSpPr>
          <p:cNvPr id="132" name="TextBox 90"/>
          <p:cNvSpPr>
            <a:spLocks noChangeArrowheads="1"/>
          </p:cNvSpPr>
          <p:nvPr/>
        </p:nvSpPr>
        <p:spPr bwMode="auto">
          <a:xfrm>
            <a:off x="1084521" y="3604437"/>
            <a:ext cx="4054770" cy="2502813"/>
          </a:xfrm>
          <a:prstGeom prst="wedgeRoundRectCallout">
            <a:avLst>
              <a:gd name="adj1" fmla="val 57127"/>
              <a:gd name="adj2" fmla="val 9573"/>
              <a:gd name="adj3" fmla="val 16667"/>
            </a:avLst>
          </a:prstGeom>
          <a:solidFill>
            <a:srgbClr val="F2F2F2">
              <a:alpha val="65881"/>
            </a:srgbClr>
          </a:solidFill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Станция Тобольск (пути общего пользования ОАО «РЖД») </a:t>
            </a:r>
          </a:p>
          <a:p>
            <a:r>
              <a:rPr lang="ru-RU" sz="1050" b="0" dirty="0" smtClean="0">
                <a:latin typeface="Arial Narrow" pitchFamily="34" charset="0"/>
              </a:rPr>
              <a:t>Реконструкция 4х выставочных  путей парка «С» ст.Тобольск с их примыканием в чётной горловине станции; Парк «С» ст.Тобольск оборудовать устройствами воздухопроводной сети с установкой оборудования УЗОТ-Р; Оборудование перегона Тобольск-Денисовка микропроцессорной полуавтоматической блокировкой.</a:t>
            </a:r>
          </a:p>
          <a:p>
            <a:endParaRPr lang="ru-RU" sz="1050" b="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Станция Денисовка (пути </a:t>
            </a:r>
            <a:r>
              <a:rPr lang="ru-RU" sz="1200" dirty="0" err="1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необщего</a:t>
            </a:r>
            <a:r>
              <a:rPr lang="ru-RU" sz="12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 пользования ЗАО «</a:t>
            </a:r>
            <a:r>
              <a:rPr lang="ru-RU" sz="1200" dirty="0" err="1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СИБУР-Транс</a:t>
            </a:r>
            <a:r>
              <a:rPr lang="ru-RU" sz="1200" dirty="0" smtClean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»)</a:t>
            </a:r>
          </a:p>
          <a:p>
            <a:r>
              <a:rPr lang="ru-RU" sz="1050" b="0" dirty="0" smtClean="0">
                <a:latin typeface="Arial Narrow" pitchFamily="34" charset="0"/>
              </a:rPr>
              <a:t>Строительство 22 км путей с микропроцессорной централизацией, АБК, пункт технического обслуживания локомотивов, освещение 22 км путей, инженерные сооружения и коммуникации, в т.ч. пункт экипировки локомотивов, 2 малярные эстакады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16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5769" y="6068572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61" name="Заголовок 6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841"/>
          </a:xfrm>
        </p:spPr>
        <p:txBody>
          <a:bodyPr/>
          <a:lstStyle/>
          <a:p>
            <a:pPr algn="l"/>
            <a:r>
              <a:rPr lang="ru-RU" sz="2800" b="1" dirty="0" smtClean="0"/>
              <a:t>ПРЕДЛОЖЕНИЯ ПО РАЗГРУЗКЕ Ж/Д МОЩНОСТЕЙ</a:t>
            </a:r>
            <a:endParaRPr lang="ru-RU" sz="2800" b="1" dirty="0"/>
          </a:p>
        </p:txBody>
      </p:sp>
      <p:sp>
        <p:nvSpPr>
          <p:cNvPr id="42" name="Равнобедренный треугольник 41"/>
          <p:cNvSpPr/>
          <p:nvPr>
            <p:custDataLst>
              <p:tags r:id="rId1"/>
            </p:custDataLst>
          </p:nvPr>
        </p:nvSpPr>
        <p:spPr>
          <a:xfrm rot="5400000">
            <a:off x="4531518" y="3629821"/>
            <a:ext cx="5708652" cy="3286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55693" y="1887021"/>
            <a:ext cx="168830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Транспортная стратегия «СИБУРА» существенно снижает нагрузку на ж-д мощности ОАО «РЖД» </a:t>
            </a:r>
          </a:p>
          <a:p>
            <a:pPr marL="171450" indent="-171450" eaLnBrk="0" hangingPunct="0">
              <a:buFont typeface="Arial" charset="0"/>
              <a:buChar char="•"/>
            </a:pPr>
            <a:endParaRPr lang="ru-RU" sz="1100" b="0" dirty="0" smtClean="0">
              <a:latin typeface="+mn-lt"/>
            </a:endParaRPr>
          </a:p>
          <a:p>
            <a:pPr marL="17145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Помимо более оптимального использования ж-д мощностей и проработки альтернатив, «СИБУР» в 2013г. введет новый порт в Усть-Луге, что существенно сокращает транспортное ж-д плечо по </a:t>
            </a:r>
            <a:r>
              <a:rPr lang="ru-RU" sz="1100" b="0" dirty="0" err="1" smtClean="0">
                <a:latin typeface="+mn-lt"/>
              </a:rPr>
              <a:t>СУГам</a:t>
            </a:r>
            <a:r>
              <a:rPr lang="ru-RU" sz="1100" b="0" dirty="0" smtClean="0">
                <a:latin typeface="+mn-lt"/>
              </a:rPr>
              <a:t> </a:t>
            </a:r>
          </a:p>
          <a:p>
            <a:pPr marL="171450" indent="-171450" eaLnBrk="0" hangingPunct="0">
              <a:buFont typeface="Arial" charset="0"/>
              <a:buChar char="•"/>
            </a:pPr>
            <a:endParaRPr lang="ru-RU" sz="1200" b="0" dirty="0">
              <a:latin typeface="Arial Narrow" pitchFamily="34" charset="0"/>
            </a:endParaRPr>
          </a:p>
        </p:txBody>
      </p:sp>
      <p:grpSp>
        <p:nvGrpSpPr>
          <p:cNvPr id="44" name="Группа 30"/>
          <p:cNvGrpSpPr/>
          <p:nvPr/>
        </p:nvGrpSpPr>
        <p:grpSpPr>
          <a:xfrm>
            <a:off x="616688" y="999460"/>
            <a:ext cx="6530237" cy="4273322"/>
            <a:chOff x="76200" y="582613"/>
            <a:chExt cx="7070725" cy="3631994"/>
          </a:xfrm>
        </p:grpSpPr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1806575" y="582613"/>
              <a:ext cx="1381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dirty="0">
                  <a:latin typeface="Arial Narrow" pitchFamily="34" charset="0"/>
                </a:rPr>
                <a:t>Решения </a:t>
              </a:r>
            </a:p>
          </p:txBody>
        </p:sp>
        <p:sp>
          <p:nvSpPr>
            <p:cNvPr id="46" name="Пятиугольник 45"/>
            <p:cNvSpPr/>
            <p:nvPr/>
          </p:nvSpPr>
          <p:spPr>
            <a:xfrm>
              <a:off x="76200" y="947738"/>
              <a:ext cx="1733550" cy="887261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100" dirty="0" smtClean="0">
                  <a:solidFill>
                    <a:schemeClr val="tx1"/>
                  </a:solidFill>
                </a:rPr>
                <a:t>«Жидкие </a:t>
              </a:r>
              <a:r>
                <a:rPr lang="ru-RU" sz="1100" dirty="0">
                  <a:solidFill>
                    <a:schemeClr val="tx1"/>
                  </a:solidFill>
                </a:rPr>
                <a:t>– в твердые»</a:t>
              </a:r>
            </a:p>
          </p:txBody>
        </p:sp>
        <p:sp>
          <p:nvSpPr>
            <p:cNvPr id="47" name="Пятиугольник 46"/>
            <p:cNvSpPr/>
            <p:nvPr/>
          </p:nvSpPr>
          <p:spPr>
            <a:xfrm>
              <a:off x="87713" y="2101751"/>
              <a:ext cx="1733550" cy="1077912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100" dirty="0" smtClean="0">
                  <a:solidFill>
                    <a:schemeClr val="tx1"/>
                  </a:solidFill>
                </a:rPr>
                <a:t>Трубные </a:t>
              </a:r>
              <a:r>
                <a:rPr lang="ru-RU" sz="1100" dirty="0">
                  <a:solidFill>
                    <a:schemeClr val="tx1"/>
                  </a:solidFill>
                </a:rPr>
                <a:t>альтернативы</a:t>
              </a:r>
            </a:p>
          </p:txBody>
        </p:sp>
        <p:sp>
          <p:nvSpPr>
            <p:cNvPr id="48" name="Пятиугольник 47"/>
            <p:cNvSpPr/>
            <p:nvPr/>
          </p:nvSpPr>
          <p:spPr>
            <a:xfrm>
              <a:off x="87713" y="3378459"/>
              <a:ext cx="1733550" cy="836148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100" dirty="0" err="1" smtClean="0">
                  <a:solidFill>
                    <a:schemeClr val="tx1"/>
                  </a:solidFill>
                </a:rPr>
                <a:t>Автоальтернативы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1905000" y="898913"/>
              <a:ext cx="2476500" cy="79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100" b="0" dirty="0" smtClean="0">
                  <a:latin typeface="+mn-lt"/>
                </a:rPr>
                <a:t>Строительство новых мощностей в Тобольске позволяют конвертировать часть жидких продуктов нефтехимии (СУГ) в твердые </a:t>
              </a:r>
              <a:endParaRPr lang="ru-RU" sz="1100" b="0" dirty="0">
                <a:latin typeface="+mn-lt"/>
              </a:endParaRP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4535487" y="898913"/>
              <a:ext cx="2606676" cy="108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ru-RU" sz="1100" b="0" dirty="0" smtClean="0">
                  <a:latin typeface="+mn-lt"/>
                </a:rPr>
                <a:t>Грузоподъемность цистерны – 37 тонн, крытый вагон – 50 тонн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b="0" dirty="0" smtClean="0">
                  <a:latin typeface="+mn-lt"/>
                </a:rPr>
                <a:t>При переходе на пр-во полимеров и полиэтилена снижение потребности в вагонах для вывоза грузов из Тобольска составит до 20-25% </a:t>
              </a:r>
              <a:endParaRPr lang="ru-RU" sz="1100" b="0" dirty="0">
                <a:latin typeface="+mn-lt"/>
              </a:endParaRP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1905000" y="2103699"/>
              <a:ext cx="2476500" cy="108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100" b="0" dirty="0" smtClean="0">
                  <a:latin typeface="+mn-lt"/>
                </a:rPr>
                <a:t>«СИБУР» проектирует новый трубопровод </a:t>
              </a:r>
              <a:r>
                <a:rPr lang="ru-RU" sz="1100" b="0" dirty="0" err="1" smtClean="0">
                  <a:latin typeface="+mn-lt"/>
                </a:rPr>
                <a:t>Пур-Пэ</a:t>
              </a:r>
              <a:r>
                <a:rPr lang="ru-RU" sz="1100" b="0" dirty="0" smtClean="0">
                  <a:latin typeface="+mn-lt"/>
                </a:rPr>
                <a:t> – Южный Балык – Тобольск (ввод 2014-15 гг.) с мощностью до 14 млн.тонн / год, заменяя существующий (мощность 5 млн.тонн)</a:t>
              </a:r>
              <a:endParaRPr lang="ru-RU" sz="1100" b="0" dirty="0">
                <a:latin typeface="+mn-lt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4512462" y="2103699"/>
              <a:ext cx="2606676" cy="94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ru-RU" sz="1100" b="0" dirty="0" smtClean="0">
                  <a:latin typeface="+mn-lt"/>
                </a:rPr>
                <a:t>Ожидаемое не-увеличение грузопотока к 2015 г. – около 2,5-3 </a:t>
              </a:r>
              <a:r>
                <a:rPr lang="ru-RU" sz="1100" b="0" dirty="0" err="1" smtClean="0">
                  <a:latin typeface="+mn-lt"/>
                </a:rPr>
                <a:t>млн.тонн</a:t>
              </a:r>
              <a:r>
                <a:rPr lang="ru-RU" sz="1100" b="0" dirty="0" smtClean="0">
                  <a:latin typeface="+mn-lt"/>
                </a:rPr>
                <a:t>  (эквивалент 5,000 цистерн для жидких УВС)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b="0" dirty="0" smtClean="0">
                  <a:latin typeface="+mn-lt"/>
                </a:rPr>
                <a:t>Значимое снижение нагрузки на ж-д мощности в регионе </a:t>
              </a:r>
              <a:endParaRPr lang="ru-RU" sz="1100" b="0" dirty="0">
                <a:latin typeface="+mn-lt"/>
              </a:endParaRP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1905000" y="3408491"/>
              <a:ext cx="2476500" cy="653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100" b="0" dirty="0" smtClean="0">
                  <a:latin typeface="+mn-lt"/>
                </a:rPr>
                <a:t>«СИБУР» прорабатывает возможности вывоза части готовой продукции автотранспортом  в 2011-13 гг. </a:t>
              </a:r>
              <a:endParaRPr lang="ru-RU" sz="1100" b="0" dirty="0">
                <a:latin typeface="+mn-lt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4489436" y="3425078"/>
              <a:ext cx="2606676" cy="653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ru-RU" sz="1100" b="0" dirty="0" smtClean="0">
                  <a:latin typeface="+mn-lt"/>
                </a:rPr>
                <a:t>20-30% прирост объемов авто вывоза в 2012-13гг. (эквивалент десятков тысяч тонн готовой продукции) </a:t>
              </a:r>
              <a:endParaRPr lang="ru-RU" sz="1100" b="0" dirty="0">
                <a:latin typeface="+mn-lt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028838" y="1944445"/>
              <a:ext cx="50276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6200" y="858838"/>
              <a:ext cx="17303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905000" y="858838"/>
              <a:ext cx="247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535487" y="858838"/>
              <a:ext cx="26114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985163" y="3201588"/>
              <a:ext cx="50276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008188" y="4204994"/>
              <a:ext cx="50276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ятиугольник 61"/>
          <p:cNvSpPr/>
          <p:nvPr/>
        </p:nvSpPr>
        <p:spPr>
          <a:xfrm>
            <a:off x="616688" y="5449842"/>
            <a:ext cx="1637414" cy="887164"/>
          </a:xfrm>
          <a:prstGeom prst="homePlate">
            <a:avLst>
              <a:gd name="adj" fmla="val 12299"/>
            </a:avLst>
          </a:prstGeom>
          <a:solidFill>
            <a:srgbClr val="E7EE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Повышение эффективности перевозочного процесса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263184" y="5552163"/>
            <a:ext cx="2476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b="0" dirty="0" smtClean="0">
                <a:latin typeface="+mn-lt"/>
              </a:rPr>
              <a:t>Оптимизация отправок (рост  % маршрутов)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0" dirty="0" smtClean="0">
                <a:latin typeface="+mn-lt"/>
              </a:rPr>
              <a:t>Внедрение ЭЦП при оформлении перевозочных документов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b="0" dirty="0"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635795" y="5508994"/>
            <a:ext cx="25050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Маршрутизация отправок достигла 100% по ст. </a:t>
            </a:r>
            <a:r>
              <a:rPr lang="ru-RU" sz="1100" b="0" dirty="0" err="1" smtClean="0">
                <a:latin typeface="+mn-lt"/>
              </a:rPr>
              <a:t>Пыть-Ях</a:t>
            </a:r>
            <a:r>
              <a:rPr lang="ru-RU" sz="1100" b="0" dirty="0" smtClean="0">
                <a:latin typeface="+mn-lt"/>
              </a:rPr>
              <a:t>, 30% по ст. Тобольск, отгрузки по ст. Ноябрьск планируется осуществлять 100% маршрутами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8904" y="1018548"/>
            <a:ext cx="2009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Arial Narrow" pitchFamily="34" charset="0"/>
              </a:rPr>
              <a:t>Направления 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744189" y="976017"/>
            <a:ext cx="315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Межотраслевой </a:t>
            </a:r>
            <a:r>
              <a:rPr lang="ru-RU" sz="1200" dirty="0">
                <a:latin typeface="Arial Narrow" pitchFamily="34" charset="0"/>
              </a:rPr>
              <a:t>эффект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4159" y="210842"/>
            <a:ext cx="8080744" cy="799250"/>
          </a:xfrm>
        </p:spPr>
        <p:txBody>
          <a:bodyPr/>
          <a:lstStyle/>
          <a:p>
            <a:pPr algn="l"/>
            <a:r>
              <a:rPr lang="ru-RU" sz="3000" b="1" dirty="0" smtClean="0"/>
              <a:t> </a:t>
            </a:r>
            <a:r>
              <a:rPr lang="ru-RU" sz="2400" b="1" dirty="0" smtClean="0"/>
              <a:t>ИНФРАСТРУКТУРНЫЕ ОГРАНИЧЕНИЯ НА СЕТИ ОАО «РЖД»</a:t>
            </a:r>
            <a:endParaRPr lang="ru-RU" sz="24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17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8315769" y="6068572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grpSp>
        <p:nvGrpSpPr>
          <p:cNvPr id="61" name="Группа 100"/>
          <p:cNvGrpSpPr/>
          <p:nvPr/>
        </p:nvGrpSpPr>
        <p:grpSpPr>
          <a:xfrm>
            <a:off x="584792" y="1871330"/>
            <a:ext cx="3136603" cy="2179675"/>
            <a:chOff x="261970" y="1071563"/>
            <a:chExt cx="2819431" cy="2560637"/>
          </a:xfrm>
        </p:grpSpPr>
        <p:sp>
          <p:nvSpPr>
            <p:cNvPr id="62" name="Прямоугольник 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30200" y="1079500"/>
              <a:ext cx="2654300" cy="2552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TextBox 62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5600" y="1071563"/>
              <a:ext cx="2628900" cy="41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/>
                <a:t>Фактическая и прогнозная динамика </a:t>
              </a:r>
              <a:r>
                <a:rPr lang="ru-RU" sz="1200" b="1" dirty="0" smtClean="0"/>
                <a:t>ж/</a:t>
              </a:r>
              <a:r>
                <a:rPr lang="ru-RU" sz="1200" b="1" dirty="0" err="1" smtClean="0"/>
                <a:t>д</a:t>
              </a:r>
              <a:r>
                <a:rPr lang="ru-RU" sz="1200" b="1" dirty="0" smtClean="0"/>
                <a:t> </a:t>
              </a:r>
              <a:r>
                <a:rPr lang="ru-RU" sz="1200" b="1" dirty="0"/>
                <a:t>перевозок в РФ, млн.тонн </a:t>
              </a:r>
            </a:p>
          </p:txBody>
        </p:sp>
        <p:graphicFrame>
          <p:nvGraphicFramePr>
            <p:cNvPr id="64" name="Object 3"/>
            <p:cNvGraphicFramePr>
              <a:graphicFrameLocks/>
            </p:cNvGraphicFramePr>
            <p:nvPr>
              <p:custDataLst>
                <p:tags r:id="rId55"/>
              </p:custDataLst>
            </p:nvPr>
          </p:nvGraphicFramePr>
          <p:xfrm>
            <a:off x="261970" y="1706595"/>
            <a:ext cx="2819431" cy="1733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7"/>
            </a:graphicData>
          </a:graphic>
        </p:graphicFrame>
        <p:cxnSp>
          <p:nvCxnSpPr>
            <p:cNvPr id="65" name="Прямая соединительная линия 64"/>
            <p:cNvCxnSpPr/>
            <p:nvPr>
              <p:custDataLst>
                <p:tags r:id="rId56"/>
              </p:custDataLst>
            </p:nvPr>
          </p:nvCxnSpPr>
          <p:spPr bwMode="auto">
            <a:xfrm>
              <a:off x="2757488" y="1611313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Прямая соединительная линия 65"/>
            <p:cNvCxnSpPr/>
            <p:nvPr>
              <p:custDataLst>
                <p:tags r:id="rId57"/>
              </p:custDataLst>
            </p:nvPr>
          </p:nvCxnSpPr>
          <p:spPr bwMode="auto">
            <a:xfrm>
              <a:off x="1452563" y="1611313"/>
              <a:ext cx="130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Прямая соединительная линия 66"/>
            <p:cNvCxnSpPr/>
            <p:nvPr>
              <p:custDataLst>
                <p:tags r:id="rId58"/>
              </p:custDataLst>
            </p:nvPr>
          </p:nvCxnSpPr>
          <p:spPr bwMode="auto">
            <a:xfrm flipV="1">
              <a:off x="1452563" y="1611313"/>
              <a:ext cx="0" cy="3905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Овал 1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873250" y="1514475"/>
              <a:ext cx="463550" cy="19367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fld id="{F2BC9273-5454-4CB5-85A2-37E81C9CD28C}" type="datetime'''''+''1''''''''''''''''''''''''''''''''''9%'">
                <a:rPr lang="en-US" sz="1000"/>
                <a:pPr algn="ctr">
                  <a:lnSpc>
                    <a:spcPct val="90000"/>
                  </a:lnSpc>
                </a:pPr>
                <a:t>+19%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69" name="Прямоугольник 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11438" y="3389313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03A8D7A1-D062-4CB6-A06F-A2582E61524A}" type="datetime'''''''''2''''''''''0''''''''''''1''''''5'''''''''''''''">
                <a:rPr lang="en-US" sz="1000"/>
                <a:pPr algn="ctr"/>
                <a:t>2015</a:t>
              </a:fld>
              <a:endParaRPr lang="ru-RU" sz="1000" dirty="0">
                <a:sym typeface="Arial" charset="0"/>
              </a:endParaRPr>
            </a:p>
          </p:txBody>
        </p:sp>
        <p:sp useBgFill="1">
          <p:nvSpPr>
            <p:cNvPr id="70" name="Прямоугольник 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white">
            <a:xfrm>
              <a:off x="2690147" y="2470605"/>
              <a:ext cx="274327" cy="15035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>
              <a:noAutofit/>
            </a:bodyPr>
            <a:lstStyle/>
            <a:p>
              <a:pPr algn="ctr"/>
              <a:fld id="{8339E9A5-86BC-4B8C-9C00-0B5A7369CAFA}" type="datetime'''''1''''''''''''''''''''''.''''4''''''3''''''4'''''''''''''">
                <a:rPr lang="en-US" sz="1000"/>
                <a:pPr algn="ctr"/>
                <a:t>1.434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71" name="Прямоугольник 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173288" y="3389313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D72C49F7-141A-43AF-BF4E-69A2A9CDA6B9}" type="datetime'''''''''''''''''''''''''''''''''''''''''2''0''''''1''4'''''''">
                <a:rPr lang="en-US" sz="1000"/>
                <a:pPr algn="ctr"/>
                <a:t>2014</a:t>
              </a:fld>
              <a:endParaRPr lang="ru-RU" sz="1000" dirty="0">
                <a:sym typeface="Arial" charset="0"/>
              </a:endParaRPr>
            </a:p>
          </p:txBody>
        </p:sp>
        <p:sp useBgFill="1">
          <p:nvSpPr>
            <p:cNvPr id="72" name="Прямоугольник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white">
            <a:xfrm>
              <a:off x="2177076" y="2492375"/>
              <a:ext cx="34925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>
              <a:noAutofit/>
            </a:bodyPr>
            <a:lstStyle/>
            <a:p>
              <a:pPr algn="ctr"/>
              <a:fld id="{0A2A8DA7-A2D4-42AA-A496-5A66C924BB94}" type="datetime'''''''1''''.''''''3''''''''''''''''''''''''''90'''''''''''''''">
                <a:rPr lang="en-US" sz="1000"/>
                <a:pPr algn="ctr"/>
                <a:t>1.390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73" name="Прямоугольник 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739900" y="3389313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73F4D16F-6A85-458F-8D47-1AC0D060B15D}" type="datetime'2''''''''''''''''''0''1''''''''''''''''2'''''''''">
                <a:rPr lang="en-US" sz="1000"/>
                <a:pPr algn="ctr"/>
                <a:t>2012</a:t>
              </a:fld>
              <a:endParaRPr lang="ru-RU" sz="1000">
                <a:sym typeface="Arial" charset="0"/>
              </a:endParaRPr>
            </a:p>
          </p:txBody>
        </p:sp>
        <p:sp useBgFill="1">
          <p:nvSpPr>
            <p:cNvPr id="74" name="Прямоугольник 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white">
            <a:xfrm>
              <a:off x="1791204" y="2543204"/>
              <a:ext cx="216987" cy="1210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>
              <a:noAutofit/>
            </a:bodyPr>
            <a:lstStyle/>
            <a:p>
              <a:pPr algn="ctr"/>
              <a:fld id="{765FE3D1-79A1-4A96-9167-90EE9C8886E3}" type="datetime'''1''''''''''.''''''''''''''2''''''9''5'''''''''''''''''''''">
                <a:rPr lang="en-US" sz="1000"/>
                <a:pPr algn="ctr"/>
                <a:t>1.295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75" name="Прямоугольник 23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306513" y="3389313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562EC01A-DA29-4C5D-A646-CECEE72FB158}" type="datetime'2''''''''''''''''''''''''''0''''''''''''10'">
                <a:rPr lang="en-US" sz="1000"/>
                <a:pPr algn="ctr"/>
                <a:t>2010</a:t>
              </a:fld>
              <a:endParaRPr lang="ru-RU" sz="1000">
                <a:sym typeface="Arial" charset="0"/>
              </a:endParaRPr>
            </a:p>
          </p:txBody>
        </p:sp>
        <p:sp useBgFill="1">
          <p:nvSpPr>
            <p:cNvPr id="76" name="Прямоугольник 2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white">
            <a:xfrm>
              <a:off x="1277938" y="2587625"/>
              <a:ext cx="34925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>
              <a:noAutofit/>
            </a:bodyPr>
            <a:lstStyle/>
            <a:p>
              <a:pPr algn="ctr"/>
              <a:fld id="{6E0FA485-D2E0-492F-826C-DB76592D7C3E}" type="datetime'1''''''''''''''''.''''2''''''''''''0''''5'''''''''">
                <a:rPr lang="en-US" sz="1000"/>
                <a:pPr algn="ctr"/>
                <a:t>1.205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77" name="Прямоугольник 2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68363" y="3389313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BCB00A6E-7A47-4776-A1DF-39DD541941C4}" type="datetime'''''''''''''''2''00''''''''''''''''''''8'''''''''''">
                <a:rPr lang="en-US" sz="1000"/>
                <a:pPr algn="ctr"/>
                <a:t>2008</a:t>
              </a:fld>
              <a:endParaRPr lang="ru-RU" sz="1000">
                <a:sym typeface="Arial" charset="0"/>
              </a:endParaRPr>
            </a:p>
          </p:txBody>
        </p:sp>
        <p:sp useBgFill="1">
          <p:nvSpPr>
            <p:cNvPr id="78" name="Прямоугольник 2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white">
            <a:xfrm>
              <a:off x="839788" y="2535238"/>
              <a:ext cx="349250" cy="15577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>
              <a:noAutofit/>
            </a:bodyPr>
            <a:lstStyle/>
            <a:p>
              <a:pPr algn="ctr"/>
              <a:fld id="{E974612B-C608-4B2B-9085-98701AF9F82C}" type="datetime'''1''''''''''''''''.''303'''''''''''''''''">
                <a:rPr lang="en-US" sz="1000"/>
                <a:pPr algn="ctr"/>
                <a:t>1.303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79" name="Прямоугольник 27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30213" y="3389313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1D4D40D8-B38E-4810-8664-E094A72B2DA1}" type="datetime'''''''''''''''''''''''''2''0''''''''0''''''6'''''''''''">
                <a:rPr lang="en-US" sz="1000"/>
                <a:pPr algn="ctr"/>
                <a:t>2006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80" name="Прямоугольник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377366" y="2530475"/>
              <a:ext cx="349250" cy="15577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>
              <a:noAutofit/>
            </a:bodyPr>
            <a:lstStyle/>
            <a:p>
              <a:pPr algn="ctr"/>
              <a:fld id="{E8DDF48D-97F2-4393-B712-53A12DFC8943}" type="datetime'''1''''''''''''.''''''''3''''''''''''1''''''1'''''''''''''''''">
                <a:rPr lang="en-US" sz="1000" b="1"/>
                <a:pPr algn="ctr"/>
                <a:t>1.311</a:t>
              </a:fld>
              <a:endParaRPr lang="ru-RU" sz="1000" b="1" dirty="0">
                <a:sym typeface="Arial" charset="0"/>
              </a:endParaRPr>
            </a:p>
          </p:txBody>
        </p:sp>
      </p:grpSp>
      <p:grpSp>
        <p:nvGrpSpPr>
          <p:cNvPr id="81" name="Группа 101"/>
          <p:cNvGrpSpPr/>
          <p:nvPr/>
        </p:nvGrpSpPr>
        <p:grpSpPr>
          <a:xfrm>
            <a:off x="542298" y="4098032"/>
            <a:ext cx="3168465" cy="2153912"/>
            <a:chOff x="261970" y="3916363"/>
            <a:chExt cx="2819431" cy="2560637"/>
          </a:xfrm>
        </p:grpSpPr>
        <p:sp>
          <p:nvSpPr>
            <p:cNvPr id="82" name="Прямоугольник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5600" y="3924300"/>
              <a:ext cx="2654300" cy="2552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TextBox 8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5600" y="3916363"/>
              <a:ext cx="2628900" cy="59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/>
                <a:t>Фактическая и прогнозная динамика </a:t>
              </a:r>
              <a:r>
                <a:rPr lang="ru-RU" sz="1200" b="1" dirty="0" smtClean="0"/>
                <a:t> ж/</a:t>
              </a:r>
              <a:r>
                <a:rPr lang="ru-RU" sz="1200" b="1" dirty="0" err="1" smtClean="0"/>
                <a:t>д</a:t>
              </a:r>
              <a:r>
                <a:rPr lang="ru-RU" sz="1200" b="1" dirty="0" smtClean="0"/>
                <a:t> </a:t>
              </a:r>
              <a:r>
                <a:rPr lang="ru-RU" sz="1200" b="1" dirty="0"/>
                <a:t>перевозок </a:t>
              </a:r>
              <a:r>
                <a:rPr lang="ru-RU" sz="1200" b="1" dirty="0" smtClean="0"/>
                <a:t>на участке </a:t>
              </a:r>
              <a:r>
                <a:rPr lang="ru-RU" sz="1200" b="1" dirty="0" err="1" smtClean="0"/>
                <a:t>Ноябрьск-Войновка</a:t>
              </a:r>
              <a:r>
                <a:rPr lang="ru-RU" sz="1200" b="1" dirty="0" smtClean="0"/>
                <a:t>, </a:t>
              </a:r>
              <a:r>
                <a:rPr lang="ru-RU" sz="1200" b="1" dirty="0"/>
                <a:t>млн.тонн </a:t>
              </a:r>
            </a:p>
          </p:txBody>
        </p:sp>
        <p:graphicFrame>
          <p:nvGraphicFramePr>
            <p:cNvPr id="84" name="Object 4"/>
            <p:cNvGraphicFramePr>
              <a:graphicFrameLocks/>
            </p:cNvGraphicFramePr>
            <p:nvPr>
              <p:custDataLst>
                <p:tags r:id="rId36"/>
              </p:custDataLst>
            </p:nvPr>
          </p:nvGraphicFramePr>
          <p:xfrm>
            <a:off x="261970" y="4721257"/>
            <a:ext cx="2819431" cy="1552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8"/>
            </a:graphicData>
          </a:graphic>
        </p:graphicFrame>
        <p:cxnSp>
          <p:nvCxnSpPr>
            <p:cNvPr id="85" name="Прямая соединительная линия 84"/>
            <p:cNvCxnSpPr/>
            <p:nvPr>
              <p:custDataLst>
                <p:tags r:id="rId37"/>
              </p:custDataLst>
            </p:nvPr>
          </p:nvCxnSpPr>
          <p:spPr bwMode="auto">
            <a:xfrm>
              <a:off x="2757488" y="4625975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Прямая соединительная линия 85"/>
            <p:cNvCxnSpPr/>
            <p:nvPr>
              <p:custDataLst>
                <p:tags r:id="rId38"/>
              </p:custDataLst>
            </p:nvPr>
          </p:nvCxnSpPr>
          <p:spPr bwMode="auto">
            <a:xfrm>
              <a:off x="1452563" y="4625975"/>
              <a:ext cx="130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Прямая соединительная линия 86"/>
            <p:cNvCxnSpPr/>
            <p:nvPr>
              <p:custDataLst>
                <p:tags r:id="rId39"/>
              </p:custDataLst>
            </p:nvPr>
          </p:nvCxnSpPr>
          <p:spPr bwMode="auto">
            <a:xfrm flipV="1">
              <a:off x="1452563" y="4625975"/>
              <a:ext cx="0" cy="6191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Прямоугольник 4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0213" y="6223000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417769A8-116E-498B-B3C8-0C5D204EC544}" type="datetime'''''''''''''''''''''20''''''''''0''6'''''''''''''''">
                <a:rPr lang="en-US" sz="1000"/>
                <a:pPr algn="ctr"/>
                <a:t>2006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89" name="Прямоугольник 4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68363" y="6223000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0CCE1949-0D35-4131-8DB3-9A0E1CE68B3A}" type="datetime'''''''2''0''0''''''''''''''''8'''''''''''''">
                <a:rPr lang="en-US" sz="1000"/>
                <a:pPr algn="ctr"/>
                <a:t>2008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90" name="Прямоугольник 4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927100" y="5730875"/>
              <a:ext cx="174625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/>
            <a:lstStyle/>
            <a:p>
              <a:pPr algn="ctr"/>
              <a:fld id="{602B4FC2-3E32-447E-A3E6-EF0116D0254B}" type="datetime'''''''''''''''''''''''''''''''1''2'''''">
                <a:rPr lang="en-US" sz="1000" b="1"/>
                <a:pPr algn="ctr"/>
                <a:t>12</a:t>
              </a:fld>
              <a:endParaRPr lang="ru-RU" sz="1000" b="1" dirty="0">
                <a:sym typeface="Arial" charset="0"/>
              </a:endParaRPr>
            </a:p>
          </p:txBody>
        </p:sp>
        <p:sp>
          <p:nvSpPr>
            <p:cNvPr id="91" name="Прямоугольник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488950" y="5678488"/>
              <a:ext cx="174625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/>
            <a:lstStyle/>
            <a:p>
              <a:pPr algn="ctr"/>
              <a:fld id="{3E5FE3A2-AD81-4496-8ACA-AC01A6945D5A}" type="datetime'''1''''''''''''''''''''''''4'''''''''''''''''">
                <a:rPr lang="en-US" sz="1000" b="1"/>
                <a:pPr algn="ctr"/>
                <a:t>14</a:t>
              </a:fld>
              <a:endParaRPr lang="ru-RU" sz="1000" b="1" dirty="0">
                <a:sym typeface="Arial" charset="0"/>
              </a:endParaRPr>
            </a:p>
          </p:txBody>
        </p:sp>
        <p:sp>
          <p:nvSpPr>
            <p:cNvPr id="92" name="Овал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97695" y="4402735"/>
              <a:ext cx="463550" cy="19367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fld id="{532231E0-40D5-4064-8C15-A04C51968C07}" type="datetime'''''''+''''''''''''''5''''''6''''''%'''''''''''''''">
                <a:rPr lang="en-US" sz="1000"/>
                <a:pPr algn="ctr">
                  <a:lnSpc>
                    <a:spcPct val="90000"/>
                  </a:lnSpc>
                </a:pPr>
                <a:t>+56%</a:t>
              </a:fld>
              <a:endParaRPr lang="ru-RU" sz="1000" dirty="0">
                <a:sym typeface="Arial" charset="0"/>
              </a:endParaRPr>
            </a:p>
          </p:txBody>
        </p:sp>
        <p:sp>
          <p:nvSpPr>
            <p:cNvPr id="93" name="Прямоугольник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173288" y="6223000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54682C11-0AF1-4C60-9470-3E621E01390D}" type="datetime'''''''''''''''2''''''''''0''''''''''''''''1''''''''4'''''''''">
                <a:rPr lang="en-US" sz="1000"/>
                <a:pPr algn="ctr"/>
                <a:t>2014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94" name="Прямоугольник 5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248068" y="5073967"/>
              <a:ext cx="174625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/>
            <a:lstStyle/>
            <a:p>
              <a:pPr algn="ctr"/>
              <a:fld id="{460E783C-F1AC-4E55-BB52-3DEF45316ACC}" type="datetime'''''''''''''''''''2''''''''''3'''''''">
                <a:rPr lang="en-US" sz="1000" b="1"/>
                <a:pPr algn="ctr"/>
                <a:t>23</a:t>
              </a:fld>
              <a:endParaRPr lang="ru-RU" sz="1000" b="1" dirty="0">
                <a:sym typeface="Arial" charset="0"/>
              </a:endParaRPr>
            </a:p>
          </p:txBody>
        </p:sp>
        <p:sp>
          <p:nvSpPr>
            <p:cNvPr id="95" name="Прямоугольник 4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739900" y="6223000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F880748A-FA03-4541-8D55-28B41BA120DB}" type="datetime'''''''''''2''''''0''''1''''''''''''''''''''''''''2'''''''''">
                <a:rPr lang="en-US" sz="1000"/>
                <a:pPr algn="ctr"/>
                <a:t>2012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96" name="Прямоугольник 4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1798638" y="5549900"/>
              <a:ext cx="174625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/>
            <a:lstStyle/>
            <a:p>
              <a:pPr algn="ctr"/>
              <a:fld id="{F2C1C60B-A31A-4649-89D1-3F97C85F5D49}" type="datetime'''''''''''''''1''''''''''''''''''''''''''''''''''''''''''9'">
                <a:rPr lang="en-US" sz="1000" b="1"/>
                <a:pPr algn="ctr"/>
                <a:t>19</a:t>
              </a:fld>
              <a:endParaRPr lang="ru-RU" sz="1000" b="1" dirty="0">
                <a:sym typeface="Arial" charset="0"/>
              </a:endParaRPr>
            </a:p>
          </p:txBody>
        </p:sp>
        <p:sp>
          <p:nvSpPr>
            <p:cNvPr id="97" name="Прямоугольник 4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611438" y="6223000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F5E5DEA6-755F-4E91-AA86-5B6A80DE3E88}" type="datetime'''''''2''0''1''''''''''''''''''''''''''''''''''''''''5'">
                <a:rPr lang="en-US" sz="1000"/>
                <a:pPr algn="ctr"/>
                <a:t>2015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98" name="Прямоугольник 4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06513" y="6223000"/>
              <a:ext cx="2921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/>
            <a:lstStyle/>
            <a:p>
              <a:pPr algn="ctr"/>
              <a:fld id="{C6142469-391B-4FB3-80AB-EF47FCC827AB}" type="datetime'''''2''''''''0''''''''''''''''''''''1''''''''''''0'''">
                <a:rPr lang="en-US" sz="1000"/>
                <a:pPr algn="ctr"/>
                <a:t>2010</a:t>
              </a:fld>
              <a:endParaRPr lang="ru-RU" sz="1000">
                <a:sym typeface="Arial" charset="0"/>
              </a:endParaRPr>
            </a:p>
          </p:txBody>
        </p:sp>
        <p:sp>
          <p:nvSpPr>
            <p:cNvPr id="99" name="Прямоугольник 5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726327" y="5065766"/>
              <a:ext cx="174625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/>
            <a:lstStyle/>
            <a:p>
              <a:pPr algn="ctr"/>
              <a:fld id="{F6AE7ACF-979D-44E2-9073-33F53F364632}" type="datetime'''''''2''''''''''''''''''5'''''''''''''''''''''''''''''''''">
                <a:rPr lang="en-US" sz="1000" b="1"/>
                <a:pPr algn="ctr"/>
                <a:t>25</a:t>
              </a:fld>
              <a:endParaRPr lang="ru-RU" sz="1000" b="1" dirty="0">
                <a:sym typeface="Arial" charset="0"/>
              </a:endParaRPr>
            </a:p>
          </p:txBody>
        </p:sp>
        <p:sp>
          <p:nvSpPr>
            <p:cNvPr id="100" name="Прямоугольник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1365250" y="5626100"/>
              <a:ext cx="174625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lIns="17463" tIns="0" rIns="17463" bIns="0" anchor="ctr"/>
            <a:lstStyle/>
            <a:p>
              <a:pPr algn="ctr"/>
              <a:fld id="{384F40D5-B08D-414D-B469-D8B4D598B978}" type="datetime'''''''1''6'''''''''''''''">
                <a:rPr lang="en-US" sz="1000" b="1"/>
                <a:pPr algn="ctr"/>
                <a:t>16</a:t>
              </a:fld>
              <a:endParaRPr lang="ru-RU" sz="1000" b="1" dirty="0">
                <a:sym typeface="Arial" charset="0"/>
              </a:endParaRPr>
            </a:p>
          </p:txBody>
        </p:sp>
      </p:grpSp>
      <p:sp>
        <p:nvSpPr>
          <p:cNvPr id="103" name="TextBox 10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004" y="5305647"/>
            <a:ext cx="1063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0" dirty="0">
                <a:latin typeface="Arial Narrow" pitchFamily="34" charset="0"/>
              </a:rPr>
              <a:t>Предел </a:t>
            </a:r>
            <a:r>
              <a:rPr lang="ru-RU" sz="900" b="0" dirty="0" smtClean="0">
                <a:latin typeface="Arial Narrow" pitchFamily="34" charset="0"/>
              </a:rPr>
              <a:t>пропускной способности дороги</a:t>
            </a:r>
            <a:endParaRPr lang="ru-RU" sz="900" b="0" dirty="0">
              <a:latin typeface="Arial Narrow" pitchFamily="34" charset="0"/>
            </a:endParaRPr>
          </a:p>
        </p:txBody>
      </p:sp>
      <p:cxnSp>
        <p:nvCxnSpPr>
          <p:cNvPr id="104" name="Прямая со стрелкой 3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999312" y="5333152"/>
            <a:ext cx="2541330" cy="150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106" name="Равнобедренный треугольник 105"/>
          <p:cNvSpPr/>
          <p:nvPr>
            <p:custDataLst>
              <p:tags r:id="rId3"/>
            </p:custDataLst>
          </p:nvPr>
        </p:nvSpPr>
        <p:spPr>
          <a:xfrm rot="5400000">
            <a:off x="2722708" y="3880110"/>
            <a:ext cx="4348717" cy="37369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TextBox 10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9321" y="1800597"/>
            <a:ext cx="925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0" dirty="0" smtClean="0">
                <a:latin typeface="Arial Narrow" pitchFamily="34" charset="0"/>
              </a:rPr>
              <a:t>Нарастающие </a:t>
            </a:r>
            <a:r>
              <a:rPr lang="ru-RU" sz="800" b="0" dirty="0">
                <a:latin typeface="Arial Narrow" pitchFamily="34" charset="0"/>
              </a:rPr>
              <a:t>проблемы с доступностью вагонов в силу проблем с </a:t>
            </a:r>
            <a:r>
              <a:rPr lang="ru-RU" sz="800" b="0" dirty="0" smtClean="0">
                <a:latin typeface="Arial Narrow" pitchFamily="34" charset="0"/>
              </a:rPr>
              <a:t>диспетчеризацией</a:t>
            </a:r>
            <a:endParaRPr lang="ru-RU" sz="800" b="0" dirty="0">
              <a:latin typeface="Arial Narrow" pitchFamily="34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78168" y="2733766"/>
            <a:ext cx="7823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0" dirty="0" smtClean="0">
                <a:latin typeface="Arial Narrow" pitchFamily="34" charset="0"/>
              </a:rPr>
              <a:t>Уже </a:t>
            </a:r>
            <a:r>
              <a:rPr lang="ru-RU" sz="800" b="0" dirty="0">
                <a:latin typeface="Arial Narrow" pitchFamily="34" charset="0"/>
              </a:rPr>
              <a:t>возникает дефицит локомотивов в силу старения и выбытия </a:t>
            </a:r>
            <a:r>
              <a:rPr lang="ru-RU" sz="800" b="0" dirty="0" smtClean="0">
                <a:latin typeface="Arial Narrow" pitchFamily="34" charset="0"/>
              </a:rPr>
              <a:t>парка, нехватки производственных мощностей в </a:t>
            </a:r>
            <a:r>
              <a:rPr lang="ru-RU" sz="800" b="0" dirty="0">
                <a:latin typeface="Arial Narrow" pitchFamily="34" charset="0"/>
              </a:rPr>
              <a:t>РФ</a:t>
            </a:r>
          </a:p>
        </p:txBody>
      </p:sp>
      <p:sp>
        <p:nvSpPr>
          <p:cNvPr id="109" name="TextBox 10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95014" y="4718092"/>
            <a:ext cx="8718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0" dirty="0" smtClean="0">
                <a:latin typeface="Arial Narrow" pitchFamily="34" charset="0"/>
              </a:rPr>
              <a:t>Ж/</a:t>
            </a:r>
            <a:r>
              <a:rPr lang="ru-RU" sz="800" b="0" dirty="0" err="1" smtClean="0">
                <a:latin typeface="Arial Narrow" pitchFamily="34" charset="0"/>
              </a:rPr>
              <a:t>д</a:t>
            </a:r>
            <a:r>
              <a:rPr lang="ru-RU" sz="800" b="0" dirty="0" smtClean="0">
                <a:latin typeface="Arial Narrow" pitchFamily="34" charset="0"/>
              </a:rPr>
              <a:t> </a:t>
            </a:r>
            <a:r>
              <a:rPr lang="ru-RU" sz="800" b="0" dirty="0">
                <a:latin typeface="Arial Narrow" pitchFamily="34" charset="0"/>
              </a:rPr>
              <a:t>сеть в РФ  близка к лимиту пропускной способности, инвестиции в развитие </a:t>
            </a:r>
            <a:r>
              <a:rPr lang="ru-RU" sz="800" b="0" dirty="0" smtClean="0">
                <a:latin typeface="Arial Narrow" pitchFamily="34" charset="0"/>
              </a:rPr>
              <a:t>отстают от роста грузопотока</a:t>
            </a:r>
            <a:endParaRPr lang="ru-RU" sz="800" b="0" dirty="0">
              <a:latin typeface="Arial Narrow" pitchFamily="34" charset="0"/>
            </a:endParaRPr>
          </a:p>
        </p:txBody>
      </p:sp>
      <p:grpSp>
        <p:nvGrpSpPr>
          <p:cNvPr id="110" name="Группа 95"/>
          <p:cNvGrpSpPr/>
          <p:nvPr/>
        </p:nvGrpSpPr>
        <p:grpSpPr>
          <a:xfrm>
            <a:off x="6113721" y="1754371"/>
            <a:ext cx="2892056" cy="4508207"/>
            <a:chOff x="5816600" y="1055688"/>
            <a:chExt cx="3482975" cy="3884205"/>
          </a:xfrm>
        </p:grpSpPr>
        <p:sp>
          <p:nvSpPr>
            <p:cNvPr id="111" name="Прямоугольник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29300" y="1079500"/>
              <a:ext cx="3162300" cy="17367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Прямоугольник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29299" y="2909888"/>
              <a:ext cx="3162300" cy="17367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TextBox 1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16600" y="1055688"/>
              <a:ext cx="1714500" cy="3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dirty="0"/>
                <a:t>Скорость </a:t>
              </a:r>
              <a:r>
                <a:rPr lang="ru-RU" sz="1100" b="1" dirty="0" smtClean="0"/>
                <a:t>вагона по сети  «РЖД», </a:t>
              </a:r>
              <a:r>
                <a:rPr lang="ru-RU" sz="1100" b="1" dirty="0"/>
                <a:t>км/сутки</a:t>
              </a:r>
            </a:p>
          </p:txBody>
        </p:sp>
        <p:sp>
          <p:nvSpPr>
            <p:cNvPr id="114" name="TextBox 1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42000" y="2941638"/>
              <a:ext cx="2036763" cy="3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dirty="0"/>
                <a:t>Потребности РЖД в </a:t>
              </a:r>
              <a:endParaRPr lang="ru-RU" sz="1100" b="1" dirty="0" smtClean="0"/>
            </a:p>
            <a:p>
              <a:r>
                <a:rPr lang="ru-RU" sz="1100" b="1" dirty="0" smtClean="0"/>
                <a:t>груз</a:t>
              </a:r>
              <a:r>
                <a:rPr lang="ru-RU" sz="1100" b="1" dirty="0"/>
                <a:t>. </a:t>
              </a:r>
              <a:r>
                <a:rPr lang="ru-RU" sz="1100" b="1" dirty="0" smtClean="0"/>
                <a:t>локомотивах, шт</a:t>
              </a:r>
              <a:r>
                <a:rPr lang="ru-RU" sz="1100" b="1" dirty="0">
                  <a:latin typeface="Arial Narrow" pitchFamily="34" charset="0"/>
                </a:rPr>
                <a:t>.</a:t>
              </a:r>
            </a:p>
          </p:txBody>
        </p:sp>
        <p:sp>
          <p:nvSpPr>
            <p:cNvPr id="115" name="TextBox 1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85075" y="1055688"/>
              <a:ext cx="1714500" cy="3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dirty="0"/>
                <a:t>Оборот </a:t>
              </a:r>
              <a:r>
                <a:rPr lang="ru-RU" sz="1100" b="1" dirty="0" smtClean="0"/>
                <a:t>вагона СИБУРА, дней</a:t>
              </a:r>
              <a:endParaRPr lang="ru-RU" sz="1100" b="1" dirty="0"/>
            </a:p>
          </p:txBody>
        </p:sp>
        <p:sp>
          <p:nvSpPr>
            <p:cNvPr id="116" name="TextBox 1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40625" y="2941638"/>
              <a:ext cx="1714500" cy="3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dirty="0"/>
                <a:t>Мощности по пр-ву </a:t>
              </a:r>
              <a:r>
                <a:rPr lang="ru-RU" sz="1100" b="1" dirty="0" smtClean="0"/>
                <a:t>локомотивов, </a:t>
              </a:r>
              <a:r>
                <a:rPr lang="ru-RU" sz="1100" b="1" dirty="0"/>
                <a:t>РФ</a:t>
              </a:r>
            </a:p>
          </p:txBody>
        </p:sp>
        <p:graphicFrame>
          <p:nvGraphicFramePr>
            <p:cNvPr id="117" name="Object 5"/>
            <p:cNvGraphicFramePr>
              <a:graphicFrameLocks/>
            </p:cNvGraphicFramePr>
            <p:nvPr>
              <p:custDataLst>
                <p:tags r:id="rId14"/>
              </p:custDataLst>
            </p:nvPr>
          </p:nvGraphicFramePr>
          <p:xfrm>
            <a:off x="5849970" y="1628807"/>
            <a:ext cx="1457261" cy="1038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9"/>
            </a:graphicData>
          </a:graphic>
        </p:graphicFrame>
        <p:sp>
          <p:nvSpPr>
            <p:cNvPr id="118" name="Прямоугольник 117"/>
            <p:cNvSpPr/>
            <p:nvPr>
              <p:custDataLst>
                <p:tags r:id="rId15"/>
              </p:custDataLst>
            </p:nvPr>
          </p:nvSpPr>
          <p:spPr bwMode="auto">
            <a:xfrm>
              <a:off x="6846888" y="2616200"/>
              <a:ext cx="2921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fld id="{803581EC-5661-49D2-8B6D-E1F2B47A63FC}" type="datetime'''2''0''''''''''''1''''''''''''''''''''''''''1'">
                <a:rPr lang="en-US" sz="800"/>
                <a:pPr algn="ctr"/>
                <a:t>2011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119" name="Прямоугольник 118"/>
            <p:cNvSpPr/>
            <p:nvPr>
              <p:custDataLst>
                <p:tags r:id="rId16"/>
              </p:custDataLst>
            </p:nvPr>
          </p:nvSpPr>
          <p:spPr bwMode="auto">
            <a:xfrm>
              <a:off x="6870700" y="1631950"/>
              <a:ext cx="244475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8272FC85-AFF2-41AB-A862-45CCEEAC43E4}" type="datetime'''''''''''''''''2''''''''6''''''''''8'''''''''''''''''''''">
                <a:rPr lang="en-US" sz="1000" b="1"/>
                <a:pPr algn="ctr"/>
                <a:t>268</a:t>
              </a:fld>
              <a:endParaRPr lang="ru-RU" sz="1000" b="1" dirty="0" smtClean="0">
                <a:sym typeface="Arial"/>
              </a:endParaRPr>
            </a:p>
          </p:txBody>
        </p:sp>
        <p:sp>
          <p:nvSpPr>
            <p:cNvPr id="120" name="Прямоугольник 119"/>
            <p:cNvSpPr/>
            <p:nvPr>
              <p:custDataLst>
                <p:tags r:id="rId17"/>
              </p:custDataLst>
            </p:nvPr>
          </p:nvSpPr>
          <p:spPr bwMode="auto">
            <a:xfrm>
              <a:off x="6427788" y="2616200"/>
              <a:ext cx="2921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fld id="{2EF853F7-9E92-4D29-91AC-2D189A778D4B}" type="datetime'''''''''2''''''''''''''''0''''''10'''''''''''''''''''''''''''">
                <a:rPr lang="en-US" sz="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 algn="ctr"/>
                <a:t>2010</a:t>
              </a:fld>
              <a:endParaRPr kumimoji="0" lang="ru-RU" sz="800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endParaRPr>
            </a:p>
          </p:txBody>
        </p:sp>
        <p:sp>
          <p:nvSpPr>
            <p:cNvPr id="121" name="Прямоугольник 120"/>
            <p:cNvSpPr/>
            <p:nvPr>
              <p:custDataLst>
                <p:tags r:id="rId18"/>
              </p:custDataLst>
            </p:nvPr>
          </p:nvSpPr>
          <p:spPr bwMode="auto">
            <a:xfrm>
              <a:off x="6451600" y="1565275"/>
              <a:ext cx="244475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6D06506A-6558-41BA-9AE4-51509CC75E66}" type="datetime'''''''''''''''292'''''''''''''''''''''''''''''''''''''''''">
                <a:rPr lang="en-US" sz="1000" b="1"/>
                <a:pPr algn="ctr"/>
                <a:t>292</a:t>
              </a:fld>
              <a:endParaRPr lang="ru-RU" sz="1000" b="1" dirty="0" smtClean="0">
                <a:sym typeface="Arial"/>
              </a:endParaRPr>
            </a:p>
          </p:txBody>
        </p:sp>
        <p:sp>
          <p:nvSpPr>
            <p:cNvPr id="122" name="Прямоугольник 121"/>
            <p:cNvSpPr/>
            <p:nvPr>
              <p:custDataLst>
                <p:tags r:id="rId19"/>
              </p:custDataLst>
            </p:nvPr>
          </p:nvSpPr>
          <p:spPr bwMode="auto">
            <a:xfrm>
              <a:off x="6008688" y="2616200"/>
              <a:ext cx="2921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fld id="{AC590AA2-E784-43DD-A883-6A990CB5E2FD}" type="datetime'''''''2''''''''''''''0''''''''0''''''''''''''''''9'''''''''">
                <a:rPr lang="en-US" sz="800"/>
                <a:pPr algn="ctr"/>
                <a:t>2009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123" name="Прямоугольник 122"/>
            <p:cNvSpPr/>
            <p:nvPr>
              <p:custDataLst>
                <p:tags r:id="rId20"/>
              </p:custDataLst>
            </p:nvPr>
          </p:nvSpPr>
          <p:spPr bwMode="auto">
            <a:xfrm>
              <a:off x="6032500" y="1546225"/>
              <a:ext cx="244475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E6392FA8-A6DD-4E82-A5A0-2651DC0929F4}" type="datetime'''''''''''30''''''''''''''''''''1'''''''">
                <a:rPr lang="en-US" sz="1000" b="1"/>
                <a:pPr algn="ctr"/>
                <a:t>301</a:t>
              </a:fld>
              <a:endParaRPr kumimoji="0" lang="ru-RU" sz="1000" b="1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graphicFrame>
          <p:nvGraphicFramePr>
            <p:cNvPr id="124" name="Object 6"/>
            <p:cNvGraphicFramePr>
              <a:graphicFrameLocks/>
            </p:cNvGraphicFramePr>
            <p:nvPr>
              <p:custDataLst>
                <p:tags r:id="rId21"/>
              </p:custDataLst>
            </p:nvPr>
          </p:nvGraphicFramePr>
          <p:xfrm>
            <a:off x="7378732" y="1628807"/>
            <a:ext cx="1457261" cy="1038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0"/>
            </a:graphicData>
          </a:graphic>
        </p:graphicFrame>
        <p:sp>
          <p:nvSpPr>
            <p:cNvPr id="125" name="Прямоугольник 124"/>
            <p:cNvSpPr/>
            <p:nvPr>
              <p:custDataLst>
                <p:tags r:id="rId22"/>
              </p:custDataLst>
            </p:nvPr>
          </p:nvSpPr>
          <p:spPr bwMode="auto">
            <a:xfrm>
              <a:off x="8382000" y="1546225"/>
              <a:ext cx="2794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7492C397-BF9B-4CEF-843C-FB93B48AAFDF}" type="datetime'''''''''1''''''''''''''''''4,''5'''''''''''''''">
                <a:rPr lang="en-US" sz="1000" b="1"/>
                <a:pPr algn="ctr"/>
                <a:t>14,5</a:t>
              </a:fld>
              <a:endParaRPr lang="ru-RU" sz="1000" b="1" dirty="0" smtClean="0">
                <a:sym typeface="Arial"/>
              </a:endParaRPr>
            </a:p>
          </p:txBody>
        </p:sp>
        <p:sp>
          <p:nvSpPr>
            <p:cNvPr id="126" name="Прямоугольник 125"/>
            <p:cNvSpPr/>
            <p:nvPr>
              <p:custDataLst>
                <p:tags r:id="rId23"/>
              </p:custDataLst>
            </p:nvPr>
          </p:nvSpPr>
          <p:spPr bwMode="auto">
            <a:xfrm>
              <a:off x="7956550" y="2616200"/>
              <a:ext cx="2921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fld id="{1937D10E-BEE6-467B-99D5-B11EF0811257}" type="datetime'''''''''2''''''''''''0''''''1''''''''''''''''''''''0'''''">
                <a:rPr lang="en-US" sz="800"/>
                <a:pPr algn="ctr"/>
                <a:t>2010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127" name="Прямоугольник 126"/>
            <p:cNvSpPr/>
            <p:nvPr>
              <p:custDataLst>
                <p:tags r:id="rId24"/>
              </p:custDataLst>
            </p:nvPr>
          </p:nvSpPr>
          <p:spPr bwMode="auto">
            <a:xfrm>
              <a:off x="8375650" y="2616200"/>
              <a:ext cx="2921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fld id="{91015326-A5E7-4A99-9C54-645020BAE30C}" type="datetime'''''''''''''''''''2''0''''''1''''1'''''''''''''''''''">
                <a:rPr lang="en-US" sz="800"/>
                <a:pPr algn="ctr"/>
                <a:t>2011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128" name="Прямоугольник 127"/>
            <p:cNvSpPr/>
            <p:nvPr>
              <p:custDataLst>
                <p:tags r:id="rId25"/>
              </p:custDataLst>
            </p:nvPr>
          </p:nvSpPr>
          <p:spPr bwMode="auto">
            <a:xfrm>
              <a:off x="7962900" y="1631950"/>
              <a:ext cx="2794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ADED5083-A6A8-4D28-89D7-B2172DFAD1C7}" type="datetime'1''''2'''''''''''',''''''''''''''''''''''9'">
                <a:rPr lang="en-US" sz="1000" b="1"/>
                <a:pPr algn="ctr"/>
                <a:t>12,9</a:t>
              </a:fld>
              <a:endParaRPr lang="ru-RU" sz="1000" b="1" dirty="0" smtClean="0">
                <a:sym typeface="Arial"/>
              </a:endParaRPr>
            </a:p>
          </p:txBody>
        </p:sp>
        <p:sp>
          <p:nvSpPr>
            <p:cNvPr id="129" name="Прямоугольник 128"/>
            <p:cNvSpPr/>
            <p:nvPr>
              <p:custDataLst>
                <p:tags r:id="rId26"/>
              </p:custDataLst>
            </p:nvPr>
          </p:nvSpPr>
          <p:spPr bwMode="auto">
            <a:xfrm>
              <a:off x="7537450" y="2616200"/>
              <a:ext cx="2921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fld id="{1EAC14D0-27EF-4B4A-BC8D-4550A32668A7}" type="datetime'''''''''''''''2''''''''0''0''''9'''''''''''''''''''''''''''">
                <a:rPr lang="en-US" sz="800"/>
                <a:pPr algn="ctr"/>
                <a:t>2009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130" name="Прямоугольник 129"/>
            <p:cNvSpPr/>
            <p:nvPr>
              <p:custDataLst>
                <p:tags r:id="rId27"/>
              </p:custDataLst>
            </p:nvPr>
          </p:nvSpPr>
          <p:spPr bwMode="auto">
            <a:xfrm>
              <a:off x="7543800" y="1679575"/>
              <a:ext cx="279400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446BEA42-4926-411B-9ED3-6B224A231403}" type="datetime'1''''2'''''''''''''''''''',''0'''''''''''''''">
                <a:rPr lang="en-US" sz="1000" b="1"/>
                <a:pPr algn="ctr"/>
                <a:t>12,0</a:t>
              </a:fld>
              <a:endParaRPr lang="ru-RU" sz="1000" b="1" dirty="0" smtClean="0">
                <a:sym typeface="Arial"/>
              </a:endParaRPr>
            </a:p>
          </p:txBody>
        </p:sp>
        <p:graphicFrame>
          <p:nvGraphicFramePr>
            <p:cNvPr id="131" name="Object 7"/>
            <p:cNvGraphicFramePr>
              <a:graphicFrameLocks/>
            </p:cNvGraphicFramePr>
            <p:nvPr>
              <p:custDataLst>
                <p:tags r:id="rId28"/>
              </p:custDataLst>
            </p:nvPr>
          </p:nvGraphicFramePr>
          <p:xfrm>
            <a:off x="5849970" y="3441732"/>
            <a:ext cx="1380966" cy="1038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1"/>
            </a:graphicData>
          </a:graphic>
        </p:graphicFrame>
        <p:sp>
          <p:nvSpPr>
            <p:cNvPr id="132" name="Прямоугольник 131"/>
            <p:cNvSpPr/>
            <p:nvPr>
              <p:custDataLst>
                <p:tags r:id="rId29"/>
              </p:custDataLst>
            </p:nvPr>
          </p:nvSpPr>
          <p:spPr bwMode="auto">
            <a:xfrm>
              <a:off x="6351588" y="3327582"/>
              <a:ext cx="349249" cy="18396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fld id="{D0CC25FF-2508-4E42-9E00-49B60BE22C9B}" type="datetime'''''''''''''''''''''''''9''.0''''''''''''00'''''''''''''''">
                <a:rPr lang="en-US" sz="1000" b="1"/>
                <a:pPr algn="ctr"/>
                <a:t>9.000</a:t>
              </a:fld>
              <a:endParaRPr lang="ru-RU" sz="1000" b="1" dirty="0" smtClean="0">
                <a:sym typeface="Arial"/>
              </a:endParaRPr>
            </a:p>
          </p:txBody>
        </p:sp>
        <p:sp>
          <p:nvSpPr>
            <p:cNvPr id="133" name="Прямоугольник 132"/>
            <p:cNvSpPr/>
            <p:nvPr>
              <p:custDataLst>
                <p:tags r:id="rId30"/>
              </p:custDataLst>
            </p:nvPr>
          </p:nvSpPr>
          <p:spPr bwMode="auto">
            <a:xfrm>
              <a:off x="6289675" y="4429125"/>
              <a:ext cx="474663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fld id="{62759B61-1E15-4FEA-B17A-60F5A89592DC}" type="datetime'''''''2''''''''''''0''12''''''''''''''''''-''''''14'''''''">
                <a:rPr lang="en-US" sz="800"/>
                <a:pPr algn="ctr"/>
                <a:t>2012-14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graphicFrame>
          <p:nvGraphicFramePr>
            <p:cNvPr id="134" name="Object 8"/>
            <p:cNvGraphicFramePr>
              <a:graphicFrameLocks/>
            </p:cNvGraphicFramePr>
            <p:nvPr>
              <p:custDataLst>
                <p:tags r:id="rId31"/>
              </p:custDataLst>
            </p:nvPr>
          </p:nvGraphicFramePr>
          <p:xfrm>
            <a:off x="7581932" y="4025700"/>
            <a:ext cx="1380966" cy="914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2"/>
            </a:graphicData>
          </a:graphic>
        </p:graphicFrame>
        <p:sp>
          <p:nvSpPr>
            <p:cNvPr id="135" name="Прямоугольник 134"/>
            <p:cNvSpPr/>
            <p:nvPr>
              <p:custDataLst>
                <p:tags r:id="rId32"/>
              </p:custDataLst>
            </p:nvPr>
          </p:nvSpPr>
          <p:spPr bwMode="auto">
            <a:xfrm>
              <a:off x="7893050" y="4433888"/>
              <a:ext cx="474663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fld id="{3759D8CA-A36C-48AE-BE5B-81E43F515368}" type="datetime'''20''''''1''''''''''''2''''''-''''''''''1''''4'''''''''''">
                <a:rPr lang="en-US" sz="800"/>
                <a:pPr algn="ctr"/>
                <a:t>2012-14</a:t>
              </a:fld>
              <a:endParaRPr kumimoji="0" lang="ru-RU" sz="800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136" name="Прямоугольник 135"/>
            <p:cNvSpPr/>
            <p:nvPr>
              <p:custDataLst>
                <p:tags r:id="rId33"/>
              </p:custDataLst>
            </p:nvPr>
          </p:nvSpPr>
          <p:spPr bwMode="auto">
            <a:xfrm>
              <a:off x="7786477" y="3897312"/>
              <a:ext cx="636588" cy="15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7463" tIns="0" rIns="17463" bIns="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000" b="1" dirty="0" smtClean="0"/>
                <a:t>1300-1600</a:t>
              </a:r>
              <a:endParaRPr lang="ru-RU" sz="1000" b="1" dirty="0" smtClean="0">
                <a:sym typeface="Arial"/>
              </a:endParaRPr>
            </a:p>
          </p:txBody>
        </p:sp>
      </p:grpSp>
      <p:sp>
        <p:nvSpPr>
          <p:cNvPr id="137" name="TextBox 136"/>
          <p:cNvSpPr txBox="1"/>
          <p:nvPr>
            <p:custDataLst>
              <p:tags r:id="rId7"/>
            </p:custDataLst>
          </p:nvPr>
        </p:nvSpPr>
        <p:spPr>
          <a:xfrm>
            <a:off x="679087" y="6487926"/>
            <a:ext cx="7300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Источник: отчетность и презентации ОАО «РЖД», отчетность СИБУРа и «СИБУР-Транса»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391596"/>
            <a:ext cx="8080744" cy="799250"/>
          </a:xfrm>
        </p:spPr>
        <p:txBody>
          <a:bodyPr/>
          <a:lstStyle/>
          <a:p>
            <a:pPr algn="l"/>
            <a:r>
              <a:rPr lang="ru-RU" sz="2400" b="1" dirty="0" smtClean="0"/>
              <a:t> КОМПЛЕКСНЫЕ РЕШЕНИЯ ПО РАСШИВКЕ «УЗКИХ МЕСТ» НА СЕТИ ЖЕЛЕЗНЫХ ДОРОГ</a:t>
            </a:r>
            <a:endParaRPr lang="ru-RU" sz="24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18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5769" y="6068572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102" name="Прямоугольник 101"/>
          <p:cNvSpPr/>
          <p:nvPr/>
        </p:nvSpPr>
        <p:spPr>
          <a:xfrm>
            <a:off x="723014" y="1447247"/>
            <a:ext cx="754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97441" y="1244009"/>
            <a:ext cx="7910623" cy="4725729"/>
            <a:chOff x="76200" y="1243013"/>
            <a:chExt cx="8915400" cy="4293674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76200" y="1290638"/>
              <a:ext cx="1733550" cy="1077912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Вагоны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76200" y="2608263"/>
              <a:ext cx="1733550" cy="1076325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Локомотивы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85725" y="4116735"/>
              <a:ext cx="1733550" cy="1077913"/>
            </a:xfrm>
            <a:prstGeom prst="homePlate">
              <a:avLst>
                <a:gd name="adj" fmla="val 12299"/>
              </a:avLst>
            </a:prstGeom>
            <a:solidFill>
              <a:srgbClr val="E7EED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Ж-д сеть и инфраструктура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920875" y="1243013"/>
              <a:ext cx="6981825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300" dirty="0" smtClean="0">
                  <a:latin typeface="Arial Narrow" pitchFamily="34" charset="0"/>
                </a:rPr>
                <a:t>Новые правила диспетчеризации и управления вагонным парком, </a:t>
              </a:r>
              <a:r>
                <a:rPr lang="ru-RU" sz="1300" b="0" dirty="0" smtClean="0">
                  <a:latin typeface="Arial Narrow" pitchFamily="34" charset="0"/>
                </a:rPr>
                <a:t>предполагающие более жесткие требования к перемещению и маршрутизации порожнего парка, времени ожидания / отстоя вагонов, и проч.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300" dirty="0" smtClean="0">
                  <a:latin typeface="Arial Narrow" pitchFamily="34" charset="0"/>
                </a:rPr>
                <a:t>Переход к единому управлению парками разных операторов</a:t>
              </a:r>
              <a:endParaRPr lang="ru-RU" sz="1300" dirty="0"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920875" y="2411413"/>
              <a:ext cx="6702425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400" dirty="0" smtClean="0">
                  <a:latin typeface="Arial Narrow" pitchFamily="34" charset="0"/>
                </a:rPr>
                <a:t>Разработка механизма «обязывающего лизинга», </a:t>
              </a:r>
              <a:r>
                <a:rPr lang="ru-RU" sz="1400" b="0" dirty="0" smtClean="0">
                  <a:latin typeface="Arial Narrow" pitchFamily="34" charset="0"/>
                </a:rPr>
                <a:t>при котором грузоотправители / банки приобретают локомотивы в собственность и передают их в лизинг ОАО «РЖД», при гарантии последним  предоставления локомотивов под нужды данного грузоотправителя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dirty="0" smtClean="0">
                  <a:latin typeface="Arial Narrow" pitchFamily="34" charset="0"/>
                </a:rPr>
                <a:t>Сертификация иностранных локомотивов</a:t>
              </a:r>
              <a:r>
                <a:rPr lang="ru-RU" sz="1400" b="0" dirty="0" smtClean="0">
                  <a:latin typeface="Arial Narrow" pitchFamily="34" charset="0"/>
                </a:rPr>
                <a:t> для увеличения доступного предложения для российских </a:t>
              </a:r>
              <a:r>
                <a:rPr lang="ru-RU" sz="1300" b="0" dirty="0" smtClean="0">
                  <a:latin typeface="Arial Narrow" pitchFamily="34" charset="0"/>
                </a:rPr>
                <a:t>потребностей</a:t>
              </a:r>
              <a:r>
                <a:rPr lang="ru-RU" sz="1400" b="0" dirty="0" smtClean="0">
                  <a:latin typeface="Arial Narrow" pitchFamily="34" charset="0"/>
                </a:rPr>
                <a:t>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b="0" dirty="0" smtClean="0">
                  <a:latin typeface="Arial Narrow" pitchFamily="34" charset="0"/>
                </a:rPr>
                <a:t>В перспективе – </a:t>
              </a:r>
              <a:r>
                <a:rPr lang="ru-RU" sz="1400" dirty="0" smtClean="0">
                  <a:latin typeface="Arial Narrow" pitchFamily="34" charset="0"/>
                </a:rPr>
                <a:t>переход к концепции локальных перевозчиков </a:t>
              </a:r>
              <a:r>
                <a:rPr lang="ru-RU" sz="1400" b="0" dirty="0" smtClean="0">
                  <a:latin typeface="Arial Narrow" pitchFamily="34" charset="0"/>
                </a:rPr>
                <a:t>(как замена поездов собственного формирования) </a:t>
              </a:r>
              <a:endParaRPr lang="ru-RU" sz="1400" b="0" dirty="0"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920875" y="4087813"/>
              <a:ext cx="6981825" cy="1448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 eaLnBrk="0" hangingPunct="0">
                <a:buFont typeface="Arial" charset="0"/>
                <a:buChar char="•"/>
              </a:pPr>
              <a:r>
                <a:rPr lang="ru-RU" sz="1300" dirty="0" smtClean="0">
                  <a:latin typeface="Arial Narrow" pitchFamily="34" charset="0"/>
                </a:rPr>
                <a:t>Реализация проекта Северного широтного пути как </a:t>
              </a:r>
              <a:r>
                <a:rPr lang="ru-RU" sz="1300" b="0" dirty="0" smtClean="0">
                  <a:latin typeface="Arial Narrow" pitchFamily="34" charset="0"/>
                </a:rPr>
                <a:t>возможный элемент стратегической расшивки региона  </a:t>
              </a:r>
              <a:endParaRPr lang="ru-RU" sz="1300" b="0" dirty="0">
                <a:latin typeface="Arial Narrow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300" dirty="0" smtClean="0">
                  <a:latin typeface="Arial Narrow" pitchFamily="34" charset="0"/>
                </a:rPr>
                <a:t>Разработка и утверждение практически реализуемых механизмов </a:t>
              </a:r>
              <a:r>
                <a:rPr lang="ru-RU" sz="1300" dirty="0" err="1" smtClean="0">
                  <a:latin typeface="Arial Narrow" pitchFamily="34" charset="0"/>
                </a:rPr>
                <a:t>частно</a:t>
              </a:r>
              <a:r>
                <a:rPr lang="ru-RU" sz="1300" dirty="0" smtClean="0">
                  <a:latin typeface="Arial Narrow" pitchFamily="34" charset="0"/>
                </a:rPr>
                <a:t>-государственного партнерства в области финансирования проектов развития ж-д инфраструктуры </a:t>
              </a:r>
            </a:p>
            <a:p>
              <a:pPr marL="628650" lvl="1" indent="-171450">
                <a:buFont typeface="Arial" pitchFamily="34" charset="0"/>
                <a:buChar char="•"/>
              </a:pPr>
              <a:r>
                <a:rPr lang="ru-RU" sz="1300" b="0" dirty="0" smtClean="0">
                  <a:latin typeface="Arial Narrow" pitchFamily="34" charset="0"/>
                </a:rPr>
                <a:t>Существующие форматы (Инвестиционный Фонд) </a:t>
              </a:r>
            </a:p>
            <a:p>
              <a:pPr marL="628650" lvl="1" indent="-171450">
                <a:buFont typeface="Arial" pitchFamily="34" charset="0"/>
                <a:buChar char="•"/>
              </a:pPr>
              <a:r>
                <a:rPr lang="ru-RU" sz="1300" b="0" dirty="0" smtClean="0">
                  <a:latin typeface="Arial Narrow" pitchFamily="34" charset="0"/>
                </a:rPr>
                <a:t>Новые форматы (инфраструктурные облигации, инвестиционная составляющая в тарифе, на паритетных основах компенсируемая государством и грузоотправителями)</a:t>
              </a:r>
              <a:endParaRPr lang="ru-RU" sz="1300" b="0" dirty="0">
                <a:latin typeface="Arial Narrow" pitchFamily="34" charset="0"/>
              </a:endParaRPr>
            </a:p>
          </p:txBody>
        </p:sp>
        <p:cxnSp>
          <p:nvCxnSpPr>
            <p:cNvPr id="19" name="Прямая соединительная линия 20"/>
            <p:cNvCxnSpPr>
              <a:cxnSpLocks noChangeShapeType="1"/>
            </p:cNvCxnSpPr>
            <p:nvPr/>
          </p:nvCxnSpPr>
          <p:spPr bwMode="auto">
            <a:xfrm flipV="1">
              <a:off x="1920875" y="2336800"/>
              <a:ext cx="7070725" cy="25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" name="Прямая соединительная линия 21"/>
            <p:cNvCxnSpPr>
              <a:cxnSpLocks noChangeShapeType="1"/>
            </p:cNvCxnSpPr>
            <p:nvPr/>
          </p:nvCxnSpPr>
          <p:spPr bwMode="auto">
            <a:xfrm flipV="1">
              <a:off x="1920875" y="4038600"/>
              <a:ext cx="7070725" cy="25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95903"/>
            <a:ext cx="8080744" cy="799250"/>
          </a:xfrm>
        </p:spPr>
        <p:txBody>
          <a:bodyPr/>
          <a:lstStyle/>
          <a:p>
            <a:pPr algn="l"/>
            <a:r>
              <a:rPr lang="ru-RU" sz="2400" b="1" dirty="0" smtClean="0"/>
              <a:t> ПРАКТИКА ВЗАИМОДЕЙСТВИЯ С ОАО «РЖД»</a:t>
            </a:r>
            <a:endParaRPr lang="ru-RU" sz="24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19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5769" y="6068572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102" name="Прямоугольник 101"/>
          <p:cNvSpPr/>
          <p:nvPr/>
        </p:nvSpPr>
        <p:spPr>
          <a:xfrm>
            <a:off x="723014" y="1447247"/>
            <a:ext cx="754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1751" y="1626781"/>
            <a:ext cx="803821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eaLnBrk="0" hangingPunct="0"/>
            <a:r>
              <a:rPr lang="ru-RU" sz="1100" b="0" dirty="0" smtClean="0">
                <a:latin typeface="+mn-lt"/>
              </a:rPr>
              <a:t>Определены основные направления и параметры  взаимовыгодного сотрудничества на долгосрочной и стабильной основе в области:</a:t>
            </a:r>
          </a:p>
          <a:p>
            <a:pPr marL="36000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организации  и обеспечения железнодорожных перевозок согласованных  объемов сжиженных углеводородных газов;</a:t>
            </a:r>
          </a:p>
          <a:p>
            <a:pPr marL="36000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подачи и уборки вагонов грузоотправителям, грузополучателям, обслуживаемых ЗАО «</a:t>
            </a:r>
            <a:r>
              <a:rPr lang="ru-RU" sz="1100" b="0" dirty="0" err="1" smtClean="0">
                <a:latin typeface="+mn-lt"/>
              </a:rPr>
              <a:t>СИБУР-Транс</a:t>
            </a:r>
            <a:r>
              <a:rPr lang="ru-RU" sz="1100" b="0" dirty="0" smtClean="0">
                <a:latin typeface="+mn-lt"/>
              </a:rPr>
              <a:t>» как владельцем железнодорожных путей </a:t>
            </a:r>
            <a:r>
              <a:rPr lang="ru-RU" sz="1100" b="0" dirty="0" err="1" smtClean="0">
                <a:latin typeface="+mn-lt"/>
              </a:rPr>
              <a:t>необщего</a:t>
            </a:r>
            <a:r>
              <a:rPr lang="ru-RU" sz="1100" b="0" dirty="0" smtClean="0">
                <a:latin typeface="+mn-lt"/>
              </a:rPr>
              <a:t> пользования при станциях </a:t>
            </a:r>
            <a:r>
              <a:rPr lang="ru-RU" sz="1100" b="0" dirty="0" err="1" smtClean="0">
                <a:latin typeface="+mn-lt"/>
              </a:rPr>
              <a:t>Пыть-Ях</a:t>
            </a:r>
            <a:r>
              <a:rPr lang="ru-RU" sz="1100" b="0" dirty="0" smtClean="0">
                <a:latin typeface="+mn-lt"/>
              </a:rPr>
              <a:t>, Тобольск, </a:t>
            </a:r>
            <a:r>
              <a:rPr lang="ru-RU" sz="1100" b="0" dirty="0" err="1" smtClean="0">
                <a:latin typeface="+mn-lt"/>
              </a:rPr>
              <a:t>Осенцы</a:t>
            </a:r>
            <a:r>
              <a:rPr lang="ru-RU" sz="1100" b="0" dirty="0" smtClean="0">
                <a:latin typeface="+mn-lt"/>
              </a:rPr>
              <a:t>, Ноябрьск-1,2, Нижневартовск-1,2, </a:t>
            </a:r>
            <a:r>
              <a:rPr lang="ru-RU" sz="1100" b="0" dirty="0" err="1" smtClean="0">
                <a:latin typeface="+mn-lt"/>
              </a:rPr>
              <a:t>Нягань</a:t>
            </a:r>
            <a:r>
              <a:rPr lang="ru-RU" sz="1100" b="0" dirty="0" smtClean="0">
                <a:latin typeface="+mn-lt"/>
              </a:rPr>
              <a:t>;</a:t>
            </a:r>
          </a:p>
          <a:p>
            <a:pPr marL="36000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увеличения пропускной и провозной способности, развития  модернизации отдельных объектов и участков железнодорожной инфраструктуры общего пользования, принадлежащей </a:t>
            </a:r>
            <a:r>
              <a:rPr lang="ru-RU" sz="1400" b="0" dirty="0" smtClean="0">
                <a:latin typeface="+mn-lt"/>
              </a:rPr>
              <a:t>ОАО «РЖД».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723012" y="988828"/>
            <a:ext cx="8094921" cy="516564"/>
          </a:xfrm>
          <a:prstGeom prst="homePlate">
            <a:avLst>
              <a:gd name="adj" fmla="val 12299"/>
            </a:avLst>
          </a:prstGeom>
          <a:solidFill>
            <a:srgbClr val="E7EE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Подписано СОГЛАШЕНИЕ  о сотрудничестве между Свердловской железной дорогой – филиалом ОАО «РЖД», ЗАО  «СИБУР Холдинг» и ЗАО «СИБУР-Транс»  на 2012-2014гг.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669852" y="4509533"/>
            <a:ext cx="8176438" cy="619125"/>
          </a:xfrm>
          <a:prstGeom prst="homePlate">
            <a:avLst>
              <a:gd name="adj" fmla="val 12299"/>
            </a:avLst>
          </a:prstGeom>
          <a:solidFill>
            <a:srgbClr val="E7EE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1400" dirty="0" smtClean="0">
              <a:solidFill>
                <a:srgbClr val="006666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По инициативе «СИБУРА» в проект Плана развития нефтегазохимии РФ до 2030г. включен ряд мероприятий по развитию железнодорожной инфраструктуры</a:t>
            </a:r>
          </a:p>
          <a:p>
            <a:pPr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387" y="5241851"/>
            <a:ext cx="80153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171450" eaLnBrk="0" hangingPunct="0"/>
            <a:r>
              <a:rPr lang="ru-RU" sz="1100" b="0" dirty="0" smtClean="0">
                <a:latin typeface="+mn-lt"/>
              </a:rPr>
              <a:t>Планом предусмотрена реализация следующих основных мероприятий:</a:t>
            </a:r>
          </a:p>
          <a:p>
            <a:pPr marL="36000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разработка совместно с органами исполнительной власти РФ, НИИ и координирующими структурами, предложений по мерам поддержки со стороны государства для снятия основных инфраструктурных ограничений;</a:t>
            </a:r>
          </a:p>
          <a:p>
            <a:pPr marL="36000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подготовка предложений по развитию инфраструктуры участка Тобольск-Сургут Свердловской железной дороги;</a:t>
            </a:r>
          </a:p>
          <a:p>
            <a:pPr marL="360000" indent="-171450" eaLnBrk="0" hangingPunct="0">
              <a:buFont typeface="Arial" charset="0"/>
              <a:buChar char="•"/>
            </a:pPr>
            <a:r>
              <a:rPr lang="ru-RU" sz="1100" b="0" dirty="0" smtClean="0">
                <a:latin typeface="+mn-lt"/>
              </a:rPr>
              <a:t>актуализация Стратегии развития железнодорожного транспорта РФ до 2030 года с учетом развития </a:t>
            </a:r>
          </a:p>
          <a:p>
            <a:pPr marL="360000" indent="-171450" eaLnBrk="0" hangingPunct="0"/>
            <a:r>
              <a:rPr lang="ru-RU" sz="1100" b="0" dirty="0" err="1" smtClean="0">
                <a:latin typeface="+mn-lt"/>
              </a:rPr>
              <a:t>нефтегазохимических</a:t>
            </a:r>
            <a:r>
              <a:rPr lang="ru-RU" sz="1100" b="0" dirty="0" smtClean="0">
                <a:latin typeface="+mn-lt"/>
              </a:rPr>
              <a:t> производств.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5544" y="3853273"/>
            <a:ext cx="79850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 eaLnBrk="0" hangingPunct="0"/>
            <a:r>
              <a:rPr lang="ru-RU" sz="1100" b="0" dirty="0" smtClean="0">
                <a:latin typeface="+mn-lt"/>
              </a:rPr>
              <a:t>Закреплено обеспечение со стороны ОАО «РЖД»  (с учетом реализуемых мероприятий по развитию пропускной способности инфраструктуры Свердловской ж/</a:t>
            </a:r>
            <a:r>
              <a:rPr lang="ru-RU" sz="1100" b="0" dirty="0" err="1" smtClean="0">
                <a:latin typeface="+mn-lt"/>
              </a:rPr>
              <a:t>д</a:t>
            </a:r>
            <a:r>
              <a:rPr lang="ru-RU" sz="1100" b="0" dirty="0" smtClean="0">
                <a:latin typeface="+mn-lt"/>
              </a:rPr>
              <a:t>) перевозки продуктов переработки нестабильного газового конденсата производства </a:t>
            </a:r>
            <a:r>
              <a:rPr lang="ru-RU" sz="1100" b="0" dirty="0" err="1" smtClean="0">
                <a:latin typeface="+mn-lt"/>
              </a:rPr>
              <a:t>Пуровского</a:t>
            </a:r>
            <a:r>
              <a:rPr lang="ru-RU" sz="1100" b="0" dirty="0" smtClean="0">
                <a:latin typeface="+mn-lt"/>
              </a:rPr>
              <a:t> ЗПК в объеме 5,3 млн. тонн в год, а также ШФЛУ со ст. Ноябрьск  в количестве 1,5 млн. тонн в год.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675610" y="3158977"/>
            <a:ext cx="8160046" cy="619125"/>
          </a:xfrm>
          <a:prstGeom prst="homePlate">
            <a:avLst>
              <a:gd name="adj" fmla="val 12299"/>
            </a:avLst>
          </a:prstGeom>
          <a:solidFill>
            <a:srgbClr val="E7EE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1400" dirty="0" smtClean="0">
              <a:solidFill>
                <a:srgbClr val="006666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Подписан ПРОТОКОЛ  совещания у Президента ОАО «РЖД» В.И. Якунина при участии Председателя Правления ОАО «НОВАТЭК» Л.В. </a:t>
            </a:r>
            <a:r>
              <a:rPr lang="ru-RU" sz="1400" dirty="0" err="1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Михельсона</a:t>
            </a:r>
            <a:r>
              <a:rPr lang="ru-RU" sz="1400" dirty="0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 и Генерального Директора ЗАО «СИБУР Холдинг» Д.В. </a:t>
            </a:r>
            <a:r>
              <a:rPr lang="ru-RU" sz="1400" dirty="0" err="1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Конова</a:t>
            </a:r>
            <a:r>
              <a:rPr lang="ru-RU" sz="1400" dirty="0" smtClean="0">
                <a:solidFill>
                  <a:srgbClr val="006666"/>
                </a:solidFill>
                <a:ea typeface="Calibri" pitchFamily="34" charset="0"/>
                <a:cs typeface="Times New Roman" pitchFamily="18" charset="0"/>
              </a:rPr>
              <a:t> от 24.10.2011г.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74638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 ЭТАПЫ РАЗВИТИЯ КОМПАНИИ</a:t>
            </a:r>
            <a:endParaRPr lang="ru-RU" sz="3000" b="1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06056" y="1180214"/>
            <a:ext cx="8080744" cy="4945949"/>
          </a:xfrm>
        </p:spPr>
        <p:txBody>
          <a:bodyPr/>
          <a:lstStyle/>
          <a:p>
            <a:pPr>
              <a:buNone/>
            </a:pP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4775" cy="4762500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705347" y="1133470"/>
            <a:ext cx="7843230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8 августа 1994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г. было создано ЗАО «СИБУР-Транс» под именем ЗАО «ПО«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Спеццистерны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», цель создания- реализация государственной программы «Цистерны России»;</a:t>
            </a: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1997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г.- Компания становится экспедитором на ж/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транспорте по перевозке опасных грузов, отойдя от производственной деятельности;</a:t>
            </a: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1998-1999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гг. экспансия в нефтехимические регионы и создание сети региональных представительств. Компания переходит под контроль ЗАО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Газонефтехимическая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Компания»;</a:t>
            </a: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2000-2002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гг. стабильный рост компании;</a:t>
            </a: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2003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г. Компания становится генеральным экспедитором СИБУРа и начинает восстанавливать утраченные позиции со значительным ростом производственно-финансовых показателей;</a:t>
            </a: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2004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г. ЗАО «ПО«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Спеццистерны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» окончательно перешло под контроль крупнейшего российского нефтехимического Холдинга;</a:t>
            </a: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95275" marR="0" lvl="2" indent="-149225" algn="l" defTabSz="895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2008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г. ЗАО «ПО«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Спеццистерны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» переименовано в ЗАО «СИБУР-Транс».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Запущена реализация проекта по консолидации ж/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инфраструктуры предприятий  Холдинга СИБУР.  Советом директоров была утверждена стратегия Компании по обеспечению транспортных  потребностей Холдинга СИБУР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74638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ЭТАПЫ РАЗВИТИЯ КОМПАНИИ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3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graphicFrame>
        <p:nvGraphicFramePr>
          <p:cNvPr id="17" name="Диаграмма 47"/>
          <p:cNvGraphicFramePr>
            <a:graphicFrameLocks/>
          </p:cNvGraphicFramePr>
          <p:nvPr/>
        </p:nvGraphicFramePr>
        <p:xfrm>
          <a:off x="723494" y="3536692"/>
          <a:ext cx="2159000" cy="2160587"/>
        </p:xfrm>
        <a:graphic>
          <a:graphicData uri="http://schemas.openxmlformats.org/presentationml/2006/ole">
            <p:oleObj spid="_x0000_s793602" r:id="rId7" imgW="2158171" imgH="2158171" progId="Excel.Sheet.8">
              <p:embed/>
            </p:oleObj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63524" y="4189226"/>
            <a:ext cx="1154829" cy="423547"/>
          </a:xfrm>
          <a:prstGeom prst="roundRect">
            <a:avLst/>
          </a:prstGeom>
          <a:solidFill>
            <a:srgbClr val="A4D284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ПЕРЕВОЗКАМИ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74853" y="3721395"/>
            <a:ext cx="953407" cy="3988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РАБОТА НА ПОДЪЕЗДНЫХ ПУТЯХ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893" y="5156790"/>
            <a:ext cx="1157632" cy="4841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ПОДВИЖНЫМ СОСТАВОМ</a:t>
            </a:r>
          </a:p>
        </p:txBody>
      </p:sp>
      <p:graphicFrame>
        <p:nvGraphicFramePr>
          <p:cNvPr id="21" name="Диаграмма 12"/>
          <p:cNvGraphicFramePr>
            <a:graphicFrameLocks/>
          </p:cNvGraphicFramePr>
          <p:nvPr/>
        </p:nvGraphicFramePr>
        <p:xfrm>
          <a:off x="3001964" y="2149993"/>
          <a:ext cx="2519362" cy="2520950"/>
        </p:xfrm>
        <a:graphic>
          <a:graphicData uri="http://schemas.openxmlformats.org/presentationml/2006/ole">
            <p:oleObj spid="_x0000_s793603" r:id="rId8" imgW="2523963" imgH="2517866" progId="Excel.Sheet.8">
              <p:embed/>
            </p:oleObj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351264" y="2408792"/>
            <a:ext cx="129614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РАБОТА НА ПОДЪЕЗДНЫХ ПУТЯХ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89840" y="2838422"/>
            <a:ext cx="1296144" cy="432048"/>
          </a:xfrm>
          <a:prstGeom prst="roundRect">
            <a:avLst/>
          </a:prstGeom>
          <a:solidFill>
            <a:srgbClr val="A4D284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ПЕРЕВОЗКАМИ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21888" y="3812215"/>
            <a:ext cx="129614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ПОДВИЖНЫМ СОСТАВОМ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978547" y="4289315"/>
            <a:ext cx="901257" cy="654825"/>
          </a:xfrm>
          <a:prstGeom prst="wedgeRoundRectCallout">
            <a:avLst>
              <a:gd name="adj1" fmla="val -47868"/>
              <a:gd name="adj2" fmla="val -140151"/>
              <a:gd name="adj3" fmla="val 16667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Приняты в управление Ж/Д цеха Холдинга</a:t>
            </a:r>
          </a:p>
        </p:txBody>
      </p:sp>
      <p:graphicFrame>
        <p:nvGraphicFramePr>
          <p:cNvPr id="26" name="Диаграмма 24"/>
          <p:cNvGraphicFramePr>
            <a:graphicFrameLocks/>
          </p:cNvGraphicFramePr>
          <p:nvPr/>
        </p:nvGraphicFramePr>
        <p:xfrm>
          <a:off x="5103629" y="1265276"/>
          <a:ext cx="4628892" cy="4156482"/>
        </p:xfrm>
        <a:graphic>
          <a:graphicData uri="http://schemas.openxmlformats.org/presentationml/2006/ole">
            <p:oleObj spid="_x0000_s793606" name="Worksheet" r:id="rId9" imgW="4895512" imgH="4322439" progId="Excel.Sheet.8">
              <p:embed/>
            </p:oleObj>
          </a:graphicData>
        </a:graphic>
      </p:graphicFrame>
      <p:graphicFrame>
        <p:nvGraphicFramePr>
          <p:cNvPr id="27" name="Диаграмма 14"/>
          <p:cNvGraphicFramePr>
            <a:graphicFrameLocks/>
          </p:cNvGraphicFramePr>
          <p:nvPr/>
        </p:nvGraphicFramePr>
        <p:xfrm>
          <a:off x="6124354" y="1998921"/>
          <a:ext cx="2589471" cy="2675455"/>
        </p:xfrm>
        <a:graphic>
          <a:graphicData uri="http://schemas.openxmlformats.org/presentationml/2006/ole">
            <p:oleObj spid="_x0000_s793607" r:id="rId10" imgW="2883658" imgH="2877561" progId="Excel.Sheet.8">
              <p:embed/>
            </p:oleObj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6379535" y="2955850"/>
            <a:ext cx="986507" cy="318073"/>
          </a:xfrm>
          <a:prstGeom prst="roundRect">
            <a:avLst/>
          </a:prstGeom>
          <a:solidFill>
            <a:srgbClr val="A4D284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ПЕРЕВОЗКАМИ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00530" y="3583171"/>
            <a:ext cx="1191649" cy="3798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ПОДВИЖНЫМ СОСТАВОМ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8000" contrast="46000"/>
          </a:blip>
          <a:srcRect/>
          <a:stretch>
            <a:fillRect/>
          </a:stretch>
        </p:blipFill>
        <p:spPr bwMode="auto">
          <a:xfrm>
            <a:off x="7083721" y="3836176"/>
            <a:ext cx="6953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6730410" y="2405119"/>
            <a:ext cx="504972" cy="45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\\msk-fs-01\data\Departments\Финансово-экономическое управление\АНИМАЦИЯ\Рельс короткий.bmp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41145">
            <a:off x="7132982" y="2794569"/>
            <a:ext cx="1600954" cy="27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7442791" y="2679406"/>
            <a:ext cx="1010093" cy="52009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УПРАВЛЕНИЕ НА ПОДЪЕЗДНЫХ ПУТЯХ 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663769" y="1099517"/>
            <a:ext cx="6842817" cy="644224"/>
          </a:xfrm>
          <a:prstGeom prst="rect">
            <a:avLst/>
          </a:prstGeom>
          <a:effectLst>
            <a:innerShdw blurRad="63500">
              <a:srgbClr val="7DC646">
                <a:alpha val="50000"/>
              </a:srgbClr>
            </a:inn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+mn-lt"/>
                <a:ea typeface="+mj-ea"/>
                <a:cs typeface="Arial" pitchFamily="34" charset="0"/>
              </a:rPr>
              <a:t>С</a:t>
            </a:r>
            <a:r>
              <a:rPr lang="en-US" sz="1400" dirty="0" smtClean="0">
                <a:latin typeface="+mn-lt"/>
                <a:ea typeface="+mj-ea"/>
                <a:cs typeface="Arial" pitchFamily="34" charset="0"/>
              </a:rPr>
              <a:t> 2007 </a:t>
            </a:r>
            <a:r>
              <a:rPr lang="ru-RU" sz="1400" dirty="0" smtClean="0">
                <a:latin typeface="+mn-lt"/>
                <a:ea typeface="+mj-ea"/>
                <a:cs typeface="Arial" pitchFamily="34" charset="0"/>
              </a:rPr>
              <a:t> года по настоящее время  ЗАО «СИБУР-Транс» поступательно и динамично развивается,  расширяя спектр и повышая качество оказываемых услуг.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44825" y="5765101"/>
            <a:ext cx="548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ea typeface="+mj-ea"/>
                <a:cs typeface="Arial" pitchFamily="34" charset="0"/>
              </a:rPr>
              <a:t>Стратегия развития ЗАО «СИБУР-Транс» заключается в гарантированном </a:t>
            </a:r>
            <a:r>
              <a:rPr lang="ru-RU" sz="1200" b="1" dirty="0" smtClean="0"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lang="ru-RU" sz="1200" b="1" dirty="0">
                <a:latin typeface="Arial" pitchFamily="34" charset="0"/>
                <a:ea typeface="+mj-ea"/>
                <a:cs typeface="Arial" pitchFamily="34" charset="0"/>
              </a:rPr>
              <a:t>полном транспортном обеспечении нужд грузовладельца, </a:t>
            </a:r>
            <a:r>
              <a:rPr lang="ru-RU" sz="1200" b="1" dirty="0" smtClean="0">
                <a:latin typeface="Arial" pitchFamily="34" charset="0"/>
                <a:ea typeface="+mj-ea"/>
                <a:cs typeface="Arial" pitchFamily="34" charset="0"/>
              </a:rPr>
              <a:t>при </a:t>
            </a:r>
            <a:r>
              <a:rPr lang="ru-RU" sz="1200" b="1" dirty="0">
                <a:latin typeface="Arial" pitchFamily="34" charset="0"/>
                <a:ea typeface="+mj-ea"/>
                <a:cs typeface="Arial" pitchFamily="34" charset="0"/>
              </a:rPr>
              <a:t>одновременной минимизации транспортных затрат на </a:t>
            </a:r>
            <a:r>
              <a:rPr lang="ru-RU" sz="1200" b="1" dirty="0" smtClean="0">
                <a:latin typeface="Arial" pitchFamily="34" charset="0"/>
                <a:ea typeface="+mj-ea"/>
                <a:cs typeface="Arial" pitchFamily="34" charset="0"/>
              </a:rPr>
              <a:t>доставку </a:t>
            </a:r>
            <a:r>
              <a:rPr lang="ru-RU" sz="1200" b="1" dirty="0">
                <a:latin typeface="Arial" pitchFamily="34" charset="0"/>
                <a:ea typeface="+mj-ea"/>
                <a:cs typeface="Arial" pitchFamily="34" charset="0"/>
              </a:rPr>
              <a:t>сырья и готовой продукции.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74638"/>
            <a:ext cx="8080744" cy="884311"/>
          </a:xfrm>
        </p:spPr>
        <p:txBody>
          <a:bodyPr/>
          <a:lstStyle/>
          <a:p>
            <a:pPr algn="l"/>
            <a:r>
              <a:rPr lang="ru-RU" sz="3000" b="1" dirty="0" smtClean="0"/>
              <a:t> ГЕОГРАФИЯ</a:t>
            </a:r>
            <a:endParaRPr lang="ru-RU" sz="3000" b="1" dirty="0"/>
          </a:p>
        </p:txBody>
      </p:sp>
      <p:pic>
        <p:nvPicPr>
          <p:cNvPr id="8" name="Содержимое 7" descr="3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2382" y="1387168"/>
            <a:ext cx="7644810" cy="4790348"/>
          </a:xfrm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4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01844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14007" y="874124"/>
            <a:ext cx="7611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ea typeface="+mj-ea"/>
                <a:cs typeface="Arial" pitchFamily="34" charset="0"/>
              </a:rPr>
              <a:t>У  ЗАО «СИБУР-Транс» насчитывается 13 представительств на территории России. Общее количество сотрудников компании – около 1600 человек </a:t>
            </a:r>
            <a:endParaRPr lang="ru-RU" sz="1400" dirty="0"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1629" y="232108"/>
            <a:ext cx="8080744" cy="884311"/>
          </a:xfrm>
        </p:spPr>
        <p:txBody>
          <a:bodyPr/>
          <a:lstStyle/>
          <a:p>
            <a:pPr algn="l"/>
            <a:r>
              <a:rPr lang="ru-RU" sz="3000" b="1" dirty="0" smtClean="0"/>
              <a:t> ПОЛОЖЕНИЕ НА РЫНКЕ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5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97049" y="820961"/>
            <a:ext cx="7611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Arial" pitchFamily="34" charset="0"/>
              </a:rPr>
              <a:t>ЗАО «СИБУР-Транс» в структуре рынка железнодорожных перевозок СУГ занимает 40%. </a:t>
            </a:r>
          </a:p>
          <a:p>
            <a:pPr marL="0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Arial" pitchFamily="34" charset="0"/>
              </a:rPr>
              <a:t>Доля в структуре российского парка газовых вагонов-цистерн - 13%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16" name="Содержимое 15" descr="карта серая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176" t="732" r="1176" b="7090"/>
          <a:stretch>
            <a:fillRect/>
          </a:stretch>
        </p:blipFill>
        <p:spPr>
          <a:xfrm>
            <a:off x="619838" y="1488558"/>
            <a:ext cx="7801148" cy="4669503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17" name="Диаграмма 16"/>
          <p:cNvGraphicFramePr/>
          <p:nvPr/>
        </p:nvGraphicFramePr>
        <p:xfrm>
          <a:off x="808074" y="1977655"/>
          <a:ext cx="3835934" cy="369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795283" y="2062716"/>
          <a:ext cx="3934047" cy="348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99140" y="2807033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СИБУР-Транс</a:t>
            </a:r>
            <a:endParaRPr lang="ru-RU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5476" y="5153306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Газпромтранс</a:t>
            </a:r>
            <a:endParaRPr lang="ru-RU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1651" y="4331739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СГ-Транс</a:t>
            </a:r>
            <a:endParaRPr lang="ru-RU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5155" y="2300557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Новатэк</a:t>
            </a:r>
            <a:endParaRPr lang="ru-RU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0094" y="2573116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Лукойлтранс</a:t>
            </a:r>
            <a:endParaRPr lang="ru-RU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74753" y="2254102"/>
            <a:ext cx="665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Титан</a:t>
            </a:r>
            <a:endParaRPr lang="ru-RU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34178" y="4368477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СИБУР-Транс</a:t>
            </a:r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94238" y="5081296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Газпромтранс</a:t>
            </a:r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43192" y="2663970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СГ-Транс</a:t>
            </a:r>
            <a:endParaRPr lang="ru-RU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44409" y="3356992"/>
            <a:ext cx="641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Прочие</a:t>
            </a:r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64911" y="2919508"/>
            <a:ext cx="999728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b="1" dirty="0" err="1" smtClean="0"/>
              <a:t>ВТБ-Лизинг</a:t>
            </a:r>
            <a:endParaRPr lang="ru-RU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23294" y="2533006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Лукойлтранс</a:t>
            </a:r>
            <a:endParaRPr lang="ru-RU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88325" y="207390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Новатэк</a:t>
            </a:r>
            <a:endParaRPr lang="ru-RU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97873" y="2308770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/>
              <a:t>Брансвик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37099" y="2105798"/>
            <a:ext cx="534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Титан</a:t>
            </a:r>
            <a:endParaRPr lang="ru-RU" sz="1100" b="1" dirty="0"/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 rot="5400000">
            <a:off x="2242629" y="44998"/>
            <a:ext cx="432048" cy="3620137"/>
          </a:xfrm>
          <a:prstGeom prst="homePlate">
            <a:avLst>
              <a:gd name="adj" fmla="val 20583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91309" tIns="91309" rIns="91309" bIns="913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ru-RU" sz="1200" b="1" dirty="0" smtClean="0">
                <a:cs typeface="Arial" pitchFamily="34" charset="0"/>
              </a:rPr>
              <a:t>Перевозимые объемы СУГ</a:t>
            </a:r>
            <a:endParaRPr lang="ru-RU" sz="1200" b="1" dirty="0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 rot="5400000">
            <a:off x="6379602" y="42601"/>
            <a:ext cx="466206" cy="3659091"/>
          </a:xfrm>
          <a:prstGeom prst="homePlate">
            <a:avLst>
              <a:gd name="adj" fmla="val 20583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91309" tIns="91309" rIns="91309" bIns="91309" anchor="ctr"/>
          <a:lstStyle/>
          <a:p>
            <a:pPr algn="ctr">
              <a:buSzPct val="120000"/>
              <a:defRPr/>
            </a:pPr>
            <a:r>
              <a:rPr lang="ru-RU" sz="1050" b="1" dirty="0" smtClean="0">
                <a:cs typeface="Arial" pitchFamily="34" charset="0"/>
              </a:rPr>
              <a:t>Парк газовых вагонов-цистерн, находящийся в собственности Компаний – операторов </a:t>
            </a:r>
            <a:endParaRPr lang="ru-RU" sz="1050" b="1" dirty="0"/>
          </a:p>
        </p:txBody>
      </p:sp>
      <p:sp>
        <p:nvSpPr>
          <p:cNvPr id="36" name="AutoShape 18"/>
          <p:cNvSpPr>
            <a:spLocks noChangeArrowheads="1"/>
          </p:cNvSpPr>
          <p:nvPr/>
        </p:nvSpPr>
        <p:spPr bwMode="auto">
          <a:xfrm rot="5400000">
            <a:off x="4403147" y="-2433591"/>
            <a:ext cx="273912" cy="7825566"/>
          </a:xfrm>
          <a:prstGeom prst="homePlate">
            <a:avLst>
              <a:gd name="adj" fmla="val 2058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91309" tIns="91309" rIns="91309" bIns="91309" anchor="ctr"/>
          <a:lstStyle/>
          <a:p>
            <a:pPr marL="0" lvl="2" algn="ctr">
              <a:buSzPct val="120000"/>
              <a:defRPr/>
            </a:pPr>
            <a:r>
              <a:rPr lang="ru-RU" sz="1050" b="1" dirty="0" smtClean="0">
                <a:cs typeface="Arial" pitchFamily="34" charset="0"/>
              </a:rPr>
              <a:t>Сегмент транспортировок: доля рынка и конкуренция</a:t>
            </a:r>
            <a:r>
              <a:rPr lang="ru-RU" sz="1050" b="1" baseline="30000" dirty="0" smtClean="0">
                <a:cs typeface="Arial" pitchFamily="34" charset="0"/>
              </a:rPr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6668" y="5534610"/>
            <a:ext cx="3487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Общий российский парк вагонов-цистерн для перевозки газа</a:t>
            </a:r>
          </a:p>
          <a:p>
            <a:pPr algn="ctr"/>
            <a:r>
              <a:rPr lang="ru-RU" sz="1100" b="1" dirty="0" smtClean="0"/>
              <a:t>33,5 тыс. единиц </a:t>
            </a:r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86439" y="5535771"/>
            <a:ext cx="1988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Общий объем перевезенного СУГ</a:t>
            </a:r>
          </a:p>
          <a:p>
            <a:pPr algn="ctr"/>
            <a:r>
              <a:rPr lang="ru-RU" sz="1100" b="1" dirty="0" smtClean="0"/>
              <a:t>14,2 млн. тонн</a:t>
            </a:r>
            <a:endParaRPr lang="ru-RU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10842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СТРУКТУРА ПЕРЕВОЗОК В 2011 ГОДУ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6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776177" y="1802233"/>
            <a:ext cx="785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219" y="1478777"/>
            <a:ext cx="80169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Объем перевозок в период с 2008 по 2011 гг. увеличился на 16% и составил 8,870 млн. тонн.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В 2011 году «СИБУР-Транс» перевез:</a:t>
            </a:r>
          </a:p>
          <a:p>
            <a:endParaRPr lang="ru-RU" sz="1600" dirty="0" smtClean="0">
              <a:latin typeface="+mn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1 млн. 424 тысяч тонн ШФЛУ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4 млн. 228 тысяч тонн СУГ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2 млн. 885 тысяч тонн </a:t>
            </a:r>
            <a:r>
              <a:rPr lang="ru-RU" sz="1600" dirty="0" err="1" smtClean="0">
                <a:latin typeface="+mn-lt"/>
              </a:rPr>
              <a:t>нефтебензиновой</a:t>
            </a:r>
            <a:r>
              <a:rPr lang="ru-RU" sz="1600" dirty="0" smtClean="0">
                <a:latin typeface="+mn-lt"/>
              </a:rPr>
              <a:t> и химической продукции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363 тысячи тонн каучуков и полимеров</a:t>
            </a: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 lvl="0"/>
            <a:r>
              <a:rPr lang="ru-RU" sz="1600" dirty="0" smtClean="0">
                <a:latin typeface="+mn-lt"/>
              </a:rPr>
              <a:t>«СИБУР-Транс» осуществляет перевозки как по России, так и по международным маршрутам ближнего и дальнего зарубежья в 23 государства мира: в Украину, Финляндию, Латвию и другие.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6688" y="170121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 ОСНОВНЫЕ ХАРАКТЕРИСТИКИ ДЕЯТЕЛЬНОСТИ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7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grpSp>
        <p:nvGrpSpPr>
          <p:cNvPr id="112" name="Группа 177"/>
          <p:cNvGrpSpPr/>
          <p:nvPr/>
        </p:nvGrpSpPr>
        <p:grpSpPr>
          <a:xfrm>
            <a:off x="5997505" y="3816852"/>
            <a:ext cx="3821913" cy="2597326"/>
            <a:chOff x="5940152" y="4228250"/>
            <a:chExt cx="3864718" cy="2729142"/>
          </a:xfrm>
        </p:grpSpPr>
        <p:graphicFrame>
          <p:nvGraphicFramePr>
            <p:cNvPr id="113" name="Диаграмма 112"/>
            <p:cNvGraphicFramePr/>
            <p:nvPr/>
          </p:nvGraphicFramePr>
          <p:xfrm>
            <a:off x="5940152" y="4228250"/>
            <a:ext cx="3864718" cy="27291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14" name="Диаграмма 113"/>
            <p:cNvGraphicFramePr/>
            <p:nvPr/>
          </p:nvGraphicFramePr>
          <p:xfrm>
            <a:off x="6876256" y="4639032"/>
            <a:ext cx="2002201" cy="1597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34" name="Заголовок 1"/>
          <p:cNvSpPr txBox="1">
            <a:spLocks/>
          </p:cNvSpPr>
          <p:nvPr/>
        </p:nvSpPr>
        <p:spPr>
          <a:xfrm>
            <a:off x="6645349" y="3284328"/>
            <a:ext cx="21529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ea typeface="+mj-ea"/>
                <a:cs typeface="Arial" pitchFamily="34" charset="0"/>
              </a:rPr>
              <a:t>Структура парка </a:t>
            </a:r>
          </a:p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ea typeface="+mj-ea"/>
                <a:cs typeface="Arial" pitchFamily="34" charset="0"/>
              </a:rPr>
              <a:t>ЗАО «СИБУР-Транс»</a:t>
            </a:r>
            <a:endParaRPr lang="ru-RU" sz="1200" b="1" dirty="0">
              <a:ea typeface="+mj-ea"/>
              <a:cs typeface="Arial" pitchFamily="34" charset="0"/>
            </a:endParaRPr>
          </a:p>
        </p:txBody>
      </p:sp>
      <p:pic>
        <p:nvPicPr>
          <p:cNvPr id="202" name="Рисунок 201" descr="карта серая.png"/>
          <p:cNvPicPr>
            <a:picLocks noChangeAspect="1"/>
          </p:cNvPicPr>
          <p:nvPr/>
        </p:nvPicPr>
        <p:blipFill>
          <a:blip r:embed="rId8" cstate="print"/>
          <a:srcRect l="1184" t="1188" r="9837" b="10229"/>
          <a:stretch>
            <a:fillRect/>
          </a:stretch>
        </p:blipFill>
        <p:spPr>
          <a:xfrm>
            <a:off x="910740" y="1124742"/>
            <a:ext cx="5574092" cy="4712419"/>
          </a:xfrm>
          <a:prstGeom prst="rect">
            <a:avLst/>
          </a:prstGeom>
          <a:solidFill>
            <a:srgbClr val="00C0BC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3" name="TextBox 27"/>
          <p:cNvSpPr txBox="1">
            <a:spLocks noChangeArrowheads="1"/>
          </p:cNvSpPr>
          <p:nvPr/>
        </p:nvSpPr>
        <p:spPr bwMode="auto">
          <a:xfrm>
            <a:off x="2207207" y="2341979"/>
            <a:ext cx="864889" cy="2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r>
              <a:rPr lang="ru-RU" sz="900" dirty="0"/>
              <a:t>МОСКВА </a:t>
            </a:r>
          </a:p>
        </p:txBody>
      </p:sp>
      <p:sp>
        <p:nvSpPr>
          <p:cNvPr id="204" name="Кольцо 203"/>
          <p:cNvSpPr/>
          <p:nvPr/>
        </p:nvSpPr>
        <p:spPr>
          <a:xfrm>
            <a:off x="2362648" y="2151347"/>
            <a:ext cx="103743" cy="126886"/>
          </a:xfrm>
          <a:prstGeom prst="donut">
            <a:avLst/>
          </a:prstGeom>
          <a:solidFill>
            <a:srgbClr val="006666"/>
          </a:solidFill>
          <a:ln w="15875" cap="flat" cmpd="sng" algn="ctr">
            <a:solidFill>
              <a:srgbClr val="006666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05" name="Группа 261"/>
          <p:cNvGrpSpPr/>
          <p:nvPr/>
        </p:nvGrpSpPr>
        <p:grpSpPr>
          <a:xfrm>
            <a:off x="4451838" y="2874641"/>
            <a:ext cx="664841" cy="461645"/>
            <a:chOff x="5023097" y="2807718"/>
            <a:chExt cx="922754" cy="522479"/>
          </a:xfrm>
        </p:grpSpPr>
        <p:grpSp>
          <p:nvGrpSpPr>
            <p:cNvPr id="206" name="Group 125"/>
            <p:cNvGrpSpPr>
              <a:grpSpLocks/>
            </p:cNvGrpSpPr>
            <p:nvPr/>
          </p:nvGrpSpPr>
          <p:grpSpPr bwMode="auto">
            <a:xfrm>
              <a:off x="5148064" y="2807718"/>
              <a:ext cx="298585" cy="261242"/>
              <a:chOff x="-2596" y="-83168"/>
              <a:chExt cx="20048" cy="196"/>
            </a:xfrm>
          </p:grpSpPr>
          <p:sp>
            <p:nvSpPr>
              <p:cNvPr id="208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09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217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8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10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11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12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15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16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13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14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07" name="TextBox 27"/>
            <p:cNvSpPr txBox="1">
              <a:spLocks noChangeArrowheads="1"/>
            </p:cNvSpPr>
            <p:nvPr/>
          </p:nvSpPr>
          <p:spPr bwMode="auto">
            <a:xfrm>
              <a:off x="5023097" y="3068960"/>
              <a:ext cx="922754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Нягань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219" name="Группа 264"/>
          <p:cNvGrpSpPr/>
          <p:nvPr/>
        </p:nvGrpSpPr>
        <p:grpSpPr>
          <a:xfrm>
            <a:off x="4396600" y="3741475"/>
            <a:ext cx="914717" cy="485544"/>
            <a:chOff x="4946430" y="3788781"/>
            <a:chExt cx="1269564" cy="549528"/>
          </a:xfrm>
        </p:grpSpPr>
        <p:grpSp>
          <p:nvGrpSpPr>
            <p:cNvPr id="220" name="Group 125"/>
            <p:cNvGrpSpPr>
              <a:grpSpLocks/>
            </p:cNvGrpSpPr>
            <p:nvPr/>
          </p:nvGrpSpPr>
          <p:grpSpPr bwMode="auto">
            <a:xfrm>
              <a:off x="5219946" y="3788781"/>
              <a:ext cx="298586" cy="262770"/>
              <a:chOff x="-2596" y="-83168"/>
              <a:chExt cx="20048" cy="196"/>
            </a:xfrm>
          </p:grpSpPr>
          <p:sp>
            <p:nvSpPr>
              <p:cNvPr id="222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23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231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3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24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25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26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29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3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27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28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21" name="TextBox 27"/>
            <p:cNvSpPr txBox="1">
              <a:spLocks noChangeArrowheads="1"/>
            </p:cNvSpPr>
            <p:nvPr/>
          </p:nvSpPr>
          <p:spPr bwMode="auto">
            <a:xfrm>
              <a:off x="4946430" y="4077072"/>
              <a:ext cx="1269564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>
                  <a:cs typeface="Times New Roman" pitchFamily="18" charset="0"/>
                </a:rPr>
                <a:t>Тобольск</a:t>
              </a:r>
            </a:p>
          </p:txBody>
        </p:sp>
      </p:grpSp>
      <p:grpSp>
        <p:nvGrpSpPr>
          <p:cNvPr id="233" name="Группа 258"/>
          <p:cNvGrpSpPr/>
          <p:nvPr/>
        </p:nvGrpSpPr>
        <p:grpSpPr>
          <a:xfrm>
            <a:off x="2397737" y="2660096"/>
            <a:ext cx="918743" cy="394850"/>
            <a:chOff x="2172146" y="2564904"/>
            <a:chExt cx="1275151" cy="446883"/>
          </a:xfrm>
        </p:grpSpPr>
        <p:grpSp>
          <p:nvGrpSpPr>
            <p:cNvPr id="234" name="Group 125"/>
            <p:cNvGrpSpPr>
              <a:grpSpLocks/>
            </p:cNvGrpSpPr>
            <p:nvPr/>
          </p:nvGrpSpPr>
          <p:grpSpPr bwMode="auto">
            <a:xfrm>
              <a:off x="3040782" y="2564904"/>
              <a:ext cx="298585" cy="261242"/>
              <a:chOff x="-2596" y="-83168"/>
              <a:chExt cx="20048" cy="196"/>
            </a:xfrm>
          </p:grpSpPr>
          <p:sp>
            <p:nvSpPr>
              <p:cNvPr id="236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37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245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46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38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39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40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43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4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41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42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35" name="TextBox 27"/>
            <p:cNvSpPr txBox="1">
              <a:spLocks noChangeArrowheads="1"/>
            </p:cNvSpPr>
            <p:nvPr/>
          </p:nvSpPr>
          <p:spPr bwMode="auto">
            <a:xfrm>
              <a:off x="2172146" y="2750550"/>
              <a:ext cx="1275151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Дзержинск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247" name="Группа 259"/>
          <p:cNvGrpSpPr/>
          <p:nvPr/>
        </p:nvGrpSpPr>
        <p:grpSpPr>
          <a:xfrm>
            <a:off x="2317044" y="3676921"/>
            <a:ext cx="919218" cy="457479"/>
            <a:chOff x="1943148" y="3743821"/>
            <a:chExt cx="1275811" cy="517765"/>
          </a:xfrm>
        </p:grpSpPr>
        <p:grpSp>
          <p:nvGrpSpPr>
            <p:cNvPr id="248" name="Group 125"/>
            <p:cNvGrpSpPr>
              <a:grpSpLocks/>
            </p:cNvGrpSpPr>
            <p:nvPr/>
          </p:nvGrpSpPr>
          <p:grpSpPr bwMode="auto">
            <a:xfrm>
              <a:off x="2180257" y="3743821"/>
              <a:ext cx="298585" cy="261243"/>
              <a:chOff x="-2596" y="-83168"/>
              <a:chExt cx="20048" cy="196"/>
            </a:xfrm>
          </p:grpSpPr>
          <p:sp>
            <p:nvSpPr>
              <p:cNvPr id="250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51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259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60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52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53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54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57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55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56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49" name="TextBox 27"/>
            <p:cNvSpPr txBox="1">
              <a:spLocks noChangeArrowheads="1"/>
            </p:cNvSpPr>
            <p:nvPr/>
          </p:nvSpPr>
          <p:spPr bwMode="auto">
            <a:xfrm>
              <a:off x="1943148" y="4000349"/>
              <a:ext cx="1275811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Тольятти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261" name="Группа 257"/>
          <p:cNvGrpSpPr/>
          <p:nvPr/>
        </p:nvGrpSpPr>
        <p:grpSpPr>
          <a:xfrm>
            <a:off x="1561167" y="2811016"/>
            <a:ext cx="891217" cy="452701"/>
            <a:chOff x="1011045" y="2735709"/>
            <a:chExt cx="1236948" cy="512356"/>
          </a:xfrm>
        </p:grpSpPr>
        <p:grpSp>
          <p:nvGrpSpPr>
            <p:cNvPr id="262" name="Group 125"/>
            <p:cNvGrpSpPr>
              <a:grpSpLocks/>
            </p:cNvGrpSpPr>
            <p:nvPr/>
          </p:nvGrpSpPr>
          <p:grpSpPr bwMode="auto">
            <a:xfrm>
              <a:off x="1331302" y="2735709"/>
              <a:ext cx="298585" cy="261243"/>
              <a:chOff x="-2596" y="-83168"/>
              <a:chExt cx="20048" cy="196"/>
            </a:xfrm>
          </p:grpSpPr>
          <p:sp>
            <p:nvSpPr>
              <p:cNvPr id="264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65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273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74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66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67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68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71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72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69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70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63" name="TextBox 27"/>
            <p:cNvSpPr txBox="1">
              <a:spLocks noChangeArrowheads="1"/>
            </p:cNvSpPr>
            <p:nvPr/>
          </p:nvSpPr>
          <p:spPr bwMode="auto">
            <a:xfrm>
              <a:off x="1011045" y="2986828"/>
              <a:ext cx="1236948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Воронеж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275" name="Группа 263"/>
          <p:cNvGrpSpPr/>
          <p:nvPr/>
        </p:nvGrpSpPr>
        <p:grpSpPr>
          <a:xfrm>
            <a:off x="4828648" y="3535009"/>
            <a:ext cx="622579" cy="495482"/>
            <a:chOff x="5546083" y="3555107"/>
            <a:chExt cx="864096" cy="560775"/>
          </a:xfrm>
        </p:grpSpPr>
        <p:grpSp>
          <p:nvGrpSpPr>
            <p:cNvPr id="276" name="Group 125"/>
            <p:cNvGrpSpPr>
              <a:grpSpLocks/>
            </p:cNvGrpSpPr>
            <p:nvPr/>
          </p:nvGrpSpPr>
          <p:grpSpPr bwMode="auto">
            <a:xfrm>
              <a:off x="5724128" y="3555107"/>
              <a:ext cx="298585" cy="261242"/>
              <a:chOff x="-2596" y="-83168"/>
              <a:chExt cx="20048" cy="196"/>
            </a:xfrm>
          </p:grpSpPr>
          <p:sp>
            <p:nvSpPr>
              <p:cNvPr id="278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79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287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88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80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81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82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85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286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83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84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77" name="TextBox 27"/>
            <p:cNvSpPr txBox="1">
              <a:spLocks noChangeArrowheads="1"/>
            </p:cNvSpPr>
            <p:nvPr/>
          </p:nvSpPr>
          <p:spPr bwMode="auto">
            <a:xfrm>
              <a:off x="5546083" y="3854645"/>
              <a:ext cx="864096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Пыть-Ях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289" name="Группа 262"/>
          <p:cNvGrpSpPr/>
          <p:nvPr/>
        </p:nvGrpSpPr>
        <p:grpSpPr>
          <a:xfrm>
            <a:off x="5688419" y="2978218"/>
            <a:ext cx="776177" cy="465576"/>
            <a:chOff x="6739385" y="2924944"/>
            <a:chExt cx="1077280" cy="526928"/>
          </a:xfrm>
        </p:grpSpPr>
        <p:grpSp>
          <p:nvGrpSpPr>
            <p:cNvPr id="290" name="Group 125"/>
            <p:cNvGrpSpPr>
              <a:grpSpLocks/>
            </p:cNvGrpSpPr>
            <p:nvPr/>
          </p:nvGrpSpPr>
          <p:grpSpPr bwMode="auto">
            <a:xfrm>
              <a:off x="6929214" y="2924944"/>
              <a:ext cx="298585" cy="261242"/>
              <a:chOff x="-2596" y="-83168"/>
              <a:chExt cx="20048" cy="196"/>
            </a:xfrm>
          </p:grpSpPr>
          <p:sp>
            <p:nvSpPr>
              <p:cNvPr id="292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93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301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0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94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95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296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299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0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297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298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291" name="TextBox 27"/>
            <p:cNvSpPr txBox="1">
              <a:spLocks noChangeArrowheads="1"/>
            </p:cNvSpPr>
            <p:nvPr/>
          </p:nvSpPr>
          <p:spPr bwMode="auto">
            <a:xfrm>
              <a:off x="6739385" y="3190635"/>
              <a:ext cx="1077280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Ноябрьск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303" name="Группа 265"/>
          <p:cNvGrpSpPr/>
          <p:nvPr/>
        </p:nvGrpSpPr>
        <p:grpSpPr>
          <a:xfrm>
            <a:off x="5812701" y="4696062"/>
            <a:ext cx="622729" cy="497190"/>
            <a:chOff x="6911881" y="5085184"/>
            <a:chExt cx="864305" cy="562708"/>
          </a:xfrm>
        </p:grpSpPr>
        <p:grpSp>
          <p:nvGrpSpPr>
            <p:cNvPr id="304" name="Group 125"/>
            <p:cNvGrpSpPr>
              <a:grpSpLocks/>
            </p:cNvGrpSpPr>
            <p:nvPr/>
          </p:nvGrpSpPr>
          <p:grpSpPr bwMode="auto">
            <a:xfrm>
              <a:off x="7019937" y="5085184"/>
              <a:ext cx="298586" cy="262770"/>
              <a:chOff x="-2596" y="-83168"/>
              <a:chExt cx="20048" cy="196"/>
            </a:xfrm>
          </p:grpSpPr>
          <p:sp>
            <p:nvSpPr>
              <p:cNvPr id="306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307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315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16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308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309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310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313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1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311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312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305" name="TextBox 27"/>
            <p:cNvSpPr txBox="1">
              <a:spLocks noChangeArrowheads="1"/>
            </p:cNvSpPr>
            <p:nvPr/>
          </p:nvSpPr>
          <p:spPr bwMode="auto">
            <a:xfrm>
              <a:off x="6911881" y="5386655"/>
              <a:ext cx="864305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Томск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sp>
        <p:nvSpPr>
          <p:cNvPr id="317" name="TextBox 316"/>
          <p:cNvSpPr txBox="1"/>
          <p:nvPr/>
        </p:nvSpPr>
        <p:spPr>
          <a:xfrm>
            <a:off x="1198772" y="868609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 Финляндию</a:t>
            </a:r>
            <a:endParaRPr lang="ru-RU" sz="800" dirty="0"/>
          </a:p>
        </p:txBody>
      </p:sp>
      <p:cxnSp>
        <p:nvCxnSpPr>
          <p:cNvPr id="318" name="Прямая со стрелкой 317"/>
          <p:cNvCxnSpPr/>
          <p:nvPr/>
        </p:nvCxnSpPr>
        <p:spPr>
          <a:xfrm flipH="1" flipV="1">
            <a:off x="1630820" y="1124742"/>
            <a:ext cx="2909796" cy="26961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 rot="2581793">
            <a:off x="1934706" y="1491740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526 тыс. т.</a:t>
            </a:r>
            <a:endParaRPr lang="ru-RU" sz="800" b="1" dirty="0"/>
          </a:p>
        </p:txBody>
      </p:sp>
      <p:cxnSp>
        <p:nvCxnSpPr>
          <p:cNvPr id="320" name="Прямая со стрелкой 319"/>
          <p:cNvCxnSpPr/>
          <p:nvPr/>
        </p:nvCxnSpPr>
        <p:spPr>
          <a:xfrm flipH="1">
            <a:off x="910740" y="3943687"/>
            <a:ext cx="36004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 стрелкой 320"/>
          <p:cNvCxnSpPr/>
          <p:nvPr/>
        </p:nvCxnSpPr>
        <p:spPr>
          <a:xfrm flipH="1" flipV="1">
            <a:off x="910740" y="1268758"/>
            <a:ext cx="3621666" cy="257102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/>
          <p:nvPr/>
        </p:nvSpPr>
        <p:spPr>
          <a:xfrm rot="2132570">
            <a:off x="1203681" y="1515447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225 тыс. т.</a:t>
            </a:r>
            <a:endParaRPr lang="ru-RU" sz="800" b="1" dirty="0"/>
          </a:p>
        </p:txBody>
      </p:sp>
      <p:sp>
        <p:nvSpPr>
          <p:cNvPr id="323" name="TextBox 322"/>
          <p:cNvSpPr txBox="1"/>
          <p:nvPr/>
        </p:nvSpPr>
        <p:spPr>
          <a:xfrm>
            <a:off x="1054756" y="3772618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756 тыс.т.</a:t>
            </a:r>
            <a:endParaRPr lang="ru-RU" sz="800" b="1" dirty="0"/>
          </a:p>
        </p:txBody>
      </p:sp>
      <p:cxnSp>
        <p:nvCxnSpPr>
          <p:cNvPr id="324" name="Прямая со стрелкой 323"/>
          <p:cNvCxnSpPr/>
          <p:nvPr/>
        </p:nvCxnSpPr>
        <p:spPr>
          <a:xfrm flipH="1" flipV="1">
            <a:off x="910740" y="2420886"/>
            <a:ext cx="4032448" cy="1192237"/>
          </a:xfrm>
          <a:prstGeom prst="straightConnector1">
            <a:avLst/>
          </a:prstGeom>
          <a:ln w="19050">
            <a:solidFill>
              <a:srgbClr val="7F9E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 rot="957085">
            <a:off x="1010704" y="2355786"/>
            <a:ext cx="612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78953D"/>
                </a:solidFill>
              </a:rPr>
              <a:t>201 тыс.т.</a:t>
            </a:r>
            <a:endParaRPr lang="ru-RU" sz="800" b="1" dirty="0">
              <a:solidFill>
                <a:srgbClr val="78953D"/>
              </a:solidFill>
            </a:endParaRPr>
          </a:p>
        </p:txBody>
      </p:sp>
      <p:cxnSp>
        <p:nvCxnSpPr>
          <p:cNvPr id="326" name="Прямая со стрелкой 325"/>
          <p:cNvCxnSpPr/>
          <p:nvPr/>
        </p:nvCxnSpPr>
        <p:spPr>
          <a:xfrm flipH="1">
            <a:off x="1198772" y="3975586"/>
            <a:ext cx="3312368" cy="504056"/>
          </a:xfrm>
          <a:prstGeom prst="straightConnector1">
            <a:avLst/>
          </a:prstGeom>
          <a:ln w="19050">
            <a:solidFill>
              <a:srgbClr val="7F9E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883687" y="4458376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78953D"/>
                </a:solidFill>
              </a:rPr>
              <a:t>Буденновск</a:t>
            </a:r>
            <a:endParaRPr lang="ru-RU" sz="800" dirty="0">
              <a:solidFill>
                <a:srgbClr val="78953D"/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 rot="21084882">
            <a:off x="1240816" y="4222144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78953D"/>
                </a:solidFill>
              </a:rPr>
              <a:t>121 тыс.т.</a:t>
            </a:r>
            <a:endParaRPr lang="ru-RU" sz="800" b="1" dirty="0">
              <a:solidFill>
                <a:srgbClr val="78953D"/>
              </a:solidFill>
            </a:endParaRPr>
          </a:p>
        </p:txBody>
      </p:sp>
      <p:cxnSp>
        <p:nvCxnSpPr>
          <p:cNvPr id="329" name="Прямая со стрелкой 328"/>
          <p:cNvCxnSpPr/>
          <p:nvPr/>
        </p:nvCxnSpPr>
        <p:spPr>
          <a:xfrm flipH="1" flipV="1">
            <a:off x="1774836" y="3725240"/>
            <a:ext cx="2736304" cy="175915"/>
          </a:xfrm>
          <a:prstGeom prst="straightConnector1">
            <a:avLst/>
          </a:prstGeom>
          <a:ln w="19050">
            <a:solidFill>
              <a:srgbClr val="7F9E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1297098" y="3519849"/>
            <a:ext cx="728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78953D"/>
                </a:solidFill>
              </a:rPr>
              <a:t>Волжский</a:t>
            </a:r>
            <a:endParaRPr lang="ru-RU" sz="800" dirty="0">
              <a:solidFill>
                <a:srgbClr val="78953D"/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 rot="219644">
            <a:off x="1841416" y="3550383"/>
            <a:ext cx="676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8953D"/>
                </a:solidFill>
              </a:rPr>
              <a:t>99 тыс.т.</a:t>
            </a:r>
            <a:endParaRPr lang="ru-RU" sz="800" b="1" dirty="0">
              <a:solidFill>
                <a:srgbClr val="78953D"/>
              </a:solidFill>
            </a:endParaRPr>
          </a:p>
        </p:txBody>
      </p:sp>
      <p:cxnSp>
        <p:nvCxnSpPr>
          <p:cNvPr id="332" name="Прямая со стрелкой 331"/>
          <p:cNvCxnSpPr/>
          <p:nvPr/>
        </p:nvCxnSpPr>
        <p:spPr>
          <a:xfrm flipH="1" flipV="1">
            <a:off x="2854956" y="3356990"/>
            <a:ext cx="1658608" cy="517114"/>
          </a:xfrm>
          <a:prstGeom prst="straightConnector1">
            <a:avLst/>
          </a:prstGeom>
          <a:ln w="19050">
            <a:solidFill>
              <a:srgbClr val="7F9E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2045164" y="316487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78953D"/>
                </a:solidFill>
              </a:rPr>
              <a:t>Восстание, Биклянь,</a:t>
            </a:r>
            <a:br>
              <a:rPr lang="ru-RU" sz="800" dirty="0" smtClean="0">
                <a:solidFill>
                  <a:srgbClr val="78953D"/>
                </a:solidFill>
              </a:rPr>
            </a:br>
            <a:r>
              <a:rPr lang="ru-RU" sz="800" dirty="0" smtClean="0">
                <a:solidFill>
                  <a:srgbClr val="78953D"/>
                </a:solidFill>
              </a:rPr>
              <a:t>Косяковка</a:t>
            </a:r>
            <a:endParaRPr lang="ru-RU" sz="800" dirty="0">
              <a:solidFill>
                <a:srgbClr val="78953D"/>
              </a:solidFill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465151" y="3404762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78953D"/>
                </a:solidFill>
              </a:rPr>
              <a:t>241 тыс.т.</a:t>
            </a:r>
            <a:endParaRPr lang="ru-RU" sz="800" b="1" dirty="0">
              <a:solidFill>
                <a:srgbClr val="78953D"/>
              </a:solidFill>
            </a:endParaRPr>
          </a:p>
        </p:txBody>
      </p:sp>
      <p:grpSp>
        <p:nvGrpSpPr>
          <p:cNvPr id="335" name="Группа 256"/>
          <p:cNvGrpSpPr/>
          <p:nvPr/>
        </p:nvGrpSpPr>
        <p:grpSpPr>
          <a:xfrm>
            <a:off x="1981360" y="2401253"/>
            <a:ext cx="831064" cy="466477"/>
            <a:chOff x="1594244" y="2271949"/>
            <a:chExt cx="1153460" cy="527948"/>
          </a:xfrm>
        </p:grpSpPr>
        <p:grpSp>
          <p:nvGrpSpPr>
            <p:cNvPr id="336" name="Group 125"/>
            <p:cNvGrpSpPr>
              <a:grpSpLocks/>
            </p:cNvGrpSpPr>
            <p:nvPr/>
          </p:nvGrpSpPr>
          <p:grpSpPr bwMode="auto">
            <a:xfrm>
              <a:off x="1618646" y="2271949"/>
              <a:ext cx="298586" cy="262770"/>
              <a:chOff x="-2596" y="-83168"/>
              <a:chExt cx="20048" cy="196"/>
            </a:xfrm>
          </p:grpSpPr>
          <p:sp>
            <p:nvSpPr>
              <p:cNvPr id="338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339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347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48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340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341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342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345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343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344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337" name="TextBox 27"/>
            <p:cNvSpPr txBox="1">
              <a:spLocks noChangeArrowheads="1"/>
            </p:cNvSpPr>
            <p:nvPr/>
          </p:nvSpPr>
          <p:spPr bwMode="auto">
            <a:xfrm>
              <a:off x="1594244" y="2538660"/>
              <a:ext cx="1153460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Узловая</a:t>
              </a:r>
            </a:p>
          </p:txBody>
        </p:sp>
      </p:grpSp>
      <p:grpSp>
        <p:nvGrpSpPr>
          <p:cNvPr id="349" name="Группа 260"/>
          <p:cNvGrpSpPr/>
          <p:nvPr/>
        </p:nvGrpSpPr>
        <p:grpSpPr>
          <a:xfrm>
            <a:off x="3621734" y="3166304"/>
            <a:ext cx="774866" cy="461645"/>
            <a:chOff x="3870970" y="3137816"/>
            <a:chExt cx="1075461" cy="522479"/>
          </a:xfrm>
        </p:grpSpPr>
        <p:grpSp>
          <p:nvGrpSpPr>
            <p:cNvPr id="350" name="Group 125"/>
            <p:cNvGrpSpPr>
              <a:grpSpLocks/>
            </p:cNvGrpSpPr>
            <p:nvPr/>
          </p:nvGrpSpPr>
          <p:grpSpPr bwMode="auto">
            <a:xfrm>
              <a:off x="3995936" y="3137816"/>
              <a:ext cx="298585" cy="261242"/>
              <a:chOff x="-2596" y="-83168"/>
              <a:chExt cx="20048" cy="196"/>
            </a:xfrm>
          </p:grpSpPr>
          <p:sp>
            <p:nvSpPr>
              <p:cNvPr id="352" name="Oval 126"/>
              <p:cNvSpPr>
                <a:spLocks noChangeArrowheads="1"/>
              </p:cNvSpPr>
              <p:nvPr/>
            </p:nvSpPr>
            <p:spPr bwMode="auto">
              <a:xfrm>
                <a:off x="12261" y="-83026"/>
                <a:ext cx="3401" cy="3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353" name="Group 127"/>
              <p:cNvGrpSpPr>
                <a:grpSpLocks/>
              </p:cNvGrpSpPr>
              <p:nvPr/>
            </p:nvGrpSpPr>
            <p:grpSpPr bwMode="auto">
              <a:xfrm>
                <a:off x="7428" y="-83142"/>
                <a:ext cx="3580" cy="150"/>
                <a:chOff x="4980000" y="10100000"/>
                <a:chExt cx="400000" cy="1500000"/>
              </a:xfrm>
            </p:grpSpPr>
            <p:sp>
              <p:nvSpPr>
                <p:cNvPr id="361" name="Oval 128"/>
                <p:cNvSpPr>
                  <a:spLocks noChangeArrowheads="1"/>
                </p:cNvSpPr>
                <p:nvPr/>
              </p:nvSpPr>
              <p:spPr bwMode="auto">
                <a:xfrm>
                  <a:off x="4980000" y="10100000"/>
                  <a:ext cx="400000" cy="4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6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80000" y="10240000"/>
                  <a:ext cx="400000" cy="136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354" name="Объект 21"/>
              <p:cNvSpPr>
                <a:spLocks/>
              </p:cNvSpPr>
              <p:nvPr/>
            </p:nvSpPr>
            <p:spPr bwMode="auto">
              <a:xfrm>
                <a:off x="9397" y="-83168"/>
                <a:ext cx="4475" cy="142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w 16384"/>
                  <a:gd name="T9" fmla="*/ 0 h 16384"/>
                  <a:gd name="T10" fmla="*/ 0 w 16384"/>
                  <a:gd name="T11" fmla="*/ 0 h 16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84"/>
                  <a:gd name="T19" fmla="*/ 0 h 16384"/>
                  <a:gd name="T20" fmla="*/ 16384 w 16384"/>
                  <a:gd name="T21" fmla="*/ 16384 h 16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84" h="16384">
                    <a:moveTo>
                      <a:pt x="0" y="2503"/>
                    </a:moveTo>
                    <a:lnTo>
                      <a:pt x="0" y="0"/>
                    </a:lnTo>
                    <a:lnTo>
                      <a:pt x="16384" y="0"/>
                    </a:lnTo>
                    <a:lnTo>
                      <a:pt x="16384" y="16156"/>
                    </a:lnTo>
                    <a:lnTo>
                      <a:pt x="16384" y="16384"/>
                    </a:lnTo>
                    <a:lnTo>
                      <a:pt x="16384" y="16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355" name="Rectangle 131"/>
              <p:cNvSpPr>
                <a:spLocks noChangeArrowheads="1"/>
              </p:cNvSpPr>
              <p:nvPr/>
            </p:nvSpPr>
            <p:spPr bwMode="auto">
              <a:xfrm>
                <a:off x="-2596" y="-82992"/>
                <a:ext cx="20048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grpSp>
            <p:nvGrpSpPr>
              <p:cNvPr id="356" name="Group 132"/>
              <p:cNvGrpSpPr>
                <a:grpSpLocks/>
              </p:cNvGrpSpPr>
              <p:nvPr/>
            </p:nvGrpSpPr>
            <p:grpSpPr bwMode="auto">
              <a:xfrm>
                <a:off x="2416" y="-83108"/>
                <a:ext cx="3580" cy="116"/>
                <a:chOff x="4420000" y="10440000"/>
                <a:chExt cx="400000" cy="1160000"/>
              </a:xfrm>
            </p:grpSpPr>
            <p:sp>
              <p:nvSpPr>
                <p:cNvPr id="359" name="Oval 133"/>
                <p:cNvSpPr>
                  <a:spLocks noChangeArrowheads="1"/>
                </p:cNvSpPr>
                <p:nvPr/>
              </p:nvSpPr>
              <p:spPr bwMode="auto">
                <a:xfrm>
                  <a:off x="4420000" y="10440000"/>
                  <a:ext cx="400000" cy="3000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  <p:sp>
              <p:nvSpPr>
                <p:cNvPr id="36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420000" y="10520000"/>
                  <a:ext cx="400000" cy="10800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900"/>
                </a:p>
              </p:txBody>
            </p:sp>
          </p:grpSp>
          <p:sp>
            <p:nvSpPr>
              <p:cNvPr id="357" name="Объект 26"/>
              <p:cNvSpPr>
                <a:spLocks/>
              </p:cNvSpPr>
              <p:nvPr/>
            </p:nvSpPr>
            <p:spPr bwMode="auto">
              <a:xfrm>
                <a:off x="268" y="-83136"/>
                <a:ext cx="3938" cy="144"/>
              </a:xfrm>
              <a:custGeom>
                <a:avLst/>
                <a:gdLst>
                  <a:gd name="T0" fmla="*/ 0 w 16384"/>
                  <a:gd name="T1" fmla="*/ 0 h 16384"/>
                  <a:gd name="T2" fmla="*/ 0 w 16384"/>
                  <a:gd name="T3" fmla="*/ 0 h 16384"/>
                  <a:gd name="T4" fmla="*/ 0 w 16384"/>
                  <a:gd name="T5" fmla="*/ 0 h 16384"/>
                  <a:gd name="T6" fmla="*/ 0 w 16384"/>
                  <a:gd name="T7" fmla="*/ 0 h 16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84"/>
                  <a:gd name="T13" fmla="*/ 0 h 16384"/>
                  <a:gd name="T14" fmla="*/ 16384 w 16384"/>
                  <a:gd name="T15" fmla="*/ 16384 h 16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84" h="16384">
                    <a:moveTo>
                      <a:pt x="16384" y="2731"/>
                    </a:moveTo>
                    <a:lnTo>
                      <a:pt x="16384" y="0"/>
                    </a:lnTo>
                    <a:lnTo>
                      <a:pt x="0" y="0"/>
                    </a:lnTo>
                    <a:lnTo>
                      <a:pt x="0" y="163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358" name="Rectangle 136"/>
              <p:cNvSpPr>
                <a:spLocks noChangeArrowheads="1"/>
              </p:cNvSpPr>
              <p:nvPr/>
            </p:nvSpPr>
            <p:spPr bwMode="auto">
              <a:xfrm>
                <a:off x="-1522" y="-83052"/>
                <a:ext cx="16647" cy="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351" name="TextBox 27"/>
            <p:cNvSpPr txBox="1">
              <a:spLocks noChangeArrowheads="1"/>
            </p:cNvSpPr>
            <p:nvPr/>
          </p:nvSpPr>
          <p:spPr bwMode="auto">
            <a:xfrm>
              <a:off x="3870970" y="3399058"/>
              <a:ext cx="1075461" cy="26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r>
                <a:rPr lang="ru-RU" sz="900" b="1" dirty="0" smtClean="0">
                  <a:cs typeface="Times New Roman" pitchFamily="18" charset="0"/>
                </a:rPr>
                <a:t>Пермь</a:t>
              </a:r>
              <a:endParaRPr lang="ru-RU" sz="900" b="1" dirty="0">
                <a:cs typeface="Times New Roman" pitchFamily="18" charset="0"/>
              </a:endParaRPr>
            </a:p>
          </p:txBody>
        </p:sp>
      </p:grpSp>
      <p:grpSp>
        <p:nvGrpSpPr>
          <p:cNvPr id="363" name="Группа 169"/>
          <p:cNvGrpSpPr/>
          <p:nvPr/>
        </p:nvGrpSpPr>
        <p:grpSpPr>
          <a:xfrm>
            <a:off x="2884432" y="1948729"/>
            <a:ext cx="3276364" cy="3312369"/>
            <a:chOff x="2663788" y="2060846"/>
            <a:chExt cx="3276364" cy="3312369"/>
          </a:xfrm>
        </p:grpSpPr>
        <p:grpSp>
          <p:nvGrpSpPr>
            <p:cNvPr id="364" name="Группа 166"/>
            <p:cNvGrpSpPr/>
            <p:nvPr/>
          </p:nvGrpSpPr>
          <p:grpSpPr>
            <a:xfrm>
              <a:off x="2663788" y="2060846"/>
              <a:ext cx="3276364" cy="3312369"/>
              <a:chOff x="2663788" y="2060846"/>
              <a:chExt cx="3276364" cy="3312369"/>
            </a:xfrm>
          </p:grpSpPr>
          <p:grpSp>
            <p:nvGrpSpPr>
              <p:cNvPr id="366" name="Группа 164"/>
              <p:cNvGrpSpPr/>
              <p:nvPr/>
            </p:nvGrpSpPr>
            <p:grpSpPr>
              <a:xfrm>
                <a:off x="2663788" y="2060846"/>
                <a:ext cx="3276364" cy="3312369"/>
                <a:chOff x="2663788" y="1700808"/>
                <a:chExt cx="3672407" cy="3680792"/>
              </a:xfrm>
            </p:grpSpPr>
            <p:sp>
              <p:nvSpPr>
                <p:cNvPr id="368" name="Круговая стрелка 367"/>
                <p:cNvSpPr/>
                <p:nvPr/>
              </p:nvSpPr>
              <p:spPr>
                <a:xfrm rot="8765536">
                  <a:off x="2699792" y="1700808"/>
                  <a:ext cx="3600400" cy="3672408"/>
                </a:xfrm>
                <a:prstGeom prst="circularArrow">
                  <a:avLst>
                    <a:gd name="adj1" fmla="val 12500"/>
                    <a:gd name="adj2" fmla="val 1142319"/>
                    <a:gd name="adj3" fmla="val 20457690"/>
                    <a:gd name="adj4" fmla="val 14545076"/>
                    <a:gd name="adj5" fmla="val 12500"/>
                  </a:avLst>
                </a:prstGeom>
                <a:solidFill>
                  <a:srgbClr val="C9E484">
                    <a:alpha val="40000"/>
                  </a:srgbClr>
                </a:solidFill>
                <a:ln w="3175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9" name="Круговая стрелка 368"/>
                <p:cNvSpPr/>
                <p:nvPr/>
              </p:nvSpPr>
              <p:spPr>
                <a:xfrm rot="1695503">
                  <a:off x="2708176" y="1709192"/>
                  <a:ext cx="3600400" cy="3672408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4504867"/>
                    <a:gd name="adj5" fmla="val 12500"/>
                  </a:avLst>
                </a:prstGeom>
                <a:solidFill>
                  <a:srgbClr val="C9E484">
                    <a:alpha val="40000"/>
                  </a:srgbClr>
                </a:solidFill>
                <a:ln w="3175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Круговая стрелка 163"/>
                <p:cNvSpPr/>
                <p:nvPr/>
              </p:nvSpPr>
              <p:spPr>
                <a:xfrm rot="16200000">
                  <a:off x="2699792" y="1700808"/>
                  <a:ext cx="3600400" cy="3672407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4180916"/>
                    <a:gd name="adj5" fmla="val 12500"/>
                  </a:avLst>
                </a:prstGeom>
                <a:solidFill>
                  <a:srgbClr val="C9E484">
                    <a:alpha val="40000"/>
                  </a:srgbClr>
                </a:solidFill>
                <a:ln w="3175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7" name="TextBox 366"/>
              <p:cNvSpPr txBox="1"/>
              <p:nvPr/>
            </p:nvSpPr>
            <p:spPr>
              <a:xfrm>
                <a:off x="3112997" y="2475168"/>
                <a:ext cx="2513185" cy="252028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ru-RU" sz="2400" spc="100" dirty="0" smtClean="0"/>
                  <a:t>3,5 млн.тонн</a:t>
                </a:r>
              </a:p>
            </p:txBody>
          </p:sp>
        </p:grpSp>
        <p:sp>
          <p:nvSpPr>
            <p:cNvPr id="365" name="TextBox 364"/>
            <p:cNvSpPr txBox="1"/>
            <p:nvPr/>
          </p:nvSpPr>
          <p:spPr>
            <a:xfrm rot="20953926">
              <a:off x="3104957" y="2493082"/>
              <a:ext cx="2376264" cy="252028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8995792"/>
                </a:avLst>
              </a:prstTxWarp>
              <a:spAutoFit/>
            </a:bodyPr>
            <a:lstStyle/>
            <a:p>
              <a:pPr algn="ctr"/>
              <a:r>
                <a:rPr lang="ru-RU" spc="100" dirty="0" smtClean="0"/>
                <a:t>Кооперационные       перевозки     </a:t>
              </a:r>
            </a:p>
          </p:txBody>
        </p:sp>
      </p:grpSp>
      <p:grpSp>
        <p:nvGrpSpPr>
          <p:cNvPr id="371" name="Группа 284"/>
          <p:cNvGrpSpPr/>
          <p:nvPr/>
        </p:nvGrpSpPr>
        <p:grpSpPr>
          <a:xfrm>
            <a:off x="1876320" y="6125193"/>
            <a:ext cx="4122358" cy="328613"/>
            <a:chOff x="957603" y="5589240"/>
            <a:chExt cx="4122358" cy="328613"/>
          </a:xfrm>
        </p:grpSpPr>
        <p:grpSp>
          <p:nvGrpSpPr>
            <p:cNvPr id="372" name="Группа 279"/>
            <p:cNvGrpSpPr/>
            <p:nvPr/>
          </p:nvGrpSpPr>
          <p:grpSpPr>
            <a:xfrm>
              <a:off x="957603" y="5782381"/>
              <a:ext cx="3427751" cy="103973"/>
              <a:chOff x="899592" y="5566357"/>
              <a:chExt cx="3427751" cy="103973"/>
            </a:xfrm>
          </p:grpSpPr>
          <p:sp>
            <p:nvSpPr>
              <p:cNvPr id="381" name="Прямоугольник 380"/>
              <p:cNvSpPr/>
              <p:nvPr/>
            </p:nvSpPr>
            <p:spPr bwMode="auto">
              <a:xfrm>
                <a:off x="4026737" y="5575439"/>
                <a:ext cx="300606" cy="9489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2" name="Прямоугольник 381"/>
              <p:cNvSpPr/>
              <p:nvPr/>
            </p:nvSpPr>
            <p:spPr bwMode="auto">
              <a:xfrm>
                <a:off x="2488577" y="5575439"/>
                <a:ext cx="300606" cy="94890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3" name="Прямоугольник 382"/>
              <p:cNvSpPr/>
              <p:nvPr/>
            </p:nvSpPr>
            <p:spPr bwMode="auto">
              <a:xfrm>
                <a:off x="899592" y="5566357"/>
                <a:ext cx="300606" cy="948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73" name="Группа 278"/>
            <p:cNvGrpSpPr/>
            <p:nvPr/>
          </p:nvGrpSpPr>
          <p:grpSpPr>
            <a:xfrm>
              <a:off x="963890" y="5589240"/>
              <a:ext cx="3444858" cy="108000"/>
              <a:chOff x="905879" y="5733256"/>
              <a:chExt cx="3444858" cy="108000"/>
            </a:xfrm>
          </p:grpSpPr>
          <p:cxnSp>
            <p:nvCxnSpPr>
              <p:cNvPr id="378" name="Прямая со стрелкой 377"/>
              <p:cNvCxnSpPr/>
              <p:nvPr/>
            </p:nvCxnSpPr>
            <p:spPr>
              <a:xfrm>
                <a:off x="4026737" y="5796338"/>
                <a:ext cx="32400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Прямая со стрелкой 378"/>
              <p:cNvCxnSpPr/>
              <p:nvPr/>
            </p:nvCxnSpPr>
            <p:spPr>
              <a:xfrm>
                <a:off x="2488577" y="5796338"/>
                <a:ext cx="324000" cy="0"/>
              </a:xfrm>
              <a:prstGeom prst="straightConnector1">
                <a:avLst/>
              </a:prstGeom>
              <a:ln w="28575">
                <a:solidFill>
                  <a:srgbClr val="7F9E4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Стрелка вправо 379"/>
              <p:cNvSpPr/>
              <p:nvPr/>
            </p:nvSpPr>
            <p:spPr>
              <a:xfrm>
                <a:off x="905879" y="5733256"/>
                <a:ext cx="288032" cy="108000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4" name="Группа 283"/>
            <p:cNvGrpSpPr/>
            <p:nvPr/>
          </p:nvGrpSpPr>
          <p:grpSpPr>
            <a:xfrm>
              <a:off x="1249777" y="5631772"/>
              <a:ext cx="3830184" cy="286081"/>
              <a:chOff x="1126249" y="5797454"/>
              <a:chExt cx="3830184" cy="286081"/>
            </a:xfrm>
          </p:grpSpPr>
          <p:sp>
            <p:nvSpPr>
              <p:cNvPr id="375" name="TextBox 374"/>
              <p:cNvSpPr txBox="1"/>
              <p:nvPr/>
            </p:nvSpPr>
            <p:spPr>
              <a:xfrm>
                <a:off x="4249252" y="5806536"/>
                <a:ext cx="7071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/>
                  <a:t>Экспорт</a:t>
                </a:r>
                <a:endParaRPr lang="ru-RU" sz="1200" b="1" dirty="0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2723555" y="5806536"/>
                <a:ext cx="9719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/>
                  <a:t>Реализация</a:t>
                </a:r>
                <a:endParaRPr lang="ru-RU" sz="1200" b="1" dirty="0"/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1126249" y="5797454"/>
                <a:ext cx="1001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/>
                  <a:t>Кооперация</a:t>
                </a:r>
                <a:endParaRPr lang="ru-RU" sz="1200" b="1" dirty="0"/>
              </a:p>
            </p:txBody>
          </p:sp>
        </p:grpSp>
      </p:grpSp>
      <p:sp>
        <p:nvSpPr>
          <p:cNvPr id="566" name="TextBox 565"/>
          <p:cNvSpPr txBox="1"/>
          <p:nvPr/>
        </p:nvSpPr>
        <p:spPr>
          <a:xfrm rot="16200000">
            <a:off x="271957" y="4233608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 порты Украины</a:t>
            </a:r>
            <a:endParaRPr lang="ru-RU" sz="800" dirty="0"/>
          </a:p>
        </p:txBody>
      </p:sp>
      <p:sp>
        <p:nvSpPr>
          <p:cNvPr id="568" name="TextBox 567"/>
          <p:cNvSpPr txBox="1"/>
          <p:nvPr/>
        </p:nvSpPr>
        <p:spPr>
          <a:xfrm rot="16200000">
            <a:off x="387960" y="2461086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78953D"/>
                </a:solidFill>
              </a:rPr>
              <a:t>Белоруссия</a:t>
            </a:r>
            <a:endParaRPr lang="ru-RU" sz="800" dirty="0">
              <a:solidFill>
                <a:srgbClr val="78953D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 rot="16200000">
            <a:off x="394392" y="1345770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 порты РФ</a:t>
            </a:r>
            <a:endParaRPr lang="ru-RU" sz="800" dirty="0"/>
          </a:p>
        </p:txBody>
      </p:sp>
      <p:graphicFrame>
        <p:nvGraphicFramePr>
          <p:cNvPr id="196" name="Диаграмма 195"/>
          <p:cNvGraphicFramePr/>
          <p:nvPr>
            <p:extLst>
              <p:ext uri="{D42A27DB-BD31-4B8C-83A1-F6EECF244321}">
                <p14:modId xmlns:p14="http://schemas.microsoft.com/office/powerpoint/2010/main" xmlns="" val="3295075755"/>
              </p:ext>
            </p:extLst>
          </p:nvPr>
        </p:nvGraphicFramePr>
        <p:xfrm>
          <a:off x="6652314" y="1329070"/>
          <a:ext cx="2204607" cy="188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8" name="Заголовок 1"/>
          <p:cNvSpPr txBox="1">
            <a:spLocks/>
          </p:cNvSpPr>
          <p:nvPr/>
        </p:nvSpPr>
        <p:spPr>
          <a:xfrm>
            <a:off x="6628853" y="1432051"/>
            <a:ext cx="2089845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2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ea typeface="+mj-ea"/>
                <a:cs typeface="Arial" pitchFamily="34" charset="0"/>
              </a:rPr>
              <a:t>Динамика объемов перевозок</a:t>
            </a:r>
            <a:endParaRPr lang="ru-RU" sz="1000" b="1" dirty="0"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74638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ПОДВИЖНОЙ СОСТАВ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8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pic>
        <p:nvPicPr>
          <p:cNvPr id="22" name="Picture 6" descr="D:\Мои документы\Мои рисунки\Рабочая\С-Т СУГ 1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17" y="1702833"/>
            <a:ext cx="3062176" cy="1667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574157" y="1375366"/>
            <a:ext cx="3500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 dirty="0">
                <a:latin typeface="Calibri" pitchFamily="34" charset="0"/>
              </a:rPr>
              <a:t>Вагон-цистерна для перевозки СУГ</a:t>
            </a:r>
          </a:p>
        </p:txBody>
      </p:sp>
      <p:graphicFrame>
        <p:nvGraphicFramePr>
          <p:cNvPr id="25" name="Диаграмма 32"/>
          <p:cNvGraphicFramePr>
            <a:graphicFrameLocks/>
          </p:cNvGraphicFramePr>
          <p:nvPr/>
        </p:nvGraphicFramePr>
        <p:xfrm>
          <a:off x="3201139" y="1770138"/>
          <a:ext cx="5241112" cy="154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Группа 41"/>
          <p:cNvGrpSpPr>
            <a:grpSpLocks/>
          </p:cNvGrpSpPr>
          <p:nvPr/>
        </p:nvGrpSpPr>
        <p:grpSpPr bwMode="auto">
          <a:xfrm>
            <a:off x="7563002" y="2023398"/>
            <a:ext cx="974942" cy="1208900"/>
            <a:chOff x="8545042" y="2476662"/>
            <a:chExt cx="737390" cy="1099397"/>
          </a:xfrm>
        </p:grpSpPr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8568048" y="3089642"/>
              <a:ext cx="714384" cy="48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Calibri" pitchFamily="34" charset="0"/>
                </a:rPr>
                <a:t>10 708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8545042" y="2476662"/>
              <a:ext cx="714382" cy="27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Calibri" pitchFamily="34" charset="0"/>
                </a:rPr>
                <a:t>9 689</a:t>
              </a:r>
              <a:endParaRPr lang="ru-RU" sz="1400" b="1" dirty="0">
                <a:latin typeface="Calibri" pitchFamily="34" charset="0"/>
              </a:endParaRPr>
            </a:p>
          </p:txBody>
        </p:sp>
      </p:grpSp>
      <p:pic>
        <p:nvPicPr>
          <p:cNvPr id="29" name="Picture 4" descr="D:\Мои документы\Мои рисунки\Рабочая\С-Т Н-Х.bmp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84" y="3850210"/>
            <a:ext cx="2849525" cy="16468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574157" y="3471263"/>
            <a:ext cx="3848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>
                <a:latin typeface="Calibri" pitchFamily="34" charset="0"/>
              </a:rPr>
              <a:t>Вагон-цистерна для перевозки продуктов нефтехимии </a:t>
            </a:r>
          </a:p>
        </p:txBody>
      </p:sp>
      <p:graphicFrame>
        <p:nvGraphicFramePr>
          <p:cNvPr id="31" name="Диаграмма 12"/>
          <p:cNvGraphicFramePr>
            <a:graphicFrameLocks/>
          </p:cNvGraphicFramePr>
          <p:nvPr/>
        </p:nvGraphicFramePr>
        <p:xfrm>
          <a:off x="3292871" y="3880883"/>
          <a:ext cx="5085585" cy="1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3" name="Группа 40"/>
          <p:cNvGrpSpPr>
            <a:grpSpLocks/>
          </p:cNvGrpSpPr>
          <p:nvPr/>
        </p:nvGrpSpPr>
        <p:grpSpPr bwMode="auto">
          <a:xfrm>
            <a:off x="7751050" y="4178595"/>
            <a:ext cx="925120" cy="986076"/>
            <a:chOff x="8737590" y="4207898"/>
            <a:chExt cx="714380" cy="1266285"/>
          </a:xfrm>
        </p:grpSpPr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8737590" y="5078946"/>
              <a:ext cx="714380" cy="39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>
                  <a:latin typeface="Calibri" pitchFamily="34" charset="0"/>
                </a:rPr>
                <a:t>3 </a:t>
              </a:r>
              <a:r>
                <a:rPr lang="ru-RU" sz="1400" b="1" dirty="0" smtClean="0">
                  <a:latin typeface="Calibri" pitchFamily="34" charset="0"/>
                </a:rPr>
                <a:t>161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8737590" y="4207898"/>
              <a:ext cx="714380" cy="39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Calibri" pitchFamily="34" charset="0"/>
                </a:rPr>
                <a:t>3 162</a:t>
              </a:r>
              <a:endParaRPr lang="ru-RU" sz="1400" b="1" dirty="0">
                <a:latin typeface="Calibri" pitchFamily="34" charset="0"/>
              </a:endParaRPr>
            </a:p>
          </p:txBody>
        </p:sp>
      </p:grpSp>
      <p:grpSp>
        <p:nvGrpSpPr>
          <p:cNvPr id="36" name="Группа 41"/>
          <p:cNvGrpSpPr>
            <a:grpSpLocks/>
          </p:cNvGrpSpPr>
          <p:nvPr/>
        </p:nvGrpSpPr>
        <p:grpSpPr bwMode="auto">
          <a:xfrm>
            <a:off x="733647" y="5707094"/>
            <a:ext cx="5217375" cy="193976"/>
            <a:chOff x="3000365" y="6547489"/>
            <a:chExt cx="5286411" cy="224789"/>
          </a:xfrm>
        </p:grpSpPr>
        <p:grpSp>
          <p:nvGrpSpPr>
            <p:cNvPr id="37" name="Группа 31"/>
            <p:cNvGrpSpPr>
              <a:grpSpLocks/>
            </p:cNvGrpSpPr>
            <p:nvPr/>
          </p:nvGrpSpPr>
          <p:grpSpPr bwMode="auto">
            <a:xfrm>
              <a:off x="3000365" y="6556834"/>
              <a:ext cx="1937858" cy="215444"/>
              <a:chOff x="857224" y="6528827"/>
              <a:chExt cx="1937858" cy="21544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857224" y="6571712"/>
                <a:ext cx="142876" cy="14359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TextBox 30"/>
              <p:cNvSpPr txBox="1">
                <a:spLocks noChangeArrowheads="1"/>
              </p:cNvSpPr>
              <p:nvPr/>
            </p:nvSpPr>
            <p:spPr bwMode="auto">
              <a:xfrm>
                <a:off x="937694" y="6528827"/>
                <a:ext cx="18573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800" dirty="0">
                    <a:latin typeface="Calibri" pitchFamily="34" charset="0"/>
                  </a:rPr>
                  <a:t>- собственные </a:t>
                </a:r>
              </a:p>
            </p:txBody>
          </p:sp>
        </p:grpSp>
        <p:grpSp>
          <p:nvGrpSpPr>
            <p:cNvPr id="38" name="Группа 33"/>
            <p:cNvGrpSpPr>
              <a:grpSpLocks/>
            </p:cNvGrpSpPr>
            <p:nvPr/>
          </p:nvGrpSpPr>
          <p:grpSpPr bwMode="auto">
            <a:xfrm>
              <a:off x="4848228" y="6552481"/>
              <a:ext cx="1938351" cy="215444"/>
              <a:chOff x="856731" y="6528827"/>
              <a:chExt cx="1938351" cy="21544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856731" y="6571302"/>
                <a:ext cx="142876" cy="1435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TextBox 35"/>
              <p:cNvSpPr txBox="1">
                <a:spLocks noChangeArrowheads="1"/>
              </p:cNvSpPr>
              <p:nvPr/>
            </p:nvSpPr>
            <p:spPr bwMode="auto">
              <a:xfrm>
                <a:off x="937694" y="6528827"/>
                <a:ext cx="18573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800" dirty="0">
                    <a:latin typeface="Calibri" pitchFamily="34" charset="0"/>
                  </a:rPr>
                  <a:t>- арендованные </a:t>
                </a:r>
              </a:p>
            </p:txBody>
          </p:sp>
        </p:grpSp>
        <p:grpSp>
          <p:nvGrpSpPr>
            <p:cNvPr id="39" name="Группа 37"/>
            <p:cNvGrpSpPr>
              <a:grpSpLocks/>
            </p:cNvGrpSpPr>
            <p:nvPr/>
          </p:nvGrpSpPr>
          <p:grpSpPr bwMode="auto">
            <a:xfrm>
              <a:off x="6348426" y="6547489"/>
              <a:ext cx="1938350" cy="215444"/>
              <a:chOff x="856732" y="6528827"/>
              <a:chExt cx="1938350" cy="215444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856732" y="6571539"/>
                <a:ext cx="142876" cy="1435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TextBox 39"/>
              <p:cNvSpPr txBox="1">
                <a:spLocks noChangeArrowheads="1"/>
              </p:cNvSpPr>
              <p:nvPr/>
            </p:nvSpPr>
            <p:spPr bwMode="auto">
              <a:xfrm>
                <a:off x="937694" y="6528827"/>
                <a:ext cx="18573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800">
                    <a:latin typeface="Calibri" pitchFamily="34" charset="0"/>
                  </a:rPr>
                  <a:t>- привлеченные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6056" y="274638"/>
            <a:ext cx="8080744" cy="1143000"/>
          </a:xfrm>
        </p:spPr>
        <p:txBody>
          <a:bodyPr/>
          <a:lstStyle/>
          <a:p>
            <a:pPr algn="l"/>
            <a:r>
              <a:rPr lang="ru-RU" sz="3000" b="1" dirty="0" smtClean="0"/>
              <a:t>ПОДВИЖНОЙ СОСТАВ</a:t>
            </a:r>
            <a:endParaRPr lang="ru-RU" sz="3000" b="1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68A3034-B415-4E9F-A607-D596C02DC36D}" type="slidenum">
              <a:rPr lang="ru-RU" altLang="en-US" sz="1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9</a:t>
            </a:fld>
            <a:endParaRPr lang="ru-RU" altLang="en-US" sz="1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C:\Documents and Settings\karnauh_ap.SIBUR-TRANS\Local Settings\Temporary Internet Files\Content.Outlook\5WN1IOPB\img9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56" y="6101093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42" y="6097439"/>
            <a:ext cx="685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7327" y="676272"/>
            <a:ext cx="107460" cy="4884556"/>
          </a:xfrm>
          <a:prstGeom prst="rect">
            <a:avLst/>
          </a:prstGeom>
          <a:solidFill>
            <a:srgbClr val="009999"/>
          </a:solidFill>
          <a:ln>
            <a:noFill/>
          </a:ln>
        </p:spPr>
      </p:pic>
      <p:pic>
        <p:nvPicPr>
          <p:cNvPr id="32" name="Picture 5" descr="D:\Мои документы\Мои рисунки\Рабочая\Фото кц\КЦ СТ1.jpg"/>
          <p:cNvPicPr>
            <a:picLocks noChangeArrowheads="1"/>
          </p:cNvPicPr>
          <p:nvPr/>
        </p:nvPicPr>
        <p:blipFill>
          <a:blip r:embed="rId6" cstate="print"/>
          <a:srcRect b="6135"/>
          <a:stretch>
            <a:fillRect/>
          </a:stretch>
        </p:blipFill>
        <p:spPr bwMode="auto">
          <a:xfrm>
            <a:off x="691115" y="1509823"/>
            <a:ext cx="2658139" cy="13397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587" y="3147445"/>
            <a:ext cx="2690036" cy="13075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" name="Picture 3"/>
          <p:cNvPicPr>
            <a:picLocks noChangeArrowheads="1"/>
          </p:cNvPicPr>
          <p:nvPr/>
        </p:nvPicPr>
        <p:blipFill>
          <a:blip r:embed="rId8" cstate="print"/>
          <a:srcRect t="1022" b="1459"/>
          <a:stretch>
            <a:fillRect/>
          </a:stretch>
        </p:blipFill>
        <p:spPr bwMode="auto">
          <a:xfrm>
            <a:off x="648587" y="4688767"/>
            <a:ext cx="2679403" cy="14036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595422" y="1239711"/>
            <a:ext cx="332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 dirty="0">
                <a:latin typeface="Calibri" pitchFamily="34" charset="0"/>
              </a:rPr>
              <a:t>Контейнер-цистерна для перевозки </a:t>
            </a:r>
            <a:r>
              <a:rPr lang="ru-RU" sz="1200" b="1" dirty="0" err="1">
                <a:latin typeface="Calibri" pitchFamily="34" charset="0"/>
              </a:rPr>
              <a:t>СУГ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637954" y="2878408"/>
            <a:ext cx="421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 dirty="0">
                <a:latin typeface="Calibri" pitchFamily="34" charset="0"/>
              </a:rPr>
              <a:t>Подвижной состав для перевозки каучуков и полимеров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95421" y="4442677"/>
            <a:ext cx="36385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100" b="1" dirty="0">
                <a:latin typeface="Calibri" pitchFamily="34" charset="0"/>
              </a:rPr>
              <a:t>Контейнер-цистерна для перевозки нефтехимии</a:t>
            </a:r>
          </a:p>
        </p:txBody>
      </p:sp>
      <p:graphicFrame>
        <p:nvGraphicFramePr>
          <p:cNvPr id="47" name="Диаграмма 44"/>
          <p:cNvGraphicFramePr>
            <a:graphicFrameLocks/>
          </p:cNvGraphicFramePr>
          <p:nvPr/>
        </p:nvGraphicFramePr>
        <p:xfrm>
          <a:off x="3773243" y="1531088"/>
          <a:ext cx="4190543" cy="131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8" name="Object 20"/>
          <p:cNvGraphicFramePr>
            <a:graphicFrameLocks/>
          </p:cNvGraphicFramePr>
          <p:nvPr/>
        </p:nvGraphicFramePr>
        <p:xfrm>
          <a:off x="3432049" y="3115300"/>
          <a:ext cx="5042100" cy="110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Object 18"/>
          <p:cNvGraphicFramePr>
            <a:graphicFrameLocks/>
          </p:cNvGraphicFramePr>
          <p:nvPr/>
        </p:nvGraphicFramePr>
        <p:xfrm>
          <a:off x="3502542" y="4699406"/>
          <a:ext cx="5056667" cy="136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0" name="Группа 43"/>
          <p:cNvGrpSpPr>
            <a:grpSpLocks/>
          </p:cNvGrpSpPr>
          <p:nvPr/>
        </p:nvGrpSpPr>
        <p:grpSpPr bwMode="auto">
          <a:xfrm>
            <a:off x="6204142" y="1667165"/>
            <a:ext cx="2351789" cy="1062282"/>
            <a:chOff x="7068653" y="5855229"/>
            <a:chExt cx="2351805" cy="1920489"/>
          </a:xfrm>
        </p:grpSpPr>
        <p:sp>
          <p:nvSpPr>
            <p:cNvPr id="51" name="TextBox 1"/>
            <p:cNvSpPr txBox="1">
              <a:spLocks noChangeArrowheads="1"/>
            </p:cNvSpPr>
            <p:nvPr/>
          </p:nvSpPr>
          <p:spPr bwMode="auto">
            <a:xfrm>
              <a:off x="8706078" y="7219291"/>
              <a:ext cx="714380" cy="55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>
                  <a:latin typeface="Calibri" pitchFamily="34" charset="0"/>
                </a:rPr>
                <a:t>1 </a:t>
              </a:r>
              <a:r>
                <a:rPr lang="ru-RU" sz="1400" b="1" dirty="0" smtClean="0">
                  <a:latin typeface="Calibri" pitchFamily="34" charset="0"/>
                </a:rPr>
                <a:t>795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52" name="TextBox 1"/>
            <p:cNvSpPr txBox="1">
              <a:spLocks noChangeArrowheads="1"/>
            </p:cNvSpPr>
            <p:nvPr/>
          </p:nvSpPr>
          <p:spPr bwMode="auto">
            <a:xfrm>
              <a:off x="7068653" y="5855229"/>
              <a:ext cx="714380" cy="44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000" b="1" dirty="0" smtClean="0">
                  <a:latin typeface="Calibri" pitchFamily="34" charset="0"/>
                </a:rPr>
                <a:t>1 393</a:t>
              </a:r>
              <a:endParaRPr lang="ru-RU" sz="1000" b="1" dirty="0">
                <a:latin typeface="Calibri" pitchFamily="34" charset="0"/>
              </a:endParaRPr>
            </a:p>
          </p:txBody>
        </p:sp>
      </p:grpSp>
      <p:grpSp>
        <p:nvGrpSpPr>
          <p:cNvPr id="53" name="Группа 43"/>
          <p:cNvGrpSpPr>
            <a:grpSpLocks/>
          </p:cNvGrpSpPr>
          <p:nvPr/>
        </p:nvGrpSpPr>
        <p:grpSpPr bwMode="auto">
          <a:xfrm>
            <a:off x="6648803" y="3256972"/>
            <a:ext cx="714377" cy="955955"/>
            <a:chOff x="8387089" y="5951340"/>
            <a:chExt cx="714381" cy="1728262"/>
          </a:xfrm>
        </p:grpSpPr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8387089" y="7123175"/>
              <a:ext cx="714379" cy="55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Calibri" pitchFamily="34" charset="0"/>
                </a:rPr>
                <a:t>393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8387091" y="5951340"/>
              <a:ext cx="714379" cy="55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460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Группа 41"/>
          <p:cNvGrpSpPr>
            <a:grpSpLocks/>
          </p:cNvGrpSpPr>
          <p:nvPr/>
        </p:nvGrpSpPr>
        <p:grpSpPr bwMode="auto">
          <a:xfrm>
            <a:off x="813503" y="6153662"/>
            <a:ext cx="5286375" cy="225426"/>
            <a:chOff x="3000365" y="6547489"/>
            <a:chExt cx="5286411" cy="224789"/>
          </a:xfrm>
        </p:grpSpPr>
        <p:grpSp>
          <p:nvGrpSpPr>
            <p:cNvPr id="57" name="Группа 31"/>
            <p:cNvGrpSpPr>
              <a:grpSpLocks/>
            </p:cNvGrpSpPr>
            <p:nvPr/>
          </p:nvGrpSpPr>
          <p:grpSpPr bwMode="auto">
            <a:xfrm>
              <a:off x="3000365" y="6556834"/>
              <a:ext cx="1937858" cy="215444"/>
              <a:chOff x="857224" y="6528827"/>
              <a:chExt cx="1937858" cy="215444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857224" y="6571712"/>
                <a:ext cx="142876" cy="14359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TextBox 30"/>
              <p:cNvSpPr txBox="1">
                <a:spLocks noChangeArrowheads="1"/>
              </p:cNvSpPr>
              <p:nvPr/>
            </p:nvSpPr>
            <p:spPr bwMode="auto">
              <a:xfrm>
                <a:off x="937694" y="6528827"/>
                <a:ext cx="18573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800" dirty="0">
                    <a:latin typeface="Calibri" pitchFamily="34" charset="0"/>
                  </a:rPr>
                  <a:t>- собственные </a:t>
                </a:r>
              </a:p>
            </p:txBody>
          </p:sp>
        </p:grpSp>
        <p:grpSp>
          <p:nvGrpSpPr>
            <p:cNvPr id="58" name="Группа 33"/>
            <p:cNvGrpSpPr>
              <a:grpSpLocks/>
            </p:cNvGrpSpPr>
            <p:nvPr/>
          </p:nvGrpSpPr>
          <p:grpSpPr bwMode="auto">
            <a:xfrm>
              <a:off x="4848228" y="6552481"/>
              <a:ext cx="1938351" cy="215444"/>
              <a:chOff x="856731" y="6528827"/>
              <a:chExt cx="1938351" cy="21544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856731" y="6571302"/>
                <a:ext cx="142876" cy="1435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TextBox 35"/>
              <p:cNvSpPr txBox="1">
                <a:spLocks noChangeArrowheads="1"/>
              </p:cNvSpPr>
              <p:nvPr/>
            </p:nvSpPr>
            <p:spPr bwMode="auto">
              <a:xfrm>
                <a:off x="937694" y="6528827"/>
                <a:ext cx="18573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800" dirty="0">
                    <a:latin typeface="Calibri" pitchFamily="34" charset="0"/>
                  </a:rPr>
                  <a:t>- арендованные </a:t>
                </a:r>
              </a:p>
            </p:txBody>
          </p:sp>
        </p:grpSp>
        <p:grpSp>
          <p:nvGrpSpPr>
            <p:cNvPr id="59" name="Группа 37"/>
            <p:cNvGrpSpPr>
              <a:grpSpLocks/>
            </p:cNvGrpSpPr>
            <p:nvPr/>
          </p:nvGrpSpPr>
          <p:grpSpPr bwMode="auto">
            <a:xfrm>
              <a:off x="6348426" y="6547489"/>
              <a:ext cx="1938350" cy="215444"/>
              <a:chOff x="856732" y="6528827"/>
              <a:chExt cx="1938350" cy="215444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856732" y="6571539"/>
                <a:ext cx="142876" cy="1435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TextBox 39"/>
              <p:cNvSpPr txBox="1">
                <a:spLocks noChangeArrowheads="1"/>
              </p:cNvSpPr>
              <p:nvPr/>
            </p:nvSpPr>
            <p:spPr bwMode="auto">
              <a:xfrm>
                <a:off x="937694" y="6528827"/>
                <a:ext cx="18573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800" dirty="0">
                    <a:latin typeface="Calibri" pitchFamily="34" charset="0"/>
                  </a:rPr>
                  <a:t>- привлеченные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Q8HwpHkG3UXRrWmzrN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APtN_auE.sKsVN9R6E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AvskYE90ucx9fBn51i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Q8HwpHkG3UXRrWmzr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ZbxX9Wdky02KDiQXAD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ZtZ9RnOEaraihzlSji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VsBbnEQEuBuDWBqm6f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nLVHsG0ECCINEHW0fI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iKI74mrkSEPCZ56zNt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sb11UZok65HOodMuTG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7Yp8MTYUuGiMbQzy2T_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ZbxX9Wdky02KDiQXADB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Qxev4Y.0mby4P7O9cWS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2OTg9xb0uc5Qqi57vMl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e5Z7MJxk.oV_UsmJp7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O2t9Ls1kyojguJZEZU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R65MUu5UugbYafH6mb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2m8_2yaU2nKb0apdi2_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OBkGlqO0iRVksoEmAV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BA8MJe6U.JMYtqcr_8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adaKQRO0.x8.5udL35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2dv3BG2E6OVw0iqGkz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VsBbnEQEuBuDWBqm6f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DxhrWCiEKX1aqRR.G9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.X3MuzTZUCKHpN5vjlB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6kbr9wiX0KEPJ4M1m0w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wQGHM6h0CgNEN8eBDW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tVz7qeek6XGtam_zOmB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EZN8A3J0WZ.jUimduAv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D95kLPM0CMXe.RWr2fj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kmO8zQAkOI.mMRICNeX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KmT9q3dUuKER5YZxRsr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toJ1lOuUaCMoqTnXyh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nLVHsG0ECCINEHW0fIi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EdjWKEE02RdLFSiyki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RWLnbMR02NAoSxsWU4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oibOnEYUi2HY6FhPwT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V4PwzdC0mtKjevvHsG7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vWDN2a5kORyLDI_Dz6G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LYUL1tyk.KtJvwiX.8T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eB2xIsLkKAvWFVzBqh7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B.tS6K_0K6Ch8pK1TI6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X8e6JIE6d2HWO5s_5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sJsxqS2UO38GVq3b9y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WVNnrzD0maoRrrJ.y3L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SDi1_xDEuTtt35sPo30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iS6GR_jkOopwE5T4hx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yeZyHTW0e86yG.J4tFE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lyyF0610aQC7LSwFl2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kW1M2MNUaOb2S5Iruih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V8UuUiFUWrzBcmVNJI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1OSNN9XkSXYE4X45Yxi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zLiiW4pUOZlrAdnKir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f3_D8sS0iiFb1evZZQ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Dd_Lk0IkWtxa3iikcJ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iKI74mrkSEPCZ56zNtK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gY1dHLUk.r_4sUube8Q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hZRWethU.J7aHFyvUyl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SQk2oEz0a58ST4KLUy0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phUmVleE20VpDLU6vG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w1K42dMk6Shzdqpbxdn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cHVF1.j0ivlUTIiTOgV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aYfkWx8E68UlYYltDR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CtajxPREyyg0VJTdxt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tcdYw1NEerd6xauAo8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QdS57CUE.ZflOzhP6a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W.ail55k.QrKYb3vITu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YjrOFH_02qLyq.2g7D0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_qeUYuAE.FgPfX_4dmF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FFiJjqQE2rYTFzVYm16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2PcmElpU2Gze2Ad.huF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w0SaGGU06Rz23f895vg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EKPS6jzEejtlTpudPbO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4hKRZTekC4daacx.2L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esrsi0tkGA9Hf5vvkIL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8jL2NZGECJ5wf7ebwVx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T.MrZFo0KGnb12JG.C2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HuJAWLsEGRq.De74pU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rLWlONEUeWVR03P_o3W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aw1gwFgEmSX0Q2vjTsF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q83m9yVkKrL04j4re0Y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2LjXpbpkqeSGDRkTVUj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V9aMA.FEOu25ONDFWLO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nZ9gSS20OwEoUUa0vD5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bEqhukekqcNc478fB4u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U_TfCpk0.9VgZFzdLip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j0gVHM1Ua4_hY3dnTN_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5BtDVg5kq5AK7BAHWk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w_nDdw20KQZsl9xvNv4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ynate3S0imQ_HwzXclp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18493</TotalTime>
  <Words>2056</Words>
  <Application>Microsoft Office PowerPoint</Application>
  <PresentationFormat>Экран (4:3)</PresentationFormat>
  <Paragraphs>343</Paragraphs>
  <Slides>19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Лист Microsoft Office Excel 97-2003</vt:lpstr>
      <vt:lpstr>Worksheet</vt:lpstr>
      <vt:lpstr>Слайд 1</vt:lpstr>
      <vt:lpstr> ЭТАПЫ РАЗВИТИЯ КОМПАНИИ</vt:lpstr>
      <vt:lpstr>ЭТАПЫ РАЗВИТИЯ КОМПАНИИ</vt:lpstr>
      <vt:lpstr> ГЕОГРАФИЯ</vt:lpstr>
      <vt:lpstr> ПОЛОЖЕНИЕ НА РЫНКЕ</vt:lpstr>
      <vt:lpstr>СТРУКТУРА ПЕРЕВОЗОК В 2011 ГОДУ</vt:lpstr>
      <vt:lpstr> ОСНОВНЫЕ ХАРАКТЕРИСТИКИ ДЕЯТЕЛЬНОСТИ</vt:lpstr>
      <vt:lpstr>ПОДВИЖНОЙ СОСТАВ</vt:lpstr>
      <vt:lpstr>ПОДВИЖНОЙ СОСТАВ</vt:lpstr>
      <vt:lpstr>КОНКУРЕНТНЫЕ ПРЕИМУЩЕСТВА</vt:lpstr>
      <vt:lpstr>КОНКУРЕНТНЫЕ ПРЕИМУЩЕСТВА</vt:lpstr>
      <vt:lpstr>КОНКУРЕНТНЫЕ ПРЕИМУЩЕСТВА</vt:lpstr>
      <vt:lpstr>КОНКУРЕНТНЫЕ ПРЕИМУЩЕСТВА</vt:lpstr>
      <vt:lpstr> ИНВЕСТИЦИОННЫЕ ПРОЕКТЫ</vt:lpstr>
      <vt:lpstr>ПРЕДЛОЖЕНИЯ ПО РАЗГРУЗКЕ Ж/Д МОЩНОСТЕЙ</vt:lpstr>
      <vt:lpstr>ПРЕДЛОЖЕНИЯ ПО РАЗГРУЗКЕ Ж/Д МОЩНОСТЕЙ</vt:lpstr>
      <vt:lpstr> ИНФРАСТРУКТУРНЫЕ ОГРАНИЧЕНИЯ НА СЕТИ ОАО «РЖД»</vt:lpstr>
      <vt:lpstr> КОМПЛЕКСНЫЕ РЕШЕНИЯ ПО РАСШИВКЕ «УЗКИХ МЕСТ» НА СЕТИ ЖЕЛЕЗНЫХ ДОРОГ</vt:lpstr>
      <vt:lpstr> ПРАКТИКА ВЗАИМОДЕЙСТВИЯ С ОАО «РЖД»</vt:lpstr>
    </vt:vector>
  </TitlesOfParts>
  <Company>SIBUR-TRANS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David_YU</dc:creator>
  <cp:lastModifiedBy>alekseenko_ma</cp:lastModifiedBy>
  <cp:revision>2948</cp:revision>
  <dcterms:created xsi:type="dcterms:W3CDTF">2011-11-08T11:15:35Z</dcterms:created>
  <dcterms:modified xsi:type="dcterms:W3CDTF">2012-03-13T10:40:14Z</dcterms:modified>
</cp:coreProperties>
</file>