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charts/chart26.xml" ContentType="application/vnd.openxmlformats-officedocument.drawingml.char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7" r:id="rId2"/>
    <p:sldId id="258" r:id="rId3"/>
    <p:sldId id="259" r:id="rId4"/>
    <p:sldId id="320" r:id="rId5"/>
    <p:sldId id="260" r:id="rId6"/>
    <p:sldId id="261" r:id="rId7"/>
    <p:sldId id="295" r:id="rId8"/>
    <p:sldId id="306" r:id="rId9"/>
    <p:sldId id="264" r:id="rId10"/>
    <p:sldId id="265" r:id="rId11"/>
    <p:sldId id="266" r:id="rId12"/>
    <p:sldId id="268" r:id="rId13"/>
    <p:sldId id="300" r:id="rId14"/>
    <p:sldId id="270" r:id="rId15"/>
    <p:sldId id="307" r:id="rId16"/>
    <p:sldId id="272" r:id="rId17"/>
    <p:sldId id="273" r:id="rId18"/>
    <p:sldId id="289" r:id="rId19"/>
    <p:sldId id="302" r:id="rId20"/>
    <p:sldId id="274" r:id="rId21"/>
    <p:sldId id="275" r:id="rId22"/>
    <p:sldId id="277" r:id="rId23"/>
    <p:sldId id="276" r:id="rId24"/>
    <p:sldId id="308" r:id="rId25"/>
    <p:sldId id="318" r:id="rId26"/>
    <p:sldId id="309" r:id="rId27"/>
    <p:sldId id="310" r:id="rId28"/>
    <p:sldId id="311" r:id="rId29"/>
    <p:sldId id="312" r:id="rId30"/>
    <p:sldId id="313" r:id="rId31"/>
    <p:sldId id="315" r:id="rId32"/>
    <p:sldId id="316" r:id="rId33"/>
    <p:sldId id="319" r:id="rId34"/>
    <p:sldId id="317" r:id="rId35"/>
    <p:sldId id="279" r:id="rId36"/>
    <p:sldId id="280" r:id="rId37"/>
    <p:sldId id="281" r:id="rId38"/>
    <p:sldId id="282" r:id="rId39"/>
    <p:sldId id="285" r:id="rId40"/>
    <p:sldId id="283" r:id="rId41"/>
    <p:sldId id="293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90" autoAdjust="0"/>
    <p:restoredTop sz="94654" autoAdjust="0"/>
  </p:normalViewPr>
  <p:slideViewPr>
    <p:cSldViewPr>
      <p:cViewPr varScale="1">
        <p:scale>
          <a:sx n="102" d="100"/>
          <a:sy n="102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75;&#1088;&#1072;&#1092;&#1080;&#1082;&#1080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75;&#1088;&#1072;&#1092;&#1080;&#1082;&#1080;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0.xlsx"/><Relationship Id="rId1" Type="http://schemas.openxmlformats.org/officeDocument/2006/relationships/themeOverride" Target="../theme/themeOverride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83;&#1080;&#1083;&#1100;\&#1088;&#1072;&#1073;&#1086;&#1095;&#1077;&#1077;\&#1055;&#1088;&#1077;&#1079;&#1077;&#1085;&#1090;&#1072;&#1094;&#1080;&#1080;\2014\&#1055;&#1077;&#1088;&#1077;&#1088;&#1072;&#1073;&#1086;&#1090;&#1082;&#1072;\&#1075;&#1088;&#1072;&#1092;&#1080;&#1082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Vlad:Documents:&#1041;&#1086;&#1083;&#1100;&#1096;&#1072;&#1103;%20&#1093;&#1080;&#1084;&#1080;&#1103;%202014:&#1076;&#1080;&#1072;&#1075;&#1088;&#1072;&#1084;&#1084;&#1099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Vlad:Documents:&#1041;&#1086;&#1083;&#1100;&#1096;&#1072;&#1103;%20&#1093;&#1080;&#1084;&#1080;&#1103;%202014:&#1076;&#1080;&#1072;&#1075;&#1088;&#1072;&#1084;&#1084;&#1099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Vlad:Documents:&#1041;&#1086;&#1083;&#1100;&#1096;&#1072;&#1103;%20&#1093;&#1080;&#1084;&#1080;&#1103;%202014:&#1076;&#1080;&#1072;&#1075;&#1088;&#1072;&#1084;&#1084;&#1099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Vlad:Documents:&#1041;&#1086;&#1083;&#1100;&#1096;&#1072;&#1103;%20&#1093;&#1080;&#1084;&#1080;&#1103;%202014:&#1076;&#1080;&#1072;&#1075;&#1088;&#1072;&#1084;&#1084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4.4085506289226591E-2"/>
          <c:y val="6.1110683389792544E-2"/>
          <c:w val="0.54324362579717556"/>
          <c:h val="0.7598717594277555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ПЕРЕРАБОТКИ ПЛАСТМАСС </c:v>
                </c:pt>
              </c:strCache>
            </c:strRef>
          </c:tx>
          <c:spPr>
            <a:ln>
              <a:solidFill>
                <a:srgbClr val="00B473"/>
              </a:solidFill>
            </a:ln>
          </c:spPr>
          <c:marker>
            <c:symbol val="circle"/>
            <c:size val="7"/>
            <c:spPr>
              <a:solidFill>
                <a:srgbClr val="00B473"/>
              </a:solidFill>
              <a:ln>
                <a:noFill/>
              </a:ln>
            </c:spPr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121.5</c:v>
                </c:pt>
                <c:pt idx="2">
                  <c:v>137.41650000000001</c:v>
                </c:pt>
                <c:pt idx="3">
                  <c:v>147.58532100000002</c:v>
                </c:pt>
                <c:pt idx="4">
                  <c:v>158.35904943300002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ПРОИЗВОДСТВО НЕФТЕХИМИЧЕСКОЙ ПРОДУКЦИИ 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circle"/>
            <c:size val="7"/>
            <c:spPr>
              <a:solidFill>
                <a:srgbClr val="0070C0"/>
              </a:solidFill>
              <a:ln>
                <a:noFill/>
              </a:ln>
            </c:spPr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100</c:v>
                </c:pt>
                <c:pt idx="1">
                  <c:v>110.6</c:v>
                </c:pt>
                <c:pt idx="2">
                  <c:v>121.10699999999999</c:v>
                </c:pt>
                <c:pt idx="3">
                  <c:v>126.07238699999998</c:v>
                </c:pt>
                <c:pt idx="4">
                  <c:v>132.88029589799999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ВВП </c:v>
                </c:pt>
              </c:strCache>
            </c:strRef>
          </c:tx>
          <c:spPr>
            <a:ln>
              <a:solidFill>
                <a:srgbClr val="DE0024"/>
              </a:solidFill>
            </a:ln>
          </c:spPr>
          <c:marker>
            <c:symbol val="circle"/>
            <c:size val="7"/>
            <c:spPr>
              <a:solidFill>
                <a:srgbClr val="DE0024"/>
              </a:solidFill>
              <a:ln>
                <a:noFill/>
              </a:ln>
            </c:spPr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100</c:v>
                </c:pt>
                <c:pt idx="1">
                  <c:v>104.5</c:v>
                </c:pt>
                <c:pt idx="2">
                  <c:v>108.9935</c:v>
                </c:pt>
                <c:pt idx="3">
                  <c:v>112.699279</c:v>
                </c:pt>
                <c:pt idx="4">
                  <c:v>114.164369627</c:v>
                </c:pt>
              </c:numCache>
            </c:numRef>
          </c:val>
        </c:ser>
        <c:marker val="1"/>
        <c:axId val="83235200"/>
        <c:axId val="83237120"/>
      </c:lineChart>
      <c:catAx>
        <c:axId val="832352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3237120"/>
        <c:crosses val="autoZero"/>
        <c:auto val="1"/>
        <c:lblAlgn val="ctr"/>
        <c:lblOffset val="100"/>
      </c:catAx>
      <c:valAx>
        <c:axId val="83237120"/>
        <c:scaling>
          <c:orientation val="minMax"/>
          <c:max val="160"/>
          <c:min val="100"/>
        </c:scaling>
        <c:delete val="1"/>
        <c:axPos val="l"/>
        <c:numFmt formatCode="General" sourceLinked="1"/>
        <c:tickLblPos val="nextTo"/>
        <c:crossAx val="832352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2090418654508472"/>
          <c:y val="8.447009994680606E-4"/>
          <c:w val="0.36241255658103583"/>
          <c:h val="0.99831059800106381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/>
              <a:t>Экспорт</a:t>
            </a:r>
          </a:p>
        </c:rich>
      </c:tx>
      <c:layout>
        <c:manualLayout>
          <c:xMode val="edge"/>
          <c:yMode val="edge"/>
          <c:x val="0.39006834051403982"/>
          <c:y val="0.47937532852124531"/>
        </c:manualLayout>
      </c:layout>
    </c:title>
    <c:plotArea>
      <c:layout>
        <c:manualLayout>
          <c:layoutTarget val="inner"/>
          <c:xMode val="edge"/>
          <c:yMode val="edge"/>
          <c:x val="0.16312880701233118"/>
          <c:y val="0.22041386551326261"/>
          <c:w val="0.66745307779923735"/>
          <c:h val="0.59558065322230869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10267295597484277"/>
                  <c:y val="0.24916531575711129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13459119496855337"/>
                  <c:y val="0.28914310611907357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0.17127890853265984"/>
                  <c:y val="0.20047379971952931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0.23254716981132176"/>
                  <c:y val="9.9463252350936227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0.28307136136285116"/>
                  <c:y val="-4.6861408279298793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0.32353290744317337"/>
                  <c:y val="-0.18126197673290795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-0.18191823899371129"/>
                  <c:y val="-0.1534776134935262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-1.0473926608230596E-4"/>
                  <c:y val="-0.18784996695730902"/>
                </c:manualLayout>
              </c:layout>
              <c:showCatName val="1"/>
              <c:showPercent val="1"/>
            </c:dLbl>
            <c:dLbl>
              <c:idx val="8"/>
              <c:layout>
                <c:manualLayout>
                  <c:x val="0.15686574555539151"/>
                  <c:y val="-0.18575030330561695"/>
                </c:manualLayout>
              </c:layout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Лист1!$A$175:$A$183</c:f>
              <c:strCache>
                <c:ptCount val="9"/>
                <c:pt idx="0">
                  <c:v>Минеральные удобрения</c:v>
                </c:pt>
                <c:pt idx="1">
                  <c:v>Осн. неорг. Химвещества</c:v>
                </c:pt>
                <c:pt idx="2">
                  <c:v>Хим. волокна </c:v>
                </c:pt>
                <c:pt idx="3">
                  <c:v>Изделия из пластмасс</c:v>
                </c:pt>
                <c:pt idx="4">
                  <c:v>Спецхимия</c:v>
                </c:pt>
                <c:pt idx="5">
                  <c:v>ЛКМ</c:v>
                </c:pt>
                <c:pt idx="6">
                  <c:v>Кальцинированная сода</c:v>
                </c:pt>
                <c:pt idx="7">
                  <c:v>Метанол</c:v>
                </c:pt>
                <c:pt idx="8">
                  <c:v>Прочее</c:v>
                </c:pt>
              </c:strCache>
            </c:strRef>
          </c:cat>
          <c:val>
            <c:numRef>
              <c:f>Лист1!$B$175:$B$183</c:f>
              <c:numCache>
                <c:formatCode>General</c:formatCode>
                <c:ptCount val="9"/>
                <c:pt idx="0">
                  <c:v>67.2</c:v>
                </c:pt>
                <c:pt idx="1">
                  <c:v>10.9</c:v>
                </c:pt>
                <c:pt idx="2">
                  <c:v>7.8</c:v>
                </c:pt>
                <c:pt idx="3">
                  <c:v>4.7</c:v>
                </c:pt>
                <c:pt idx="4">
                  <c:v>3.1</c:v>
                </c:pt>
                <c:pt idx="5">
                  <c:v>1.6</c:v>
                </c:pt>
                <c:pt idx="6">
                  <c:v>1.6</c:v>
                </c:pt>
                <c:pt idx="7">
                  <c:v>1.6</c:v>
                </c:pt>
                <c:pt idx="8">
                  <c:v>1.6</c:v>
                </c:pt>
              </c:numCache>
            </c:numRef>
          </c:val>
        </c:ser>
        <c:dLbls>
          <c:showCatName val="1"/>
          <c:showPercent val="1"/>
        </c:dLbls>
        <c:firstSliceAng val="0"/>
        <c:holeSize val="50"/>
      </c:doughnutChart>
    </c:plotArea>
    <c:plotVisOnly val="1"/>
    <c:dispBlanksAs val="zero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/>
              <a:t>Импорт</a:t>
            </a:r>
          </a:p>
        </c:rich>
      </c:tx>
      <c:layout>
        <c:manualLayout>
          <c:xMode val="edge"/>
          <c:yMode val="edge"/>
          <c:x val="0.40897902055832125"/>
          <c:y val="0.48762365577025724"/>
        </c:manualLayout>
      </c:layout>
    </c:title>
    <c:plotArea>
      <c:layout>
        <c:manualLayout>
          <c:layoutTarget val="inner"/>
          <c:xMode val="edge"/>
          <c:yMode val="edge"/>
          <c:x val="0.18730010890948626"/>
          <c:y val="0.2213888957583002"/>
          <c:w val="0.63757540256244305"/>
          <c:h val="0.58216721732597332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16388888888888889"/>
                  <c:y val="5.5555555555555455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8.6844946268508888E-2"/>
                  <c:y val="0.13173572121557317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9.0250587689393216E-2"/>
                  <c:y val="0.11118554391840819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0.12949107824226241"/>
                  <c:y val="-0.12504784575382491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0.10395870643141218"/>
                  <c:y val="-0.19631870557238679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1.4953483377881402E-2"/>
                  <c:y val="-0.20186170043973228"/>
                </c:manualLayout>
              </c:layout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Лист1!$A$187:$A$192</c:f>
              <c:strCache>
                <c:ptCount val="6"/>
                <c:pt idx="0">
                  <c:v>Изделия из пластмасс</c:v>
                </c:pt>
                <c:pt idx="1">
                  <c:v>ЛКМ</c:v>
                </c:pt>
                <c:pt idx="2">
                  <c:v>Спецхимия</c:v>
                </c:pt>
                <c:pt idx="3">
                  <c:v>Хим. волокна </c:v>
                </c:pt>
                <c:pt idx="4">
                  <c:v>Осн. неорг. химвещества </c:v>
                </c:pt>
                <c:pt idx="5">
                  <c:v>Прочее</c:v>
                </c:pt>
              </c:strCache>
            </c:strRef>
          </c:cat>
          <c:val>
            <c:numRef>
              <c:f>Лист1!$B$187:$B$192</c:f>
              <c:numCache>
                <c:formatCode>General</c:formatCode>
                <c:ptCount val="6"/>
                <c:pt idx="0">
                  <c:v>41.9</c:v>
                </c:pt>
                <c:pt idx="1">
                  <c:v>18.600000000000001</c:v>
                </c:pt>
                <c:pt idx="2">
                  <c:v>14</c:v>
                </c:pt>
                <c:pt idx="3">
                  <c:v>11.6</c:v>
                </c:pt>
                <c:pt idx="4">
                  <c:v>9.3000000000000007</c:v>
                </c:pt>
                <c:pt idx="5">
                  <c:v>1.6</c:v>
                </c:pt>
              </c:numCache>
            </c:numRef>
          </c:val>
        </c:ser>
        <c:dLbls>
          <c:showCatName val="1"/>
          <c:showPercent val="1"/>
        </c:dLbls>
        <c:firstSliceAng val="0"/>
        <c:holeSize val="50"/>
      </c:doughnutChart>
    </c:plotArea>
    <c:plotVisOnly val="1"/>
    <c:dispBlanksAs val="zero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>
                <a:solidFill>
                  <a:schemeClr val="tx1"/>
                </a:solidFill>
                <a:latin typeface="+mn-lt"/>
              </a:defRPr>
            </a:pPr>
            <a:r>
              <a:rPr lang="ru-RU" sz="1600" b="1" dirty="0">
                <a:solidFill>
                  <a:schemeClr val="tx1"/>
                </a:solidFill>
                <a:latin typeface="+mn-lt"/>
              </a:rPr>
              <a:t>Инвестиции в основной капитал предприятий НГХК </a:t>
            </a:r>
            <a:r>
              <a:rPr lang="ru-RU" sz="1600" b="1" dirty="0" smtClean="0">
                <a:solidFill>
                  <a:schemeClr val="tx1"/>
                </a:solidFill>
                <a:latin typeface="+mn-lt"/>
              </a:rPr>
              <a:t>РТ, </a:t>
            </a:r>
            <a:r>
              <a:rPr lang="ru-RU" sz="1600" b="1" dirty="0" err="1" smtClean="0">
                <a:solidFill>
                  <a:schemeClr val="tx1"/>
                </a:solidFill>
                <a:latin typeface="+mn-lt"/>
              </a:rPr>
              <a:t>млрд.руб</a:t>
            </a:r>
            <a:r>
              <a:rPr lang="ru-RU" sz="1600" b="1" dirty="0" smtClean="0">
                <a:solidFill>
                  <a:schemeClr val="tx1"/>
                </a:solidFill>
                <a:latin typeface="+mn-lt"/>
              </a:rPr>
              <a:t>.</a:t>
            </a:r>
            <a:endParaRPr lang="ru-RU" sz="1600" b="1" dirty="0">
              <a:solidFill>
                <a:schemeClr val="tx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8.3913929380126207E-2"/>
          <c:y val="0"/>
        </c:manualLayout>
      </c:layout>
    </c:title>
    <c:plotArea>
      <c:layout>
        <c:manualLayout>
          <c:layoutTarget val="inner"/>
          <c:xMode val="edge"/>
          <c:yMode val="edge"/>
          <c:x val="6.0611664710521915E-2"/>
          <c:y val="0.21206328375619835"/>
          <c:w val="0.71251021613660093"/>
          <c:h val="0.64046923301254211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НГХК РТ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Лист1!$B$1:$G$1</c:f>
              <c:strCach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64658.9</c:v>
                </c:pt>
                <c:pt idx="1">
                  <c:v>77165.7</c:v>
                </c:pt>
                <c:pt idx="2">
                  <c:v>85999.000000000015</c:v>
                </c:pt>
                <c:pt idx="3">
                  <c:v>68908.100000000006</c:v>
                </c:pt>
                <c:pt idx="4">
                  <c:v>80687.8</c:v>
                </c:pt>
                <c:pt idx="5">
                  <c:v>105371.59999999999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в т.ч. Химия и нефтехимия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numFmt formatCode="#,##0" sourceLinked="0"/>
            <c:txPr>
              <a:bodyPr/>
              <a:lstStyle/>
              <a:p>
                <a:pPr>
                  <a:defRPr sz="1200" b="1" i="0"/>
                </a:pPr>
                <a:endParaRPr lang="ru-RU"/>
              </a:p>
            </c:txPr>
            <c:showVal val="1"/>
          </c:dLbls>
          <c:cat>
            <c:strRef>
              <c:f>Лист1!$B$1:$G$1</c:f>
              <c:strCach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strCache>
            </c: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21200.799999999996</c:v>
                </c:pt>
                <c:pt idx="1">
                  <c:v>12307.2</c:v>
                </c:pt>
                <c:pt idx="2">
                  <c:v>7939.3</c:v>
                </c:pt>
                <c:pt idx="3">
                  <c:v>10578</c:v>
                </c:pt>
                <c:pt idx="4">
                  <c:v>28557.600000000002</c:v>
                </c:pt>
                <c:pt idx="5">
                  <c:v>36066.699999999997</c:v>
                </c:pt>
              </c:numCache>
            </c:numRef>
          </c:val>
        </c:ser>
        <c:gapWidth val="82"/>
        <c:axId val="90528768"/>
        <c:axId val="90157824"/>
      </c:barChart>
      <c:catAx>
        <c:axId val="905287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0157824"/>
        <c:crosses val="autoZero"/>
        <c:auto val="1"/>
        <c:lblAlgn val="ctr"/>
        <c:lblOffset val="100"/>
      </c:catAx>
      <c:valAx>
        <c:axId val="9015782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0528768"/>
        <c:crosses val="autoZero"/>
        <c:crossBetween val="between"/>
        <c:dispUnits>
          <c:builtInUnit val="thousands"/>
        </c:dispUnits>
      </c:valAx>
    </c:plotArea>
    <c:legend>
      <c:legendPos val="r"/>
      <c:layout>
        <c:manualLayout>
          <c:xMode val="edge"/>
          <c:yMode val="edge"/>
          <c:x val="0.76177055684682171"/>
          <c:y val="0.3438734080051713"/>
          <c:w val="0.22685075695659768"/>
          <c:h val="0.40364454454555554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050"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r>
              <a:rPr lang="ru-RU" sz="1600" dirty="0" smtClean="0">
                <a:solidFill>
                  <a:schemeClr val="tx1"/>
                </a:solidFill>
              </a:rPr>
              <a:t>Индекс промышленного производства НГХК РТ 2010-2013гг.</a:t>
            </a:r>
            <a:endParaRPr lang="ru-RU" sz="1600" dirty="0">
              <a:solidFill>
                <a:schemeClr val="tx1"/>
              </a:solidFill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10712057634621855"/>
          <c:y val="0.22620784070587141"/>
          <c:w val="0.7673858887474041"/>
          <c:h val="0.71689883919708186"/>
        </c:manualLayout>
      </c:layout>
      <c:barChart>
        <c:barDir val="bar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63000"/>
                  </a:schemeClr>
                </a:gs>
                <a:gs pos="30000">
                  <a:schemeClr val="accent3">
                    <a:shade val="90000"/>
                    <a:satMod val="110000"/>
                  </a:schemeClr>
                </a:gs>
                <a:gs pos="45000">
                  <a:schemeClr val="accent3">
                    <a:shade val="100000"/>
                    <a:satMod val="118000"/>
                  </a:schemeClr>
                </a:gs>
                <a:gs pos="55000">
                  <a:schemeClr val="accent3">
                    <a:shade val="100000"/>
                    <a:satMod val="118000"/>
                  </a:schemeClr>
                </a:gs>
                <a:gs pos="73000">
                  <a:schemeClr val="accent3">
                    <a:shade val="90000"/>
                    <a:satMod val="110000"/>
                  </a:schemeClr>
                </a:gs>
                <a:gs pos="100000">
                  <a:schemeClr val="accent3">
                    <a:shade val="63000"/>
                  </a:schemeClr>
                </a:gs>
              </a:gsLst>
              <a:lin ang="950000" scaled="1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">
                <a:rot lat="0" lon="0" rev="2700000"/>
              </a:lightRig>
            </a:scene3d>
            <a:sp3d prstMaterial="matte">
              <a:bevelT w="50800" h="50800"/>
              <a:contourClr>
                <a:schemeClr val="accent3"/>
              </a:contourClr>
            </a:sp3d>
          </c:spPr>
          <c:dLbls>
            <c:dLbl>
              <c:idx val="3"/>
              <c:spPr>
                <a:ln w="19050"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2"/>
                      </a:solidFill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6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Лист1!$B$1:$E$1</c:f>
              <c:strCach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strCache>
            </c:strRef>
          </c:cat>
          <c:val>
            <c:numRef>
              <c:f>Лист1!$B$2:$E$2</c:f>
              <c:numCache>
                <c:formatCode>0.0%</c:formatCode>
                <c:ptCount val="4"/>
                <c:pt idx="0">
                  <c:v>1.0493274284633831</c:v>
                </c:pt>
                <c:pt idx="1">
                  <c:v>1.0563169385474886</c:v>
                </c:pt>
                <c:pt idx="2">
                  <c:v>1.097005360957316</c:v>
                </c:pt>
                <c:pt idx="3">
                  <c:v>1.0169999999999955</c:v>
                </c:pt>
              </c:numCache>
            </c:numRef>
          </c:val>
        </c:ser>
        <c:axId val="90635264"/>
        <c:axId val="90620672"/>
      </c:barChart>
      <c:catAx>
        <c:axId val="9063526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0620672"/>
        <c:crosses val="autoZero"/>
        <c:auto val="1"/>
        <c:lblAlgn val="ctr"/>
        <c:lblOffset val="100"/>
      </c:catAx>
      <c:valAx>
        <c:axId val="90620672"/>
        <c:scaling>
          <c:orientation val="minMax"/>
        </c:scaling>
        <c:delete val="1"/>
        <c:axPos val="b"/>
        <c:numFmt formatCode="0.0%" sourceLinked="1"/>
        <c:majorTickMark val="none"/>
        <c:tickLblPos val="nextTo"/>
        <c:crossAx val="906352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9.8502856260614766E-2"/>
          <c:y val="7.9081018518518523E-2"/>
          <c:w val="0.48093962527068146"/>
          <c:h val="0.82769108166615346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Добыча нефти и ПНГ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1998</c:v>
                </c:pt>
                <c:pt idx="1">
                  <c:v>2003</c:v>
                </c:pt>
                <c:pt idx="2">
                  <c:v>2008</c:v>
                </c:pt>
                <c:pt idx="3">
                  <c:v>2013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0.66522215121014205</c:v>
                </c:pt>
                <c:pt idx="1">
                  <c:v>0.629355317009062</c:v>
                </c:pt>
                <c:pt idx="2">
                  <c:v>0.52832095531919021</c:v>
                </c:pt>
                <c:pt idx="3">
                  <c:v>0.43820987850403237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Производство нефтепродуктов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1998</c:v>
                </c:pt>
                <c:pt idx="1">
                  <c:v>2003</c:v>
                </c:pt>
                <c:pt idx="2">
                  <c:v>2008</c:v>
                </c:pt>
                <c:pt idx="3">
                  <c:v>2013</c:v>
                </c:pt>
              </c:numCache>
            </c:numRef>
          </c:cat>
          <c:val>
            <c:numRef>
              <c:f>Лист1!$C$2:$C$5</c:f>
              <c:numCache>
                <c:formatCode>0%</c:formatCode>
                <c:ptCount val="4"/>
                <c:pt idx="0">
                  <c:v>0.16594284664190917</c:v>
                </c:pt>
                <c:pt idx="1">
                  <c:v>0.14988346910000191</c:v>
                </c:pt>
                <c:pt idx="2">
                  <c:v>0.18313238605254953</c:v>
                </c:pt>
                <c:pt idx="3">
                  <c:v>0.24909274151855521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Химическое производство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1998</c:v>
                </c:pt>
                <c:pt idx="1">
                  <c:v>2003</c:v>
                </c:pt>
                <c:pt idx="2">
                  <c:v>2008</c:v>
                </c:pt>
                <c:pt idx="3">
                  <c:v>2013</c:v>
                </c:pt>
              </c:numCache>
            </c:numRef>
          </c:cat>
          <c:val>
            <c:numRef>
              <c:f>Лист1!$D$2:$D$5</c:f>
              <c:numCache>
                <c:formatCode>0%</c:formatCode>
                <c:ptCount val="4"/>
                <c:pt idx="0">
                  <c:v>0.11145991771875981</c:v>
                </c:pt>
                <c:pt idx="1">
                  <c:v>0.14564866288266945</c:v>
                </c:pt>
                <c:pt idx="2">
                  <c:v>0.21479090665813624</c:v>
                </c:pt>
                <c:pt idx="3">
                  <c:v>0.23472942262949342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Производство резиновых изделий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1998</c:v>
                </c:pt>
                <c:pt idx="1">
                  <c:v>2003</c:v>
                </c:pt>
                <c:pt idx="2">
                  <c:v>2008</c:v>
                </c:pt>
                <c:pt idx="3">
                  <c:v>2013</c:v>
                </c:pt>
              </c:numCache>
            </c:numRef>
          </c:cat>
          <c:val>
            <c:numRef>
              <c:f>Лист1!$E$2:$E$5</c:f>
              <c:numCache>
                <c:formatCode>0%</c:formatCode>
                <c:ptCount val="4"/>
                <c:pt idx="0">
                  <c:v>5.132608846970841E-2</c:v>
                </c:pt>
                <c:pt idx="1">
                  <c:v>6.9720477926154045E-2</c:v>
                </c:pt>
                <c:pt idx="2">
                  <c:v>6.1494276097642034E-2</c:v>
                </c:pt>
                <c:pt idx="3">
                  <c:v>5.0028107280788416E-2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Производство пластмассовых изделий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3.175E-2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0"/>
                  <c:y val="-3.175E-2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0"/>
                  <c:y val="-3.175E-2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0"/>
                  <c:y val="-3.175E-2"/>
                </c:manualLayout>
              </c:layout>
              <c:dLblPos val="ctr"/>
              <c:showVal val="1"/>
            </c:dLbl>
            <c:dLbl>
              <c:idx val="4"/>
              <c:layout>
                <c:manualLayout>
                  <c:x val="0"/>
                  <c:y val="-3.175E-2"/>
                </c:manualLayout>
              </c:layout>
              <c:dLblPos val="ctr"/>
              <c:showVal val="1"/>
            </c:dLbl>
            <c:dLbl>
              <c:idx val="5"/>
              <c:layout>
                <c:manualLayout>
                  <c:x val="0"/>
                  <c:y val="-3.175E-2"/>
                </c:manualLayout>
              </c:layout>
              <c:dLblPos val="ctr"/>
              <c:showVal val="1"/>
            </c:dLbl>
            <c:dLblPos val="ctr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1998</c:v>
                </c:pt>
                <c:pt idx="1">
                  <c:v>2003</c:v>
                </c:pt>
                <c:pt idx="2">
                  <c:v>2008</c:v>
                </c:pt>
                <c:pt idx="3">
                  <c:v>2013</c:v>
                </c:pt>
              </c:numCache>
            </c:numRef>
          </c:cat>
          <c:val>
            <c:numRef>
              <c:f>Лист1!$F$2:$F$5</c:f>
              <c:numCache>
                <c:formatCode>0.0%</c:formatCode>
                <c:ptCount val="4"/>
                <c:pt idx="0">
                  <c:v>6.0489959594808894E-3</c:v>
                </c:pt>
                <c:pt idx="1">
                  <c:v>5.3920730821158391E-3</c:v>
                </c:pt>
                <c:pt idx="2">
                  <c:v>1.2261475872484663E-2</c:v>
                </c:pt>
                <c:pt idx="3">
                  <c:v>2.7939850067131202E-2</c:v>
                </c:pt>
              </c:numCache>
            </c:numRef>
          </c:val>
        </c:ser>
        <c:dLbls>
          <c:showVal val="1"/>
        </c:dLbls>
        <c:gapWidth val="60"/>
        <c:overlap val="100"/>
        <c:axId val="90993792"/>
        <c:axId val="90995328"/>
      </c:barChart>
      <c:catAx>
        <c:axId val="90993792"/>
        <c:scaling>
          <c:orientation val="minMax"/>
        </c:scaling>
        <c:axPos val="b"/>
        <c:numFmt formatCode="General" sourceLinked="1"/>
        <c:tickLblPos val="nextTo"/>
        <c:crossAx val="90995328"/>
        <c:crosses val="autoZero"/>
        <c:auto val="1"/>
        <c:lblAlgn val="ctr"/>
        <c:lblOffset val="100"/>
      </c:catAx>
      <c:valAx>
        <c:axId val="90995328"/>
        <c:scaling>
          <c:orientation val="minMax"/>
          <c:max val="1"/>
          <c:min val="0"/>
        </c:scaling>
        <c:axPos val="l"/>
        <c:numFmt formatCode="0%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90993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36283621439165"/>
          <c:y val="4.4500953470923324E-2"/>
          <c:w val="0.21909622086808336"/>
          <c:h val="0.92971667816447634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Лист1!$F$38</c:f>
              <c:strCache>
                <c:ptCount val="1"/>
                <c:pt idx="0">
                  <c:v>2010 г.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Лист1!$E$39:$E$43</c:f>
              <c:strCache>
                <c:ptCount val="5"/>
                <c:pt idx="0">
                  <c:v>Поликарбонаты</c:v>
                </c:pt>
                <c:pt idx="1">
                  <c:v>Полипропилен</c:v>
                </c:pt>
                <c:pt idx="2">
                  <c:v>Полистирол </c:v>
                </c:pt>
                <c:pt idx="3">
                  <c:v>Синтетические каучуки</c:v>
                </c:pt>
                <c:pt idx="4">
                  <c:v>Полиэтилены</c:v>
                </c:pt>
              </c:strCache>
            </c:strRef>
          </c:cat>
          <c:val>
            <c:numRef>
              <c:f>Лист1!$F$39:$F$43</c:f>
              <c:numCache>
                <c:formatCode>General</c:formatCode>
                <c:ptCount val="5"/>
                <c:pt idx="0">
                  <c:v>58</c:v>
                </c:pt>
                <c:pt idx="1">
                  <c:v>200</c:v>
                </c:pt>
                <c:pt idx="2">
                  <c:v>184.6</c:v>
                </c:pt>
                <c:pt idx="3">
                  <c:v>509</c:v>
                </c:pt>
                <c:pt idx="4">
                  <c:v>762.5</c:v>
                </c:pt>
              </c:numCache>
            </c:numRef>
          </c:val>
        </c:ser>
        <c:ser>
          <c:idx val="1"/>
          <c:order val="1"/>
          <c:tx>
            <c:strRef>
              <c:f>Лист1!$G$38</c:f>
              <c:strCache>
                <c:ptCount val="1"/>
                <c:pt idx="0">
                  <c:v>2011 г.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Лист1!$E$39:$E$43</c:f>
              <c:strCache>
                <c:ptCount val="5"/>
                <c:pt idx="0">
                  <c:v>Поликарбонаты</c:v>
                </c:pt>
                <c:pt idx="1">
                  <c:v>Полипропилен</c:v>
                </c:pt>
                <c:pt idx="2">
                  <c:v>Полистирол </c:v>
                </c:pt>
                <c:pt idx="3">
                  <c:v>Синтетические каучуки</c:v>
                </c:pt>
                <c:pt idx="4">
                  <c:v>Полиэтилены</c:v>
                </c:pt>
              </c:strCache>
            </c:strRef>
          </c:cat>
          <c:val>
            <c:numRef>
              <c:f>Лист1!$G$39:$G$43</c:f>
              <c:numCache>
                <c:formatCode>General</c:formatCode>
                <c:ptCount val="5"/>
                <c:pt idx="0">
                  <c:v>59</c:v>
                </c:pt>
                <c:pt idx="1">
                  <c:v>210.8</c:v>
                </c:pt>
                <c:pt idx="2">
                  <c:v>187.4</c:v>
                </c:pt>
                <c:pt idx="3">
                  <c:v>567.1</c:v>
                </c:pt>
                <c:pt idx="4">
                  <c:v>779.6</c:v>
                </c:pt>
              </c:numCache>
            </c:numRef>
          </c:val>
        </c:ser>
        <c:ser>
          <c:idx val="2"/>
          <c:order val="2"/>
          <c:tx>
            <c:strRef>
              <c:f>Лист1!$H$38</c:f>
              <c:strCache>
                <c:ptCount val="1"/>
                <c:pt idx="0">
                  <c:v>2012 г.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Лист1!$E$39:$E$43</c:f>
              <c:strCache>
                <c:ptCount val="5"/>
                <c:pt idx="0">
                  <c:v>Поликарбонаты</c:v>
                </c:pt>
                <c:pt idx="1">
                  <c:v>Полипропилен</c:v>
                </c:pt>
                <c:pt idx="2">
                  <c:v>Полистирол </c:v>
                </c:pt>
                <c:pt idx="3">
                  <c:v>Синтетические каучуки</c:v>
                </c:pt>
                <c:pt idx="4">
                  <c:v>Полиэтилены</c:v>
                </c:pt>
              </c:strCache>
            </c:strRef>
          </c:cat>
          <c:val>
            <c:numRef>
              <c:f>Лист1!$H$39:$H$43</c:f>
              <c:numCache>
                <c:formatCode>General</c:formatCode>
                <c:ptCount val="5"/>
                <c:pt idx="0">
                  <c:v>65</c:v>
                </c:pt>
                <c:pt idx="1">
                  <c:v>210</c:v>
                </c:pt>
                <c:pt idx="2">
                  <c:v>191.5</c:v>
                </c:pt>
                <c:pt idx="3">
                  <c:v>628.79999999999995</c:v>
                </c:pt>
                <c:pt idx="4">
                  <c:v>855.4</c:v>
                </c:pt>
              </c:numCache>
            </c:numRef>
          </c:val>
        </c:ser>
        <c:ser>
          <c:idx val="3"/>
          <c:order val="3"/>
          <c:tx>
            <c:strRef>
              <c:f>Лист1!$I$38</c:f>
              <c:strCache>
                <c:ptCount val="1"/>
                <c:pt idx="0">
                  <c:v>2013 г.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Лист1!$E$39:$E$43</c:f>
              <c:strCache>
                <c:ptCount val="5"/>
                <c:pt idx="0">
                  <c:v>Поликарбонаты</c:v>
                </c:pt>
                <c:pt idx="1">
                  <c:v>Полипропилен</c:v>
                </c:pt>
                <c:pt idx="2">
                  <c:v>Полистирол </c:v>
                </c:pt>
                <c:pt idx="3">
                  <c:v>Синтетические каучуки</c:v>
                </c:pt>
                <c:pt idx="4">
                  <c:v>Полиэтилены</c:v>
                </c:pt>
              </c:strCache>
            </c:strRef>
          </c:cat>
          <c:val>
            <c:numRef>
              <c:f>Лист1!$I$39:$I$43</c:f>
              <c:numCache>
                <c:formatCode>General</c:formatCode>
                <c:ptCount val="5"/>
                <c:pt idx="0">
                  <c:v>68</c:v>
                </c:pt>
                <c:pt idx="1">
                  <c:v>209.1</c:v>
                </c:pt>
                <c:pt idx="2">
                  <c:v>241.6</c:v>
                </c:pt>
                <c:pt idx="3">
                  <c:v>678.5</c:v>
                </c:pt>
                <c:pt idx="4">
                  <c:v>881.8</c:v>
                </c:pt>
              </c:numCache>
            </c:numRef>
          </c:val>
        </c:ser>
        <c:dLbls>
          <c:showVal val="1"/>
        </c:dLbls>
        <c:overlap val="-25"/>
        <c:axId val="62459904"/>
        <c:axId val="62461440"/>
      </c:barChart>
      <c:catAx>
        <c:axId val="624599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62461440"/>
        <c:crosses val="autoZero"/>
        <c:auto val="1"/>
        <c:lblAlgn val="ctr"/>
        <c:lblOffset val="100"/>
      </c:catAx>
      <c:valAx>
        <c:axId val="6246144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6245990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 anchor="ctr" anchorCtr="0"/>
          <a:lstStyle/>
          <a:p>
            <a:pPr>
              <a:defRPr sz="2400"/>
            </a:pPr>
            <a:r>
              <a:rPr lang="ru-RU" sz="2400" dirty="0"/>
              <a:t>Этилен</a:t>
            </a:r>
          </a:p>
        </c:rich>
      </c:tx>
      <c:layout>
        <c:manualLayout>
          <c:xMode val="edge"/>
          <c:yMode val="edge"/>
          <c:x val="0.25376997503266352"/>
          <c:y val="2.8270890035884001E-2"/>
        </c:manualLayout>
      </c:layout>
    </c:title>
    <c:plotArea>
      <c:layout/>
      <c:doughnutChart>
        <c:varyColors val="1"/>
        <c:ser>
          <c:idx val="0"/>
          <c:order val="0"/>
          <c:spPr>
            <a:solidFill>
              <a:srgbClr val="DE0024"/>
            </a:solidFill>
            <a:ln>
              <a:solidFill>
                <a:schemeClr val="bg1"/>
              </a:solidFill>
            </a:ln>
          </c:spPr>
          <c:dPt>
            <c:idx val="0"/>
            <c:spPr>
              <a:solidFill>
                <a:srgbClr val="00B473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200" b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val>
            <c:numRef>
              <c:f>Лист4!$A$2:$A$3</c:f>
              <c:numCache>
                <c:formatCode>General</c:formatCode>
                <c:ptCount val="2"/>
                <c:pt idx="0">
                  <c:v>355</c:v>
                </c:pt>
                <c:pt idx="1">
                  <c:v>95</c:v>
                </c:pt>
              </c:numCache>
            </c:numRef>
          </c:val>
        </c:ser>
        <c:firstSliceAng val="0"/>
        <c:holeSize val="50"/>
      </c:doughnutChart>
      <c:spPr>
        <a:noFill/>
        <a:ln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4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/>
          <a:lstStyle/>
          <a:p>
            <a:pPr>
              <a:defRPr sz="2400"/>
            </a:pPr>
            <a:r>
              <a:rPr lang="ru-RU" sz="2400" dirty="0" smtClean="0"/>
              <a:t>Пластики</a:t>
            </a:r>
            <a:r>
              <a:rPr lang="ru-RU" sz="2400" baseline="30000" dirty="0" smtClean="0"/>
              <a:t>1</a:t>
            </a:r>
            <a:endParaRPr lang="ru-RU" sz="2400" baseline="30000" dirty="0"/>
          </a:p>
        </c:rich>
      </c:tx>
      <c:layout>
        <c:manualLayout>
          <c:xMode val="edge"/>
          <c:yMode val="edge"/>
          <c:x val="0.19302495338965317"/>
          <c:y val="2.8270890035884001E-2"/>
        </c:manualLayout>
      </c:layout>
    </c:title>
    <c:plotArea>
      <c:layout/>
      <c:doughnutChart>
        <c:varyColors val="1"/>
        <c:ser>
          <c:idx val="0"/>
          <c:order val="0"/>
          <c:spPr>
            <a:solidFill>
              <a:srgbClr val="DE0024"/>
            </a:solidFill>
            <a:ln>
              <a:solidFill>
                <a:schemeClr val="bg1"/>
              </a:solidFill>
            </a:ln>
          </c:spPr>
          <c:dPt>
            <c:idx val="0"/>
            <c:spPr>
              <a:solidFill>
                <a:srgbClr val="00B473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rgbClr val="BFBFBF"/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 b="0">
                      <a:solidFill>
                        <a:srgbClr val="FFFFFF"/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200" b="0">
                      <a:solidFill>
                        <a:srgbClr val="595959"/>
                      </a:solidFill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200" b="1">
                    <a:solidFill>
                      <a:srgbClr val="FFFFFF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val>
            <c:numRef>
              <c:f>Лист4!$C$2:$C$3</c:f>
              <c:numCache>
                <c:formatCode>General</c:formatCode>
                <c:ptCount val="2"/>
                <c:pt idx="0">
                  <c:v>1089</c:v>
                </c:pt>
                <c:pt idx="1">
                  <c:v>250</c:v>
                </c:pt>
              </c:numCache>
            </c:numRef>
          </c:val>
        </c:ser>
        <c:firstSliceAng val="0"/>
        <c:holeSize val="50"/>
      </c:doughnutChart>
      <c:spPr>
        <a:noFill/>
        <a:ln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4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Полимеры</a:t>
            </a:r>
            <a:r>
              <a:rPr lang="ru-RU" baseline="0" dirty="0" smtClean="0"/>
              <a:t> всего</a:t>
            </a:r>
            <a:endParaRPr lang="ru-RU" dirty="0"/>
          </a:p>
        </c:rich>
      </c:tx>
      <c:layout>
        <c:manualLayout>
          <c:xMode val="edge"/>
          <c:yMode val="edge"/>
          <c:x val="0.12236738717041487"/>
          <c:y val="2.8270890035884001E-2"/>
        </c:manualLayout>
      </c:layout>
    </c:title>
    <c:plotArea>
      <c:layout/>
      <c:doughnutChart>
        <c:varyColors val="1"/>
        <c:ser>
          <c:idx val="0"/>
          <c:order val="0"/>
          <c:spPr>
            <a:solidFill>
              <a:srgbClr val="DE0024"/>
            </a:solidFill>
            <a:ln>
              <a:solidFill>
                <a:schemeClr val="bg1"/>
              </a:solidFill>
            </a:ln>
          </c:spPr>
          <c:dPt>
            <c:idx val="0"/>
            <c:spPr>
              <a:solidFill>
                <a:srgbClr val="00B473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rgbClr val="BFBFBF"/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 b="0">
                      <a:solidFill>
                        <a:srgbClr val="FFFFFF"/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200" b="0">
                      <a:solidFill>
                        <a:srgbClr val="595959"/>
                      </a:solidFill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200" b="1">
                    <a:solidFill>
                      <a:srgbClr val="FFFFFF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val>
            <c:numRef>
              <c:f>(Лист4!$E$2,Лист4!$E$3)</c:f>
              <c:numCache>
                <c:formatCode>General</c:formatCode>
                <c:ptCount val="2"/>
                <c:pt idx="0">
                  <c:v>1493</c:v>
                </c:pt>
                <c:pt idx="1">
                  <c:v>1011</c:v>
                </c:pt>
              </c:numCache>
            </c:numRef>
          </c:val>
        </c:ser>
        <c:firstSliceAng val="0"/>
        <c:holeSize val="50"/>
      </c:doughnutChart>
      <c:spPr>
        <a:noFill/>
        <a:ln>
          <a:noFill/>
        </a:ln>
      </c:spPr>
    </c:plotArea>
    <c:plotVisOnly val="1"/>
    <c:dispBlanksAs val="zero"/>
  </c:chart>
  <c:spPr>
    <a:noFill/>
    <a:ln>
      <a:noFill/>
    </a:ln>
  </c:spPr>
  <c:txPr>
    <a:bodyPr anchor="ctr" anchorCtr="0"/>
    <a:lstStyle/>
    <a:p>
      <a:pPr>
        <a:defRPr sz="14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/>
          <a:lstStyle/>
          <a:p>
            <a:pPr>
              <a:defRPr sz="2400"/>
            </a:pPr>
            <a:r>
              <a:rPr lang="ru-RU" sz="2400" dirty="0"/>
              <a:t>Каучуки</a:t>
            </a:r>
            <a:r>
              <a:rPr lang="ru-RU" sz="2400" baseline="30000" dirty="0"/>
              <a:t>1</a:t>
            </a:r>
          </a:p>
        </c:rich>
      </c:tx>
      <c:layout>
        <c:manualLayout>
          <c:xMode val="edge"/>
          <c:yMode val="edge"/>
          <c:x val="0.21300998228574394"/>
          <c:y val="2.8270890035884001E-2"/>
        </c:manualLayout>
      </c:layout>
    </c:title>
    <c:plotArea>
      <c:layout/>
      <c:doughnutChart>
        <c:varyColors val="1"/>
        <c:ser>
          <c:idx val="0"/>
          <c:order val="0"/>
          <c:spPr>
            <a:solidFill>
              <a:srgbClr val="DE0024"/>
            </a:solidFill>
            <a:ln>
              <a:solidFill>
                <a:schemeClr val="bg1"/>
              </a:solidFill>
            </a:ln>
          </c:spPr>
          <c:dPt>
            <c:idx val="0"/>
            <c:spPr>
              <a:solidFill>
                <a:srgbClr val="00B473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rgbClr val="BFBFBF"/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 b="0">
                      <a:solidFill>
                        <a:srgbClr val="FFFFFF"/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200" b="0">
                      <a:solidFill>
                        <a:srgbClr val="595959"/>
                      </a:solidFill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200" b="1">
                    <a:solidFill>
                      <a:srgbClr val="FFFFFF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val>
            <c:numRef>
              <c:f>Лист4!$D$2:$D$3</c:f>
              <c:numCache>
                <c:formatCode>General</c:formatCode>
                <c:ptCount val="2"/>
                <c:pt idx="0">
                  <c:v>404</c:v>
                </c:pt>
                <c:pt idx="1">
                  <c:v>78</c:v>
                </c:pt>
              </c:numCache>
            </c:numRef>
          </c:val>
        </c:ser>
        <c:firstSliceAng val="0"/>
        <c:holeSize val="50"/>
      </c:doughnutChart>
      <c:spPr>
        <a:noFill/>
        <a:ln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4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Спрос на душу населения</a:t>
            </a:r>
          </a:p>
        </c:rich>
      </c:tx>
      <c:layout>
        <c:manualLayout>
          <c:xMode val="edge"/>
          <c:yMode val="edge"/>
          <c:x val="0.33960762793915866"/>
          <c:y val="0"/>
        </c:manualLayout>
      </c:layout>
    </c:title>
    <c:plotArea>
      <c:layout>
        <c:manualLayout>
          <c:layoutTarget val="inner"/>
          <c:xMode val="edge"/>
          <c:yMode val="edge"/>
          <c:x val="7.2394559318320922E-2"/>
          <c:y val="3.0149408513345202E-2"/>
          <c:w val="0.76494466233727865"/>
          <c:h val="0.8041975387976735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Мир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Лист1!$A$2:$A$6</c:f>
              <c:strCache>
                <c:ptCount val="5"/>
                <c:pt idx="0">
                  <c:v>2000 г.</c:v>
                </c:pt>
                <c:pt idx="1">
                  <c:v>2005 г.</c:v>
                </c:pt>
                <c:pt idx="2">
                  <c:v>2010 г.</c:v>
                </c:pt>
                <c:pt idx="3">
                  <c:v>2015 г.</c:v>
                </c:pt>
                <c:pt idx="4">
                  <c:v>2020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75</c:v>
                </c:pt>
                <c:pt idx="1">
                  <c:v>85</c:v>
                </c:pt>
                <c:pt idx="2">
                  <c:v>100</c:v>
                </c:pt>
                <c:pt idx="3">
                  <c:v>115</c:v>
                </c:pt>
                <c:pt idx="4">
                  <c:v>130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Индия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Лист1!$A$2:$A$6</c:f>
              <c:strCache>
                <c:ptCount val="5"/>
                <c:pt idx="0">
                  <c:v>2000 г.</c:v>
                </c:pt>
                <c:pt idx="1">
                  <c:v>2005 г.</c:v>
                </c:pt>
                <c:pt idx="2">
                  <c:v>2010 г.</c:v>
                </c:pt>
                <c:pt idx="3">
                  <c:v>2015 г.</c:v>
                </c:pt>
                <c:pt idx="4">
                  <c:v>2020 г.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25</c:v>
                </c:pt>
                <c:pt idx="3">
                  <c:v>35</c:v>
                </c:pt>
                <c:pt idx="4">
                  <c:v>40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rgbClr val="FFFF00"/>
              </a:solidFill>
            </a:ln>
          </c:spPr>
          <c:cat>
            <c:strRef>
              <c:f>Лист1!$A$2:$A$6</c:f>
              <c:strCache>
                <c:ptCount val="5"/>
                <c:pt idx="0">
                  <c:v>2000 г.</c:v>
                </c:pt>
                <c:pt idx="1">
                  <c:v>2005 г.</c:v>
                </c:pt>
                <c:pt idx="2">
                  <c:v>2010 г.</c:v>
                </c:pt>
                <c:pt idx="3">
                  <c:v>2015 г.</c:v>
                </c:pt>
                <c:pt idx="4">
                  <c:v>2020 г.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60</c:v>
                </c:pt>
                <c:pt idx="1">
                  <c:v>80</c:v>
                </c:pt>
                <c:pt idx="2">
                  <c:v>97</c:v>
                </c:pt>
                <c:pt idx="3">
                  <c:v>115</c:v>
                </c:pt>
                <c:pt idx="4">
                  <c:v>140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Бразилия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cat>
            <c:strRef>
              <c:f>Лист1!$A$2:$A$6</c:f>
              <c:strCache>
                <c:ptCount val="5"/>
                <c:pt idx="0">
                  <c:v>2000 г.</c:v>
                </c:pt>
                <c:pt idx="1">
                  <c:v>2005 г.</c:v>
                </c:pt>
                <c:pt idx="2">
                  <c:v>2010 г.</c:v>
                </c:pt>
                <c:pt idx="3">
                  <c:v>2015 г.</c:v>
                </c:pt>
                <c:pt idx="4">
                  <c:v>2020 г.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100</c:v>
                </c:pt>
                <c:pt idx="1">
                  <c:v>107</c:v>
                </c:pt>
                <c:pt idx="2">
                  <c:v>110</c:v>
                </c:pt>
                <c:pt idx="3">
                  <c:v>122</c:v>
                </c:pt>
                <c:pt idx="4">
                  <c:v>168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Китай</c:v>
                </c:pt>
              </c:strCache>
            </c:strRef>
          </c:tx>
          <c:spPr>
            <a:solidFill>
              <a:srgbClr val="E10000"/>
            </a:solidFill>
          </c:spPr>
          <c:cat>
            <c:strRef>
              <c:f>Лист1!$A$2:$A$6</c:f>
              <c:strCache>
                <c:ptCount val="5"/>
                <c:pt idx="0">
                  <c:v>2000 г.</c:v>
                </c:pt>
                <c:pt idx="1">
                  <c:v>2005 г.</c:v>
                </c:pt>
                <c:pt idx="2">
                  <c:v>2010 г.</c:v>
                </c:pt>
                <c:pt idx="3">
                  <c:v>2015 г.</c:v>
                </c:pt>
                <c:pt idx="4">
                  <c:v>2020 г.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40</c:v>
                </c:pt>
                <c:pt idx="1">
                  <c:v>65</c:v>
                </c:pt>
                <c:pt idx="2">
                  <c:v>114</c:v>
                </c:pt>
                <c:pt idx="3">
                  <c:v>178</c:v>
                </c:pt>
                <c:pt idx="4">
                  <c:v>220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США, ЕС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Лист1!$A$2:$A$6</c:f>
              <c:strCache>
                <c:ptCount val="5"/>
                <c:pt idx="0">
                  <c:v>2000 г.</c:v>
                </c:pt>
                <c:pt idx="1">
                  <c:v>2005 г.</c:v>
                </c:pt>
                <c:pt idx="2">
                  <c:v>2010 г.</c:v>
                </c:pt>
                <c:pt idx="3">
                  <c:v>2015 г.</c:v>
                </c:pt>
                <c:pt idx="4">
                  <c:v>2020 г.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405</c:v>
                </c:pt>
                <c:pt idx="1">
                  <c:v>385</c:v>
                </c:pt>
                <c:pt idx="2">
                  <c:v>315</c:v>
                </c:pt>
                <c:pt idx="3">
                  <c:v>320</c:v>
                </c:pt>
                <c:pt idx="4">
                  <c:v>380</c:v>
                </c:pt>
              </c:numCache>
            </c:numRef>
          </c:val>
        </c:ser>
        <c:axId val="84677760"/>
        <c:axId val="84679296"/>
      </c:barChart>
      <c:catAx>
        <c:axId val="84677760"/>
        <c:scaling>
          <c:orientation val="minMax"/>
        </c:scaling>
        <c:axPos val="b"/>
        <c:tickLblPos val="nextTo"/>
        <c:crossAx val="84679296"/>
        <c:crosses val="autoZero"/>
        <c:auto val="1"/>
        <c:lblAlgn val="ctr"/>
        <c:lblOffset val="100"/>
      </c:catAx>
      <c:valAx>
        <c:axId val="84679296"/>
        <c:scaling>
          <c:orientation val="minMax"/>
        </c:scaling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кг</a:t>
                </a:r>
                <a:r>
                  <a:rPr lang="en-US"/>
                  <a:t>/</a:t>
                </a:r>
                <a:r>
                  <a:rPr lang="ru-RU"/>
                  <a:t>чел.</a:t>
                </a:r>
              </a:p>
            </c:rich>
          </c:tx>
          <c:layout/>
        </c:title>
        <c:numFmt formatCode="General" sourceLinked="1"/>
        <c:tickLblPos val="nextTo"/>
        <c:crossAx val="84677760"/>
        <c:crosses val="autoZero"/>
        <c:crossBetween val="between"/>
      </c:valAx>
      <c:spPr>
        <a:noFill/>
        <a:ln>
          <a:noFill/>
        </a:ln>
      </c:spPr>
    </c:plotArea>
    <c:legend>
      <c:legendPos val="r"/>
      <c:legendEntry>
        <c:idx val="2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.86090961381660103"/>
          <c:y val="0.14220779916246407"/>
          <c:w val="0.12984742811659344"/>
          <c:h val="0.73721170838286798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0.10972222222222353"/>
          <c:y val="0.11943926776998329"/>
          <c:w val="0.8125"/>
          <c:h val="0.791963567835436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6.0772090988627479E-4"/>
                  <c:y val="1.0014623378874776E-2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3.1534776902887141E-2"/>
                  <c:y val="-0.1241109777712692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7.9886689511034142E-2"/>
                  <c:y val="3.9047623870167351E-2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-2.0100612423447285E-3"/>
                  <c:y val="-0.17780509912145337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-0.19804510547292892"/>
                  <c:y val="1.4141631009950141E-2"/>
                </c:manualLayout>
              </c:layout>
              <c:tx>
                <c:rich>
                  <a:bodyPr/>
                  <a:lstStyle/>
                  <a:p>
                    <a:r>
                      <a:rPr lang="ru-RU" sz="2200" dirty="0" smtClean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t>Химия и нефтехимия; </a:t>
                    </a:r>
                    <a:r>
                      <a:rPr lang="ru-RU" sz="2200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t>376</a:t>
                    </a: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220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нефтедобыча</c:v>
                </c:pt>
                <c:pt idx="1">
                  <c:v>нефтепере-работка</c:v>
                </c:pt>
                <c:pt idx="2">
                  <c:v>химическое производство</c:v>
                </c:pt>
                <c:pt idx="3">
                  <c:v>пр-во резиновых и пластмассо-вых изделий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0.17005988023952096</c:v>
                </c:pt>
                <c:pt idx="1">
                  <c:v>1.796407185628747E-2</c:v>
                </c:pt>
                <c:pt idx="2">
                  <c:v>0.27664670658682633</c:v>
                </c:pt>
                <c:pt idx="3">
                  <c:v>0.53532934131736409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193959099527862"/>
          <c:y val="8.8028057715736546E-2"/>
          <c:w val="0.88806040900472127"/>
          <c:h val="0.6866211079492347"/>
        </c:manualLayout>
      </c:layout>
      <c:barChart>
        <c:barDir val="col"/>
        <c:grouping val="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Полиэтилен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-4.0404168946692014E-3"/>
                  <c:y val="-0.15483762594950368"/>
                </c:manualLayout>
              </c:layout>
              <c:dLblPos val="inEnd"/>
              <c:showVal val="1"/>
            </c:dLbl>
            <c:dLbl>
              <c:idx val="1"/>
              <c:layout>
                <c:manualLayout>
                  <c:x val="-4.0404168946692014E-3"/>
                  <c:y val="-0.1376334452884477"/>
                </c:manualLayout>
              </c:layout>
              <c:dLblPos val="inEnd"/>
              <c:showVal val="1"/>
            </c:dLbl>
            <c:dLbl>
              <c:idx val="2"/>
              <c:layout>
                <c:manualLayout>
                  <c:x val="-8.0808337893384027E-3"/>
                  <c:y val="-0.16057235283652241"/>
                </c:manualLayout>
              </c:layout>
              <c:dLblPos val="inEnd"/>
              <c:showVal val="1"/>
            </c:dLbl>
            <c:txPr>
              <a:bodyPr/>
              <a:lstStyle/>
              <a:p>
                <a:pPr>
                  <a:defRPr sz="1600" b="1" i="1"/>
                </a:pPr>
                <a:endParaRPr lang="ru-RU"/>
              </a:p>
            </c:txPr>
            <c:dLblPos val="inEnd"/>
            <c:showVal val="1"/>
          </c:dLbls>
          <c:cat>
            <c:strRef>
              <c:f>Лист1!$B$1:$D$1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Лист1!$B$2:$D$2</c:f>
              <c:numCache>
                <c:formatCode>0</c:formatCode>
                <c:ptCount val="3"/>
                <c:pt idx="0">
                  <c:v>32.724000000000011</c:v>
                </c:pt>
                <c:pt idx="1">
                  <c:v>47.256</c:v>
                </c:pt>
                <c:pt idx="2">
                  <c:v>82.361999999999995</c:v>
                </c:pt>
              </c:numCache>
            </c:numRef>
          </c:val>
        </c:ser>
        <c:overlap val="100"/>
        <c:axId val="97412992"/>
        <c:axId val="97414528"/>
      </c:barChart>
      <c:catAx>
        <c:axId val="9741299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0"/>
            </a:pPr>
            <a:endParaRPr lang="ru-RU"/>
          </a:p>
        </c:txPr>
        <c:crossAx val="97414528"/>
        <c:crosses val="autoZero"/>
        <c:auto val="1"/>
        <c:lblAlgn val="ctr"/>
        <c:lblOffset val="100"/>
      </c:catAx>
      <c:valAx>
        <c:axId val="97414528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97412992"/>
        <c:crosses val="autoZero"/>
        <c:crossBetween val="between"/>
        <c:majorUnit val="20"/>
      </c:valAx>
      <c:spPr>
        <a:solidFill>
          <a:schemeClr val="accent3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14602161058944091"/>
          <c:y val="3.5747901966595601E-2"/>
          <c:w val="0.75098863057342913"/>
          <c:h val="0.26275254247084545"/>
        </c:manualLayout>
      </c:layout>
      <c:spPr>
        <a:noFill/>
      </c:spPr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193959099527859"/>
          <c:y val="8.8028057715736546E-2"/>
          <c:w val="0.88806040900472127"/>
          <c:h val="0.6866211079492347"/>
        </c:manualLayout>
      </c:layout>
      <c:barChart>
        <c:barDir val="col"/>
        <c:grouping val="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Полипропилен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-4.0404168946692014E-3"/>
                  <c:y val="-0.15483762594950368"/>
                </c:manualLayout>
              </c:layout>
              <c:dLblPos val="inEnd"/>
              <c:showVal val="1"/>
            </c:dLbl>
            <c:dLbl>
              <c:idx val="1"/>
              <c:layout>
                <c:manualLayout>
                  <c:x val="-4.0404168946692014E-3"/>
                  <c:y val="-0.1376334452884477"/>
                </c:manualLayout>
              </c:layout>
              <c:dLblPos val="inEnd"/>
              <c:showVal val="1"/>
            </c:dLbl>
            <c:dLbl>
              <c:idx val="2"/>
              <c:layout>
                <c:manualLayout>
                  <c:x val="-8.0808337893384027E-3"/>
                  <c:y val="-0.16057235283652241"/>
                </c:manualLayout>
              </c:layout>
              <c:dLblPos val="inEnd"/>
              <c:showVal val="1"/>
            </c:dLbl>
            <c:txPr>
              <a:bodyPr/>
              <a:lstStyle/>
              <a:p>
                <a:pPr>
                  <a:defRPr sz="1600" b="1" i="1"/>
                </a:pPr>
                <a:endParaRPr lang="ru-RU"/>
              </a:p>
            </c:txPr>
            <c:dLblPos val="inEnd"/>
            <c:showVal val="1"/>
          </c:dLbls>
          <c:cat>
            <c:strRef>
              <c:f>Лист1!$B$1:$D$1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Лист1!$B$2:$D$2</c:f>
              <c:numCache>
                <c:formatCode>0</c:formatCode>
                <c:ptCount val="3"/>
                <c:pt idx="0">
                  <c:v>16.561999999999987</c:v>
                </c:pt>
                <c:pt idx="1">
                  <c:v>57.977000000000004</c:v>
                </c:pt>
                <c:pt idx="2">
                  <c:v>55.141000000000005</c:v>
                </c:pt>
              </c:numCache>
            </c:numRef>
          </c:val>
        </c:ser>
        <c:overlap val="100"/>
        <c:axId val="97909760"/>
        <c:axId val="98112256"/>
      </c:barChart>
      <c:catAx>
        <c:axId val="9790976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0"/>
            </a:pPr>
            <a:endParaRPr lang="ru-RU"/>
          </a:p>
        </c:txPr>
        <c:crossAx val="98112256"/>
        <c:crosses val="autoZero"/>
        <c:auto val="1"/>
        <c:lblAlgn val="ctr"/>
        <c:lblOffset val="100"/>
      </c:catAx>
      <c:valAx>
        <c:axId val="98112256"/>
        <c:scaling>
          <c:orientation val="minMax"/>
          <c:max val="100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97909760"/>
        <c:crosses val="autoZero"/>
        <c:crossBetween val="between"/>
        <c:majorUnit val="20"/>
      </c:valAx>
      <c:spPr>
        <a:solidFill>
          <a:schemeClr val="accent3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1447516140050282"/>
          <c:y val="2.9617676673575708E-2"/>
          <c:w val="0.85321128207712504"/>
          <c:h val="0.26275254247084545"/>
        </c:manualLayout>
      </c:layout>
      <c:spPr>
        <a:noFill/>
      </c:spPr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193959099527859"/>
          <c:y val="8.8028057715736546E-2"/>
          <c:w val="0.88806040900472127"/>
          <c:h val="0.6866211079492347"/>
        </c:manualLayout>
      </c:layout>
      <c:barChart>
        <c:barDir val="col"/>
        <c:grouping val="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Полиэфиры, лапрол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-4.0404168946692014E-3"/>
                  <c:y val="-0.15483762594950368"/>
                </c:manualLayout>
              </c:layout>
              <c:dLblPos val="inEnd"/>
              <c:showVal val="1"/>
            </c:dLbl>
            <c:dLbl>
              <c:idx val="1"/>
              <c:layout>
                <c:manualLayout>
                  <c:x val="-4.0404168946692014E-3"/>
                  <c:y val="-0.1376334452884477"/>
                </c:manualLayout>
              </c:layout>
              <c:dLblPos val="inEnd"/>
              <c:showVal val="1"/>
            </c:dLbl>
            <c:dLbl>
              <c:idx val="2"/>
              <c:layout>
                <c:manualLayout>
                  <c:x val="-8.0808337893384027E-3"/>
                  <c:y val="-0.16057235283652241"/>
                </c:manualLayout>
              </c:layout>
              <c:dLblPos val="inEnd"/>
              <c:showVal val="1"/>
            </c:dLbl>
            <c:txPr>
              <a:bodyPr/>
              <a:lstStyle/>
              <a:p>
                <a:pPr>
                  <a:defRPr sz="1600" b="1" i="1"/>
                </a:pPr>
                <a:endParaRPr lang="ru-RU"/>
              </a:p>
            </c:txPr>
            <c:dLblPos val="inEnd"/>
            <c:showVal val="1"/>
          </c:dLbls>
          <c:cat>
            <c:strRef>
              <c:f>Лист1!$B$1:$D$1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Лист1!$B$2:$D$2</c:f>
              <c:numCache>
                <c:formatCode>0</c:formatCode>
                <c:ptCount val="3"/>
                <c:pt idx="0">
                  <c:v>15.762</c:v>
                </c:pt>
                <c:pt idx="1">
                  <c:v>15.6</c:v>
                </c:pt>
                <c:pt idx="2">
                  <c:v>18.004999999999999</c:v>
                </c:pt>
              </c:numCache>
            </c:numRef>
          </c:val>
        </c:ser>
        <c:overlap val="100"/>
        <c:axId val="97870208"/>
        <c:axId val="97871744"/>
      </c:barChart>
      <c:catAx>
        <c:axId val="9787020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0"/>
            </a:pPr>
            <a:endParaRPr lang="ru-RU"/>
          </a:p>
        </c:txPr>
        <c:crossAx val="97871744"/>
        <c:crosses val="autoZero"/>
        <c:auto val="1"/>
        <c:lblAlgn val="ctr"/>
        <c:lblOffset val="100"/>
      </c:catAx>
      <c:valAx>
        <c:axId val="97871744"/>
        <c:scaling>
          <c:orientation val="minMax"/>
          <c:max val="100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97870208"/>
        <c:crosses val="autoZero"/>
        <c:crossBetween val="between"/>
        <c:majorUnit val="20"/>
      </c:valAx>
      <c:spPr>
        <a:solidFill>
          <a:schemeClr val="accent3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11406383222407453"/>
          <c:y val="3.574811995784298E-2"/>
          <c:w val="0.88284088197298727"/>
          <c:h val="0.26275254247084545"/>
        </c:manualLayout>
      </c:layout>
      <c:spPr>
        <a:noFill/>
      </c:spPr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193959099527859"/>
          <c:y val="8.8028057715736546E-2"/>
          <c:w val="0.88806040900472127"/>
          <c:h val="0.6866211079492347"/>
        </c:manualLayout>
      </c:layout>
      <c:barChart>
        <c:barDir val="col"/>
        <c:grouping val="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Поликарбонат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-4.0404168946692014E-3"/>
                  <c:y val="-0.15483762594950368"/>
                </c:manualLayout>
              </c:layout>
              <c:dLblPos val="inEnd"/>
              <c:showVal val="1"/>
            </c:dLbl>
            <c:dLbl>
              <c:idx val="1"/>
              <c:layout>
                <c:manualLayout>
                  <c:x val="-4.0404168946692014E-3"/>
                  <c:y val="-0.1376334452884477"/>
                </c:manualLayout>
              </c:layout>
              <c:dLblPos val="inEnd"/>
              <c:showVal val="1"/>
            </c:dLbl>
            <c:dLbl>
              <c:idx val="2"/>
              <c:layout>
                <c:manualLayout>
                  <c:x val="-8.0808337893384027E-3"/>
                  <c:y val="-0.16057235283652241"/>
                </c:manualLayout>
              </c:layout>
              <c:dLblPos val="inEnd"/>
              <c:showVal val="1"/>
            </c:dLbl>
            <c:txPr>
              <a:bodyPr/>
              <a:lstStyle/>
              <a:p>
                <a:pPr>
                  <a:defRPr sz="1600" b="1" i="1"/>
                </a:pPr>
                <a:endParaRPr lang="ru-RU"/>
              </a:p>
            </c:txPr>
            <c:dLblPos val="inEnd"/>
            <c:showVal val="1"/>
          </c:dLbls>
          <c:cat>
            <c:strRef>
              <c:f>Лист1!$B$1:$D$1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Лист1!$B$2:$D$2</c:f>
              <c:numCache>
                <c:formatCode>0</c:formatCode>
                <c:ptCount val="3"/>
                <c:pt idx="0">
                  <c:v>0</c:v>
                </c:pt>
                <c:pt idx="1">
                  <c:v>6.7709999999999999</c:v>
                </c:pt>
                <c:pt idx="2">
                  <c:v>7</c:v>
                </c:pt>
              </c:numCache>
            </c:numRef>
          </c:val>
        </c:ser>
        <c:overlap val="100"/>
        <c:axId val="98723328"/>
        <c:axId val="98724864"/>
      </c:barChart>
      <c:catAx>
        <c:axId val="9872332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0"/>
            </a:pPr>
            <a:endParaRPr lang="ru-RU"/>
          </a:p>
        </c:txPr>
        <c:crossAx val="98724864"/>
        <c:crosses val="autoZero"/>
        <c:auto val="1"/>
        <c:lblAlgn val="ctr"/>
        <c:lblOffset val="100"/>
      </c:catAx>
      <c:valAx>
        <c:axId val="98724864"/>
        <c:scaling>
          <c:orientation val="minMax"/>
          <c:max val="100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98723328"/>
        <c:crosses val="autoZero"/>
        <c:crossBetween val="between"/>
        <c:majorUnit val="20"/>
      </c:valAx>
      <c:spPr>
        <a:solidFill>
          <a:schemeClr val="accent3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14686815832647451"/>
          <c:y val="3.5747901966595601E-2"/>
          <c:w val="0.84876681896826867"/>
          <c:h val="0.26275254247084545"/>
        </c:manualLayout>
      </c:layout>
      <c:spPr>
        <a:noFill/>
      </c:spPr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193959099527859"/>
          <c:y val="8.8028057715736546E-2"/>
          <c:w val="0.88806040900472127"/>
          <c:h val="0.6866211079492347"/>
        </c:manualLayout>
      </c:layout>
      <c:barChart>
        <c:barDir val="col"/>
        <c:grouping val="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Полистирол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-4.0404168946692014E-3"/>
                  <c:y val="-0.15483762594950368"/>
                </c:manualLayout>
              </c:layout>
              <c:dLblPos val="inEnd"/>
              <c:showVal val="1"/>
            </c:dLbl>
            <c:dLbl>
              <c:idx val="1"/>
              <c:layout>
                <c:manualLayout>
                  <c:x val="-4.0404168946692014E-3"/>
                  <c:y val="-0.1376334452884477"/>
                </c:manualLayout>
              </c:layout>
              <c:dLblPos val="inEnd"/>
              <c:showVal val="1"/>
            </c:dLbl>
            <c:dLbl>
              <c:idx val="2"/>
              <c:layout>
                <c:manualLayout>
                  <c:x val="-8.0808337893384027E-3"/>
                  <c:y val="-0.16057235283652241"/>
                </c:manualLayout>
              </c:layout>
              <c:dLblPos val="inEnd"/>
              <c:showVal val="1"/>
            </c:dLbl>
            <c:txPr>
              <a:bodyPr/>
              <a:lstStyle/>
              <a:p>
                <a:pPr>
                  <a:defRPr sz="1600" b="1" i="1"/>
                </a:pPr>
                <a:endParaRPr lang="ru-RU"/>
              </a:p>
            </c:txPr>
            <c:dLblPos val="inEnd"/>
            <c:showVal val="1"/>
          </c:dLbls>
          <c:cat>
            <c:strRef>
              <c:f>Лист1!$B$1:$D$1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Лист1!$B$2:$D$2</c:f>
              <c:numCache>
                <c:formatCode>0.0</c:formatCode>
                <c:ptCount val="3"/>
                <c:pt idx="0">
                  <c:v>1.1910000000000001</c:v>
                </c:pt>
                <c:pt idx="1">
                  <c:v>1.8440000000000001</c:v>
                </c:pt>
                <c:pt idx="2">
                  <c:v>1.157</c:v>
                </c:pt>
              </c:numCache>
            </c:numRef>
          </c:val>
        </c:ser>
        <c:overlap val="100"/>
        <c:axId val="98863744"/>
        <c:axId val="98869632"/>
      </c:barChart>
      <c:catAx>
        <c:axId val="9886374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0"/>
            </a:pPr>
            <a:endParaRPr lang="ru-RU"/>
          </a:p>
        </c:txPr>
        <c:crossAx val="98869632"/>
        <c:crosses val="autoZero"/>
        <c:auto val="1"/>
        <c:lblAlgn val="ctr"/>
        <c:lblOffset val="100"/>
      </c:catAx>
      <c:valAx>
        <c:axId val="98869632"/>
        <c:scaling>
          <c:orientation val="minMax"/>
          <c:max val="100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98863744"/>
        <c:crosses val="autoZero"/>
        <c:crossBetween val="between"/>
        <c:majorUnit val="20"/>
      </c:valAx>
      <c:spPr>
        <a:solidFill>
          <a:schemeClr val="accent3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14813815491088678"/>
          <c:y val="3.5747901966595601E-2"/>
          <c:w val="0.84876681896826867"/>
          <c:h val="0.26275254247084545"/>
        </c:manualLayout>
      </c:layout>
      <c:spPr>
        <a:noFill/>
      </c:spPr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193959099527859"/>
          <c:y val="8.8028057715736546E-2"/>
          <c:w val="0.88806040900472127"/>
          <c:h val="0.6866211079492347"/>
        </c:manualLayout>
      </c:layout>
      <c:barChart>
        <c:barDir val="col"/>
        <c:grouping val="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Сэвилен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-4.0404168946692014E-3"/>
                  <c:y val="-0.15483762594950368"/>
                </c:manualLayout>
              </c:layout>
              <c:dLblPos val="inEnd"/>
              <c:showVal val="1"/>
            </c:dLbl>
            <c:dLbl>
              <c:idx val="1"/>
              <c:layout>
                <c:manualLayout>
                  <c:x val="-4.0404168946692014E-3"/>
                  <c:y val="-0.1376334452884477"/>
                </c:manualLayout>
              </c:layout>
              <c:dLblPos val="inEnd"/>
              <c:showVal val="1"/>
            </c:dLbl>
            <c:dLbl>
              <c:idx val="2"/>
              <c:layout>
                <c:manualLayout>
                  <c:x val="-8.0808337893384027E-3"/>
                  <c:y val="-0.16057235283652241"/>
                </c:manualLayout>
              </c:layout>
              <c:dLblPos val="inEnd"/>
              <c:showVal val="1"/>
            </c:dLbl>
            <c:txPr>
              <a:bodyPr/>
              <a:lstStyle/>
              <a:p>
                <a:pPr>
                  <a:defRPr sz="1600" b="1" i="1"/>
                </a:pPr>
                <a:endParaRPr lang="ru-RU"/>
              </a:p>
            </c:txPr>
            <c:dLblPos val="inEnd"/>
            <c:showVal val="1"/>
          </c:dLbls>
          <c:cat>
            <c:strRef>
              <c:f>Лист1!$B$1:$D$1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Лист1!$B$2:$D$2</c:f>
              <c:numCache>
                <c:formatCode>0.0</c:formatCode>
                <c:ptCount val="3"/>
                <c:pt idx="0">
                  <c:v>0.88900000000000001</c:v>
                </c:pt>
                <c:pt idx="1">
                  <c:v>0.39700000000000074</c:v>
                </c:pt>
                <c:pt idx="2">
                  <c:v>0.38700000000000062</c:v>
                </c:pt>
              </c:numCache>
            </c:numRef>
          </c:val>
        </c:ser>
        <c:overlap val="100"/>
        <c:axId val="98889728"/>
        <c:axId val="98891264"/>
      </c:barChart>
      <c:catAx>
        <c:axId val="9888972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0"/>
            </a:pPr>
            <a:endParaRPr lang="ru-RU"/>
          </a:p>
        </c:txPr>
        <c:crossAx val="98891264"/>
        <c:crosses val="autoZero"/>
        <c:auto val="1"/>
        <c:lblAlgn val="ctr"/>
        <c:lblOffset val="100"/>
      </c:catAx>
      <c:valAx>
        <c:axId val="98891264"/>
        <c:scaling>
          <c:orientation val="minMax"/>
          <c:max val="100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98889728"/>
        <c:crosses val="autoZero"/>
        <c:crossBetween val="between"/>
        <c:majorUnit val="20"/>
      </c:valAx>
      <c:spPr>
        <a:solidFill>
          <a:schemeClr val="accent3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14813815491088678"/>
          <c:y val="3.5747901966595601E-2"/>
          <c:w val="0.84876681896826867"/>
          <c:h val="0.26275254247084545"/>
        </c:manualLayout>
      </c:layout>
      <c:spPr>
        <a:noFill/>
      </c:spPr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3976153843344864"/>
          <c:y val="0.18950300022786568"/>
          <c:w val="0.71508894159304304"/>
          <c:h val="0.651862166746841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Переработано полимеров: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1.2882864679253667E-3"/>
                  <c:y val="0.2752409550092418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полиэтилен</a:t>
                    </a:r>
                    <a:r>
                      <a:rPr lang="ru-RU" dirty="0"/>
                      <a:t>
50%</a:t>
                    </a:r>
                  </a:p>
                </c:rich>
              </c:tx>
              <c:dLblPos val="outEnd"/>
              <c:showCatName val="1"/>
              <c:showPercent val="1"/>
            </c:dLbl>
            <c:dLbl>
              <c:idx val="1"/>
              <c:layout>
                <c:manualLayout>
                  <c:x val="0.11115628389226535"/>
                  <c:y val="0.12347266881028961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dirty="0" err="1" smtClean="0"/>
                      <a:t>полипропи-лен</a:t>
                    </a:r>
                    <a:r>
                      <a:rPr lang="ru-RU" sz="1800" b="0" dirty="0"/>
                      <a:t>
31%</a:t>
                    </a:r>
                  </a:p>
                </c:rich>
              </c:tx>
              <c:dLblPos val="outEnd"/>
              <c:showCatName val="1"/>
              <c:showPercent val="1"/>
            </c:dLbl>
            <c:dLbl>
              <c:idx val="2"/>
              <c:layout>
                <c:manualLayout>
                  <c:x val="1.2125138612138013E-2"/>
                  <c:y val="2.5723472668810355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dirty="0" err="1" smtClean="0"/>
                      <a:t>поли-эфиры</a:t>
                    </a:r>
                    <a:r>
                      <a:rPr lang="ru-RU" sz="1800" b="0" dirty="0"/>
                      <a:t>, </a:t>
                    </a:r>
                    <a:endParaRPr lang="ru-RU" sz="1800" b="0" dirty="0" smtClean="0"/>
                  </a:p>
                  <a:p>
                    <a:r>
                      <a:rPr lang="ru-RU" sz="1800" b="0" dirty="0" err="1" smtClean="0"/>
                      <a:t>лапролы</a:t>
                    </a:r>
                    <a:r>
                      <a:rPr lang="ru-RU" sz="1800" b="0" dirty="0"/>
                      <a:t>
13%</a:t>
                    </a:r>
                  </a:p>
                </c:rich>
              </c:tx>
              <c:dLblPos val="outEnd"/>
              <c:showCatName val="1"/>
              <c:showPercent val="1"/>
            </c:dLbl>
            <c:dLbl>
              <c:idx val="3"/>
              <c:layout>
                <c:manualLayout>
                  <c:x val="4.9522267408528317E-2"/>
                  <c:y val="2.5723472668810346E-3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поликар-бонат</a:t>
                    </a:r>
                    <a:r>
                      <a:rPr lang="ru-RU" dirty="0"/>
                      <a:t>
6%</a:t>
                    </a:r>
                  </a:p>
                </c:rich>
              </c:tx>
              <c:dLblPos val="outEnd"/>
              <c:showCatName val="1"/>
              <c:showPercent val="1"/>
            </c:dLbl>
            <c:dLbl>
              <c:idx val="4"/>
              <c:layout>
                <c:manualLayout>
                  <c:x val="0.10084512322634294"/>
                  <c:y val="6.9453376205787801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dirty="0" smtClean="0"/>
                      <a:t>полистирол</a:t>
                    </a:r>
                    <a:r>
                      <a:rPr lang="ru-RU" sz="1800" b="0" dirty="0"/>
                      <a:t>
</a:t>
                    </a:r>
                    <a:r>
                      <a:rPr lang="ru-RU" sz="1800" b="0" dirty="0" smtClean="0"/>
                      <a:t>0,6%</a:t>
                    </a:r>
                    <a:endParaRPr lang="ru-RU" sz="1800" b="0" dirty="0"/>
                  </a:p>
                </c:rich>
              </c:tx>
              <c:dLblPos val="outEnd"/>
              <c:showCatName val="1"/>
              <c:showPercent val="1"/>
            </c:dLbl>
            <c:txPr>
              <a:bodyPr/>
              <a:lstStyle/>
              <a:p>
                <a:pPr>
                  <a:defRPr sz="1800" b="0"/>
                </a:pPr>
                <a:endParaRPr lang="ru-RU"/>
              </a:p>
            </c:txPr>
            <c:dLblPos val="outEnd"/>
            <c:showCatName val="1"/>
            <c:showPercent val="1"/>
          </c:dLbls>
          <c:cat>
            <c:strRef>
              <c:f>Лист1!$A$2:$A$6</c:f>
              <c:strCache>
                <c:ptCount val="5"/>
                <c:pt idx="0">
                  <c:v>полиэтилен</c:v>
                </c:pt>
                <c:pt idx="1">
                  <c:v>полипропилен</c:v>
                </c:pt>
                <c:pt idx="2">
                  <c:v>полиэфиры, 
лапролы</c:v>
                </c:pt>
                <c:pt idx="3">
                  <c:v>поликарбонат</c:v>
                </c:pt>
                <c:pt idx="4">
                  <c:v>полистирол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101674.93</c:v>
                </c:pt>
                <c:pt idx="1">
                  <c:v>63743.3</c:v>
                </c:pt>
                <c:pt idx="2">
                  <c:v>25820</c:v>
                </c:pt>
                <c:pt idx="3">
                  <c:v>12693</c:v>
                </c:pt>
                <c:pt idx="4">
                  <c:v>1157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800">
                <a:effectLst/>
              </a:rPr>
              <a:t>Доля мирового спроса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7.1726450860309127E-2"/>
          <c:y val="3.8752250209561502E-2"/>
          <c:w val="0.76968853172093443"/>
          <c:h val="0.75862417721345499"/>
        </c:manualLayout>
      </c:layout>
      <c:barChart>
        <c:barDir val="col"/>
        <c:grouping val="stacked"/>
        <c:ser>
          <c:idx val="4"/>
          <c:order val="0"/>
          <c:tx>
            <c:strRef>
              <c:f>Лист1!$F$1</c:f>
              <c:strCache>
                <c:ptCount val="1"/>
                <c:pt idx="0">
                  <c:v>США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Лист1!$A$2:$A$6</c:f>
              <c:strCache>
                <c:ptCount val="5"/>
                <c:pt idx="0">
                  <c:v>2000 г.</c:v>
                </c:pt>
                <c:pt idx="1">
                  <c:v>2005 г.</c:v>
                </c:pt>
                <c:pt idx="2">
                  <c:v>2010 г.</c:v>
                </c:pt>
                <c:pt idx="3">
                  <c:v>2015 г.</c:v>
                </c:pt>
                <c:pt idx="4">
                  <c:v>2020 г.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68</c:v>
                </c:pt>
                <c:pt idx="1">
                  <c:v>61</c:v>
                </c:pt>
                <c:pt idx="2">
                  <c:v>51</c:v>
                </c:pt>
                <c:pt idx="3">
                  <c:v>43.5</c:v>
                </c:pt>
                <c:pt idx="4">
                  <c:v>41.5</c:v>
                </c:pt>
              </c:numCache>
            </c:numRef>
          </c:val>
        </c:ser>
        <c:ser>
          <c:idx val="3"/>
          <c:order val="1"/>
          <c:tx>
            <c:strRef>
              <c:f>Лист1!$E$1</c:f>
              <c:strCache>
                <c:ptCount val="1"/>
                <c:pt idx="0">
                  <c:v>Китай</c:v>
                </c:pt>
              </c:strCache>
            </c:strRef>
          </c:tx>
          <c:spPr>
            <a:solidFill>
              <a:srgbClr val="E10000"/>
            </a:solidFill>
          </c:spPr>
          <c:cat>
            <c:strRef>
              <c:f>Лист1!$A$2:$A$6</c:f>
              <c:strCache>
                <c:ptCount val="5"/>
                <c:pt idx="0">
                  <c:v>2000 г.</c:v>
                </c:pt>
                <c:pt idx="1">
                  <c:v>2005 г.</c:v>
                </c:pt>
                <c:pt idx="2">
                  <c:v>2010 г.</c:v>
                </c:pt>
                <c:pt idx="3">
                  <c:v>2015 г.</c:v>
                </c:pt>
                <c:pt idx="4">
                  <c:v>2020 г.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7</c:v>
                </c:pt>
                <c:pt idx="1">
                  <c:v>10</c:v>
                </c:pt>
                <c:pt idx="2">
                  <c:v>12</c:v>
                </c:pt>
                <c:pt idx="3">
                  <c:v>13</c:v>
                </c:pt>
                <c:pt idx="4">
                  <c:v>18.399999999999999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Бразилия </c:v>
                </c:pt>
              </c:strCache>
            </c:strRef>
          </c:tx>
          <c:spPr>
            <a:solidFill>
              <a:schemeClr val="accent6"/>
            </a:solidFill>
          </c:spPr>
          <c:cat>
            <c:strRef>
              <c:f>Лист1!$A$2:$A$6</c:f>
              <c:strCache>
                <c:ptCount val="5"/>
                <c:pt idx="0">
                  <c:v>2000 г.</c:v>
                </c:pt>
                <c:pt idx="1">
                  <c:v>2005 г.</c:v>
                </c:pt>
                <c:pt idx="2">
                  <c:v>2010 г.</c:v>
                </c:pt>
                <c:pt idx="3">
                  <c:v>2015 г.</c:v>
                </c:pt>
                <c:pt idx="4">
                  <c:v>2020 г.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9</c:v>
                </c:pt>
                <c:pt idx="1">
                  <c:v>9</c:v>
                </c:pt>
                <c:pt idx="2">
                  <c:v>11</c:v>
                </c:pt>
                <c:pt idx="3">
                  <c:v>11</c:v>
                </c:pt>
                <c:pt idx="4">
                  <c:v>12</c:v>
                </c:pt>
              </c:numCache>
            </c:numRef>
          </c:val>
        </c:ser>
        <c:ser>
          <c:idx val="1"/>
          <c:order val="3"/>
          <c:tx>
            <c:strRef>
              <c:f>Лист1!$C$1</c:f>
              <c:strCache>
                <c:ptCount val="1"/>
                <c:pt idx="0">
                  <c:v>Россия 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rgbClr val="FFFF00"/>
              </a:solidFill>
            </a:ln>
          </c:spPr>
          <c:cat>
            <c:strRef>
              <c:f>Лист1!$A$2:$A$6</c:f>
              <c:strCache>
                <c:ptCount val="5"/>
                <c:pt idx="0">
                  <c:v>2000 г.</c:v>
                </c:pt>
                <c:pt idx="1">
                  <c:v>2005 г.</c:v>
                </c:pt>
                <c:pt idx="2">
                  <c:v>2010 г.</c:v>
                </c:pt>
                <c:pt idx="3">
                  <c:v>2015 г.</c:v>
                </c:pt>
                <c:pt idx="4">
                  <c:v>2020 г.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4.3</c:v>
                </c:pt>
                <c:pt idx="3">
                  <c:v>5.2</c:v>
                </c:pt>
                <c:pt idx="4">
                  <c:v>5</c:v>
                </c:pt>
              </c:numCache>
            </c:numRef>
          </c:val>
        </c:ser>
        <c:ser>
          <c:idx val="0"/>
          <c:order val="4"/>
          <c:tx>
            <c:strRef>
              <c:f>Лист1!$B$1</c:f>
              <c:strCache>
                <c:ptCount val="1"/>
                <c:pt idx="0">
                  <c:v>Индия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Лист1!$A$2:$A$6</c:f>
              <c:strCache>
                <c:ptCount val="5"/>
                <c:pt idx="0">
                  <c:v>2000 г.</c:v>
                </c:pt>
                <c:pt idx="1">
                  <c:v>2005 г.</c:v>
                </c:pt>
                <c:pt idx="2">
                  <c:v>2010 г.</c:v>
                </c:pt>
                <c:pt idx="3">
                  <c:v>2015 г.</c:v>
                </c:pt>
                <c:pt idx="4">
                  <c:v>2020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</c:v>
                </c:pt>
                <c:pt idx="1">
                  <c:v>8</c:v>
                </c:pt>
                <c:pt idx="2">
                  <c:v>12</c:v>
                </c:pt>
                <c:pt idx="3">
                  <c:v>8.5</c:v>
                </c:pt>
                <c:pt idx="4">
                  <c:v>19.5</c:v>
                </c:pt>
              </c:numCache>
            </c:numRef>
          </c:val>
        </c:ser>
        <c:overlap val="100"/>
        <c:axId val="84846848"/>
        <c:axId val="84860928"/>
      </c:barChart>
      <c:catAx>
        <c:axId val="8484684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4860928"/>
        <c:crosses val="autoZero"/>
        <c:auto val="1"/>
        <c:lblAlgn val="ctr"/>
        <c:lblOffset val="0"/>
      </c:catAx>
      <c:valAx>
        <c:axId val="84860928"/>
        <c:scaling>
          <c:orientation val="minMax"/>
        </c:scaling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/>
        </c:title>
        <c:numFmt formatCode="General" sourceLinked="1"/>
        <c:tickLblPos val="nextTo"/>
        <c:crossAx val="84846848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.86602950905336862"/>
          <c:y val="0.22578523060770139"/>
          <c:w val="0.12472753287982202"/>
          <c:h val="0.5950323038037582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anchor="t" anchorCtr="0"/>
          <a:lstStyle/>
          <a:p>
            <a:pPr algn="ctr">
              <a:defRPr/>
            </a:pPr>
            <a:r>
              <a:rPr lang="ru-RU" sz="1600" dirty="0" smtClean="0"/>
              <a:t>Изделия из </a:t>
            </a:r>
            <a:r>
              <a:rPr lang="ru-RU" sz="1600" dirty="0"/>
              <a:t>пластмасс</a:t>
            </a:r>
          </a:p>
          <a:p>
            <a:pPr algn="ctr">
              <a:defRPr/>
            </a:pPr>
            <a:r>
              <a:rPr lang="ru-RU" sz="1200" dirty="0"/>
              <a:t>кг/чел</a:t>
            </a:r>
            <a:r>
              <a:rPr lang="ru-RU" sz="1200" baseline="0" dirty="0"/>
              <a:t> в год</a:t>
            </a:r>
            <a:endParaRPr lang="ru-RU" sz="1200" dirty="0"/>
          </a:p>
        </c:rich>
      </c:tx>
      <c:layout>
        <c:manualLayout>
          <c:xMode val="edge"/>
          <c:yMode val="edge"/>
          <c:x val="0.15404414839690359"/>
          <c:y val="0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473"/>
            </a:solidFill>
          </c:spPr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2012</c:v>
                </c:pt>
                <c:pt idx="1">
                  <c:v>2030 (РФ)</c:v>
                </c:pt>
                <c:pt idx="2">
                  <c:v>2030 (мир)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30.2</c:v>
                </c:pt>
                <c:pt idx="1">
                  <c:v>79.400000000000006</c:v>
                </c:pt>
                <c:pt idx="2">
                  <c:v>140</c:v>
                </c:pt>
              </c:numCache>
            </c:numRef>
          </c:val>
        </c:ser>
        <c:dLbls>
          <c:showVal val="1"/>
        </c:dLbls>
        <c:gapWidth val="70"/>
        <c:axId val="84900480"/>
        <c:axId val="84918656"/>
      </c:barChart>
      <c:catAx>
        <c:axId val="8490048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4918656"/>
        <c:crosses val="autoZero"/>
        <c:auto val="1"/>
        <c:lblAlgn val="ctr"/>
        <c:lblOffset val="100"/>
      </c:catAx>
      <c:valAx>
        <c:axId val="84918656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extTo"/>
        <c:crossAx val="84900480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anchor="t" anchorCtr="0"/>
          <a:lstStyle/>
          <a:p>
            <a:pPr algn="ctr">
              <a:defRPr/>
            </a:pPr>
            <a:r>
              <a:rPr lang="ru-RU" sz="1600" dirty="0"/>
              <a:t>Минеральные удобрения</a:t>
            </a:r>
          </a:p>
          <a:p>
            <a:pPr algn="ctr">
              <a:defRPr/>
            </a:pPr>
            <a:r>
              <a:rPr lang="ru-RU" sz="1200" dirty="0"/>
              <a:t>кг/га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473"/>
            </a:solidFill>
          </c:spPr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2012</c:v>
                </c:pt>
                <c:pt idx="1">
                  <c:v>2030 (РФ)</c:v>
                </c:pt>
                <c:pt idx="2">
                  <c:v>2030 (мир)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</c:v>
                </c:pt>
                <c:pt idx="1">
                  <c:v>55.7</c:v>
                </c:pt>
                <c:pt idx="2">
                  <c:v>90</c:v>
                </c:pt>
              </c:numCache>
            </c:numRef>
          </c:val>
        </c:ser>
        <c:dLbls>
          <c:showVal val="1"/>
        </c:dLbls>
        <c:gapWidth val="70"/>
        <c:axId val="84560128"/>
        <c:axId val="84566016"/>
      </c:barChart>
      <c:catAx>
        <c:axId val="8456012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4566016"/>
        <c:crosses val="autoZero"/>
        <c:auto val="1"/>
        <c:lblAlgn val="ctr"/>
        <c:lblOffset val="100"/>
      </c:catAx>
      <c:valAx>
        <c:axId val="84566016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extTo"/>
        <c:crossAx val="84560128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/>
            </a:pPr>
            <a:r>
              <a:rPr lang="ru-RU" sz="1600" dirty="0"/>
              <a:t>Лакокрасочные материалы</a:t>
            </a:r>
          </a:p>
          <a:p>
            <a:pPr algn="ctr">
              <a:defRPr/>
            </a:pPr>
            <a:r>
              <a:rPr lang="ru-RU" sz="1200" dirty="0"/>
              <a:t>кг/чел в год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473"/>
            </a:solidFill>
          </c:spPr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2012</c:v>
                </c:pt>
                <c:pt idx="1">
                  <c:v>2030 (РФ)</c:v>
                </c:pt>
                <c:pt idx="2">
                  <c:v>2030 (мир)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10.4</c:v>
                </c:pt>
                <c:pt idx="1">
                  <c:v>21.8</c:v>
                </c:pt>
                <c:pt idx="2">
                  <c:v>23</c:v>
                </c:pt>
              </c:numCache>
            </c:numRef>
          </c:val>
        </c:ser>
        <c:dLbls>
          <c:showVal val="1"/>
        </c:dLbls>
        <c:gapWidth val="70"/>
        <c:axId val="85069824"/>
        <c:axId val="85071360"/>
      </c:barChart>
      <c:catAx>
        <c:axId val="8506982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5071360"/>
        <c:crosses val="autoZero"/>
        <c:auto val="1"/>
        <c:lblAlgn val="ctr"/>
        <c:lblOffset val="100"/>
      </c:catAx>
      <c:valAx>
        <c:axId val="85071360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extTo"/>
        <c:crossAx val="85069824"/>
        <c:crosses val="autoZero"/>
        <c:crossBetween val="between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Объем выпуска нефтехимической продукции, </a:t>
            </a:r>
            <a:br>
              <a:rPr lang="ru-RU" sz="1600" dirty="0"/>
            </a:br>
            <a:r>
              <a:rPr lang="en-US" sz="1200" b="0" dirty="0"/>
              <a:t>$ </a:t>
            </a:r>
            <a:r>
              <a:rPr lang="ru-RU" sz="1200" b="0" dirty="0"/>
              <a:t>млрд.</a:t>
            </a:r>
            <a:r>
              <a:rPr lang="en-US" sz="1200" b="0" baseline="0" dirty="0"/>
              <a:t> </a:t>
            </a:r>
            <a:r>
              <a:rPr lang="ru-RU" sz="1200" b="0" dirty="0"/>
              <a:t>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473"/>
            </a:solidFill>
          </c:spPr>
          <c:dPt>
            <c:idx val="3"/>
            <c:spPr>
              <a:solidFill>
                <a:srgbClr val="DE0024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en-US" sz="1100" dirty="0"/>
                      <a:t>1 060</a:t>
                    </a:r>
                  </a:p>
                </c:rich>
              </c:tx>
              <c:spPr/>
              <c:showVal val="1"/>
              <c:separator> </c:separator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separator> </c:separator>
          </c:dLbls>
          <c:cat>
            <c:strRef>
              <c:f>Лист1!$A$2:$A$5</c:f>
              <c:strCache>
                <c:ptCount val="4"/>
                <c:pt idx="0">
                  <c:v>Китай</c:v>
                </c:pt>
                <c:pt idx="1">
                  <c:v>Япония</c:v>
                </c:pt>
                <c:pt idx="2">
                  <c:v>Индия</c:v>
                </c:pt>
                <c:pt idx="3">
                  <c:v>Россия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">
                  <c:v>1060</c:v>
                </c:pt>
                <c:pt idx="1">
                  <c:v>244</c:v>
                </c:pt>
                <c:pt idx="2">
                  <c:v>85</c:v>
                </c:pt>
                <c:pt idx="3">
                  <c:v>77</c:v>
                </c:pt>
              </c:numCache>
            </c:numRef>
          </c:val>
        </c:ser>
        <c:gapWidth val="50"/>
        <c:axId val="85109760"/>
        <c:axId val="85123840"/>
      </c:barChart>
      <c:catAx>
        <c:axId val="8510976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5123840"/>
        <c:crosses val="autoZero"/>
        <c:auto val="1"/>
        <c:lblAlgn val="ctr"/>
        <c:lblOffset val="100"/>
      </c:catAx>
      <c:valAx>
        <c:axId val="85123840"/>
        <c:scaling>
          <c:orientation val="minMax"/>
        </c:scaling>
        <c:delete val="1"/>
        <c:axPos val="l"/>
        <c:majorGridlines>
          <c:spPr>
            <a:ln w="3175">
              <a:solidFill>
                <a:schemeClr val="bg1">
                  <a:lumMod val="95000"/>
                </a:schemeClr>
              </a:solidFill>
            </a:ln>
          </c:spPr>
        </c:majorGridlines>
        <c:numFmt formatCode="#,##0" sourceLinked="1"/>
        <c:tickLblPos val="nextTo"/>
        <c:crossAx val="85109760"/>
        <c:crosses val="autoZero"/>
        <c:crossBetween val="between"/>
      </c:valAx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anchor="t" anchorCtr="0"/>
          <a:lstStyle/>
          <a:p>
            <a:pPr>
              <a:defRPr sz="1600"/>
            </a:pPr>
            <a:r>
              <a:rPr lang="ru-RU" sz="1600" dirty="0"/>
              <a:t>Объем продаж нефтехимической </a:t>
            </a:r>
            <a:r>
              <a:rPr lang="ru-RU" sz="1600" dirty="0" smtClean="0"/>
              <a:t>продукции </a:t>
            </a:r>
            <a:br>
              <a:rPr lang="ru-RU" sz="1600" dirty="0" smtClean="0"/>
            </a:br>
            <a:r>
              <a:rPr lang="ru-RU" sz="1600" dirty="0" smtClean="0"/>
              <a:t>на внутреннем рынке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en-US" sz="1200" b="0" dirty="0"/>
              <a:t>$ </a:t>
            </a:r>
            <a:r>
              <a:rPr lang="ru-RU" sz="1200" b="0" dirty="0"/>
              <a:t>млрд.</a:t>
            </a:r>
            <a:r>
              <a:rPr lang="ru-RU" sz="1200" b="0" baseline="0" dirty="0"/>
              <a:t>/год</a:t>
            </a:r>
            <a:endParaRPr lang="ru-RU" sz="1200" b="0" dirty="0"/>
          </a:p>
        </c:rich>
      </c:tx>
      <c:layout>
        <c:manualLayout>
          <c:xMode val="edge"/>
          <c:yMode val="edge"/>
          <c:x val="0.19449675645850359"/>
          <c:y val="0"/>
        </c:manualLayout>
      </c:layout>
    </c:title>
    <c:plotArea>
      <c:layout>
        <c:manualLayout>
          <c:layoutTarget val="inner"/>
          <c:xMode val="edge"/>
          <c:yMode val="edge"/>
          <c:x val="4.9443258993842103E-2"/>
          <c:y val="0.28542206281381088"/>
          <c:w val="0.90111348201231556"/>
          <c:h val="0.5088434839332043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473"/>
            </a:solidFill>
          </c:spPr>
          <c:dPt>
            <c:idx val="4"/>
            <c:spPr>
              <a:solidFill>
                <a:srgbClr val="DE0024"/>
              </a:solidFill>
            </c:spPr>
          </c:dPt>
          <c:dLbls>
            <c:dLbl>
              <c:idx val="4"/>
              <c:layout/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separator> </c:separator>
          </c:dLbls>
          <c:cat>
            <c:strRef>
              <c:f>Лист1!$A$2:$A$6</c:f>
              <c:strCache>
                <c:ptCount val="5"/>
                <c:pt idx="0">
                  <c:v>США</c:v>
                </c:pt>
                <c:pt idx="1">
                  <c:v>Китай</c:v>
                </c:pt>
                <c:pt idx="2">
                  <c:v>Германия</c:v>
                </c:pt>
                <c:pt idx="3">
                  <c:v>Франция</c:v>
                </c:pt>
                <c:pt idx="4">
                  <c:v>Россия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 formatCode="General">
                  <c:v>425</c:v>
                </c:pt>
                <c:pt idx="1">
                  <c:v>270</c:v>
                </c:pt>
                <c:pt idx="2" formatCode="General">
                  <c:v>200</c:v>
                </c:pt>
                <c:pt idx="3" formatCode="General">
                  <c:v>150</c:v>
                </c:pt>
                <c:pt idx="4" formatCode="General">
                  <c:v>35</c:v>
                </c:pt>
              </c:numCache>
            </c:numRef>
          </c:val>
        </c:ser>
        <c:gapWidth val="50"/>
        <c:axId val="89916544"/>
        <c:axId val="89918080"/>
      </c:barChart>
      <c:catAx>
        <c:axId val="8991654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9918080"/>
        <c:crosses val="autoZero"/>
        <c:auto val="1"/>
        <c:lblAlgn val="ctr"/>
        <c:lblOffset val="100"/>
      </c:catAx>
      <c:valAx>
        <c:axId val="89918080"/>
        <c:scaling>
          <c:orientation val="minMax"/>
        </c:scaling>
        <c:delete val="1"/>
        <c:axPos val="l"/>
        <c:majorGridlines>
          <c:spPr>
            <a:ln w="3175"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tickLblPos val="nextTo"/>
        <c:crossAx val="89916544"/>
        <c:crosses val="autoZero"/>
        <c:crossBetween val="between"/>
      </c:valAx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Доля химического комплекса в ВВП стран, %</a:t>
            </a:r>
          </a:p>
        </c:rich>
      </c:tx>
      <c:layout>
        <c:manualLayout>
          <c:xMode val="edge"/>
          <c:yMode val="edge"/>
          <c:x val="0.20220523305754426"/>
          <c:y val="4.5007022380140572E-2"/>
        </c:manualLayout>
      </c:layout>
    </c:title>
    <c:plotArea>
      <c:layout>
        <c:manualLayout>
          <c:layoutTarget val="inner"/>
          <c:xMode val="edge"/>
          <c:yMode val="edge"/>
          <c:x val="6.4718996298303577E-2"/>
          <c:y val="0.24919825704104151"/>
          <c:w val="0.88583774470785148"/>
          <c:h val="0.5363437243000931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473"/>
            </a:solidFill>
          </c:spPr>
          <c:dPt>
            <c:idx val="4"/>
            <c:spPr>
              <a:solidFill>
                <a:srgbClr val="DE0024"/>
              </a:solidFill>
            </c:spPr>
          </c:dPt>
          <c:dLbls>
            <c:dLbl>
              <c:idx val="4"/>
              <c:layout/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separator> </c:separator>
          </c:dLbls>
          <c:cat>
            <c:strRef>
              <c:f>Лист1!$A$2:$A$6</c:f>
              <c:strCache>
                <c:ptCount val="5"/>
                <c:pt idx="0">
                  <c:v>Китай</c:v>
                </c:pt>
                <c:pt idx="1">
                  <c:v>Япония</c:v>
                </c:pt>
                <c:pt idx="2">
                  <c:v>Германия</c:v>
                </c:pt>
                <c:pt idx="3">
                  <c:v>США</c:v>
                </c:pt>
                <c:pt idx="4">
                  <c:v>Россия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8.9000000000000065E-2</c:v>
                </c:pt>
                <c:pt idx="1">
                  <c:v>8.2000000000000003E-2</c:v>
                </c:pt>
                <c:pt idx="2">
                  <c:v>6.9000000000000034E-2</c:v>
                </c:pt>
                <c:pt idx="3">
                  <c:v>6.1000000000000013E-2</c:v>
                </c:pt>
                <c:pt idx="4">
                  <c:v>1.6000000000000021E-2</c:v>
                </c:pt>
              </c:numCache>
            </c:numRef>
          </c:val>
        </c:ser>
        <c:gapWidth val="50"/>
        <c:axId val="89934848"/>
        <c:axId val="89944832"/>
      </c:barChart>
      <c:catAx>
        <c:axId val="8993484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9944832"/>
        <c:crosses val="autoZero"/>
        <c:auto val="1"/>
        <c:lblAlgn val="ctr"/>
        <c:lblOffset val="100"/>
      </c:catAx>
      <c:valAx>
        <c:axId val="89944832"/>
        <c:scaling>
          <c:orientation val="minMax"/>
        </c:scaling>
        <c:delete val="1"/>
        <c:axPos val="l"/>
        <c:majorGridlines>
          <c:spPr>
            <a:ln w="3175">
              <a:solidFill>
                <a:schemeClr val="bg1">
                  <a:lumMod val="95000"/>
                </a:schemeClr>
              </a:solidFill>
            </a:ln>
          </c:spPr>
        </c:majorGridlines>
        <c:numFmt formatCode="0.0%" sourceLinked="1"/>
        <c:tickLblPos val="nextTo"/>
        <c:crossAx val="89934848"/>
        <c:crosses val="autoZero"/>
        <c:crossBetween val="between"/>
      </c:valAx>
    </c:plotArea>
    <c:plotVisOnly val="1"/>
    <c:dispBlanksAs val="gap"/>
  </c:chart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4F326C-0895-45DC-83A4-312F83EDDF22}" type="doc">
      <dgm:prSet loTypeId="urn:microsoft.com/office/officeart/2005/8/layout/hierarchy3" loCatId="list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BA4E02D5-CB62-40EC-93D7-24F301B4AD0E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Arial Black" pitchFamily="34" charset="0"/>
            </a:rPr>
            <a:t>Индустриальный парк «Камские Поляны» </a:t>
          </a:r>
          <a:endParaRPr lang="ru-RU" dirty="0">
            <a:latin typeface="Arial Black" pitchFamily="34" charset="0"/>
          </a:endParaRPr>
        </a:p>
      </dgm:t>
    </dgm:pt>
    <dgm:pt modelId="{C1F7A18C-4678-442A-8118-52C981573B07}" type="parTrans" cxnId="{AB927119-1077-481E-A901-3A3B0E5BBB5F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>
            <a:latin typeface="Arial Black" pitchFamily="34" charset="0"/>
          </a:endParaRPr>
        </a:p>
      </dgm:t>
    </dgm:pt>
    <dgm:pt modelId="{51BCB62D-F813-4FF0-9E10-CA79514CFEA5}" type="sibTrans" cxnId="{AB927119-1077-481E-A901-3A3B0E5BBB5F}">
      <dgm:prSet/>
      <dgm:spPr/>
      <dgm:t>
        <a:bodyPr/>
        <a:lstStyle/>
        <a:p>
          <a:endParaRPr lang="ru-RU">
            <a:latin typeface="Arial Black" pitchFamily="34" charset="0"/>
          </a:endParaRPr>
        </a:p>
      </dgm:t>
    </dgm:pt>
    <dgm:pt modelId="{AB89F463-6FAB-4666-A1BB-50D290EF037B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Arial Black" pitchFamily="34" charset="0"/>
            </a:rPr>
            <a:t> «</a:t>
          </a:r>
          <a:r>
            <a:rPr lang="ru-RU" dirty="0" err="1" smtClean="0">
              <a:latin typeface="Arial Black" pitchFamily="34" charset="0"/>
            </a:rPr>
            <a:t>Техстрой</a:t>
          </a:r>
          <a:r>
            <a:rPr lang="ru-RU" dirty="0" smtClean="0">
              <a:latin typeface="Arial Black" pitchFamily="34" charset="0"/>
            </a:rPr>
            <a:t>»</a:t>
          </a:r>
          <a:endParaRPr lang="ru-RU" dirty="0">
            <a:latin typeface="Arial Black" pitchFamily="34" charset="0"/>
          </a:endParaRPr>
        </a:p>
      </dgm:t>
    </dgm:pt>
    <dgm:pt modelId="{35D7F377-E67F-42F5-A919-A52B15C1B41B}" type="parTrans" cxnId="{F67AB31C-3E48-4311-BB04-52D824439B1C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>
            <a:latin typeface="Arial Black" pitchFamily="34" charset="0"/>
          </a:endParaRPr>
        </a:p>
      </dgm:t>
    </dgm:pt>
    <dgm:pt modelId="{9C97D847-92C9-4495-8E3E-6CD924CE823B}" type="sibTrans" cxnId="{F67AB31C-3E48-4311-BB04-52D824439B1C}">
      <dgm:prSet/>
      <dgm:spPr/>
      <dgm:t>
        <a:bodyPr/>
        <a:lstStyle/>
        <a:p>
          <a:endParaRPr lang="ru-RU">
            <a:latin typeface="Arial Black" pitchFamily="34" charset="0"/>
          </a:endParaRPr>
        </a:p>
      </dgm:t>
    </dgm:pt>
    <dgm:pt modelId="{190EE44C-3DC5-491E-9B1E-54B0CBEA53DB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Arial Black" pitchFamily="34" charset="0"/>
            </a:rPr>
            <a:t> «</a:t>
          </a:r>
          <a:r>
            <a:rPr lang="ru-RU" dirty="0" err="1" smtClean="0">
              <a:latin typeface="Arial Black" pitchFamily="34" charset="0"/>
            </a:rPr>
            <a:t>Полиматиз</a:t>
          </a:r>
          <a:r>
            <a:rPr lang="ru-RU" dirty="0" smtClean="0">
              <a:latin typeface="Arial Black" pitchFamily="34" charset="0"/>
            </a:rPr>
            <a:t>»</a:t>
          </a:r>
          <a:endParaRPr lang="ru-RU" dirty="0">
            <a:latin typeface="Arial Black" pitchFamily="34" charset="0"/>
          </a:endParaRPr>
        </a:p>
      </dgm:t>
    </dgm:pt>
    <dgm:pt modelId="{77B113A0-90FD-4084-A8F6-32D45F66B5CD}" type="parTrans" cxnId="{4D52D765-00B6-47FC-B3E9-C2A151A2889B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>
            <a:latin typeface="Arial Black" pitchFamily="34" charset="0"/>
          </a:endParaRPr>
        </a:p>
      </dgm:t>
    </dgm:pt>
    <dgm:pt modelId="{A830C809-CBF0-46B1-A1D3-E09548EF8B33}" type="sibTrans" cxnId="{4D52D765-00B6-47FC-B3E9-C2A151A2889B}">
      <dgm:prSet/>
      <dgm:spPr/>
      <dgm:t>
        <a:bodyPr/>
        <a:lstStyle/>
        <a:p>
          <a:endParaRPr lang="ru-RU">
            <a:latin typeface="Arial Black" pitchFamily="34" charset="0"/>
          </a:endParaRPr>
        </a:p>
      </dgm:t>
    </dgm:pt>
    <dgm:pt modelId="{4B693527-EC10-45E7-AE12-85BCCFE9846B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Arial Black" pitchFamily="34" charset="0"/>
            </a:rPr>
            <a:t> «</a:t>
          </a:r>
          <a:r>
            <a:rPr lang="ru-RU" dirty="0" err="1" smtClean="0">
              <a:latin typeface="Arial Black" pitchFamily="34" charset="0"/>
            </a:rPr>
            <a:t>Полимерхолодтехника</a:t>
          </a:r>
          <a:r>
            <a:rPr lang="ru-RU" dirty="0" smtClean="0">
              <a:latin typeface="Arial Black" pitchFamily="34" charset="0"/>
            </a:rPr>
            <a:t>»</a:t>
          </a:r>
          <a:endParaRPr lang="ru-RU" dirty="0">
            <a:latin typeface="Arial Black" pitchFamily="34" charset="0"/>
          </a:endParaRPr>
        </a:p>
      </dgm:t>
    </dgm:pt>
    <dgm:pt modelId="{D851B717-0CA6-4D8C-863D-6B6E6BB7B417}" type="parTrans" cxnId="{84E434FE-E942-4135-A52C-C1A5C2F0ABE9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>
            <a:latin typeface="Arial Black" pitchFamily="34" charset="0"/>
          </a:endParaRPr>
        </a:p>
      </dgm:t>
    </dgm:pt>
    <dgm:pt modelId="{2ACC935B-EB2C-45CB-8F1B-E3300BC51425}" type="sibTrans" cxnId="{84E434FE-E942-4135-A52C-C1A5C2F0ABE9}">
      <dgm:prSet/>
      <dgm:spPr/>
      <dgm:t>
        <a:bodyPr/>
        <a:lstStyle/>
        <a:p>
          <a:endParaRPr lang="ru-RU">
            <a:latin typeface="Arial Black" pitchFamily="34" charset="0"/>
          </a:endParaRPr>
        </a:p>
      </dgm:t>
    </dgm:pt>
    <dgm:pt modelId="{4EDBD5ED-3D48-49AA-9694-8247B8890A13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Arial Black" pitchFamily="34" charset="0"/>
            </a:rPr>
            <a:t>«</a:t>
          </a:r>
          <a:r>
            <a:rPr lang="ru-RU" dirty="0" err="1" smtClean="0">
              <a:latin typeface="Arial Black" pitchFamily="34" charset="0"/>
            </a:rPr>
            <a:t>Данафлекс</a:t>
          </a:r>
          <a:r>
            <a:rPr lang="ru-RU" dirty="0" smtClean="0">
              <a:latin typeface="Arial Black" pitchFamily="34" charset="0"/>
            </a:rPr>
            <a:t>-нано» </a:t>
          </a:r>
          <a:endParaRPr lang="ru-RU" dirty="0">
            <a:latin typeface="Arial Black" pitchFamily="34" charset="0"/>
          </a:endParaRPr>
        </a:p>
      </dgm:t>
    </dgm:pt>
    <dgm:pt modelId="{53DB9C03-2DCD-4C40-8512-DF48046C2CF4}" type="parTrans" cxnId="{78889E23-7690-4CCF-8458-937E63471AC3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>
            <a:latin typeface="Arial Black" pitchFamily="34" charset="0"/>
          </a:endParaRPr>
        </a:p>
      </dgm:t>
    </dgm:pt>
    <dgm:pt modelId="{BAB0B235-91C4-4771-9DA4-DA6D47304A50}" type="sibTrans" cxnId="{78889E23-7690-4CCF-8458-937E63471AC3}">
      <dgm:prSet/>
      <dgm:spPr/>
      <dgm:t>
        <a:bodyPr/>
        <a:lstStyle/>
        <a:p>
          <a:endParaRPr lang="ru-RU">
            <a:latin typeface="Arial Black" pitchFamily="34" charset="0"/>
          </a:endParaRPr>
        </a:p>
      </dgm:t>
    </dgm:pt>
    <dgm:pt modelId="{0EAFAF85-E36F-47D1-BE07-514A50C989AE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Arial Black" pitchFamily="34" charset="0"/>
            </a:rPr>
            <a:t>«Камский завод полимерных материалов»  </a:t>
          </a:r>
          <a:endParaRPr lang="ru-RU" dirty="0">
            <a:latin typeface="Arial Black" pitchFamily="34" charset="0"/>
          </a:endParaRPr>
        </a:p>
      </dgm:t>
    </dgm:pt>
    <dgm:pt modelId="{7421B3CB-9DB5-4A20-BC6D-4DB1F143E866}" type="parTrans" cxnId="{B927A47E-D83A-499A-8D3D-4A0589B4C392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>
            <a:latin typeface="Arial Black" pitchFamily="34" charset="0"/>
          </a:endParaRPr>
        </a:p>
      </dgm:t>
    </dgm:pt>
    <dgm:pt modelId="{E16675DC-1A32-4D3E-99D6-DA2D67DC8949}" type="sibTrans" cxnId="{B927A47E-D83A-499A-8D3D-4A0589B4C392}">
      <dgm:prSet/>
      <dgm:spPr/>
      <dgm:t>
        <a:bodyPr/>
        <a:lstStyle/>
        <a:p>
          <a:endParaRPr lang="ru-RU">
            <a:latin typeface="Arial Black" pitchFamily="34" charset="0"/>
          </a:endParaRPr>
        </a:p>
      </dgm:t>
    </dgm:pt>
    <dgm:pt modelId="{6E4EFCA5-6408-4C71-8366-3C8A650CB1B2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ru-RU" b="0" dirty="0" smtClean="0">
              <a:solidFill>
                <a:schemeClr val="tx1"/>
              </a:solidFill>
              <a:latin typeface="Arial Black" pitchFamily="34" charset="0"/>
            </a:rPr>
            <a:t>Производство пластмассовых изделий</a:t>
          </a:r>
          <a:endParaRPr lang="ru-RU" b="0" dirty="0">
            <a:solidFill>
              <a:schemeClr val="tx1"/>
            </a:solidFill>
            <a:latin typeface="Arial Black" pitchFamily="34" charset="0"/>
          </a:endParaRPr>
        </a:p>
      </dgm:t>
    </dgm:pt>
    <dgm:pt modelId="{8F0930A7-5B07-4007-B113-AB90A3FD92FF}" type="sibTrans" cxnId="{4206BC28-9A42-4DC2-A9F4-484D671C0297}">
      <dgm:prSet/>
      <dgm:spPr/>
      <dgm:t>
        <a:bodyPr/>
        <a:lstStyle/>
        <a:p>
          <a:endParaRPr lang="ru-RU">
            <a:latin typeface="Arial Black" pitchFamily="34" charset="0"/>
          </a:endParaRPr>
        </a:p>
      </dgm:t>
    </dgm:pt>
    <dgm:pt modelId="{2A172C03-033D-415F-9EEB-BD318BE07600}" type="parTrans" cxnId="{4206BC28-9A42-4DC2-A9F4-484D671C0297}">
      <dgm:prSet/>
      <dgm:spPr/>
      <dgm:t>
        <a:bodyPr/>
        <a:lstStyle/>
        <a:p>
          <a:endParaRPr lang="ru-RU">
            <a:latin typeface="Arial Black" pitchFamily="34" charset="0"/>
          </a:endParaRPr>
        </a:p>
      </dgm:t>
    </dgm:pt>
    <dgm:pt modelId="{F9B6DED8-6E89-4C2E-B273-F2E6282762E3}" type="pres">
      <dgm:prSet presAssocID="{DF4F326C-0895-45DC-83A4-312F83EDDF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194F16D-FA73-4DE3-8BB2-F896E09B98CE}" type="pres">
      <dgm:prSet presAssocID="{6E4EFCA5-6408-4C71-8366-3C8A650CB1B2}" presName="root" presStyleCnt="0"/>
      <dgm:spPr/>
    </dgm:pt>
    <dgm:pt modelId="{D99860D9-6B04-4ADF-947E-00108BA090CE}" type="pres">
      <dgm:prSet presAssocID="{6E4EFCA5-6408-4C71-8366-3C8A650CB1B2}" presName="rootComposite" presStyleCnt="0"/>
      <dgm:spPr/>
    </dgm:pt>
    <dgm:pt modelId="{E0C82950-274C-42C1-8212-8A8A3F8EBF11}" type="pres">
      <dgm:prSet presAssocID="{6E4EFCA5-6408-4C71-8366-3C8A650CB1B2}" presName="rootText" presStyleLbl="node1" presStyleIdx="0" presStyleCnt="1" custScaleX="532427" custLinFactNeighborX="-37562" custLinFactNeighborY="-286"/>
      <dgm:spPr/>
      <dgm:t>
        <a:bodyPr/>
        <a:lstStyle/>
        <a:p>
          <a:endParaRPr lang="ru-RU"/>
        </a:p>
      </dgm:t>
    </dgm:pt>
    <dgm:pt modelId="{BE8712AE-BA38-4992-8A4B-9E7866450310}" type="pres">
      <dgm:prSet presAssocID="{6E4EFCA5-6408-4C71-8366-3C8A650CB1B2}" presName="rootConnector" presStyleLbl="node1" presStyleIdx="0" presStyleCnt="1"/>
      <dgm:spPr/>
      <dgm:t>
        <a:bodyPr/>
        <a:lstStyle/>
        <a:p>
          <a:endParaRPr lang="ru-RU"/>
        </a:p>
      </dgm:t>
    </dgm:pt>
    <dgm:pt modelId="{31CB12E0-B396-4E24-947A-D225A0CE92D2}" type="pres">
      <dgm:prSet presAssocID="{6E4EFCA5-6408-4C71-8366-3C8A650CB1B2}" presName="childShape" presStyleCnt="0"/>
      <dgm:spPr/>
    </dgm:pt>
    <dgm:pt modelId="{691977EA-6D38-4918-A990-449B48EF769F}" type="pres">
      <dgm:prSet presAssocID="{C1F7A18C-4678-442A-8118-52C981573B07}" presName="Name13" presStyleLbl="parChTrans1D2" presStyleIdx="0" presStyleCnt="6"/>
      <dgm:spPr/>
      <dgm:t>
        <a:bodyPr/>
        <a:lstStyle/>
        <a:p>
          <a:endParaRPr lang="ru-RU"/>
        </a:p>
      </dgm:t>
    </dgm:pt>
    <dgm:pt modelId="{8D7900AA-95A0-44D6-836C-73E75ED3A4D1}" type="pres">
      <dgm:prSet presAssocID="{BA4E02D5-CB62-40EC-93D7-24F301B4AD0E}" presName="childText" presStyleLbl="bgAcc1" presStyleIdx="0" presStyleCnt="6" custScaleX="532427" custLinFactNeighborX="-46953" custLinFactNeighborY="-11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FDE30-55B4-4649-9E0A-E2E08D1F7537}" type="pres">
      <dgm:prSet presAssocID="{35D7F377-E67F-42F5-A919-A52B15C1B41B}" presName="Name13" presStyleLbl="parChTrans1D2" presStyleIdx="1" presStyleCnt="6"/>
      <dgm:spPr/>
      <dgm:t>
        <a:bodyPr/>
        <a:lstStyle/>
        <a:p>
          <a:endParaRPr lang="ru-RU"/>
        </a:p>
      </dgm:t>
    </dgm:pt>
    <dgm:pt modelId="{2278AAB7-4D5E-45A0-B834-D6C5F57AE75E}" type="pres">
      <dgm:prSet presAssocID="{AB89F463-6FAB-4666-A1BB-50D290EF037B}" presName="childText" presStyleLbl="bgAcc1" presStyleIdx="1" presStyleCnt="6" custScaleX="532427" custLinFactNeighborX="-46953" custLinFactNeighborY="-11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0282F-894B-4608-B427-59E996444A0F}" type="pres">
      <dgm:prSet presAssocID="{77B113A0-90FD-4084-A8F6-32D45F66B5CD}" presName="Name13" presStyleLbl="parChTrans1D2" presStyleIdx="2" presStyleCnt="6"/>
      <dgm:spPr/>
      <dgm:t>
        <a:bodyPr/>
        <a:lstStyle/>
        <a:p>
          <a:endParaRPr lang="ru-RU"/>
        </a:p>
      </dgm:t>
    </dgm:pt>
    <dgm:pt modelId="{1C802BF8-1DB6-4FBE-9997-B38FAD82BB1A}" type="pres">
      <dgm:prSet presAssocID="{190EE44C-3DC5-491E-9B1E-54B0CBEA53DB}" presName="childText" presStyleLbl="bgAcc1" presStyleIdx="2" presStyleCnt="6" custScaleX="532427" custLinFactNeighborX="-46953" custLinFactNeighborY="-11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AF2F9-584C-40B3-8EC1-3CA43FDC0DE7}" type="pres">
      <dgm:prSet presAssocID="{D851B717-0CA6-4D8C-863D-6B6E6BB7B417}" presName="Name13" presStyleLbl="parChTrans1D2" presStyleIdx="3" presStyleCnt="6"/>
      <dgm:spPr/>
      <dgm:t>
        <a:bodyPr/>
        <a:lstStyle/>
        <a:p>
          <a:endParaRPr lang="ru-RU"/>
        </a:p>
      </dgm:t>
    </dgm:pt>
    <dgm:pt modelId="{005B0B8B-916F-47A2-9AB8-174E53A30C02}" type="pres">
      <dgm:prSet presAssocID="{4B693527-EC10-45E7-AE12-85BCCFE9846B}" presName="childText" presStyleLbl="bgAcc1" presStyleIdx="3" presStyleCnt="6" custScaleX="532427" custLinFactNeighborX="-46953" custLinFactNeighborY="-11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9083E-C149-4E89-885F-503A3225B799}" type="pres">
      <dgm:prSet presAssocID="{7421B3CB-9DB5-4A20-BC6D-4DB1F143E866}" presName="Name13" presStyleLbl="parChTrans1D2" presStyleIdx="4" presStyleCnt="6"/>
      <dgm:spPr/>
      <dgm:t>
        <a:bodyPr/>
        <a:lstStyle/>
        <a:p>
          <a:endParaRPr lang="ru-RU"/>
        </a:p>
      </dgm:t>
    </dgm:pt>
    <dgm:pt modelId="{D563B622-6AE4-4F5D-88E4-F581480DCDAF}" type="pres">
      <dgm:prSet presAssocID="{0EAFAF85-E36F-47D1-BE07-514A50C989AE}" presName="childText" presStyleLbl="bgAcc1" presStyleIdx="4" presStyleCnt="6" custScaleX="532427" custLinFactNeighborX="-46953" custLinFactNeighborY="-11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95B09-27FA-48D0-80EA-6D1F30C1280F}" type="pres">
      <dgm:prSet presAssocID="{53DB9C03-2DCD-4C40-8512-DF48046C2CF4}" presName="Name13" presStyleLbl="parChTrans1D2" presStyleIdx="5" presStyleCnt="6"/>
      <dgm:spPr/>
      <dgm:t>
        <a:bodyPr/>
        <a:lstStyle/>
        <a:p>
          <a:endParaRPr lang="ru-RU"/>
        </a:p>
      </dgm:t>
    </dgm:pt>
    <dgm:pt modelId="{08C32886-C166-428C-9DA4-D31D8388BE87}" type="pres">
      <dgm:prSet presAssocID="{4EDBD5ED-3D48-49AA-9694-8247B8890A13}" presName="childText" presStyleLbl="bgAcc1" presStyleIdx="5" presStyleCnt="6" custScaleX="532427" custLinFactNeighborX="-46953" custLinFactNeighborY="-11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2E0741-E2B3-4DDC-9B8B-25FC5D3A780D}" type="presOf" srcId="{77B113A0-90FD-4084-A8F6-32D45F66B5CD}" destId="{2FA0282F-894B-4608-B427-59E996444A0F}" srcOrd="0" destOrd="0" presId="urn:microsoft.com/office/officeart/2005/8/layout/hierarchy3"/>
    <dgm:cxn modelId="{AB927119-1077-481E-A901-3A3B0E5BBB5F}" srcId="{6E4EFCA5-6408-4C71-8366-3C8A650CB1B2}" destId="{BA4E02D5-CB62-40EC-93D7-24F301B4AD0E}" srcOrd="0" destOrd="0" parTransId="{C1F7A18C-4678-442A-8118-52C981573B07}" sibTransId="{51BCB62D-F813-4FF0-9E10-CA79514CFEA5}"/>
    <dgm:cxn modelId="{2E6A1165-F265-47D1-A601-5BCC096025E2}" type="presOf" srcId="{53DB9C03-2DCD-4C40-8512-DF48046C2CF4}" destId="{8E895B09-27FA-48D0-80EA-6D1F30C1280F}" srcOrd="0" destOrd="0" presId="urn:microsoft.com/office/officeart/2005/8/layout/hierarchy3"/>
    <dgm:cxn modelId="{E9E4BF3D-0D06-471C-9CA0-05BD088BD1C9}" type="presOf" srcId="{35D7F377-E67F-42F5-A919-A52B15C1B41B}" destId="{089FDE30-55B4-4649-9E0A-E2E08D1F7537}" srcOrd="0" destOrd="0" presId="urn:microsoft.com/office/officeart/2005/8/layout/hierarchy3"/>
    <dgm:cxn modelId="{1CB6EBF7-3300-4BED-8A20-D8CED540E0A7}" type="presOf" srcId="{6E4EFCA5-6408-4C71-8366-3C8A650CB1B2}" destId="{BE8712AE-BA38-4992-8A4B-9E7866450310}" srcOrd="1" destOrd="0" presId="urn:microsoft.com/office/officeart/2005/8/layout/hierarchy3"/>
    <dgm:cxn modelId="{4206BC28-9A42-4DC2-A9F4-484D671C0297}" srcId="{DF4F326C-0895-45DC-83A4-312F83EDDF22}" destId="{6E4EFCA5-6408-4C71-8366-3C8A650CB1B2}" srcOrd="0" destOrd="0" parTransId="{2A172C03-033D-415F-9EEB-BD318BE07600}" sibTransId="{8F0930A7-5B07-4007-B113-AB90A3FD92FF}"/>
    <dgm:cxn modelId="{A8A93A37-A793-41BA-87AD-F65CA6BF0FDC}" type="presOf" srcId="{C1F7A18C-4678-442A-8118-52C981573B07}" destId="{691977EA-6D38-4918-A990-449B48EF769F}" srcOrd="0" destOrd="0" presId="urn:microsoft.com/office/officeart/2005/8/layout/hierarchy3"/>
    <dgm:cxn modelId="{88B50FCF-F27D-476A-959F-EDBFF65BA781}" type="presOf" srcId="{7421B3CB-9DB5-4A20-BC6D-4DB1F143E866}" destId="{FCC9083E-C149-4E89-885F-503A3225B799}" srcOrd="0" destOrd="0" presId="urn:microsoft.com/office/officeart/2005/8/layout/hierarchy3"/>
    <dgm:cxn modelId="{073DBA63-C561-47FD-99C8-6B7D8C3AC3D4}" type="presOf" srcId="{190EE44C-3DC5-491E-9B1E-54B0CBEA53DB}" destId="{1C802BF8-1DB6-4FBE-9997-B38FAD82BB1A}" srcOrd="0" destOrd="0" presId="urn:microsoft.com/office/officeart/2005/8/layout/hierarchy3"/>
    <dgm:cxn modelId="{A79A89D2-ACE1-44A1-98D6-98161DD87AE9}" type="presOf" srcId="{AB89F463-6FAB-4666-A1BB-50D290EF037B}" destId="{2278AAB7-4D5E-45A0-B834-D6C5F57AE75E}" srcOrd="0" destOrd="0" presId="urn:microsoft.com/office/officeart/2005/8/layout/hierarchy3"/>
    <dgm:cxn modelId="{B927A47E-D83A-499A-8D3D-4A0589B4C392}" srcId="{6E4EFCA5-6408-4C71-8366-3C8A650CB1B2}" destId="{0EAFAF85-E36F-47D1-BE07-514A50C989AE}" srcOrd="4" destOrd="0" parTransId="{7421B3CB-9DB5-4A20-BC6D-4DB1F143E866}" sibTransId="{E16675DC-1A32-4D3E-99D6-DA2D67DC8949}"/>
    <dgm:cxn modelId="{3F5165E9-7841-4664-8163-BC1FDD2A312E}" type="presOf" srcId="{4EDBD5ED-3D48-49AA-9694-8247B8890A13}" destId="{08C32886-C166-428C-9DA4-D31D8388BE87}" srcOrd="0" destOrd="0" presId="urn:microsoft.com/office/officeart/2005/8/layout/hierarchy3"/>
    <dgm:cxn modelId="{84E434FE-E942-4135-A52C-C1A5C2F0ABE9}" srcId="{6E4EFCA5-6408-4C71-8366-3C8A650CB1B2}" destId="{4B693527-EC10-45E7-AE12-85BCCFE9846B}" srcOrd="3" destOrd="0" parTransId="{D851B717-0CA6-4D8C-863D-6B6E6BB7B417}" sibTransId="{2ACC935B-EB2C-45CB-8F1B-E3300BC51425}"/>
    <dgm:cxn modelId="{41168740-A7AD-4086-AFD7-5C1C8A71D030}" type="presOf" srcId="{D851B717-0CA6-4D8C-863D-6B6E6BB7B417}" destId="{5E4AF2F9-584C-40B3-8EC1-3CA43FDC0DE7}" srcOrd="0" destOrd="0" presId="urn:microsoft.com/office/officeart/2005/8/layout/hierarchy3"/>
    <dgm:cxn modelId="{72E2C6E7-07CE-44EB-A597-526BDCB50D28}" type="presOf" srcId="{4B693527-EC10-45E7-AE12-85BCCFE9846B}" destId="{005B0B8B-916F-47A2-9AB8-174E53A30C02}" srcOrd="0" destOrd="0" presId="urn:microsoft.com/office/officeart/2005/8/layout/hierarchy3"/>
    <dgm:cxn modelId="{0A917CCD-7BE7-451C-91CC-BBC23D7D4E5D}" type="presOf" srcId="{6E4EFCA5-6408-4C71-8366-3C8A650CB1B2}" destId="{E0C82950-274C-42C1-8212-8A8A3F8EBF11}" srcOrd="0" destOrd="0" presId="urn:microsoft.com/office/officeart/2005/8/layout/hierarchy3"/>
    <dgm:cxn modelId="{3CCA42C0-3A9C-4CAB-A18B-05AA64C0B8DF}" type="presOf" srcId="{BA4E02D5-CB62-40EC-93D7-24F301B4AD0E}" destId="{8D7900AA-95A0-44D6-836C-73E75ED3A4D1}" srcOrd="0" destOrd="0" presId="urn:microsoft.com/office/officeart/2005/8/layout/hierarchy3"/>
    <dgm:cxn modelId="{F67AB31C-3E48-4311-BB04-52D824439B1C}" srcId="{6E4EFCA5-6408-4C71-8366-3C8A650CB1B2}" destId="{AB89F463-6FAB-4666-A1BB-50D290EF037B}" srcOrd="1" destOrd="0" parTransId="{35D7F377-E67F-42F5-A919-A52B15C1B41B}" sibTransId="{9C97D847-92C9-4495-8E3E-6CD924CE823B}"/>
    <dgm:cxn modelId="{78889E23-7690-4CCF-8458-937E63471AC3}" srcId="{6E4EFCA5-6408-4C71-8366-3C8A650CB1B2}" destId="{4EDBD5ED-3D48-49AA-9694-8247B8890A13}" srcOrd="5" destOrd="0" parTransId="{53DB9C03-2DCD-4C40-8512-DF48046C2CF4}" sibTransId="{BAB0B235-91C4-4771-9DA4-DA6D47304A50}"/>
    <dgm:cxn modelId="{51811823-09C1-4B33-A5F3-A42ECE65575E}" type="presOf" srcId="{0EAFAF85-E36F-47D1-BE07-514A50C989AE}" destId="{D563B622-6AE4-4F5D-88E4-F581480DCDAF}" srcOrd="0" destOrd="0" presId="urn:microsoft.com/office/officeart/2005/8/layout/hierarchy3"/>
    <dgm:cxn modelId="{4D52D765-00B6-47FC-B3E9-C2A151A2889B}" srcId="{6E4EFCA5-6408-4C71-8366-3C8A650CB1B2}" destId="{190EE44C-3DC5-491E-9B1E-54B0CBEA53DB}" srcOrd="2" destOrd="0" parTransId="{77B113A0-90FD-4084-A8F6-32D45F66B5CD}" sibTransId="{A830C809-CBF0-46B1-A1D3-E09548EF8B33}"/>
    <dgm:cxn modelId="{175AB135-9442-4B21-84BE-E5CD53E95113}" type="presOf" srcId="{DF4F326C-0895-45DC-83A4-312F83EDDF22}" destId="{F9B6DED8-6E89-4C2E-B273-F2E6282762E3}" srcOrd="0" destOrd="0" presId="urn:microsoft.com/office/officeart/2005/8/layout/hierarchy3"/>
    <dgm:cxn modelId="{118C42E0-463D-4921-8ABB-1F601B33A323}" type="presParOf" srcId="{F9B6DED8-6E89-4C2E-B273-F2E6282762E3}" destId="{9194F16D-FA73-4DE3-8BB2-F896E09B98CE}" srcOrd="0" destOrd="0" presId="urn:microsoft.com/office/officeart/2005/8/layout/hierarchy3"/>
    <dgm:cxn modelId="{9F5E45CF-38D4-4E89-84FC-9689A08A23F3}" type="presParOf" srcId="{9194F16D-FA73-4DE3-8BB2-F896E09B98CE}" destId="{D99860D9-6B04-4ADF-947E-00108BA090CE}" srcOrd="0" destOrd="0" presId="urn:microsoft.com/office/officeart/2005/8/layout/hierarchy3"/>
    <dgm:cxn modelId="{975CCAC1-B269-4853-AF58-8B676A94D8D6}" type="presParOf" srcId="{D99860D9-6B04-4ADF-947E-00108BA090CE}" destId="{E0C82950-274C-42C1-8212-8A8A3F8EBF11}" srcOrd="0" destOrd="0" presId="urn:microsoft.com/office/officeart/2005/8/layout/hierarchy3"/>
    <dgm:cxn modelId="{50A94C51-8BFF-4759-BEEC-BC414C830B22}" type="presParOf" srcId="{D99860D9-6B04-4ADF-947E-00108BA090CE}" destId="{BE8712AE-BA38-4992-8A4B-9E7866450310}" srcOrd="1" destOrd="0" presId="urn:microsoft.com/office/officeart/2005/8/layout/hierarchy3"/>
    <dgm:cxn modelId="{76B2A95D-2C81-47A9-9C06-3968D66F50EF}" type="presParOf" srcId="{9194F16D-FA73-4DE3-8BB2-F896E09B98CE}" destId="{31CB12E0-B396-4E24-947A-D225A0CE92D2}" srcOrd="1" destOrd="0" presId="urn:microsoft.com/office/officeart/2005/8/layout/hierarchy3"/>
    <dgm:cxn modelId="{A3CABAD3-A548-4203-8088-B341C2D15EB3}" type="presParOf" srcId="{31CB12E0-B396-4E24-947A-D225A0CE92D2}" destId="{691977EA-6D38-4918-A990-449B48EF769F}" srcOrd="0" destOrd="0" presId="urn:microsoft.com/office/officeart/2005/8/layout/hierarchy3"/>
    <dgm:cxn modelId="{3D1B816E-1E0E-432F-9CBA-F458D95C6E27}" type="presParOf" srcId="{31CB12E0-B396-4E24-947A-D225A0CE92D2}" destId="{8D7900AA-95A0-44D6-836C-73E75ED3A4D1}" srcOrd="1" destOrd="0" presId="urn:microsoft.com/office/officeart/2005/8/layout/hierarchy3"/>
    <dgm:cxn modelId="{EE905337-979F-4582-9D55-67B19DF170FA}" type="presParOf" srcId="{31CB12E0-B396-4E24-947A-D225A0CE92D2}" destId="{089FDE30-55B4-4649-9E0A-E2E08D1F7537}" srcOrd="2" destOrd="0" presId="urn:microsoft.com/office/officeart/2005/8/layout/hierarchy3"/>
    <dgm:cxn modelId="{C8D5CCB1-D0ED-466E-9741-E875407B22D4}" type="presParOf" srcId="{31CB12E0-B396-4E24-947A-D225A0CE92D2}" destId="{2278AAB7-4D5E-45A0-B834-D6C5F57AE75E}" srcOrd="3" destOrd="0" presId="urn:microsoft.com/office/officeart/2005/8/layout/hierarchy3"/>
    <dgm:cxn modelId="{9AFEB8D5-37E7-4A75-9A1E-09FD2502E8C1}" type="presParOf" srcId="{31CB12E0-B396-4E24-947A-D225A0CE92D2}" destId="{2FA0282F-894B-4608-B427-59E996444A0F}" srcOrd="4" destOrd="0" presId="urn:microsoft.com/office/officeart/2005/8/layout/hierarchy3"/>
    <dgm:cxn modelId="{B04494A3-3209-493A-BF00-22EB295E3BEB}" type="presParOf" srcId="{31CB12E0-B396-4E24-947A-D225A0CE92D2}" destId="{1C802BF8-1DB6-4FBE-9997-B38FAD82BB1A}" srcOrd="5" destOrd="0" presId="urn:microsoft.com/office/officeart/2005/8/layout/hierarchy3"/>
    <dgm:cxn modelId="{E161068C-0B3B-4DD4-A078-0E676756F15A}" type="presParOf" srcId="{31CB12E0-B396-4E24-947A-D225A0CE92D2}" destId="{5E4AF2F9-584C-40B3-8EC1-3CA43FDC0DE7}" srcOrd="6" destOrd="0" presId="urn:microsoft.com/office/officeart/2005/8/layout/hierarchy3"/>
    <dgm:cxn modelId="{11D613BA-9018-4AFC-873C-3EF19C9DA8E7}" type="presParOf" srcId="{31CB12E0-B396-4E24-947A-D225A0CE92D2}" destId="{005B0B8B-916F-47A2-9AB8-174E53A30C02}" srcOrd="7" destOrd="0" presId="urn:microsoft.com/office/officeart/2005/8/layout/hierarchy3"/>
    <dgm:cxn modelId="{9EE8E239-1826-4601-A590-E9B1A0CF5AF8}" type="presParOf" srcId="{31CB12E0-B396-4E24-947A-D225A0CE92D2}" destId="{FCC9083E-C149-4E89-885F-503A3225B799}" srcOrd="8" destOrd="0" presId="urn:microsoft.com/office/officeart/2005/8/layout/hierarchy3"/>
    <dgm:cxn modelId="{D340530B-ED7C-4CC3-8D7E-CE82686A23A0}" type="presParOf" srcId="{31CB12E0-B396-4E24-947A-D225A0CE92D2}" destId="{D563B622-6AE4-4F5D-88E4-F581480DCDAF}" srcOrd="9" destOrd="0" presId="urn:microsoft.com/office/officeart/2005/8/layout/hierarchy3"/>
    <dgm:cxn modelId="{BE27FE9F-9F9E-4636-B6AB-3284F364E1B0}" type="presParOf" srcId="{31CB12E0-B396-4E24-947A-D225A0CE92D2}" destId="{8E895B09-27FA-48D0-80EA-6D1F30C1280F}" srcOrd="10" destOrd="0" presId="urn:microsoft.com/office/officeart/2005/8/layout/hierarchy3"/>
    <dgm:cxn modelId="{8877E378-CB4D-445E-BE62-0EB3EC6981A7}" type="presParOf" srcId="{31CB12E0-B396-4E24-947A-D225A0CE92D2}" destId="{08C32886-C166-428C-9DA4-D31D8388BE87}" srcOrd="1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51AAAA-59D9-4B6F-9DC3-C60A2885D9CC}" type="doc">
      <dgm:prSet loTypeId="urn:microsoft.com/office/officeart/2005/8/layout/venn3" loCatId="relationship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25842982-B1E8-4606-8B3C-3E8C3CCFC3A8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pPr algn="ctr"/>
          <a:r>
            <a:rPr lang="ru-RU" dirty="0" smtClean="0"/>
            <a:t> </a:t>
          </a:r>
          <a:endParaRPr lang="ru-RU" dirty="0"/>
        </a:p>
      </dgm:t>
    </dgm:pt>
    <dgm:pt modelId="{7CBE2B01-1BA6-4B44-B4F0-75F15315F5FA}" type="parTrans" cxnId="{920C854B-79A6-44BB-B813-DE6D654831DF}">
      <dgm:prSet/>
      <dgm:spPr/>
      <dgm:t>
        <a:bodyPr/>
        <a:lstStyle/>
        <a:p>
          <a:pPr algn="ctr"/>
          <a:endParaRPr lang="ru-RU"/>
        </a:p>
      </dgm:t>
    </dgm:pt>
    <dgm:pt modelId="{1B4A3B12-17DA-4D15-9DCA-227180E7B98C}" type="sibTrans" cxnId="{920C854B-79A6-44BB-B813-DE6D654831DF}">
      <dgm:prSet/>
      <dgm:spPr/>
      <dgm:t>
        <a:bodyPr/>
        <a:lstStyle/>
        <a:p>
          <a:pPr algn="ctr"/>
          <a:endParaRPr lang="ru-RU"/>
        </a:p>
      </dgm:t>
    </dgm:pt>
    <dgm:pt modelId="{176FA7D6-34FF-4BE2-A861-18A6EEE2356A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pPr algn="ctr"/>
          <a:r>
            <a:rPr lang="ru-RU" dirty="0" smtClean="0"/>
            <a:t>                </a:t>
          </a:r>
          <a:endParaRPr lang="ru-RU" dirty="0"/>
        </a:p>
      </dgm:t>
    </dgm:pt>
    <dgm:pt modelId="{5A1A360E-C9C6-4DD4-B59A-F7C8D61652DF}" type="parTrans" cxnId="{A1532A50-AEE7-45B3-AD6F-EDA5B8F91662}">
      <dgm:prSet/>
      <dgm:spPr/>
      <dgm:t>
        <a:bodyPr/>
        <a:lstStyle/>
        <a:p>
          <a:pPr algn="ctr"/>
          <a:endParaRPr lang="ru-RU"/>
        </a:p>
      </dgm:t>
    </dgm:pt>
    <dgm:pt modelId="{5E238829-640C-4E13-B69D-3AA8B5DBC5BB}" type="sibTrans" cxnId="{A1532A50-AEE7-45B3-AD6F-EDA5B8F91662}">
      <dgm:prSet/>
      <dgm:spPr/>
      <dgm:t>
        <a:bodyPr/>
        <a:lstStyle/>
        <a:p>
          <a:pPr algn="ctr"/>
          <a:endParaRPr lang="ru-RU"/>
        </a:p>
      </dgm:t>
    </dgm:pt>
    <dgm:pt modelId="{DDF4885A-6818-4D20-8655-21C99C9322B1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  <dgm:t>
        <a:bodyPr/>
        <a:lstStyle/>
        <a:p>
          <a:pPr algn="ctr"/>
          <a:endParaRPr lang="ru-RU" dirty="0"/>
        </a:p>
      </dgm:t>
    </dgm:pt>
    <dgm:pt modelId="{1EBA9F17-88ED-403D-AC5B-AE5567B6AA6A}" type="parTrans" cxnId="{004CCBEE-2847-416C-8B16-9FD6281159F2}">
      <dgm:prSet/>
      <dgm:spPr/>
      <dgm:t>
        <a:bodyPr/>
        <a:lstStyle/>
        <a:p>
          <a:pPr algn="ctr"/>
          <a:endParaRPr lang="ru-RU"/>
        </a:p>
      </dgm:t>
    </dgm:pt>
    <dgm:pt modelId="{30931D32-E9B3-42BF-B333-E27C64869F85}" type="sibTrans" cxnId="{004CCBEE-2847-416C-8B16-9FD6281159F2}">
      <dgm:prSet/>
      <dgm:spPr/>
      <dgm:t>
        <a:bodyPr/>
        <a:lstStyle/>
        <a:p>
          <a:pPr algn="ctr"/>
          <a:endParaRPr lang="ru-RU"/>
        </a:p>
      </dgm:t>
    </dgm:pt>
    <dgm:pt modelId="{9E2C1C02-27E3-4B17-8B50-0086A15CBB36}" type="pres">
      <dgm:prSet presAssocID="{8A51AAAA-59D9-4B6F-9DC3-C60A2885D9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87F7AF-A33E-4393-9586-7E5409DD38F1}" type="pres">
      <dgm:prSet presAssocID="{25842982-B1E8-4606-8B3C-3E8C3CCFC3A8}" presName="Name5" presStyleLbl="vennNode1" presStyleIdx="0" presStyleCnt="3" custScaleX="35030" custScaleY="47072" custLinFactNeighborX="-71338" custLinFactNeighborY="2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BE390-52C4-4BC9-A9E4-CCE0C369325C}" type="pres">
      <dgm:prSet presAssocID="{1B4A3B12-17DA-4D15-9DCA-227180E7B98C}" presName="space" presStyleCnt="0"/>
      <dgm:spPr/>
    </dgm:pt>
    <dgm:pt modelId="{2084E63A-853B-4930-A9C4-ACD1C71EC683}" type="pres">
      <dgm:prSet presAssocID="{176FA7D6-34FF-4BE2-A861-18A6EEE2356A}" presName="Name5" presStyleLbl="vennNode1" presStyleIdx="1" presStyleCnt="3" custScaleX="35030" custScaleY="47072" custLinFactNeighborX="4915" custLinFactNeighborY="-3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03F46-7BC9-4A3A-A943-77978DB086B9}" type="pres">
      <dgm:prSet presAssocID="{5E238829-640C-4E13-B69D-3AA8B5DBC5BB}" presName="space" presStyleCnt="0"/>
      <dgm:spPr/>
    </dgm:pt>
    <dgm:pt modelId="{ABA50F50-9B33-4B0C-816C-BA81BA0C38A3}" type="pres">
      <dgm:prSet presAssocID="{DDF4885A-6818-4D20-8655-21C99C9322B1}" presName="Name5" presStyleLbl="vennNode1" presStyleIdx="2" presStyleCnt="3" custScaleX="35030" custScaleY="47072" custLinFactNeighborX="87275" custLinFactNeighborY="2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D7BD0F-E463-4AD9-9478-321304684105}" type="presOf" srcId="{DDF4885A-6818-4D20-8655-21C99C9322B1}" destId="{ABA50F50-9B33-4B0C-816C-BA81BA0C38A3}" srcOrd="0" destOrd="0" presId="urn:microsoft.com/office/officeart/2005/8/layout/venn3"/>
    <dgm:cxn modelId="{CBE4FA8A-F731-4B2E-BB1B-99C4C292ECEA}" type="presOf" srcId="{8A51AAAA-59D9-4B6F-9DC3-C60A2885D9CC}" destId="{9E2C1C02-27E3-4B17-8B50-0086A15CBB36}" srcOrd="0" destOrd="0" presId="urn:microsoft.com/office/officeart/2005/8/layout/venn3"/>
    <dgm:cxn modelId="{4429D92D-90EC-4868-9C24-85F6C8541822}" type="presOf" srcId="{25842982-B1E8-4606-8B3C-3E8C3CCFC3A8}" destId="{4887F7AF-A33E-4393-9586-7E5409DD38F1}" srcOrd="0" destOrd="0" presId="urn:microsoft.com/office/officeart/2005/8/layout/venn3"/>
    <dgm:cxn modelId="{A1532A50-AEE7-45B3-AD6F-EDA5B8F91662}" srcId="{8A51AAAA-59D9-4B6F-9DC3-C60A2885D9CC}" destId="{176FA7D6-34FF-4BE2-A861-18A6EEE2356A}" srcOrd="1" destOrd="0" parTransId="{5A1A360E-C9C6-4DD4-B59A-F7C8D61652DF}" sibTransId="{5E238829-640C-4E13-B69D-3AA8B5DBC5BB}"/>
    <dgm:cxn modelId="{004CCBEE-2847-416C-8B16-9FD6281159F2}" srcId="{8A51AAAA-59D9-4B6F-9DC3-C60A2885D9CC}" destId="{DDF4885A-6818-4D20-8655-21C99C9322B1}" srcOrd="2" destOrd="0" parTransId="{1EBA9F17-88ED-403D-AC5B-AE5567B6AA6A}" sibTransId="{30931D32-E9B3-42BF-B333-E27C64869F85}"/>
    <dgm:cxn modelId="{920C854B-79A6-44BB-B813-DE6D654831DF}" srcId="{8A51AAAA-59D9-4B6F-9DC3-C60A2885D9CC}" destId="{25842982-B1E8-4606-8B3C-3E8C3CCFC3A8}" srcOrd="0" destOrd="0" parTransId="{7CBE2B01-1BA6-4B44-B4F0-75F15315F5FA}" sibTransId="{1B4A3B12-17DA-4D15-9DCA-227180E7B98C}"/>
    <dgm:cxn modelId="{28E37C72-8287-498E-A577-44161B477384}" type="presOf" srcId="{176FA7D6-34FF-4BE2-A861-18A6EEE2356A}" destId="{2084E63A-853B-4930-A9C4-ACD1C71EC683}" srcOrd="0" destOrd="0" presId="urn:microsoft.com/office/officeart/2005/8/layout/venn3"/>
    <dgm:cxn modelId="{8FAC4813-F142-4FDF-BB7C-CA14CEE996DD}" type="presParOf" srcId="{9E2C1C02-27E3-4B17-8B50-0086A15CBB36}" destId="{4887F7AF-A33E-4393-9586-7E5409DD38F1}" srcOrd="0" destOrd="0" presId="urn:microsoft.com/office/officeart/2005/8/layout/venn3"/>
    <dgm:cxn modelId="{6501EF5D-57EF-4773-A0E1-2C11A6DD3963}" type="presParOf" srcId="{9E2C1C02-27E3-4B17-8B50-0086A15CBB36}" destId="{F8ABE390-52C4-4BC9-A9E4-CCE0C369325C}" srcOrd="1" destOrd="0" presId="urn:microsoft.com/office/officeart/2005/8/layout/venn3"/>
    <dgm:cxn modelId="{B63427E2-1AA4-4AB9-9448-90EF2AEBA8C0}" type="presParOf" srcId="{9E2C1C02-27E3-4B17-8B50-0086A15CBB36}" destId="{2084E63A-853B-4930-A9C4-ACD1C71EC683}" srcOrd="2" destOrd="0" presId="urn:microsoft.com/office/officeart/2005/8/layout/venn3"/>
    <dgm:cxn modelId="{E80EC86F-D177-43D7-B1C1-8B1BEC09CEDA}" type="presParOf" srcId="{9E2C1C02-27E3-4B17-8B50-0086A15CBB36}" destId="{55203F46-7BC9-4A3A-A943-77978DB086B9}" srcOrd="3" destOrd="0" presId="urn:microsoft.com/office/officeart/2005/8/layout/venn3"/>
    <dgm:cxn modelId="{621E06C0-A812-48F3-ACE7-63575D69C2B8}" type="presParOf" srcId="{9E2C1C02-27E3-4B17-8B50-0086A15CBB36}" destId="{ABA50F50-9B33-4B0C-816C-BA81BA0C38A3}" srcOrd="4" destOrd="0" presId="urn:microsoft.com/office/officeart/2005/8/layout/venn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83EC07-650A-46CC-947C-6CFECF229664}" type="doc">
      <dgm:prSet loTypeId="urn:microsoft.com/office/officeart/2005/8/layout/venn1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7BA87B8-914C-469C-A07E-D67549C6C4C7}">
      <dgm:prSet phldrT="[Текст]"/>
      <dgm:spPr/>
      <dgm:t>
        <a:bodyPr/>
        <a:lstStyle/>
        <a:p>
          <a:endParaRPr lang="ru-RU" dirty="0" smtClean="0"/>
        </a:p>
      </dgm:t>
    </dgm:pt>
    <dgm:pt modelId="{EE8098DD-1674-4F61-B3FF-8FA624498E72}" type="parTrans" cxnId="{3C48F0F8-D1DB-4093-9FB8-C94B94928FB6}">
      <dgm:prSet/>
      <dgm:spPr/>
      <dgm:t>
        <a:bodyPr/>
        <a:lstStyle/>
        <a:p>
          <a:endParaRPr lang="ru-RU"/>
        </a:p>
      </dgm:t>
    </dgm:pt>
    <dgm:pt modelId="{A914B388-07B1-41F9-BCD4-802F24A2E9FA}" type="sibTrans" cxnId="{3C48F0F8-D1DB-4093-9FB8-C94B94928FB6}">
      <dgm:prSet/>
      <dgm:spPr/>
      <dgm:t>
        <a:bodyPr/>
        <a:lstStyle/>
        <a:p>
          <a:endParaRPr lang="ru-RU"/>
        </a:p>
      </dgm:t>
    </dgm:pt>
    <dgm:pt modelId="{908F0808-809C-4410-9C6F-F20E7ADEF3B5}">
      <dgm:prSet phldrT="[Текст]"/>
      <dgm:spPr>
        <a:solidFill>
          <a:srgbClr val="387069">
            <a:alpha val="49804"/>
          </a:srgbClr>
        </a:solidFill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7D225B5F-330B-4818-B9AE-EA8FB0A34D53}" type="parTrans" cxnId="{7407CDBB-C781-427A-B41C-C1AE5CC205D3}">
      <dgm:prSet/>
      <dgm:spPr/>
      <dgm:t>
        <a:bodyPr/>
        <a:lstStyle/>
        <a:p>
          <a:endParaRPr lang="ru-RU"/>
        </a:p>
      </dgm:t>
    </dgm:pt>
    <dgm:pt modelId="{0EBA371C-4CE9-4717-AAC3-BE260C548894}" type="sibTrans" cxnId="{7407CDBB-C781-427A-B41C-C1AE5CC205D3}">
      <dgm:prSet/>
      <dgm:spPr/>
      <dgm:t>
        <a:bodyPr/>
        <a:lstStyle/>
        <a:p>
          <a:endParaRPr lang="ru-RU"/>
        </a:p>
      </dgm:t>
    </dgm:pt>
    <dgm:pt modelId="{671D59EF-EC55-4886-A286-4E2DFF0E1468}">
      <dgm:prSet phldrT="[Текст]"/>
      <dgm:spPr>
        <a:solidFill>
          <a:srgbClr val="5C4676">
            <a:alpha val="49804"/>
          </a:srgbClr>
        </a:solidFill>
      </dgm:spPr>
      <dgm:t>
        <a:bodyPr/>
        <a:lstStyle/>
        <a:p>
          <a:endParaRPr lang="ru-RU" dirty="0" smtClean="0"/>
        </a:p>
      </dgm:t>
    </dgm:pt>
    <dgm:pt modelId="{E34B6358-11CE-4117-B78E-B3F386C3D48B}" type="parTrans" cxnId="{44F8AD3D-5330-401C-9F61-C05EA09A0A4F}">
      <dgm:prSet/>
      <dgm:spPr/>
      <dgm:t>
        <a:bodyPr/>
        <a:lstStyle/>
        <a:p>
          <a:endParaRPr lang="ru-RU"/>
        </a:p>
      </dgm:t>
    </dgm:pt>
    <dgm:pt modelId="{AF5FB186-3A78-404B-8BD1-AF1949DA193A}" type="sibTrans" cxnId="{44F8AD3D-5330-401C-9F61-C05EA09A0A4F}">
      <dgm:prSet/>
      <dgm:spPr/>
      <dgm:t>
        <a:bodyPr/>
        <a:lstStyle/>
        <a:p>
          <a:endParaRPr lang="ru-RU"/>
        </a:p>
      </dgm:t>
    </dgm:pt>
    <dgm:pt modelId="{D5D88C33-FB23-40B0-88CD-D2FE2A3E3C70}" type="pres">
      <dgm:prSet presAssocID="{A583EC07-650A-46CC-947C-6CFECF22966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0F6904-89E4-4B71-B348-8F3C31C495ED}" type="pres">
      <dgm:prSet presAssocID="{D7BA87B8-914C-469C-A07E-D67549C6C4C7}" presName="circ1" presStyleLbl="vennNode1" presStyleIdx="0" presStyleCnt="3" custScaleX="120256" custLinFactNeighborX="-3750" custLinFactNeighborY="-2083"/>
      <dgm:spPr/>
      <dgm:t>
        <a:bodyPr/>
        <a:lstStyle/>
        <a:p>
          <a:endParaRPr lang="ru-RU"/>
        </a:p>
      </dgm:t>
    </dgm:pt>
    <dgm:pt modelId="{5AD3DEF5-83B6-4BC1-96CA-54EEF41C8244}" type="pres">
      <dgm:prSet presAssocID="{D7BA87B8-914C-469C-A07E-D67549C6C4C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8E645-769C-4297-B2D3-181BCB747D7E}" type="pres">
      <dgm:prSet presAssocID="{908F0808-809C-4410-9C6F-F20E7ADEF3B5}" presName="circ2" presStyleLbl="vennNode1" presStyleIdx="1" presStyleCnt="3" custScaleX="135648" custScaleY="95254" custLinFactNeighborX="22426" custLinFactNeighborY="4694"/>
      <dgm:spPr/>
      <dgm:t>
        <a:bodyPr/>
        <a:lstStyle/>
        <a:p>
          <a:endParaRPr lang="ru-RU"/>
        </a:p>
      </dgm:t>
    </dgm:pt>
    <dgm:pt modelId="{6E492263-E15A-4C21-AFD9-A915267933E7}" type="pres">
      <dgm:prSet presAssocID="{908F0808-809C-4410-9C6F-F20E7ADEF3B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BAE1A-20C0-452D-8828-B1CD4AF4F6E0}" type="pres">
      <dgm:prSet presAssocID="{671D59EF-EC55-4886-A286-4E2DFF0E1468}" presName="circ3" presStyleLbl="vennNode1" presStyleIdx="2" presStyleCnt="3" custScaleX="133797" custLinFactNeighborX="-31836" custLinFactNeighborY="4694"/>
      <dgm:spPr/>
      <dgm:t>
        <a:bodyPr/>
        <a:lstStyle/>
        <a:p>
          <a:endParaRPr lang="ru-RU"/>
        </a:p>
      </dgm:t>
    </dgm:pt>
    <dgm:pt modelId="{B015ED38-A885-4435-AE56-8DAF7EFB0D1D}" type="pres">
      <dgm:prSet presAssocID="{671D59EF-EC55-4886-A286-4E2DFF0E146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F8AD3D-5330-401C-9F61-C05EA09A0A4F}" srcId="{A583EC07-650A-46CC-947C-6CFECF229664}" destId="{671D59EF-EC55-4886-A286-4E2DFF0E1468}" srcOrd="2" destOrd="0" parTransId="{E34B6358-11CE-4117-B78E-B3F386C3D48B}" sibTransId="{AF5FB186-3A78-404B-8BD1-AF1949DA193A}"/>
    <dgm:cxn modelId="{C17BFC82-FE47-4927-8871-AD8F34CD2C56}" type="presOf" srcId="{908F0808-809C-4410-9C6F-F20E7ADEF3B5}" destId="{6E492263-E15A-4C21-AFD9-A915267933E7}" srcOrd="1" destOrd="0" presId="urn:microsoft.com/office/officeart/2005/8/layout/venn1"/>
    <dgm:cxn modelId="{C70919B5-3005-4389-90CB-11A500CA347A}" type="presOf" srcId="{671D59EF-EC55-4886-A286-4E2DFF0E1468}" destId="{012BAE1A-20C0-452D-8828-B1CD4AF4F6E0}" srcOrd="0" destOrd="0" presId="urn:microsoft.com/office/officeart/2005/8/layout/venn1"/>
    <dgm:cxn modelId="{E4037B3B-46CD-4FAD-87A6-8E61C0C40F2D}" type="presOf" srcId="{D7BA87B8-914C-469C-A07E-D67549C6C4C7}" destId="{5AD3DEF5-83B6-4BC1-96CA-54EEF41C8244}" srcOrd="1" destOrd="0" presId="urn:microsoft.com/office/officeart/2005/8/layout/venn1"/>
    <dgm:cxn modelId="{FB88DE0E-46C1-4466-925D-A5151BB33612}" type="presOf" srcId="{908F0808-809C-4410-9C6F-F20E7ADEF3B5}" destId="{E898E645-769C-4297-B2D3-181BCB747D7E}" srcOrd="0" destOrd="0" presId="urn:microsoft.com/office/officeart/2005/8/layout/venn1"/>
    <dgm:cxn modelId="{891D0B88-8290-473A-B9AD-7C815F448E30}" type="presOf" srcId="{A583EC07-650A-46CC-947C-6CFECF229664}" destId="{D5D88C33-FB23-40B0-88CD-D2FE2A3E3C70}" srcOrd="0" destOrd="0" presId="urn:microsoft.com/office/officeart/2005/8/layout/venn1"/>
    <dgm:cxn modelId="{3C48F0F8-D1DB-4093-9FB8-C94B94928FB6}" srcId="{A583EC07-650A-46CC-947C-6CFECF229664}" destId="{D7BA87B8-914C-469C-A07E-D67549C6C4C7}" srcOrd="0" destOrd="0" parTransId="{EE8098DD-1674-4F61-B3FF-8FA624498E72}" sibTransId="{A914B388-07B1-41F9-BCD4-802F24A2E9FA}"/>
    <dgm:cxn modelId="{7407CDBB-C781-427A-B41C-C1AE5CC205D3}" srcId="{A583EC07-650A-46CC-947C-6CFECF229664}" destId="{908F0808-809C-4410-9C6F-F20E7ADEF3B5}" srcOrd="1" destOrd="0" parTransId="{7D225B5F-330B-4818-B9AE-EA8FB0A34D53}" sibTransId="{0EBA371C-4CE9-4717-AAC3-BE260C548894}"/>
    <dgm:cxn modelId="{6A99C346-8183-4EB6-AAB5-A1BB5A609298}" type="presOf" srcId="{671D59EF-EC55-4886-A286-4E2DFF0E1468}" destId="{B015ED38-A885-4435-AE56-8DAF7EFB0D1D}" srcOrd="1" destOrd="0" presId="urn:microsoft.com/office/officeart/2005/8/layout/venn1"/>
    <dgm:cxn modelId="{CC410889-5338-4F0F-AB84-1BFAA5DE1476}" type="presOf" srcId="{D7BA87B8-914C-469C-A07E-D67549C6C4C7}" destId="{020F6904-89E4-4B71-B348-8F3C31C495ED}" srcOrd="0" destOrd="0" presId="urn:microsoft.com/office/officeart/2005/8/layout/venn1"/>
    <dgm:cxn modelId="{BE13EFAA-7062-4F98-AD0F-ABFB434FE17F}" type="presParOf" srcId="{D5D88C33-FB23-40B0-88CD-D2FE2A3E3C70}" destId="{020F6904-89E4-4B71-B348-8F3C31C495ED}" srcOrd="0" destOrd="0" presId="urn:microsoft.com/office/officeart/2005/8/layout/venn1"/>
    <dgm:cxn modelId="{41FAA227-C9B4-434D-84B7-4285297D2F75}" type="presParOf" srcId="{D5D88C33-FB23-40B0-88CD-D2FE2A3E3C70}" destId="{5AD3DEF5-83B6-4BC1-96CA-54EEF41C8244}" srcOrd="1" destOrd="0" presId="urn:microsoft.com/office/officeart/2005/8/layout/venn1"/>
    <dgm:cxn modelId="{0A0777E1-EED7-4098-80CA-6765E3EB42D5}" type="presParOf" srcId="{D5D88C33-FB23-40B0-88CD-D2FE2A3E3C70}" destId="{E898E645-769C-4297-B2D3-181BCB747D7E}" srcOrd="2" destOrd="0" presId="urn:microsoft.com/office/officeart/2005/8/layout/venn1"/>
    <dgm:cxn modelId="{2356BF68-908D-479D-A328-42ED37257CB3}" type="presParOf" srcId="{D5D88C33-FB23-40B0-88CD-D2FE2A3E3C70}" destId="{6E492263-E15A-4C21-AFD9-A915267933E7}" srcOrd="3" destOrd="0" presId="urn:microsoft.com/office/officeart/2005/8/layout/venn1"/>
    <dgm:cxn modelId="{8068502B-7BCA-4FC4-9BF4-AA735D1D1F89}" type="presParOf" srcId="{D5D88C33-FB23-40B0-88CD-D2FE2A3E3C70}" destId="{012BAE1A-20C0-452D-8828-B1CD4AF4F6E0}" srcOrd="4" destOrd="0" presId="urn:microsoft.com/office/officeart/2005/8/layout/venn1"/>
    <dgm:cxn modelId="{31EEFD4D-EC68-41B2-87D5-DDABFE1C863F}" type="presParOf" srcId="{D5D88C33-FB23-40B0-88CD-D2FE2A3E3C70}" destId="{B015ED38-A885-4435-AE56-8DAF7EFB0D1D}" srcOrd="5" destOrd="0" presId="urn:microsoft.com/office/officeart/2005/8/layout/venn1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82950-274C-42C1-8212-8A8A3F8EBF11}">
      <dsp:nvSpPr>
        <dsp:cNvPr id="0" name=""/>
        <dsp:cNvSpPr/>
      </dsp:nvSpPr>
      <dsp:spPr>
        <a:xfrm>
          <a:off x="360041" y="0"/>
          <a:ext cx="6941456" cy="6518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63000"/>
              </a:schemeClr>
            </a:gs>
            <a:gs pos="30000">
              <a:schemeClr val="accent3">
                <a:shade val="90000"/>
                <a:satMod val="110000"/>
              </a:schemeClr>
            </a:gs>
            <a:gs pos="45000">
              <a:schemeClr val="accent3">
                <a:shade val="100000"/>
                <a:satMod val="118000"/>
              </a:schemeClr>
            </a:gs>
            <a:gs pos="55000">
              <a:schemeClr val="accent3">
                <a:shade val="100000"/>
                <a:satMod val="118000"/>
              </a:schemeClr>
            </a:gs>
            <a:gs pos="73000">
              <a:schemeClr val="accent3">
                <a:shade val="90000"/>
                <a:satMod val="110000"/>
              </a:schemeClr>
            </a:gs>
            <a:gs pos="100000">
              <a:schemeClr val="accent3"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3"/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dirty="0" smtClean="0">
              <a:solidFill>
                <a:schemeClr val="tx1"/>
              </a:solidFill>
              <a:latin typeface="Arial Black" pitchFamily="34" charset="0"/>
            </a:rPr>
            <a:t>Производство пластмассовых изделий</a:t>
          </a:r>
          <a:endParaRPr lang="ru-RU" sz="2300" b="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79134" y="19093"/>
        <a:ext cx="6903270" cy="613683"/>
      </dsp:txXfrm>
    </dsp:sp>
    <dsp:sp modelId="{691977EA-6D38-4918-A990-449B48EF769F}">
      <dsp:nvSpPr>
        <dsp:cNvPr id="0" name=""/>
        <dsp:cNvSpPr/>
      </dsp:nvSpPr>
      <dsp:spPr>
        <a:xfrm>
          <a:off x="1054187" y="651869"/>
          <a:ext cx="694140" cy="416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895"/>
              </a:lnTo>
              <a:lnTo>
                <a:pt x="694140" y="416895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3"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8D7900AA-95A0-44D6-836C-73E75ED3A4D1}">
      <dsp:nvSpPr>
        <dsp:cNvPr id="0" name=""/>
        <dsp:cNvSpPr/>
      </dsp:nvSpPr>
      <dsp:spPr>
        <a:xfrm>
          <a:off x="1748327" y="742830"/>
          <a:ext cx="5553165" cy="6518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45000"/>
                <a:satMod val="200000"/>
              </a:schemeClr>
            </a:gs>
            <a:gs pos="30000">
              <a:schemeClr val="accent3">
                <a:tint val="61000"/>
                <a:satMod val="200000"/>
              </a:schemeClr>
            </a:gs>
            <a:gs pos="45000">
              <a:schemeClr val="accent3">
                <a:tint val="66000"/>
                <a:satMod val="200000"/>
              </a:schemeClr>
            </a:gs>
            <a:gs pos="55000">
              <a:schemeClr val="accent3">
                <a:tint val="66000"/>
                <a:satMod val="200000"/>
              </a:schemeClr>
            </a:gs>
            <a:gs pos="73000">
              <a:schemeClr val="accent3">
                <a:tint val="61000"/>
                <a:satMod val="200000"/>
              </a:schemeClr>
            </a:gs>
            <a:gs pos="100000">
              <a:schemeClr val="accent3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Arial Black" pitchFamily="34" charset="0"/>
            </a:rPr>
            <a:t>Индустриальный парк «Камские Поляны» </a:t>
          </a:r>
          <a:endParaRPr lang="ru-RU" sz="1700" kern="1200" dirty="0">
            <a:latin typeface="Arial Black" pitchFamily="34" charset="0"/>
          </a:endParaRPr>
        </a:p>
      </dsp:txBody>
      <dsp:txXfrm>
        <a:off x="1767420" y="761923"/>
        <a:ext cx="5514979" cy="613683"/>
      </dsp:txXfrm>
    </dsp:sp>
    <dsp:sp modelId="{089FDE30-55B4-4649-9E0A-E2E08D1F7537}">
      <dsp:nvSpPr>
        <dsp:cNvPr id="0" name=""/>
        <dsp:cNvSpPr/>
      </dsp:nvSpPr>
      <dsp:spPr>
        <a:xfrm>
          <a:off x="1054187" y="651869"/>
          <a:ext cx="694140" cy="1231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732"/>
              </a:lnTo>
              <a:lnTo>
                <a:pt x="694140" y="1231732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3"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2278AAB7-4D5E-45A0-B834-D6C5F57AE75E}">
      <dsp:nvSpPr>
        <dsp:cNvPr id="0" name=""/>
        <dsp:cNvSpPr/>
      </dsp:nvSpPr>
      <dsp:spPr>
        <a:xfrm>
          <a:off x="1748327" y="1557666"/>
          <a:ext cx="5553165" cy="6518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45000"/>
                <a:satMod val="200000"/>
              </a:schemeClr>
            </a:gs>
            <a:gs pos="30000">
              <a:schemeClr val="accent3">
                <a:tint val="61000"/>
                <a:satMod val="200000"/>
              </a:schemeClr>
            </a:gs>
            <a:gs pos="45000">
              <a:schemeClr val="accent3">
                <a:tint val="66000"/>
                <a:satMod val="200000"/>
              </a:schemeClr>
            </a:gs>
            <a:gs pos="55000">
              <a:schemeClr val="accent3">
                <a:tint val="66000"/>
                <a:satMod val="200000"/>
              </a:schemeClr>
            </a:gs>
            <a:gs pos="73000">
              <a:schemeClr val="accent3">
                <a:tint val="61000"/>
                <a:satMod val="200000"/>
              </a:schemeClr>
            </a:gs>
            <a:gs pos="100000">
              <a:schemeClr val="accent3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Arial Black" pitchFamily="34" charset="0"/>
            </a:rPr>
            <a:t> «</a:t>
          </a:r>
          <a:r>
            <a:rPr lang="ru-RU" sz="1700" kern="1200" dirty="0" err="1" smtClean="0">
              <a:latin typeface="Arial Black" pitchFamily="34" charset="0"/>
            </a:rPr>
            <a:t>Техстрой</a:t>
          </a:r>
          <a:r>
            <a:rPr lang="ru-RU" sz="1700" kern="1200" dirty="0" smtClean="0">
              <a:latin typeface="Arial Black" pitchFamily="34" charset="0"/>
            </a:rPr>
            <a:t>»</a:t>
          </a:r>
          <a:endParaRPr lang="ru-RU" sz="1700" kern="1200" dirty="0">
            <a:latin typeface="Arial Black" pitchFamily="34" charset="0"/>
          </a:endParaRPr>
        </a:p>
      </dsp:txBody>
      <dsp:txXfrm>
        <a:off x="1767420" y="1576759"/>
        <a:ext cx="5514979" cy="613683"/>
      </dsp:txXfrm>
    </dsp:sp>
    <dsp:sp modelId="{2FA0282F-894B-4608-B427-59E996444A0F}">
      <dsp:nvSpPr>
        <dsp:cNvPr id="0" name=""/>
        <dsp:cNvSpPr/>
      </dsp:nvSpPr>
      <dsp:spPr>
        <a:xfrm>
          <a:off x="1054187" y="651869"/>
          <a:ext cx="694140" cy="2046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568"/>
              </a:lnTo>
              <a:lnTo>
                <a:pt x="694140" y="2046568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3"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1C802BF8-1DB6-4FBE-9997-B38FAD82BB1A}">
      <dsp:nvSpPr>
        <dsp:cNvPr id="0" name=""/>
        <dsp:cNvSpPr/>
      </dsp:nvSpPr>
      <dsp:spPr>
        <a:xfrm>
          <a:off x="1748327" y="2372503"/>
          <a:ext cx="5553165" cy="6518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45000"/>
                <a:satMod val="200000"/>
              </a:schemeClr>
            </a:gs>
            <a:gs pos="30000">
              <a:schemeClr val="accent3">
                <a:tint val="61000"/>
                <a:satMod val="200000"/>
              </a:schemeClr>
            </a:gs>
            <a:gs pos="45000">
              <a:schemeClr val="accent3">
                <a:tint val="66000"/>
                <a:satMod val="200000"/>
              </a:schemeClr>
            </a:gs>
            <a:gs pos="55000">
              <a:schemeClr val="accent3">
                <a:tint val="66000"/>
                <a:satMod val="200000"/>
              </a:schemeClr>
            </a:gs>
            <a:gs pos="73000">
              <a:schemeClr val="accent3">
                <a:tint val="61000"/>
                <a:satMod val="200000"/>
              </a:schemeClr>
            </a:gs>
            <a:gs pos="100000">
              <a:schemeClr val="accent3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Arial Black" pitchFamily="34" charset="0"/>
            </a:rPr>
            <a:t> «</a:t>
          </a:r>
          <a:r>
            <a:rPr lang="ru-RU" sz="1700" kern="1200" dirty="0" err="1" smtClean="0">
              <a:latin typeface="Arial Black" pitchFamily="34" charset="0"/>
            </a:rPr>
            <a:t>Полиматиз</a:t>
          </a:r>
          <a:r>
            <a:rPr lang="ru-RU" sz="1700" kern="1200" dirty="0" smtClean="0">
              <a:latin typeface="Arial Black" pitchFamily="34" charset="0"/>
            </a:rPr>
            <a:t>»</a:t>
          </a:r>
          <a:endParaRPr lang="ru-RU" sz="1700" kern="1200" dirty="0">
            <a:latin typeface="Arial Black" pitchFamily="34" charset="0"/>
          </a:endParaRPr>
        </a:p>
      </dsp:txBody>
      <dsp:txXfrm>
        <a:off x="1767420" y="2391596"/>
        <a:ext cx="5514979" cy="613683"/>
      </dsp:txXfrm>
    </dsp:sp>
    <dsp:sp modelId="{5E4AF2F9-584C-40B3-8EC1-3CA43FDC0DE7}">
      <dsp:nvSpPr>
        <dsp:cNvPr id="0" name=""/>
        <dsp:cNvSpPr/>
      </dsp:nvSpPr>
      <dsp:spPr>
        <a:xfrm>
          <a:off x="1054187" y="651869"/>
          <a:ext cx="694140" cy="2861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1405"/>
              </a:lnTo>
              <a:lnTo>
                <a:pt x="694140" y="2861405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3"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005B0B8B-916F-47A2-9AB8-174E53A30C02}">
      <dsp:nvSpPr>
        <dsp:cNvPr id="0" name=""/>
        <dsp:cNvSpPr/>
      </dsp:nvSpPr>
      <dsp:spPr>
        <a:xfrm>
          <a:off x="1748327" y="3187340"/>
          <a:ext cx="5553165" cy="6518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45000"/>
                <a:satMod val="200000"/>
              </a:schemeClr>
            </a:gs>
            <a:gs pos="30000">
              <a:schemeClr val="accent3">
                <a:tint val="61000"/>
                <a:satMod val="200000"/>
              </a:schemeClr>
            </a:gs>
            <a:gs pos="45000">
              <a:schemeClr val="accent3">
                <a:tint val="66000"/>
                <a:satMod val="200000"/>
              </a:schemeClr>
            </a:gs>
            <a:gs pos="55000">
              <a:schemeClr val="accent3">
                <a:tint val="66000"/>
                <a:satMod val="200000"/>
              </a:schemeClr>
            </a:gs>
            <a:gs pos="73000">
              <a:schemeClr val="accent3">
                <a:tint val="61000"/>
                <a:satMod val="200000"/>
              </a:schemeClr>
            </a:gs>
            <a:gs pos="100000">
              <a:schemeClr val="accent3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Arial Black" pitchFamily="34" charset="0"/>
            </a:rPr>
            <a:t> «</a:t>
          </a:r>
          <a:r>
            <a:rPr lang="ru-RU" sz="1700" kern="1200" dirty="0" err="1" smtClean="0">
              <a:latin typeface="Arial Black" pitchFamily="34" charset="0"/>
            </a:rPr>
            <a:t>Полимерхолодтехника</a:t>
          </a:r>
          <a:r>
            <a:rPr lang="ru-RU" sz="1700" kern="1200" dirty="0" smtClean="0">
              <a:latin typeface="Arial Black" pitchFamily="34" charset="0"/>
            </a:rPr>
            <a:t>»</a:t>
          </a:r>
          <a:endParaRPr lang="ru-RU" sz="1700" kern="1200" dirty="0">
            <a:latin typeface="Arial Black" pitchFamily="34" charset="0"/>
          </a:endParaRPr>
        </a:p>
      </dsp:txBody>
      <dsp:txXfrm>
        <a:off x="1767420" y="3206433"/>
        <a:ext cx="5514979" cy="613683"/>
      </dsp:txXfrm>
    </dsp:sp>
    <dsp:sp modelId="{FCC9083E-C149-4E89-885F-503A3225B799}">
      <dsp:nvSpPr>
        <dsp:cNvPr id="0" name=""/>
        <dsp:cNvSpPr/>
      </dsp:nvSpPr>
      <dsp:spPr>
        <a:xfrm>
          <a:off x="1054187" y="651869"/>
          <a:ext cx="694140" cy="3676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6242"/>
              </a:lnTo>
              <a:lnTo>
                <a:pt x="694140" y="3676242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3"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D563B622-6AE4-4F5D-88E4-F581480DCDAF}">
      <dsp:nvSpPr>
        <dsp:cNvPr id="0" name=""/>
        <dsp:cNvSpPr/>
      </dsp:nvSpPr>
      <dsp:spPr>
        <a:xfrm>
          <a:off x="1748327" y="4002176"/>
          <a:ext cx="5553165" cy="6518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45000"/>
                <a:satMod val="200000"/>
              </a:schemeClr>
            </a:gs>
            <a:gs pos="30000">
              <a:schemeClr val="accent3">
                <a:tint val="61000"/>
                <a:satMod val="200000"/>
              </a:schemeClr>
            </a:gs>
            <a:gs pos="45000">
              <a:schemeClr val="accent3">
                <a:tint val="66000"/>
                <a:satMod val="200000"/>
              </a:schemeClr>
            </a:gs>
            <a:gs pos="55000">
              <a:schemeClr val="accent3">
                <a:tint val="66000"/>
                <a:satMod val="200000"/>
              </a:schemeClr>
            </a:gs>
            <a:gs pos="73000">
              <a:schemeClr val="accent3">
                <a:tint val="61000"/>
                <a:satMod val="200000"/>
              </a:schemeClr>
            </a:gs>
            <a:gs pos="100000">
              <a:schemeClr val="accent3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Arial Black" pitchFamily="34" charset="0"/>
            </a:rPr>
            <a:t>«Камский завод полимерных материалов»  </a:t>
          </a:r>
          <a:endParaRPr lang="ru-RU" sz="1700" kern="1200" dirty="0">
            <a:latin typeface="Arial Black" pitchFamily="34" charset="0"/>
          </a:endParaRPr>
        </a:p>
      </dsp:txBody>
      <dsp:txXfrm>
        <a:off x="1767420" y="4021269"/>
        <a:ext cx="5514979" cy="613683"/>
      </dsp:txXfrm>
    </dsp:sp>
    <dsp:sp modelId="{8E895B09-27FA-48D0-80EA-6D1F30C1280F}">
      <dsp:nvSpPr>
        <dsp:cNvPr id="0" name=""/>
        <dsp:cNvSpPr/>
      </dsp:nvSpPr>
      <dsp:spPr>
        <a:xfrm>
          <a:off x="1054187" y="651869"/>
          <a:ext cx="694140" cy="4491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1078"/>
              </a:lnTo>
              <a:lnTo>
                <a:pt x="694140" y="4491078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3"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08C32886-C166-428C-9DA4-D31D8388BE87}">
      <dsp:nvSpPr>
        <dsp:cNvPr id="0" name=""/>
        <dsp:cNvSpPr/>
      </dsp:nvSpPr>
      <dsp:spPr>
        <a:xfrm>
          <a:off x="1748327" y="4817013"/>
          <a:ext cx="5553165" cy="6518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45000"/>
                <a:satMod val="200000"/>
              </a:schemeClr>
            </a:gs>
            <a:gs pos="30000">
              <a:schemeClr val="accent3">
                <a:tint val="61000"/>
                <a:satMod val="200000"/>
              </a:schemeClr>
            </a:gs>
            <a:gs pos="45000">
              <a:schemeClr val="accent3">
                <a:tint val="66000"/>
                <a:satMod val="200000"/>
              </a:schemeClr>
            </a:gs>
            <a:gs pos="55000">
              <a:schemeClr val="accent3">
                <a:tint val="66000"/>
                <a:satMod val="200000"/>
              </a:schemeClr>
            </a:gs>
            <a:gs pos="73000">
              <a:schemeClr val="accent3">
                <a:tint val="61000"/>
                <a:satMod val="200000"/>
              </a:schemeClr>
            </a:gs>
            <a:gs pos="100000">
              <a:schemeClr val="accent3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Arial Black" pitchFamily="34" charset="0"/>
            </a:rPr>
            <a:t>«</a:t>
          </a:r>
          <a:r>
            <a:rPr lang="ru-RU" sz="1700" kern="1200" dirty="0" err="1" smtClean="0">
              <a:latin typeface="Arial Black" pitchFamily="34" charset="0"/>
            </a:rPr>
            <a:t>Данафлекс</a:t>
          </a:r>
          <a:r>
            <a:rPr lang="ru-RU" sz="1700" kern="1200" dirty="0" smtClean="0">
              <a:latin typeface="Arial Black" pitchFamily="34" charset="0"/>
            </a:rPr>
            <a:t>-нано» </a:t>
          </a:r>
          <a:endParaRPr lang="ru-RU" sz="1700" kern="1200" dirty="0">
            <a:latin typeface="Arial Black" pitchFamily="34" charset="0"/>
          </a:endParaRPr>
        </a:p>
      </dsp:txBody>
      <dsp:txXfrm>
        <a:off x="1767420" y="4836106"/>
        <a:ext cx="5514979" cy="613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02041-93D9-4D91-B0AF-3D738B275E69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8D988-8F51-4043-9A24-7186EF880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D2A5B-061D-4AD4-9346-1A2F19DC1B7F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0162B-7155-420E-9D79-4BE5A56AA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24293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0162B-7155-420E-9D79-4BE5A56AA3C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8A64-A9F4-46BE-9BE9-A5F325FDF836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1894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33">
              <a:defRPr/>
            </a:pPr>
            <a:endParaRPr lang="ru-RU" dirty="0">
              <a:cs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6247E-3A3B-4EB2-BE22-6BDC7AB71026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1530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В рамках поддержки малого и наукоемкого бизнеса Холдинг оказывает информационно-технологическое и инвестиционное сопровождение проектов, помогает наладить взаимодействие малых и крупных предприятий республики, выступает в роли экспертно-аналитического центра нефтегазохимического комплекса.</a:t>
            </a:r>
          </a:p>
          <a:p>
            <a:pPr eaLnBrk="1" hangingPunct="1"/>
            <a:r>
              <a:rPr lang="ru-RU" smtClean="0"/>
              <a:t>В целях создания предприятий по переработке пластмасс в депрессивных районах проводятся презентации потенциала и перспектив развития отрасли. Ведется сотрудничество с мировыми компаниями в части приобретения современных технологий производства химической и нефтехимической продукции. На научно-технических советах Холдинга рассматриваются перспективные разработки российских и татарстанских ученых.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8B24F9-2181-4FAA-8B52-5351AB51C540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BD715F-1FB0-4ABD-8C56-2091947AFB5D}" type="slidenum">
              <a:rPr lang="ru-RU" smtClean="0"/>
              <a:pPr/>
              <a:t>38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0162B-7155-420E-9D79-4BE5A56AA3CE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0162B-7155-420E-9D79-4BE5A56AA3C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2012г.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0162B-7155-420E-9D79-4BE5A56AA3C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61005-DD5A-49C8-84C9-AFECCD6952E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9961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064CE-9F1E-4902-B7E6-9410030C957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9237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07E5-CDDC-4E0F-8EFE-92EB87279141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7072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37791" indent="-283766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89087" indent="-22701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43113" indent="-22701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97137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5116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05187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59212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AAE4BF-F298-4C45-B442-673AA5C77D0E}" type="slidenum">
              <a:rPr lang="ru-RU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60243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5547" algn="just">
              <a:spcBef>
                <a:spcPct val="0"/>
              </a:spcBef>
            </a:pPr>
            <a:endParaRPr lang="ru-RU" sz="1600" dirty="0"/>
          </a:p>
        </p:txBody>
      </p:sp>
      <p:sp>
        <p:nvSpPr>
          <p:cNvPr id="175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842" indent="-28570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834" indent="-228567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99967" indent="-228567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101" indent="-228567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234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367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501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5635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4A1EFB-DA1A-4432-A648-8DAE16B1D685}" type="slidenum">
              <a:rPr lang="ru-RU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1786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3892" algn="just">
              <a:spcAft>
                <a:spcPts val="596"/>
              </a:spcAft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8A64-A9F4-46BE-9BE9-A5F325FDF836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789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 userDrawn="1"/>
        </p:nvSpPr>
        <p:spPr>
          <a:xfrm>
            <a:off x="32" y="24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AFDA7"/>
              </a:gs>
              <a:gs pos="35000">
                <a:srgbClr val="E4FDC2"/>
              </a:gs>
              <a:gs pos="100000">
                <a:srgbClr val="F5FFE6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43160" y="3886200"/>
            <a:ext cx="5934092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19252" y="5110178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dirty="0" smtClean="0"/>
              <a:t>Образец подзаголовка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0008"/>
            <a:ext cx="945703" cy="79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2500306"/>
            <a:ext cx="1428760" cy="1000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3571876"/>
            <a:ext cx="1428760" cy="100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5" y="4643446"/>
            <a:ext cx="1428761" cy="1000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06" y="1323451"/>
            <a:ext cx="1428759" cy="1105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1406" y="71438"/>
            <a:ext cx="1412147" cy="1214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11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06" y="5715016"/>
            <a:ext cx="1440000" cy="1096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C0B251E8-9FC4-43B8-A055-F0E4608983AD}" type="datetime1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D42C3BA-0BBA-4DA1-AFE8-897F8AC0111D}" type="datetime1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97386-FAFD-457B-BD35-B3B159D7A9B8}" type="datetime1">
              <a:rPr lang="ru-RU" smtClean="0"/>
              <a:pPr>
                <a:defRPr/>
              </a:pPr>
              <a:t>24.06.2014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665EB-A416-4AE6-9E41-A48567655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14"/>
            <a:ext cx="7786742" cy="990600"/>
          </a:xfrm>
        </p:spPr>
        <p:txBody>
          <a:bodyPr/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844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64EB2714-9FB5-41FB-91DA-4A4DE462C44B}" type="datetime1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48452" y="6357958"/>
            <a:ext cx="1981200" cy="3657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205718"/>
            <a:ext cx="945703" cy="794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fld id="{2A5902A9-8D33-4881-8676-F82A7B0DADD0}" type="datetime1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D284E1B-3473-4456-9436-0CE6CE0845E7}" type="datetime1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BB33C81B-7FDA-4F0E-AD79-E0364F1C9084}" type="datetime1">
              <a:rPr lang="ru-RU" smtClean="0"/>
              <a:pPr/>
              <a:t>24.06.2014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CC350E71-3A1B-4F06-A7CB-C2CC185AFDA9}" type="datetime1">
              <a:rPr lang="ru-RU" smtClean="0"/>
              <a:pPr/>
              <a:t>24.06.2014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3AA2F213-3861-4389-825D-D7E9FE8EEE8D}" type="datetime1">
              <a:rPr lang="ru-RU" smtClean="0"/>
              <a:pPr/>
              <a:t>24.06.2014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CBA4A90D-0689-40FD-9746-08861768BFB9}" type="datetime1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13CE16C-6240-45D4-BC6D-65E213148ABB}" type="datetime1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71414"/>
            <a:ext cx="7472386" cy="990600"/>
          </a:xfrm>
          <a:prstGeom prst="rect">
            <a:avLst/>
          </a:prstGeom>
        </p:spPr>
        <p:txBody>
          <a:bodyPr vert="horz" tIns="0" anchor="t" anchorCtr="0">
            <a:no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29586" y="205718"/>
            <a:ext cx="945703" cy="794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7" Type="http://schemas.openxmlformats.org/officeDocument/2006/relationships/chart" Target="../charts/chart26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12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diagramData" Target="../diagrams/data2.xml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51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49.png"/><Relationship Id="rId1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26" Type="http://schemas.openxmlformats.org/officeDocument/2006/relationships/diagramQuickStyle" Target="../diagrams/quickStyle3.xml"/><Relationship Id="rId3" Type="http://schemas.openxmlformats.org/officeDocument/2006/relationships/image" Target="../media/image60.png"/><Relationship Id="rId21" Type="http://schemas.openxmlformats.org/officeDocument/2006/relationships/image" Target="../media/image78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5" Type="http://schemas.openxmlformats.org/officeDocument/2006/relationships/diagramLayout" Target="../diagrams/layout3.xml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24" Type="http://schemas.openxmlformats.org/officeDocument/2006/relationships/diagramData" Target="../diagrams/data3.xml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23" Type="http://schemas.openxmlformats.org/officeDocument/2006/relationships/image" Target="../media/image80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79.png"/><Relationship Id="rId27" Type="http://schemas.openxmlformats.org/officeDocument/2006/relationships/diagramColors" Target="../diagrams/colors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00232" y="1857364"/>
            <a:ext cx="6858048" cy="300039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Кластерное развитие </a:t>
            </a:r>
            <a:r>
              <a:rPr lang="ru-RU" sz="3600" dirty="0" err="1" smtClean="0"/>
              <a:t>газонефтехимии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>Республики  Татарстан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14414" y="5572140"/>
            <a:ext cx="7724748" cy="10001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Мустафин </a:t>
            </a:r>
            <a:r>
              <a:rPr lang="ru-RU" b="1" dirty="0" err="1" smtClean="0">
                <a:solidFill>
                  <a:schemeClr val="tx1"/>
                </a:solidFill>
              </a:rPr>
              <a:t>Харис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Вагизович</a:t>
            </a:r>
            <a:endParaRPr lang="ru-RU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Заместитель генерального директора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ОАО «Татнефтехиминвест-холдинг» 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5457042"/>
              </p:ext>
            </p:extLst>
          </p:nvPr>
        </p:nvGraphicFramePr>
        <p:xfrm>
          <a:off x="1403648" y="908720"/>
          <a:ext cx="698477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2" y="-2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Основные результаты нефтегазохимического комплекса Республики Татарстан</a:t>
            </a:r>
            <a:endParaRPr lang="ru-RU" sz="28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608090255"/>
              </p:ext>
            </p:extLst>
          </p:nvPr>
        </p:nvGraphicFramePr>
        <p:xfrm>
          <a:off x="1043608" y="4109917"/>
          <a:ext cx="734481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844356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477373839"/>
              </p:ext>
            </p:extLst>
          </p:nvPr>
        </p:nvGraphicFramePr>
        <p:xfrm>
          <a:off x="53752" y="1458564"/>
          <a:ext cx="903649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5882" y="-71462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Структура нефтегазохимического комплекса </a:t>
            </a:r>
            <a:r>
              <a:rPr lang="ru-RU" sz="3200" b="1" dirty="0" smtClean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Республики Татарстан </a:t>
            </a:r>
          </a:p>
          <a:p>
            <a:r>
              <a:rPr lang="ru-RU" sz="2000" i="1" dirty="0" smtClean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(по отгрузке </a:t>
            </a:r>
            <a:r>
              <a:rPr lang="ru-RU" sz="2000" i="1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продукции </a:t>
            </a:r>
            <a:r>
              <a:rPr lang="ru-RU" sz="2000" i="1" dirty="0" smtClean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ru-RU" sz="2000" i="1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ценах 2008 года)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783108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24"/>
            <a:ext cx="8928992" cy="1143000"/>
          </a:xfrm>
        </p:spPr>
        <p:txBody>
          <a:bodyPr>
            <a:normAutofit/>
          </a:bodyPr>
          <a:lstStyle/>
          <a:p>
            <a:r>
              <a:rPr lang="ru-RU" sz="3200" dirty="0">
                <a:effectLst>
                  <a:reflection blurRad="6350" stA="55000" endA="300" endPos="8000" dir="5400000" sy="-100000" algn="bl" rotWithShape="0"/>
                </a:effectLst>
              </a:rPr>
              <a:t>Производство продукции химии и нефтехимии в 2013 году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4186186833"/>
              </p:ext>
            </p:extLst>
          </p:nvPr>
        </p:nvGraphicFramePr>
        <p:xfrm>
          <a:off x="467544" y="1319600"/>
          <a:ext cx="8176320" cy="4629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76000"/>
                <a:gridCol w="1280160"/>
                <a:gridCol w="1620000"/>
                <a:gridCol w="1280160"/>
                <a:gridCol w="1620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Россия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в </a:t>
                      </a:r>
                      <a:r>
                        <a:rPr lang="ru-RU" b="1" dirty="0" err="1" smtClean="0">
                          <a:solidFill>
                            <a:schemeClr val="bg1"/>
                          </a:solidFill>
                        </a:rPr>
                        <a:t>т.ч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. Татарстан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2013 г.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в % к 2012 г.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2013 г.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в % к 2012 г.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Полимеры, всего</a:t>
                      </a:r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dirty="0" smtClean="0"/>
                        <a:t>6,1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 err="1" smtClean="0"/>
                        <a:t>млн.тонн</a:t>
                      </a:r>
                      <a:endParaRPr lang="ru-RU" sz="1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endParaRPr lang="ru-RU" sz="2000" dirty="0"/>
                    </a:p>
                  </a:txBody>
                  <a:tcPr marL="90000" marR="432000" marT="46800" marB="468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dirty="0" smtClean="0"/>
                        <a:t>1,56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 err="1" smtClean="0"/>
                        <a:t>млн.тонн</a:t>
                      </a:r>
                      <a:endParaRPr lang="ru-RU" sz="1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endParaRPr lang="ru-RU" sz="2000" dirty="0"/>
                    </a:p>
                  </a:txBody>
                  <a:tcPr marL="90000" marR="432000" marT="46800" marB="468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Изделия</a:t>
                      </a:r>
                      <a:r>
                        <a:rPr lang="ru-RU" baseline="0" dirty="0" smtClean="0"/>
                        <a:t> из полимеров, всего</a:t>
                      </a:r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endParaRPr lang="ru-RU" sz="2000" dirty="0"/>
                    </a:p>
                  </a:txBody>
                  <a:tcPr marL="90000" marR="432000" marT="46800" marB="468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endParaRPr lang="ru-RU" sz="2000" dirty="0"/>
                    </a:p>
                  </a:txBody>
                  <a:tcPr marL="90000" marR="432000" marT="46800" marB="468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endParaRPr lang="ru-RU" sz="2000" dirty="0"/>
                    </a:p>
                  </a:txBody>
                  <a:tcPr marL="90000" marR="432000" marT="46800" marB="468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endParaRPr lang="ru-RU" sz="2000" dirty="0"/>
                    </a:p>
                  </a:txBody>
                  <a:tcPr marL="90000" marR="432000" marT="46800" marB="468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Синтетические</a:t>
                      </a:r>
                      <a:r>
                        <a:rPr lang="ru-RU" baseline="0" dirty="0" smtClean="0"/>
                        <a:t> каучуки</a:t>
                      </a:r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dirty="0" smtClean="0"/>
                        <a:t>1,5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 err="1" smtClean="0"/>
                        <a:t>млн.тонн</a:t>
                      </a:r>
                      <a:endParaRPr lang="ru-RU" sz="1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endParaRPr lang="ru-RU" sz="2000" dirty="0"/>
                    </a:p>
                  </a:txBody>
                  <a:tcPr marL="90000" marR="432000" marT="46800" marB="468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dirty="0" smtClean="0"/>
                        <a:t>0,65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 err="1" smtClean="0"/>
                        <a:t>млн.тонн</a:t>
                      </a:r>
                      <a:endParaRPr lang="ru-RU" sz="1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endParaRPr lang="ru-RU" sz="2000" dirty="0"/>
                    </a:p>
                  </a:txBody>
                  <a:tcPr marL="90000" marR="432000" marT="46800" marB="468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Резиновые изделия,</a:t>
                      </a:r>
                      <a:r>
                        <a:rPr lang="ru-RU" baseline="0" dirty="0" smtClean="0"/>
                        <a:t> всего</a:t>
                      </a:r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endParaRPr lang="ru-RU" sz="2000" dirty="0"/>
                    </a:p>
                  </a:txBody>
                  <a:tcPr marL="90000" marR="432000" marT="46800" marB="468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endParaRPr lang="ru-RU" sz="2000" dirty="0"/>
                    </a:p>
                  </a:txBody>
                  <a:tcPr marL="90000" marR="432000" marT="46800" marB="468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 </a:t>
                      </a:r>
                      <a:r>
                        <a:rPr lang="ru-RU" dirty="0" err="1" smtClean="0"/>
                        <a:t>т.ч</a:t>
                      </a:r>
                      <a:r>
                        <a:rPr lang="ru-RU" dirty="0" smtClean="0"/>
                        <a:t>. шины новые</a:t>
                      </a:r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dirty="0" smtClean="0"/>
                        <a:t>50,8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 err="1" smtClean="0"/>
                        <a:t>млн.шт</a:t>
                      </a:r>
                      <a:r>
                        <a:rPr lang="ru-RU" sz="1800" dirty="0" smtClean="0"/>
                        <a:t>.</a:t>
                      </a:r>
                      <a:endParaRPr lang="ru-RU" sz="1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endParaRPr lang="ru-RU" sz="2000" dirty="0"/>
                    </a:p>
                  </a:txBody>
                  <a:tcPr marL="90000" marR="432000" marT="46800" marB="468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dirty="0" smtClean="0"/>
                        <a:t>14,7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 err="1" smtClean="0"/>
                        <a:t>млн.шт</a:t>
                      </a:r>
                      <a:r>
                        <a:rPr lang="ru-RU" sz="1800" dirty="0" smtClean="0"/>
                        <a:t>.</a:t>
                      </a:r>
                      <a:endParaRPr lang="ru-RU" sz="1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endParaRPr lang="ru-RU" sz="2000" dirty="0"/>
                    </a:p>
                  </a:txBody>
                  <a:tcPr marL="90000" marR="432000" marT="46800" marB="468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4048" y="6361583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* по итогам января-ноября 2013 г.</a:t>
            </a:r>
            <a:endParaRPr lang="ru-RU" sz="1400" dirty="0"/>
          </a:p>
        </p:txBody>
      </p:sp>
      <p:sp>
        <p:nvSpPr>
          <p:cNvPr id="6" name="Стрелка вверх 5"/>
          <p:cNvSpPr/>
          <p:nvPr/>
        </p:nvSpPr>
        <p:spPr>
          <a:xfrm>
            <a:off x="4283968" y="2132856"/>
            <a:ext cx="1271152" cy="396000"/>
          </a:xfrm>
          <a:prstGeom prst="upArrow">
            <a:avLst>
              <a:gd name="adj1" fmla="val 69764"/>
              <a:gd name="adj2" fmla="val 50000"/>
            </a:avLst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ru-RU" dirty="0" smtClean="0"/>
              <a:t>+</a:t>
            </a:r>
            <a:r>
              <a:rPr lang="ru-RU" sz="2000" dirty="0" smtClean="0"/>
              <a:t>13,0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283968" y="4774217"/>
            <a:ext cx="1270800" cy="396000"/>
          </a:xfrm>
          <a:prstGeom prst="downArrow">
            <a:avLst>
              <a:gd name="adj1" fmla="val 69403"/>
              <a:gd name="adj2" fmla="val 50000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ru-RU" dirty="0" smtClean="0"/>
              <a:t>-</a:t>
            </a:r>
            <a:r>
              <a:rPr lang="ru-RU" sz="2000" dirty="0" smtClean="0"/>
              <a:t>2,4</a:t>
            </a:r>
            <a:r>
              <a:rPr lang="ru-RU" dirty="0" smtClean="0"/>
              <a:t>%*</a:t>
            </a:r>
            <a:endParaRPr lang="ru-RU" dirty="0"/>
          </a:p>
        </p:txBody>
      </p:sp>
      <p:sp>
        <p:nvSpPr>
          <p:cNvPr id="8" name="Стрелка вверх 7"/>
          <p:cNvSpPr/>
          <p:nvPr/>
        </p:nvSpPr>
        <p:spPr>
          <a:xfrm>
            <a:off x="4283968" y="2816976"/>
            <a:ext cx="1271152" cy="396000"/>
          </a:xfrm>
          <a:prstGeom prst="upArrow">
            <a:avLst>
              <a:gd name="adj1" fmla="val 69764"/>
              <a:gd name="adj2" fmla="val 50000"/>
            </a:avLst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ru-RU" dirty="0" smtClean="0"/>
              <a:t>+</a:t>
            </a:r>
            <a:r>
              <a:rPr lang="ru-RU" sz="2000" dirty="0" smtClean="0"/>
              <a:t>7,3</a:t>
            </a:r>
            <a:r>
              <a:rPr lang="ru-RU" dirty="0" smtClean="0"/>
              <a:t>%*</a:t>
            </a:r>
            <a:endParaRPr lang="ru-RU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4283968" y="4113120"/>
            <a:ext cx="1271152" cy="396000"/>
          </a:xfrm>
          <a:prstGeom prst="upArrow">
            <a:avLst>
              <a:gd name="adj1" fmla="val 69764"/>
              <a:gd name="adj2" fmla="val 50000"/>
            </a:avLst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ru-RU" dirty="0" smtClean="0"/>
              <a:t>+</a:t>
            </a:r>
            <a:r>
              <a:rPr lang="ru-RU" sz="2000" dirty="0" smtClean="0"/>
              <a:t>2,7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0" name="Стрелка вверх 9"/>
          <p:cNvSpPr/>
          <p:nvPr/>
        </p:nvSpPr>
        <p:spPr>
          <a:xfrm>
            <a:off x="4283968" y="5409264"/>
            <a:ext cx="1271152" cy="396000"/>
          </a:xfrm>
          <a:prstGeom prst="upArrow">
            <a:avLst>
              <a:gd name="adj1" fmla="val 69764"/>
              <a:gd name="adj2" fmla="val 50000"/>
            </a:avLst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ru-RU" dirty="0" smtClean="0"/>
              <a:t>+</a:t>
            </a:r>
            <a:r>
              <a:rPr lang="ru-RU" sz="2000" dirty="0" smtClean="0"/>
              <a:t>0,3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1" name="Стрелка вверх 10"/>
          <p:cNvSpPr/>
          <p:nvPr/>
        </p:nvSpPr>
        <p:spPr>
          <a:xfrm>
            <a:off x="7189280" y="2132856"/>
            <a:ext cx="1271152" cy="396000"/>
          </a:xfrm>
          <a:prstGeom prst="upArrow">
            <a:avLst>
              <a:gd name="adj1" fmla="val 69764"/>
              <a:gd name="adj2" fmla="val 50000"/>
            </a:avLst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ru-RU" dirty="0" smtClean="0"/>
              <a:t>+</a:t>
            </a:r>
            <a:r>
              <a:rPr lang="ru-RU" sz="2000" dirty="0" smtClean="0"/>
              <a:t>6,6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2" name="Стрелка вверх 11"/>
          <p:cNvSpPr/>
          <p:nvPr/>
        </p:nvSpPr>
        <p:spPr>
          <a:xfrm>
            <a:off x="7189280" y="2780928"/>
            <a:ext cx="1271152" cy="396000"/>
          </a:xfrm>
          <a:prstGeom prst="upArrow">
            <a:avLst>
              <a:gd name="adj1" fmla="val 69764"/>
              <a:gd name="adj2" fmla="val 50000"/>
            </a:avLst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ru-RU" dirty="0" smtClean="0"/>
              <a:t>+</a:t>
            </a:r>
            <a:r>
              <a:rPr lang="ru-RU" sz="2000" dirty="0" smtClean="0"/>
              <a:t>10,9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3" name="Стрелка вверх 12"/>
          <p:cNvSpPr/>
          <p:nvPr/>
        </p:nvSpPr>
        <p:spPr>
          <a:xfrm>
            <a:off x="7189280" y="4077160"/>
            <a:ext cx="1271152" cy="396000"/>
          </a:xfrm>
          <a:prstGeom prst="upArrow">
            <a:avLst>
              <a:gd name="adj1" fmla="val 69764"/>
              <a:gd name="adj2" fmla="val 50000"/>
            </a:avLst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ru-RU" dirty="0" smtClean="0"/>
              <a:t>+</a:t>
            </a:r>
            <a:r>
              <a:rPr lang="ru-RU" sz="2000" dirty="0" smtClean="0"/>
              <a:t>7,9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7189632" y="4761192"/>
            <a:ext cx="1270800" cy="396000"/>
          </a:xfrm>
          <a:prstGeom prst="downArrow">
            <a:avLst>
              <a:gd name="adj1" fmla="val 69403"/>
              <a:gd name="adj2" fmla="val 50000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ru-RU" dirty="0" smtClean="0"/>
              <a:t>-</a:t>
            </a:r>
            <a:r>
              <a:rPr lang="ru-RU" sz="2000" dirty="0" smtClean="0"/>
              <a:t>5,0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7189632" y="5409264"/>
            <a:ext cx="1270800" cy="396000"/>
          </a:xfrm>
          <a:prstGeom prst="downArrow">
            <a:avLst>
              <a:gd name="adj1" fmla="val 69403"/>
              <a:gd name="adj2" fmla="val 50000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ru-RU" dirty="0" smtClean="0"/>
              <a:t>-</a:t>
            </a:r>
            <a:r>
              <a:rPr lang="ru-RU" sz="2000" dirty="0" smtClean="0"/>
              <a:t>5,2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770653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effectLst>
                  <a:reflection blurRad="6350" stA="55000" endA="300" endPos="8000" dir="5400000" sy="-100000" algn="bl" rotWithShape="0"/>
                </a:effectLst>
              </a:rPr>
              <a:t>Динамика производства полимеров </a:t>
            </a:r>
            <a:br>
              <a:rPr lang="ru-RU" sz="3200" dirty="0" smtClean="0">
                <a:effectLst>
                  <a:reflection blurRad="6350" stA="55000" endA="300" endPos="8000" dir="5400000" sy="-100000" algn="bl" rotWithShape="0"/>
                </a:effectLst>
              </a:rPr>
            </a:br>
            <a:r>
              <a:rPr lang="ru-RU" sz="3200" dirty="0" smtClean="0">
                <a:effectLst>
                  <a:reflection blurRad="6350" stA="55000" endA="300" endPos="8000" dir="5400000" sy="-100000" algn="bl" rotWithShape="0"/>
                </a:effectLst>
              </a:rPr>
              <a:t>в Республике Татарстан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1285860"/>
            <a:ext cx="1092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тыс. тонн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23850" y="1545431"/>
          <a:ext cx="8496300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3"/>
          <p:cNvSpPr txBox="1">
            <a:spLocks/>
          </p:cNvSpPr>
          <p:nvPr/>
        </p:nvSpPr>
        <p:spPr>
          <a:xfrm>
            <a:off x="797579" y="552763"/>
            <a:ext cx="5421270" cy="552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>
                <a:solidFill>
                  <a:schemeClr val="bg1"/>
                </a:solidFill>
              </a:rPr>
              <a:t>Основные результаты деятельности предприятий нефтехимии Республики Татарстан за 2001 – 2012 гг.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874023798"/>
              </p:ext>
            </p:extLst>
          </p:nvPr>
        </p:nvGraphicFramePr>
        <p:xfrm>
          <a:off x="92824" y="1841068"/>
          <a:ext cx="2150810" cy="2799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336502898"/>
              </p:ext>
            </p:extLst>
          </p:nvPr>
        </p:nvGraphicFramePr>
        <p:xfrm>
          <a:off x="2357422" y="1841068"/>
          <a:ext cx="2150810" cy="2799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527927483"/>
              </p:ext>
            </p:extLst>
          </p:nvPr>
        </p:nvGraphicFramePr>
        <p:xfrm>
          <a:off x="6923606" y="1841068"/>
          <a:ext cx="2150810" cy="2799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484094976"/>
              </p:ext>
            </p:extLst>
          </p:nvPr>
        </p:nvGraphicFramePr>
        <p:xfrm>
          <a:off x="4643438" y="1841068"/>
          <a:ext cx="2150810" cy="2799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5028" y="2264625"/>
            <a:ext cx="661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E0024"/>
                </a:solidFill>
              </a:rPr>
              <a:t>79%</a:t>
            </a:r>
            <a:endParaRPr lang="ru-RU" dirty="0">
              <a:solidFill>
                <a:srgbClr val="DE002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478" y="2264625"/>
            <a:ext cx="661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E0024"/>
                </a:solidFill>
              </a:rPr>
              <a:t>81%</a:t>
            </a:r>
            <a:endParaRPr lang="ru-RU" dirty="0">
              <a:solidFill>
                <a:srgbClr val="DE002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9689" y="2264625"/>
            <a:ext cx="661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E0024"/>
                </a:solidFill>
              </a:rPr>
              <a:t>84%</a:t>
            </a:r>
            <a:endParaRPr lang="ru-RU" dirty="0">
              <a:solidFill>
                <a:srgbClr val="DE002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68344" y="2264625"/>
            <a:ext cx="661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E0024"/>
                </a:solidFill>
              </a:rPr>
              <a:t>60%</a:t>
            </a:r>
            <a:endParaRPr lang="ru-RU" dirty="0">
              <a:solidFill>
                <a:srgbClr val="DE002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4475651"/>
            <a:ext cx="396044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 видам продукции, производимой предприятиями Республики Татарстан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64024" y="4466841"/>
            <a:ext cx="31512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Нефтехимические предприятия Республики Татарстан</a:t>
            </a:r>
            <a:endParaRPr lang="ru-RU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5064024" y="4663604"/>
            <a:ext cx="29716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Д</a:t>
            </a:r>
            <a:r>
              <a:rPr lang="ru-RU" sz="1000" dirty="0" smtClean="0"/>
              <a:t>ругие предприятия нефтехимической отрасли РФ</a:t>
            </a:r>
            <a:endParaRPr lang="ru-RU" sz="1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902325" y="4760196"/>
            <a:ext cx="127917" cy="127917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902325" y="4556215"/>
            <a:ext cx="127917" cy="127917"/>
          </a:xfrm>
          <a:prstGeom prst="rect">
            <a:avLst/>
          </a:prstGeom>
          <a:solidFill>
            <a:srgbClr val="00B4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08597" y="5054533"/>
            <a:ext cx="7154797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связи с модернизацией и строительством новых производственных мощностей в период с 2001 по 2012 год только на </a:t>
            </a:r>
            <a:r>
              <a:rPr lang="ru-RU" sz="1400" dirty="0"/>
              <a:t>нефтехимических предприятиях </a:t>
            </a:r>
            <a:r>
              <a:rPr lang="ru-RU" sz="1400" dirty="0" smtClean="0"/>
              <a:t> Группы компаний ТАИФ – основных производителей нефтехимической продукции в Республике Татарстан,  </a:t>
            </a:r>
          </a:p>
          <a:p>
            <a:pPr>
              <a:spcBef>
                <a:spcPts val="600"/>
              </a:spcBef>
            </a:pPr>
            <a:r>
              <a:rPr lang="ru-RU" sz="2200" dirty="0" smtClean="0"/>
              <a:t>дополнительно создано </a:t>
            </a:r>
            <a:r>
              <a:rPr lang="ru-RU" sz="2200" dirty="0" smtClean="0">
                <a:solidFill>
                  <a:srgbClr val="DE0024"/>
                </a:solidFill>
              </a:rPr>
              <a:t>более 5 тысяч </a:t>
            </a:r>
            <a:r>
              <a:rPr lang="ru-RU" sz="2200" dirty="0" smtClean="0"/>
              <a:t>высококвалифицированных рабочих мест.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4187" y="-71462"/>
            <a:ext cx="76139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latin typeface="+mj-lt"/>
              </a:rPr>
              <a:t>Доля Республики Татарстан в приросте производственных мощностей  нефтехимической отрасли России </a:t>
            </a:r>
            <a:br>
              <a:rPr lang="ru-RU" sz="2800" b="1" dirty="0" smtClean="0">
                <a:latin typeface="+mj-lt"/>
              </a:rPr>
            </a:br>
            <a:r>
              <a:rPr lang="ru-RU" sz="2800" b="1" dirty="0" smtClean="0">
                <a:latin typeface="+mj-lt"/>
              </a:rPr>
              <a:t>за 2001 - 2012 гг. (тыс. тонн)</a:t>
            </a:r>
            <a:endParaRPr lang="ru-RU" sz="28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5028" y="3278391"/>
            <a:ext cx="661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450</a:t>
            </a:r>
            <a:endParaRPr lang="ru-RU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894453" y="3278391"/>
            <a:ext cx="1060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1 339</a:t>
            </a:r>
            <a:endParaRPr lang="ru-RU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035850" y="3278391"/>
            <a:ext cx="1377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482</a:t>
            </a:r>
            <a:endParaRPr lang="ru-RU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310953" y="3278391"/>
            <a:ext cx="137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2 504</a:t>
            </a:r>
            <a:endParaRPr lang="ru-RU" sz="2400" b="1" dirty="0"/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71813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Баланс производства и потребления базовых полимеров в 2013 году, тыс. тонн</a:t>
            </a:r>
            <a:endParaRPr lang="ru-RU" sz="2800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38" y="1214422"/>
            <a:ext cx="8364537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4031219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06" y="4500570"/>
            <a:ext cx="4429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в секторе </a:t>
            </a:r>
          </a:p>
          <a:p>
            <a:r>
              <a:rPr lang="ru-RU" sz="2400" b="1" dirty="0" smtClean="0">
                <a:solidFill>
                  <a:schemeClr val="accent2"/>
                </a:solidFill>
              </a:rPr>
              <a:t>переработки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полимеров </a:t>
            </a:r>
          </a:p>
          <a:p>
            <a:r>
              <a:rPr lang="ru-RU" sz="2400" b="1" dirty="0" smtClean="0">
                <a:solidFill>
                  <a:schemeClr val="accent2"/>
                </a:solidFill>
              </a:rPr>
              <a:t>занято </a:t>
            </a:r>
            <a:r>
              <a:rPr lang="ru-RU" sz="2400" b="1" u="sng" dirty="0" smtClean="0">
                <a:solidFill>
                  <a:schemeClr val="accent2"/>
                </a:solidFill>
              </a:rPr>
              <a:t>447 предприятий малого и среднего бизнеса </a:t>
            </a:r>
            <a:r>
              <a:rPr lang="ru-RU" sz="2400" b="1" dirty="0" smtClean="0">
                <a:solidFill>
                  <a:schemeClr val="accent2"/>
                </a:solidFill>
              </a:rPr>
              <a:t>Республики Татарстан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малых и средних предприятий по отраслям </a:t>
            </a:r>
            <a:br>
              <a:rPr lang="ru-RU" dirty="0" smtClean="0"/>
            </a:br>
            <a:r>
              <a:rPr lang="ru-RU" dirty="0" smtClean="0"/>
              <a:t>НГХК Республики Татарстан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219200"/>
          <a:ext cx="9144000" cy="5353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трелка вправо с вырезом 5"/>
          <p:cNvSpPr/>
          <p:nvPr/>
        </p:nvSpPr>
        <p:spPr>
          <a:xfrm rot="19497642">
            <a:off x="2074845" y="4946672"/>
            <a:ext cx="661765" cy="439041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1414"/>
            <a:ext cx="7000924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Поставки полимерной продукции </a:t>
            </a:r>
            <a:r>
              <a:rPr lang="ru-RU" dirty="0" smtClean="0"/>
              <a:t>в </a:t>
            </a:r>
            <a:r>
              <a:rPr lang="ru-RU" dirty="0"/>
              <a:t>Республику Татарстан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91113743"/>
              </p:ext>
            </p:extLst>
          </p:nvPr>
        </p:nvGraphicFramePr>
        <p:xfrm>
          <a:off x="1259632" y="1709519"/>
          <a:ext cx="6768000" cy="42291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420000"/>
                <a:gridCol w="1332000"/>
                <a:gridCol w="1008000"/>
                <a:gridCol w="1008000"/>
              </a:tblGrid>
              <a:tr h="198120">
                <a:tc rowSpan="2"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2013, </a:t>
                      </a:r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тыс.тонн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в % к объему производства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2013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25400" cmpd="sng"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2014 (план)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2400" b="1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Пластики, всего</a:t>
                      </a:r>
                      <a:endParaRPr lang="ru-RU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389,9</a:t>
                      </a:r>
                      <a:endParaRPr lang="ru-RU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7200" marR="360000" marT="720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30%</a:t>
                      </a:r>
                      <a:endParaRPr lang="ru-RU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35%</a:t>
                      </a:r>
                      <a:endParaRPr lang="ru-RU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720000" algn="l" fontAlgn="b"/>
                      <a:r>
                        <a:rPr lang="ru-RU" sz="20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из них</a:t>
                      </a:r>
                      <a:endParaRPr lang="ru-RU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7200" marR="360000" marT="720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198120">
                <a:tc>
                  <a:txBody>
                    <a:bodyPr/>
                    <a:lstStyle/>
                    <a:p>
                      <a:pPr marL="720000" algn="l" fontAlgn="b"/>
                      <a:r>
                        <a:rPr lang="ru-RU" sz="20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полиэтилен</a:t>
                      </a:r>
                      <a:endParaRPr lang="ru-RU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307,0</a:t>
                      </a:r>
                      <a:endParaRPr lang="ru-RU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7200" marR="360000" marT="72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34%</a:t>
                      </a:r>
                      <a:endParaRPr lang="ru-RU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44%</a:t>
                      </a:r>
                      <a:endParaRPr lang="ru-RU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198120">
                <a:tc>
                  <a:txBody>
                    <a:bodyPr/>
                    <a:lstStyle/>
                    <a:p>
                      <a:pPr marL="720000" algn="l" fontAlgn="b"/>
                      <a:r>
                        <a:rPr lang="ru-RU" sz="20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полипропилен</a:t>
                      </a:r>
                      <a:endParaRPr lang="ru-RU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66,8</a:t>
                      </a:r>
                      <a:endParaRPr lang="ru-RU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7200" marR="360000" marT="72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32%</a:t>
                      </a:r>
                      <a:endParaRPr lang="ru-RU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25%</a:t>
                      </a:r>
                      <a:endParaRPr lang="ru-RU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198120">
                <a:tc>
                  <a:txBody>
                    <a:bodyPr/>
                    <a:lstStyle/>
                    <a:p>
                      <a:pPr marL="720000" algn="l" fontAlgn="b"/>
                      <a:r>
                        <a:rPr lang="ru-RU" sz="20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поликарбонат</a:t>
                      </a:r>
                      <a:endParaRPr lang="ru-RU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45,7</a:t>
                      </a:r>
                      <a:endParaRPr lang="ru-RU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7200" marR="360000" marT="72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67%</a:t>
                      </a:r>
                      <a:endParaRPr lang="ru-RU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89%</a:t>
                      </a:r>
                      <a:endParaRPr lang="ru-RU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198120">
                <a:tc>
                  <a:txBody>
                    <a:bodyPr/>
                    <a:lstStyle/>
                    <a:p>
                      <a:pPr marL="720000" algn="l" fontAlgn="b"/>
                      <a:r>
                        <a:rPr lang="ru-RU" sz="20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полистирол</a:t>
                      </a:r>
                      <a:endParaRPr lang="ru-RU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5,4</a:t>
                      </a:r>
                      <a:endParaRPr lang="ru-RU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7200" marR="360000" marT="72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2%</a:t>
                      </a:r>
                      <a:endParaRPr lang="ru-RU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1%</a:t>
                      </a:r>
                      <a:endParaRPr lang="ru-RU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198120">
                <a:tc>
                  <a:txBody>
                    <a:bodyPr/>
                    <a:lstStyle/>
                    <a:p>
                      <a:pPr marL="720000" algn="l" fontAlgn="b"/>
                      <a:r>
                        <a:rPr lang="ru-RU" sz="20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АБС</a:t>
                      </a:r>
                      <a:r>
                        <a:rPr lang="ru-RU" sz="20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-пластики</a:t>
                      </a:r>
                      <a:endParaRPr lang="ru-RU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0,1</a:t>
                      </a:r>
                      <a:endParaRPr lang="ru-RU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7200" marR="360000" marT="72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1%</a:t>
                      </a:r>
                      <a:endParaRPr lang="ru-RU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ru-RU" sz="20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198120">
                <a:tc>
                  <a:txBody>
                    <a:bodyPr/>
                    <a:lstStyle/>
                    <a:p>
                      <a:pPr marL="0" algn="l" fontAlgn="b"/>
                      <a:r>
                        <a:rPr lang="ru-RU" sz="24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Простые </a:t>
                      </a:r>
                      <a:r>
                        <a:rPr lang="ru-RU" sz="2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полиэфиры</a:t>
                      </a:r>
                      <a:endParaRPr lang="ru-RU" sz="2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28,9</a:t>
                      </a:r>
                      <a:endParaRPr lang="ru-RU" sz="2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7200" marR="360000" marT="72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34%</a:t>
                      </a:r>
                      <a:endParaRPr lang="ru-RU" sz="2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33%</a:t>
                      </a:r>
                      <a:endParaRPr lang="ru-RU" sz="2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Синтетические каучуки</a:t>
                      </a:r>
                      <a:endParaRPr lang="ru-RU" sz="2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53,4</a:t>
                      </a:r>
                      <a:endParaRPr lang="ru-RU" sz="2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7200" marR="360000" marT="72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8%</a:t>
                      </a:r>
                      <a:endParaRPr lang="ru-RU" sz="2400" b="0" i="0" u="none" strike="noStrike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11%</a:t>
                      </a:r>
                      <a:endParaRPr lang="ru-RU" sz="2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43608" y="1124744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(по </a:t>
            </a:r>
            <a:r>
              <a:rPr lang="ru-RU" sz="2000" b="1" dirty="0" err="1" smtClean="0">
                <a:solidFill>
                  <a:prstClr val="black"/>
                </a:solidFill>
              </a:rPr>
              <a:t>ОАО</a:t>
            </a:r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r>
              <a:rPr lang="ru-RU" sz="2000" b="1" dirty="0">
                <a:solidFill>
                  <a:prstClr val="black"/>
                </a:solidFill>
              </a:rPr>
              <a:t>«Казаньоргсинтез» и </a:t>
            </a:r>
            <a:r>
              <a:rPr lang="ru-RU" sz="2000" b="1" dirty="0" err="1">
                <a:solidFill>
                  <a:prstClr val="black"/>
                </a:solidFill>
              </a:rPr>
              <a:t>ОАО</a:t>
            </a:r>
            <a:r>
              <a:rPr lang="ru-RU" sz="2000" b="1" dirty="0">
                <a:solidFill>
                  <a:prstClr val="black"/>
                </a:solidFill>
              </a:rPr>
              <a:t> «Нижнекамскнефтехим</a:t>
            </a:r>
            <a:r>
              <a:rPr lang="ru-RU" sz="2000" b="1" dirty="0" smtClean="0">
                <a:solidFill>
                  <a:prstClr val="black"/>
                </a:solidFill>
              </a:rPr>
              <a:t>»)</a:t>
            </a:r>
            <a:r>
              <a:rPr lang="ru-RU" sz="2000" b="1" dirty="0">
                <a:solidFill>
                  <a:prstClr val="black"/>
                </a:solidFill>
              </a:rPr>
              <a:t/>
            </a:r>
            <a:br>
              <a:rPr lang="ru-RU" sz="2000" b="1" dirty="0">
                <a:solidFill>
                  <a:prstClr val="black"/>
                </a:solidFill>
              </a:rPr>
            </a:b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6000768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около 30%, производимых в Республике Татарстан полимеров, реализуются в пределах  Республики Татарстан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86578" y="6357958"/>
            <a:ext cx="1981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485316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" y="152384"/>
            <a:ext cx="9144000" cy="1704980"/>
          </a:xfrm>
        </p:spPr>
        <p:txBody>
          <a:bodyPr/>
          <a:lstStyle/>
          <a:p>
            <a:r>
              <a:rPr lang="ru-RU" sz="2200" dirty="0" smtClean="0"/>
              <a:t>Динамика поставок полимеров </a:t>
            </a:r>
            <a:br>
              <a:rPr lang="ru-RU" sz="2200" dirty="0" smtClean="0"/>
            </a:br>
            <a:r>
              <a:rPr lang="ru-RU" sz="2200" dirty="0" smtClean="0"/>
              <a:t>с ОАО «</a:t>
            </a:r>
            <a:r>
              <a:rPr lang="ru-RU" sz="2200" dirty="0" err="1" smtClean="0"/>
              <a:t>Нижнекамскнефтехим</a:t>
            </a:r>
            <a:r>
              <a:rPr lang="ru-RU" sz="2200" dirty="0" smtClean="0"/>
              <a:t>» и ОАО «</a:t>
            </a:r>
            <a:r>
              <a:rPr lang="ru-RU" sz="2200" dirty="0" err="1" smtClean="0"/>
              <a:t>Казаньоргсинтез</a:t>
            </a:r>
            <a:r>
              <a:rPr lang="ru-RU" sz="2200" dirty="0" smtClean="0"/>
              <a:t>» </a:t>
            </a:r>
            <a:br>
              <a:rPr lang="ru-RU" sz="2200" dirty="0" smtClean="0"/>
            </a:br>
            <a:r>
              <a:rPr lang="ru-RU" sz="2200" dirty="0" smtClean="0"/>
              <a:t>согласно </a:t>
            </a:r>
            <a:r>
              <a:rPr lang="ru-RU" sz="2200" u="sng" dirty="0" smtClean="0">
                <a:solidFill>
                  <a:schemeClr val="accent2"/>
                </a:solidFill>
              </a:rPr>
              <a:t>«Перечню видов углеводородного сырья и нефтехимической продукции, предусмотренных для поставки предприятиям НГХК и субъектам отраслевого малого бизнеса РТ»</a:t>
            </a:r>
            <a:r>
              <a:rPr lang="ru-RU" sz="2200" dirty="0" smtClean="0">
                <a:solidFill>
                  <a:schemeClr val="accent2"/>
                </a:solidFill>
              </a:rPr>
              <a:t> </a:t>
            </a:r>
            <a:endParaRPr lang="ru-RU" sz="2200" dirty="0">
              <a:solidFill>
                <a:schemeClr val="accent2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2141528"/>
          <a:ext cx="2857488" cy="1930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52705" y="1945850"/>
            <a:ext cx="990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тыс. тонн</a:t>
            </a:r>
            <a:endParaRPr lang="ru-RU" sz="1600" dirty="0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3143240" y="2142298"/>
          <a:ext cx="2857488" cy="1930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224539" y="1927984"/>
            <a:ext cx="990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тыс. тонн</a:t>
            </a:r>
            <a:endParaRPr lang="ru-RU" sz="1600" dirty="0"/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6143636" y="2143116"/>
          <a:ext cx="2857488" cy="1930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286512" y="1928802"/>
            <a:ext cx="990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тыс. тонн</a:t>
            </a:r>
            <a:endParaRPr lang="ru-RU" sz="1600" dirty="0"/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142844" y="4572008"/>
          <a:ext cx="2857488" cy="1930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/>
          <p:cNvGraphicFramePr/>
          <p:nvPr/>
        </p:nvGraphicFramePr>
        <p:xfrm>
          <a:off x="3143240" y="4572008"/>
          <a:ext cx="2857488" cy="1930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Диаграмма 20"/>
          <p:cNvGraphicFramePr/>
          <p:nvPr/>
        </p:nvGraphicFramePr>
        <p:xfrm>
          <a:off x="6143636" y="4572008"/>
          <a:ext cx="2857488" cy="1930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42844" y="4357694"/>
            <a:ext cx="990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тыс. тонн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224539" y="4357694"/>
            <a:ext cx="990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тыс. тонн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6296373" y="4357694"/>
            <a:ext cx="990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тыс. тонн</a:t>
            </a:r>
            <a:endParaRPr lang="ru-RU" sz="1600" dirty="0"/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14"/>
            <a:ext cx="8286808" cy="990600"/>
          </a:xfrm>
        </p:spPr>
        <p:txBody>
          <a:bodyPr/>
          <a:lstStyle/>
          <a:p>
            <a:r>
              <a:rPr lang="ru-RU" sz="2800" dirty="0" smtClean="0"/>
              <a:t>Переработка полимеров (ОАО «НКНХ», </a:t>
            </a:r>
            <a:br>
              <a:rPr lang="ru-RU" sz="2800" dirty="0" smtClean="0"/>
            </a:br>
            <a:r>
              <a:rPr lang="ru-RU" sz="2800" dirty="0" smtClean="0"/>
              <a:t>ОАО «КОС») в Республике Татарстан в 2013 г.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20" y="1500174"/>
          <a:ext cx="3929090" cy="399288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500330"/>
                <a:gridCol w="1428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Полимеры</a:t>
                      </a:r>
                      <a:endParaRPr lang="ru-RU" sz="2200" dirty="0"/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 smtClean="0"/>
                        <a:t>Перера-ботано</a:t>
                      </a:r>
                      <a:r>
                        <a:rPr lang="ru-RU" sz="2200" dirty="0" smtClean="0"/>
                        <a:t>,</a:t>
                      </a:r>
                      <a:r>
                        <a:rPr lang="ru-RU" sz="2200" baseline="0" dirty="0" smtClean="0"/>
                        <a:t> </a:t>
                      </a:r>
                      <a:br>
                        <a:rPr lang="ru-RU" sz="2200" baseline="0" dirty="0" smtClean="0"/>
                      </a:br>
                      <a:r>
                        <a:rPr lang="ru-RU" sz="2200" baseline="0" dirty="0" smtClean="0"/>
                        <a:t>тонн</a:t>
                      </a:r>
                      <a:endParaRPr lang="ru-RU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ВСЕГО,</a:t>
                      </a:r>
                      <a:r>
                        <a:rPr lang="ru-RU" sz="2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тонн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000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219 678</a:t>
                      </a:r>
                    </a:p>
                  </a:txBody>
                  <a:tcPr marL="0" marR="18000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полиэтилен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000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101 675</a:t>
                      </a:r>
                    </a:p>
                  </a:txBody>
                  <a:tcPr marL="0" marR="18000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полипропилен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000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63 743</a:t>
                      </a:r>
                    </a:p>
                  </a:txBody>
                  <a:tcPr marL="0" marR="18000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полиэфиры,</a:t>
                      </a:r>
                      <a:b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2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лапролы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000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25 820</a:t>
                      </a:r>
                    </a:p>
                  </a:txBody>
                  <a:tcPr marL="0" marR="18000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поликарбонат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000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12 693</a:t>
                      </a:r>
                    </a:p>
                  </a:txBody>
                  <a:tcPr marL="0" marR="18000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полистирол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000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1 157</a:t>
                      </a:r>
                    </a:p>
                  </a:txBody>
                  <a:tcPr marL="0" marR="18000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2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сэвилен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000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385</a:t>
                      </a:r>
                    </a:p>
                  </a:txBody>
                  <a:tcPr marL="0" marR="180000" marT="0" marB="0" anchor="b"/>
                </a:tc>
              </a:tr>
            </a:tbl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2357422" y="1428736"/>
          <a:ext cx="6572296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470" y="62865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* Расчет ОАО «Татнефтехиминвест-холдинг» по основному перечню </a:t>
            </a:r>
            <a:br>
              <a:rPr lang="ru-RU" sz="1400" i="1" dirty="0" smtClean="0"/>
            </a:br>
            <a:r>
              <a:rPr lang="ru-RU" sz="1400" i="1" dirty="0" smtClean="0"/>
              <a:t>переработчиков полимеров в Республике Татарстан</a:t>
            </a:r>
            <a:endParaRPr lang="ru-RU" sz="1400" i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7161018"/>
              </p:ext>
            </p:extLst>
          </p:nvPr>
        </p:nvGraphicFramePr>
        <p:xfrm>
          <a:off x="1128976" y="3871508"/>
          <a:ext cx="5765799" cy="28436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40846"/>
                <a:gridCol w="1641651"/>
                <a:gridCol w="1641651"/>
                <a:gridCol w="1641651"/>
              </a:tblGrid>
              <a:tr h="35545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ПРОИЗВОДСТВО НЕФТЕХИМИЧЕСКОЙ ПРОДУКЦИИ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ПЕРЕРАБОТКА ПЛАСТМАСС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ВВП РОССИИ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2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2010</a:t>
                      </a:r>
                      <a:endParaRPr lang="ru-RU" sz="1400" dirty="0"/>
                    </a:p>
                  </a:txBody>
                  <a:tcPr marT="144000" marB="144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110,6 %</a:t>
                      </a:r>
                      <a:endParaRPr lang="ru-RU" b="1" dirty="0"/>
                    </a:p>
                  </a:txBody>
                  <a:tcPr marT="144000" marB="144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121,5</a:t>
                      </a:r>
                      <a:r>
                        <a:rPr lang="ru-RU" baseline="0" dirty="0" smtClean="0"/>
                        <a:t> %</a:t>
                      </a:r>
                      <a:endParaRPr lang="ru-RU" dirty="0"/>
                    </a:p>
                  </a:txBody>
                  <a:tcPr marT="144000" marB="144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104,5 %</a:t>
                      </a:r>
                      <a:endParaRPr lang="ru-RU" dirty="0"/>
                    </a:p>
                  </a:txBody>
                  <a:tcPr marT="144000" marB="144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2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2011</a:t>
                      </a:r>
                      <a:endParaRPr lang="ru-RU" sz="1400" dirty="0"/>
                    </a:p>
                  </a:txBody>
                  <a:tcPr marT="144000" marB="144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109,5 %</a:t>
                      </a:r>
                    </a:p>
                  </a:txBody>
                  <a:tcPr marT="144000" marB="144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113,1 %</a:t>
                      </a:r>
                      <a:endParaRPr lang="ru-RU" dirty="0"/>
                    </a:p>
                  </a:txBody>
                  <a:tcPr marT="144000" marB="144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104,3 %</a:t>
                      </a:r>
                    </a:p>
                  </a:txBody>
                  <a:tcPr marT="144000" marB="144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2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2012</a:t>
                      </a:r>
                      <a:endParaRPr lang="ru-RU" sz="1400" dirty="0"/>
                    </a:p>
                  </a:txBody>
                  <a:tcPr marT="144000" marB="144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104,1</a:t>
                      </a:r>
                      <a:r>
                        <a:rPr lang="ru-RU" b="1" baseline="0" dirty="0" smtClean="0"/>
                        <a:t> %</a:t>
                      </a:r>
                      <a:endParaRPr lang="ru-RU" b="1" dirty="0"/>
                    </a:p>
                  </a:txBody>
                  <a:tcPr marT="144000" marB="144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107,4 %</a:t>
                      </a:r>
                      <a:endParaRPr lang="ru-RU" dirty="0"/>
                    </a:p>
                  </a:txBody>
                  <a:tcPr marT="144000" marB="144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103,4 %</a:t>
                      </a:r>
                      <a:endParaRPr lang="ru-RU" dirty="0"/>
                    </a:p>
                  </a:txBody>
                  <a:tcPr marT="144000" marB="144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2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2013</a:t>
                      </a:r>
                      <a:endParaRPr lang="ru-RU" sz="1400" dirty="0"/>
                    </a:p>
                  </a:txBody>
                  <a:tcPr marT="144000" marB="144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105,4 %</a:t>
                      </a:r>
                      <a:endParaRPr lang="ru-RU" b="1" dirty="0"/>
                    </a:p>
                  </a:txBody>
                  <a:tcPr marT="144000" marB="144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107,3 %</a:t>
                      </a:r>
                      <a:endParaRPr lang="ru-RU" dirty="0"/>
                    </a:p>
                  </a:txBody>
                  <a:tcPr marT="144000" marB="144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101,3 %</a:t>
                      </a:r>
                      <a:endParaRPr lang="ru-RU" dirty="0"/>
                    </a:p>
                  </a:txBody>
                  <a:tcPr marT="144000" marB="144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928662" y="1428736"/>
          <a:ext cx="6215106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42844" y="43741"/>
            <a:ext cx="76139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j-lt"/>
                <a:ea typeface="+mj-ea"/>
                <a:cs typeface="+mj-cs"/>
              </a:rPr>
              <a:t>Темпы развития нефтехимической промышленности  Российской Федерации опережают темпы роста ВВП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-25437"/>
            <a:ext cx="81439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latin typeface="+mj-lt"/>
                <a:cs typeface="Times New Roman" pitchFamily="18" charset="0"/>
              </a:rPr>
              <a:t>Крупные </a:t>
            </a:r>
            <a:r>
              <a:rPr lang="ru-RU" sz="2800" b="1" dirty="0" smtClean="0">
                <a:latin typeface="+mj-lt"/>
                <a:cs typeface="Times New Roman" pitchFamily="18" charset="0"/>
              </a:rPr>
              <a:t>проекты </a:t>
            </a:r>
            <a:r>
              <a:rPr lang="ru-RU" sz="2800" b="1" dirty="0">
                <a:latin typeface="+mj-lt"/>
                <a:cs typeface="Times New Roman" pitchFamily="18" charset="0"/>
              </a:rPr>
              <a:t>по </a:t>
            </a:r>
            <a:r>
              <a:rPr lang="ru-RU" sz="2800" b="1" dirty="0" smtClean="0">
                <a:latin typeface="+mj-lt"/>
                <a:cs typeface="Times New Roman" pitchFamily="18" charset="0"/>
              </a:rPr>
              <a:t>переработке </a:t>
            </a:r>
            <a:br>
              <a:rPr lang="ru-RU" sz="2800" b="1" dirty="0" smtClean="0">
                <a:latin typeface="+mj-lt"/>
                <a:cs typeface="Times New Roman" pitchFamily="18" charset="0"/>
              </a:rPr>
            </a:br>
            <a:r>
              <a:rPr lang="ru-RU" sz="2800" b="1" dirty="0" smtClean="0">
                <a:latin typeface="+mj-lt"/>
                <a:cs typeface="Times New Roman" pitchFamily="18" charset="0"/>
              </a:rPr>
              <a:t>полимеров</a:t>
            </a:r>
            <a:r>
              <a:rPr lang="ru-RU" sz="2800" b="1" dirty="0">
                <a:latin typeface="+mj-lt"/>
                <a:cs typeface="Times New Roman" pitchFamily="18" charset="0"/>
              </a:rPr>
              <a:t>, </a:t>
            </a:r>
            <a:r>
              <a:rPr lang="ru-RU" sz="2800" b="1" dirty="0" smtClean="0">
                <a:latin typeface="+mj-lt"/>
                <a:cs typeface="Times New Roman" pitchFamily="18" charset="0"/>
              </a:rPr>
              <a:t>реализованные </a:t>
            </a:r>
            <a:r>
              <a:rPr lang="ru-RU" sz="2800" b="1" dirty="0">
                <a:latin typeface="+mj-lt"/>
                <a:cs typeface="Times New Roman" pitchFamily="18" charset="0"/>
              </a:rPr>
              <a:t>в </a:t>
            </a:r>
            <a:r>
              <a:rPr lang="ru-RU" sz="2800" b="1" dirty="0" smtClean="0">
                <a:latin typeface="+mj-lt"/>
                <a:cs typeface="Times New Roman" pitchFamily="18" charset="0"/>
              </a:rPr>
              <a:t>Татарстане</a:t>
            </a:r>
            <a:endParaRPr lang="ru-RU" sz="2800" b="1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953137"/>
          <a:ext cx="8643998" cy="583344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444087"/>
                <a:gridCol w="5199911"/>
              </a:tblGrid>
              <a:tr h="59644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/>
                        <a:t>ООО «Камский Завод Полимерных Материалов»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Производство  гранулированных композиций  и концентратов, полимерной пленки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2260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ООО «Полимер – НКНХ»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Производство полимерных</a:t>
                      </a:r>
                      <a:r>
                        <a:rPr lang="ru-RU" sz="1600" b="1" baseline="0" dirty="0" smtClean="0"/>
                        <a:t> листов, </a:t>
                      </a:r>
                      <a:r>
                        <a:rPr lang="ru-RU" sz="1600" b="1" dirty="0" smtClean="0"/>
                        <a:t>резиновых профильных изделий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/>
                        <a:t>«Хитон-пласт-2»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/>
                        <a:t>Производство</a:t>
                      </a:r>
                      <a:r>
                        <a:rPr kumimoji="0" lang="ru-RU" sz="1600" b="1" kern="1200" baseline="0" dirty="0" smtClean="0"/>
                        <a:t> п</a:t>
                      </a:r>
                      <a:r>
                        <a:rPr kumimoji="0" lang="ru-RU" sz="1600" b="1" kern="1200" dirty="0" smtClean="0"/>
                        <a:t>ластиковых </a:t>
                      </a:r>
                      <a:r>
                        <a:rPr kumimoji="0" lang="ru-RU" sz="1600" b="1" kern="1200" dirty="0" err="1" smtClean="0"/>
                        <a:t>автокомпонентов</a:t>
                      </a:r>
                      <a:r>
                        <a:rPr kumimoji="0" lang="ru-RU" sz="1600" b="1" kern="1200" dirty="0" smtClean="0"/>
                        <a:t> 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0127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МультиПласт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/>
                        <a:t>Производство изделий из древесно-полимерного композита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9644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ОАО «</a:t>
                      </a:r>
                      <a:r>
                        <a:rPr lang="ru-RU" sz="1600" b="1" dirty="0" err="1" smtClean="0"/>
                        <a:t>Татлесстрой</a:t>
                      </a:r>
                      <a:r>
                        <a:rPr lang="ru-RU" sz="1600" b="1" dirty="0" smtClean="0"/>
                        <a:t>»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Производство</a:t>
                      </a:r>
                      <a:r>
                        <a:rPr lang="ru-RU" sz="1600" b="1" baseline="0" dirty="0" smtClean="0"/>
                        <a:t> крупногабаритной полимерной тары для упаковки каучуков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9644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ЗАО «</a:t>
                      </a:r>
                      <a:r>
                        <a:rPr lang="ru-RU" sz="1600" b="1" dirty="0" err="1" smtClean="0"/>
                        <a:t>Полиматиз</a:t>
                      </a:r>
                      <a:r>
                        <a:rPr lang="ru-RU" sz="1600" b="1" dirty="0" smtClean="0"/>
                        <a:t>»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Производство нетканых материалов</a:t>
                      </a:r>
                      <a:r>
                        <a:rPr lang="ru-RU" sz="1600" b="1" baseline="0" dirty="0" smtClean="0"/>
                        <a:t> по технологиям «</a:t>
                      </a:r>
                      <a:r>
                        <a:rPr lang="ru-RU" sz="1600" b="1" baseline="0" dirty="0" err="1" smtClean="0"/>
                        <a:t>Спанбонд</a:t>
                      </a:r>
                      <a:r>
                        <a:rPr lang="ru-RU" sz="1600" b="1" baseline="0" dirty="0" smtClean="0"/>
                        <a:t> « и «</a:t>
                      </a:r>
                      <a:r>
                        <a:rPr lang="ru-RU" sz="1600" b="1" baseline="0" dirty="0" err="1" smtClean="0"/>
                        <a:t>Мелтблаун</a:t>
                      </a:r>
                      <a:r>
                        <a:rPr lang="ru-RU" sz="1600" b="1" baseline="0" dirty="0" smtClean="0"/>
                        <a:t>»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9644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ООО «</a:t>
                      </a:r>
                      <a:r>
                        <a:rPr lang="ru-RU" sz="1600" b="1" dirty="0" err="1" smtClean="0"/>
                        <a:t>Сафпласт</a:t>
                      </a:r>
                      <a:r>
                        <a:rPr lang="ru-RU" sz="1600" b="1" dirty="0" smtClean="0"/>
                        <a:t>»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Производство</a:t>
                      </a:r>
                      <a:r>
                        <a:rPr lang="ru-RU" sz="1600" b="1" baseline="0" dirty="0" smtClean="0"/>
                        <a:t> сотового и монолитного поликарбоната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9644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ЗАО «</a:t>
                      </a:r>
                      <a:r>
                        <a:rPr lang="ru-RU" sz="1600" b="1" dirty="0" err="1" smtClean="0"/>
                        <a:t>Данафлекс</a:t>
                      </a:r>
                      <a:r>
                        <a:rPr lang="ru-RU" sz="1600" b="1" dirty="0" smtClean="0"/>
                        <a:t>»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Производство гибких упаковочных материалов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9644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ООО "</a:t>
                      </a:r>
                      <a:r>
                        <a:rPr lang="ru-RU" sz="1600" b="1" dirty="0" err="1" smtClean="0"/>
                        <a:t>Елабужский</a:t>
                      </a:r>
                      <a:r>
                        <a:rPr lang="ru-RU" sz="1600" b="1" dirty="0" smtClean="0"/>
                        <a:t> завод композитных изделий"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Производство полимерных листов и пленок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59644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ЗАО «</a:t>
                      </a:r>
                      <a:r>
                        <a:rPr lang="ru-RU" sz="1600" b="1" dirty="0" err="1" smtClean="0"/>
                        <a:t>Техстрой</a:t>
                      </a:r>
                      <a:r>
                        <a:rPr lang="ru-RU" sz="1600" b="1" dirty="0" smtClean="0"/>
                        <a:t>»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Производство  полиэтиленовой трубной продукции</a:t>
                      </a:r>
                      <a:endParaRPr lang="ru-RU" sz="16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14"/>
            <a:ext cx="7500990" cy="792088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effectLst>
                  <a:reflection blurRad="6350" stA="55000" endA="300" endPos="0" dir="5400000" sy="-100000" algn="bl" rotWithShape="0"/>
                </a:effectLst>
              </a:rPr>
              <a:t>Рост производства пластмассовых изделий в РТ в 2013 году </a:t>
            </a:r>
            <a:r>
              <a:rPr lang="ru-RU" dirty="0">
                <a:effectLst>
                  <a:reflection blurRad="6350" stA="55000" endA="300" endPos="0" dir="5400000" sy="-100000" algn="bl" rotWithShape="0"/>
                </a:effectLst>
              </a:rPr>
              <a:t/>
            </a:r>
            <a:br>
              <a:rPr lang="ru-RU" dirty="0">
                <a:effectLst>
                  <a:reflection blurRad="6350" stA="55000" endA="300" endPos="0" dir="5400000" sy="-100000" algn="bl" rotWithShape="0"/>
                </a:effectLst>
              </a:rPr>
            </a:br>
            <a:endParaRPr lang="ru-RU" dirty="0">
              <a:effectLst>
                <a:reflection blurRad="6350" stA="55000" endA="300" endPos="0" dir="5400000" sy="-100000" algn="bl" rotWithShape="0"/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3172144086"/>
              </p:ext>
            </p:extLst>
          </p:nvPr>
        </p:nvGraphicFramePr>
        <p:xfrm>
          <a:off x="470277" y="1296144"/>
          <a:ext cx="864096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7812360" y="1296144"/>
            <a:ext cx="1224136" cy="64807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111%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12360" y="2088232"/>
            <a:ext cx="1224136" cy="64807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131%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12360" y="2880320"/>
            <a:ext cx="1224136" cy="64807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127,5%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12360" y="3672408"/>
            <a:ext cx="1224136" cy="64807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123%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12360" y="4464496"/>
            <a:ext cx="1224136" cy="64807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115%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12360" y="5256584"/>
            <a:ext cx="1224136" cy="64807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115%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812360" y="6120680"/>
            <a:ext cx="1224136" cy="64807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110,5%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26" name="Picture 2" descr="H:\F155544E-FDA1-0B4E-AFE0-4D4DCE5AC1C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72" y="2026505"/>
            <a:ext cx="1428750" cy="77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POLIMATIZ_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72" y="3672408"/>
            <a:ext cx="1428750" cy="739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пхд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238" y="4603114"/>
            <a:ext cx="1099817" cy="652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H:\техстрой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72" y="2874317"/>
            <a:ext cx="1428750" cy="65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1317457286_39097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238" y="5511495"/>
            <a:ext cx="1099817" cy="564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:\danaflex.nano_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82" y="6120680"/>
            <a:ext cx="1304554" cy="7647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061470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rgoivanovo.ru/images/news/n_11_09_2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475272"/>
            <a:ext cx="6500826" cy="4383464"/>
          </a:xfrm>
          <a:prstGeom prst="rect">
            <a:avLst/>
          </a:prstGeom>
          <a:noFill/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142844" y="928670"/>
            <a:ext cx="2143140" cy="571504"/>
          </a:xfrm>
          <a:prstGeom prst="wedgeRoundRectCallout">
            <a:avLst>
              <a:gd name="adj1" fmla="val 153554"/>
              <a:gd name="adj2" fmla="val 282499"/>
              <a:gd name="adj3" fmla="val 16667"/>
            </a:avLst>
          </a:prstGeom>
          <a:gradFill>
            <a:gsLst>
              <a:gs pos="0">
                <a:srgbClr val="92D050"/>
              </a:gs>
              <a:gs pos="28000">
                <a:schemeClr val="bg1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ИПТ «Идея»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142844" y="1714488"/>
            <a:ext cx="2143140" cy="571504"/>
          </a:xfrm>
          <a:prstGeom prst="wedgeRoundRectCallout">
            <a:avLst>
              <a:gd name="adj1" fmla="val 153554"/>
              <a:gd name="adj2" fmla="val 142500"/>
              <a:gd name="adj3" fmla="val 16667"/>
            </a:avLst>
          </a:prstGeom>
          <a:gradFill flip="none" rotWithShape="1">
            <a:gsLst>
              <a:gs pos="0">
                <a:srgbClr val="92D050"/>
              </a:gs>
              <a:gs pos="43000">
                <a:schemeClr val="bg1"/>
              </a:gs>
              <a:gs pos="100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tx1"/>
                </a:solidFill>
              </a:rPr>
              <a:t>Технополис</a:t>
            </a:r>
            <a:r>
              <a:rPr lang="ru-RU" sz="1400" b="1" dirty="0">
                <a:solidFill>
                  <a:schemeClr val="tx1"/>
                </a:solidFill>
              </a:rPr>
              <a:t> «</a:t>
            </a:r>
            <a:r>
              <a:rPr lang="ru-RU" sz="1400" b="1" dirty="0" err="1">
                <a:solidFill>
                  <a:schemeClr val="tx1"/>
                </a:solidFill>
              </a:rPr>
              <a:t>Химград</a:t>
            </a:r>
            <a:r>
              <a:rPr lang="ru-RU" sz="14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2571736" y="5715016"/>
            <a:ext cx="2143140" cy="1000132"/>
          </a:xfrm>
          <a:prstGeom prst="wedgeRoundRectCallout">
            <a:avLst>
              <a:gd name="adj1" fmla="val 38593"/>
              <a:gd name="adj2" fmla="val -344622"/>
              <a:gd name="adj3" fmla="val 16667"/>
            </a:avLst>
          </a:prstGeom>
          <a:gradFill>
            <a:gsLst>
              <a:gs pos="0">
                <a:srgbClr val="FF0000"/>
              </a:gs>
              <a:gs pos="51000">
                <a:schemeClr val="bg1"/>
              </a:gs>
              <a:gs pos="100000">
                <a:srgbClr val="92D050"/>
              </a:gs>
            </a:gsLst>
            <a:lin ang="5400000" scaled="1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Региональный центр инжиниринга в сфере химической технологии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142844" y="5715016"/>
            <a:ext cx="2214578" cy="1000132"/>
          </a:xfrm>
          <a:prstGeom prst="wedgeRoundRectCallout">
            <a:avLst>
              <a:gd name="adj1" fmla="val 144280"/>
              <a:gd name="adj2" fmla="val -339284"/>
              <a:gd name="adj3" fmla="val 16667"/>
            </a:avLst>
          </a:prstGeom>
          <a:gradFill>
            <a:gsLst>
              <a:gs pos="0">
                <a:srgbClr val="FF0000"/>
              </a:gs>
              <a:gs pos="51000">
                <a:schemeClr val="bg1"/>
              </a:gs>
              <a:gs pos="100000">
                <a:srgbClr val="92D050"/>
              </a:gs>
            </a:gsLst>
            <a:lin ang="5400000" scaled="1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Региональный инжиниринговый центр «КАИ- ЛАЗЕР»</a:t>
            </a: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142844" y="4500570"/>
            <a:ext cx="2143140" cy="571504"/>
          </a:xfrm>
          <a:prstGeom prst="wedgeRoundRectCallout">
            <a:avLst>
              <a:gd name="adj1" fmla="val 151777"/>
              <a:gd name="adj2" fmla="val -346386"/>
              <a:gd name="adj3" fmla="val 16667"/>
            </a:avLst>
          </a:prstGeom>
          <a:gradFill>
            <a:gsLst>
              <a:gs pos="0">
                <a:srgbClr val="FF0000"/>
              </a:gs>
              <a:gs pos="51000">
                <a:schemeClr val="bg1"/>
              </a:gs>
              <a:gs pos="100000">
                <a:srgbClr val="92D050"/>
              </a:gs>
            </a:gsLst>
            <a:lin ang="5400000" scaled="1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ОАО «ИТЦ «КНИАТ»</a:t>
            </a: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142844" y="3500438"/>
            <a:ext cx="2143140" cy="571504"/>
          </a:xfrm>
          <a:prstGeom prst="wedgeRoundRectCallout">
            <a:avLst>
              <a:gd name="adj1" fmla="val 150591"/>
              <a:gd name="adj2" fmla="val -173054"/>
              <a:gd name="adj3" fmla="val 16667"/>
            </a:avLst>
          </a:prstGeom>
          <a:gradFill>
            <a:gsLst>
              <a:gs pos="0">
                <a:srgbClr val="FF0000"/>
              </a:gs>
              <a:gs pos="51000">
                <a:schemeClr val="bg1"/>
              </a:gs>
              <a:gs pos="100000">
                <a:srgbClr val="92D050"/>
              </a:gs>
            </a:gsLst>
            <a:lin ang="5400000" scaled="1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«</a:t>
            </a:r>
            <a:r>
              <a:rPr lang="en-US" sz="1400" b="1" dirty="0">
                <a:solidFill>
                  <a:schemeClr val="tx1"/>
                </a:solidFill>
              </a:rPr>
              <a:t> IT-Park</a:t>
            </a:r>
            <a:r>
              <a:rPr lang="ru-RU" sz="14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142844" y="2643182"/>
            <a:ext cx="2143140" cy="571504"/>
          </a:xfrm>
          <a:prstGeom prst="wedgeRoundRectCallout">
            <a:avLst>
              <a:gd name="adj1" fmla="val 151184"/>
              <a:gd name="adj2" fmla="val -19721"/>
              <a:gd name="adj3" fmla="val 16667"/>
            </a:avLst>
          </a:prstGeom>
          <a:gradFill flip="none" rotWithShape="1">
            <a:gsLst>
              <a:gs pos="0">
                <a:srgbClr val="92D050"/>
              </a:gs>
              <a:gs pos="43000">
                <a:schemeClr val="bg1"/>
              </a:gs>
              <a:gs pos="100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Центр </a:t>
            </a:r>
            <a:r>
              <a:rPr lang="ru-RU" sz="1400" b="1" dirty="0" err="1">
                <a:solidFill>
                  <a:schemeClr val="tx1"/>
                </a:solidFill>
              </a:rPr>
              <a:t>нанотехнологий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Республики Татарстан</a:t>
            </a: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7215206" y="928670"/>
            <a:ext cx="1785950" cy="571504"/>
          </a:xfrm>
          <a:prstGeom prst="wedgeRoundRectCallout">
            <a:avLst>
              <a:gd name="adj1" fmla="val -62784"/>
              <a:gd name="adj2" fmla="val 306338"/>
              <a:gd name="adj3" fmla="val 16667"/>
            </a:avLst>
          </a:prstGeom>
          <a:gradFill>
            <a:gsLst>
              <a:gs pos="0">
                <a:srgbClr val="92D050"/>
              </a:gs>
              <a:gs pos="28000">
                <a:schemeClr val="bg1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ОЭЗ «</a:t>
            </a:r>
            <a:r>
              <a:rPr lang="ru-RU" sz="1600" b="1" dirty="0" err="1" smtClean="0">
                <a:solidFill>
                  <a:schemeClr val="tx1"/>
                </a:solidFill>
              </a:rPr>
              <a:t>Алабуга</a:t>
            </a:r>
            <a:r>
              <a:rPr lang="ru-RU" sz="1600" b="1" dirty="0" smtClean="0">
                <a:solidFill>
                  <a:schemeClr val="tx1"/>
                </a:solidFill>
              </a:rPr>
              <a:t>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4786314" y="928670"/>
            <a:ext cx="1785950" cy="500066"/>
          </a:xfrm>
          <a:prstGeom prst="wedgeRoundRectCallout">
            <a:avLst>
              <a:gd name="adj1" fmla="val -21358"/>
              <a:gd name="adj2" fmla="val 323856"/>
              <a:gd name="adj3" fmla="val 16667"/>
            </a:avLst>
          </a:prstGeom>
          <a:gradFill>
            <a:gsLst>
              <a:gs pos="0">
                <a:srgbClr val="92D050"/>
              </a:gs>
              <a:gs pos="28000">
                <a:schemeClr val="bg1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Промышленный парк «Тюлячи»</a:t>
            </a: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2571736" y="928670"/>
            <a:ext cx="1928826" cy="571504"/>
          </a:xfrm>
          <a:prstGeom prst="wedgeRoundRectCallout">
            <a:avLst>
              <a:gd name="adj1" fmla="val 51192"/>
              <a:gd name="adj2" fmla="val 251308"/>
              <a:gd name="adj3" fmla="val 16667"/>
            </a:avLst>
          </a:prstGeom>
          <a:gradFill>
            <a:gsLst>
              <a:gs pos="0">
                <a:srgbClr val="92D050"/>
              </a:gs>
              <a:gs pos="28000">
                <a:schemeClr val="bg1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ИННОПОЛИС</a:t>
            </a: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7358050" y="2000240"/>
            <a:ext cx="1643106" cy="500066"/>
          </a:xfrm>
          <a:prstGeom prst="wedgeRoundRectCallout">
            <a:avLst>
              <a:gd name="adj1" fmla="val -46443"/>
              <a:gd name="adj2" fmla="val 166252"/>
              <a:gd name="adj3" fmla="val 16667"/>
            </a:avLst>
          </a:prstGeom>
          <a:gradFill>
            <a:gsLst>
              <a:gs pos="0">
                <a:srgbClr val="92D050"/>
              </a:gs>
              <a:gs pos="28000">
                <a:schemeClr val="bg1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ОАО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«КИП Мастер»</a:t>
            </a: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7143768" y="5715016"/>
            <a:ext cx="1857388" cy="1000132"/>
          </a:xfrm>
          <a:prstGeom prst="wedgeRoundRectCallout">
            <a:avLst>
              <a:gd name="adj1" fmla="val -32264"/>
              <a:gd name="adj2" fmla="val -128165"/>
              <a:gd name="adj3" fmla="val 16667"/>
            </a:avLst>
          </a:prstGeom>
          <a:gradFill>
            <a:gsLst>
              <a:gs pos="0">
                <a:srgbClr val="FF0000"/>
              </a:gs>
              <a:gs pos="51000">
                <a:schemeClr val="bg1"/>
              </a:gs>
              <a:gs pos="100000">
                <a:srgbClr val="92D050"/>
              </a:gs>
            </a:gsLst>
            <a:lin ang="5400000" scaled="1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ООО ИТП «</a:t>
            </a:r>
            <a:r>
              <a:rPr lang="ru-RU" sz="1400" b="1" dirty="0" err="1">
                <a:solidFill>
                  <a:schemeClr val="tx1"/>
                </a:solidFill>
              </a:rPr>
              <a:t>Идея-Юго-Восток</a:t>
            </a:r>
            <a:r>
              <a:rPr lang="ru-RU" sz="14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5000628" y="5715016"/>
            <a:ext cx="1857388" cy="1000132"/>
          </a:xfrm>
          <a:prstGeom prst="wedgeRoundRectCallout">
            <a:avLst>
              <a:gd name="adj1" fmla="val -22008"/>
              <a:gd name="adj2" fmla="val -250323"/>
              <a:gd name="adj3" fmla="val 16667"/>
            </a:avLst>
          </a:prstGeom>
          <a:gradFill>
            <a:gsLst>
              <a:gs pos="0">
                <a:srgbClr val="FF0000"/>
              </a:gs>
              <a:gs pos="51000">
                <a:schemeClr val="bg1"/>
              </a:gs>
              <a:gs pos="100000">
                <a:srgbClr val="92D050"/>
              </a:gs>
            </a:gsLst>
            <a:lin ang="5400000" scaled="1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ОАО МПТ «Восток»  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-32" y="-24"/>
            <a:ext cx="7929618" cy="792088"/>
          </a:xfrm>
          <a:prstGeom prst="rect">
            <a:avLst/>
          </a:prstGeom>
        </p:spPr>
        <p:txBody>
          <a:bodyPr vert="horz" tIns="0" anchor="t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800" b="1" dirty="0" smtClean="0">
                <a:effectLst>
                  <a:reflection blurRad="6350" stA="55000" endA="300" endPos="1000" dir="5400000" sy="-100000" algn="bl" rotWithShape="0"/>
                </a:effectLst>
                <a:latin typeface="+mj-lt"/>
              </a:rPr>
              <a:t>Площадки для реализации инновационных инвестиционных проектов в Татарстане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5000" endA="300" endPos="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5000" endA="300" endPos="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6350" stA="55000" endA="300" endPos="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7296168" y="3929066"/>
            <a:ext cx="1857388" cy="642942"/>
          </a:xfrm>
          <a:prstGeom prst="wedgeRoundRectCallout">
            <a:avLst>
              <a:gd name="adj1" fmla="val -95771"/>
              <a:gd name="adj2" fmla="val -119530"/>
              <a:gd name="adj3" fmla="val 16667"/>
            </a:avLst>
          </a:prstGeom>
          <a:gradFill>
            <a:gsLst>
              <a:gs pos="0">
                <a:srgbClr val="FF0000"/>
              </a:gs>
              <a:gs pos="51000">
                <a:schemeClr val="bg1"/>
              </a:gs>
              <a:gs pos="100000">
                <a:srgbClr val="92D050"/>
              </a:gs>
            </a:gsLst>
            <a:lin ang="5400000" scaled="1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Индустриальный парк Камские поляны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29787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843808" y="2996952"/>
            <a:ext cx="5911873" cy="13695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06" y="71414"/>
            <a:ext cx="7704856" cy="864096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>
                  <a:reflection blurRad="6350" stA="55000" endA="300" endPos="1000" dir="5400000" sy="-100000" algn="bl" rotWithShape="0"/>
                </a:effectLst>
              </a:rPr>
              <a:t>Реализованные </a:t>
            </a:r>
            <a:r>
              <a:rPr lang="ru-RU" sz="3200" dirty="0" smtClean="0">
                <a:effectLst>
                  <a:reflection blurRad="6350" stA="55000" endA="300" endPos="1000" dir="5400000" sy="-100000" algn="bl" rotWithShape="0"/>
                </a:effectLst>
              </a:rPr>
              <a:t>на индустриальных площадках </a:t>
            </a:r>
            <a:r>
              <a:rPr lang="ru-RU" sz="3200" dirty="0" smtClean="0">
                <a:effectLst>
                  <a:reflection blurRad="6350" stA="55000" endA="300" endPos="1000" dir="5400000" sy="-100000" algn="bl" rotWithShape="0"/>
                </a:effectLst>
              </a:rPr>
              <a:t>РТ проекты</a:t>
            </a:r>
            <a:endParaRPr lang="ru-RU" sz="3200" dirty="0">
              <a:effectLst>
                <a:reflection blurRad="6350" stA="55000" endA="300" endPos="1000" dir="5400000" sy="-100000" algn="bl" rotWithShape="0"/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124744"/>
            <a:ext cx="2088232" cy="1728191"/>
          </a:xfrm>
          <a:prstGeom prst="roundRect">
            <a:avLst/>
          </a:prstGeom>
          <a:blipFill rotWithShape="1">
            <a:blip r:embed="rId2" cstate="print"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" name="Группа 5"/>
          <p:cNvGrpSpPr/>
          <p:nvPr/>
        </p:nvGrpSpPr>
        <p:grpSpPr>
          <a:xfrm>
            <a:off x="2843808" y="1196753"/>
            <a:ext cx="5911873" cy="1585555"/>
            <a:chOff x="-1" y="3670721"/>
            <a:chExt cx="3883019" cy="129011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-1" y="3670721"/>
              <a:ext cx="3883019" cy="111434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-1" y="3846492"/>
              <a:ext cx="3883019" cy="111434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5344" tIns="85344" rIns="85344" bIns="0" numCol="1" spcCol="1270" anchor="t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bg2">
                      <a:lumMod val="25000"/>
                    </a:schemeClr>
                  </a:solidFill>
                  <a:latin typeface="Arial Black" panose="020B0A04020102020204" pitchFamily="34" charset="0"/>
                </a:rPr>
                <a:t>Фабрика красок «</a:t>
              </a:r>
              <a:r>
                <a:rPr lang="en-US" sz="1600" kern="1200" dirty="0" err="1" smtClean="0">
                  <a:solidFill>
                    <a:schemeClr val="bg2">
                      <a:lumMod val="25000"/>
                    </a:schemeClr>
                  </a:solidFill>
                  <a:latin typeface="Arial Black" panose="020B0A04020102020204" pitchFamily="34" charset="0"/>
                </a:rPr>
                <a:t>Lakko</a:t>
              </a:r>
              <a:r>
                <a:rPr lang="ru-RU" sz="1600" kern="1200" dirty="0" smtClean="0">
                  <a:solidFill>
                    <a:schemeClr val="bg2">
                      <a:lumMod val="25000"/>
                    </a:schemeClr>
                  </a:solidFill>
                  <a:latin typeface="Arial Black" panose="020B0A04020102020204" pitchFamily="34" charset="0"/>
                </a:rPr>
                <a:t>»</a:t>
              </a:r>
              <a:r>
                <a:rPr lang="en-US" sz="1600" kern="1200" dirty="0" smtClean="0">
                  <a:solidFill>
                    <a:schemeClr val="bg2">
                      <a:lumMod val="25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ru-RU" sz="1600" kern="1200" dirty="0" smtClean="0">
                  <a:solidFill>
                    <a:schemeClr val="bg2">
                      <a:lumMod val="25000"/>
                    </a:schemeClr>
                  </a:solidFill>
                  <a:latin typeface="Arial Black" panose="020B0A04020102020204" pitchFamily="34" charset="0"/>
                </a:rPr>
                <a:t>начала </a:t>
              </a:r>
              <a:r>
                <a:rPr lang="en-US" sz="1600" kern="1200" dirty="0" smtClean="0">
                  <a:solidFill>
                    <a:schemeClr val="bg2">
                      <a:lumMod val="25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ru-RU" sz="1600" kern="1200" dirty="0" smtClean="0">
                  <a:solidFill>
                    <a:schemeClr val="bg2">
                      <a:lumMod val="25000"/>
                    </a:schemeClr>
                  </a:solidFill>
                  <a:latin typeface="Arial Black" panose="020B0A04020102020204" pitchFamily="34" charset="0"/>
                </a:rPr>
                <a:t>производство однокомпонентной полиуретановой пены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bg2">
                      <a:lumMod val="25000"/>
                    </a:schemeClr>
                  </a:solidFill>
                  <a:latin typeface="Arial Black" panose="020B0A04020102020204" pitchFamily="34" charset="0"/>
                </a:rPr>
                <a:t> «</a:t>
              </a:r>
              <a:r>
                <a:rPr lang="en-US" sz="1600" kern="1200" dirty="0" smtClean="0">
                  <a:solidFill>
                    <a:schemeClr val="bg2">
                      <a:lumMod val="25000"/>
                    </a:schemeClr>
                  </a:solidFill>
                  <a:latin typeface="Arial Black" panose="020B0A04020102020204" pitchFamily="34" charset="0"/>
                </a:rPr>
                <a:t>WINNER PRO</a:t>
              </a:r>
              <a:r>
                <a:rPr lang="ru-RU" sz="1600" kern="1200" dirty="0" smtClean="0">
                  <a:solidFill>
                    <a:schemeClr val="bg2">
                      <a:lumMod val="25000"/>
                    </a:schemeClr>
                  </a:solidFill>
                  <a:latin typeface="Arial Black" panose="020B0A04020102020204" pitchFamily="34" charset="0"/>
                </a:rPr>
                <a:t>»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Arial Black" panose="020B0A04020102020204" pitchFamily="34" charset="0"/>
                </a:rPr>
                <a:t>Концерн </a:t>
              </a: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  <a:latin typeface="Arial Black" panose="020B0A04020102020204" pitchFamily="34" charset="0"/>
                </a:rPr>
                <a:t>BASF</a:t>
              </a:r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Arial Black" panose="020B0A04020102020204" pitchFamily="34" charset="0"/>
                </a:rPr>
                <a:t> открыл линию производства строительной химии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9" name="Скругленный прямоугольник 8"/>
          <p:cNvSpPr/>
          <p:nvPr/>
        </p:nvSpPr>
        <p:spPr>
          <a:xfrm>
            <a:off x="395536" y="3068960"/>
            <a:ext cx="2088232" cy="1656184"/>
          </a:xfrm>
          <a:prstGeom prst="roundRect">
            <a:avLst/>
          </a:prstGeom>
          <a:blipFill rotWithShape="1">
            <a:blip r:embed="rId3" cstate="print"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" name="Группа 9"/>
          <p:cNvGrpSpPr/>
          <p:nvPr/>
        </p:nvGrpSpPr>
        <p:grpSpPr>
          <a:xfrm>
            <a:off x="2843808" y="3212976"/>
            <a:ext cx="5904656" cy="1243120"/>
            <a:chOff x="6119506" y="4196100"/>
            <a:chExt cx="2793258" cy="106927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119506" y="4196100"/>
              <a:ext cx="2793258" cy="106927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6119506" y="4196100"/>
              <a:ext cx="2793258" cy="106927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5344" tIns="85344" rIns="85344" bIns="0" numCol="1" spcCol="1270" anchor="t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bg2">
                      <a:lumMod val="25000"/>
                    </a:schemeClr>
                  </a:solidFill>
                  <a:latin typeface="Arial Black" panose="020B0A04020102020204" pitchFamily="34" charset="0"/>
                </a:rPr>
                <a:t>Ведутся пуско-наладочные работы на </a:t>
              </a:r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Arial Black" panose="020B0A04020102020204" pitchFamily="34" charset="0"/>
                </a:rPr>
                <a:t>заводе «</a:t>
              </a:r>
              <a:r>
                <a:rPr lang="ru-RU" sz="1600" dirty="0" err="1">
                  <a:solidFill>
                    <a:schemeClr val="bg2">
                      <a:lumMod val="25000"/>
                    </a:schemeClr>
                  </a:solidFill>
                  <a:latin typeface="Arial Black" panose="020B0A04020102020204" pitchFamily="34" charset="0"/>
                </a:rPr>
                <a:t>Алабуга</a:t>
              </a:r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Arial Black" panose="020B0A04020102020204" pitchFamily="34" charset="0"/>
                </a:rPr>
                <a:t>-Волокно». Пробный выпуск </a:t>
              </a:r>
              <a:r>
                <a:rPr lang="ru-RU" sz="1600" dirty="0" err="1">
                  <a:solidFill>
                    <a:schemeClr val="bg2">
                      <a:lumMod val="25000"/>
                    </a:schemeClr>
                  </a:solidFill>
                  <a:latin typeface="Arial Black" panose="020B0A04020102020204" pitchFamily="34" charset="0"/>
                </a:rPr>
                <a:t>углеволокон</a:t>
              </a:r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Arial Black" panose="020B0A04020102020204" pitchFamily="34" charset="0"/>
                </a:rPr>
                <a:t> запланирован на </a:t>
              </a:r>
              <a:r>
                <a:rPr lang="ru-RU" sz="1600" dirty="0" smtClean="0">
                  <a:solidFill>
                    <a:schemeClr val="bg2">
                      <a:lumMod val="25000"/>
                    </a:schemeClr>
                  </a:solidFill>
                  <a:latin typeface="Arial Black" panose="020B0A04020102020204" pitchFamily="34" charset="0"/>
                </a:rPr>
                <a:t>I</a:t>
              </a:r>
              <a:r>
                <a:rPr lang="en-US" sz="1600" dirty="0" smtClean="0">
                  <a:solidFill>
                    <a:schemeClr val="bg2">
                      <a:lumMod val="25000"/>
                    </a:schemeClr>
                  </a:solidFill>
                  <a:latin typeface="Arial Black" panose="020B0A04020102020204" pitchFamily="34" charset="0"/>
                </a:rPr>
                <a:t>I</a:t>
              </a:r>
              <a:r>
                <a:rPr lang="ru-RU" sz="1600" dirty="0" smtClean="0">
                  <a:solidFill>
                    <a:schemeClr val="bg2">
                      <a:lumMod val="25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Arial Black" panose="020B0A04020102020204" pitchFamily="34" charset="0"/>
                </a:rPr>
                <a:t>квартал 2014 </a:t>
              </a:r>
              <a:r>
                <a:rPr lang="ru-RU" sz="1600" dirty="0" smtClean="0">
                  <a:solidFill>
                    <a:schemeClr val="bg2">
                      <a:lumMod val="25000"/>
                    </a:schemeClr>
                  </a:solidFill>
                  <a:latin typeface="Arial Black" panose="020B0A04020102020204" pitchFamily="34" charset="0"/>
                </a:rPr>
                <a:t>г. </a:t>
              </a:r>
              <a:endParaRPr lang="ru-RU" sz="16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2843808" y="4797152"/>
            <a:ext cx="5911873" cy="13695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  <p:sp>
        <p:nvSpPr>
          <p:cNvPr id="20" name="Прямоугольник 19"/>
          <p:cNvSpPr/>
          <p:nvPr/>
        </p:nvSpPr>
        <p:spPr>
          <a:xfrm>
            <a:off x="2843808" y="5013176"/>
            <a:ext cx="5911873" cy="15841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85344" tIns="85344" rIns="85344" bIns="0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Первая очередь опытного производства продукции медицинского назначения компании «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Дельрус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» в ИП «Чистополь»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Компания намерена построить                                                                 4 производственных корпуса и                                          вложить 700 млн.рублей до 2017 года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kern="1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013176"/>
            <a:ext cx="2159655" cy="1440792"/>
          </a:xfrm>
          <a:prstGeom prst="round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6448452" y="6563702"/>
            <a:ext cx="1981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660310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7264" y="12521"/>
            <a:ext cx="9252520" cy="916149"/>
          </a:xfrm>
        </p:spPr>
        <p:txBody>
          <a:bodyPr>
            <a:noAutofit/>
          </a:bodyPr>
          <a:lstStyle/>
          <a:p>
            <a:r>
              <a:rPr lang="ru-RU" sz="2800" b="1" kern="0" dirty="0" smtClean="0">
                <a:solidFill>
                  <a:prstClr val="black"/>
                </a:solidFill>
                <a:effectLst>
                  <a:reflection blurRad="6350" stA="55000" endA="300" endPos="0" dir="5400000" sy="-100000" algn="bl" rotWithShape="0"/>
                </a:effectLst>
              </a:rPr>
              <a:t>Реализуемые перспективные </a:t>
            </a:r>
            <a:r>
              <a:rPr lang="ru-RU" sz="2800" b="1" kern="0" dirty="0">
                <a:solidFill>
                  <a:prstClr val="black"/>
                </a:solidFill>
                <a:effectLst>
                  <a:reflection blurRad="6350" stA="55000" endA="300" endPos="0" dir="5400000" sy="-100000" algn="bl" rotWithShape="0"/>
                </a:effectLst>
              </a:rPr>
              <a:t>проекты </a:t>
            </a:r>
            <a:r>
              <a:rPr lang="ru-RU" sz="2800" b="1" kern="0" dirty="0" smtClean="0">
                <a:solidFill>
                  <a:prstClr val="black"/>
                </a:solidFill>
                <a:effectLst>
                  <a:reflection blurRad="6350" stA="55000" endA="300" endPos="0" dir="5400000" sy="-100000" algn="bl" rotWithShape="0"/>
                </a:effectLst>
              </a:rPr>
              <a:t>по переработке полимеров в Татарстане</a:t>
            </a:r>
            <a:endParaRPr lang="ru-RU" sz="2800" b="1" kern="0" dirty="0">
              <a:solidFill>
                <a:prstClr val="black"/>
              </a:solidFill>
              <a:effectLst>
                <a:reflection blurRad="6350" stA="55000" endA="300" endPos="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82674"/>
            <a:ext cx="914400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3535201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Стрелка влево 83"/>
          <p:cNvSpPr/>
          <p:nvPr/>
        </p:nvSpPr>
        <p:spPr>
          <a:xfrm>
            <a:off x="6876256" y="2132856"/>
            <a:ext cx="864096" cy="360000"/>
          </a:xfrm>
          <a:prstGeom prst="leftArrow">
            <a:avLst>
              <a:gd name="adj1" fmla="val 50000"/>
              <a:gd name="adj2" fmla="val 56563"/>
            </a:avLst>
          </a:prstGeom>
          <a:gradFill flip="none" rotWithShape="1">
            <a:gsLst>
              <a:gs pos="0">
                <a:srgbClr val="CA22A2">
                  <a:tint val="66000"/>
                  <a:satMod val="160000"/>
                </a:srgbClr>
              </a:gs>
              <a:gs pos="50000">
                <a:srgbClr val="CA22A2">
                  <a:tint val="44500"/>
                  <a:satMod val="160000"/>
                </a:srgbClr>
              </a:gs>
              <a:gs pos="100000">
                <a:srgbClr val="CA22A2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CA22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6876256" y="4102990"/>
            <a:ext cx="921950" cy="360000"/>
          </a:xfrm>
          <a:prstGeom prst="leftArrow">
            <a:avLst>
              <a:gd name="adj1" fmla="val 50000"/>
              <a:gd name="adj2" fmla="val 56563"/>
            </a:avLst>
          </a:prstGeom>
          <a:gradFill flip="none" rotWithShape="1">
            <a:gsLst>
              <a:gs pos="0">
                <a:srgbClr val="CA22A2">
                  <a:tint val="66000"/>
                  <a:satMod val="160000"/>
                </a:srgbClr>
              </a:gs>
              <a:gs pos="50000">
                <a:srgbClr val="CA22A2">
                  <a:tint val="44500"/>
                  <a:satMod val="160000"/>
                </a:srgbClr>
              </a:gs>
              <a:gs pos="100000">
                <a:srgbClr val="CA22A2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CA22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углом вверх 8"/>
          <p:cNvSpPr/>
          <p:nvPr/>
        </p:nvSpPr>
        <p:spPr>
          <a:xfrm rot="5400000" flipV="1">
            <a:off x="6632372" y="4969028"/>
            <a:ext cx="1567890" cy="936105"/>
          </a:xfrm>
          <a:prstGeom prst="bentUpArrow">
            <a:avLst>
              <a:gd name="adj1" fmla="val 18096"/>
              <a:gd name="adj2" fmla="val 25000"/>
              <a:gd name="adj3" fmla="val 26086"/>
            </a:avLst>
          </a:prstGeom>
          <a:gradFill flip="none" rotWithShape="1">
            <a:gsLst>
              <a:gs pos="0">
                <a:srgbClr val="CA22A2">
                  <a:tint val="66000"/>
                  <a:satMod val="160000"/>
                </a:srgbClr>
              </a:gs>
              <a:gs pos="50000">
                <a:srgbClr val="CA22A2">
                  <a:tint val="44500"/>
                  <a:satMod val="160000"/>
                </a:srgbClr>
              </a:gs>
              <a:gs pos="100000">
                <a:srgbClr val="CA22A2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A22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96336" y="1773136"/>
            <a:ext cx="1548000" cy="2880000"/>
          </a:xfrm>
          <a:prstGeom prst="rect">
            <a:avLst/>
          </a:prstGeom>
          <a:solidFill>
            <a:schemeClr val="bg1"/>
          </a:solidFill>
          <a:ln>
            <a:solidFill>
              <a:srgbClr val="CA22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" name="Text Box 32"/>
          <p:cNvSpPr txBox="1">
            <a:spLocks noChangeArrowheads="1"/>
          </p:cNvSpPr>
          <p:nvPr/>
        </p:nvSpPr>
        <p:spPr bwMode="auto">
          <a:xfrm>
            <a:off x="23926" y="1700808"/>
            <a:ext cx="6732000" cy="189320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Ins="7200" numCol="2" spcCol="108000" anchor="ctr"/>
          <a:lstStyle/>
          <a:p>
            <a:pPr>
              <a:defRPr/>
            </a:pPr>
            <a:endParaRPr lang="ru-RU" sz="1050" dirty="0">
              <a:solidFill>
                <a:prstClr val="black"/>
              </a:solidFill>
            </a:endParaRPr>
          </a:p>
        </p:txBody>
      </p:sp>
      <p:cxnSp>
        <p:nvCxnSpPr>
          <p:cNvPr id="103" name="Shape 102"/>
          <p:cNvCxnSpPr>
            <a:stCxn id="458758" idx="3"/>
            <a:endCxn id="458759" idx="0"/>
          </p:cNvCxnSpPr>
          <p:nvPr/>
        </p:nvCxnSpPr>
        <p:spPr>
          <a:xfrm flipV="1">
            <a:off x="1414462" y="1993699"/>
            <a:ext cx="2707562" cy="148173"/>
          </a:xfrm>
          <a:prstGeom prst="bentConnector4">
            <a:avLst>
              <a:gd name="adj1" fmla="val 20064"/>
              <a:gd name="adj2" fmla="val 254279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58758" name="Text Box 6"/>
          <p:cNvSpPr txBox="1">
            <a:spLocks noChangeArrowheads="1"/>
          </p:cNvSpPr>
          <p:nvPr/>
        </p:nvSpPr>
        <p:spPr bwMode="auto">
          <a:xfrm>
            <a:off x="82462" y="2006872"/>
            <a:ext cx="1332000" cy="27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00" rIns="18000" anchor="ctr" anchorCtr="1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1200" b="1" dirty="0">
                <a:solidFill>
                  <a:sysClr val="windowText" lastClr="000000"/>
                </a:solidFill>
              </a:rPr>
              <a:t>ОАО «Татнефть»</a:t>
            </a:r>
          </a:p>
        </p:txBody>
      </p:sp>
      <p:sp>
        <p:nvSpPr>
          <p:cNvPr id="458759" name="Text Box 7"/>
          <p:cNvSpPr txBox="1">
            <a:spLocks noChangeArrowheads="1"/>
          </p:cNvSpPr>
          <p:nvPr/>
        </p:nvSpPr>
        <p:spPr bwMode="auto">
          <a:xfrm>
            <a:off x="3456024" y="1993699"/>
            <a:ext cx="1332000" cy="28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00" rIns="18000" anchor="ctr" anchorCtr="1"/>
          <a:lstStyle>
            <a:defPPr>
              <a:defRPr lang="ru-RU"/>
            </a:defPPr>
            <a:lvl1pPr algn="ctr" eaLnBrk="0" hangingPunct="0">
              <a:spcBef>
                <a:spcPct val="50000"/>
              </a:spcBef>
              <a:defRPr sz="1400" b="1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r>
              <a:rPr lang="ru-RU" sz="1200" dirty="0" smtClean="0"/>
              <a:t>ОАО «ТАИФ-НК»</a:t>
            </a:r>
            <a:endParaRPr lang="ru-RU" sz="1200" dirty="0"/>
          </a:p>
        </p:txBody>
      </p:sp>
      <p:sp>
        <p:nvSpPr>
          <p:cNvPr id="458760" name="Text Box 8"/>
          <p:cNvSpPr txBox="1">
            <a:spLocks noChangeArrowheads="1"/>
          </p:cNvSpPr>
          <p:nvPr/>
        </p:nvSpPr>
        <p:spPr bwMode="auto">
          <a:xfrm>
            <a:off x="2139954" y="1993699"/>
            <a:ext cx="1207910" cy="26946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00" rIns="18000" anchor="ctr" anchorCtr="1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1200" b="1" dirty="0">
                <a:solidFill>
                  <a:sysClr val="windowText" lastClr="000000"/>
                </a:solidFill>
              </a:rPr>
              <a:t>ОАО «ТАНЕКО»</a:t>
            </a:r>
          </a:p>
        </p:txBody>
      </p:sp>
      <p:sp>
        <p:nvSpPr>
          <p:cNvPr id="105" name="Text Box 6"/>
          <p:cNvSpPr txBox="1">
            <a:spLocks noChangeArrowheads="1"/>
          </p:cNvSpPr>
          <p:nvPr/>
        </p:nvSpPr>
        <p:spPr bwMode="auto">
          <a:xfrm>
            <a:off x="82462" y="2590268"/>
            <a:ext cx="1359246" cy="27080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00" rIns="18000" anchor="ctr" anchorCtr="1"/>
          <a:lstStyle>
            <a:defPPr>
              <a:defRPr lang="ru-RU"/>
            </a:defPPr>
            <a:lvl1pPr algn="ctr" eaLnBrk="0" hangingPunct="0">
              <a:spcBef>
                <a:spcPct val="50000"/>
              </a:spcBef>
              <a:defRPr sz="1200" b="1">
                <a:solidFill>
                  <a:srgbClr val="C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ysClr val="windowText" lastClr="000000"/>
                </a:solidFill>
              </a:rPr>
              <a:t>ОАО «Аммоний</a:t>
            </a:r>
            <a:r>
              <a:rPr lang="ru-RU" dirty="0">
                <a:solidFill>
                  <a:sysClr val="windowText" lastClr="000000"/>
                </a:solidFill>
              </a:rPr>
              <a:t>»</a:t>
            </a:r>
          </a:p>
        </p:txBody>
      </p:sp>
      <p:sp>
        <p:nvSpPr>
          <p:cNvPr id="458784" name="Text Box 32"/>
          <p:cNvSpPr txBox="1">
            <a:spLocks noChangeArrowheads="1"/>
          </p:cNvSpPr>
          <p:nvPr/>
        </p:nvSpPr>
        <p:spPr bwMode="auto">
          <a:xfrm>
            <a:off x="2051720" y="3713689"/>
            <a:ext cx="4696721" cy="1641947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Ins="7200" numCol="2" spcCol="108000" anchor="ctr"/>
          <a:lstStyle/>
          <a:p>
            <a:pPr>
              <a:defRPr/>
            </a:pPr>
            <a:endParaRPr lang="ru-RU" sz="11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100" b="1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1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1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1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100" dirty="0">
                <a:solidFill>
                  <a:prstClr val="black"/>
                </a:solidFill>
              </a:rPr>
              <a:t>-ООО «НПО «Полимер», </a:t>
            </a:r>
          </a:p>
          <a:p>
            <a:pPr>
              <a:defRPr/>
            </a:pPr>
            <a:r>
              <a:rPr lang="ru-RU" sz="1100" dirty="0">
                <a:solidFill>
                  <a:prstClr val="black"/>
                </a:solidFill>
              </a:rPr>
              <a:t>-ООО «</a:t>
            </a:r>
            <a:r>
              <a:rPr lang="ru-RU" sz="1100" dirty="0" err="1">
                <a:solidFill>
                  <a:prstClr val="black"/>
                </a:solidFill>
              </a:rPr>
              <a:t>Алабуга</a:t>
            </a:r>
            <a:r>
              <a:rPr lang="ru-RU" sz="1100" dirty="0">
                <a:solidFill>
                  <a:prstClr val="black"/>
                </a:solidFill>
              </a:rPr>
              <a:t>-Пластик», </a:t>
            </a:r>
          </a:p>
          <a:p>
            <a:pPr>
              <a:defRPr/>
            </a:pPr>
            <a:r>
              <a:rPr lang="ru-RU" sz="1100" dirty="0">
                <a:solidFill>
                  <a:prstClr val="black"/>
                </a:solidFill>
              </a:rPr>
              <a:t>-ООО «</a:t>
            </a:r>
            <a:r>
              <a:rPr lang="ru-RU" sz="1100" dirty="0" err="1">
                <a:solidFill>
                  <a:prstClr val="black"/>
                </a:solidFill>
              </a:rPr>
              <a:t>КамПолиБэг</a:t>
            </a:r>
            <a:r>
              <a:rPr lang="ru-RU" sz="1100" dirty="0">
                <a:solidFill>
                  <a:prstClr val="black"/>
                </a:solidFill>
              </a:rPr>
              <a:t> Технология»</a:t>
            </a:r>
          </a:p>
          <a:p>
            <a:pPr>
              <a:defRPr/>
            </a:pPr>
            <a:r>
              <a:rPr lang="ru-RU" sz="1100" dirty="0">
                <a:solidFill>
                  <a:prstClr val="black"/>
                </a:solidFill>
              </a:rPr>
              <a:t>-ООО «Хитон-пласт» и пр.</a:t>
            </a:r>
          </a:p>
          <a:p>
            <a:pPr>
              <a:defRPr/>
            </a:pPr>
            <a:r>
              <a:rPr lang="ru-RU" sz="1100" dirty="0">
                <a:solidFill>
                  <a:prstClr val="black"/>
                </a:solidFill>
              </a:rPr>
              <a:t>-ООО «</a:t>
            </a:r>
            <a:r>
              <a:rPr lang="ru-RU" sz="1100" dirty="0" err="1">
                <a:solidFill>
                  <a:prstClr val="black"/>
                </a:solidFill>
              </a:rPr>
              <a:t>Термокам</a:t>
            </a:r>
            <a:r>
              <a:rPr lang="ru-RU" sz="1100" dirty="0">
                <a:solidFill>
                  <a:prstClr val="black"/>
                </a:solidFill>
              </a:rPr>
              <a:t>», </a:t>
            </a:r>
          </a:p>
          <a:p>
            <a:pPr>
              <a:defRPr/>
            </a:pPr>
            <a:endParaRPr lang="ru-RU" sz="11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1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1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1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1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1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100" dirty="0">
                <a:solidFill>
                  <a:prstClr val="black"/>
                </a:solidFill>
              </a:rPr>
              <a:t>-ЗАО «</a:t>
            </a:r>
            <a:r>
              <a:rPr lang="ru-RU" sz="1100" dirty="0" err="1">
                <a:solidFill>
                  <a:prstClr val="black"/>
                </a:solidFill>
              </a:rPr>
              <a:t>Астейс</a:t>
            </a:r>
            <a:r>
              <a:rPr lang="ru-RU" sz="1100" dirty="0">
                <a:solidFill>
                  <a:prstClr val="black"/>
                </a:solidFill>
              </a:rPr>
              <a:t>», </a:t>
            </a:r>
          </a:p>
          <a:p>
            <a:pPr>
              <a:defRPr/>
            </a:pPr>
            <a:r>
              <a:rPr lang="ru-RU" sz="1100" dirty="0">
                <a:solidFill>
                  <a:prstClr val="black"/>
                </a:solidFill>
              </a:rPr>
              <a:t>-ООО «АВТО ЛТД», </a:t>
            </a:r>
          </a:p>
          <a:p>
            <a:pPr>
              <a:defRPr/>
            </a:pPr>
            <a:r>
              <a:rPr lang="ru-RU" sz="1100" dirty="0">
                <a:solidFill>
                  <a:prstClr val="black"/>
                </a:solidFill>
              </a:rPr>
              <a:t>-ООО «ПКФ «</a:t>
            </a:r>
            <a:r>
              <a:rPr lang="ru-RU" sz="1100" dirty="0" err="1">
                <a:solidFill>
                  <a:prstClr val="black"/>
                </a:solidFill>
              </a:rPr>
              <a:t>КамДетальПроект</a:t>
            </a:r>
            <a:r>
              <a:rPr lang="ru-RU" sz="1100" dirty="0">
                <a:solidFill>
                  <a:prstClr val="black"/>
                </a:solidFill>
              </a:rPr>
              <a:t>»,</a:t>
            </a:r>
          </a:p>
          <a:p>
            <a:pPr>
              <a:defRPr/>
            </a:pPr>
            <a:r>
              <a:rPr lang="ru-RU" sz="1100" dirty="0">
                <a:solidFill>
                  <a:prstClr val="black"/>
                </a:solidFill>
              </a:rPr>
              <a:t>-ООО «</a:t>
            </a:r>
            <a:r>
              <a:rPr lang="ru-RU" sz="1100" dirty="0" err="1">
                <a:solidFill>
                  <a:prstClr val="black"/>
                </a:solidFill>
              </a:rPr>
              <a:t>Орника</a:t>
            </a:r>
            <a:r>
              <a:rPr lang="ru-RU" sz="1100" dirty="0">
                <a:solidFill>
                  <a:prstClr val="black"/>
                </a:solidFill>
              </a:rPr>
              <a:t>»,</a:t>
            </a:r>
          </a:p>
          <a:p>
            <a:pPr>
              <a:defRPr/>
            </a:pPr>
            <a:r>
              <a:rPr lang="ru-RU" sz="1100" dirty="0">
                <a:solidFill>
                  <a:prstClr val="black"/>
                </a:solidFill>
              </a:rPr>
              <a:t>-ООО «НПО «РОСТАР» и пр.</a:t>
            </a:r>
          </a:p>
          <a:p>
            <a:pPr>
              <a:defRPr/>
            </a:pP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33133" name="Line 34"/>
          <p:cNvSpPr>
            <a:spLocks noChangeShapeType="1"/>
          </p:cNvSpPr>
          <p:nvPr/>
        </p:nvSpPr>
        <p:spPr bwMode="auto">
          <a:xfrm>
            <a:off x="1735826" y="4081022"/>
            <a:ext cx="315167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133134" name="Line 70"/>
          <p:cNvSpPr>
            <a:spLocks noChangeShapeType="1"/>
          </p:cNvSpPr>
          <p:nvPr/>
        </p:nvSpPr>
        <p:spPr bwMode="auto">
          <a:xfrm>
            <a:off x="1735826" y="4382658"/>
            <a:ext cx="315167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133135" name="Line 79"/>
          <p:cNvSpPr>
            <a:spLocks noChangeShapeType="1"/>
          </p:cNvSpPr>
          <p:nvPr/>
        </p:nvSpPr>
        <p:spPr bwMode="auto">
          <a:xfrm>
            <a:off x="514032" y="3776704"/>
            <a:ext cx="251300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133136" name="Line 81"/>
          <p:cNvSpPr>
            <a:spLocks noChangeShapeType="1"/>
          </p:cNvSpPr>
          <p:nvPr/>
        </p:nvSpPr>
        <p:spPr bwMode="auto">
          <a:xfrm flipH="1">
            <a:off x="520974" y="3776704"/>
            <a:ext cx="6942" cy="121727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133137" name="Line 86"/>
          <p:cNvSpPr>
            <a:spLocks noChangeShapeType="1"/>
          </p:cNvSpPr>
          <p:nvPr/>
        </p:nvSpPr>
        <p:spPr bwMode="auto">
          <a:xfrm>
            <a:off x="520974" y="4081022"/>
            <a:ext cx="251301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133138" name="Line 87"/>
          <p:cNvSpPr>
            <a:spLocks noChangeShapeType="1"/>
          </p:cNvSpPr>
          <p:nvPr/>
        </p:nvSpPr>
        <p:spPr bwMode="auto">
          <a:xfrm>
            <a:off x="520974" y="4382658"/>
            <a:ext cx="251301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133139" name="Line 88"/>
          <p:cNvSpPr>
            <a:spLocks noChangeShapeType="1"/>
          </p:cNvSpPr>
          <p:nvPr/>
        </p:nvSpPr>
        <p:spPr bwMode="auto">
          <a:xfrm>
            <a:off x="520974" y="4689657"/>
            <a:ext cx="251301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133140" name="Line 89"/>
          <p:cNvSpPr>
            <a:spLocks noChangeShapeType="1"/>
          </p:cNvSpPr>
          <p:nvPr/>
        </p:nvSpPr>
        <p:spPr bwMode="auto">
          <a:xfrm>
            <a:off x="520974" y="4993974"/>
            <a:ext cx="251301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133141" name="Line 90"/>
          <p:cNvSpPr>
            <a:spLocks noChangeShapeType="1"/>
          </p:cNvSpPr>
          <p:nvPr/>
        </p:nvSpPr>
        <p:spPr bwMode="auto">
          <a:xfrm>
            <a:off x="520974" y="5236624"/>
            <a:ext cx="251301" cy="0"/>
          </a:xfrm>
          <a:prstGeom prst="line">
            <a:avLst/>
          </a:prstGeom>
          <a:noFill/>
          <a:ln w="38100">
            <a:solidFill>
              <a:srgbClr val="99CC00"/>
            </a:solidFill>
            <a:prstDash val="sysDot"/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133142" name="Line 91"/>
          <p:cNvSpPr>
            <a:spLocks noChangeShapeType="1"/>
          </p:cNvSpPr>
          <p:nvPr/>
        </p:nvSpPr>
        <p:spPr bwMode="auto">
          <a:xfrm>
            <a:off x="1735826" y="4689657"/>
            <a:ext cx="315167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133143" name="Line 92"/>
          <p:cNvSpPr>
            <a:spLocks noChangeShapeType="1"/>
          </p:cNvSpPr>
          <p:nvPr/>
        </p:nvSpPr>
        <p:spPr bwMode="auto">
          <a:xfrm>
            <a:off x="1735826" y="4932307"/>
            <a:ext cx="315167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133144" name="Line 93"/>
          <p:cNvSpPr>
            <a:spLocks noChangeShapeType="1"/>
          </p:cNvSpPr>
          <p:nvPr/>
        </p:nvSpPr>
        <p:spPr bwMode="auto">
          <a:xfrm>
            <a:off x="1735826" y="5236624"/>
            <a:ext cx="315167" cy="0"/>
          </a:xfrm>
          <a:prstGeom prst="line">
            <a:avLst/>
          </a:prstGeom>
          <a:noFill/>
          <a:ln w="38100">
            <a:solidFill>
              <a:srgbClr val="99CC00"/>
            </a:solidFill>
            <a:prstDash val="sysDot"/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133145" name="Line 94"/>
          <p:cNvSpPr>
            <a:spLocks noChangeShapeType="1"/>
          </p:cNvSpPr>
          <p:nvPr/>
        </p:nvSpPr>
        <p:spPr bwMode="auto">
          <a:xfrm>
            <a:off x="1735826" y="3776704"/>
            <a:ext cx="315167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458764" name="Text Box 12"/>
          <p:cNvSpPr txBox="1">
            <a:spLocks noChangeArrowheads="1"/>
          </p:cNvSpPr>
          <p:nvPr/>
        </p:nvSpPr>
        <p:spPr bwMode="auto">
          <a:xfrm>
            <a:off x="2394287" y="2348880"/>
            <a:ext cx="1385625" cy="1457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200" tIns="3600" rIns="7200" bIns="360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000" b="1" dirty="0">
                <a:solidFill>
                  <a:srgbClr val="9BBB59">
                    <a:lumMod val="75000"/>
                  </a:srgbClr>
                </a:solidFill>
              </a:rPr>
              <a:t>Прямогонный бензин</a:t>
            </a:r>
          </a:p>
        </p:txBody>
      </p:sp>
      <p:sp>
        <p:nvSpPr>
          <p:cNvPr id="458788" name="Text Box 36"/>
          <p:cNvSpPr txBox="1">
            <a:spLocks noChangeArrowheads="1"/>
          </p:cNvSpPr>
          <p:nvPr/>
        </p:nvSpPr>
        <p:spPr bwMode="auto">
          <a:xfrm>
            <a:off x="1090442" y="2984406"/>
            <a:ext cx="1289826" cy="1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" tIns="3600" rIns="7200" bIns="3600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ru-RU" sz="1050" b="1" dirty="0">
                <a:solidFill>
                  <a:srgbClr val="9BBB59">
                    <a:lumMod val="75000"/>
                  </a:srgbClr>
                </a:solidFill>
              </a:rPr>
              <a:t>Пиролизная смола</a:t>
            </a:r>
          </a:p>
        </p:txBody>
      </p:sp>
      <p:sp>
        <p:nvSpPr>
          <p:cNvPr id="458791" name="Text Box 39"/>
          <p:cNvSpPr txBox="1">
            <a:spLocks noChangeArrowheads="1"/>
          </p:cNvSpPr>
          <p:nvPr/>
        </p:nvSpPr>
        <p:spPr bwMode="auto">
          <a:xfrm>
            <a:off x="2764854" y="3165388"/>
            <a:ext cx="785835" cy="1526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" tIns="3600" rIns="7200" bIns="360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050" b="1" dirty="0">
                <a:solidFill>
                  <a:srgbClr val="9BBB59">
                    <a:lumMod val="75000"/>
                  </a:srgbClr>
                </a:solidFill>
              </a:rPr>
              <a:t>Техуглерод</a:t>
            </a:r>
          </a:p>
        </p:txBody>
      </p:sp>
      <p:sp>
        <p:nvSpPr>
          <p:cNvPr id="458796" name="Text Box 44"/>
          <p:cNvSpPr txBox="1">
            <a:spLocks noChangeArrowheads="1"/>
          </p:cNvSpPr>
          <p:nvPr/>
        </p:nvSpPr>
        <p:spPr bwMode="auto">
          <a:xfrm>
            <a:off x="4212958" y="3015240"/>
            <a:ext cx="971881" cy="1526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200" tIns="3600" rIns="3600" bIns="360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050" b="1" dirty="0">
                <a:solidFill>
                  <a:srgbClr val="9BBB59">
                    <a:lumMod val="75000"/>
                  </a:srgbClr>
                </a:solidFill>
              </a:rPr>
              <a:t>Каучук СКИ</a:t>
            </a:r>
          </a:p>
        </p:txBody>
      </p:sp>
      <p:sp>
        <p:nvSpPr>
          <p:cNvPr id="458819" name="Text Box 67"/>
          <p:cNvSpPr txBox="1">
            <a:spLocks noChangeArrowheads="1"/>
          </p:cNvSpPr>
          <p:nvPr/>
        </p:nvSpPr>
        <p:spPr bwMode="auto">
          <a:xfrm>
            <a:off x="1411855" y="1938734"/>
            <a:ext cx="567857" cy="1688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200" tIns="3600" rIns="7200" bIns="360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1050" b="1" dirty="0">
                <a:solidFill>
                  <a:srgbClr val="9BBB59">
                    <a:lumMod val="75000"/>
                  </a:srgbClr>
                </a:solidFill>
              </a:rPr>
              <a:t>Нефть</a:t>
            </a:r>
          </a:p>
        </p:txBody>
      </p:sp>
      <p:sp>
        <p:nvSpPr>
          <p:cNvPr id="102" name="Text Box 10"/>
          <p:cNvSpPr txBox="1">
            <a:spLocks noChangeArrowheads="1"/>
          </p:cNvSpPr>
          <p:nvPr/>
        </p:nvSpPr>
        <p:spPr bwMode="auto">
          <a:xfrm>
            <a:off x="4805038" y="2420888"/>
            <a:ext cx="1028183" cy="1688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7200" tIns="3600" rIns="7200" bIns="360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1050" b="1" dirty="0">
                <a:solidFill>
                  <a:srgbClr val="9BBB59">
                    <a:lumMod val="75000"/>
                  </a:srgbClr>
                </a:solidFill>
              </a:rPr>
              <a:t>Катализаторы</a:t>
            </a:r>
          </a:p>
        </p:txBody>
      </p:sp>
      <p:sp>
        <p:nvSpPr>
          <p:cNvPr id="104" name="Text Box 69"/>
          <p:cNvSpPr txBox="1">
            <a:spLocks noChangeArrowheads="1"/>
          </p:cNvSpPr>
          <p:nvPr/>
        </p:nvSpPr>
        <p:spPr bwMode="auto">
          <a:xfrm>
            <a:off x="4872448" y="2636912"/>
            <a:ext cx="1070458" cy="1688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200" tIns="3600" rIns="7200" bIns="360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1050" b="1" dirty="0">
                <a:solidFill>
                  <a:srgbClr val="9BBB59">
                    <a:lumMod val="75000"/>
                  </a:srgbClr>
                </a:solidFill>
              </a:rPr>
              <a:t>Полистирол</a:t>
            </a:r>
          </a:p>
        </p:txBody>
      </p:sp>
      <p:sp>
        <p:nvSpPr>
          <p:cNvPr id="108" name="Text Box 25"/>
          <p:cNvSpPr txBox="1">
            <a:spLocks noChangeArrowheads="1"/>
          </p:cNvSpPr>
          <p:nvPr/>
        </p:nvSpPr>
        <p:spPr bwMode="auto">
          <a:xfrm>
            <a:off x="1373676" y="2535304"/>
            <a:ext cx="817770" cy="1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" tIns="3600" rIns="7200" bIns="360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1050" b="1" dirty="0">
                <a:solidFill>
                  <a:srgbClr val="9BBB59">
                    <a:lumMod val="75000"/>
                  </a:srgbClr>
                </a:solidFill>
              </a:rPr>
              <a:t>Метанол</a:t>
            </a:r>
          </a:p>
        </p:txBody>
      </p:sp>
      <p:sp>
        <p:nvSpPr>
          <p:cNvPr id="80" name="Text Box 6"/>
          <p:cNvSpPr txBox="1">
            <a:spLocks noChangeArrowheads="1"/>
          </p:cNvSpPr>
          <p:nvPr/>
        </p:nvSpPr>
        <p:spPr bwMode="auto">
          <a:xfrm>
            <a:off x="69744" y="6221026"/>
            <a:ext cx="2011794" cy="304318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1"/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1100" b="1" dirty="0">
                <a:solidFill>
                  <a:sysClr val="windowText" lastClr="000000"/>
                </a:solidFill>
              </a:rPr>
              <a:t>ОАО «КАМАЗ»</a:t>
            </a:r>
          </a:p>
        </p:txBody>
      </p:sp>
      <p:sp>
        <p:nvSpPr>
          <p:cNvPr id="83" name="Text Box 6"/>
          <p:cNvSpPr txBox="1">
            <a:spLocks noChangeArrowheads="1"/>
          </p:cNvSpPr>
          <p:nvPr/>
        </p:nvSpPr>
        <p:spPr bwMode="auto">
          <a:xfrm flipH="1">
            <a:off x="4716016" y="6221026"/>
            <a:ext cx="2015959" cy="304318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1"/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1100" b="1" dirty="0">
                <a:solidFill>
                  <a:sysClr val="windowText" lastClr="000000"/>
                </a:solidFill>
              </a:rPr>
              <a:t>ОАО «ПО </a:t>
            </a:r>
            <a:r>
              <a:rPr lang="ru-RU" sz="1100" b="1" dirty="0" err="1">
                <a:solidFill>
                  <a:sysClr val="windowText" lastClr="000000"/>
                </a:solidFill>
              </a:rPr>
              <a:t>ЕлАЗ</a:t>
            </a:r>
            <a:r>
              <a:rPr lang="ru-RU" sz="1100" b="1" dirty="0">
                <a:solidFill>
                  <a:sysClr val="windowText" lastClr="000000"/>
                </a:solidFill>
              </a:rPr>
              <a:t>»</a:t>
            </a:r>
          </a:p>
        </p:txBody>
      </p:sp>
      <p:sp>
        <p:nvSpPr>
          <p:cNvPr id="458779" name="Text Box 27"/>
          <p:cNvSpPr txBox="1">
            <a:spLocks noChangeArrowheads="1"/>
          </p:cNvSpPr>
          <p:nvPr/>
        </p:nvSpPr>
        <p:spPr bwMode="auto">
          <a:xfrm>
            <a:off x="772275" y="3654709"/>
            <a:ext cx="1070457" cy="205113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" tIns="3600" rIns="7200" bIns="3600">
            <a:norm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1100" b="1" dirty="0">
                <a:solidFill>
                  <a:srgbClr val="C00000"/>
                </a:solidFill>
              </a:rPr>
              <a:t>Лапролы</a:t>
            </a:r>
          </a:p>
        </p:txBody>
      </p:sp>
      <p:sp>
        <p:nvSpPr>
          <p:cNvPr id="458821" name="Text Box 69"/>
          <p:cNvSpPr txBox="1">
            <a:spLocks noChangeArrowheads="1"/>
          </p:cNvSpPr>
          <p:nvPr/>
        </p:nvSpPr>
        <p:spPr bwMode="auto">
          <a:xfrm>
            <a:off x="772275" y="3959027"/>
            <a:ext cx="1070457" cy="206453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" tIns="3600" rIns="7200" bIns="3600">
            <a:norm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1100" b="1" dirty="0">
                <a:solidFill>
                  <a:srgbClr val="C00000"/>
                </a:solidFill>
              </a:rPr>
              <a:t>Полистирол</a:t>
            </a:r>
          </a:p>
        </p:txBody>
      </p:sp>
      <p:sp>
        <p:nvSpPr>
          <p:cNvPr id="458834" name="Text Box 82"/>
          <p:cNvSpPr txBox="1">
            <a:spLocks noChangeArrowheads="1"/>
          </p:cNvSpPr>
          <p:nvPr/>
        </p:nvSpPr>
        <p:spPr bwMode="auto">
          <a:xfrm>
            <a:off x="772275" y="4263344"/>
            <a:ext cx="1070457" cy="205113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" tIns="3600" rIns="7200" bIns="3600">
            <a:norm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1100" b="1" dirty="0">
                <a:solidFill>
                  <a:srgbClr val="C00000"/>
                </a:solidFill>
              </a:rPr>
              <a:t>Каучуки</a:t>
            </a:r>
          </a:p>
        </p:txBody>
      </p:sp>
      <p:sp>
        <p:nvSpPr>
          <p:cNvPr id="458835" name="Text Box 83"/>
          <p:cNvSpPr txBox="1">
            <a:spLocks noChangeArrowheads="1"/>
          </p:cNvSpPr>
          <p:nvPr/>
        </p:nvSpPr>
        <p:spPr bwMode="auto">
          <a:xfrm>
            <a:off x="772275" y="4567662"/>
            <a:ext cx="1070457" cy="205112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" tIns="3600" rIns="7200" bIns="3600">
            <a:norm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1100" b="1" dirty="0">
                <a:solidFill>
                  <a:srgbClr val="C00000"/>
                </a:solidFill>
              </a:rPr>
              <a:t>Полиэтилен</a:t>
            </a:r>
          </a:p>
        </p:txBody>
      </p:sp>
      <p:sp>
        <p:nvSpPr>
          <p:cNvPr id="458836" name="Text Box 84"/>
          <p:cNvSpPr txBox="1">
            <a:spLocks noChangeArrowheads="1"/>
          </p:cNvSpPr>
          <p:nvPr/>
        </p:nvSpPr>
        <p:spPr bwMode="auto">
          <a:xfrm>
            <a:off x="772275" y="4871979"/>
            <a:ext cx="1070457" cy="205113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" tIns="3600" rIns="7200" bIns="3600">
            <a:norm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1100" b="1" dirty="0">
                <a:solidFill>
                  <a:srgbClr val="C00000"/>
                </a:solidFill>
              </a:rPr>
              <a:t>Полипропилен</a:t>
            </a:r>
          </a:p>
        </p:txBody>
      </p:sp>
      <p:sp>
        <p:nvSpPr>
          <p:cNvPr id="458837" name="Text Box 85"/>
          <p:cNvSpPr txBox="1">
            <a:spLocks noChangeArrowheads="1"/>
          </p:cNvSpPr>
          <p:nvPr/>
        </p:nvSpPr>
        <p:spPr bwMode="auto">
          <a:xfrm>
            <a:off x="772275" y="5150825"/>
            <a:ext cx="1070457" cy="205113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" tIns="3600" rIns="7200" bIns="3600">
            <a:norm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1100" b="1" dirty="0" err="1">
                <a:solidFill>
                  <a:srgbClr val="C00000"/>
                </a:solidFill>
              </a:rPr>
              <a:t>АБС-пластик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89" name="Text Box 6"/>
          <p:cNvSpPr txBox="1">
            <a:spLocks noChangeArrowheads="1"/>
          </p:cNvSpPr>
          <p:nvPr/>
        </p:nvSpPr>
        <p:spPr bwMode="auto">
          <a:xfrm flipH="1">
            <a:off x="2267744" y="6221026"/>
            <a:ext cx="2260318" cy="304318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1"/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1100" b="1" dirty="0">
                <a:solidFill>
                  <a:sysClr val="windowText" lastClr="000000"/>
                </a:solidFill>
              </a:rPr>
              <a:t>ООО «ФОРД СОЛЛЕРС ХОЛДИНГ»</a:t>
            </a:r>
          </a:p>
        </p:txBody>
      </p:sp>
      <p:cxnSp>
        <p:nvCxnSpPr>
          <p:cNvPr id="112" name="Соединительная линия уступом 111"/>
          <p:cNvCxnSpPr>
            <a:stCxn id="96" idx="2"/>
            <a:endCxn id="8" idx="3"/>
          </p:cNvCxnSpPr>
          <p:nvPr/>
        </p:nvCxnSpPr>
        <p:spPr>
          <a:xfrm rot="5400000">
            <a:off x="4846994" y="1628634"/>
            <a:ext cx="229736" cy="171481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4" name="Соединительная линия уступом 113"/>
          <p:cNvCxnSpPr>
            <a:stCxn id="105" idx="3"/>
            <a:endCxn id="458757" idx="1"/>
          </p:cNvCxnSpPr>
          <p:nvPr/>
        </p:nvCxnSpPr>
        <p:spPr>
          <a:xfrm flipV="1">
            <a:off x="1441708" y="2719325"/>
            <a:ext cx="682020" cy="6344"/>
          </a:xfrm>
          <a:prstGeom prst="bentConnector3">
            <a:avLst>
              <a:gd name="adj1" fmla="val 50000"/>
            </a:avLst>
          </a:prstGeom>
          <a:ln>
            <a:prstDash val="sysDot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6" name="Соединительная линия уступом 115"/>
          <p:cNvCxnSpPr>
            <a:stCxn id="97" idx="2"/>
            <a:endCxn id="85" idx="3"/>
          </p:cNvCxnSpPr>
          <p:nvPr/>
        </p:nvCxnSpPr>
        <p:spPr>
          <a:xfrm rot="5400000">
            <a:off x="4866402" y="1601835"/>
            <a:ext cx="453151" cy="1977042"/>
          </a:xfrm>
          <a:prstGeom prst="bentConnector2">
            <a:avLst/>
          </a:prstGeom>
          <a:ln>
            <a:headEnd type="arrow"/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31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5160" y="5674659"/>
            <a:ext cx="466503" cy="43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6426" y="5694768"/>
            <a:ext cx="573410" cy="39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Стрелка углом вверх 81"/>
          <p:cNvSpPr/>
          <p:nvPr/>
        </p:nvSpPr>
        <p:spPr>
          <a:xfrm rot="5400000">
            <a:off x="-269944" y="3886911"/>
            <a:ext cx="1077847" cy="490106"/>
          </a:xfrm>
          <a:prstGeom prst="bentUpArrow">
            <a:avLst>
              <a:gd name="adj1" fmla="val 20275"/>
              <a:gd name="adj2" fmla="val 26633"/>
              <a:gd name="adj3" fmla="val 24144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prstClr val="white"/>
              </a:solidFill>
            </a:endParaRPr>
          </a:p>
        </p:txBody>
      </p:sp>
      <p:pic>
        <p:nvPicPr>
          <p:cNvPr id="13317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3966" y="5638463"/>
            <a:ext cx="466503" cy="51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571" y="5674659"/>
            <a:ext cx="466503" cy="47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9129" y="5634441"/>
            <a:ext cx="340159" cy="55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4210" y="5749733"/>
            <a:ext cx="466503" cy="38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0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6336" y="5694768"/>
            <a:ext cx="466503" cy="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1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6794" y="5682703"/>
            <a:ext cx="558138" cy="46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2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2680" y="5733646"/>
            <a:ext cx="598402" cy="35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3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2472" y="5676000"/>
            <a:ext cx="595624" cy="46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4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5632" y="5647847"/>
            <a:ext cx="424851" cy="52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2938904" y="5409003"/>
            <a:ext cx="3012593" cy="264742"/>
          </a:xfrm>
          <a:prstGeom prst="downArrow">
            <a:avLst>
              <a:gd name="adj1" fmla="val 100000"/>
              <a:gd name="adj2" fmla="val 100000"/>
            </a:avLst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Ins="7200" numCol="2" spcCol="108000" anchor="ctr"/>
          <a:lstStyle/>
          <a:p>
            <a:pPr>
              <a:defRPr/>
            </a:pPr>
            <a:endParaRPr lang="ru-RU" sz="1100" b="1">
              <a:solidFill>
                <a:prstClr val="black"/>
              </a:solidFill>
            </a:endParaRPr>
          </a:p>
        </p:txBody>
      </p:sp>
      <p:sp>
        <p:nvSpPr>
          <p:cNvPr id="133186" name="TextBox 2"/>
          <p:cNvSpPr txBox="1">
            <a:spLocks noChangeArrowheads="1"/>
          </p:cNvSpPr>
          <p:nvPr/>
        </p:nvSpPr>
        <p:spPr bwMode="auto">
          <a:xfrm>
            <a:off x="2391152" y="3802176"/>
            <a:ext cx="38546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ru-RU" sz="1200" b="1">
                <a:solidFill>
                  <a:prstClr val="black"/>
                </a:solidFill>
                <a:latin typeface="+mn-lt"/>
              </a:rPr>
              <a:t>Предприятия по производству автокомпонентов и др.:</a:t>
            </a:r>
          </a:p>
        </p:txBody>
      </p:sp>
      <p:sp>
        <p:nvSpPr>
          <p:cNvPr id="133187" name="TextBox 89"/>
          <p:cNvSpPr txBox="1">
            <a:spLocks noChangeArrowheads="1"/>
          </p:cNvSpPr>
          <p:nvPr/>
        </p:nvSpPr>
        <p:spPr bwMode="auto">
          <a:xfrm>
            <a:off x="2499447" y="4090406"/>
            <a:ext cx="36514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ru-RU" sz="1100" i="1">
                <a:solidFill>
                  <a:prstClr val="black"/>
                </a:solidFill>
                <a:latin typeface="+mn-lt"/>
              </a:rPr>
              <a:t>Общее количество предприятий -  более  100, в том числе:</a:t>
            </a:r>
          </a:p>
        </p:txBody>
      </p:sp>
      <p:sp>
        <p:nvSpPr>
          <p:cNvPr id="133188" name="Line 81"/>
          <p:cNvSpPr>
            <a:spLocks noChangeShapeType="1"/>
          </p:cNvSpPr>
          <p:nvPr/>
        </p:nvSpPr>
        <p:spPr bwMode="auto">
          <a:xfrm flipH="1">
            <a:off x="526527" y="4988612"/>
            <a:ext cx="6942" cy="242649"/>
          </a:xfrm>
          <a:prstGeom prst="line">
            <a:avLst/>
          </a:prstGeom>
          <a:noFill/>
          <a:ln w="38100">
            <a:solidFill>
              <a:srgbClr val="99CC00"/>
            </a:solidFill>
            <a:prstDash val="sysDot"/>
            <a:round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71414"/>
            <a:ext cx="7786742" cy="1357322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Камский инновационный территориально-производственный кластер «</a:t>
            </a:r>
            <a:r>
              <a:rPr lang="ru-RU" sz="2800" dirty="0" err="1" smtClean="0"/>
              <a:t>Иннокам</a:t>
            </a:r>
            <a:r>
              <a:rPr lang="ru-RU" sz="2800" dirty="0" smtClean="0"/>
              <a:t>»: схема </a:t>
            </a:r>
            <a:r>
              <a:rPr lang="ru-RU" sz="2800" dirty="0"/>
              <a:t>кооперационных </a:t>
            </a:r>
            <a:r>
              <a:rPr lang="ru-RU" sz="2800" dirty="0" smtClean="0"/>
              <a:t>связей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25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63441" y="1870758"/>
            <a:ext cx="1214110" cy="276999"/>
          </a:xfrm>
          <a:prstGeom prst="rect">
            <a:avLst/>
          </a:prstGeom>
          <a:gradFill flip="none" rotWithShape="1">
            <a:gsLst>
              <a:gs pos="0">
                <a:srgbClr val="CA22A2">
                  <a:tint val="66000"/>
                  <a:satMod val="160000"/>
                </a:srgbClr>
              </a:gs>
              <a:gs pos="50000">
                <a:srgbClr val="CA22A2">
                  <a:tint val="44500"/>
                  <a:satMod val="160000"/>
                </a:srgbClr>
              </a:gs>
              <a:gs pos="100000">
                <a:srgbClr val="CA22A2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CA22A2"/>
            </a:solidFill>
          </a:ln>
        </p:spPr>
        <p:txBody>
          <a:bodyPr wrap="none" lIns="18000" rIns="18000">
            <a:spAutoFit/>
          </a:bodyPr>
          <a:lstStyle/>
          <a:p>
            <a:pPr algn="ctr"/>
            <a:r>
              <a:rPr lang="ru-RU" sz="1200" b="1" dirty="0"/>
              <a:t>Академия наук 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7704496" y="2302805"/>
            <a:ext cx="1332000" cy="646331"/>
          </a:xfrm>
          <a:prstGeom prst="rect">
            <a:avLst/>
          </a:prstGeom>
          <a:gradFill flip="none" rotWithShape="1">
            <a:gsLst>
              <a:gs pos="0">
                <a:srgbClr val="CA22A2">
                  <a:tint val="66000"/>
                  <a:satMod val="160000"/>
                </a:srgbClr>
              </a:gs>
              <a:gs pos="50000">
                <a:srgbClr val="CA22A2">
                  <a:tint val="44500"/>
                  <a:satMod val="160000"/>
                </a:srgbClr>
              </a:gs>
              <a:gs pos="100000">
                <a:srgbClr val="CA22A2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CA22A2"/>
            </a:solidFill>
          </a:ln>
        </p:spPr>
        <p:txBody>
          <a:bodyPr wrap="square" lIns="18000" rIns="18000">
            <a:spAutoFit/>
          </a:bodyPr>
          <a:lstStyle/>
          <a:p>
            <a:pPr algn="ctr"/>
            <a:r>
              <a:rPr lang="ru-RU" sz="1200" b="1" dirty="0"/>
              <a:t>Казанский федеральный университет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7704496" y="3168643"/>
            <a:ext cx="1332000" cy="646331"/>
          </a:xfrm>
          <a:prstGeom prst="rect">
            <a:avLst/>
          </a:prstGeom>
          <a:gradFill flip="none" rotWithShape="1">
            <a:gsLst>
              <a:gs pos="0">
                <a:srgbClr val="CA22A2">
                  <a:tint val="66000"/>
                  <a:satMod val="160000"/>
                </a:srgbClr>
              </a:gs>
              <a:gs pos="50000">
                <a:srgbClr val="CA22A2">
                  <a:tint val="44500"/>
                  <a:satMod val="160000"/>
                </a:srgbClr>
              </a:gs>
              <a:gs pos="100000">
                <a:srgbClr val="CA22A2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CA22A2"/>
            </a:solidFill>
          </a:ln>
        </p:spPr>
        <p:txBody>
          <a:bodyPr wrap="square" lIns="18000" rIns="18000">
            <a:spAutoFit/>
          </a:bodyPr>
          <a:lstStyle/>
          <a:p>
            <a:pPr algn="ctr"/>
            <a:r>
              <a:rPr lang="ru-RU" sz="1200" b="1" dirty="0"/>
              <a:t>Казанский технологический университет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7704496" y="3958990"/>
            <a:ext cx="1332000" cy="648000"/>
          </a:xfrm>
          <a:prstGeom prst="rect">
            <a:avLst/>
          </a:prstGeom>
          <a:gradFill flip="none" rotWithShape="1">
            <a:gsLst>
              <a:gs pos="0">
                <a:srgbClr val="CA22A2">
                  <a:tint val="66000"/>
                  <a:satMod val="160000"/>
                </a:srgbClr>
              </a:gs>
              <a:gs pos="50000">
                <a:srgbClr val="CA22A2">
                  <a:tint val="44500"/>
                  <a:satMod val="160000"/>
                </a:srgbClr>
              </a:gs>
              <a:gs pos="100000">
                <a:srgbClr val="CA22A2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CA22A2"/>
            </a:solidFill>
          </a:ln>
        </p:spPr>
        <p:txBody>
          <a:bodyPr wrap="square" lIns="18000" rIns="18000">
            <a:spAutoFit/>
          </a:bodyPr>
          <a:lstStyle/>
          <a:p>
            <a:pPr algn="ctr"/>
            <a:r>
              <a:rPr lang="ru-RU" sz="1200" b="1" dirty="0"/>
              <a:t>Казанский технический университет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0232" y="2955865"/>
            <a:ext cx="9360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050" b="1" dirty="0" smtClean="0">
                <a:solidFill>
                  <a:srgbClr val="9E1A7F"/>
                </a:solidFill>
              </a:rPr>
              <a:t>научное </a:t>
            </a:r>
            <a:r>
              <a:rPr lang="ru-RU" sz="1050" b="1" dirty="0" err="1" smtClean="0">
                <a:solidFill>
                  <a:srgbClr val="9E1A7F"/>
                </a:solidFill>
              </a:rPr>
              <a:t>сопро</a:t>
            </a:r>
            <a:r>
              <a:rPr lang="ru-RU" sz="1050" b="1" dirty="0" smtClean="0">
                <a:solidFill>
                  <a:srgbClr val="9E1A7F"/>
                </a:solidFill>
              </a:rPr>
              <a:t>-вождение</a:t>
            </a:r>
          </a:p>
          <a:p>
            <a:pPr algn="r">
              <a:spcAft>
                <a:spcPts val="600"/>
              </a:spcAft>
            </a:pPr>
            <a:r>
              <a:rPr lang="ru-RU" sz="1050" b="1" dirty="0" smtClean="0">
                <a:solidFill>
                  <a:srgbClr val="9E1A7F"/>
                </a:solidFill>
              </a:rPr>
              <a:t>подготовка кадров</a:t>
            </a:r>
            <a:endParaRPr lang="ru-RU" sz="1050" b="1" dirty="0">
              <a:solidFill>
                <a:srgbClr val="9E1A7F"/>
              </a:solidFill>
            </a:endParaRPr>
          </a:p>
        </p:txBody>
      </p:sp>
      <p:grpSp>
        <p:nvGrpSpPr>
          <p:cNvPr id="4" name="Группа 458766"/>
          <p:cNvGrpSpPr/>
          <p:nvPr/>
        </p:nvGrpSpPr>
        <p:grpSpPr>
          <a:xfrm>
            <a:off x="4860032" y="1993699"/>
            <a:ext cx="1836000" cy="377473"/>
            <a:chOff x="5034668" y="1993699"/>
            <a:chExt cx="1836000" cy="377473"/>
          </a:xfrm>
        </p:grpSpPr>
        <p:sp>
          <p:nvSpPr>
            <p:cNvPr id="99" name="Text Box 20"/>
            <p:cNvSpPr txBox="1">
              <a:spLocks noChangeArrowheads="1"/>
            </p:cNvSpPr>
            <p:nvPr/>
          </p:nvSpPr>
          <p:spPr bwMode="auto">
            <a:xfrm>
              <a:off x="5034668" y="1993699"/>
              <a:ext cx="1836000" cy="37402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8000" rIns="18000" anchor="ctr" anchorCtr="1"/>
            <a:lstStyle/>
            <a:p>
              <a:pPr algn="ctr" eaLnBrk="0" hangingPunct="0">
                <a:defRPr/>
              </a:pPr>
              <a:r>
                <a:rPr lang="ru-RU" sz="1200" b="1" dirty="0">
                  <a:solidFill>
                    <a:sysClr val="windowText" lastClr="000000"/>
                  </a:solidFill>
                </a:rPr>
                <a:t>ОАО «Химический завод им. </a:t>
              </a:r>
              <a:r>
                <a:rPr lang="ru-RU" sz="1200" b="1" dirty="0" err="1">
                  <a:solidFill>
                    <a:sysClr val="windowText" lastClr="000000"/>
                  </a:solidFill>
                </a:rPr>
                <a:t>Л.Я.Карпова</a:t>
              </a:r>
              <a:r>
                <a:rPr lang="ru-RU" sz="1200" b="1" dirty="0">
                  <a:solidFill>
                    <a:sysClr val="windowText" lastClr="000000"/>
                  </a:solidFill>
                </a:rPr>
                <a:t>»</a:t>
              </a: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5903640" y="2155148"/>
              <a:ext cx="180528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6165870" y="2147757"/>
              <a:ext cx="180528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458768"/>
          <p:cNvGrpSpPr/>
          <p:nvPr/>
        </p:nvGrpSpPr>
        <p:grpSpPr>
          <a:xfrm>
            <a:off x="82462" y="3208287"/>
            <a:ext cx="2651847" cy="324000"/>
            <a:chOff x="148882" y="3208287"/>
            <a:chExt cx="2651847" cy="324000"/>
          </a:xfrm>
        </p:grpSpPr>
        <p:sp>
          <p:nvSpPr>
            <p:cNvPr id="458778" name="Text Box 26"/>
            <p:cNvSpPr txBox="1">
              <a:spLocks noChangeArrowheads="1"/>
            </p:cNvSpPr>
            <p:nvPr/>
          </p:nvSpPr>
          <p:spPr bwMode="auto">
            <a:xfrm>
              <a:off x="148882" y="3208287"/>
              <a:ext cx="2651847" cy="324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8000" rIns="18000" anchor="ctr" anchorCtr="1"/>
            <a:lstStyle/>
            <a:p>
              <a:pPr algn="ctr" eaLnBrk="0" hangingPunct="0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ru-RU" sz="1200" b="1" dirty="0">
                  <a:solidFill>
                    <a:sysClr val="windowText" lastClr="000000"/>
                  </a:solidFill>
                </a:rPr>
                <a:t>ОАО «</a:t>
              </a:r>
              <a:r>
                <a:rPr lang="ru-RU" sz="1200" b="1" dirty="0" err="1">
                  <a:solidFill>
                    <a:sysClr val="windowText" lastClr="000000"/>
                  </a:solidFill>
                </a:rPr>
                <a:t>Нижнекамсктехуглерод</a:t>
              </a:r>
              <a:r>
                <a:rPr lang="ru-RU" sz="1200" b="1" dirty="0">
                  <a:solidFill>
                    <a:sysClr val="windowText" lastClr="000000"/>
                  </a:solidFill>
                </a:rPr>
                <a:t>»</a:t>
              </a: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2555776" y="3212976"/>
              <a:ext cx="180528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09" name="Прямая со стрелкой 108"/>
          <p:cNvCxnSpPr>
            <a:stCxn id="101" idx="2"/>
            <a:endCxn id="107" idx="0"/>
          </p:cNvCxnSpPr>
          <p:nvPr/>
        </p:nvCxnSpPr>
        <p:spPr>
          <a:xfrm>
            <a:off x="2579620" y="292494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58757" name="Text Box 5"/>
          <p:cNvSpPr txBox="1">
            <a:spLocks noChangeArrowheads="1"/>
          </p:cNvSpPr>
          <p:nvPr/>
        </p:nvSpPr>
        <p:spPr bwMode="auto">
          <a:xfrm>
            <a:off x="2123728" y="2539325"/>
            <a:ext cx="1980000" cy="36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00" rIns="18000" anchor="ctr" anchorCtr="1"/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ru-RU" sz="1200" b="1" dirty="0">
                <a:solidFill>
                  <a:sysClr val="windowText" lastClr="000000"/>
                </a:solidFill>
              </a:rPr>
              <a:t> ОАО «Нижнекамскнефтехим»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2492896"/>
            <a:ext cx="18052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3923928" y="2708920"/>
            <a:ext cx="18052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2193172" y="2535304"/>
            <a:ext cx="18052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3779912" y="2535304"/>
            <a:ext cx="18052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2489356" y="2708920"/>
            <a:ext cx="18052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3851920" y="2708920"/>
            <a:ext cx="18052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8785" name="Text Box 33"/>
          <p:cNvSpPr txBox="1">
            <a:spLocks noChangeArrowheads="1"/>
          </p:cNvSpPr>
          <p:nvPr/>
        </p:nvSpPr>
        <p:spPr bwMode="auto">
          <a:xfrm>
            <a:off x="3785500" y="3208287"/>
            <a:ext cx="2267093" cy="324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00" rIns="18000" anchor="ctr" anchorCtr="1"/>
          <a:lstStyle/>
          <a:p>
            <a:pPr algn="ctr" eaLnBrk="0" hangingPunct="0">
              <a:defRPr/>
            </a:pPr>
            <a:r>
              <a:rPr lang="ru-RU" sz="1200" b="1" dirty="0">
                <a:solidFill>
                  <a:sysClr val="windowText" lastClr="000000"/>
                </a:solidFill>
              </a:rPr>
              <a:t>Нефтехимический комплекс ОАО «Татнефть»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3851920" y="3212976"/>
            <a:ext cx="18052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3" name="Прямая со стрелкой 112"/>
          <p:cNvCxnSpPr>
            <a:stCxn id="110" idx="2"/>
            <a:endCxn id="111" idx="0"/>
          </p:cNvCxnSpPr>
          <p:nvPr/>
        </p:nvCxnSpPr>
        <p:spPr>
          <a:xfrm>
            <a:off x="3942184" y="292494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>
            <a:stCxn id="458778" idx="3"/>
            <a:endCxn id="458785" idx="1"/>
          </p:cNvCxnSpPr>
          <p:nvPr/>
        </p:nvCxnSpPr>
        <p:spPr>
          <a:xfrm>
            <a:off x="2734309" y="3370287"/>
            <a:ext cx="105119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>
            <a:stCxn id="458758" idx="3"/>
            <a:endCxn id="458760" idx="1"/>
          </p:cNvCxnSpPr>
          <p:nvPr/>
        </p:nvCxnSpPr>
        <p:spPr>
          <a:xfrm flipV="1">
            <a:off x="1414462" y="2128430"/>
            <a:ext cx="725492" cy="134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4" name="Соединительная линия уступом 133"/>
          <p:cNvCxnSpPr>
            <a:stCxn id="458759" idx="2"/>
            <a:endCxn id="87" idx="0"/>
          </p:cNvCxnSpPr>
          <p:nvPr/>
        </p:nvCxnSpPr>
        <p:spPr>
          <a:xfrm rot="5400000">
            <a:off x="3869298" y="2282577"/>
            <a:ext cx="253605" cy="251848"/>
          </a:xfrm>
          <a:prstGeom prst="bentConnector3">
            <a:avLst>
              <a:gd name="adj1" fmla="val 25962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5" name="Соединительная линия уступом 144"/>
          <p:cNvCxnSpPr>
            <a:stCxn id="458760" idx="2"/>
            <a:endCxn id="86" idx="0"/>
          </p:cNvCxnSpPr>
          <p:nvPr/>
        </p:nvCxnSpPr>
        <p:spPr>
          <a:xfrm rot="5400000">
            <a:off x="2377601" y="2168996"/>
            <a:ext cx="272144" cy="460473"/>
          </a:xfrm>
          <a:prstGeom prst="bentConnector3">
            <a:avLst>
              <a:gd name="adj1" fmla="val 20133"/>
            </a:avLst>
          </a:prstGeom>
          <a:ln>
            <a:prstDash val="sysDot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1728788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Якорные предприятия «</a:t>
            </a:r>
            <a:r>
              <a:rPr lang="ru-RU" sz="3200" dirty="0" err="1" smtClean="0"/>
              <a:t>Иннокама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11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0152" y="2380986"/>
            <a:ext cx="3311545" cy="32491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2" name="Прямая со стрелкой 141"/>
          <p:cNvCxnSpPr>
            <a:stCxn id="171" idx="3"/>
            <a:endCxn id="154" idx="0"/>
          </p:cNvCxnSpPr>
          <p:nvPr/>
        </p:nvCxnSpPr>
        <p:spPr>
          <a:xfrm flipH="1">
            <a:off x="1538848" y="3828753"/>
            <a:ext cx="1495482" cy="7166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684172" y="4891133"/>
            <a:ext cx="1048572" cy="306062"/>
          </a:xfrm>
          <a:prstGeom prst="rect">
            <a:avLst/>
          </a:prstGeom>
          <a:noFill/>
          <a:effectLst>
            <a:glow rad="114300">
              <a:schemeClr val="bg1">
                <a:alpha val="6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900" b="1" i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Calibri" pitchFamily="34" charset="0"/>
              </a:rPr>
              <a:t>Заинск</a:t>
            </a:r>
          </a:p>
        </p:txBody>
      </p:sp>
      <p:cxnSp>
        <p:nvCxnSpPr>
          <p:cNvPr id="144" name="Прямая со стрелкой 143"/>
          <p:cNvCxnSpPr>
            <a:stCxn id="171" idx="5"/>
          </p:cNvCxnSpPr>
          <p:nvPr/>
        </p:nvCxnSpPr>
        <p:spPr>
          <a:xfrm>
            <a:off x="3178456" y="3828753"/>
            <a:ext cx="2033241" cy="7955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Овал 144"/>
          <p:cNvSpPr/>
          <p:nvPr/>
        </p:nvSpPr>
        <p:spPr>
          <a:xfrm>
            <a:off x="4160217" y="2575624"/>
            <a:ext cx="203824" cy="19803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solidFill>
                <a:prstClr val="white"/>
              </a:solidFill>
            </a:endParaRPr>
          </a:p>
        </p:txBody>
      </p:sp>
      <p:cxnSp>
        <p:nvCxnSpPr>
          <p:cNvPr id="146" name="Прямая со стрелкой 145"/>
          <p:cNvCxnSpPr>
            <a:stCxn id="171" idx="1"/>
          </p:cNvCxnSpPr>
          <p:nvPr/>
        </p:nvCxnSpPr>
        <p:spPr>
          <a:xfrm flipH="1" flipV="1">
            <a:off x="908769" y="1928851"/>
            <a:ext cx="2125561" cy="17598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3015991" y="3718579"/>
            <a:ext cx="1246705" cy="259045"/>
          </a:xfrm>
          <a:prstGeom prst="rect">
            <a:avLst/>
          </a:prstGeom>
          <a:noFill/>
          <a:effectLst>
            <a:glow rad="114300">
              <a:schemeClr val="bg1">
                <a:alpha val="6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000" b="1" i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Calibri" pitchFamily="34" charset="0"/>
              </a:rPr>
              <a:t>Нижнекамск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3672469" y="2708920"/>
            <a:ext cx="1115555" cy="259045"/>
          </a:xfrm>
          <a:prstGeom prst="rect">
            <a:avLst/>
          </a:prstGeom>
          <a:noFill/>
          <a:effectLst>
            <a:glow rad="114300">
              <a:schemeClr val="bg1">
                <a:alpha val="6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000" b="1" i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Calibri" pitchFamily="34" charset="0"/>
              </a:rPr>
              <a:t>Менделеевск</a:t>
            </a:r>
            <a:endParaRPr lang="ru-RU" sz="1000" b="1" i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cs typeface="Calibri" pitchFamily="34" charset="0"/>
            </a:endParaRPr>
          </a:p>
        </p:txBody>
      </p:sp>
      <p:cxnSp>
        <p:nvCxnSpPr>
          <p:cNvPr id="149" name="Прямая со стрелкой 148"/>
          <p:cNvCxnSpPr>
            <a:stCxn id="171" idx="0"/>
          </p:cNvCxnSpPr>
          <p:nvPr/>
        </p:nvCxnSpPr>
        <p:spPr>
          <a:xfrm flipV="1">
            <a:off x="3106393" y="1815588"/>
            <a:ext cx="1053824" cy="1844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149"/>
          <p:cNvGrpSpPr/>
          <p:nvPr/>
        </p:nvGrpSpPr>
        <p:grpSpPr>
          <a:xfrm>
            <a:off x="296742" y="3758735"/>
            <a:ext cx="2416671" cy="1795206"/>
            <a:chOff x="-35812" y="3510227"/>
            <a:chExt cx="4214784" cy="1988146"/>
          </a:xfrm>
        </p:grpSpPr>
        <p:sp>
          <p:nvSpPr>
            <p:cNvPr id="151" name="Скругленный прямоугольник 150"/>
            <p:cNvSpPr/>
            <p:nvPr/>
          </p:nvSpPr>
          <p:spPr>
            <a:xfrm>
              <a:off x="-35812" y="3510227"/>
              <a:ext cx="3196931" cy="1988146"/>
            </a:xfrm>
            <a:prstGeom prst="roundRect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050">
                <a:solidFill>
                  <a:prstClr val="black"/>
                </a:solidFill>
              </a:endParaRPr>
            </a:p>
          </p:txBody>
        </p:sp>
        <p:sp>
          <p:nvSpPr>
            <p:cNvPr id="152" name="Rectangle 12"/>
            <p:cNvSpPr>
              <a:spLocks noChangeArrowheads="1"/>
            </p:cNvSpPr>
            <p:nvPr/>
          </p:nvSpPr>
          <p:spPr bwMode="auto">
            <a:xfrm>
              <a:off x="685380" y="3819476"/>
              <a:ext cx="1635747" cy="333536"/>
            </a:xfrm>
            <a:prstGeom prst="rect">
              <a:avLst/>
            </a:prstGeom>
            <a:extLst/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rgbClr val="4F81BD">
                      <a:lumMod val="75000"/>
                    </a:srgbClr>
                  </a:solidFill>
                  <a:ea typeface="Calibri" pitchFamily="34" charset="0"/>
                  <a:cs typeface="Calibri" pitchFamily="34" charset="0"/>
                </a:rPr>
                <a:t>ОАО «ТАИФ-НК»</a:t>
              </a:r>
            </a:p>
          </p:txBody>
        </p:sp>
        <p:pic>
          <p:nvPicPr>
            <p:cNvPr id="153" name="Рисунок 7" descr="Описание: http://www.business-gazeta.ru/images/enterprizes/logo-nk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51" y="3760143"/>
              <a:ext cx="671965" cy="5406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4" name="Rectangle 15"/>
            <p:cNvSpPr>
              <a:spLocks noChangeArrowheads="1"/>
            </p:cNvSpPr>
            <p:nvPr/>
          </p:nvSpPr>
          <p:spPr bwMode="auto">
            <a:xfrm>
              <a:off x="81981" y="4381424"/>
              <a:ext cx="4096991" cy="99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i="1" dirty="0" smtClean="0">
                  <a:solidFill>
                    <a:prstClr val="black"/>
                  </a:solidFill>
                  <a:cs typeface="Calibri" pitchFamily="34" charset="0"/>
                </a:rPr>
                <a:t>Первичная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i="1" dirty="0" smtClean="0">
                  <a:solidFill>
                    <a:prstClr val="black"/>
                  </a:solidFill>
                  <a:cs typeface="Calibri" pitchFamily="34" charset="0"/>
                </a:rPr>
                <a:t>переработка УВС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i="1" dirty="0" smtClean="0">
                  <a:solidFill>
                    <a:prstClr val="black"/>
                  </a:solidFill>
                  <a:ea typeface="Calibri" pitchFamily="34" charset="0"/>
                  <a:cs typeface="Calibri" pitchFamily="34" charset="0"/>
                </a:rPr>
                <a:t>Дизельные топлива</a:t>
              </a:r>
              <a:r>
                <a:rPr lang="ru-RU" sz="1050" i="1" dirty="0" smtClean="0">
                  <a:solidFill>
                    <a:prstClr val="black"/>
                  </a:solidFill>
                  <a:cs typeface="Calibri" pitchFamily="34" charset="0"/>
                </a:rPr>
                <a:t>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i="1" dirty="0" smtClean="0">
                  <a:solidFill>
                    <a:prstClr val="black"/>
                  </a:solidFill>
                  <a:ea typeface="Calibri" pitchFamily="34" charset="0"/>
                  <a:cs typeface="Calibri" pitchFamily="34" charset="0"/>
                </a:rPr>
                <a:t>Бензины</a:t>
              </a:r>
              <a:r>
                <a:rPr lang="ru-RU" sz="1050" i="1" dirty="0" smtClean="0">
                  <a:solidFill>
                    <a:prstClr val="black"/>
                  </a:solidFill>
                  <a:cs typeface="Calibri" pitchFamily="34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i="1" dirty="0" smtClean="0">
                  <a:solidFill>
                    <a:prstClr val="black"/>
                  </a:solidFill>
                  <a:ea typeface="Calibri" pitchFamily="34" charset="0"/>
                  <a:cs typeface="Calibri" pitchFamily="34" charset="0"/>
                </a:rPr>
                <a:t>Мазут</a:t>
              </a:r>
              <a:endParaRPr lang="ru-RU" sz="1050" b="1" i="1" dirty="0" smtClean="0">
                <a:solidFill>
                  <a:prstClr val="black"/>
                </a:solidFill>
                <a:cs typeface="Calibri" pitchFamily="34" charset="0"/>
              </a:endParaRPr>
            </a:p>
          </p:txBody>
        </p:sp>
      </p:grpSp>
      <p:sp>
        <p:nvSpPr>
          <p:cNvPr id="155" name="Скругленный прямоугольник 154"/>
          <p:cNvSpPr/>
          <p:nvPr/>
        </p:nvSpPr>
        <p:spPr>
          <a:xfrm>
            <a:off x="4879444" y="3927602"/>
            <a:ext cx="2791726" cy="1585131"/>
          </a:xfrm>
          <a:prstGeom prst="roundRect">
            <a:avLst/>
          </a:prstGeom>
          <a:ln w="63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prstClr val="black"/>
              </a:solidFill>
            </a:endParaRPr>
          </a:p>
        </p:txBody>
      </p:sp>
      <p:sp>
        <p:nvSpPr>
          <p:cNvPr id="156" name="Rectangle 15"/>
          <p:cNvSpPr>
            <a:spLocks noChangeArrowheads="1"/>
          </p:cNvSpPr>
          <p:nvPr/>
        </p:nvSpPr>
        <p:spPr bwMode="auto">
          <a:xfrm>
            <a:off x="4942410" y="4725144"/>
            <a:ext cx="2576496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50" i="1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Шины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i="1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(доля в российском производстве</a:t>
            </a:r>
            <a:r>
              <a:rPr lang="ru-RU" sz="1000" i="1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:</a:t>
            </a:r>
            <a:endParaRPr lang="ru-RU" sz="1000" i="1" dirty="0" smtClean="0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i="1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грузовые </a:t>
            </a:r>
            <a:r>
              <a:rPr lang="ru-RU" sz="1000" i="1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шины </a:t>
            </a:r>
            <a:r>
              <a:rPr lang="ru-RU" sz="1000" i="1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– </a:t>
            </a:r>
            <a:r>
              <a:rPr lang="ru-RU" sz="1000" b="1" i="1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52%,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i="1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легковые </a:t>
            </a:r>
            <a:r>
              <a:rPr lang="ru-RU" sz="1000" i="1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шины - </a:t>
            </a:r>
            <a:r>
              <a:rPr lang="ru-RU" sz="1000" b="1" i="1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25%</a:t>
            </a:r>
            <a:r>
              <a:rPr lang="ru-RU" sz="1000" i="1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)</a:t>
            </a:r>
          </a:p>
        </p:txBody>
      </p:sp>
      <p:cxnSp>
        <p:nvCxnSpPr>
          <p:cNvPr id="157" name="Прямая со стрелкой 156"/>
          <p:cNvCxnSpPr>
            <a:stCxn id="170" idx="6"/>
            <a:endCxn id="186" idx="0"/>
          </p:cNvCxnSpPr>
          <p:nvPr/>
        </p:nvCxnSpPr>
        <p:spPr>
          <a:xfrm flipV="1">
            <a:off x="4484344" y="3342783"/>
            <a:ext cx="3410516" cy="1944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>
            <a:stCxn id="170" idx="7"/>
            <a:endCxn id="167" idx="2"/>
          </p:cNvCxnSpPr>
          <p:nvPr/>
        </p:nvCxnSpPr>
        <p:spPr>
          <a:xfrm flipV="1">
            <a:off x="4454495" y="1752005"/>
            <a:ext cx="3092954" cy="17152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>
            <a:stCxn id="172" idx="6"/>
          </p:cNvCxnSpPr>
          <p:nvPr/>
        </p:nvCxnSpPr>
        <p:spPr>
          <a:xfrm flipV="1">
            <a:off x="3766937" y="1818371"/>
            <a:ext cx="3889353" cy="15836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Скругленный прямоугольник 159"/>
          <p:cNvSpPr/>
          <p:nvPr/>
        </p:nvSpPr>
        <p:spPr>
          <a:xfrm>
            <a:off x="3134067" y="1187759"/>
            <a:ext cx="2875863" cy="1312687"/>
          </a:xfrm>
          <a:prstGeom prst="roundRect">
            <a:avLst/>
          </a:prstGeom>
          <a:ln w="63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prstClr val="black"/>
              </a:solidFill>
            </a:endParaRPr>
          </a:p>
        </p:txBody>
      </p:sp>
      <p:pic>
        <p:nvPicPr>
          <p:cNvPr id="161" name="Рисунок 18" descr="Описание: http://escort.ru/_files/Moduls/partners/images/T_partners_sections_F_image1_I_14_v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960" b="16952"/>
          <a:stretch/>
        </p:blipFill>
        <p:spPr bwMode="auto">
          <a:xfrm>
            <a:off x="3371111" y="1270958"/>
            <a:ext cx="1097256" cy="2770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" name="Rectangle 15"/>
          <p:cNvSpPr>
            <a:spLocks noChangeArrowheads="1"/>
          </p:cNvSpPr>
          <p:nvPr/>
        </p:nvSpPr>
        <p:spPr bwMode="auto">
          <a:xfrm>
            <a:off x="3250994" y="1518134"/>
            <a:ext cx="3041879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050" i="1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Первичная переработка нефти </a:t>
            </a:r>
          </a:p>
          <a:p>
            <a:r>
              <a:rPr lang="ru-RU" sz="1050" i="1" dirty="0" smtClean="0">
                <a:solidFill>
                  <a:prstClr val="black"/>
                </a:solidFill>
                <a:cs typeface="Calibri" pitchFamily="34" charset="0"/>
              </a:rPr>
              <a:t>Прямогонный бензин </a:t>
            </a:r>
          </a:p>
          <a:p>
            <a:r>
              <a:rPr lang="ru-RU" sz="1050" i="1" dirty="0" smtClean="0">
                <a:solidFill>
                  <a:prstClr val="black"/>
                </a:solidFill>
                <a:cs typeface="Calibri" pitchFamily="34" charset="0"/>
              </a:rPr>
              <a:t>Топливо печное бытовое </a:t>
            </a:r>
          </a:p>
          <a:p>
            <a:r>
              <a:rPr lang="ru-RU" sz="1050" i="1" dirty="0" smtClean="0">
                <a:solidFill>
                  <a:prstClr val="black"/>
                </a:solidFill>
                <a:cs typeface="Calibri" pitchFamily="34" charset="0"/>
              </a:rPr>
              <a:t>Вакуумный газойль</a:t>
            </a:r>
          </a:p>
          <a:p>
            <a:r>
              <a:rPr lang="ru-RU" sz="1050" i="1" dirty="0" smtClean="0">
                <a:solidFill>
                  <a:prstClr val="black"/>
                </a:solidFill>
                <a:cs typeface="Calibri" pitchFamily="34" charset="0"/>
              </a:rPr>
              <a:t>Мазут товарный</a:t>
            </a:r>
            <a:endParaRPr lang="ru-RU" sz="1050" b="1" i="1" dirty="0" smtClean="0">
              <a:solidFill>
                <a:prstClr val="black"/>
              </a:solidFill>
              <a:cs typeface="Calibri" pitchFamily="34" charset="0"/>
            </a:endParaRPr>
          </a:p>
        </p:txBody>
      </p:sp>
      <p:grpSp>
        <p:nvGrpSpPr>
          <p:cNvPr id="5" name="Группа 163"/>
          <p:cNvGrpSpPr/>
          <p:nvPr/>
        </p:nvGrpSpPr>
        <p:grpSpPr>
          <a:xfrm>
            <a:off x="6382780" y="1202395"/>
            <a:ext cx="2509701" cy="1024928"/>
            <a:chOff x="6194225" y="1109812"/>
            <a:chExt cx="2721933" cy="1209630"/>
          </a:xfrm>
        </p:grpSpPr>
        <p:sp>
          <p:nvSpPr>
            <p:cNvPr id="165" name="Скругленный прямоугольник 164"/>
            <p:cNvSpPr/>
            <p:nvPr/>
          </p:nvSpPr>
          <p:spPr>
            <a:xfrm>
              <a:off x="6194225" y="1109812"/>
              <a:ext cx="2721933" cy="1209630"/>
            </a:xfrm>
            <a:prstGeom prst="roundRect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050">
                <a:solidFill>
                  <a:prstClr val="black"/>
                </a:solidFill>
              </a:endParaRPr>
            </a:p>
          </p:txBody>
        </p:sp>
        <p:sp>
          <p:nvSpPr>
            <p:cNvPr id="166" name="Rectangle 15"/>
            <p:cNvSpPr>
              <a:spLocks noChangeArrowheads="1"/>
            </p:cNvSpPr>
            <p:nvPr/>
          </p:nvSpPr>
          <p:spPr bwMode="auto">
            <a:xfrm>
              <a:off x="6202110" y="1924017"/>
              <a:ext cx="2209867" cy="290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i="1" dirty="0" smtClean="0">
                  <a:solidFill>
                    <a:prstClr val="black"/>
                  </a:solidFill>
                  <a:ea typeface="Calibri" pitchFamily="34" charset="0"/>
                  <a:cs typeface="Calibri" pitchFamily="34" charset="0"/>
                </a:rPr>
                <a:t>Автомобили – </a:t>
              </a:r>
              <a:r>
                <a:rPr lang="ru-RU" sz="1000" b="1" i="1" dirty="0" smtClean="0">
                  <a:solidFill>
                    <a:prstClr val="black"/>
                  </a:solidFill>
                  <a:ea typeface="Calibri" pitchFamily="34" charset="0"/>
                  <a:cs typeface="Calibri" pitchFamily="34" charset="0"/>
                </a:rPr>
                <a:t> 200 000 шт.</a:t>
              </a:r>
              <a:endParaRPr lang="ru-RU" sz="1000" i="1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endParaRPr>
            </a:p>
          </p:txBody>
        </p:sp>
        <p:pic>
          <p:nvPicPr>
            <p:cNvPr id="167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6798" b="20655"/>
            <a:stretch/>
          </p:blipFill>
          <p:spPr bwMode="auto">
            <a:xfrm>
              <a:off x="6350007" y="1214643"/>
              <a:ext cx="2214754" cy="543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8" name="Прямоугольник 167"/>
            <p:cNvSpPr/>
            <p:nvPr/>
          </p:nvSpPr>
          <p:spPr>
            <a:xfrm>
              <a:off x="6219682" y="1640266"/>
              <a:ext cx="2565224" cy="3269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solidFill>
                    <a:srgbClr val="4F81BD">
                      <a:lumMod val="75000"/>
                    </a:srgbClr>
                  </a:solidFill>
                  <a:ea typeface="Calibri" pitchFamily="34" charset="0"/>
                  <a:cs typeface="Calibri" pitchFamily="34" charset="0"/>
                </a:rPr>
                <a:t>ООО «Форд </a:t>
              </a:r>
              <a:r>
                <a:rPr lang="ru-RU" sz="1200" b="1" dirty="0" err="1" smtClean="0">
                  <a:solidFill>
                    <a:srgbClr val="4F81BD">
                      <a:lumMod val="75000"/>
                    </a:srgbClr>
                  </a:solidFill>
                  <a:ea typeface="Calibri" pitchFamily="34" charset="0"/>
                  <a:cs typeface="Calibri" pitchFamily="34" charset="0"/>
                </a:rPr>
                <a:t>Соллерс</a:t>
              </a:r>
              <a:r>
                <a:rPr lang="ru-RU" sz="1200" b="1" dirty="0" smtClean="0">
                  <a:solidFill>
                    <a:srgbClr val="4F81BD">
                      <a:lumMod val="75000"/>
                    </a:srgbClr>
                  </a:solidFill>
                  <a:ea typeface="Calibri" pitchFamily="34" charset="0"/>
                  <a:cs typeface="Calibri" pitchFamily="34" charset="0"/>
                </a:rPr>
                <a:t> Холдинг»</a:t>
              </a:r>
              <a:endParaRPr lang="ru-RU" sz="1200" b="1" dirty="0">
                <a:solidFill>
                  <a:srgbClr val="4F81BD">
                    <a:lumMod val="75000"/>
                  </a:srgbClr>
                </a:solidFill>
                <a:ea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4329431" y="3699339"/>
            <a:ext cx="1515715" cy="305725"/>
          </a:xfrm>
          <a:prstGeom prst="rect">
            <a:avLst/>
          </a:prstGeom>
          <a:noFill/>
          <a:effectLst>
            <a:glow rad="114300">
              <a:schemeClr val="bg1">
                <a:alpha val="6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1050" b="1" i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Calibri" pitchFamily="34" charset="0"/>
              </a:rPr>
              <a:t>Набережные </a:t>
            </a:r>
          </a:p>
          <a:p>
            <a:pPr>
              <a:lnSpc>
                <a:spcPts val="800"/>
              </a:lnSpc>
            </a:pPr>
            <a:r>
              <a:rPr lang="ru-RU" sz="1050" b="1" i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Calibri" pitchFamily="34" charset="0"/>
              </a:rPr>
              <a:t>Челны</a:t>
            </a:r>
            <a:endParaRPr lang="ru-RU" sz="1050" b="1" i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cs typeface="Calibri" pitchFamily="34" charset="0"/>
            </a:endParaRPr>
          </a:p>
        </p:txBody>
      </p:sp>
      <p:sp>
        <p:nvSpPr>
          <p:cNvPr id="170" name="Овал 169"/>
          <p:cNvSpPr/>
          <p:nvPr/>
        </p:nvSpPr>
        <p:spPr>
          <a:xfrm>
            <a:off x="4280520" y="3438241"/>
            <a:ext cx="203824" cy="19803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171" name="Овал 170"/>
          <p:cNvSpPr/>
          <p:nvPr/>
        </p:nvSpPr>
        <p:spPr>
          <a:xfrm>
            <a:off x="3004481" y="3659716"/>
            <a:ext cx="203824" cy="19803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172" name="Овал 171"/>
          <p:cNvSpPr/>
          <p:nvPr/>
        </p:nvSpPr>
        <p:spPr>
          <a:xfrm>
            <a:off x="3563113" y="3302969"/>
            <a:ext cx="203824" cy="19803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4913867" y="4311068"/>
            <a:ext cx="2633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4F81BD">
                    <a:lumMod val="75000"/>
                  </a:srgbClr>
                </a:solidFill>
                <a:ea typeface="Calibri" pitchFamily="34" charset="0"/>
                <a:cs typeface="Calibri" pitchFamily="34" charset="0"/>
              </a:rPr>
              <a:t>Нефтехимический комплекс</a:t>
            </a:r>
          </a:p>
          <a:p>
            <a:pPr algn="ctr"/>
            <a:r>
              <a:rPr lang="ru-RU" sz="1200" b="1" dirty="0" smtClean="0">
                <a:solidFill>
                  <a:srgbClr val="4F81BD">
                    <a:lumMod val="75000"/>
                  </a:srgbClr>
                </a:solidFill>
                <a:ea typeface="Calibri" pitchFamily="34" charset="0"/>
                <a:cs typeface="Calibri" pitchFamily="34" charset="0"/>
              </a:rPr>
              <a:t>ОАО «Татнефть»</a:t>
            </a:r>
            <a:endParaRPr lang="ru-RU" sz="1200" b="1" dirty="0">
              <a:solidFill>
                <a:srgbClr val="4F81BD">
                  <a:lumMod val="75000"/>
                </a:srgbClr>
              </a:solidFill>
              <a:ea typeface="Calibri" pitchFamily="34" charset="0"/>
              <a:cs typeface="Calibri" pitchFamily="34" charset="0"/>
            </a:endParaRPr>
          </a:p>
        </p:txBody>
      </p:sp>
      <p:pic>
        <p:nvPicPr>
          <p:cNvPr id="1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437" y="3977624"/>
            <a:ext cx="1195379" cy="31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5" name="TextBox 174"/>
          <p:cNvSpPr txBox="1"/>
          <p:nvPr/>
        </p:nvSpPr>
        <p:spPr>
          <a:xfrm>
            <a:off x="-32" y="6000768"/>
            <a:ext cx="6936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На территории Кластера производится порядка </a:t>
            </a:r>
            <a:r>
              <a:rPr lang="ru-RU" b="1" dirty="0" smtClean="0">
                <a:solidFill>
                  <a:srgbClr val="C00000"/>
                </a:solidFill>
              </a:rPr>
              <a:t>40</a:t>
            </a:r>
            <a:r>
              <a:rPr lang="ru-RU" sz="1200" b="1" dirty="0" smtClean="0">
                <a:solidFill>
                  <a:srgbClr val="C00000"/>
                </a:solidFill>
              </a:rPr>
              <a:t>%</a:t>
            </a:r>
            <a:r>
              <a:rPr lang="ru-RU" sz="1200" b="1" dirty="0" smtClean="0">
                <a:solidFill>
                  <a:prstClr val="black"/>
                </a:solidFill>
              </a:rPr>
              <a:t> синтетических каучуков России, </a:t>
            </a:r>
            <a:br>
              <a:rPr lang="ru-RU" sz="1200" b="1" dirty="0" smtClean="0">
                <a:solidFill>
                  <a:prstClr val="black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24% </a:t>
            </a:r>
            <a:r>
              <a:rPr lang="ru-RU" sz="1200" b="1" dirty="0" smtClean="0">
                <a:solidFill>
                  <a:prstClr val="black"/>
                </a:solidFill>
              </a:rPr>
              <a:t>пластиков, </a:t>
            </a:r>
            <a:r>
              <a:rPr lang="ru-RU" b="1" dirty="0" smtClean="0">
                <a:solidFill>
                  <a:srgbClr val="C00000"/>
                </a:solidFill>
              </a:rPr>
              <a:t>каждый </a:t>
            </a:r>
            <a:r>
              <a:rPr lang="ru-RU" b="1" dirty="0">
                <a:solidFill>
                  <a:srgbClr val="C00000"/>
                </a:solidFill>
              </a:rPr>
              <a:t>третий</a:t>
            </a:r>
            <a:r>
              <a:rPr lang="ru-RU" sz="1200" b="1" dirty="0">
                <a:solidFill>
                  <a:srgbClr val="C00000"/>
                </a:solidFill>
              </a:rPr>
              <a:t> </a:t>
            </a:r>
            <a:r>
              <a:rPr lang="ru-RU" sz="1200" b="1" dirty="0">
                <a:solidFill>
                  <a:prstClr val="black"/>
                </a:solidFill>
              </a:rPr>
              <a:t>российский грузовой автомобиль и каждая третья </a:t>
            </a:r>
            <a:r>
              <a:rPr lang="ru-RU" sz="1200" b="1" dirty="0" smtClean="0">
                <a:solidFill>
                  <a:prstClr val="black"/>
                </a:solidFill>
              </a:rPr>
              <a:t>шина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3262407" y="3457987"/>
            <a:ext cx="804336" cy="259045"/>
          </a:xfrm>
          <a:prstGeom prst="rect">
            <a:avLst/>
          </a:prstGeom>
          <a:noFill/>
          <a:effectLst>
            <a:glow rad="114300">
              <a:schemeClr val="bg1">
                <a:alpha val="6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000" b="1" i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Calibri" pitchFamily="34" charset="0"/>
              </a:rPr>
              <a:t>Елабуга</a:t>
            </a:r>
            <a:endParaRPr lang="ru-RU" sz="1000" b="1" i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cs typeface="Calibri" pitchFamily="34" charset="0"/>
            </a:endParaRPr>
          </a:p>
        </p:txBody>
      </p:sp>
      <p:sp>
        <p:nvSpPr>
          <p:cNvPr id="178" name="Скругленный прямоугольник 177"/>
          <p:cNvSpPr/>
          <p:nvPr/>
        </p:nvSpPr>
        <p:spPr>
          <a:xfrm>
            <a:off x="183558" y="1373719"/>
            <a:ext cx="2732258" cy="1726964"/>
          </a:xfrm>
          <a:prstGeom prst="roundRect">
            <a:avLst>
              <a:gd name="adj" fmla="val 12340"/>
            </a:avLst>
          </a:prstGeom>
          <a:ln w="63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prstClr val="black"/>
              </a:solidFill>
            </a:endParaRPr>
          </a:p>
        </p:txBody>
      </p:sp>
      <p:sp>
        <p:nvSpPr>
          <p:cNvPr id="179" name="Rectangle 13"/>
          <p:cNvSpPr>
            <a:spLocks noChangeArrowheads="1"/>
          </p:cNvSpPr>
          <p:nvPr/>
        </p:nvSpPr>
        <p:spPr bwMode="auto">
          <a:xfrm>
            <a:off x="668272" y="1460416"/>
            <a:ext cx="2055722" cy="461665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4F81BD">
                    <a:lumMod val="75000"/>
                  </a:srgbClr>
                </a:solidFill>
                <a:ea typeface="Calibri" pitchFamily="34" charset="0"/>
                <a:cs typeface="Calibri" pitchFamily="34" charset="0"/>
              </a:rPr>
              <a:t>ОАО «</a:t>
            </a:r>
            <a:r>
              <a:rPr lang="ru-RU" sz="1200" b="1" dirty="0" smtClean="0">
                <a:solidFill>
                  <a:srgbClr val="4F81BD">
                    <a:lumMod val="75000"/>
                  </a:srgbClr>
                </a:solidFill>
                <a:ea typeface="Calibri" pitchFamily="34" charset="0"/>
                <a:cs typeface="Calibri" pitchFamily="34" charset="0"/>
              </a:rPr>
              <a:t>Нижнекамскнефтехим</a:t>
            </a:r>
            <a:r>
              <a:rPr lang="ru-RU" sz="1200" b="1" dirty="0">
                <a:solidFill>
                  <a:srgbClr val="4F81BD">
                    <a:lumMod val="75000"/>
                  </a:srgbClr>
                </a:solidFill>
                <a:ea typeface="Calibri" pitchFamily="34" charset="0"/>
                <a:cs typeface="Calibri" pitchFamily="34" charset="0"/>
              </a:rPr>
              <a:t>»</a:t>
            </a:r>
          </a:p>
        </p:txBody>
      </p:sp>
      <p:pic>
        <p:nvPicPr>
          <p:cNvPr id="180" name="Picture 1" descr="C:\Users\gainullin\Documents\КЭР\Презентация\maps\нижнекамскнефтехим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75" y="1490222"/>
            <a:ext cx="450731" cy="4020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" name="Rectangle 15"/>
          <p:cNvSpPr>
            <a:spLocks noChangeArrowheads="1"/>
          </p:cNvSpPr>
          <p:nvPr/>
        </p:nvSpPr>
        <p:spPr bwMode="auto">
          <a:xfrm>
            <a:off x="191657" y="1988840"/>
            <a:ext cx="2812824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50" i="1" dirty="0" smtClean="0">
                <a:solidFill>
                  <a:prstClr val="black"/>
                </a:solidFill>
                <a:cs typeface="Calibri" pitchFamily="34" charset="0"/>
              </a:rPr>
              <a:t>Этилен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i="1" dirty="0" smtClean="0">
                <a:solidFill>
                  <a:prstClr val="black"/>
                </a:solidFill>
                <a:cs typeface="Calibri" pitchFamily="34" charset="0"/>
              </a:rPr>
              <a:t>(доля в российском производстве </a:t>
            </a:r>
            <a:r>
              <a:rPr lang="ru-RU" sz="1000" i="1" dirty="0">
                <a:solidFill>
                  <a:prstClr val="black"/>
                </a:solidFill>
                <a:cs typeface="Calibri" pitchFamily="34" charset="0"/>
              </a:rPr>
              <a:t>– </a:t>
            </a:r>
            <a:r>
              <a:rPr lang="ru-RU" sz="1000" b="1" i="1" dirty="0" smtClean="0">
                <a:solidFill>
                  <a:prstClr val="black"/>
                </a:solidFill>
                <a:cs typeface="Calibri" pitchFamily="34" charset="0"/>
              </a:rPr>
              <a:t>27%</a:t>
            </a:r>
            <a:r>
              <a:rPr lang="ru-RU" sz="1000" i="1" dirty="0" smtClean="0">
                <a:solidFill>
                  <a:prstClr val="black"/>
                </a:solidFill>
                <a:cs typeface="Calibri" pitchFamily="34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i="1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Синтетические каучуки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i="1" dirty="0" smtClean="0">
                <a:solidFill>
                  <a:prstClr val="black"/>
                </a:solidFill>
                <a:cs typeface="Calibri" pitchFamily="34" charset="0"/>
              </a:rPr>
              <a:t>(доля российском производстве </a:t>
            </a:r>
            <a:r>
              <a:rPr lang="ru-RU" sz="1000" i="1" dirty="0">
                <a:solidFill>
                  <a:prstClr val="black"/>
                </a:solidFill>
                <a:cs typeface="Calibri" pitchFamily="34" charset="0"/>
              </a:rPr>
              <a:t>- </a:t>
            </a:r>
            <a:r>
              <a:rPr lang="ru-RU" sz="1000" b="1" i="1" dirty="0" smtClean="0">
                <a:solidFill>
                  <a:prstClr val="black"/>
                </a:solidFill>
                <a:cs typeface="Calibri" pitchFamily="34" charset="0"/>
              </a:rPr>
              <a:t>40%</a:t>
            </a:r>
            <a:r>
              <a:rPr lang="ru-RU" sz="1000" i="1" dirty="0">
                <a:solidFill>
                  <a:prstClr val="black"/>
                </a:solidFill>
                <a:cs typeface="Calibri" pitchFamily="34" charset="0"/>
              </a:rPr>
              <a:t>)</a:t>
            </a:r>
            <a:r>
              <a:rPr lang="ru-RU" sz="1000" i="1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50" i="1" dirty="0" smtClean="0">
                <a:solidFill>
                  <a:prstClr val="black"/>
                </a:solidFill>
                <a:cs typeface="Calibri" pitchFamily="34" charset="0"/>
              </a:rPr>
              <a:t>Пластмассы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i="1" dirty="0" smtClean="0">
                <a:solidFill>
                  <a:prstClr val="black"/>
                </a:solidFill>
                <a:cs typeface="Calibri" pitchFamily="34" charset="0"/>
              </a:rPr>
              <a:t>(доля в российском производстве – </a:t>
            </a:r>
            <a:r>
              <a:rPr lang="ru-RU" sz="1000" b="1" i="1" dirty="0" smtClean="0">
                <a:solidFill>
                  <a:prstClr val="black"/>
                </a:solidFill>
                <a:cs typeface="Calibri" pitchFamily="34" charset="0"/>
              </a:rPr>
              <a:t>12%</a:t>
            </a:r>
            <a:r>
              <a:rPr lang="ru-RU" sz="1000" i="1" dirty="0" smtClean="0">
                <a:solidFill>
                  <a:prstClr val="black"/>
                </a:solidFill>
                <a:cs typeface="Calibri" pitchFamily="34" charset="0"/>
              </a:rPr>
              <a:t>)</a:t>
            </a:r>
            <a:endParaRPr lang="ru-RU" sz="1000" i="1" dirty="0">
              <a:solidFill>
                <a:prstClr val="black"/>
              </a:solidFill>
              <a:cs typeface="Calibri" pitchFamily="34" charset="0"/>
            </a:endParaRPr>
          </a:p>
        </p:txBody>
      </p:sp>
      <p:grpSp>
        <p:nvGrpSpPr>
          <p:cNvPr id="6" name="Группа 181"/>
          <p:cNvGrpSpPr/>
          <p:nvPr/>
        </p:nvGrpSpPr>
        <p:grpSpPr>
          <a:xfrm>
            <a:off x="6589153" y="2500446"/>
            <a:ext cx="2447344" cy="1357309"/>
            <a:chOff x="6616904" y="1878858"/>
            <a:chExt cx="2512677" cy="2700873"/>
          </a:xfrm>
        </p:grpSpPr>
        <p:sp>
          <p:nvSpPr>
            <p:cNvPr id="183" name="Скругленный прямоугольник 182"/>
            <p:cNvSpPr/>
            <p:nvPr/>
          </p:nvSpPr>
          <p:spPr>
            <a:xfrm>
              <a:off x="6616904" y="1878858"/>
              <a:ext cx="2512677" cy="2700873"/>
            </a:xfrm>
            <a:prstGeom prst="roundRect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Ins="36000" rtlCol="0" anchor="ctr"/>
            <a:lstStyle/>
            <a:p>
              <a:pPr algn="ctr"/>
              <a:endParaRPr lang="ru-RU" sz="1050">
                <a:solidFill>
                  <a:prstClr val="black"/>
                </a:solidFill>
              </a:endParaRPr>
            </a:p>
          </p:txBody>
        </p:sp>
        <p:pic>
          <p:nvPicPr>
            <p:cNvPr id="184" name="Рисунок 1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7914" y="2153373"/>
              <a:ext cx="890938" cy="10759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5" name="Rectangle 15"/>
            <p:cNvSpPr>
              <a:spLocks noChangeArrowheads="1"/>
            </p:cNvSpPr>
            <p:nvPr/>
          </p:nvSpPr>
          <p:spPr bwMode="auto">
            <a:xfrm>
              <a:off x="7817871" y="2291730"/>
              <a:ext cx="1305605" cy="421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4F81BD">
                      <a:lumMod val="75000"/>
                    </a:srgbClr>
                  </a:solidFill>
                  <a:ea typeface="Calibri" pitchFamily="34" charset="0"/>
                  <a:cs typeface="Calibri" pitchFamily="34" charset="0"/>
                </a:rPr>
                <a:t>ОАО «КАМАЗ»</a:t>
              </a:r>
              <a:endParaRPr lang="ru-RU" sz="1200" b="1" dirty="0">
                <a:solidFill>
                  <a:srgbClr val="4F81BD">
                    <a:lumMod val="75000"/>
                  </a:srgbClr>
                </a:solidFill>
                <a:cs typeface="Calibri" pitchFamily="34" charset="0"/>
              </a:endParaRPr>
            </a:p>
          </p:txBody>
        </p:sp>
        <p:sp>
          <p:nvSpPr>
            <p:cNvPr id="186" name="Rectangle 15"/>
            <p:cNvSpPr>
              <a:spLocks noChangeArrowheads="1"/>
            </p:cNvSpPr>
            <p:nvPr/>
          </p:nvSpPr>
          <p:spPr bwMode="auto">
            <a:xfrm>
              <a:off x="6791458" y="3555002"/>
              <a:ext cx="2332019" cy="811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i="1" dirty="0" smtClean="0">
                  <a:solidFill>
                    <a:prstClr val="black"/>
                  </a:solidFill>
                  <a:ea typeface="Calibri" pitchFamily="34" charset="0"/>
                  <a:cs typeface="Calibri" pitchFamily="34" charset="0"/>
                </a:rPr>
                <a:t>Грузовые автомобили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i="1" dirty="0" smtClean="0">
                  <a:solidFill>
                    <a:prstClr val="black"/>
                  </a:solidFill>
                  <a:ea typeface="Calibri" pitchFamily="34" charset="0"/>
                  <a:cs typeface="Calibri" pitchFamily="34" charset="0"/>
                </a:rPr>
                <a:t>(доля на российском рынке –</a:t>
              </a:r>
              <a:r>
                <a:rPr lang="ru-RU" sz="1000" b="1" i="1" dirty="0" smtClean="0">
                  <a:solidFill>
                    <a:prstClr val="black"/>
                  </a:solidFill>
                  <a:ea typeface="Calibri" pitchFamily="34" charset="0"/>
                  <a:cs typeface="Calibri" pitchFamily="34" charset="0"/>
                </a:rPr>
                <a:t> 34%</a:t>
              </a:r>
              <a:r>
                <a:rPr lang="ru-RU" sz="1000" i="1" dirty="0" smtClean="0">
                  <a:solidFill>
                    <a:prstClr val="black"/>
                  </a:solidFill>
                  <a:ea typeface="Calibri" pitchFamily="34" charset="0"/>
                  <a:cs typeface="Calibri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9984918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129121"/>
            <a:ext cx="720080" cy="63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833431207"/>
              </p:ext>
            </p:extLst>
          </p:nvPr>
        </p:nvGraphicFramePr>
        <p:xfrm>
          <a:off x="-180528" y="1926958"/>
          <a:ext cx="8946879" cy="4166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54" y="5876540"/>
            <a:ext cx="1339193" cy="43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240" y="1602478"/>
            <a:ext cx="1196647" cy="43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558" y="1487332"/>
            <a:ext cx="7191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767" y="5840070"/>
            <a:ext cx="738603" cy="72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Дуга 120"/>
          <p:cNvSpPr/>
          <p:nvPr/>
        </p:nvSpPr>
        <p:spPr>
          <a:xfrm rot="10800000">
            <a:off x="5907655" y="5177443"/>
            <a:ext cx="2592289" cy="699828"/>
          </a:xfrm>
          <a:prstGeom prst="arc">
            <a:avLst>
              <a:gd name="adj1" fmla="val 10395857"/>
              <a:gd name="adj2" fmla="val 451429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425" y="5862263"/>
            <a:ext cx="701667" cy="679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" name="Дуга 164"/>
          <p:cNvSpPr/>
          <p:nvPr/>
        </p:nvSpPr>
        <p:spPr>
          <a:xfrm>
            <a:off x="3131839" y="2225116"/>
            <a:ext cx="2592289" cy="699828"/>
          </a:xfrm>
          <a:prstGeom prst="arc">
            <a:avLst>
              <a:gd name="adj1" fmla="val 10395857"/>
              <a:gd name="adj2" fmla="val 451429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Дуга 165"/>
          <p:cNvSpPr/>
          <p:nvPr/>
        </p:nvSpPr>
        <p:spPr>
          <a:xfrm rot="10800000">
            <a:off x="467544" y="5301208"/>
            <a:ext cx="2592289" cy="699828"/>
          </a:xfrm>
          <a:prstGeom prst="arc">
            <a:avLst>
              <a:gd name="adj1" fmla="val 10395857"/>
              <a:gd name="adj2" fmla="val 451429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Научно-образовательный комплекс </a:t>
            </a:r>
            <a:r>
              <a:rPr lang="ru-RU" dirty="0" smtClean="0"/>
              <a:t>«</a:t>
            </a:r>
            <a:r>
              <a:rPr lang="ru-RU" dirty="0" err="1" smtClean="0"/>
              <a:t>Иннокама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9" name="Picture 2" descr="C:\Documents and Settings\user\Рабочий стол\логотипы\карпова 3.bmp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5640" y="1915470"/>
            <a:ext cx="590170" cy="470810"/>
          </a:xfrm>
          <a:prstGeom prst="rect">
            <a:avLst/>
          </a:prstGeom>
          <a:noFill/>
        </p:spPr>
      </p:pic>
      <p:pic>
        <p:nvPicPr>
          <p:cNvPr id="20" name="Picture 10" descr="C:\Documents and Settings\user\Рабочий стол\логотипы\таиф-нк.bmp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6001036"/>
            <a:ext cx="655827" cy="705600"/>
          </a:xfrm>
          <a:prstGeom prst="rect">
            <a:avLst/>
          </a:prstGeom>
          <a:noFill/>
        </p:spPr>
      </p:pic>
      <p:pic>
        <p:nvPicPr>
          <p:cNvPr id="21" name="Picture 10" descr="C:\Documents and Settings\user\Рабочий стол\логотипы\таиф-нк.bmp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86508" y="1627503"/>
            <a:ext cx="655827" cy="705600"/>
          </a:xfrm>
          <a:prstGeom prst="rect">
            <a:avLst/>
          </a:prstGeom>
          <a:noFill/>
        </p:spPr>
      </p:pic>
      <p:pic>
        <p:nvPicPr>
          <p:cNvPr id="24" name="Picture 4" descr="http://hh.ru/employer-logo/841503.png"/>
          <p:cNvPicPr>
            <a:picLocks noChangeAspect="1" noChangeArrowheads="1"/>
          </p:cNvPicPr>
          <p:nvPr/>
        </p:nvPicPr>
        <p:blipFill>
          <a:blip r:embed="rId13">
            <a:biLevel thresh="7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053701"/>
            <a:ext cx="1368152" cy="4881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grobiznes.ru/pictures/161408/pic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98894"/>
            <a:ext cx="585875" cy="585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91328" y="6420826"/>
            <a:ext cx="1981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475715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Крупнейшие инвестиционные проекты «</a:t>
            </a:r>
            <a:r>
              <a:rPr lang="ru-RU" dirty="0" err="1" smtClean="0"/>
              <a:t>Иннокама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107505" y="3688287"/>
            <a:ext cx="7596468" cy="891753"/>
          </a:xfrm>
          <a:prstGeom prst="rect">
            <a:avLst/>
          </a:prstGeom>
          <a:solidFill>
            <a:srgbClr val="F3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125" name="Прямоугольник 124"/>
          <p:cNvSpPr/>
          <p:nvPr/>
        </p:nvSpPr>
        <p:spPr>
          <a:xfrm>
            <a:off x="106384" y="2875383"/>
            <a:ext cx="7596468" cy="8129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126" name="Прямоугольник 125"/>
          <p:cNvSpPr/>
          <p:nvPr/>
        </p:nvSpPr>
        <p:spPr>
          <a:xfrm>
            <a:off x="107505" y="5197393"/>
            <a:ext cx="7596468" cy="776408"/>
          </a:xfrm>
          <a:prstGeom prst="rect">
            <a:avLst/>
          </a:prstGeom>
          <a:solidFill>
            <a:srgbClr val="F3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i="1" dirty="0"/>
          </a:p>
        </p:txBody>
      </p:sp>
      <p:sp>
        <p:nvSpPr>
          <p:cNvPr id="127" name="Прямоугольник 126"/>
          <p:cNvSpPr/>
          <p:nvPr/>
        </p:nvSpPr>
        <p:spPr>
          <a:xfrm>
            <a:off x="106384" y="4580040"/>
            <a:ext cx="7596468" cy="696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128" name="Прямоугольник 127"/>
          <p:cNvSpPr/>
          <p:nvPr/>
        </p:nvSpPr>
        <p:spPr>
          <a:xfrm>
            <a:off x="104608" y="2104900"/>
            <a:ext cx="7596468" cy="770485"/>
          </a:xfrm>
          <a:prstGeom prst="rect">
            <a:avLst/>
          </a:prstGeom>
          <a:solidFill>
            <a:srgbClr val="F3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129" name="Прямоугольник 128"/>
          <p:cNvSpPr/>
          <p:nvPr/>
        </p:nvSpPr>
        <p:spPr>
          <a:xfrm>
            <a:off x="107880" y="1302876"/>
            <a:ext cx="7596469" cy="8020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cxnSp>
        <p:nvCxnSpPr>
          <p:cNvPr id="130" name="Прямая со стрелкой 129"/>
          <p:cNvCxnSpPr/>
          <p:nvPr/>
        </p:nvCxnSpPr>
        <p:spPr>
          <a:xfrm>
            <a:off x="4882213" y="5972619"/>
            <a:ext cx="2951872" cy="107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7112493" y="1056657"/>
            <a:ext cx="10871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>
                <a:solidFill>
                  <a:schemeClr val="tx2"/>
                </a:solidFill>
              </a:rPr>
              <a:t>График ввода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7211798" y="5983396"/>
            <a:ext cx="4925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/>
              <a:t>2018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728468" y="5983396"/>
            <a:ext cx="4925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/>
              <a:t>2017</a:t>
            </a:r>
          </a:p>
        </p:txBody>
      </p:sp>
      <p:cxnSp>
        <p:nvCxnSpPr>
          <p:cNvPr id="140" name="Прямая соединительная линия 139"/>
          <p:cNvCxnSpPr/>
          <p:nvPr/>
        </p:nvCxnSpPr>
        <p:spPr>
          <a:xfrm>
            <a:off x="5002904" y="5770288"/>
            <a:ext cx="0" cy="122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5267582" y="5983396"/>
            <a:ext cx="4925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/>
              <a:t>2014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5807642" y="5983396"/>
            <a:ext cx="4925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/>
              <a:t>2015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734019" y="5983396"/>
            <a:ext cx="4925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/>
              <a:t>2013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002316" y="1302878"/>
            <a:ext cx="2702033" cy="4670925"/>
            <a:chOff x="5145753" y="1034983"/>
            <a:chExt cx="2793337" cy="4972256"/>
          </a:xfrm>
        </p:grpSpPr>
        <p:cxnSp>
          <p:nvCxnSpPr>
            <p:cNvPr id="145" name="Прямая соединительная линия 144"/>
            <p:cNvCxnSpPr/>
            <p:nvPr/>
          </p:nvCxnSpPr>
          <p:spPr>
            <a:xfrm>
              <a:off x="5724128" y="1037691"/>
              <a:ext cx="0" cy="49608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Прямая соединительная линия 145"/>
            <p:cNvCxnSpPr/>
            <p:nvPr/>
          </p:nvCxnSpPr>
          <p:spPr>
            <a:xfrm>
              <a:off x="5145753" y="1037615"/>
              <a:ext cx="0" cy="49608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Прямая соединительная линия 146"/>
            <p:cNvCxnSpPr/>
            <p:nvPr/>
          </p:nvCxnSpPr>
          <p:spPr>
            <a:xfrm>
              <a:off x="6300192" y="1037691"/>
              <a:ext cx="0" cy="49608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Прямая соединительная линия 147"/>
            <p:cNvCxnSpPr/>
            <p:nvPr/>
          </p:nvCxnSpPr>
          <p:spPr>
            <a:xfrm>
              <a:off x="6804248" y="1037691"/>
              <a:ext cx="0" cy="49608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Прямая соединительная линия 149"/>
            <p:cNvCxnSpPr/>
            <p:nvPr/>
          </p:nvCxnSpPr>
          <p:spPr>
            <a:xfrm>
              <a:off x="7380312" y="1046439"/>
              <a:ext cx="0" cy="49608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Прямая соединительная линия 150"/>
            <p:cNvCxnSpPr/>
            <p:nvPr/>
          </p:nvCxnSpPr>
          <p:spPr>
            <a:xfrm>
              <a:off x="7939090" y="1034983"/>
              <a:ext cx="0" cy="49608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Прямоугольник 156"/>
          <p:cNvSpPr/>
          <p:nvPr/>
        </p:nvSpPr>
        <p:spPr>
          <a:xfrm>
            <a:off x="123167" y="1302876"/>
            <a:ext cx="360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cap="small" dirty="0">
                <a:cs typeface="Calibri" pitchFamily="34" charset="0"/>
              </a:rPr>
              <a:t>ОАО «Нижнекамскнефтехим»</a:t>
            </a:r>
            <a:r>
              <a:rPr lang="ru-RU" sz="1400" cap="small" dirty="0">
                <a:cs typeface="Calibri" pitchFamily="34" charset="0"/>
              </a:rPr>
              <a:t> </a:t>
            </a:r>
          </a:p>
        </p:txBody>
      </p:sp>
      <p:sp>
        <p:nvSpPr>
          <p:cNvPr id="158" name="Прямоугольник 157"/>
          <p:cNvSpPr/>
          <p:nvPr/>
        </p:nvSpPr>
        <p:spPr>
          <a:xfrm>
            <a:off x="269809" y="1556792"/>
            <a:ext cx="482400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i="1" dirty="0" err="1">
                <a:solidFill>
                  <a:srgbClr val="C00000"/>
                </a:solidFill>
                <a:cs typeface="Calibri" pitchFamily="34" charset="0"/>
              </a:rPr>
              <a:t>Пиролизный</a:t>
            </a:r>
            <a:r>
              <a:rPr lang="ru-RU" sz="1050" b="1" i="1" dirty="0">
                <a:solidFill>
                  <a:srgbClr val="C00000"/>
                </a:solidFill>
                <a:cs typeface="Calibri" pitchFamily="34" charset="0"/>
              </a:rPr>
              <a:t> комплекс ЭП-1000 </a:t>
            </a:r>
          </a:p>
          <a:p>
            <a:pPr algn="just"/>
            <a:r>
              <a:rPr lang="ru-RU" sz="1000" i="1" dirty="0">
                <a:cs typeface="Calibri" pitchFamily="34" charset="0"/>
              </a:rPr>
              <a:t>Производство этилена 1 млн. т., полиэтилена 600 тыс. т. </a:t>
            </a:r>
          </a:p>
          <a:p>
            <a:pPr algn="just"/>
            <a:r>
              <a:rPr lang="ru-RU" sz="1000" i="1" dirty="0">
                <a:cs typeface="Calibri" pitchFamily="34" charset="0"/>
              </a:rPr>
              <a:t>и полипропилена 370 тыс. т. в год</a:t>
            </a:r>
            <a:endParaRPr lang="ru-RU" sz="1050" i="1" dirty="0">
              <a:cs typeface="Calibri" pitchFamily="34" charset="0"/>
            </a:endParaRPr>
          </a:p>
        </p:txBody>
      </p:sp>
      <p:sp>
        <p:nvSpPr>
          <p:cNvPr id="159" name="Пятиугольник 158"/>
          <p:cNvSpPr/>
          <p:nvPr/>
        </p:nvSpPr>
        <p:spPr>
          <a:xfrm>
            <a:off x="5004209" y="1449667"/>
            <a:ext cx="2159625" cy="3744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98,3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млрд. руб.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125266" y="2083296"/>
            <a:ext cx="360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cap="small" dirty="0">
                <a:cs typeface="Calibri" pitchFamily="34" charset="0"/>
              </a:rPr>
              <a:t>ОАО «Аммоний» </a:t>
            </a:r>
          </a:p>
        </p:txBody>
      </p:sp>
      <p:sp>
        <p:nvSpPr>
          <p:cNvPr id="162" name="Пятиугольник 161"/>
          <p:cNvSpPr/>
          <p:nvPr/>
        </p:nvSpPr>
        <p:spPr>
          <a:xfrm>
            <a:off x="5003851" y="2292119"/>
            <a:ext cx="1115169" cy="3744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49,5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</a:rPr>
              <a:t>млрд.руб</a:t>
            </a:r>
            <a:r>
              <a:rPr lang="ru-RU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3" name="Прямоугольник 162"/>
          <p:cNvSpPr/>
          <p:nvPr/>
        </p:nvSpPr>
        <p:spPr>
          <a:xfrm>
            <a:off x="107504" y="4549321"/>
            <a:ext cx="360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/>
            <a:r>
              <a:rPr lang="ru-RU" sz="1400" b="1" cap="small" dirty="0">
                <a:cs typeface="Calibri" pitchFamily="34" charset="0"/>
              </a:rPr>
              <a:t>ОАО «КАМАЗ»</a:t>
            </a:r>
          </a:p>
        </p:txBody>
      </p:sp>
      <p:sp>
        <p:nvSpPr>
          <p:cNvPr id="164" name="Прямоугольник 163"/>
          <p:cNvSpPr/>
          <p:nvPr/>
        </p:nvSpPr>
        <p:spPr>
          <a:xfrm>
            <a:off x="266362" y="4800437"/>
            <a:ext cx="4824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i="1" dirty="0" smtClean="0">
                <a:solidFill>
                  <a:srgbClr val="C00000"/>
                </a:solidFill>
                <a:cs typeface="Calibri" pitchFamily="34" charset="0"/>
              </a:rPr>
              <a:t>Создание перспективных семейств автомобилей КАМАЗ</a:t>
            </a:r>
            <a:endParaRPr lang="ru-RU" sz="1050" b="1" i="1" dirty="0"/>
          </a:p>
        </p:txBody>
      </p:sp>
      <p:sp>
        <p:nvSpPr>
          <p:cNvPr id="165" name="Пятиугольник 164"/>
          <p:cNvSpPr/>
          <p:nvPr/>
        </p:nvSpPr>
        <p:spPr>
          <a:xfrm>
            <a:off x="5003898" y="4693337"/>
            <a:ext cx="2700450" cy="3744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96,2</a:t>
            </a:r>
            <a:r>
              <a:rPr lang="ru-RU" sz="1200" b="1" dirty="0" smtClean="0"/>
              <a:t> </a:t>
            </a:r>
            <a:r>
              <a:rPr lang="ru-RU" sz="1200" dirty="0"/>
              <a:t>млрд. руб.</a:t>
            </a:r>
          </a:p>
        </p:txBody>
      </p:sp>
      <p:sp>
        <p:nvSpPr>
          <p:cNvPr id="166" name="Прямоугольник 165"/>
          <p:cNvSpPr/>
          <p:nvPr/>
        </p:nvSpPr>
        <p:spPr>
          <a:xfrm>
            <a:off x="115067" y="5269401"/>
            <a:ext cx="360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/>
            <a:r>
              <a:rPr lang="ru-RU" sz="1400" b="1" cap="small" dirty="0">
                <a:cs typeface="Calibri" pitchFamily="34" charset="0"/>
              </a:rPr>
              <a:t>ООО «Форд </a:t>
            </a:r>
            <a:r>
              <a:rPr lang="ru-RU" sz="1400" b="1" cap="small" dirty="0" err="1">
                <a:cs typeface="Calibri" pitchFamily="34" charset="0"/>
              </a:rPr>
              <a:t>Соллерс</a:t>
            </a:r>
            <a:r>
              <a:rPr lang="ru-RU" sz="1400" b="1" cap="small" dirty="0">
                <a:cs typeface="Calibri" pitchFamily="34" charset="0"/>
              </a:rPr>
              <a:t> Холдинг»</a:t>
            </a:r>
            <a:endParaRPr lang="en-US" sz="1400" b="1" cap="small" dirty="0">
              <a:cs typeface="Calibri" pitchFamily="34" charset="0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285463" y="5568205"/>
            <a:ext cx="4824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i="1" dirty="0" smtClean="0">
                <a:solidFill>
                  <a:srgbClr val="C00000"/>
                </a:solidFill>
                <a:cs typeface="Calibri" pitchFamily="34" charset="0"/>
              </a:rPr>
              <a:t>Организация совместного предприятия </a:t>
            </a:r>
            <a:r>
              <a:rPr lang="en-US" sz="1050" b="1" i="1" dirty="0" smtClean="0">
                <a:solidFill>
                  <a:srgbClr val="C00000"/>
                </a:solidFill>
                <a:cs typeface="Calibri" pitchFamily="34" charset="0"/>
              </a:rPr>
              <a:t>Ford </a:t>
            </a:r>
            <a:r>
              <a:rPr lang="en-US" sz="1050" b="1" i="1" dirty="0" err="1" smtClean="0">
                <a:solidFill>
                  <a:srgbClr val="C00000"/>
                </a:solidFill>
                <a:cs typeface="Calibri" pitchFamily="34" charset="0"/>
              </a:rPr>
              <a:t>Sollers</a:t>
            </a:r>
            <a:r>
              <a:rPr lang="ru-RU" sz="1050" b="1" i="1" dirty="0" smtClean="0">
                <a:solidFill>
                  <a:srgbClr val="C00000"/>
                </a:solidFill>
                <a:cs typeface="Calibri" pitchFamily="34" charset="0"/>
              </a:rPr>
              <a:t> для производства и дистрибуции автомобилей марки </a:t>
            </a:r>
            <a:r>
              <a:rPr lang="en-US" sz="1050" b="1" i="1" dirty="0" smtClean="0">
                <a:solidFill>
                  <a:srgbClr val="C00000"/>
                </a:solidFill>
                <a:cs typeface="Calibri" pitchFamily="34" charset="0"/>
              </a:rPr>
              <a:t>Ford</a:t>
            </a:r>
            <a:endParaRPr lang="ru-RU" sz="1050" b="1" i="1" dirty="0"/>
          </a:p>
        </p:txBody>
      </p:sp>
      <p:sp>
        <p:nvSpPr>
          <p:cNvPr id="168" name="Пятиугольник 167"/>
          <p:cNvSpPr/>
          <p:nvPr/>
        </p:nvSpPr>
        <p:spPr>
          <a:xfrm>
            <a:off x="5006374" y="5455688"/>
            <a:ext cx="2703563" cy="3744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56,3</a:t>
            </a:r>
            <a:r>
              <a:rPr lang="ru-RU" sz="1200" b="1" dirty="0" smtClean="0"/>
              <a:t> </a:t>
            </a:r>
            <a:r>
              <a:rPr lang="ru-RU" sz="1200" dirty="0"/>
              <a:t>млрд. руб.</a:t>
            </a:r>
          </a:p>
        </p:txBody>
      </p:sp>
      <p:sp>
        <p:nvSpPr>
          <p:cNvPr id="169" name="Прямоугольник 168"/>
          <p:cNvSpPr/>
          <p:nvPr/>
        </p:nvSpPr>
        <p:spPr>
          <a:xfrm>
            <a:off x="136264" y="2875384"/>
            <a:ext cx="360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cap="small" dirty="0">
                <a:cs typeface="Calibri" pitchFamily="34" charset="0"/>
              </a:rPr>
              <a:t>ОАО «ТАНЕКО»</a:t>
            </a:r>
          </a:p>
        </p:txBody>
      </p:sp>
      <p:sp>
        <p:nvSpPr>
          <p:cNvPr id="171" name="Прямоугольник 170"/>
          <p:cNvSpPr/>
          <p:nvPr/>
        </p:nvSpPr>
        <p:spPr>
          <a:xfrm>
            <a:off x="251520" y="3106241"/>
            <a:ext cx="48240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i="1" dirty="0">
                <a:solidFill>
                  <a:srgbClr val="C00000"/>
                </a:solidFill>
                <a:cs typeface="Calibri" pitchFamily="34" charset="0"/>
              </a:rPr>
              <a:t>Комплекс глубокой переработки нефти</a:t>
            </a:r>
            <a:r>
              <a:rPr lang="ru-RU" sz="1000" i="1" dirty="0">
                <a:solidFill>
                  <a:srgbClr val="C00000"/>
                </a:solidFill>
                <a:cs typeface="Calibri" pitchFamily="34" charset="0"/>
              </a:rPr>
              <a:t> </a:t>
            </a:r>
          </a:p>
          <a:p>
            <a:r>
              <a:rPr lang="ru-RU" sz="1000" i="1" dirty="0">
                <a:cs typeface="Calibri" pitchFamily="34" charset="0"/>
              </a:rPr>
              <a:t>с прогнозируемым выходом на производство </a:t>
            </a:r>
            <a:r>
              <a:rPr lang="ru-RU" sz="1000" i="1" dirty="0" err="1">
                <a:cs typeface="Calibri" pitchFamily="34" charset="0"/>
              </a:rPr>
              <a:t>авиакеросина</a:t>
            </a:r>
            <a:r>
              <a:rPr lang="ru-RU" sz="1000" i="1" dirty="0">
                <a:cs typeface="Calibri" pitchFamily="34" charset="0"/>
              </a:rPr>
              <a:t> (570 тыс. тонн)</a:t>
            </a:r>
          </a:p>
          <a:p>
            <a:r>
              <a:rPr lang="ru-RU" sz="1000" i="1" dirty="0">
                <a:cs typeface="Calibri" pitchFamily="34" charset="0"/>
              </a:rPr>
              <a:t> и дизельного топлива стандарта ЕВРО-5 (</a:t>
            </a:r>
            <a:r>
              <a:rPr lang="ru-RU" sz="1050" i="1" dirty="0">
                <a:cs typeface="Calibri" pitchFamily="34" charset="0"/>
              </a:rPr>
              <a:t>1,3 млн. тонн)</a:t>
            </a:r>
            <a:endParaRPr lang="ru-RU" sz="1050" i="1" dirty="0"/>
          </a:p>
        </p:txBody>
      </p:sp>
      <p:sp>
        <p:nvSpPr>
          <p:cNvPr id="172" name="Пятиугольник 171"/>
          <p:cNvSpPr/>
          <p:nvPr/>
        </p:nvSpPr>
        <p:spPr>
          <a:xfrm>
            <a:off x="5000107" y="3077048"/>
            <a:ext cx="2163728" cy="3744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172,7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млрд.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руб.</a:t>
            </a:r>
          </a:p>
        </p:txBody>
      </p:sp>
      <p:sp>
        <p:nvSpPr>
          <p:cNvPr id="173" name="Прямоугольник 172"/>
          <p:cNvSpPr/>
          <p:nvPr/>
        </p:nvSpPr>
        <p:spPr>
          <a:xfrm>
            <a:off x="126179" y="3688286"/>
            <a:ext cx="360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cap="small" dirty="0">
                <a:cs typeface="Calibri" pitchFamily="34" charset="0"/>
              </a:rPr>
              <a:t>ОАО «ТАИФ-НК» </a:t>
            </a:r>
          </a:p>
        </p:txBody>
      </p:sp>
      <p:sp>
        <p:nvSpPr>
          <p:cNvPr id="174" name="Прямоугольник 173"/>
          <p:cNvSpPr/>
          <p:nvPr/>
        </p:nvSpPr>
        <p:spPr>
          <a:xfrm>
            <a:off x="269808" y="3957300"/>
            <a:ext cx="4824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i="1" dirty="0">
                <a:solidFill>
                  <a:srgbClr val="C00000"/>
                </a:solidFill>
                <a:cs typeface="Calibri" pitchFamily="34" charset="0"/>
              </a:rPr>
              <a:t>Инновационный комплекс глубокой переработки тяжелых </a:t>
            </a:r>
          </a:p>
          <a:p>
            <a:r>
              <a:rPr lang="ru-RU" sz="1050" b="1" i="1" dirty="0">
                <a:solidFill>
                  <a:srgbClr val="C00000"/>
                </a:solidFill>
                <a:cs typeface="Calibri" pitchFamily="34" charset="0"/>
              </a:rPr>
              <a:t>нефтяных остатков нефтеперерабатывающего завода </a:t>
            </a:r>
          </a:p>
          <a:p>
            <a:r>
              <a:rPr lang="ru-RU" sz="1000" i="1" dirty="0">
                <a:cs typeface="Calibri" pitchFamily="34" charset="0"/>
              </a:rPr>
              <a:t>с доведением глубины переработки сырья до 97,9%</a:t>
            </a:r>
            <a:endParaRPr lang="ru-RU" sz="1000" i="1" dirty="0"/>
          </a:p>
        </p:txBody>
      </p:sp>
      <p:sp>
        <p:nvSpPr>
          <p:cNvPr id="175" name="Пятиугольник 174"/>
          <p:cNvSpPr/>
          <p:nvPr/>
        </p:nvSpPr>
        <p:spPr>
          <a:xfrm>
            <a:off x="5004868" y="3924766"/>
            <a:ext cx="1601732" cy="3744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</a:rPr>
              <a:t>49</a:t>
            </a:r>
            <a:r>
              <a:rPr lang="ru-RU" sz="1600" b="1" dirty="0">
                <a:solidFill>
                  <a:schemeClr val="bg1"/>
                </a:solidFill>
              </a:rPr>
              <a:t>,0 </a:t>
            </a:r>
            <a:r>
              <a:rPr lang="ru-RU" sz="1200" dirty="0">
                <a:solidFill>
                  <a:schemeClr val="bg1"/>
                </a:solidFill>
              </a:rPr>
              <a:t>млрд. руб.</a:t>
            </a:r>
          </a:p>
        </p:txBody>
      </p:sp>
      <p:sp>
        <p:nvSpPr>
          <p:cNvPr id="198" name="Прямоугольник 197"/>
          <p:cNvSpPr/>
          <p:nvPr/>
        </p:nvSpPr>
        <p:spPr>
          <a:xfrm>
            <a:off x="266654" y="2316755"/>
            <a:ext cx="482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C00000"/>
                </a:solidFill>
                <a:cs typeface="Calibri" pitchFamily="34" charset="0"/>
              </a:rPr>
              <a:t>Строительство комплекса </a:t>
            </a:r>
          </a:p>
          <a:p>
            <a:r>
              <a:rPr lang="ru-RU" sz="1000" i="1" dirty="0">
                <a:cs typeface="Calibri" pitchFamily="34" charset="0"/>
              </a:rPr>
              <a:t>по производству аммиака (483,7 тыс. тонн), метанола (233,8 тыс. тонн) и карбамида при интегрированном производстве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7158" y="6215082"/>
            <a:ext cx="76438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C00000"/>
                </a:solidFill>
              </a:rPr>
              <a:t>Общая стоимость инвестиционных проектов </a:t>
            </a:r>
            <a:r>
              <a:rPr lang="ru-RU" sz="1600" b="1" i="1" dirty="0" smtClean="0">
                <a:solidFill>
                  <a:srgbClr val="C00000"/>
                </a:solidFill>
              </a:rPr>
              <a:t>превышает  </a:t>
            </a:r>
            <a:r>
              <a:rPr lang="ru-RU" sz="2400" b="1" i="1" dirty="0">
                <a:solidFill>
                  <a:srgbClr val="C00000"/>
                </a:solidFill>
              </a:rPr>
              <a:t>600</a:t>
            </a:r>
            <a:r>
              <a:rPr lang="ru-RU" sz="1600" b="1" i="1" dirty="0">
                <a:solidFill>
                  <a:srgbClr val="C00000"/>
                </a:solidFill>
              </a:rPr>
              <a:t> млрд. рублей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239690" y="5983396"/>
            <a:ext cx="4925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/>
              <a:t>2016</a:t>
            </a:r>
          </a:p>
        </p:txBody>
      </p:sp>
    </p:spTree>
    <p:extLst>
      <p:ext uri="{BB962C8B-B14F-4D97-AF65-F5344CB8AC3E}">
        <p14:creationId xmlns="" xmlns:p14="http://schemas.microsoft.com/office/powerpoint/2010/main" val="1790520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Индустриальные и инновационные площадки </a:t>
            </a:r>
            <a:r>
              <a:rPr lang="ru-RU" sz="3200" dirty="0" smtClean="0"/>
              <a:t>«</a:t>
            </a:r>
            <a:r>
              <a:rPr lang="ru-RU" sz="3200" dirty="0" err="1" smtClean="0"/>
              <a:t>Иннокама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676" b="34585"/>
          <a:stretch/>
        </p:blipFill>
        <p:spPr>
          <a:xfrm>
            <a:off x="1063505" y="1588867"/>
            <a:ext cx="2545767" cy="832021"/>
          </a:xfrm>
          <a:prstGeom prst="rect">
            <a:avLst/>
          </a:prstGeom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2850611" y="1774557"/>
            <a:ext cx="5465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solidFill>
                  <a:srgbClr val="23292D"/>
                </a:solidFill>
              </a:rPr>
              <a:t>- реализация крупных инвестиционных проектов</a:t>
            </a:r>
            <a:endParaRPr lang="ru-RU" i="1" dirty="0" smtClean="0">
              <a:solidFill>
                <a:srgbClr val="23292D"/>
              </a:solidFill>
              <a:effectLst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78873"/>
            <a:ext cx="1314213" cy="1080120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578873"/>
            <a:ext cx="1440160" cy="1259028"/>
          </a:xfrm>
          <a:prstGeom prst="rect">
            <a:avLst/>
          </a:prstGeom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1316469" y="2879698"/>
            <a:ext cx="67119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small" dirty="0">
                <a:solidFill>
                  <a:srgbClr val="74B230"/>
                </a:solidFill>
              </a:rPr>
              <a:t>Площадки для развития </a:t>
            </a:r>
            <a:r>
              <a:rPr lang="ru-RU" sz="2000" b="1" cap="small" dirty="0" smtClean="0">
                <a:solidFill>
                  <a:srgbClr val="74B230"/>
                </a:solidFill>
              </a:rPr>
              <a:t>малого и среднего бизнеса:</a:t>
            </a:r>
            <a:endParaRPr lang="ru-RU" sz="2000" b="1" cap="small" dirty="0">
              <a:solidFill>
                <a:srgbClr val="74B23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5733" y="3565564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i="1" dirty="0" smtClean="0"/>
              <a:t>производство продукции машиностроения (в основном – для нужд </a:t>
            </a:r>
            <a:r>
              <a:rPr lang="ru-RU" i="1" dirty="0" err="1" smtClean="0"/>
              <a:t>ОАО</a:t>
            </a:r>
            <a:r>
              <a:rPr lang="ru-RU" i="1" dirty="0" smtClean="0"/>
              <a:t> «КАМАЗ»)</a:t>
            </a:r>
            <a:endParaRPr lang="ru-RU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28184" y="356556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i="1" dirty="0" smtClean="0"/>
              <a:t>производство пластмассовых изделий</a:t>
            </a:r>
            <a:endParaRPr lang="ru-RU" i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/>
          <a:srcRect l="14028" t="7360" r="15877" b="24098"/>
          <a:stretch/>
        </p:blipFill>
        <p:spPr>
          <a:xfrm>
            <a:off x="2356401" y="5186908"/>
            <a:ext cx="1523315" cy="1410444"/>
          </a:xfrm>
          <a:prstGeom prst="rect">
            <a:avLst/>
          </a:prstGeom>
          <a:ln>
            <a:noFill/>
          </a:ln>
        </p:spPr>
      </p:pic>
      <p:sp>
        <p:nvSpPr>
          <p:cNvPr id="19" name="Прямоугольник 18"/>
          <p:cNvSpPr/>
          <p:nvPr/>
        </p:nvSpPr>
        <p:spPr>
          <a:xfrm>
            <a:off x="3920527" y="5364094"/>
            <a:ext cx="24516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0" i="0" dirty="0" err="1" smtClean="0">
                <a:solidFill>
                  <a:srgbClr val="333333"/>
                </a:solidFill>
                <a:effectLst/>
              </a:rPr>
              <a:t>стартапы</a:t>
            </a:r>
            <a:r>
              <a:rPr lang="ru-RU" b="0" i="0" dirty="0" smtClean="0">
                <a:solidFill>
                  <a:srgbClr val="333333"/>
                </a:solidFill>
                <a:effectLst/>
              </a:rPr>
              <a:t> и развивающиеся </a:t>
            </a:r>
            <a:r>
              <a:rPr lang="ru-RU" b="0" i="0" dirty="0" err="1" smtClean="0">
                <a:solidFill>
                  <a:srgbClr val="333333"/>
                </a:solidFill>
                <a:effectLst/>
              </a:rPr>
              <a:t>ИТ</a:t>
            </a:r>
            <a:r>
              <a:rPr lang="ru-RU" b="0" i="0" dirty="0" smtClean="0">
                <a:solidFill>
                  <a:srgbClr val="333333"/>
                </a:solidFill>
                <a:effectLst/>
              </a:rPr>
              <a:t>-компании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422075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130176311"/>
              </p:ext>
            </p:extLst>
          </p:nvPr>
        </p:nvGraphicFramePr>
        <p:xfrm>
          <a:off x="493486" y="1428750"/>
          <a:ext cx="8244114" cy="233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93486" y="4000504"/>
          <a:ext cx="8244114" cy="2445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4282" y="97673"/>
            <a:ext cx="7715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Прогноз спроса </a:t>
            </a:r>
            <a:br>
              <a:rPr lang="ru-RU" sz="3200" b="1" dirty="0" smtClean="0">
                <a:latin typeface="+mj-lt"/>
              </a:rPr>
            </a:br>
            <a:r>
              <a:rPr lang="ru-RU" sz="3200" b="1" dirty="0" smtClean="0">
                <a:latin typeface="+mj-lt"/>
              </a:rPr>
              <a:t>на базовые химические продукты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6437757" y="2479068"/>
            <a:ext cx="44461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0800000">
            <a:off x="7124891" y="4784362"/>
            <a:ext cx="276837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5"/>
          <p:cNvGrpSpPr/>
          <p:nvPr/>
        </p:nvGrpSpPr>
        <p:grpSpPr>
          <a:xfrm>
            <a:off x="3347864" y="4686219"/>
            <a:ext cx="833640" cy="642121"/>
            <a:chOff x="3528396" y="4968552"/>
            <a:chExt cx="1152007" cy="387563"/>
          </a:xfrm>
        </p:grpSpPr>
        <p:sp>
          <p:nvSpPr>
            <p:cNvPr id="97" name="Скругленный прямоугольник 96"/>
            <p:cNvSpPr/>
            <p:nvPr/>
          </p:nvSpPr>
          <p:spPr>
            <a:xfrm>
              <a:off x="3528396" y="4968552"/>
              <a:ext cx="1152007" cy="387563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8" name="Скругленный прямоугольник 4"/>
            <p:cNvSpPr/>
            <p:nvPr/>
          </p:nvSpPr>
          <p:spPr>
            <a:xfrm>
              <a:off x="3539747" y="4979903"/>
              <a:ext cx="1129305" cy="364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</p:txBody>
        </p:sp>
      </p:grpSp>
      <p:grpSp>
        <p:nvGrpSpPr>
          <p:cNvPr id="5" name="Группа 68"/>
          <p:cNvGrpSpPr/>
          <p:nvPr/>
        </p:nvGrpSpPr>
        <p:grpSpPr>
          <a:xfrm>
            <a:off x="642188" y="4875318"/>
            <a:ext cx="1022347" cy="595240"/>
            <a:chOff x="3456375" y="1719327"/>
            <a:chExt cx="1331998" cy="365675"/>
          </a:xfrm>
        </p:grpSpPr>
        <p:sp>
          <p:nvSpPr>
            <p:cNvPr id="70" name="Скругленный прямоугольник 69"/>
            <p:cNvSpPr/>
            <p:nvPr/>
          </p:nvSpPr>
          <p:spPr>
            <a:xfrm>
              <a:off x="3456375" y="1719327"/>
              <a:ext cx="1331998" cy="365675"/>
            </a:xfrm>
            <a:prstGeom prst="roundRect">
              <a:avLst>
                <a:gd name="adj" fmla="val 10000"/>
              </a:avLst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Скругленный прямоугольник 4"/>
            <p:cNvSpPr/>
            <p:nvPr/>
          </p:nvSpPr>
          <p:spPr>
            <a:xfrm>
              <a:off x="3467085" y="1730037"/>
              <a:ext cx="1310578" cy="3442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36195" rIns="48260" bIns="3619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/>
            </a:p>
          </p:txBody>
        </p:sp>
      </p:grpSp>
      <p:grpSp>
        <p:nvGrpSpPr>
          <p:cNvPr id="6" name="Группа 74"/>
          <p:cNvGrpSpPr/>
          <p:nvPr/>
        </p:nvGrpSpPr>
        <p:grpSpPr>
          <a:xfrm>
            <a:off x="1946500" y="4024457"/>
            <a:ext cx="1311664" cy="563961"/>
            <a:chOff x="3024331" y="2486452"/>
            <a:chExt cx="2066010" cy="353377"/>
          </a:xfrm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3024331" y="2486452"/>
              <a:ext cx="2066010" cy="353377"/>
            </a:xfrm>
            <a:prstGeom prst="roundRect">
              <a:avLst>
                <a:gd name="adj" fmla="val 10000"/>
              </a:avLst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Скругленный прямоугольник 4"/>
            <p:cNvSpPr/>
            <p:nvPr/>
          </p:nvSpPr>
          <p:spPr>
            <a:xfrm>
              <a:off x="3034681" y="2496802"/>
              <a:ext cx="2045310" cy="3326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/>
            </a:p>
          </p:txBody>
        </p:sp>
      </p:grpSp>
      <p:grpSp>
        <p:nvGrpSpPr>
          <p:cNvPr id="7" name="Группа 89"/>
          <p:cNvGrpSpPr/>
          <p:nvPr/>
        </p:nvGrpSpPr>
        <p:grpSpPr>
          <a:xfrm>
            <a:off x="1557883" y="5156071"/>
            <a:ext cx="1789981" cy="403112"/>
            <a:chOff x="3024331" y="4248472"/>
            <a:chExt cx="2066010" cy="382845"/>
          </a:xfrm>
        </p:grpSpPr>
        <p:sp>
          <p:nvSpPr>
            <p:cNvPr id="91" name="Скругленный прямоугольник 90"/>
            <p:cNvSpPr/>
            <p:nvPr/>
          </p:nvSpPr>
          <p:spPr>
            <a:xfrm>
              <a:off x="3024331" y="4248472"/>
              <a:ext cx="2066010" cy="382845"/>
            </a:xfrm>
            <a:prstGeom prst="roundRect">
              <a:avLst>
                <a:gd name="adj" fmla="val 10000"/>
              </a:avLst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2" name="Скругленный прямоугольник 4"/>
            <p:cNvSpPr/>
            <p:nvPr/>
          </p:nvSpPr>
          <p:spPr>
            <a:xfrm>
              <a:off x="3035544" y="4259685"/>
              <a:ext cx="2043584" cy="360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</p:txBody>
        </p:sp>
      </p:grpSp>
      <p:grpSp>
        <p:nvGrpSpPr>
          <p:cNvPr id="12" name="Группа 77"/>
          <p:cNvGrpSpPr/>
          <p:nvPr/>
        </p:nvGrpSpPr>
        <p:grpSpPr>
          <a:xfrm>
            <a:off x="613309" y="4052220"/>
            <a:ext cx="1538723" cy="802559"/>
            <a:chOff x="3024331" y="2833027"/>
            <a:chExt cx="2066010" cy="335048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3024331" y="2833027"/>
              <a:ext cx="2066010" cy="335048"/>
            </a:xfrm>
            <a:prstGeom prst="roundRect">
              <a:avLst>
                <a:gd name="adj" fmla="val 10000"/>
              </a:avLst>
            </a:prstGeom>
            <a:blipFill rotWithShape="0">
              <a:blip r:embed="rId6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Скругленный прямоугольник 4"/>
            <p:cNvSpPr/>
            <p:nvPr/>
          </p:nvSpPr>
          <p:spPr>
            <a:xfrm>
              <a:off x="3034144" y="2842840"/>
              <a:ext cx="2046384" cy="315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32385" rIns="43180" bIns="3238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15" name="Группа 71"/>
          <p:cNvGrpSpPr/>
          <p:nvPr/>
        </p:nvGrpSpPr>
        <p:grpSpPr>
          <a:xfrm>
            <a:off x="1913873" y="4672857"/>
            <a:ext cx="1256362" cy="456188"/>
            <a:chOff x="3024331" y="2094577"/>
            <a:chExt cx="2066010" cy="373276"/>
          </a:xfrm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3024331" y="2094577"/>
              <a:ext cx="2066010" cy="373276"/>
            </a:xfrm>
            <a:prstGeom prst="roundRect">
              <a:avLst>
                <a:gd name="adj" fmla="val 10000"/>
              </a:avLst>
            </a:prstGeom>
            <a:blipFill rotWithShape="0">
              <a:blip r:embed="rId7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Скругленный прямоугольник 4"/>
            <p:cNvSpPr/>
            <p:nvPr/>
          </p:nvSpPr>
          <p:spPr>
            <a:xfrm>
              <a:off x="3035264" y="2105510"/>
              <a:ext cx="2044144" cy="351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36195" rIns="48260" bIns="3619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/>
            </a:p>
          </p:txBody>
        </p:sp>
      </p:grpSp>
      <p:grpSp>
        <p:nvGrpSpPr>
          <p:cNvPr id="18" name="Группа 80"/>
          <p:cNvGrpSpPr/>
          <p:nvPr/>
        </p:nvGrpSpPr>
        <p:grpSpPr>
          <a:xfrm>
            <a:off x="918151" y="3697393"/>
            <a:ext cx="2056698" cy="317942"/>
            <a:chOff x="3024331" y="3185243"/>
            <a:chExt cx="2066010" cy="317942"/>
          </a:xfrm>
        </p:grpSpPr>
        <p:sp>
          <p:nvSpPr>
            <p:cNvPr id="82" name="Скругленный прямоугольник 81"/>
            <p:cNvSpPr/>
            <p:nvPr/>
          </p:nvSpPr>
          <p:spPr>
            <a:xfrm>
              <a:off x="3024331" y="3185243"/>
              <a:ext cx="2066010" cy="317942"/>
            </a:xfrm>
            <a:prstGeom prst="roundRect">
              <a:avLst>
                <a:gd name="adj" fmla="val 10000"/>
              </a:avLst>
            </a:prstGeom>
            <a:blipFill rotWithShape="0">
              <a:blip r:embed="rId8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Скругленный прямоугольник 4"/>
            <p:cNvSpPr/>
            <p:nvPr/>
          </p:nvSpPr>
          <p:spPr>
            <a:xfrm>
              <a:off x="3033643" y="3194556"/>
              <a:ext cx="2047386" cy="299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grpSp>
        <p:nvGrpSpPr>
          <p:cNvPr id="21" name="Группа 86"/>
          <p:cNvGrpSpPr/>
          <p:nvPr/>
        </p:nvGrpSpPr>
        <p:grpSpPr>
          <a:xfrm>
            <a:off x="642188" y="3531400"/>
            <a:ext cx="3372966" cy="1111092"/>
            <a:chOff x="3033973" y="3870953"/>
            <a:chExt cx="5428653" cy="351760"/>
          </a:xfrm>
        </p:grpSpPr>
        <p:sp>
          <p:nvSpPr>
            <p:cNvPr id="88" name="Скругленный прямоугольник 87"/>
            <p:cNvSpPr/>
            <p:nvPr/>
          </p:nvSpPr>
          <p:spPr>
            <a:xfrm>
              <a:off x="7018445" y="3999832"/>
              <a:ext cx="1444181" cy="222881"/>
            </a:xfrm>
            <a:prstGeom prst="roundRect">
              <a:avLst>
                <a:gd name="adj" fmla="val 10000"/>
              </a:avLst>
            </a:prstGeom>
            <a:blipFill rotWithShape="0">
              <a:blip r:embed="rId9"/>
              <a:srcRect/>
              <a:stretch>
                <a:fillRect l="-22342" t="-21582" r="-20716" b="-26129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Скругленный прямоугольник 4"/>
            <p:cNvSpPr/>
            <p:nvPr/>
          </p:nvSpPr>
          <p:spPr>
            <a:xfrm>
              <a:off x="3033973" y="3870953"/>
              <a:ext cx="2046726" cy="309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32385" rIns="43180" bIns="3238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24" name="Группа 83"/>
          <p:cNvGrpSpPr/>
          <p:nvPr/>
        </p:nvGrpSpPr>
        <p:grpSpPr>
          <a:xfrm>
            <a:off x="1747111" y="3241080"/>
            <a:ext cx="882290" cy="378701"/>
            <a:chOff x="3024331" y="3534791"/>
            <a:chExt cx="2066010" cy="302158"/>
          </a:xfrm>
        </p:grpSpPr>
        <p:sp>
          <p:nvSpPr>
            <p:cNvPr id="85" name="Скругленный прямоугольник 84"/>
            <p:cNvSpPr/>
            <p:nvPr/>
          </p:nvSpPr>
          <p:spPr>
            <a:xfrm>
              <a:off x="3024331" y="3534791"/>
              <a:ext cx="2066010" cy="302158"/>
            </a:xfrm>
            <a:prstGeom prst="roundRect">
              <a:avLst>
                <a:gd name="adj" fmla="val 10000"/>
              </a:avLst>
            </a:prstGeom>
            <a:blipFill rotWithShape="0">
              <a:blip r:embed="rId10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6" name="Скругленный прямоугольник 4"/>
            <p:cNvSpPr/>
            <p:nvPr/>
          </p:nvSpPr>
          <p:spPr>
            <a:xfrm>
              <a:off x="3033181" y="3543641"/>
              <a:ext cx="2048310" cy="2844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grpSp>
        <p:nvGrpSpPr>
          <p:cNvPr id="27" name="Группа 92"/>
          <p:cNvGrpSpPr/>
          <p:nvPr/>
        </p:nvGrpSpPr>
        <p:grpSpPr>
          <a:xfrm>
            <a:off x="1783446" y="5507338"/>
            <a:ext cx="1209997" cy="513950"/>
            <a:chOff x="3032766" y="4688955"/>
            <a:chExt cx="2086545" cy="306169"/>
          </a:xfrm>
        </p:grpSpPr>
        <p:sp>
          <p:nvSpPr>
            <p:cNvPr id="94" name="Скругленный прямоугольник 93"/>
            <p:cNvSpPr/>
            <p:nvPr/>
          </p:nvSpPr>
          <p:spPr>
            <a:xfrm>
              <a:off x="3053301" y="4707124"/>
              <a:ext cx="2066010" cy="288000"/>
            </a:xfrm>
            <a:prstGeom prst="roundRect">
              <a:avLst>
                <a:gd name="adj" fmla="val 10000"/>
              </a:avLst>
            </a:prstGeom>
            <a:blipFill rotWithShape="0">
              <a:blip r:embed="rId11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5" name="Скругленный прямоугольник 4"/>
            <p:cNvSpPr/>
            <p:nvPr/>
          </p:nvSpPr>
          <p:spPr>
            <a:xfrm>
              <a:off x="3032766" y="4688955"/>
              <a:ext cx="2049140" cy="271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 dirty="0"/>
            </a:p>
          </p:txBody>
        </p:sp>
      </p:grpSp>
      <p:grpSp>
        <p:nvGrpSpPr>
          <p:cNvPr id="30" name="Группа 35"/>
          <p:cNvGrpSpPr/>
          <p:nvPr/>
        </p:nvGrpSpPr>
        <p:grpSpPr>
          <a:xfrm>
            <a:off x="4470125" y="2348340"/>
            <a:ext cx="1462601" cy="771298"/>
            <a:chOff x="288024" y="2669076"/>
            <a:chExt cx="2066010" cy="423720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88024" y="2669076"/>
              <a:ext cx="2066010" cy="423720"/>
            </a:xfrm>
            <a:prstGeom prst="roundRect">
              <a:avLst>
                <a:gd name="adj" fmla="val 10000"/>
              </a:avLst>
            </a:prstGeom>
            <a:blipFill rotWithShape="0">
              <a:blip r:embed="rId1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4"/>
            <p:cNvSpPr/>
            <p:nvPr/>
          </p:nvSpPr>
          <p:spPr>
            <a:xfrm>
              <a:off x="300434" y="2681486"/>
              <a:ext cx="2041190" cy="3989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41910" rIns="55880" bIns="4191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kern="1200" dirty="0" smtClean="0"/>
            </a:p>
          </p:txBody>
        </p:sp>
      </p:grpSp>
      <p:grpSp>
        <p:nvGrpSpPr>
          <p:cNvPr id="33" name="Группа 38"/>
          <p:cNvGrpSpPr/>
          <p:nvPr/>
        </p:nvGrpSpPr>
        <p:grpSpPr>
          <a:xfrm>
            <a:off x="2954002" y="2660860"/>
            <a:ext cx="1362810" cy="622530"/>
            <a:chOff x="288024" y="3095189"/>
            <a:chExt cx="2066010" cy="539999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288024" y="3095189"/>
              <a:ext cx="2066010" cy="539999"/>
            </a:xfrm>
            <a:prstGeom prst="roundRect">
              <a:avLst>
                <a:gd name="adj" fmla="val 10000"/>
              </a:avLst>
            </a:prstGeom>
            <a:blipFill rotWithShape="0">
              <a:blip r:embed="rId1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Скругленный прямоугольник 4"/>
            <p:cNvSpPr/>
            <p:nvPr/>
          </p:nvSpPr>
          <p:spPr>
            <a:xfrm>
              <a:off x="303840" y="3111005"/>
              <a:ext cx="2034378" cy="5083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53340" rIns="7112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 smtClean="0"/>
            </a:p>
          </p:txBody>
        </p:sp>
      </p:grpSp>
      <p:grpSp>
        <p:nvGrpSpPr>
          <p:cNvPr id="36" name="Группа 44"/>
          <p:cNvGrpSpPr/>
          <p:nvPr/>
        </p:nvGrpSpPr>
        <p:grpSpPr>
          <a:xfrm>
            <a:off x="2633181" y="2253761"/>
            <a:ext cx="1785748" cy="442199"/>
            <a:chOff x="288024" y="4203128"/>
            <a:chExt cx="2066010" cy="442199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288024" y="4203128"/>
              <a:ext cx="2066010" cy="442199"/>
            </a:xfrm>
            <a:prstGeom prst="roundRect">
              <a:avLst>
                <a:gd name="adj" fmla="val 10000"/>
              </a:avLst>
            </a:prstGeom>
            <a:blipFill rotWithShape="0">
              <a:blip r:embed="rId1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Скругленный прямоугольник 4"/>
            <p:cNvSpPr/>
            <p:nvPr/>
          </p:nvSpPr>
          <p:spPr>
            <a:xfrm>
              <a:off x="300976" y="4216080"/>
              <a:ext cx="2040106" cy="4162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420" tIns="43815" rIns="5842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 smtClean="0"/>
            </a:p>
          </p:txBody>
        </p:sp>
      </p:grpSp>
      <p:grpSp>
        <p:nvGrpSpPr>
          <p:cNvPr id="39" name="Группа 29"/>
          <p:cNvGrpSpPr/>
          <p:nvPr/>
        </p:nvGrpSpPr>
        <p:grpSpPr>
          <a:xfrm>
            <a:off x="3441551" y="1219293"/>
            <a:ext cx="1673530" cy="769605"/>
            <a:chOff x="288024" y="1576007"/>
            <a:chExt cx="2066010" cy="617299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288024" y="1576007"/>
              <a:ext cx="2066010" cy="617299"/>
            </a:xfrm>
            <a:prstGeom prst="roundRect">
              <a:avLst>
                <a:gd name="adj" fmla="val 10000"/>
              </a:avLst>
            </a:prstGeom>
            <a:blipFill rotWithShape="0">
              <a:blip r:embed="rId1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306104" y="1594087"/>
              <a:ext cx="2029850" cy="581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280" tIns="60960" rIns="8128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200" kern="1200" dirty="0" smtClean="0"/>
            </a:p>
          </p:txBody>
        </p:sp>
      </p:grpSp>
      <p:grpSp>
        <p:nvGrpSpPr>
          <p:cNvPr id="42" name="Группа 32"/>
          <p:cNvGrpSpPr/>
          <p:nvPr/>
        </p:nvGrpSpPr>
        <p:grpSpPr>
          <a:xfrm>
            <a:off x="4256123" y="1579319"/>
            <a:ext cx="1440160" cy="687394"/>
            <a:chOff x="288024" y="2191006"/>
            <a:chExt cx="2066010" cy="455067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288024" y="2191006"/>
              <a:ext cx="2066010" cy="455067"/>
            </a:xfrm>
            <a:prstGeom prst="roundRect">
              <a:avLst>
                <a:gd name="adj" fmla="val 10000"/>
              </a:avLst>
            </a:prstGeom>
            <a:blipFill rotWithShape="0">
              <a:blip r:embed="rId16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301352" y="2204334"/>
              <a:ext cx="2039354" cy="4284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5720" rIns="6096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 smtClean="0"/>
            </a:p>
          </p:txBody>
        </p:sp>
      </p:grpSp>
      <p:grpSp>
        <p:nvGrpSpPr>
          <p:cNvPr id="45" name="Группа 47"/>
          <p:cNvGrpSpPr/>
          <p:nvPr/>
        </p:nvGrpSpPr>
        <p:grpSpPr>
          <a:xfrm>
            <a:off x="2754371" y="1580354"/>
            <a:ext cx="1501752" cy="582144"/>
            <a:chOff x="288024" y="4683068"/>
            <a:chExt cx="2066010" cy="470566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288024" y="4683068"/>
              <a:ext cx="2066010" cy="470566"/>
            </a:xfrm>
            <a:prstGeom prst="roundRect">
              <a:avLst>
                <a:gd name="adj" fmla="val 10000"/>
              </a:avLst>
            </a:prstGeom>
            <a:blipFill rotWithShape="0">
              <a:blip r:embed="rId17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Скругленный прямоугольник 4"/>
            <p:cNvSpPr/>
            <p:nvPr/>
          </p:nvSpPr>
          <p:spPr>
            <a:xfrm>
              <a:off x="301806" y="4696850"/>
              <a:ext cx="2038446" cy="443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5720" rIns="6096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 smtClean="0"/>
            </a:p>
          </p:txBody>
        </p:sp>
      </p:grpSp>
      <p:grpSp>
        <p:nvGrpSpPr>
          <p:cNvPr id="48" name="Группа 41"/>
          <p:cNvGrpSpPr/>
          <p:nvPr/>
        </p:nvGrpSpPr>
        <p:grpSpPr>
          <a:xfrm>
            <a:off x="3905306" y="3092336"/>
            <a:ext cx="1177919" cy="624157"/>
            <a:chOff x="288024" y="3639196"/>
            <a:chExt cx="2066010" cy="537594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88024" y="3639196"/>
              <a:ext cx="2066010" cy="537594"/>
            </a:xfrm>
            <a:prstGeom prst="roundRect">
              <a:avLst>
                <a:gd name="adj" fmla="val 10000"/>
              </a:avLst>
            </a:prstGeom>
            <a:blipFill rotWithShape="0">
              <a:blip r:embed="rId18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Скругленный прямоугольник 4"/>
            <p:cNvSpPr/>
            <p:nvPr/>
          </p:nvSpPr>
          <p:spPr>
            <a:xfrm>
              <a:off x="303770" y="3654942"/>
              <a:ext cx="2034518" cy="506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53340" rIns="7112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 smtClean="0"/>
            </a:p>
          </p:txBody>
        </p:sp>
      </p:grpSp>
      <p:grpSp>
        <p:nvGrpSpPr>
          <p:cNvPr id="51" name="Группа 14"/>
          <p:cNvGrpSpPr/>
          <p:nvPr/>
        </p:nvGrpSpPr>
        <p:grpSpPr>
          <a:xfrm>
            <a:off x="5357061" y="5243189"/>
            <a:ext cx="1641701" cy="631988"/>
            <a:chOff x="5791133" y="2187527"/>
            <a:chExt cx="2066010" cy="46922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5791133" y="2187527"/>
              <a:ext cx="2066010" cy="469228"/>
            </a:xfrm>
            <a:prstGeom prst="roundRect">
              <a:avLst>
                <a:gd name="adj" fmla="val 10000"/>
              </a:avLst>
            </a:prstGeom>
            <a:blipFill rotWithShape="0">
              <a:blip r:embed="rId16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5804876" y="2201270"/>
              <a:ext cx="2038524" cy="4417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5720" rIns="6096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/>
            </a:p>
          </p:txBody>
        </p:sp>
      </p:grpSp>
      <p:grpSp>
        <p:nvGrpSpPr>
          <p:cNvPr id="52" name="Группа 20"/>
          <p:cNvGrpSpPr/>
          <p:nvPr/>
        </p:nvGrpSpPr>
        <p:grpSpPr>
          <a:xfrm>
            <a:off x="6352509" y="4393132"/>
            <a:ext cx="1508385" cy="539999"/>
            <a:chOff x="5791133" y="3239287"/>
            <a:chExt cx="2066010" cy="539999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5791133" y="3239287"/>
              <a:ext cx="2066010" cy="539999"/>
            </a:xfrm>
            <a:prstGeom prst="roundRect">
              <a:avLst>
                <a:gd name="adj" fmla="val 10000"/>
              </a:avLst>
            </a:prstGeom>
            <a:blipFill rotWithShape="0">
              <a:blip r:embed="rId19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5806949" y="3255103"/>
              <a:ext cx="2034378" cy="5083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53340" rIns="7112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/>
            </a:p>
          </p:txBody>
        </p:sp>
      </p:grpSp>
      <p:grpSp>
        <p:nvGrpSpPr>
          <p:cNvPr id="53" name="Группа 17"/>
          <p:cNvGrpSpPr/>
          <p:nvPr/>
        </p:nvGrpSpPr>
        <p:grpSpPr>
          <a:xfrm>
            <a:off x="6300820" y="3806536"/>
            <a:ext cx="1539448" cy="586596"/>
            <a:chOff x="5791133" y="2678348"/>
            <a:chExt cx="2066010" cy="554406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791133" y="2678348"/>
              <a:ext cx="2066010" cy="554406"/>
            </a:xfrm>
            <a:prstGeom prst="roundRect">
              <a:avLst>
                <a:gd name="adj" fmla="val 10000"/>
              </a:avLst>
            </a:prstGeom>
            <a:blipFill rotWithShape="0">
              <a:blip r:embed="rId20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5807371" y="2694586"/>
              <a:ext cx="2033534" cy="521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660" tIns="55245" rIns="73660" bIns="5524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kern="1200" dirty="0"/>
            </a:p>
          </p:txBody>
        </p:sp>
      </p:grpSp>
      <p:grpSp>
        <p:nvGrpSpPr>
          <p:cNvPr id="54" name="Группа 26"/>
          <p:cNvGrpSpPr/>
          <p:nvPr/>
        </p:nvGrpSpPr>
        <p:grpSpPr>
          <a:xfrm>
            <a:off x="5223068" y="4001144"/>
            <a:ext cx="906077" cy="795973"/>
            <a:chOff x="6230955" y="4463819"/>
            <a:chExt cx="1118393" cy="724463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6230955" y="4463819"/>
              <a:ext cx="1118393" cy="724463"/>
            </a:xfrm>
            <a:prstGeom prst="roundRect">
              <a:avLst>
                <a:gd name="adj" fmla="val 10000"/>
              </a:avLst>
            </a:prstGeom>
            <a:blipFill rotWithShape="0">
              <a:blip r:embed="rId21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6252174" y="4485038"/>
              <a:ext cx="1075955" cy="6820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520" tIns="72390" rIns="96520" bIns="7239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800" kern="1200" dirty="0"/>
            </a:p>
          </p:txBody>
        </p:sp>
      </p:grpSp>
      <p:grpSp>
        <p:nvGrpSpPr>
          <p:cNvPr id="55" name="Группа 23"/>
          <p:cNvGrpSpPr/>
          <p:nvPr/>
        </p:nvGrpSpPr>
        <p:grpSpPr>
          <a:xfrm>
            <a:off x="4838121" y="4785482"/>
            <a:ext cx="1488173" cy="712317"/>
            <a:chOff x="5791133" y="3806714"/>
            <a:chExt cx="2066010" cy="633956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5791133" y="3806714"/>
              <a:ext cx="2066010" cy="633956"/>
            </a:xfrm>
            <a:prstGeom prst="roundRect">
              <a:avLst>
                <a:gd name="adj" fmla="val 10000"/>
              </a:avLst>
            </a:prstGeom>
            <a:blipFill rotWithShape="0">
              <a:blip r:embed="rId2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5809701" y="3825282"/>
              <a:ext cx="2028874" cy="5968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62865" rIns="83820" bIns="6286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300" kern="1200" dirty="0"/>
            </a:p>
          </p:txBody>
        </p:sp>
      </p:grpSp>
      <p:grpSp>
        <p:nvGrpSpPr>
          <p:cNvPr id="56" name="Группа 11"/>
          <p:cNvGrpSpPr/>
          <p:nvPr/>
        </p:nvGrpSpPr>
        <p:grpSpPr>
          <a:xfrm>
            <a:off x="5676107" y="3419339"/>
            <a:ext cx="1537061" cy="571207"/>
            <a:chOff x="5791133" y="1626588"/>
            <a:chExt cx="2066010" cy="571207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1133" y="1626588"/>
              <a:ext cx="2066010" cy="571207"/>
            </a:xfrm>
            <a:prstGeom prst="roundRect">
              <a:avLst>
                <a:gd name="adj" fmla="val 10000"/>
              </a:avLst>
            </a:prstGeom>
            <a:blipFill rotWithShape="0">
              <a:blip r:embed="rId2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5807863" y="1643318"/>
              <a:ext cx="2032550" cy="5377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57150" rIns="762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000" kern="1200" dirty="0"/>
            </a:p>
          </p:txBody>
        </p:sp>
      </p:grp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57441779"/>
              </p:ext>
            </p:extLst>
          </p:nvPr>
        </p:nvGraphicFramePr>
        <p:xfrm>
          <a:off x="355325" y="1035971"/>
          <a:ext cx="8229600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00192" y="1672939"/>
            <a:ext cx="2354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Производство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автомобилей и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автокомпонентов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6021288"/>
            <a:ext cx="2480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Производство стройматериалов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850" y="1773873"/>
            <a:ext cx="2192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Переработка полимеров в готовую </a:t>
            </a:r>
            <a:r>
              <a:rPr lang="ru-RU" b="1" dirty="0" smtClean="0">
                <a:solidFill>
                  <a:srgbClr val="7030A0"/>
                </a:solidFill>
              </a:rPr>
              <a:t>продукцию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Резиденты </a:t>
            </a:r>
            <a:r>
              <a:rPr lang="ru-RU" sz="3200" dirty="0" err="1" smtClean="0"/>
              <a:t>ОЭЗ</a:t>
            </a:r>
            <a:r>
              <a:rPr lang="ru-RU" sz="3200" dirty="0" smtClean="0"/>
              <a:t> </a:t>
            </a:r>
            <a:r>
              <a:rPr lang="ru-RU" sz="3200" dirty="0"/>
              <a:t>«Алабуга»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31045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002" y="1467754"/>
            <a:ext cx="1286367" cy="8596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735" y="1412776"/>
            <a:ext cx="1286367" cy="8596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269" y="1438272"/>
            <a:ext cx="1286367" cy="859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644794" y="836713"/>
            <a:ext cx="7754784" cy="8108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57772" y="2492896"/>
            <a:ext cx="192882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prstClr val="black"/>
                </a:solidFill>
              </a:rPr>
              <a:t>Татарстан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9595" y="2494552"/>
            <a:ext cx="2857520" cy="5909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i="1" dirty="0">
                <a:solidFill>
                  <a:prstClr val="black"/>
                </a:solidFill>
              </a:rPr>
              <a:t>Ямало-Ненецкий автономный округ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9320" y="2538819"/>
            <a:ext cx="200026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prstClr val="black"/>
                </a:solidFill>
              </a:rPr>
              <a:t>Башкортостан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28826"/>
            <a:ext cx="7822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cs typeface="Calibri" pitchFamily="34" charset="0"/>
              </a:rPr>
              <a:t>17 мая 2012 года подписан протокол о намерениях  по строительству магистрального  </a:t>
            </a:r>
            <a:r>
              <a:rPr lang="ru-RU" sz="2000" b="1" dirty="0" err="1">
                <a:solidFill>
                  <a:prstClr val="black"/>
                </a:solidFill>
                <a:cs typeface="Calibri" pitchFamily="34" charset="0"/>
              </a:rPr>
              <a:t>ШФЛУ</a:t>
            </a:r>
            <a:r>
              <a:rPr lang="ru-RU" sz="2000" b="1" dirty="0">
                <a:solidFill>
                  <a:prstClr val="black"/>
                </a:solidFill>
                <a:cs typeface="Calibri" pitchFamily="34" charset="0"/>
              </a:rPr>
              <a:t>-провода «Ямал - Поволжье» 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9595" y="3303562"/>
            <a:ext cx="3816249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cs typeface="Arial" pitchFamily="34" charset="0"/>
              </a:rPr>
              <a:t>Потребность предприятий Волжского нефтегазохимического кластера в ШФЛУ до 2030 г.</a:t>
            </a:r>
          </a:p>
          <a:p>
            <a:pPr algn="ctr"/>
            <a:endParaRPr lang="ru-RU" sz="1600" b="1" dirty="0">
              <a:solidFill>
                <a:prstClr val="black"/>
              </a:solidFill>
              <a:cs typeface="Arial" pitchFamily="34" charset="0"/>
            </a:endParaRPr>
          </a:p>
          <a:p>
            <a:r>
              <a:rPr lang="ru-RU" sz="1600" dirty="0">
                <a:solidFill>
                  <a:prstClr val="black"/>
                </a:solidFill>
                <a:cs typeface="Arial" pitchFamily="34" charset="0"/>
              </a:rPr>
              <a:t>ОАО «Нижнекамскнефтехим» – </a:t>
            </a:r>
            <a:endParaRPr lang="ru-RU" sz="1600" dirty="0" smtClean="0">
              <a:solidFill>
                <a:prstClr val="black"/>
              </a:solidFill>
              <a:cs typeface="Arial" pitchFamily="34" charset="0"/>
            </a:endParaRPr>
          </a:p>
          <a:p>
            <a:pPr algn="r"/>
            <a: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  <a:t>3 </a:t>
            </a:r>
            <a:r>
              <a:rPr lang="ru-RU" sz="1600" b="1" dirty="0">
                <a:solidFill>
                  <a:srgbClr val="C00000"/>
                </a:solidFill>
                <a:cs typeface="Arial" pitchFamily="34" charset="0"/>
              </a:rPr>
              <a:t>млн. тонн</a:t>
            </a:r>
          </a:p>
          <a:p>
            <a:r>
              <a:rPr lang="ru-RU" sz="1600" dirty="0" err="1">
                <a:solidFill>
                  <a:prstClr val="black"/>
                </a:solidFill>
                <a:cs typeface="Arial" pitchFamily="34" charset="0"/>
              </a:rPr>
              <a:t>ОАО</a:t>
            </a:r>
            <a:r>
              <a:rPr lang="ru-RU" sz="1600" dirty="0">
                <a:solidFill>
                  <a:prstClr val="black"/>
                </a:solidFill>
                <a:cs typeface="Arial" pitchFamily="34" charset="0"/>
              </a:rPr>
              <a:t> «</a:t>
            </a:r>
            <a:r>
              <a:rPr lang="ru-RU" sz="1600" dirty="0" smtClean="0">
                <a:solidFill>
                  <a:prstClr val="black"/>
                </a:solidFill>
                <a:cs typeface="Arial" pitchFamily="34" charset="0"/>
              </a:rPr>
              <a:t>Объединенная нефтехимическая компания» – </a:t>
            </a:r>
          </a:p>
          <a:p>
            <a:pPr algn="r"/>
            <a: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  <a:t>2,8 </a:t>
            </a:r>
            <a:r>
              <a:rPr lang="ru-RU" sz="1600" b="1" dirty="0">
                <a:solidFill>
                  <a:srgbClr val="C00000"/>
                </a:solidFill>
                <a:cs typeface="Arial" pitchFamily="34" charset="0"/>
              </a:rPr>
              <a:t>млн. тонн</a:t>
            </a:r>
          </a:p>
          <a:p>
            <a:r>
              <a:rPr lang="ru-RU" sz="1600" dirty="0">
                <a:solidFill>
                  <a:prstClr val="black"/>
                </a:solidFill>
                <a:cs typeface="Arial" pitchFamily="34" charset="0"/>
              </a:rPr>
              <a:t>ЗАО «</a:t>
            </a:r>
            <a:r>
              <a:rPr lang="ru-RU" sz="1600" dirty="0" err="1">
                <a:solidFill>
                  <a:prstClr val="black"/>
                </a:solidFill>
                <a:cs typeface="Arial" pitchFamily="34" charset="0"/>
              </a:rPr>
              <a:t>Новокуйбышевская</a:t>
            </a:r>
            <a:r>
              <a:rPr lang="ru-RU" sz="1600" dirty="0">
                <a:solidFill>
                  <a:prstClr val="black"/>
                </a:solidFill>
                <a:cs typeface="Arial" pitchFamily="34" charset="0"/>
              </a:rPr>
              <a:t> НХК» – </a:t>
            </a:r>
            <a:endParaRPr lang="ru-RU" sz="1600" dirty="0" smtClean="0">
              <a:solidFill>
                <a:prstClr val="black"/>
              </a:solidFill>
              <a:cs typeface="Arial" pitchFamily="34" charset="0"/>
            </a:endParaRPr>
          </a:p>
          <a:p>
            <a:pPr algn="r"/>
            <a: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  <a:t>2 </a:t>
            </a:r>
            <a:r>
              <a:rPr lang="ru-RU" sz="1600" b="1" dirty="0">
                <a:solidFill>
                  <a:srgbClr val="C00000"/>
                </a:solidFill>
                <a:cs typeface="Arial" pitchFamily="34" charset="0"/>
              </a:rPr>
              <a:t>млн. тонн</a:t>
            </a:r>
          </a:p>
          <a:p>
            <a:r>
              <a:rPr lang="ru-RU" sz="1600" b="1" dirty="0" smtClean="0">
                <a:solidFill>
                  <a:prstClr val="black"/>
                </a:solidFill>
                <a:cs typeface="Arial" pitchFamily="34" charset="0"/>
              </a:rPr>
              <a:t>Всего </a:t>
            </a:r>
            <a:r>
              <a:rPr lang="ru-RU" sz="1600" b="1" dirty="0">
                <a:solidFill>
                  <a:prstClr val="black"/>
                </a:solidFill>
                <a:cs typeface="Arial" pitchFamily="34" charset="0"/>
              </a:rPr>
              <a:t>– </a:t>
            </a:r>
            <a:r>
              <a:rPr lang="ru-RU" sz="1600" b="1" dirty="0">
                <a:solidFill>
                  <a:srgbClr val="C00000"/>
                </a:solidFill>
                <a:cs typeface="Arial" pitchFamily="34" charset="0"/>
              </a:rPr>
              <a:t>7,8 млн. тонн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9091" y="3303562"/>
            <a:ext cx="3723503" cy="3046988"/>
          </a:xfrm>
          <a:prstGeom prst="rect">
            <a:avLst/>
          </a:prstGeom>
          <a:solidFill>
            <a:srgbClr val="FFFFFF">
              <a:alpha val="36078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r>
              <a:rPr lang="ru-RU" sz="1600" b="1" dirty="0" smtClean="0"/>
              <a:t>Избыточный </a:t>
            </a:r>
            <a:r>
              <a:rPr lang="ru-RU" sz="1600" b="1" dirty="0"/>
              <a:t>объем </a:t>
            </a:r>
            <a:r>
              <a:rPr lang="ru-RU" sz="1600" b="1" dirty="0" err="1"/>
              <a:t>ШФЛУ</a:t>
            </a:r>
            <a:r>
              <a:rPr lang="ru-RU" sz="1600" b="1" dirty="0"/>
              <a:t> в </a:t>
            </a:r>
            <a:r>
              <a:rPr lang="ru-RU" sz="1600" b="1" dirty="0" smtClean="0"/>
              <a:t>Надым-</a:t>
            </a:r>
            <a:r>
              <a:rPr lang="ru-RU" sz="1600" b="1" dirty="0" err="1" smtClean="0"/>
              <a:t>Пур</a:t>
            </a:r>
            <a:r>
              <a:rPr lang="ru-RU" sz="1600" b="1" dirty="0" smtClean="0"/>
              <a:t>-Тазовском </a:t>
            </a:r>
            <a:r>
              <a:rPr lang="ru-RU" sz="1600" b="1" dirty="0"/>
              <a:t>районе </a:t>
            </a:r>
            <a:r>
              <a:rPr lang="ru-RU" sz="1600" b="1" dirty="0" err="1"/>
              <a:t>ЯНАО</a:t>
            </a:r>
            <a:r>
              <a:rPr lang="ru-RU" sz="1600" b="1" dirty="0"/>
              <a:t> составит до </a:t>
            </a:r>
            <a:r>
              <a:rPr lang="ru-RU" sz="1600" b="1" dirty="0">
                <a:solidFill>
                  <a:srgbClr val="C00000"/>
                </a:solidFill>
              </a:rPr>
              <a:t>7,8 </a:t>
            </a:r>
            <a:r>
              <a:rPr lang="ru-RU" sz="1600" b="1" dirty="0" err="1">
                <a:solidFill>
                  <a:srgbClr val="C00000"/>
                </a:solidFill>
              </a:rPr>
              <a:t>млн.тонн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/>
              <a:t>в 2020г</a:t>
            </a:r>
            <a:r>
              <a:rPr lang="ru-RU" sz="1600" b="1" dirty="0" smtClean="0"/>
              <a:t>. </a:t>
            </a:r>
          </a:p>
          <a:p>
            <a:endParaRPr lang="ru-RU" sz="1600" b="1" dirty="0" smtClean="0"/>
          </a:p>
          <a:p>
            <a:r>
              <a:rPr lang="ru-RU" sz="1600" dirty="0"/>
              <a:t>(по данным </a:t>
            </a:r>
            <a:r>
              <a:rPr lang="ru-RU" sz="1600" dirty="0" err="1"/>
              <a:t>Сибнац</a:t>
            </a:r>
            <a:r>
              <a:rPr lang="ru-RU" sz="1600" dirty="0"/>
              <a:t>, при соблюдении прогнозируемых темпов добычи «жирного» газа и эксплуатации трубопроводных мощностей по транспортировке </a:t>
            </a:r>
            <a:r>
              <a:rPr lang="ru-RU" sz="1600" dirty="0" err="1"/>
              <a:t>ШФЛУ</a:t>
            </a:r>
            <a:r>
              <a:rPr lang="ru-RU" sz="1600" dirty="0"/>
              <a:t> на достигнутом уровне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429388" y="6357958"/>
            <a:ext cx="1981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164886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1520" y="1915580"/>
            <a:ext cx="8297600" cy="4040660"/>
            <a:chOff x="288650" y="1192198"/>
            <a:chExt cx="8548751" cy="4164495"/>
          </a:xfrm>
        </p:grpSpPr>
        <p:pic>
          <p:nvPicPr>
            <p:cNvPr id="47" name="Picture 11" descr="Схема_прохожд_трассы_по 1 варианту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-1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84" t="13916" r="3386" b="23166"/>
            <a:stretch/>
          </p:blipFill>
          <p:spPr bwMode="auto">
            <a:xfrm>
              <a:off x="288650" y="1192198"/>
              <a:ext cx="8548751" cy="4164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Прямоугольник 47"/>
            <p:cNvSpPr/>
            <p:nvPr/>
          </p:nvSpPr>
          <p:spPr>
            <a:xfrm>
              <a:off x="5508104" y="3573016"/>
              <a:ext cx="792088" cy="210808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prstClr val="white">
                      <a:lumMod val="95000"/>
                    </a:prstClr>
                  </a:solidFill>
                  <a:latin typeface="Arial" pitchFamily="34" charset="0"/>
                  <a:cs typeface="Arial" pitchFamily="34" charset="0"/>
                </a:rPr>
                <a:t>1541 км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2927256" y="3068588"/>
              <a:ext cx="720080" cy="210808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prstClr val="white">
                      <a:lumMod val="95000"/>
                    </a:prstClr>
                  </a:solidFill>
                  <a:latin typeface="Arial" pitchFamily="34" charset="0"/>
                  <a:cs typeface="Arial" pitchFamily="34" charset="0"/>
                </a:rPr>
                <a:t>236 км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347864" y="4149080"/>
              <a:ext cx="720080" cy="210808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prstClr val="white">
                      <a:lumMod val="95000"/>
                    </a:prstClr>
                  </a:solidFill>
                  <a:latin typeface="Arial" pitchFamily="34" charset="0"/>
                  <a:cs typeface="Arial" pitchFamily="34" charset="0"/>
                </a:rPr>
                <a:t>271 км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1547664" y="3362208"/>
              <a:ext cx="792088" cy="210808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prstClr val="white">
                      <a:lumMod val="95000"/>
                    </a:prstClr>
                  </a:solidFill>
                  <a:latin typeface="Arial" pitchFamily="34" charset="0"/>
                  <a:cs typeface="Arial" pitchFamily="34" charset="0"/>
                </a:rPr>
                <a:t>510 км</a:t>
              </a:r>
            </a:p>
          </p:txBody>
        </p:sp>
        <p:sp>
          <p:nvSpPr>
            <p:cNvPr id="56" name="Овал 55"/>
            <p:cNvSpPr/>
            <p:nvPr/>
          </p:nvSpPr>
          <p:spPr>
            <a:xfrm>
              <a:off x="3115787" y="3431608"/>
              <a:ext cx="72008" cy="72008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n>
                  <a:solidFill>
                    <a:prstClr val="white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3347864" y="3318020"/>
              <a:ext cx="216024" cy="10540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b="1" dirty="0">
                <a:solidFill>
                  <a:prstClr val="white">
                    <a:lumMod val="9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7812360" y="2163835"/>
              <a:ext cx="864096" cy="210808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>
                  <a:solidFill>
                    <a:prstClr val="white">
                      <a:lumMod val="95000"/>
                    </a:prstClr>
                  </a:solidFill>
                  <a:latin typeface="Arial" pitchFamily="34" charset="0"/>
                  <a:cs typeface="Arial" pitchFamily="34" charset="0"/>
                </a:rPr>
                <a:t>7,8 </a:t>
              </a:r>
              <a:r>
                <a:rPr lang="ru-RU" sz="900" b="1" dirty="0" err="1">
                  <a:solidFill>
                    <a:prstClr val="white">
                      <a:lumMod val="95000"/>
                    </a:prstClr>
                  </a:solidFill>
                  <a:latin typeface="Arial" pitchFamily="34" charset="0"/>
                  <a:cs typeface="Arial" pitchFamily="34" charset="0"/>
                </a:rPr>
                <a:t>млн.т</a:t>
              </a:r>
              <a:endParaRPr lang="ru-RU" sz="900" b="1" dirty="0">
                <a:solidFill>
                  <a:prstClr val="white">
                    <a:lumMod val="9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2483768" y="2708920"/>
              <a:ext cx="668023" cy="210808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>
                  <a:solidFill>
                    <a:prstClr val="white">
                      <a:lumMod val="95000"/>
                    </a:prstClr>
                  </a:solidFill>
                  <a:latin typeface="Arial" pitchFamily="34" charset="0"/>
                  <a:cs typeface="Arial" pitchFamily="34" charset="0"/>
                </a:rPr>
                <a:t>3 </a:t>
              </a:r>
              <a:r>
                <a:rPr lang="ru-RU" sz="900" b="1" dirty="0" err="1">
                  <a:solidFill>
                    <a:prstClr val="white">
                      <a:lumMod val="95000"/>
                    </a:prstClr>
                  </a:solidFill>
                  <a:latin typeface="Arial" pitchFamily="34" charset="0"/>
                  <a:cs typeface="Arial" pitchFamily="34" charset="0"/>
                </a:rPr>
                <a:t>млн.т</a:t>
              </a:r>
              <a:endParaRPr lang="ru-RU" sz="900" b="1" dirty="0">
                <a:solidFill>
                  <a:prstClr val="white">
                    <a:lumMod val="9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2195736" y="4495985"/>
              <a:ext cx="792088" cy="210808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>
                  <a:solidFill>
                    <a:prstClr val="white">
                      <a:lumMod val="95000"/>
                    </a:prstClr>
                  </a:solidFill>
                  <a:latin typeface="Arial" pitchFamily="34" charset="0"/>
                  <a:cs typeface="Arial" pitchFamily="34" charset="0"/>
                </a:rPr>
                <a:t>2,8 </a:t>
              </a:r>
              <a:r>
                <a:rPr lang="ru-RU" sz="900" b="1" dirty="0" err="1">
                  <a:solidFill>
                    <a:prstClr val="white">
                      <a:lumMod val="95000"/>
                    </a:prstClr>
                  </a:solidFill>
                  <a:latin typeface="Arial" pitchFamily="34" charset="0"/>
                  <a:cs typeface="Arial" pitchFamily="34" charset="0"/>
                </a:rPr>
                <a:t>млн.т</a:t>
              </a:r>
              <a:endParaRPr lang="ru-RU" sz="900" b="1" dirty="0">
                <a:solidFill>
                  <a:prstClr val="white">
                    <a:lumMod val="9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11560" y="3573016"/>
              <a:ext cx="648072" cy="210808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>
                  <a:solidFill>
                    <a:prstClr val="white">
                      <a:lumMod val="95000"/>
                    </a:prstClr>
                  </a:solidFill>
                  <a:latin typeface="Arial" pitchFamily="34" charset="0"/>
                  <a:cs typeface="Arial" pitchFamily="34" charset="0"/>
                </a:rPr>
                <a:t>2 </a:t>
              </a:r>
              <a:r>
                <a:rPr lang="ru-RU" sz="900" b="1" dirty="0" err="1">
                  <a:solidFill>
                    <a:prstClr val="white">
                      <a:lumMod val="95000"/>
                    </a:prstClr>
                  </a:solidFill>
                  <a:latin typeface="Arial" pitchFamily="34" charset="0"/>
                  <a:cs typeface="Arial" pitchFamily="34" charset="0"/>
                </a:rPr>
                <a:t>млн.т</a:t>
              </a:r>
              <a:endParaRPr lang="ru-RU" sz="900" b="1" dirty="0">
                <a:solidFill>
                  <a:prstClr val="white">
                    <a:lumMod val="9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Трасса </a:t>
            </a:r>
            <a:r>
              <a:rPr lang="ru-RU" sz="3600" dirty="0" err="1" smtClean="0"/>
              <a:t>ШФЛУ</a:t>
            </a:r>
            <a:r>
              <a:rPr lang="ru-RU" sz="3600" dirty="0" smtClean="0"/>
              <a:t>-провода </a:t>
            </a:r>
            <a:br>
              <a:rPr lang="ru-RU" sz="3600" dirty="0" smtClean="0"/>
            </a:br>
            <a:r>
              <a:rPr lang="ru-RU" sz="3600" dirty="0" smtClean="0"/>
              <a:t>«Ямал- Поволжье (проект)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2486987" y="1556792"/>
            <a:ext cx="4717978" cy="16780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Ориентировочная стоимость строительства –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</a:rPr>
              <a:t>173 млрд. рублей</a:t>
            </a:r>
            <a:r>
              <a:rPr lang="ru-RU" sz="1400" dirty="0">
                <a:solidFill>
                  <a:prstClr val="black"/>
                </a:solidFill>
              </a:rPr>
              <a:t>, из них: 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200" dirty="0">
                <a:solidFill>
                  <a:prstClr val="black"/>
                </a:solidFill>
              </a:rPr>
              <a:t>основной участок– </a:t>
            </a:r>
            <a:r>
              <a:rPr lang="ru-RU" sz="1200" b="1" dirty="0">
                <a:solidFill>
                  <a:prstClr val="black"/>
                </a:solidFill>
              </a:rPr>
              <a:t>130,75 млрд. руб</a:t>
            </a:r>
            <a:r>
              <a:rPr lang="ru-RU" sz="1200" dirty="0">
                <a:solidFill>
                  <a:prstClr val="black"/>
                </a:solidFill>
              </a:rPr>
              <a:t>.(</a:t>
            </a:r>
            <a:r>
              <a:rPr lang="ru-RU" sz="1200" i="1" dirty="0">
                <a:solidFill>
                  <a:prstClr val="black"/>
                </a:solidFill>
              </a:rPr>
              <a:t>бюджет РФ),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prstClr val="black"/>
                </a:solidFill>
              </a:rPr>
              <a:t>отводы до потребителей – </a:t>
            </a:r>
            <a:r>
              <a:rPr lang="ru-RU" sz="1200" b="1" dirty="0">
                <a:solidFill>
                  <a:prstClr val="black"/>
                </a:solidFill>
              </a:rPr>
              <a:t>42,26 млрд. руб. </a:t>
            </a:r>
            <a:r>
              <a:rPr lang="ru-RU" sz="1200" i="1" dirty="0">
                <a:solidFill>
                  <a:prstClr val="black"/>
                </a:solidFill>
              </a:rPr>
              <a:t>(ВБИ) </a:t>
            </a:r>
          </a:p>
          <a:p>
            <a:endParaRPr lang="ru-RU" sz="1400" dirty="0">
              <a:solidFill>
                <a:prstClr val="black"/>
              </a:solidFill>
            </a:endParaRP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Общая протяженность –  </a:t>
            </a:r>
            <a:r>
              <a:rPr lang="ru-RU" sz="1600" b="1" dirty="0">
                <a:solidFill>
                  <a:srgbClr val="C00000"/>
                </a:solidFill>
              </a:rPr>
              <a:t>2558 км</a:t>
            </a:r>
          </a:p>
        </p:txBody>
      </p:sp>
    </p:spTree>
    <p:extLst>
      <p:ext uri="{BB962C8B-B14F-4D97-AF65-F5344CB8AC3E}">
        <p14:creationId xmlns="" xmlns:p14="http://schemas.microsoft.com/office/powerpoint/2010/main" val="167669231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14"/>
            <a:ext cx="8786874" cy="990600"/>
          </a:xfrm>
        </p:spPr>
        <p:txBody>
          <a:bodyPr/>
          <a:lstStyle/>
          <a:p>
            <a:r>
              <a:rPr lang="ru-RU" sz="2400" dirty="0" smtClean="0"/>
              <a:t>Транспортировка природного </a:t>
            </a:r>
            <a:r>
              <a:rPr lang="ru-RU" sz="2400" dirty="0" err="1" smtClean="0"/>
              <a:t>этансодержащего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газа </a:t>
            </a:r>
            <a:r>
              <a:rPr lang="ru-RU" sz="2400" dirty="0" err="1" smtClean="0"/>
              <a:t>Валанжинского</a:t>
            </a:r>
            <a:r>
              <a:rPr lang="ru-RU" sz="2400" dirty="0" smtClean="0"/>
              <a:t> месторождения </a:t>
            </a:r>
            <a:br>
              <a:rPr lang="ru-RU" sz="2400" dirty="0" smtClean="0"/>
            </a:br>
            <a:r>
              <a:rPr lang="ru-RU" sz="2400" dirty="0" smtClean="0"/>
              <a:t>Тюменской области и переработка его на нефтехимических предприятиях Приволжского</a:t>
            </a:r>
            <a:br>
              <a:rPr lang="ru-RU" sz="2400" dirty="0" smtClean="0"/>
            </a:br>
            <a:r>
              <a:rPr lang="ru-RU" sz="2400" dirty="0" smtClean="0"/>
              <a:t>	</a:t>
            </a:r>
            <a:r>
              <a:rPr lang="ru-RU" sz="2400" dirty="0" smtClean="0"/>
              <a:t>				    </a:t>
            </a:r>
            <a:r>
              <a:rPr lang="ru-RU" sz="2400" dirty="0" smtClean="0"/>
              <a:t> Федерального округа.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56903"/>
            <a:ext cx="4143404" cy="498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786346" y="1976519"/>
            <a:ext cx="428624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Два варианта:</a:t>
            </a:r>
          </a:p>
          <a:p>
            <a:pPr marL="342900" indent="-342900">
              <a:buAutoNum type="arabicParenR"/>
            </a:pPr>
            <a:r>
              <a:rPr lang="ru-RU" sz="1600" dirty="0" err="1" smtClean="0"/>
              <a:t>Ямбург-Кенгур-Полянская-Туймазы-Минибаевский</a:t>
            </a:r>
            <a:r>
              <a:rPr lang="ru-RU" sz="1600" dirty="0" smtClean="0"/>
              <a:t> ГПЗ </a:t>
            </a:r>
            <a:br>
              <a:rPr lang="ru-RU" sz="1600" dirty="0" smtClean="0"/>
            </a:br>
            <a:r>
              <a:rPr lang="ru-RU" sz="1600" dirty="0" smtClean="0"/>
              <a:t>(</a:t>
            </a:r>
            <a:r>
              <a:rPr lang="ru-RU" sz="1600" dirty="0" err="1" smtClean="0"/>
              <a:t>кап.затраты</a:t>
            </a:r>
            <a:r>
              <a:rPr lang="ru-RU" sz="1600" dirty="0" smtClean="0"/>
              <a:t> </a:t>
            </a:r>
            <a:r>
              <a:rPr lang="ru-RU" sz="1600" dirty="0" smtClean="0">
                <a:sym typeface="Symbol"/>
              </a:rPr>
              <a:t>≈1200млн.долл.)</a:t>
            </a:r>
            <a:endParaRPr lang="ru-RU" sz="1600" dirty="0" smtClean="0"/>
          </a:p>
          <a:p>
            <a:pPr marL="342900" indent="-342900">
              <a:buAutoNum type="arabicParenR"/>
            </a:pPr>
            <a:r>
              <a:rPr lang="ru-RU" sz="1600" dirty="0" smtClean="0"/>
              <a:t>2) </a:t>
            </a:r>
            <a:r>
              <a:rPr lang="ru-RU" sz="1600" dirty="0" err="1" smtClean="0"/>
              <a:t>Ямбург-Пермь-Ижевск-Арск-Шеморданский</a:t>
            </a:r>
            <a:r>
              <a:rPr lang="ru-RU" sz="1600" dirty="0" smtClean="0"/>
              <a:t> ГПЗ </a:t>
            </a:r>
            <a:br>
              <a:rPr lang="ru-RU" sz="1600" dirty="0" smtClean="0"/>
            </a:br>
            <a:r>
              <a:rPr lang="ru-RU" sz="1600" dirty="0" smtClean="0"/>
              <a:t>(</a:t>
            </a:r>
            <a:r>
              <a:rPr lang="ru-RU" sz="1600" dirty="0" err="1" smtClean="0"/>
              <a:t>кап.затраты</a:t>
            </a:r>
            <a:r>
              <a:rPr lang="ru-RU" sz="1600" dirty="0" smtClean="0"/>
              <a:t> </a:t>
            </a:r>
            <a:r>
              <a:rPr lang="ru-RU" sz="1600" dirty="0" smtClean="0">
                <a:sym typeface="Symbol"/>
              </a:rPr>
              <a:t>≈</a:t>
            </a:r>
            <a:r>
              <a:rPr lang="ru-RU" sz="1600" dirty="0" smtClean="0">
                <a:sym typeface="Symbol"/>
              </a:rPr>
              <a:t>1000млн.долл</a:t>
            </a:r>
            <a:r>
              <a:rPr lang="ru-RU" sz="1600" dirty="0" smtClean="0">
                <a:sym typeface="Symbol"/>
              </a:rPr>
              <a:t>.)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b="1" dirty="0" smtClean="0"/>
              <a:t>Перспективная продукция:</a:t>
            </a:r>
          </a:p>
          <a:p>
            <a:r>
              <a:rPr lang="ru-RU" sz="1600" dirty="0" smtClean="0"/>
              <a:t>этилен – 800 тыс.тонн,</a:t>
            </a:r>
          </a:p>
          <a:p>
            <a:r>
              <a:rPr lang="ru-RU" sz="1600" dirty="0" smtClean="0"/>
              <a:t>пропилен – 130 тыс.тонн,</a:t>
            </a:r>
          </a:p>
          <a:p>
            <a:r>
              <a:rPr lang="ru-RU" sz="1600" dirty="0" smtClean="0"/>
              <a:t>бензол – 180 тыс.тонн,</a:t>
            </a:r>
          </a:p>
          <a:p>
            <a:r>
              <a:rPr lang="ru-RU" sz="1600" dirty="0" smtClean="0"/>
              <a:t>бутадиен – 80 тыс.тонн</a:t>
            </a:r>
          </a:p>
          <a:p>
            <a:endParaRPr lang="ru-RU" sz="1600" dirty="0" smtClean="0"/>
          </a:p>
          <a:p>
            <a:r>
              <a:rPr lang="ru-RU" sz="1600" dirty="0" smtClean="0"/>
              <a:t>полиэтилен – 750 тыс.тонн,</a:t>
            </a:r>
          </a:p>
          <a:p>
            <a:r>
              <a:rPr lang="ru-RU" sz="1600" dirty="0" smtClean="0"/>
              <a:t>полипропилен – 125 тыс.тонн,</a:t>
            </a:r>
          </a:p>
          <a:p>
            <a:r>
              <a:rPr lang="ru-RU" sz="1600" dirty="0" smtClean="0"/>
              <a:t>полистирол – 100 тыс.тонн,</a:t>
            </a:r>
          </a:p>
          <a:p>
            <a:r>
              <a:rPr lang="ru-RU" sz="1600" dirty="0" err="1" smtClean="0"/>
              <a:t>лапрол</a:t>
            </a:r>
            <a:r>
              <a:rPr lang="ru-RU" sz="1600" dirty="0" smtClean="0"/>
              <a:t> – 55тыс.тонн,</a:t>
            </a:r>
          </a:p>
          <a:p>
            <a:r>
              <a:rPr lang="ru-RU" sz="1600" dirty="0" smtClean="0"/>
              <a:t>синтетические каучуки – 70 тыс.тонн</a:t>
            </a:r>
            <a:endParaRPr lang="ru-RU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Развитие инфраструктуры </a:t>
            </a:r>
            <a:r>
              <a:rPr lang="ru-RU" sz="2800" dirty="0" smtClean="0"/>
              <a:t>«</a:t>
            </a:r>
            <a:r>
              <a:rPr lang="ru-RU" sz="2800" dirty="0" err="1" smtClean="0"/>
              <a:t>Иннокама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9279" y="1617989"/>
            <a:ext cx="4267703" cy="41872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Прямоугольник 78"/>
          <p:cNvSpPr/>
          <p:nvPr/>
        </p:nvSpPr>
        <p:spPr>
          <a:xfrm>
            <a:off x="107504" y="2968015"/>
            <a:ext cx="2061776" cy="1829137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" tIns="108000" rIns="18000" rtlCol="0" anchor="t" anchorCtr="0"/>
          <a:lstStyle/>
          <a:p>
            <a:pPr marL="0" lvl="1" indent="180000">
              <a:spcBef>
                <a:spcPts val="2400"/>
              </a:spcBef>
            </a:pPr>
            <a:r>
              <a:rPr lang="ru-RU" sz="1200" i="1" dirty="0" smtClean="0">
                <a:solidFill>
                  <a:prstClr val="black"/>
                </a:solidFill>
                <a:cs typeface="Calibri" pitchFamily="34" charset="0"/>
              </a:rPr>
              <a:t>  </a:t>
            </a:r>
            <a:r>
              <a:rPr lang="ru-RU" sz="1200" i="1" dirty="0" smtClean="0">
                <a:solidFill>
                  <a:prstClr val="black"/>
                </a:solidFill>
                <a:cs typeface="Calibri" pitchFamily="34" charset="0"/>
              </a:rPr>
              <a:t>  Строительство </a:t>
            </a:r>
            <a:r>
              <a:rPr lang="ru-RU" sz="1200" i="1" dirty="0" smtClean="0">
                <a:solidFill>
                  <a:prstClr val="black"/>
                </a:solidFill>
                <a:cs typeface="Calibri" pitchFamily="34" charset="0"/>
              </a:rPr>
              <a:t>автодороги, </a:t>
            </a:r>
            <a:r>
              <a:rPr lang="ru-RU" sz="1200" i="1" dirty="0">
                <a:solidFill>
                  <a:prstClr val="black"/>
                </a:solidFill>
                <a:cs typeface="Calibri" pitchFamily="34" charset="0"/>
              </a:rPr>
              <a:t>соединяющей автодорогу М-7 «Волга» с территорией Кластера, включающее строительство </a:t>
            </a:r>
            <a:r>
              <a:rPr lang="ru-RU" sz="1200" i="1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ru-RU" sz="1200" i="1" dirty="0">
                <a:solidFill>
                  <a:prstClr val="black"/>
                </a:solidFill>
                <a:cs typeface="Calibri" pitchFamily="34" charset="0"/>
              </a:rPr>
              <a:t>мостового перехода в районе с.Соколка </a:t>
            </a:r>
            <a:endParaRPr lang="ru-RU" sz="1200" i="1" dirty="0">
              <a:solidFill>
                <a:prstClr val="black"/>
              </a:solidFill>
            </a:endParaRPr>
          </a:p>
        </p:txBody>
      </p:sp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4" y="3040023"/>
            <a:ext cx="228434" cy="216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TextBox 81"/>
          <p:cNvSpPr txBox="1"/>
          <p:nvPr/>
        </p:nvSpPr>
        <p:spPr>
          <a:xfrm>
            <a:off x="3341727" y="2941554"/>
            <a:ext cx="1014248" cy="259045"/>
          </a:xfrm>
          <a:prstGeom prst="rect">
            <a:avLst/>
          </a:prstGeom>
          <a:noFill/>
          <a:effectLst>
            <a:glow rad="114300">
              <a:schemeClr val="bg1">
                <a:alpha val="6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050" b="1" i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Calibri" pitchFamily="34" charset="0"/>
              </a:rPr>
              <a:t>Елабуга</a:t>
            </a:r>
            <a:endParaRPr lang="ru-RU" sz="900" b="1" i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cs typeface="Calibri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4990818" y="2308405"/>
            <a:ext cx="237428" cy="23742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solidFill>
                <a:prstClr val="white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371471" y="4753989"/>
            <a:ext cx="812588" cy="259045"/>
          </a:xfrm>
          <a:prstGeom prst="rect">
            <a:avLst/>
          </a:prstGeom>
          <a:noFill/>
          <a:effectLst>
            <a:glow rad="114300">
              <a:schemeClr val="bg1">
                <a:alpha val="6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050" b="1" i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Calibri" pitchFamily="34" charset="0"/>
              </a:rPr>
              <a:t>Заинск</a:t>
            </a:r>
            <a:endParaRPr lang="ru-RU" sz="600" b="1" i="1" dirty="0" smtClean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cs typeface="Calibri" pitchFamily="34" charset="0"/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4100462" y="2996913"/>
            <a:ext cx="237428" cy="23742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solidFill>
                <a:prstClr val="white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161289" y="3187171"/>
            <a:ext cx="1259647" cy="400110"/>
          </a:xfrm>
          <a:prstGeom prst="rect">
            <a:avLst/>
          </a:prstGeom>
          <a:noFill/>
          <a:effectLst>
            <a:glow rad="114300">
              <a:schemeClr val="bg1">
                <a:alpha val="6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Calibri" pitchFamily="34" charset="0"/>
              </a:rPr>
              <a:t>Набережные </a:t>
            </a:r>
          </a:p>
          <a:p>
            <a:r>
              <a:rPr lang="ru-RU" sz="1000" b="1" i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Calibri" pitchFamily="34" charset="0"/>
              </a:rPr>
              <a:t>Челны</a:t>
            </a:r>
            <a:endParaRPr lang="ru-RU" sz="1000" b="1" i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cs typeface="Calibri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123728" y="2968196"/>
            <a:ext cx="812588" cy="259045"/>
          </a:xfrm>
          <a:prstGeom prst="rect">
            <a:avLst/>
          </a:prstGeom>
          <a:noFill/>
          <a:effectLst>
            <a:glow rad="114300">
              <a:schemeClr val="bg1">
                <a:alpha val="6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000" b="1" i="1" dirty="0" smtClean="0">
                <a:solidFill>
                  <a:prstClr val="white">
                    <a:lumMod val="65000"/>
                  </a:prst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Calibri" pitchFamily="34" charset="0"/>
              </a:rPr>
              <a:t>Казань</a:t>
            </a:r>
          </a:p>
        </p:txBody>
      </p:sp>
      <p:sp>
        <p:nvSpPr>
          <p:cNvPr id="91" name="Полилиния 90"/>
          <p:cNvSpPr/>
          <p:nvPr/>
        </p:nvSpPr>
        <p:spPr>
          <a:xfrm>
            <a:off x="2335294" y="3440768"/>
            <a:ext cx="1354395" cy="1004177"/>
          </a:xfrm>
          <a:custGeom>
            <a:avLst/>
            <a:gdLst>
              <a:gd name="connsiteX0" fmla="*/ 0 w 2486025"/>
              <a:gd name="connsiteY0" fmla="*/ 1177748 h 1218201"/>
              <a:gd name="connsiteX1" fmla="*/ 185737 w 2486025"/>
              <a:gd name="connsiteY1" fmla="*/ 1125361 h 1218201"/>
              <a:gd name="connsiteX2" fmla="*/ 323850 w 2486025"/>
              <a:gd name="connsiteY2" fmla="*/ 1139648 h 1218201"/>
              <a:gd name="connsiteX3" fmla="*/ 433387 w 2486025"/>
              <a:gd name="connsiteY3" fmla="*/ 1187273 h 1218201"/>
              <a:gd name="connsiteX4" fmla="*/ 514350 w 2486025"/>
              <a:gd name="connsiteY4" fmla="*/ 1215848 h 1218201"/>
              <a:gd name="connsiteX5" fmla="*/ 633412 w 2486025"/>
              <a:gd name="connsiteY5" fmla="*/ 1125361 h 1218201"/>
              <a:gd name="connsiteX6" fmla="*/ 733425 w 2486025"/>
              <a:gd name="connsiteY6" fmla="*/ 901523 h 1218201"/>
              <a:gd name="connsiteX7" fmla="*/ 862012 w 2486025"/>
              <a:gd name="connsiteY7" fmla="*/ 601486 h 1218201"/>
              <a:gd name="connsiteX8" fmla="*/ 1000125 w 2486025"/>
              <a:gd name="connsiteY8" fmla="*/ 387173 h 1218201"/>
              <a:gd name="connsiteX9" fmla="*/ 1138237 w 2486025"/>
              <a:gd name="connsiteY9" fmla="*/ 206198 h 1218201"/>
              <a:gd name="connsiteX10" fmla="*/ 1233487 w 2486025"/>
              <a:gd name="connsiteY10" fmla="*/ 77611 h 1218201"/>
              <a:gd name="connsiteX11" fmla="*/ 1309687 w 2486025"/>
              <a:gd name="connsiteY11" fmla="*/ 10936 h 1218201"/>
              <a:gd name="connsiteX12" fmla="*/ 1343025 w 2486025"/>
              <a:gd name="connsiteY12" fmla="*/ 1411 h 1218201"/>
              <a:gd name="connsiteX13" fmla="*/ 1362075 w 2486025"/>
              <a:gd name="connsiteY13" fmla="*/ 25223 h 1218201"/>
              <a:gd name="connsiteX14" fmla="*/ 1395412 w 2486025"/>
              <a:gd name="connsiteY14" fmla="*/ 68086 h 1218201"/>
              <a:gd name="connsiteX15" fmla="*/ 1581150 w 2486025"/>
              <a:gd name="connsiteY15" fmla="*/ 139523 h 1218201"/>
              <a:gd name="connsiteX16" fmla="*/ 1943100 w 2486025"/>
              <a:gd name="connsiteY16" fmla="*/ 225248 h 1218201"/>
              <a:gd name="connsiteX17" fmla="*/ 2281237 w 2486025"/>
              <a:gd name="connsiteY17" fmla="*/ 239536 h 1218201"/>
              <a:gd name="connsiteX18" fmla="*/ 2486025 w 2486025"/>
              <a:gd name="connsiteY18" fmla="*/ 177623 h 1218201"/>
              <a:gd name="connsiteX0" fmla="*/ 0 w 2281237"/>
              <a:gd name="connsiteY0" fmla="*/ 1177748 h 1218201"/>
              <a:gd name="connsiteX1" fmla="*/ 185737 w 2281237"/>
              <a:gd name="connsiteY1" fmla="*/ 1125361 h 1218201"/>
              <a:gd name="connsiteX2" fmla="*/ 323850 w 2281237"/>
              <a:gd name="connsiteY2" fmla="*/ 1139648 h 1218201"/>
              <a:gd name="connsiteX3" fmla="*/ 433387 w 2281237"/>
              <a:gd name="connsiteY3" fmla="*/ 1187273 h 1218201"/>
              <a:gd name="connsiteX4" fmla="*/ 514350 w 2281237"/>
              <a:gd name="connsiteY4" fmla="*/ 1215848 h 1218201"/>
              <a:gd name="connsiteX5" fmla="*/ 633412 w 2281237"/>
              <a:gd name="connsiteY5" fmla="*/ 1125361 h 1218201"/>
              <a:gd name="connsiteX6" fmla="*/ 733425 w 2281237"/>
              <a:gd name="connsiteY6" fmla="*/ 901523 h 1218201"/>
              <a:gd name="connsiteX7" fmla="*/ 862012 w 2281237"/>
              <a:gd name="connsiteY7" fmla="*/ 601486 h 1218201"/>
              <a:gd name="connsiteX8" fmla="*/ 1000125 w 2281237"/>
              <a:gd name="connsiteY8" fmla="*/ 387173 h 1218201"/>
              <a:gd name="connsiteX9" fmla="*/ 1138237 w 2281237"/>
              <a:gd name="connsiteY9" fmla="*/ 206198 h 1218201"/>
              <a:gd name="connsiteX10" fmla="*/ 1233487 w 2281237"/>
              <a:gd name="connsiteY10" fmla="*/ 77611 h 1218201"/>
              <a:gd name="connsiteX11" fmla="*/ 1309687 w 2281237"/>
              <a:gd name="connsiteY11" fmla="*/ 10936 h 1218201"/>
              <a:gd name="connsiteX12" fmla="*/ 1343025 w 2281237"/>
              <a:gd name="connsiteY12" fmla="*/ 1411 h 1218201"/>
              <a:gd name="connsiteX13" fmla="*/ 1362075 w 2281237"/>
              <a:gd name="connsiteY13" fmla="*/ 25223 h 1218201"/>
              <a:gd name="connsiteX14" fmla="*/ 1395412 w 2281237"/>
              <a:gd name="connsiteY14" fmla="*/ 68086 h 1218201"/>
              <a:gd name="connsiteX15" fmla="*/ 1581150 w 2281237"/>
              <a:gd name="connsiteY15" fmla="*/ 139523 h 1218201"/>
              <a:gd name="connsiteX16" fmla="*/ 1943100 w 2281237"/>
              <a:gd name="connsiteY16" fmla="*/ 225248 h 1218201"/>
              <a:gd name="connsiteX17" fmla="*/ 2281237 w 2281237"/>
              <a:gd name="connsiteY17" fmla="*/ 239536 h 1218201"/>
              <a:gd name="connsiteX0" fmla="*/ 0 w 1943100"/>
              <a:gd name="connsiteY0" fmla="*/ 1177748 h 1218201"/>
              <a:gd name="connsiteX1" fmla="*/ 185737 w 1943100"/>
              <a:gd name="connsiteY1" fmla="*/ 1125361 h 1218201"/>
              <a:gd name="connsiteX2" fmla="*/ 323850 w 1943100"/>
              <a:gd name="connsiteY2" fmla="*/ 1139648 h 1218201"/>
              <a:gd name="connsiteX3" fmla="*/ 433387 w 1943100"/>
              <a:gd name="connsiteY3" fmla="*/ 1187273 h 1218201"/>
              <a:gd name="connsiteX4" fmla="*/ 514350 w 1943100"/>
              <a:gd name="connsiteY4" fmla="*/ 1215848 h 1218201"/>
              <a:gd name="connsiteX5" fmla="*/ 633412 w 1943100"/>
              <a:gd name="connsiteY5" fmla="*/ 1125361 h 1218201"/>
              <a:gd name="connsiteX6" fmla="*/ 733425 w 1943100"/>
              <a:gd name="connsiteY6" fmla="*/ 901523 h 1218201"/>
              <a:gd name="connsiteX7" fmla="*/ 862012 w 1943100"/>
              <a:gd name="connsiteY7" fmla="*/ 601486 h 1218201"/>
              <a:gd name="connsiteX8" fmla="*/ 1000125 w 1943100"/>
              <a:gd name="connsiteY8" fmla="*/ 387173 h 1218201"/>
              <a:gd name="connsiteX9" fmla="*/ 1138237 w 1943100"/>
              <a:gd name="connsiteY9" fmla="*/ 206198 h 1218201"/>
              <a:gd name="connsiteX10" fmla="*/ 1233487 w 1943100"/>
              <a:gd name="connsiteY10" fmla="*/ 77611 h 1218201"/>
              <a:gd name="connsiteX11" fmla="*/ 1309687 w 1943100"/>
              <a:gd name="connsiteY11" fmla="*/ 10936 h 1218201"/>
              <a:gd name="connsiteX12" fmla="*/ 1343025 w 1943100"/>
              <a:gd name="connsiteY12" fmla="*/ 1411 h 1218201"/>
              <a:gd name="connsiteX13" fmla="*/ 1362075 w 1943100"/>
              <a:gd name="connsiteY13" fmla="*/ 25223 h 1218201"/>
              <a:gd name="connsiteX14" fmla="*/ 1395412 w 1943100"/>
              <a:gd name="connsiteY14" fmla="*/ 68086 h 1218201"/>
              <a:gd name="connsiteX15" fmla="*/ 1581150 w 1943100"/>
              <a:gd name="connsiteY15" fmla="*/ 139523 h 1218201"/>
              <a:gd name="connsiteX16" fmla="*/ 1943100 w 1943100"/>
              <a:gd name="connsiteY16" fmla="*/ 225248 h 1218201"/>
              <a:gd name="connsiteX0" fmla="*/ 0 w 1581150"/>
              <a:gd name="connsiteY0" fmla="*/ 1177748 h 1218201"/>
              <a:gd name="connsiteX1" fmla="*/ 185737 w 1581150"/>
              <a:gd name="connsiteY1" fmla="*/ 1125361 h 1218201"/>
              <a:gd name="connsiteX2" fmla="*/ 323850 w 1581150"/>
              <a:gd name="connsiteY2" fmla="*/ 1139648 h 1218201"/>
              <a:gd name="connsiteX3" fmla="*/ 433387 w 1581150"/>
              <a:gd name="connsiteY3" fmla="*/ 1187273 h 1218201"/>
              <a:gd name="connsiteX4" fmla="*/ 514350 w 1581150"/>
              <a:gd name="connsiteY4" fmla="*/ 1215848 h 1218201"/>
              <a:gd name="connsiteX5" fmla="*/ 633412 w 1581150"/>
              <a:gd name="connsiteY5" fmla="*/ 1125361 h 1218201"/>
              <a:gd name="connsiteX6" fmla="*/ 733425 w 1581150"/>
              <a:gd name="connsiteY6" fmla="*/ 901523 h 1218201"/>
              <a:gd name="connsiteX7" fmla="*/ 862012 w 1581150"/>
              <a:gd name="connsiteY7" fmla="*/ 601486 h 1218201"/>
              <a:gd name="connsiteX8" fmla="*/ 1000125 w 1581150"/>
              <a:gd name="connsiteY8" fmla="*/ 387173 h 1218201"/>
              <a:gd name="connsiteX9" fmla="*/ 1138237 w 1581150"/>
              <a:gd name="connsiteY9" fmla="*/ 206198 h 1218201"/>
              <a:gd name="connsiteX10" fmla="*/ 1233487 w 1581150"/>
              <a:gd name="connsiteY10" fmla="*/ 77611 h 1218201"/>
              <a:gd name="connsiteX11" fmla="*/ 1309687 w 1581150"/>
              <a:gd name="connsiteY11" fmla="*/ 10936 h 1218201"/>
              <a:gd name="connsiteX12" fmla="*/ 1343025 w 1581150"/>
              <a:gd name="connsiteY12" fmla="*/ 1411 h 1218201"/>
              <a:gd name="connsiteX13" fmla="*/ 1362075 w 1581150"/>
              <a:gd name="connsiteY13" fmla="*/ 25223 h 1218201"/>
              <a:gd name="connsiteX14" fmla="*/ 1395412 w 1581150"/>
              <a:gd name="connsiteY14" fmla="*/ 68086 h 1218201"/>
              <a:gd name="connsiteX15" fmla="*/ 1581150 w 1581150"/>
              <a:gd name="connsiteY15" fmla="*/ 139523 h 1218201"/>
              <a:gd name="connsiteX0" fmla="*/ 0 w 1395412"/>
              <a:gd name="connsiteY0" fmla="*/ 1177748 h 1218201"/>
              <a:gd name="connsiteX1" fmla="*/ 185737 w 1395412"/>
              <a:gd name="connsiteY1" fmla="*/ 1125361 h 1218201"/>
              <a:gd name="connsiteX2" fmla="*/ 323850 w 1395412"/>
              <a:gd name="connsiteY2" fmla="*/ 1139648 h 1218201"/>
              <a:gd name="connsiteX3" fmla="*/ 433387 w 1395412"/>
              <a:gd name="connsiteY3" fmla="*/ 1187273 h 1218201"/>
              <a:gd name="connsiteX4" fmla="*/ 514350 w 1395412"/>
              <a:gd name="connsiteY4" fmla="*/ 1215848 h 1218201"/>
              <a:gd name="connsiteX5" fmla="*/ 633412 w 1395412"/>
              <a:gd name="connsiteY5" fmla="*/ 1125361 h 1218201"/>
              <a:gd name="connsiteX6" fmla="*/ 733425 w 1395412"/>
              <a:gd name="connsiteY6" fmla="*/ 901523 h 1218201"/>
              <a:gd name="connsiteX7" fmla="*/ 862012 w 1395412"/>
              <a:gd name="connsiteY7" fmla="*/ 601486 h 1218201"/>
              <a:gd name="connsiteX8" fmla="*/ 1000125 w 1395412"/>
              <a:gd name="connsiteY8" fmla="*/ 387173 h 1218201"/>
              <a:gd name="connsiteX9" fmla="*/ 1138237 w 1395412"/>
              <a:gd name="connsiteY9" fmla="*/ 206198 h 1218201"/>
              <a:gd name="connsiteX10" fmla="*/ 1233487 w 1395412"/>
              <a:gd name="connsiteY10" fmla="*/ 77611 h 1218201"/>
              <a:gd name="connsiteX11" fmla="*/ 1309687 w 1395412"/>
              <a:gd name="connsiteY11" fmla="*/ 10936 h 1218201"/>
              <a:gd name="connsiteX12" fmla="*/ 1343025 w 1395412"/>
              <a:gd name="connsiteY12" fmla="*/ 1411 h 1218201"/>
              <a:gd name="connsiteX13" fmla="*/ 1362075 w 1395412"/>
              <a:gd name="connsiteY13" fmla="*/ 25223 h 1218201"/>
              <a:gd name="connsiteX14" fmla="*/ 1395412 w 1395412"/>
              <a:gd name="connsiteY14" fmla="*/ 68086 h 1218201"/>
              <a:gd name="connsiteX0" fmla="*/ 0 w 1362075"/>
              <a:gd name="connsiteY0" fmla="*/ 1177748 h 1218201"/>
              <a:gd name="connsiteX1" fmla="*/ 185737 w 1362075"/>
              <a:gd name="connsiteY1" fmla="*/ 1125361 h 1218201"/>
              <a:gd name="connsiteX2" fmla="*/ 323850 w 1362075"/>
              <a:gd name="connsiteY2" fmla="*/ 1139648 h 1218201"/>
              <a:gd name="connsiteX3" fmla="*/ 433387 w 1362075"/>
              <a:gd name="connsiteY3" fmla="*/ 1187273 h 1218201"/>
              <a:gd name="connsiteX4" fmla="*/ 514350 w 1362075"/>
              <a:gd name="connsiteY4" fmla="*/ 1215848 h 1218201"/>
              <a:gd name="connsiteX5" fmla="*/ 633412 w 1362075"/>
              <a:gd name="connsiteY5" fmla="*/ 1125361 h 1218201"/>
              <a:gd name="connsiteX6" fmla="*/ 733425 w 1362075"/>
              <a:gd name="connsiteY6" fmla="*/ 901523 h 1218201"/>
              <a:gd name="connsiteX7" fmla="*/ 862012 w 1362075"/>
              <a:gd name="connsiteY7" fmla="*/ 601486 h 1218201"/>
              <a:gd name="connsiteX8" fmla="*/ 1000125 w 1362075"/>
              <a:gd name="connsiteY8" fmla="*/ 387173 h 1218201"/>
              <a:gd name="connsiteX9" fmla="*/ 1138237 w 1362075"/>
              <a:gd name="connsiteY9" fmla="*/ 206198 h 1218201"/>
              <a:gd name="connsiteX10" fmla="*/ 1233487 w 1362075"/>
              <a:gd name="connsiteY10" fmla="*/ 77611 h 1218201"/>
              <a:gd name="connsiteX11" fmla="*/ 1309687 w 1362075"/>
              <a:gd name="connsiteY11" fmla="*/ 10936 h 1218201"/>
              <a:gd name="connsiteX12" fmla="*/ 1343025 w 1362075"/>
              <a:gd name="connsiteY12" fmla="*/ 1411 h 1218201"/>
              <a:gd name="connsiteX13" fmla="*/ 1362075 w 1362075"/>
              <a:gd name="connsiteY13" fmla="*/ 25223 h 1218201"/>
              <a:gd name="connsiteX0" fmla="*/ 0 w 1343025"/>
              <a:gd name="connsiteY0" fmla="*/ 1177748 h 1218201"/>
              <a:gd name="connsiteX1" fmla="*/ 185737 w 1343025"/>
              <a:gd name="connsiteY1" fmla="*/ 1125361 h 1218201"/>
              <a:gd name="connsiteX2" fmla="*/ 323850 w 1343025"/>
              <a:gd name="connsiteY2" fmla="*/ 1139648 h 1218201"/>
              <a:gd name="connsiteX3" fmla="*/ 433387 w 1343025"/>
              <a:gd name="connsiteY3" fmla="*/ 1187273 h 1218201"/>
              <a:gd name="connsiteX4" fmla="*/ 514350 w 1343025"/>
              <a:gd name="connsiteY4" fmla="*/ 1215848 h 1218201"/>
              <a:gd name="connsiteX5" fmla="*/ 633412 w 1343025"/>
              <a:gd name="connsiteY5" fmla="*/ 1125361 h 1218201"/>
              <a:gd name="connsiteX6" fmla="*/ 733425 w 1343025"/>
              <a:gd name="connsiteY6" fmla="*/ 901523 h 1218201"/>
              <a:gd name="connsiteX7" fmla="*/ 862012 w 1343025"/>
              <a:gd name="connsiteY7" fmla="*/ 601486 h 1218201"/>
              <a:gd name="connsiteX8" fmla="*/ 1000125 w 1343025"/>
              <a:gd name="connsiteY8" fmla="*/ 387173 h 1218201"/>
              <a:gd name="connsiteX9" fmla="*/ 1138237 w 1343025"/>
              <a:gd name="connsiteY9" fmla="*/ 206198 h 1218201"/>
              <a:gd name="connsiteX10" fmla="*/ 1233487 w 1343025"/>
              <a:gd name="connsiteY10" fmla="*/ 77611 h 1218201"/>
              <a:gd name="connsiteX11" fmla="*/ 1309687 w 1343025"/>
              <a:gd name="connsiteY11" fmla="*/ 10936 h 1218201"/>
              <a:gd name="connsiteX12" fmla="*/ 1343025 w 1343025"/>
              <a:gd name="connsiteY12" fmla="*/ 1411 h 1218201"/>
              <a:gd name="connsiteX0" fmla="*/ 0 w 1643062"/>
              <a:gd name="connsiteY0" fmla="*/ 1192036 h 1218201"/>
              <a:gd name="connsiteX1" fmla="*/ 485774 w 1643062"/>
              <a:gd name="connsiteY1" fmla="*/ 1125361 h 1218201"/>
              <a:gd name="connsiteX2" fmla="*/ 623887 w 1643062"/>
              <a:gd name="connsiteY2" fmla="*/ 1139648 h 1218201"/>
              <a:gd name="connsiteX3" fmla="*/ 733424 w 1643062"/>
              <a:gd name="connsiteY3" fmla="*/ 1187273 h 1218201"/>
              <a:gd name="connsiteX4" fmla="*/ 814387 w 1643062"/>
              <a:gd name="connsiteY4" fmla="*/ 1215848 h 1218201"/>
              <a:gd name="connsiteX5" fmla="*/ 933449 w 1643062"/>
              <a:gd name="connsiteY5" fmla="*/ 1125361 h 1218201"/>
              <a:gd name="connsiteX6" fmla="*/ 1033462 w 1643062"/>
              <a:gd name="connsiteY6" fmla="*/ 901523 h 1218201"/>
              <a:gd name="connsiteX7" fmla="*/ 1162049 w 1643062"/>
              <a:gd name="connsiteY7" fmla="*/ 601486 h 1218201"/>
              <a:gd name="connsiteX8" fmla="*/ 1300162 w 1643062"/>
              <a:gd name="connsiteY8" fmla="*/ 387173 h 1218201"/>
              <a:gd name="connsiteX9" fmla="*/ 1438274 w 1643062"/>
              <a:gd name="connsiteY9" fmla="*/ 206198 h 1218201"/>
              <a:gd name="connsiteX10" fmla="*/ 1533524 w 1643062"/>
              <a:gd name="connsiteY10" fmla="*/ 77611 h 1218201"/>
              <a:gd name="connsiteX11" fmla="*/ 1609724 w 1643062"/>
              <a:gd name="connsiteY11" fmla="*/ 10936 h 1218201"/>
              <a:gd name="connsiteX12" fmla="*/ 1643062 w 1643062"/>
              <a:gd name="connsiteY12" fmla="*/ 1411 h 1218201"/>
              <a:gd name="connsiteX0" fmla="*/ 0 w 1643062"/>
              <a:gd name="connsiteY0" fmla="*/ 1192036 h 1218201"/>
              <a:gd name="connsiteX1" fmla="*/ 284074 w 1643062"/>
              <a:gd name="connsiteY1" fmla="*/ 1146027 h 1218201"/>
              <a:gd name="connsiteX2" fmla="*/ 485774 w 1643062"/>
              <a:gd name="connsiteY2" fmla="*/ 1125361 h 1218201"/>
              <a:gd name="connsiteX3" fmla="*/ 623887 w 1643062"/>
              <a:gd name="connsiteY3" fmla="*/ 1139648 h 1218201"/>
              <a:gd name="connsiteX4" fmla="*/ 733424 w 1643062"/>
              <a:gd name="connsiteY4" fmla="*/ 1187273 h 1218201"/>
              <a:gd name="connsiteX5" fmla="*/ 814387 w 1643062"/>
              <a:gd name="connsiteY5" fmla="*/ 1215848 h 1218201"/>
              <a:gd name="connsiteX6" fmla="*/ 933449 w 1643062"/>
              <a:gd name="connsiteY6" fmla="*/ 1125361 h 1218201"/>
              <a:gd name="connsiteX7" fmla="*/ 1033462 w 1643062"/>
              <a:gd name="connsiteY7" fmla="*/ 901523 h 1218201"/>
              <a:gd name="connsiteX8" fmla="*/ 1162049 w 1643062"/>
              <a:gd name="connsiteY8" fmla="*/ 601486 h 1218201"/>
              <a:gd name="connsiteX9" fmla="*/ 1300162 w 1643062"/>
              <a:gd name="connsiteY9" fmla="*/ 387173 h 1218201"/>
              <a:gd name="connsiteX10" fmla="*/ 1438274 w 1643062"/>
              <a:gd name="connsiteY10" fmla="*/ 206198 h 1218201"/>
              <a:gd name="connsiteX11" fmla="*/ 1533524 w 1643062"/>
              <a:gd name="connsiteY11" fmla="*/ 77611 h 1218201"/>
              <a:gd name="connsiteX12" fmla="*/ 1609724 w 1643062"/>
              <a:gd name="connsiteY12" fmla="*/ 10936 h 1218201"/>
              <a:gd name="connsiteX13" fmla="*/ 1643062 w 1643062"/>
              <a:gd name="connsiteY13" fmla="*/ 1411 h 1218201"/>
              <a:gd name="connsiteX0" fmla="*/ 0 w 1643062"/>
              <a:gd name="connsiteY0" fmla="*/ 1192036 h 1218201"/>
              <a:gd name="connsiteX1" fmla="*/ 317412 w 1643062"/>
              <a:gd name="connsiteY1" fmla="*/ 1184127 h 1218201"/>
              <a:gd name="connsiteX2" fmla="*/ 485774 w 1643062"/>
              <a:gd name="connsiteY2" fmla="*/ 1125361 h 1218201"/>
              <a:gd name="connsiteX3" fmla="*/ 623887 w 1643062"/>
              <a:gd name="connsiteY3" fmla="*/ 1139648 h 1218201"/>
              <a:gd name="connsiteX4" fmla="*/ 733424 w 1643062"/>
              <a:gd name="connsiteY4" fmla="*/ 1187273 h 1218201"/>
              <a:gd name="connsiteX5" fmla="*/ 814387 w 1643062"/>
              <a:gd name="connsiteY5" fmla="*/ 1215848 h 1218201"/>
              <a:gd name="connsiteX6" fmla="*/ 933449 w 1643062"/>
              <a:gd name="connsiteY6" fmla="*/ 1125361 h 1218201"/>
              <a:gd name="connsiteX7" fmla="*/ 1033462 w 1643062"/>
              <a:gd name="connsiteY7" fmla="*/ 901523 h 1218201"/>
              <a:gd name="connsiteX8" fmla="*/ 1162049 w 1643062"/>
              <a:gd name="connsiteY8" fmla="*/ 601486 h 1218201"/>
              <a:gd name="connsiteX9" fmla="*/ 1300162 w 1643062"/>
              <a:gd name="connsiteY9" fmla="*/ 387173 h 1218201"/>
              <a:gd name="connsiteX10" fmla="*/ 1438274 w 1643062"/>
              <a:gd name="connsiteY10" fmla="*/ 206198 h 1218201"/>
              <a:gd name="connsiteX11" fmla="*/ 1533524 w 1643062"/>
              <a:gd name="connsiteY11" fmla="*/ 77611 h 1218201"/>
              <a:gd name="connsiteX12" fmla="*/ 1609724 w 1643062"/>
              <a:gd name="connsiteY12" fmla="*/ 10936 h 1218201"/>
              <a:gd name="connsiteX13" fmla="*/ 1643062 w 1643062"/>
              <a:gd name="connsiteY13" fmla="*/ 1411 h 121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43062" h="1218201">
                <a:moveTo>
                  <a:pt x="0" y="1192036"/>
                </a:moveTo>
                <a:lnTo>
                  <a:pt x="317412" y="1184127"/>
                </a:lnTo>
                <a:cubicBezTo>
                  <a:pt x="398374" y="1173015"/>
                  <a:pt x="434695" y="1132774"/>
                  <a:pt x="485774" y="1125361"/>
                </a:cubicBezTo>
                <a:cubicBezTo>
                  <a:pt x="536853" y="1117948"/>
                  <a:pt x="582612" y="1129329"/>
                  <a:pt x="623887" y="1139648"/>
                </a:cubicBezTo>
                <a:cubicBezTo>
                  <a:pt x="665162" y="1149967"/>
                  <a:pt x="701674" y="1174573"/>
                  <a:pt x="733424" y="1187273"/>
                </a:cubicBezTo>
                <a:cubicBezTo>
                  <a:pt x="765174" y="1199973"/>
                  <a:pt x="781050" y="1226167"/>
                  <a:pt x="814387" y="1215848"/>
                </a:cubicBezTo>
                <a:cubicBezTo>
                  <a:pt x="847724" y="1205529"/>
                  <a:pt x="896937" y="1177748"/>
                  <a:pt x="933449" y="1125361"/>
                </a:cubicBezTo>
                <a:cubicBezTo>
                  <a:pt x="969961" y="1072974"/>
                  <a:pt x="995362" y="988835"/>
                  <a:pt x="1033462" y="901523"/>
                </a:cubicBezTo>
                <a:cubicBezTo>
                  <a:pt x="1071562" y="814210"/>
                  <a:pt x="1117599" y="687211"/>
                  <a:pt x="1162049" y="601486"/>
                </a:cubicBezTo>
                <a:cubicBezTo>
                  <a:pt x="1206499" y="515761"/>
                  <a:pt x="1254125" y="453054"/>
                  <a:pt x="1300162" y="387173"/>
                </a:cubicBezTo>
                <a:cubicBezTo>
                  <a:pt x="1346200" y="321292"/>
                  <a:pt x="1399380" y="257792"/>
                  <a:pt x="1438274" y="206198"/>
                </a:cubicBezTo>
                <a:cubicBezTo>
                  <a:pt x="1477168" y="154604"/>
                  <a:pt x="1504949" y="110155"/>
                  <a:pt x="1533524" y="77611"/>
                </a:cubicBezTo>
                <a:cubicBezTo>
                  <a:pt x="1562099" y="45067"/>
                  <a:pt x="1591468" y="23636"/>
                  <a:pt x="1609724" y="10936"/>
                </a:cubicBezTo>
                <a:cubicBezTo>
                  <a:pt x="1627980" y="-1764"/>
                  <a:pt x="1634331" y="-970"/>
                  <a:pt x="1643062" y="1411"/>
                </a:cubicBezTo>
              </a:path>
            </a:pathLst>
          </a:custGeom>
          <a:noFill/>
          <a:ln w="47625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solidFill>
                <a:prstClr val="white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555775" y="3271494"/>
            <a:ext cx="1304192" cy="259045"/>
          </a:xfrm>
          <a:prstGeom prst="rect">
            <a:avLst/>
          </a:prstGeom>
          <a:noFill/>
          <a:effectLst>
            <a:glow rad="114300">
              <a:schemeClr val="bg1">
                <a:alpha val="6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000" b="1" i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Calibri" pitchFamily="34" charset="0"/>
              </a:rPr>
              <a:t>Нижнекамск</a:t>
            </a:r>
            <a:endParaRPr lang="ru-RU" sz="800" b="1" i="1" dirty="0" smtClean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cs typeface="Calibri" pitchFamily="34" charset="0"/>
            </a:endParaRPr>
          </a:p>
        </p:txBody>
      </p:sp>
      <p:sp>
        <p:nvSpPr>
          <p:cNvPr id="93" name="Полилиния 92"/>
          <p:cNvSpPr/>
          <p:nvPr/>
        </p:nvSpPr>
        <p:spPr>
          <a:xfrm>
            <a:off x="3708749" y="3141703"/>
            <a:ext cx="1452540" cy="416214"/>
          </a:xfrm>
          <a:custGeom>
            <a:avLst/>
            <a:gdLst>
              <a:gd name="connsiteX0" fmla="*/ 0 w 1762125"/>
              <a:gd name="connsiteY0" fmla="*/ 385762 h 638994"/>
              <a:gd name="connsiteX1" fmla="*/ 38100 w 1762125"/>
              <a:gd name="connsiteY1" fmla="*/ 423862 h 638994"/>
              <a:gd name="connsiteX2" fmla="*/ 52388 w 1762125"/>
              <a:gd name="connsiteY2" fmla="*/ 461962 h 638994"/>
              <a:gd name="connsiteX3" fmla="*/ 142875 w 1762125"/>
              <a:gd name="connsiteY3" fmla="*/ 504825 h 638994"/>
              <a:gd name="connsiteX4" fmla="*/ 642938 w 1762125"/>
              <a:gd name="connsiteY4" fmla="*/ 619125 h 638994"/>
              <a:gd name="connsiteX5" fmla="*/ 895350 w 1762125"/>
              <a:gd name="connsiteY5" fmla="*/ 638175 h 638994"/>
              <a:gd name="connsiteX6" fmla="*/ 1071563 w 1762125"/>
              <a:gd name="connsiteY6" fmla="*/ 609600 h 638994"/>
              <a:gd name="connsiteX7" fmla="*/ 1233488 w 1762125"/>
              <a:gd name="connsiteY7" fmla="*/ 509587 h 638994"/>
              <a:gd name="connsiteX8" fmla="*/ 1371600 w 1762125"/>
              <a:gd name="connsiteY8" fmla="*/ 390525 h 638994"/>
              <a:gd name="connsiteX9" fmla="*/ 1519238 w 1762125"/>
              <a:gd name="connsiteY9" fmla="*/ 238125 h 638994"/>
              <a:gd name="connsiteX10" fmla="*/ 1600200 w 1762125"/>
              <a:gd name="connsiteY10" fmla="*/ 157162 h 638994"/>
              <a:gd name="connsiteX11" fmla="*/ 1719263 w 1762125"/>
              <a:gd name="connsiteY11" fmla="*/ 38100 h 638994"/>
              <a:gd name="connsiteX12" fmla="*/ 1762125 w 1762125"/>
              <a:gd name="connsiteY12" fmla="*/ 0 h 638994"/>
              <a:gd name="connsiteX0" fmla="*/ 0 w 1762125"/>
              <a:gd name="connsiteY0" fmla="*/ 385762 h 638994"/>
              <a:gd name="connsiteX1" fmla="*/ 52388 w 1762125"/>
              <a:gd name="connsiteY1" fmla="*/ 461962 h 638994"/>
              <a:gd name="connsiteX2" fmla="*/ 142875 w 1762125"/>
              <a:gd name="connsiteY2" fmla="*/ 504825 h 638994"/>
              <a:gd name="connsiteX3" fmla="*/ 642938 w 1762125"/>
              <a:gd name="connsiteY3" fmla="*/ 619125 h 638994"/>
              <a:gd name="connsiteX4" fmla="*/ 895350 w 1762125"/>
              <a:gd name="connsiteY4" fmla="*/ 638175 h 638994"/>
              <a:gd name="connsiteX5" fmla="*/ 1071563 w 1762125"/>
              <a:gd name="connsiteY5" fmla="*/ 609600 h 638994"/>
              <a:gd name="connsiteX6" fmla="*/ 1233488 w 1762125"/>
              <a:gd name="connsiteY6" fmla="*/ 509587 h 638994"/>
              <a:gd name="connsiteX7" fmla="*/ 1371600 w 1762125"/>
              <a:gd name="connsiteY7" fmla="*/ 390525 h 638994"/>
              <a:gd name="connsiteX8" fmla="*/ 1519238 w 1762125"/>
              <a:gd name="connsiteY8" fmla="*/ 238125 h 638994"/>
              <a:gd name="connsiteX9" fmla="*/ 1600200 w 1762125"/>
              <a:gd name="connsiteY9" fmla="*/ 157162 h 638994"/>
              <a:gd name="connsiteX10" fmla="*/ 1719263 w 1762125"/>
              <a:gd name="connsiteY10" fmla="*/ 38100 h 638994"/>
              <a:gd name="connsiteX11" fmla="*/ 1762125 w 1762125"/>
              <a:gd name="connsiteY11" fmla="*/ 0 h 638994"/>
              <a:gd name="connsiteX0" fmla="*/ 0 w 1762125"/>
              <a:gd name="connsiteY0" fmla="*/ 385762 h 640387"/>
              <a:gd name="connsiteX1" fmla="*/ 52388 w 1762125"/>
              <a:gd name="connsiteY1" fmla="*/ 461962 h 640387"/>
              <a:gd name="connsiteX2" fmla="*/ 211455 w 1762125"/>
              <a:gd name="connsiteY2" fmla="*/ 466725 h 640387"/>
              <a:gd name="connsiteX3" fmla="*/ 642938 w 1762125"/>
              <a:gd name="connsiteY3" fmla="*/ 619125 h 640387"/>
              <a:gd name="connsiteX4" fmla="*/ 895350 w 1762125"/>
              <a:gd name="connsiteY4" fmla="*/ 638175 h 640387"/>
              <a:gd name="connsiteX5" fmla="*/ 1071563 w 1762125"/>
              <a:gd name="connsiteY5" fmla="*/ 609600 h 640387"/>
              <a:gd name="connsiteX6" fmla="*/ 1233488 w 1762125"/>
              <a:gd name="connsiteY6" fmla="*/ 509587 h 640387"/>
              <a:gd name="connsiteX7" fmla="*/ 1371600 w 1762125"/>
              <a:gd name="connsiteY7" fmla="*/ 390525 h 640387"/>
              <a:gd name="connsiteX8" fmla="*/ 1519238 w 1762125"/>
              <a:gd name="connsiteY8" fmla="*/ 238125 h 640387"/>
              <a:gd name="connsiteX9" fmla="*/ 1600200 w 1762125"/>
              <a:gd name="connsiteY9" fmla="*/ 157162 h 640387"/>
              <a:gd name="connsiteX10" fmla="*/ 1719263 w 1762125"/>
              <a:gd name="connsiteY10" fmla="*/ 38100 h 640387"/>
              <a:gd name="connsiteX11" fmla="*/ 1762125 w 1762125"/>
              <a:gd name="connsiteY11" fmla="*/ 0 h 640387"/>
              <a:gd name="connsiteX0" fmla="*/ 0 w 1762125"/>
              <a:gd name="connsiteY0" fmla="*/ 385762 h 645698"/>
              <a:gd name="connsiteX1" fmla="*/ 52388 w 1762125"/>
              <a:gd name="connsiteY1" fmla="*/ 461962 h 645698"/>
              <a:gd name="connsiteX2" fmla="*/ 211455 w 1762125"/>
              <a:gd name="connsiteY2" fmla="*/ 466725 h 645698"/>
              <a:gd name="connsiteX3" fmla="*/ 635318 w 1762125"/>
              <a:gd name="connsiteY3" fmla="*/ 481965 h 645698"/>
              <a:gd name="connsiteX4" fmla="*/ 895350 w 1762125"/>
              <a:gd name="connsiteY4" fmla="*/ 638175 h 645698"/>
              <a:gd name="connsiteX5" fmla="*/ 1071563 w 1762125"/>
              <a:gd name="connsiteY5" fmla="*/ 609600 h 645698"/>
              <a:gd name="connsiteX6" fmla="*/ 1233488 w 1762125"/>
              <a:gd name="connsiteY6" fmla="*/ 509587 h 645698"/>
              <a:gd name="connsiteX7" fmla="*/ 1371600 w 1762125"/>
              <a:gd name="connsiteY7" fmla="*/ 390525 h 645698"/>
              <a:gd name="connsiteX8" fmla="*/ 1519238 w 1762125"/>
              <a:gd name="connsiteY8" fmla="*/ 238125 h 645698"/>
              <a:gd name="connsiteX9" fmla="*/ 1600200 w 1762125"/>
              <a:gd name="connsiteY9" fmla="*/ 157162 h 645698"/>
              <a:gd name="connsiteX10" fmla="*/ 1719263 w 1762125"/>
              <a:gd name="connsiteY10" fmla="*/ 38100 h 645698"/>
              <a:gd name="connsiteX11" fmla="*/ 1762125 w 1762125"/>
              <a:gd name="connsiteY11" fmla="*/ 0 h 645698"/>
              <a:gd name="connsiteX0" fmla="*/ 0 w 1762125"/>
              <a:gd name="connsiteY0" fmla="*/ 385762 h 609680"/>
              <a:gd name="connsiteX1" fmla="*/ 52388 w 1762125"/>
              <a:gd name="connsiteY1" fmla="*/ 461962 h 609680"/>
              <a:gd name="connsiteX2" fmla="*/ 211455 w 1762125"/>
              <a:gd name="connsiteY2" fmla="*/ 466725 h 609680"/>
              <a:gd name="connsiteX3" fmla="*/ 635318 w 1762125"/>
              <a:gd name="connsiteY3" fmla="*/ 481965 h 609680"/>
              <a:gd name="connsiteX4" fmla="*/ 895350 w 1762125"/>
              <a:gd name="connsiteY4" fmla="*/ 493395 h 609680"/>
              <a:gd name="connsiteX5" fmla="*/ 1071563 w 1762125"/>
              <a:gd name="connsiteY5" fmla="*/ 609600 h 609680"/>
              <a:gd name="connsiteX6" fmla="*/ 1233488 w 1762125"/>
              <a:gd name="connsiteY6" fmla="*/ 509587 h 609680"/>
              <a:gd name="connsiteX7" fmla="*/ 1371600 w 1762125"/>
              <a:gd name="connsiteY7" fmla="*/ 390525 h 609680"/>
              <a:gd name="connsiteX8" fmla="*/ 1519238 w 1762125"/>
              <a:gd name="connsiteY8" fmla="*/ 238125 h 609680"/>
              <a:gd name="connsiteX9" fmla="*/ 1600200 w 1762125"/>
              <a:gd name="connsiteY9" fmla="*/ 157162 h 609680"/>
              <a:gd name="connsiteX10" fmla="*/ 1719263 w 1762125"/>
              <a:gd name="connsiteY10" fmla="*/ 38100 h 609680"/>
              <a:gd name="connsiteX11" fmla="*/ 1762125 w 1762125"/>
              <a:gd name="connsiteY11" fmla="*/ 0 h 609680"/>
              <a:gd name="connsiteX0" fmla="*/ 0 w 1762125"/>
              <a:gd name="connsiteY0" fmla="*/ 385762 h 516929"/>
              <a:gd name="connsiteX1" fmla="*/ 52388 w 1762125"/>
              <a:gd name="connsiteY1" fmla="*/ 461962 h 516929"/>
              <a:gd name="connsiteX2" fmla="*/ 211455 w 1762125"/>
              <a:gd name="connsiteY2" fmla="*/ 466725 h 516929"/>
              <a:gd name="connsiteX3" fmla="*/ 635318 w 1762125"/>
              <a:gd name="connsiteY3" fmla="*/ 481965 h 516929"/>
              <a:gd name="connsiteX4" fmla="*/ 895350 w 1762125"/>
              <a:gd name="connsiteY4" fmla="*/ 493395 h 516929"/>
              <a:gd name="connsiteX5" fmla="*/ 1071563 w 1762125"/>
              <a:gd name="connsiteY5" fmla="*/ 502920 h 516929"/>
              <a:gd name="connsiteX6" fmla="*/ 1233488 w 1762125"/>
              <a:gd name="connsiteY6" fmla="*/ 509587 h 516929"/>
              <a:gd name="connsiteX7" fmla="*/ 1371600 w 1762125"/>
              <a:gd name="connsiteY7" fmla="*/ 390525 h 516929"/>
              <a:gd name="connsiteX8" fmla="*/ 1519238 w 1762125"/>
              <a:gd name="connsiteY8" fmla="*/ 238125 h 516929"/>
              <a:gd name="connsiteX9" fmla="*/ 1600200 w 1762125"/>
              <a:gd name="connsiteY9" fmla="*/ 157162 h 516929"/>
              <a:gd name="connsiteX10" fmla="*/ 1719263 w 1762125"/>
              <a:gd name="connsiteY10" fmla="*/ 38100 h 516929"/>
              <a:gd name="connsiteX11" fmla="*/ 1762125 w 1762125"/>
              <a:gd name="connsiteY11" fmla="*/ 0 h 516929"/>
              <a:gd name="connsiteX0" fmla="*/ 0 w 1762125"/>
              <a:gd name="connsiteY0" fmla="*/ 385762 h 516929"/>
              <a:gd name="connsiteX1" fmla="*/ 52388 w 1762125"/>
              <a:gd name="connsiteY1" fmla="*/ 461962 h 516929"/>
              <a:gd name="connsiteX2" fmla="*/ 287655 w 1762125"/>
              <a:gd name="connsiteY2" fmla="*/ 360045 h 516929"/>
              <a:gd name="connsiteX3" fmla="*/ 635318 w 1762125"/>
              <a:gd name="connsiteY3" fmla="*/ 481965 h 516929"/>
              <a:gd name="connsiteX4" fmla="*/ 895350 w 1762125"/>
              <a:gd name="connsiteY4" fmla="*/ 493395 h 516929"/>
              <a:gd name="connsiteX5" fmla="*/ 1071563 w 1762125"/>
              <a:gd name="connsiteY5" fmla="*/ 502920 h 516929"/>
              <a:gd name="connsiteX6" fmla="*/ 1233488 w 1762125"/>
              <a:gd name="connsiteY6" fmla="*/ 509587 h 516929"/>
              <a:gd name="connsiteX7" fmla="*/ 1371600 w 1762125"/>
              <a:gd name="connsiteY7" fmla="*/ 390525 h 516929"/>
              <a:gd name="connsiteX8" fmla="*/ 1519238 w 1762125"/>
              <a:gd name="connsiteY8" fmla="*/ 238125 h 516929"/>
              <a:gd name="connsiteX9" fmla="*/ 1600200 w 1762125"/>
              <a:gd name="connsiteY9" fmla="*/ 157162 h 516929"/>
              <a:gd name="connsiteX10" fmla="*/ 1719263 w 1762125"/>
              <a:gd name="connsiteY10" fmla="*/ 38100 h 516929"/>
              <a:gd name="connsiteX11" fmla="*/ 1762125 w 1762125"/>
              <a:gd name="connsiteY11" fmla="*/ 0 h 516929"/>
              <a:gd name="connsiteX0" fmla="*/ 0 w 1762125"/>
              <a:gd name="connsiteY0" fmla="*/ 385762 h 516929"/>
              <a:gd name="connsiteX1" fmla="*/ 52388 w 1762125"/>
              <a:gd name="connsiteY1" fmla="*/ 401002 h 516929"/>
              <a:gd name="connsiteX2" fmla="*/ 287655 w 1762125"/>
              <a:gd name="connsiteY2" fmla="*/ 360045 h 516929"/>
              <a:gd name="connsiteX3" fmla="*/ 635318 w 1762125"/>
              <a:gd name="connsiteY3" fmla="*/ 481965 h 516929"/>
              <a:gd name="connsiteX4" fmla="*/ 895350 w 1762125"/>
              <a:gd name="connsiteY4" fmla="*/ 493395 h 516929"/>
              <a:gd name="connsiteX5" fmla="*/ 1071563 w 1762125"/>
              <a:gd name="connsiteY5" fmla="*/ 502920 h 516929"/>
              <a:gd name="connsiteX6" fmla="*/ 1233488 w 1762125"/>
              <a:gd name="connsiteY6" fmla="*/ 509587 h 516929"/>
              <a:gd name="connsiteX7" fmla="*/ 1371600 w 1762125"/>
              <a:gd name="connsiteY7" fmla="*/ 390525 h 516929"/>
              <a:gd name="connsiteX8" fmla="*/ 1519238 w 1762125"/>
              <a:gd name="connsiteY8" fmla="*/ 238125 h 516929"/>
              <a:gd name="connsiteX9" fmla="*/ 1600200 w 1762125"/>
              <a:gd name="connsiteY9" fmla="*/ 157162 h 516929"/>
              <a:gd name="connsiteX10" fmla="*/ 1719263 w 1762125"/>
              <a:gd name="connsiteY10" fmla="*/ 38100 h 516929"/>
              <a:gd name="connsiteX11" fmla="*/ 1762125 w 1762125"/>
              <a:gd name="connsiteY11" fmla="*/ 0 h 516929"/>
              <a:gd name="connsiteX0" fmla="*/ 0 w 1762125"/>
              <a:gd name="connsiteY0" fmla="*/ 385762 h 516929"/>
              <a:gd name="connsiteX1" fmla="*/ 52388 w 1762125"/>
              <a:gd name="connsiteY1" fmla="*/ 401002 h 516929"/>
              <a:gd name="connsiteX2" fmla="*/ 287655 w 1762125"/>
              <a:gd name="connsiteY2" fmla="*/ 360045 h 516929"/>
              <a:gd name="connsiteX3" fmla="*/ 665798 w 1762125"/>
              <a:gd name="connsiteY3" fmla="*/ 428625 h 516929"/>
              <a:gd name="connsiteX4" fmla="*/ 895350 w 1762125"/>
              <a:gd name="connsiteY4" fmla="*/ 493395 h 516929"/>
              <a:gd name="connsiteX5" fmla="*/ 1071563 w 1762125"/>
              <a:gd name="connsiteY5" fmla="*/ 502920 h 516929"/>
              <a:gd name="connsiteX6" fmla="*/ 1233488 w 1762125"/>
              <a:gd name="connsiteY6" fmla="*/ 509587 h 516929"/>
              <a:gd name="connsiteX7" fmla="*/ 1371600 w 1762125"/>
              <a:gd name="connsiteY7" fmla="*/ 390525 h 516929"/>
              <a:gd name="connsiteX8" fmla="*/ 1519238 w 1762125"/>
              <a:gd name="connsiteY8" fmla="*/ 238125 h 516929"/>
              <a:gd name="connsiteX9" fmla="*/ 1600200 w 1762125"/>
              <a:gd name="connsiteY9" fmla="*/ 157162 h 516929"/>
              <a:gd name="connsiteX10" fmla="*/ 1719263 w 1762125"/>
              <a:gd name="connsiteY10" fmla="*/ 38100 h 516929"/>
              <a:gd name="connsiteX11" fmla="*/ 1762125 w 1762125"/>
              <a:gd name="connsiteY11" fmla="*/ 0 h 516929"/>
              <a:gd name="connsiteX0" fmla="*/ 0 w 1762125"/>
              <a:gd name="connsiteY0" fmla="*/ 385762 h 516929"/>
              <a:gd name="connsiteX1" fmla="*/ 52388 w 1762125"/>
              <a:gd name="connsiteY1" fmla="*/ 401002 h 516929"/>
              <a:gd name="connsiteX2" fmla="*/ 363855 w 1762125"/>
              <a:gd name="connsiteY2" fmla="*/ 329565 h 516929"/>
              <a:gd name="connsiteX3" fmla="*/ 665798 w 1762125"/>
              <a:gd name="connsiteY3" fmla="*/ 428625 h 516929"/>
              <a:gd name="connsiteX4" fmla="*/ 895350 w 1762125"/>
              <a:gd name="connsiteY4" fmla="*/ 493395 h 516929"/>
              <a:gd name="connsiteX5" fmla="*/ 1071563 w 1762125"/>
              <a:gd name="connsiteY5" fmla="*/ 502920 h 516929"/>
              <a:gd name="connsiteX6" fmla="*/ 1233488 w 1762125"/>
              <a:gd name="connsiteY6" fmla="*/ 509587 h 516929"/>
              <a:gd name="connsiteX7" fmla="*/ 1371600 w 1762125"/>
              <a:gd name="connsiteY7" fmla="*/ 390525 h 516929"/>
              <a:gd name="connsiteX8" fmla="*/ 1519238 w 1762125"/>
              <a:gd name="connsiteY8" fmla="*/ 238125 h 516929"/>
              <a:gd name="connsiteX9" fmla="*/ 1600200 w 1762125"/>
              <a:gd name="connsiteY9" fmla="*/ 157162 h 516929"/>
              <a:gd name="connsiteX10" fmla="*/ 1719263 w 1762125"/>
              <a:gd name="connsiteY10" fmla="*/ 38100 h 516929"/>
              <a:gd name="connsiteX11" fmla="*/ 1762125 w 1762125"/>
              <a:gd name="connsiteY11" fmla="*/ 0 h 516929"/>
              <a:gd name="connsiteX0" fmla="*/ 0 w 1762125"/>
              <a:gd name="connsiteY0" fmla="*/ 385762 h 510571"/>
              <a:gd name="connsiteX1" fmla="*/ 52388 w 1762125"/>
              <a:gd name="connsiteY1" fmla="*/ 401002 h 510571"/>
              <a:gd name="connsiteX2" fmla="*/ 363855 w 1762125"/>
              <a:gd name="connsiteY2" fmla="*/ 329565 h 510571"/>
              <a:gd name="connsiteX3" fmla="*/ 665798 w 1762125"/>
              <a:gd name="connsiteY3" fmla="*/ 428625 h 510571"/>
              <a:gd name="connsiteX4" fmla="*/ 895350 w 1762125"/>
              <a:gd name="connsiteY4" fmla="*/ 493395 h 510571"/>
              <a:gd name="connsiteX5" fmla="*/ 1071563 w 1762125"/>
              <a:gd name="connsiteY5" fmla="*/ 449580 h 510571"/>
              <a:gd name="connsiteX6" fmla="*/ 1233488 w 1762125"/>
              <a:gd name="connsiteY6" fmla="*/ 509587 h 510571"/>
              <a:gd name="connsiteX7" fmla="*/ 1371600 w 1762125"/>
              <a:gd name="connsiteY7" fmla="*/ 390525 h 510571"/>
              <a:gd name="connsiteX8" fmla="*/ 1519238 w 1762125"/>
              <a:gd name="connsiteY8" fmla="*/ 238125 h 510571"/>
              <a:gd name="connsiteX9" fmla="*/ 1600200 w 1762125"/>
              <a:gd name="connsiteY9" fmla="*/ 157162 h 510571"/>
              <a:gd name="connsiteX10" fmla="*/ 1719263 w 1762125"/>
              <a:gd name="connsiteY10" fmla="*/ 38100 h 510571"/>
              <a:gd name="connsiteX11" fmla="*/ 1762125 w 1762125"/>
              <a:gd name="connsiteY11" fmla="*/ 0 h 510571"/>
              <a:gd name="connsiteX0" fmla="*/ 0 w 1762125"/>
              <a:gd name="connsiteY0" fmla="*/ 385762 h 493605"/>
              <a:gd name="connsiteX1" fmla="*/ 52388 w 1762125"/>
              <a:gd name="connsiteY1" fmla="*/ 401002 h 493605"/>
              <a:gd name="connsiteX2" fmla="*/ 363855 w 1762125"/>
              <a:gd name="connsiteY2" fmla="*/ 329565 h 493605"/>
              <a:gd name="connsiteX3" fmla="*/ 665798 w 1762125"/>
              <a:gd name="connsiteY3" fmla="*/ 428625 h 493605"/>
              <a:gd name="connsiteX4" fmla="*/ 895350 w 1762125"/>
              <a:gd name="connsiteY4" fmla="*/ 493395 h 493605"/>
              <a:gd name="connsiteX5" fmla="*/ 1071563 w 1762125"/>
              <a:gd name="connsiteY5" fmla="*/ 449580 h 493605"/>
              <a:gd name="connsiteX6" fmla="*/ 1225868 w 1762125"/>
              <a:gd name="connsiteY6" fmla="*/ 456247 h 493605"/>
              <a:gd name="connsiteX7" fmla="*/ 1371600 w 1762125"/>
              <a:gd name="connsiteY7" fmla="*/ 390525 h 493605"/>
              <a:gd name="connsiteX8" fmla="*/ 1519238 w 1762125"/>
              <a:gd name="connsiteY8" fmla="*/ 238125 h 493605"/>
              <a:gd name="connsiteX9" fmla="*/ 1600200 w 1762125"/>
              <a:gd name="connsiteY9" fmla="*/ 157162 h 493605"/>
              <a:gd name="connsiteX10" fmla="*/ 1719263 w 1762125"/>
              <a:gd name="connsiteY10" fmla="*/ 38100 h 493605"/>
              <a:gd name="connsiteX11" fmla="*/ 1762125 w 1762125"/>
              <a:gd name="connsiteY11" fmla="*/ 0 h 493605"/>
              <a:gd name="connsiteX0" fmla="*/ 0 w 1762125"/>
              <a:gd name="connsiteY0" fmla="*/ 385762 h 493673"/>
              <a:gd name="connsiteX1" fmla="*/ 52388 w 1762125"/>
              <a:gd name="connsiteY1" fmla="*/ 401002 h 493673"/>
              <a:gd name="connsiteX2" fmla="*/ 363855 w 1762125"/>
              <a:gd name="connsiteY2" fmla="*/ 329565 h 493673"/>
              <a:gd name="connsiteX3" fmla="*/ 665798 w 1762125"/>
              <a:gd name="connsiteY3" fmla="*/ 428625 h 493673"/>
              <a:gd name="connsiteX4" fmla="*/ 895350 w 1762125"/>
              <a:gd name="connsiteY4" fmla="*/ 493395 h 493673"/>
              <a:gd name="connsiteX5" fmla="*/ 1071563 w 1762125"/>
              <a:gd name="connsiteY5" fmla="*/ 449580 h 493673"/>
              <a:gd name="connsiteX6" fmla="*/ 1371600 w 1762125"/>
              <a:gd name="connsiteY6" fmla="*/ 390525 h 493673"/>
              <a:gd name="connsiteX7" fmla="*/ 1519238 w 1762125"/>
              <a:gd name="connsiteY7" fmla="*/ 238125 h 493673"/>
              <a:gd name="connsiteX8" fmla="*/ 1600200 w 1762125"/>
              <a:gd name="connsiteY8" fmla="*/ 157162 h 493673"/>
              <a:gd name="connsiteX9" fmla="*/ 1719263 w 1762125"/>
              <a:gd name="connsiteY9" fmla="*/ 38100 h 493673"/>
              <a:gd name="connsiteX10" fmla="*/ 1762125 w 1762125"/>
              <a:gd name="connsiteY10" fmla="*/ 0 h 493673"/>
              <a:gd name="connsiteX0" fmla="*/ 0 w 1762125"/>
              <a:gd name="connsiteY0" fmla="*/ 385762 h 493591"/>
              <a:gd name="connsiteX1" fmla="*/ 52388 w 1762125"/>
              <a:gd name="connsiteY1" fmla="*/ 401002 h 493591"/>
              <a:gd name="connsiteX2" fmla="*/ 363855 w 1762125"/>
              <a:gd name="connsiteY2" fmla="*/ 329565 h 493591"/>
              <a:gd name="connsiteX3" fmla="*/ 665798 w 1762125"/>
              <a:gd name="connsiteY3" fmla="*/ 428625 h 493591"/>
              <a:gd name="connsiteX4" fmla="*/ 895350 w 1762125"/>
              <a:gd name="connsiteY4" fmla="*/ 493395 h 493591"/>
              <a:gd name="connsiteX5" fmla="*/ 1071563 w 1762125"/>
              <a:gd name="connsiteY5" fmla="*/ 449580 h 493591"/>
              <a:gd name="connsiteX6" fmla="*/ 1158240 w 1762125"/>
              <a:gd name="connsiteY6" fmla="*/ 474345 h 493591"/>
              <a:gd name="connsiteX7" fmla="*/ 1519238 w 1762125"/>
              <a:gd name="connsiteY7" fmla="*/ 238125 h 493591"/>
              <a:gd name="connsiteX8" fmla="*/ 1600200 w 1762125"/>
              <a:gd name="connsiteY8" fmla="*/ 157162 h 493591"/>
              <a:gd name="connsiteX9" fmla="*/ 1719263 w 1762125"/>
              <a:gd name="connsiteY9" fmla="*/ 38100 h 493591"/>
              <a:gd name="connsiteX10" fmla="*/ 1762125 w 1762125"/>
              <a:gd name="connsiteY10" fmla="*/ 0 h 493591"/>
              <a:gd name="connsiteX0" fmla="*/ 0 w 1762125"/>
              <a:gd name="connsiteY0" fmla="*/ 385762 h 504614"/>
              <a:gd name="connsiteX1" fmla="*/ 52388 w 1762125"/>
              <a:gd name="connsiteY1" fmla="*/ 401002 h 504614"/>
              <a:gd name="connsiteX2" fmla="*/ 363855 w 1762125"/>
              <a:gd name="connsiteY2" fmla="*/ 329565 h 504614"/>
              <a:gd name="connsiteX3" fmla="*/ 665798 w 1762125"/>
              <a:gd name="connsiteY3" fmla="*/ 428625 h 504614"/>
              <a:gd name="connsiteX4" fmla="*/ 895350 w 1762125"/>
              <a:gd name="connsiteY4" fmla="*/ 493395 h 504614"/>
              <a:gd name="connsiteX5" fmla="*/ 1002983 w 1762125"/>
              <a:gd name="connsiteY5" fmla="*/ 502920 h 504614"/>
              <a:gd name="connsiteX6" fmla="*/ 1158240 w 1762125"/>
              <a:gd name="connsiteY6" fmla="*/ 474345 h 504614"/>
              <a:gd name="connsiteX7" fmla="*/ 1519238 w 1762125"/>
              <a:gd name="connsiteY7" fmla="*/ 238125 h 504614"/>
              <a:gd name="connsiteX8" fmla="*/ 1600200 w 1762125"/>
              <a:gd name="connsiteY8" fmla="*/ 157162 h 504614"/>
              <a:gd name="connsiteX9" fmla="*/ 1719263 w 1762125"/>
              <a:gd name="connsiteY9" fmla="*/ 38100 h 504614"/>
              <a:gd name="connsiteX10" fmla="*/ 1762125 w 1762125"/>
              <a:gd name="connsiteY10" fmla="*/ 0 h 504614"/>
              <a:gd name="connsiteX0" fmla="*/ 0 w 1762125"/>
              <a:gd name="connsiteY0" fmla="*/ 385762 h 504614"/>
              <a:gd name="connsiteX1" fmla="*/ 52388 w 1762125"/>
              <a:gd name="connsiteY1" fmla="*/ 401002 h 504614"/>
              <a:gd name="connsiteX2" fmla="*/ 309880 w 1762125"/>
              <a:gd name="connsiteY2" fmla="*/ 326390 h 504614"/>
              <a:gd name="connsiteX3" fmla="*/ 665798 w 1762125"/>
              <a:gd name="connsiteY3" fmla="*/ 428625 h 504614"/>
              <a:gd name="connsiteX4" fmla="*/ 895350 w 1762125"/>
              <a:gd name="connsiteY4" fmla="*/ 493395 h 504614"/>
              <a:gd name="connsiteX5" fmla="*/ 1002983 w 1762125"/>
              <a:gd name="connsiteY5" fmla="*/ 502920 h 504614"/>
              <a:gd name="connsiteX6" fmla="*/ 1158240 w 1762125"/>
              <a:gd name="connsiteY6" fmla="*/ 474345 h 504614"/>
              <a:gd name="connsiteX7" fmla="*/ 1519238 w 1762125"/>
              <a:gd name="connsiteY7" fmla="*/ 238125 h 504614"/>
              <a:gd name="connsiteX8" fmla="*/ 1600200 w 1762125"/>
              <a:gd name="connsiteY8" fmla="*/ 157162 h 504614"/>
              <a:gd name="connsiteX9" fmla="*/ 1719263 w 1762125"/>
              <a:gd name="connsiteY9" fmla="*/ 38100 h 504614"/>
              <a:gd name="connsiteX10" fmla="*/ 1762125 w 1762125"/>
              <a:gd name="connsiteY10" fmla="*/ 0 h 504614"/>
              <a:gd name="connsiteX0" fmla="*/ 0 w 1762125"/>
              <a:gd name="connsiteY0" fmla="*/ 385762 h 504614"/>
              <a:gd name="connsiteX1" fmla="*/ 52388 w 1762125"/>
              <a:gd name="connsiteY1" fmla="*/ 401002 h 504614"/>
              <a:gd name="connsiteX2" fmla="*/ 309880 w 1762125"/>
              <a:gd name="connsiteY2" fmla="*/ 326390 h 504614"/>
              <a:gd name="connsiteX3" fmla="*/ 665798 w 1762125"/>
              <a:gd name="connsiteY3" fmla="*/ 428625 h 504614"/>
              <a:gd name="connsiteX4" fmla="*/ 895350 w 1762125"/>
              <a:gd name="connsiteY4" fmla="*/ 493395 h 504614"/>
              <a:gd name="connsiteX5" fmla="*/ 1002983 w 1762125"/>
              <a:gd name="connsiteY5" fmla="*/ 502920 h 504614"/>
              <a:gd name="connsiteX6" fmla="*/ 1158240 w 1762125"/>
              <a:gd name="connsiteY6" fmla="*/ 474345 h 504614"/>
              <a:gd name="connsiteX7" fmla="*/ 1519238 w 1762125"/>
              <a:gd name="connsiteY7" fmla="*/ 238125 h 504614"/>
              <a:gd name="connsiteX8" fmla="*/ 1600200 w 1762125"/>
              <a:gd name="connsiteY8" fmla="*/ 157162 h 504614"/>
              <a:gd name="connsiteX9" fmla="*/ 1719263 w 1762125"/>
              <a:gd name="connsiteY9" fmla="*/ 38100 h 504614"/>
              <a:gd name="connsiteX10" fmla="*/ 1762125 w 1762125"/>
              <a:gd name="connsiteY10" fmla="*/ 0 h 504614"/>
              <a:gd name="connsiteX0" fmla="*/ 0 w 1762125"/>
              <a:gd name="connsiteY0" fmla="*/ 385762 h 504614"/>
              <a:gd name="connsiteX1" fmla="*/ 52388 w 1762125"/>
              <a:gd name="connsiteY1" fmla="*/ 359727 h 504614"/>
              <a:gd name="connsiteX2" fmla="*/ 309880 w 1762125"/>
              <a:gd name="connsiteY2" fmla="*/ 326390 h 504614"/>
              <a:gd name="connsiteX3" fmla="*/ 665798 w 1762125"/>
              <a:gd name="connsiteY3" fmla="*/ 428625 h 504614"/>
              <a:gd name="connsiteX4" fmla="*/ 895350 w 1762125"/>
              <a:gd name="connsiteY4" fmla="*/ 493395 h 504614"/>
              <a:gd name="connsiteX5" fmla="*/ 1002983 w 1762125"/>
              <a:gd name="connsiteY5" fmla="*/ 502920 h 504614"/>
              <a:gd name="connsiteX6" fmla="*/ 1158240 w 1762125"/>
              <a:gd name="connsiteY6" fmla="*/ 474345 h 504614"/>
              <a:gd name="connsiteX7" fmla="*/ 1519238 w 1762125"/>
              <a:gd name="connsiteY7" fmla="*/ 238125 h 504614"/>
              <a:gd name="connsiteX8" fmla="*/ 1600200 w 1762125"/>
              <a:gd name="connsiteY8" fmla="*/ 157162 h 504614"/>
              <a:gd name="connsiteX9" fmla="*/ 1719263 w 1762125"/>
              <a:gd name="connsiteY9" fmla="*/ 38100 h 504614"/>
              <a:gd name="connsiteX10" fmla="*/ 1762125 w 1762125"/>
              <a:gd name="connsiteY10" fmla="*/ 0 h 504614"/>
              <a:gd name="connsiteX0" fmla="*/ 0 w 1762125"/>
              <a:gd name="connsiteY0" fmla="*/ 385762 h 504614"/>
              <a:gd name="connsiteX1" fmla="*/ 52388 w 1762125"/>
              <a:gd name="connsiteY1" fmla="*/ 359727 h 504614"/>
              <a:gd name="connsiteX2" fmla="*/ 309880 w 1762125"/>
              <a:gd name="connsiteY2" fmla="*/ 326390 h 504614"/>
              <a:gd name="connsiteX3" fmla="*/ 665798 w 1762125"/>
              <a:gd name="connsiteY3" fmla="*/ 428625 h 504614"/>
              <a:gd name="connsiteX4" fmla="*/ 895350 w 1762125"/>
              <a:gd name="connsiteY4" fmla="*/ 493395 h 504614"/>
              <a:gd name="connsiteX5" fmla="*/ 1002983 w 1762125"/>
              <a:gd name="connsiteY5" fmla="*/ 502920 h 504614"/>
              <a:gd name="connsiteX6" fmla="*/ 1158240 w 1762125"/>
              <a:gd name="connsiteY6" fmla="*/ 474345 h 504614"/>
              <a:gd name="connsiteX7" fmla="*/ 1519238 w 1762125"/>
              <a:gd name="connsiteY7" fmla="*/ 238125 h 504614"/>
              <a:gd name="connsiteX8" fmla="*/ 1600200 w 1762125"/>
              <a:gd name="connsiteY8" fmla="*/ 157162 h 504614"/>
              <a:gd name="connsiteX9" fmla="*/ 1719263 w 1762125"/>
              <a:gd name="connsiteY9" fmla="*/ 38100 h 504614"/>
              <a:gd name="connsiteX10" fmla="*/ 1762125 w 1762125"/>
              <a:gd name="connsiteY10" fmla="*/ 0 h 504614"/>
              <a:gd name="connsiteX0" fmla="*/ 0 w 1762125"/>
              <a:gd name="connsiteY0" fmla="*/ 385762 h 504614"/>
              <a:gd name="connsiteX1" fmla="*/ 52388 w 1762125"/>
              <a:gd name="connsiteY1" fmla="*/ 359727 h 504614"/>
              <a:gd name="connsiteX2" fmla="*/ 309880 w 1762125"/>
              <a:gd name="connsiteY2" fmla="*/ 326390 h 504614"/>
              <a:gd name="connsiteX3" fmla="*/ 665798 w 1762125"/>
              <a:gd name="connsiteY3" fmla="*/ 428625 h 504614"/>
              <a:gd name="connsiteX4" fmla="*/ 895350 w 1762125"/>
              <a:gd name="connsiteY4" fmla="*/ 493395 h 504614"/>
              <a:gd name="connsiteX5" fmla="*/ 1002983 w 1762125"/>
              <a:gd name="connsiteY5" fmla="*/ 502920 h 504614"/>
              <a:gd name="connsiteX6" fmla="*/ 1158240 w 1762125"/>
              <a:gd name="connsiteY6" fmla="*/ 474345 h 504614"/>
              <a:gd name="connsiteX7" fmla="*/ 1519238 w 1762125"/>
              <a:gd name="connsiteY7" fmla="*/ 238125 h 504614"/>
              <a:gd name="connsiteX8" fmla="*/ 1719263 w 1762125"/>
              <a:gd name="connsiteY8" fmla="*/ 38100 h 504614"/>
              <a:gd name="connsiteX9" fmla="*/ 1762125 w 1762125"/>
              <a:gd name="connsiteY9" fmla="*/ 0 h 504614"/>
              <a:gd name="connsiteX0" fmla="*/ 0 w 1762125"/>
              <a:gd name="connsiteY0" fmla="*/ 385762 h 504924"/>
              <a:gd name="connsiteX1" fmla="*/ 52388 w 1762125"/>
              <a:gd name="connsiteY1" fmla="*/ 359727 h 504924"/>
              <a:gd name="connsiteX2" fmla="*/ 309880 w 1762125"/>
              <a:gd name="connsiteY2" fmla="*/ 326390 h 504924"/>
              <a:gd name="connsiteX3" fmla="*/ 665798 w 1762125"/>
              <a:gd name="connsiteY3" fmla="*/ 428625 h 504924"/>
              <a:gd name="connsiteX4" fmla="*/ 895350 w 1762125"/>
              <a:gd name="connsiteY4" fmla="*/ 493395 h 504924"/>
              <a:gd name="connsiteX5" fmla="*/ 1002983 w 1762125"/>
              <a:gd name="connsiteY5" fmla="*/ 502920 h 504924"/>
              <a:gd name="connsiteX6" fmla="*/ 1158240 w 1762125"/>
              <a:gd name="connsiteY6" fmla="*/ 474345 h 504924"/>
              <a:gd name="connsiteX7" fmla="*/ 1506538 w 1762125"/>
              <a:gd name="connsiteY7" fmla="*/ 225425 h 504924"/>
              <a:gd name="connsiteX8" fmla="*/ 1719263 w 1762125"/>
              <a:gd name="connsiteY8" fmla="*/ 38100 h 504924"/>
              <a:gd name="connsiteX9" fmla="*/ 1762125 w 1762125"/>
              <a:gd name="connsiteY9" fmla="*/ 0 h 50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2125" h="504924">
                <a:moveTo>
                  <a:pt x="0" y="385762"/>
                </a:moveTo>
                <a:cubicBezTo>
                  <a:pt x="10914" y="401637"/>
                  <a:pt x="741" y="369622"/>
                  <a:pt x="52388" y="359727"/>
                </a:cubicBezTo>
                <a:cubicBezTo>
                  <a:pt x="104035" y="349832"/>
                  <a:pt x="213995" y="403807"/>
                  <a:pt x="309880" y="326390"/>
                </a:cubicBezTo>
                <a:cubicBezTo>
                  <a:pt x="405765" y="248973"/>
                  <a:pt x="568220" y="400791"/>
                  <a:pt x="665798" y="428625"/>
                </a:cubicBezTo>
                <a:cubicBezTo>
                  <a:pt x="763376" y="456459"/>
                  <a:pt x="839153" y="481013"/>
                  <a:pt x="895350" y="493395"/>
                </a:cubicBezTo>
                <a:cubicBezTo>
                  <a:pt x="951547" y="505777"/>
                  <a:pt x="959168" y="506095"/>
                  <a:pt x="1002983" y="502920"/>
                </a:cubicBezTo>
                <a:cubicBezTo>
                  <a:pt x="1046798" y="499745"/>
                  <a:pt x="1074314" y="520594"/>
                  <a:pt x="1158240" y="474345"/>
                </a:cubicBezTo>
                <a:cubicBezTo>
                  <a:pt x="1242166" y="428096"/>
                  <a:pt x="1413034" y="298132"/>
                  <a:pt x="1506538" y="225425"/>
                </a:cubicBezTo>
                <a:cubicBezTo>
                  <a:pt x="1600042" y="152718"/>
                  <a:pt x="1676665" y="75671"/>
                  <a:pt x="1719263" y="38100"/>
                </a:cubicBezTo>
                <a:cubicBezTo>
                  <a:pt x="1761861" y="529"/>
                  <a:pt x="1754187" y="5953"/>
                  <a:pt x="1762125" y="0"/>
                </a:cubicBezTo>
              </a:path>
            </a:pathLst>
          </a:custGeom>
          <a:noFill/>
          <a:ln w="4318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solidFill>
                <a:srgbClr val="00B050"/>
              </a:solidFill>
            </a:endParaRPr>
          </a:p>
        </p:txBody>
      </p:sp>
      <p:sp>
        <p:nvSpPr>
          <p:cNvPr id="95" name="Овал 94"/>
          <p:cNvSpPr/>
          <p:nvPr/>
        </p:nvSpPr>
        <p:spPr>
          <a:xfrm>
            <a:off x="3606918" y="3288203"/>
            <a:ext cx="237428" cy="23742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solidFill>
                <a:prstClr val="white"/>
              </a:solidFill>
            </a:endParaRPr>
          </a:p>
        </p:txBody>
      </p:sp>
      <p:sp>
        <p:nvSpPr>
          <p:cNvPr id="99" name="Полилиния 98"/>
          <p:cNvSpPr/>
          <p:nvPr/>
        </p:nvSpPr>
        <p:spPr>
          <a:xfrm>
            <a:off x="4163632" y="3168459"/>
            <a:ext cx="985066" cy="2779456"/>
          </a:xfrm>
          <a:custGeom>
            <a:avLst/>
            <a:gdLst>
              <a:gd name="connsiteX0" fmla="*/ 1171575 w 1171575"/>
              <a:gd name="connsiteY0" fmla="*/ 0 h 1576388"/>
              <a:gd name="connsiteX1" fmla="*/ 1023937 w 1171575"/>
              <a:gd name="connsiteY1" fmla="*/ 157163 h 1576388"/>
              <a:gd name="connsiteX2" fmla="*/ 709612 w 1171575"/>
              <a:gd name="connsiteY2" fmla="*/ 466725 h 1576388"/>
              <a:gd name="connsiteX3" fmla="*/ 466725 w 1171575"/>
              <a:gd name="connsiteY3" fmla="*/ 604838 h 1576388"/>
              <a:gd name="connsiteX4" fmla="*/ 319087 w 1171575"/>
              <a:gd name="connsiteY4" fmla="*/ 638175 h 1576388"/>
              <a:gd name="connsiteX5" fmla="*/ 204787 w 1171575"/>
              <a:gd name="connsiteY5" fmla="*/ 890588 h 1576388"/>
              <a:gd name="connsiteX6" fmla="*/ 76200 w 1171575"/>
              <a:gd name="connsiteY6" fmla="*/ 1295400 h 1576388"/>
              <a:gd name="connsiteX7" fmla="*/ 0 w 1171575"/>
              <a:gd name="connsiteY7" fmla="*/ 1576388 h 1576388"/>
              <a:gd name="connsiteX0" fmla="*/ 1247775 w 1247775"/>
              <a:gd name="connsiteY0" fmla="*/ 0 h 1962151"/>
              <a:gd name="connsiteX1" fmla="*/ 1100137 w 1247775"/>
              <a:gd name="connsiteY1" fmla="*/ 157163 h 1962151"/>
              <a:gd name="connsiteX2" fmla="*/ 785812 w 1247775"/>
              <a:gd name="connsiteY2" fmla="*/ 466725 h 1962151"/>
              <a:gd name="connsiteX3" fmla="*/ 542925 w 1247775"/>
              <a:gd name="connsiteY3" fmla="*/ 604838 h 1962151"/>
              <a:gd name="connsiteX4" fmla="*/ 395287 w 1247775"/>
              <a:gd name="connsiteY4" fmla="*/ 638175 h 1962151"/>
              <a:gd name="connsiteX5" fmla="*/ 280987 w 1247775"/>
              <a:gd name="connsiteY5" fmla="*/ 890588 h 1962151"/>
              <a:gd name="connsiteX6" fmla="*/ 152400 w 1247775"/>
              <a:gd name="connsiteY6" fmla="*/ 1295400 h 1962151"/>
              <a:gd name="connsiteX7" fmla="*/ 0 w 1247775"/>
              <a:gd name="connsiteY7" fmla="*/ 1962151 h 1962151"/>
              <a:gd name="connsiteX0" fmla="*/ 1290638 w 1290638"/>
              <a:gd name="connsiteY0" fmla="*/ 0 h 2562226"/>
              <a:gd name="connsiteX1" fmla="*/ 1143000 w 1290638"/>
              <a:gd name="connsiteY1" fmla="*/ 157163 h 2562226"/>
              <a:gd name="connsiteX2" fmla="*/ 828675 w 1290638"/>
              <a:gd name="connsiteY2" fmla="*/ 466725 h 2562226"/>
              <a:gd name="connsiteX3" fmla="*/ 585788 w 1290638"/>
              <a:gd name="connsiteY3" fmla="*/ 604838 h 2562226"/>
              <a:gd name="connsiteX4" fmla="*/ 438150 w 1290638"/>
              <a:gd name="connsiteY4" fmla="*/ 638175 h 2562226"/>
              <a:gd name="connsiteX5" fmla="*/ 323850 w 1290638"/>
              <a:gd name="connsiteY5" fmla="*/ 890588 h 2562226"/>
              <a:gd name="connsiteX6" fmla="*/ 195263 w 1290638"/>
              <a:gd name="connsiteY6" fmla="*/ 1295400 h 2562226"/>
              <a:gd name="connsiteX7" fmla="*/ 0 w 1290638"/>
              <a:gd name="connsiteY7" fmla="*/ 2562226 h 2562226"/>
              <a:gd name="connsiteX0" fmla="*/ 1290638 w 1290638"/>
              <a:gd name="connsiteY0" fmla="*/ 0 h 2562226"/>
              <a:gd name="connsiteX1" fmla="*/ 1143000 w 1290638"/>
              <a:gd name="connsiteY1" fmla="*/ 157163 h 2562226"/>
              <a:gd name="connsiteX2" fmla="*/ 828675 w 1290638"/>
              <a:gd name="connsiteY2" fmla="*/ 466725 h 2562226"/>
              <a:gd name="connsiteX3" fmla="*/ 585788 w 1290638"/>
              <a:gd name="connsiteY3" fmla="*/ 604838 h 2562226"/>
              <a:gd name="connsiteX4" fmla="*/ 438150 w 1290638"/>
              <a:gd name="connsiteY4" fmla="*/ 638175 h 2562226"/>
              <a:gd name="connsiteX5" fmla="*/ 323850 w 1290638"/>
              <a:gd name="connsiteY5" fmla="*/ 890588 h 2562226"/>
              <a:gd name="connsiteX6" fmla="*/ 195263 w 1290638"/>
              <a:gd name="connsiteY6" fmla="*/ 1295400 h 2562226"/>
              <a:gd name="connsiteX7" fmla="*/ 138113 w 1290638"/>
              <a:gd name="connsiteY7" fmla="*/ 1662112 h 2562226"/>
              <a:gd name="connsiteX8" fmla="*/ 0 w 1290638"/>
              <a:gd name="connsiteY8" fmla="*/ 2562226 h 2562226"/>
              <a:gd name="connsiteX0" fmla="*/ 1290638 w 1290638"/>
              <a:gd name="connsiteY0" fmla="*/ 0 h 2562226"/>
              <a:gd name="connsiteX1" fmla="*/ 1143000 w 1290638"/>
              <a:gd name="connsiteY1" fmla="*/ 157163 h 2562226"/>
              <a:gd name="connsiteX2" fmla="*/ 828675 w 1290638"/>
              <a:gd name="connsiteY2" fmla="*/ 466725 h 2562226"/>
              <a:gd name="connsiteX3" fmla="*/ 585788 w 1290638"/>
              <a:gd name="connsiteY3" fmla="*/ 604838 h 2562226"/>
              <a:gd name="connsiteX4" fmla="*/ 438150 w 1290638"/>
              <a:gd name="connsiteY4" fmla="*/ 638175 h 2562226"/>
              <a:gd name="connsiteX5" fmla="*/ 323850 w 1290638"/>
              <a:gd name="connsiteY5" fmla="*/ 890588 h 2562226"/>
              <a:gd name="connsiteX6" fmla="*/ 195263 w 1290638"/>
              <a:gd name="connsiteY6" fmla="*/ 1295400 h 2562226"/>
              <a:gd name="connsiteX7" fmla="*/ 100013 w 1290638"/>
              <a:gd name="connsiteY7" fmla="*/ 1662112 h 2562226"/>
              <a:gd name="connsiteX8" fmla="*/ 0 w 1290638"/>
              <a:gd name="connsiteY8" fmla="*/ 2562226 h 2562226"/>
              <a:gd name="connsiteX0" fmla="*/ 1366838 w 1366838"/>
              <a:gd name="connsiteY0" fmla="*/ 0 h 3128964"/>
              <a:gd name="connsiteX1" fmla="*/ 1219200 w 1366838"/>
              <a:gd name="connsiteY1" fmla="*/ 157163 h 3128964"/>
              <a:gd name="connsiteX2" fmla="*/ 904875 w 1366838"/>
              <a:gd name="connsiteY2" fmla="*/ 466725 h 3128964"/>
              <a:gd name="connsiteX3" fmla="*/ 661988 w 1366838"/>
              <a:gd name="connsiteY3" fmla="*/ 604838 h 3128964"/>
              <a:gd name="connsiteX4" fmla="*/ 514350 w 1366838"/>
              <a:gd name="connsiteY4" fmla="*/ 638175 h 3128964"/>
              <a:gd name="connsiteX5" fmla="*/ 400050 w 1366838"/>
              <a:gd name="connsiteY5" fmla="*/ 890588 h 3128964"/>
              <a:gd name="connsiteX6" fmla="*/ 271463 w 1366838"/>
              <a:gd name="connsiteY6" fmla="*/ 1295400 h 3128964"/>
              <a:gd name="connsiteX7" fmla="*/ 176213 w 1366838"/>
              <a:gd name="connsiteY7" fmla="*/ 1662112 h 3128964"/>
              <a:gd name="connsiteX8" fmla="*/ 0 w 1366838"/>
              <a:gd name="connsiteY8" fmla="*/ 3128964 h 3128964"/>
              <a:gd name="connsiteX0" fmla="*/ 1366838 w 1366838"/>
              <a:gd name="connsiteY0" fmla="*/ 0 h 3128964"/>
              <a:gd name="connsiteX1" fmla="*/ 1219200 w 1366838"/>
              <a:gd name="connsiteY1" fmla="*/ 157163 h 3128964"/>
              <a:gd name="connsiteX2" fmla="*/ 904875 w 1366838"/>
              <a:gd name="connsiteY2" fmla="*/ 466725 h 3128964"/>
              <a:gd name="connsiteX3" fmla="*/ 661988 w 1366838"/>
              <a:gd name="connsiteY3" fmla="*/ 604838 h 3128964"/>
              <a:gd name="connsiteX4" fmla="*/ 514350 w 1366838"/>
              <a:gd name="connsiteY4" fmla="*/ 638175 h 3128964"/>
              <a:gd name="connsiteX5" fmla="*/ 400050 w 1366838"/>
              <a:gd name="connsiteY5" fmla="*/ 890588 h 3128964"/>
              <a:gd name="connsiteX6" fmla="*/ 271463 w 1366838"/>
              <a:gd name="connsiteY6" fmla="*/ 1295400 h 3128964"/>
              <a:gd name="connsiteX7" fmla="*/ 176213 w 1366838"/>
              <a:gd name="connsiteY7" fmla="*/ 1662112 h 3128964"/>
              <a:gd name="connsiteX8" fmla="*/ 90488 w 1366838"/>
              <a:gd name="connsiteY8" fmla="*/ 2405062 h 3128964"/>
              <a:gd name="connsiteX9" fmla="*/ 0 w 1366838"/>
              <a:gd name="connsiteY9" fmla="*/ 3128964 h 3128964"/>
              <a:gd name="connsiteX0" fmla="*/ 1366838 w 1366838"/>
              <a:gd name="connsiteY0" fmla="*/ 0 h 3128964"/>
              <a:gd name="connsiteX1" fmla="*/ 1219200 w 1366838"/>
              <a:gd name="connsiteY1" fmla="*/ 157163 h 3128964"/>
              <a:gd name="connsiteX2" fmla="*/ 904875 w 1366838"/>
              <a:gd name="connsiteY2" fmla="*/ 466725 h 3128964"/>
              <a:gd name="connsiteX3" fmla="*/ 661988 w 1366838"/>
              <a:gd name="connsiteY3" fmla="*/ 604838 h 3128964"/>
              <a:gd name="connsiteX4" fmla="*/ 514350 w 1366838"/>
              <a:gd name="connsiteY4" fmla="*/ 638175 h 3128964"/>
              <a:gd name="connsiteX5" fmla="*/ 400050 w 1366838"/>
              <a:gd name="connsiteY5" fmla="*/ 890588 h 3128964"/>
              <a:gd name="connsiteX6" fmla="*/ 271463 w 1366838"/>
              <a:gd name="connsiteY6" fmla="*/ 1295400 h 3128964"/>
              <a:gd name="connsiteX7" fmla="*/ 176213 w 1366838"/>
              <a:gd name="connsiteY7" fmla="*/ 1662112 h 3128964"/>
              <a:gd name="connsiteX8" fmla="*/ 133351 w 1366838"/>
              <a:gd name="connsiteY8" fmla="*/ 2433637 h 3128964"/>
              <a:gd name="connsiteX9" fmla="*/ 0 w 1366838"/>
              <a:gd name="connsiteY9" fmla="*/ 3128964 h 3128964"/>
              <a:gd name="connsiteX0" fmla="*/ 1366838 w 1366838"/>
              <a:gd name="connsiteY0" fmla="*/ 0 h 3128964"/>
              <a:gd name="connsiteX1" fmla="*/ 1219200 w 1366838"/>
              <a:gd name="connsiteY1" fmla="*/ 157163 h 3128964"/>
              <a:gd name="connsiteX2" fmla="*/ 904875 w 1366838"/>
              <a:gd name="connsiteY2" fmla="*/ 466725 h 3128964"/>
              <a:gd name="connsiteX3" fmla="*/ 661988 w 1366838"/>
              <a:gd name="connsiteY3" fmla="*/ 604838 h 3128964"/>
              <a:gd name="connsiteX4" fmla="*/ 514350 w 1366838"/>
              <a:gd name="connsiteY4" fmla="*/ 638175 h 3128964"/>
              <a:gd name="connsiteX5" fmla="*/ 400050 w 1366838"/>
              <a:gd name="connsiteY5" fmla="*/ 890588 h 3128964"/>
              <a:gd name="connsiteX6" fmla="*/ 295275 w 1366838"/>
              <a:gd name="connsiteY6" fmla="*/ 1295400 h 3128964"/>
              <a:gd name="connsiteX7" fmla="*/ 176213 w 1366838"/>
              <a:gd name="connsiteY7" fmla="*/ 1662112 h 3128964"/>
              <a:gd name="connsiteX8" fmla="*/ 133351 w 1366838"/>
              <a:gd name="connsiteY8" fmla="*/ 2433637 h 3128964"/>
              <a:gd name="connsiteX9" fmla="*/ 0 w 1366838"/>
              <a:gd name="connsiteY9" fmla="*/ 3128964 h 3128964"/>
              <a:gd name="connsiteX0" fmla="*/ 1366838 w 1366838"/>
              <a:gd name="connsiteY0" fmla="*/ 0 h 3128964"/>
              <a:gd name="connsiteX1" fmla="*/ 1219200 w 1366838"/>
              <a:gd name="connsiteY1" fmla="*/ 157163 h 3128964"/>
              <a:gd name="connsiteX2" fmla="*/ 904875 w 1366838"/>
              <a:gd name="connsiteY2" fmla="*/ 466725 h 3128964"/>
              <a:gd name="connsiteX3" fmla="*/ 661988 w 1366838"/>
              <a:gd name="connsiteY3" fmla="*/ 604838 h 3128964"/>
              <a:gd name="connsiteX4" fmla="*/ 514350 w 1366838"/>
              <a:gd name="connsiteY4" fmla="*/ 638175 h 3128964"/>
              <a:gd name="connsiteX5" fmla="*/ 400050 w 1366838"/>
              <a:gd name="connsiteY5" fmla="*/ 890588 h 3128964"/>
              <a:gd name="connsiteX6" fmla="*/ 219075 w 1366838"/>
              <a:gd name="connsiteY6" fmla="*/ 1300162 h 3128964"/>
              <a:gd name="connsiteX7" fmla="*/ 176213 w 1366838"/>
              <a:gd name="connsiteY7" fmla="*/ 1662112 h 3128964"/>
              <a:gd name="connsiteX8" fmla="*/ 133351 w 1366838"/>
              <a:gd name="connsiteY8" fmla="*/ 2433637 h 3128964"/>
              <a:gd name="connsiteX9" fmla="*/ 0 w 1366838"/>
              <a:gd name="connsiteY9" fmla="*/ 3128964 h 3128964"/>
              <a:gd name="connsiteX0" fmla="*/ 1366838 w 1366838"/>
              <a:gd name="connsiteY0" fmla="*/ 0 h 3128964"/>
              <a:gd name="connsiteX1" fmla="*/ 1219200 w 1366838"/>
              <a:gd name="connsiteY1" fmla="*/ 157163 h 3128964"/>
              <a:gd name="connsiteX2" fmla="*/ 904875 w 1366838"/>
              <a:gd name="connsiteY2" fmla="*/ 466725 h 3128964"/>
              <a:gd name="connsiteX3" fmla="*/ 661988 w 1366838"/>
              <a:gd name="connsiteY3" fmla="*/ 604838 h 3128964"/>
              <a:gd name="connsiteX4" fmla="*/ 514350 w 1366838"/>
              <a:gd name="connsiteY4" fmla="*/ 638175 h 3128964"/>
              <a:gd name="connsiteX5" fmla="*/ 400050 w 1366838"/>
              <a:gd name="connsiteY5" fmla="*/ 890588 h 3128964"/>
              <a:gd name="connsiteX6" fmla="*/ 219075 w 1366838"/>
              <a:gd name="connsiteY6" fmla="*/ 1300162 h 3128964"/>
              <a:gd name="connsiteX7" fmla="*/ 176213 w 1366838"/>
              <a:gd name="connsiteY7" fmla="*/ 1662112 h 3128964"/>
              <a:gd name="connsiteX8" fmla="*/ 152400 w 1366838"/>
              <a:gd name="connsiteY8" fmla="*/ 1971674 h 3128964"/>
              <a:gd name="connsiteX9" fmla="*/ 133351 w 1366838"/>
              <a:gd name="connsiteY9" fmla="*/ 2433637 h 3128964"/>
              <a:gd name="connsiteX10" fmla="*/ 0 w 1366838"/>
              <a:gd name="connsiteY10" fmla="*/ 3128964 h 3128964"/>
              <a:gd name="connsiteX0" fmla="*/ 1366838 w 1366838"/>
              <a:gd name="connsiteY0" fmla="*/ 0 h 3128964"/>
              <a:gd name="connsiteX1" fmla="*/ 1219200 w 1366838"/>
              <a:gd name="connsiteY1" fmla="*/ 157163 h 3128964"/>
              <a:gd name="connsiteX2" fmla="*/ 904875 w 1366838"/>
              <a:gd name="connsiteY2" fmla="*/ 466725 h 3128964"/>
              <a:gd name="connsiteX3" fmla="*/ 661988 w 1366838"/>
              <a:gd name="connsiteY3" fmla="*/ 604838 h 3128964"/>
              <a:gd name="connsiteX4" fmla="*/ 514350 w 1366838"/>
              <a:gd name="connsiteY4" fmla="*/ 638175 h 3128964"/>
              <a:gd name="connsiteX5" fmla="*/ 400050 w 1366838"/>
              <a:gd name="connsiteY5" fmla="*/ 890588 h 3128964"/>
              <a:gd name="connsiteX6" fmla="*/ 219075 w 1366838"/>
              <a:gd name="connsiteY6" fmla="*/ 1300162 h 3128964"/>
              <a:gd name="connsiteX7" fmla="*/ 176213 w 1366838"/>
              <a:gd name="connsiteY7" fmla="*/ 1662112 h 3128964"/>
              <a:gd name="connsiteX8" fmla="*/ 190500 w 1366838"/>
              <a:gd name="connsiteY8" fmla="*/ 1971674 h 3128964"/>
              <a:gd name="connsiteX9" fmla="*/ 133351 w 1366838"/>
              <a:gd name="connsiteY9" fmla="*/ 2433637 h 3128964"/>
              <a:gd name="connsiteX10" fmla="*/ 0 w 1366838"/>
              <a:gd name="connsiteY10" fmla="*/ 3128964 h 3128964"/>
              <a:gd name="connsiteX0" fmla="*/ 1409700 w 1409700"/>
              <a:gd name="connsiteY0" fmla="*/ 0 h 3343276"/>
              <a:gd name="connsiteX1" fmla="*/ 1262062 w 1409700"/>
              <a:gd name="connsiteY1" fmla="*/ 157163 h 3343276"/>
              <a:gd name="connsiteX2" fmla="*/ 947737 w 1409700"/>
              <a:gd name="connsiteY2" fmla="*/ 466725 h 3343276"/>
              <a:gd name="connsiteX3" fmla="*/ 704850 w 1409700"/>
              <a:gd name="connsiteY3" fmla="*/ 604838 h 3343276"/>
              <a:gd name="connsiteX4" fmla="*/ 557212 w 1409700"/>
              <a:gd name="connsiteY4" fmla="*/ 638175 h 3343276"/>
              <a:gd name="connsiteX5" fmla="*/ 442912 w 1409700"/>
              <a:gd name="connsiteY5" fmla="*/ 890588 h 3343276"/>
              <a:gd name="connsiteX6" fmla="*/ 261937 w 1409700"/>
              <a:gd name="connsiteY6" fmla="*/ 1300162 h 3343276"/>
              <a:gd name="connsiteX7" fmla="*/ 219075 w 1409700"/>
              <a:gd name="connsiteY7" fmla="*/ 1662112 h 3343276"/>
              <a:gd name="connsiteX8" fmla="*/ 233362 w 1409700"/>
              <a:gd name="connsiteY8" fmla="*/ 1971674 h 3343276"/>
              <a:gd name="connsiteX9" fmla="*/ 176213 w 1409700"/>
              <a:gd name="connsiteY9" fmla="*/ 2433637 h 3343276"/>
              <a:gd name="connsiteX10" fmla="*/ 0 w 1409700"/>
              <a:gd name="connsiteY10" fmla="*/ 3343276 h 3343276"/>
              <a:gd name="connsiteX0" fmla="*/ 1409700 w 1409700"/>
              <a:gd name="connsiteY0" fmla="*/ 0 h 3343276"/>
              <a:gd name="connsiteX1" fmla="*/ 1262062 w 1409700"/>
              <a:gd name="connsiteY1" fmla="*/ 157163 h 3343276"/>
              <a:gd name="connsiteX2" fmla="*/ 917257 w 1409700"/>
              <a:gd name="connsiteY2" fmla="*/ 436245 h 3343276"/>
              <a:gd name="connsiteX3" fmla="*/ 704850 w 1409700"/>
              <a:gd name="connsiteY3" fmla="*/ 604838 h 3343276"/>
              <a:gd name="connsiteX4" fmla="*/ 557212 w 1409700"/>
              <a:gd name="connsiteY4" fmla="*/ 638175 h 3343276"/>
              <a:gd name="connsiteX5" fmla="*/ 442912 w 1409700"/>
              <a:gd name="connsiteY5" fmla="*/ 890588 h 3343276"/>
              <a:gd name="connsiteX6" fmla="*/ 261937 w 1409700"/>
              <a:gd name="connsiteY6" fmla="*/ 1300162 h 3343276"/>
              <a:gd name="connsiteX7" fmla="*/ 219075 w 1409700"/>
              <a:gd name="connsiteY7" fmla="*/ 1662112 h 3343276"/>
              <a:gd name="connsiteX8" fmla="*/ 233362 w 1409700"/>
              <a:gd name="connsiteY8" fmla="*/ 1971674 h 3343276"/>
              <a:gd name="connsiteX9" fmla="*/ 176213 w 1409700"/>
              <a:gd name="connsiteY9" fmla="*/ 2433637 h 3343276"/>
              <a:gd name="connsiteX10" fmla="*/ 0 w 1409700"/>
              <a:gd name="connsiteY10" fmla="*/ 3343276 h 3343276"/>
              <a:gd name="connsiteX0" fmla="*/ 1409700 w 1409700"/>
              <a:gd name="connsiteY0" fmla="*/ 0 h 3343276"/>
              <a:gd name="connsiteX1" fmla="*/ 1262062 w 1409700"/>
              <a:gd name="connsiteY1" fmla="*/ 157163 h 3343276"/>
              <a:gd name="connsiteX2" fmla="*/ 879157 w 1409700"/>
              <a:gd name="connsiteY2" fmla="*/ 413385 h 3343276"/>
              <a:gd name="connsiteX3" fmla="*/ 704850 w 1409700"/>
              <a:gd name="connsiteY3" fmla="*/ 604838 h 3343276"/>
              <a:gd name="connsiteX4" fmla="*/ 557212 w 1409700"/>
              <a:gd name="connsiteY4" fmla="*/ 638175 h 3343276"/>
              <a:gd name="connsiteX5" fmla="*/ 442912 w 1409700"/>
              <a:gd name="connsiteY5" fmla="*/ 890588 h 3343276"/>
              <a:gd name="connsiteX6" fmla="*/ 261937 w 1409700"/>
              <a:gd name="connsiteY6" fmla="*/ 1300162 h 3343276"/>
              <a:gd name="connsiteX7" fmla="*/ 219075 w 1409700"/>
              <a:gd name="connsiteY7" fmla="*/ 1662112 h 3343276"/>
              <a:gd name="connsiteX8" fmla="*/ 233362 w 1409700"/>
              <a:gd name="connsiteY8" fmla="*/ 1971674 h 3343276"/>
              <a:gd name="connsiteX9" fmla="*/ 176213 w 1409700"/>
              <a:gd name="connsiteY9" fmla="*/ 2433637 h 3343276"/>
              <a:gd name="connsiteX10" fmla="*/ 0 w 1409700"/>
              <a:gd name="connsiteY10" fmla="*/ 3343276 h 3343276"/>
              <a:gd name="connsiteX0" fmla="*/ 1409700 w 1409700"/>
              <a:gd name="connsiteY0" fmla="*/ 0 h 3343276"/>
              <a:gd name="connsiteX1" fmla="*/ 1262062 w 1409700"/>
              <a:gd name="connsiteY1" fmla="*/ 157163 h 3343276"/>
              <a:gd name="connsiteX2" fmla="*/ 891857 w 1409700"/>
              <a:gd name="connsiteY2" fmla="*/ 429260 h 3343276"/>
              <a:gd name="connsiteX3" fmla="*/ 704850 w 1409700"/>
              <a:gd name="connsiteY3" fmla="*/ 604838 h 3343276"/>
              <a:gd name="connsiteX4" fmla="*/ 557212 w 1409700"/>
              <a:gd name="connsiteY4" fmla="*/ 638175 h 3343276"/>
              <a:gd name="connsiteX5" fmla="*/ 442912 w 1409700"/>
              <a:gd name="connsiteY5" fmla="*/ 890588 h 3343276"/>
              <a:gd name="connsiteX6" fmla="*/ 261937 w 1409700"/>
              <a:gd name="connsiteY6" fmla="*/ 1300162 h 3343276"/>
              <a:gd name="connsiteX7" fmla="*/ 219075 w 1409700"/>
              <a:gd name="connsiteY7" fmla="*/ 1662112 h 3343276"/>
              <a:gd name="connsiteX8" fmla="*/ 233362 w 1409700"/>
              <a:gd name="connsiteY8" fmla="*/ 1971674 h 3343276"/>
              <a:gd name="connsiteX9" fmla="*/ 176213 w 1409700"/>
              <a:gd name="connsiteY9" fmla="*/ 2433637 h 3343276"/>
              <a:gd name="connsiteX10" fmla="*/ 0 w 1409700"/>
              <a:gd name="connsiteY10" fmla="*/ 3343276 h 3343276"/>
              <a:gd name="connsiteX0" fmla="*/ 1409700 w 1409700"/>
              <a:gd name="connsiteY0" fmla="*/ 0 h 3343276"/>
              <a:gd name="connsiteX1" fmla="*/ 1262062 w 1409700"/>
              <a:gd name="connsiteY1" fmla="*/ 157163 h 3343276"/>
              <a:gd name="connsiteX2" fmla="*/ 891857 w 1409700"/>
              <a:gd name="connsiteY2" fmla="*/ 429260 h 3343276"/>
              <a:gd name="connsiteX3" fmla="*/ 704850 w 1409700"/>
              <a:gd name="connsiteY3" fmla="*/ 604838 h 3343276"/>
              <a:gd name="connsiteX4" fmla="*/ 557212 w 1409700"/>
              <a:gd name="connsiteY4" fmla="*/ 638175 h 3343276"/>
              <a:gd name="connsiteX5" fmla="*/ 442912 w 1409700"/>
              <a:gd name="connsiteY5" fmla="*/ 890588 h 3343276"/>
              <a:gd name="connsiteX6" fmla="*/ 261937 w 1409700"/>
              <a:gd name="connsiteY6" fmla="*/ 1300162 h 3343276"/>
              <a:gd name="connsiteX7" fmla="*/ 219075 w 1409700"/>
              <a:gd name="connsiteY7" fmla="*/ 1662112 h 3343276"/>
              <a:gd name="connsiteX8" fmla="*/ 233362 w 1409700"/>
              <a:gd name="connsiteY8" fmla="*/ 1971674 h 3343276"/>
              <a:gd name="connsiteX9" fmla="*/ 176213 w 1409700"/>
              <a:gd name="connsiteY9" fmla="*/ 2433637 h 3343276"/>
              <a:gd name="connsiteX10" fmla="*/ 0 w 1409700"/>
              <a:gd name="connsiteY10" fmla="*/ 3343276 h 3343276"/>
              <a:gd name="connsiteX0" fmla="*/ 1237027 w 1237027"/>
              <a:gd name="connsiteY0" fmla="*/ 0 h 3505201"/>
              <a:gd name="connsiteX1" fmla="*/ 1089389 w 1237027"/>
              <a:gd name="connsiteY1" fmla="*/ 157163 h 3505201"/>
              <a:gd name="connsiteX2" fmla="*/ 719184 w 1237027"/>
              <a:gd name="connsiteY2" fmla="*/ 429260 h 3505201"/>
              <a:gd name="connsiteX3" fmla="*/ 532177 w 1237027"/>
              <a:gd name="connsiteY3" fmla="*/ 604838 h 3505201"/>
              <a:gd name="connsiteX4" fmla="*/ 384539 w 1237027"/>
              <a:gd name="connsiteY4" fmla="*/ 638175 h 3505201"/>
              <a:gd name="connsiteX5" fmla="*/ 270239 w 1237027"/>
              <a:gd name="connsiteY5" fmla="*/ 890588 h 3505201"/>
              <a:gd name="connsiteX6" fmla="*/ 89264 w 1237027"/>
              <a:gd name="connsiteY6" fmla="*/ 1300162 h 3505201"/>
              <a:gd name="connsiteX7" fmla="*/ 46402 w 1237027"/>
              <a:gd name="connsiteY7" fmla="*/ 1662112 h 3505201"/>
              <a:gd name="connsiteX8" fmla="*/ 60689 w 1237027"/>
              <a:gd name="connsiteY8" fmla="*/ 1971674 h 3505201"/>
              <a:gd name="connsiteX9" fmla="*/ 3540 w 1237027"/>
              <a:gd name="connsiteY9" fmla="*/ 2433637 h 3505201"/>
              <a:gd name="connsiteX10" fmla="*/ 122602 w 1237027"/>
              <a:gd name="connsiteY10" fmla="*/ 3505201 h 3505201"/>
              <a:gd name="connsiteX0" fmla="*/ 1260292 w 1260292"/>
              <a:gd name="connsiteY0" fmla="*/ 0 h 3505201"/>
              <a:gd name="connsiteX1" fmla="*/ 1112654 w 1260292"/>
              <a:gd name="connsiteY1" fmla="*/ 157163 h 3505201"/>
              <a:gd name="connsiteX2" fmla="*/ 742449 w 1260292"/>
              <a:gd name="connsiteY2" fmla="*/ 429260 h 3505201"/>
              <a:gd name="connsiteX3" fmla="*/ 555442 w 1260292"/>
              <a:gd name="connsiteY3" fmla="*/ 604838 h 3505201"/>
              <a:gd name="connsiteX4" fmla="*/ 407804 w 1260292"/>
              <a:gd name="connsiteY4" fmla="*/ 638175 h 3505201"/>
              <a:gd name="connsiteX5" fmla="*/ 293504 w 1260292"/>
              <a:gd name="connsiteY5" fmla="*/ 890588 h 3505201"/>
              <a:gd name="connsiteX6" fmla="*/ 112529 w 1260292"/>
              <a:gd name="connsiteY6" fmla="*/ 1300162 h 3505201"/>
              <a:gd name="connsiteX7" fmla="*/ 69667 w 1260292"/>
              <a:gd name="connsiteY7" fmla="*/ 1662112 h 3505201"/>
              <a:gd name="connsiteX8" fmla="*/ 83954 w 1260292"/>
              <a:gd name="connsiteY8" fmla="*/ 1971674 h 3505201"/>
              <a:gd name="connsiteX9" fmla="*/ 26805 w 1260292"/>
              <a:gd name="connsiteY9" fmla="*/ 2433637 h 3505201"/>
              <a:gd name="connsiteX10" fmla="*/ 145867 w 1260292"/>
              <a:gd name="connsiteY10" fmla="*/ 3505201 h 3505201"/>
              <a:gd name="connsiteX0" fmla="*/ 1238850 w 1238850"/>
              <a:gd name="connsiteY0" fmla="*/ 0 h 3505201"/>
              <a:gd name="connsiteX1" fmla="*/ 1091212 w 1238850"/>
              <a:gd name="connsiteY1" fmla="*/ 157163 h 3505201"/>
              <a:gd name="connsiteX2" fmla="*/ 721007 w 1238850"/>
              <a:gd name="connsiteY2" fmla="*/ 429260 h 3505201"/>
              <a:gd name="connsiteX3" fmla="*/ 534000 w 1238850"/>
              <a:gd name="connsiteY3" fmla="*/ 604838 h 3505201"/>
              <a:gd name="connsiteX4" fmla="*/ 386362 w 1238850"/>
              <a:gd name="connsiteY4" fmla="*/ 638175 h 3505201"/>
              <a:gd name="connsiteX5" fmla="*/ 272062 w 1238850"/>
              <a:gd name="connsiteY5" fmla="*/ 890588 h 3505201"/>
              <a:gd name="connsiteX6" fmla="*/ 91087 w 1238850"/>
              <a:gd name="connsiteY6" fmla="*/ 1300162 h 3505201"/>
              <a:gd name="connsiteX7" fmla="*/ 48225 w 1238850"/>
              <a:gd name="connsiteY7" fmla="*/ 1662112 h 3505201"/>
              <a:gd name="connsiteX8" fmla="*/ 62512 w 1238850"/>
              <a:gd name="connsiteY8" fmla="*/ 1971674 h 3505201"/>
              <a:gd name="connsiteX9" fmla="*/ 43463 w 1238850"/>
              <a:gd name="connsiteY9" fmla="*/ 2490787 h 3505201"/>
              <a:gd name="connsiteX10" fmla="*/ 124425 w 1238850"/>
              <a:gd name="connsiteY10" fmla="*/ 3505201 h 3505201"/>
              <a:gd name="connsiteX0" fmla="*/ 1203230 w 1203230"/>
              <a:gd name="connsiteY0" fmla="*/ 0 h 3371851"/>
              <a:gd name="connsiteX1" fmla="*/ 1055592 w 1203230"/>
              <a:gd name="connsiteY1" fmla="*/ 157163 h 3371851"/>
              <a:gd name="connsiteX2" fmla="*/ 685387 w 1203230"/>
              <a:gd name="connsiteY2" fmla="*/ 429260 h 3371851"/>
              <a:gd name="connsiteX3" fmla="*/ 498380 w 1203230"/>
              <a:gd name="connsiteY3" fmla="*/ 604838 h 3371851"/>
              <a:gd name="connsiteX4" fmla="*/ 350742 w 1203230"/>
              <a:gd name="connsiteY4" fmla="*/ 638175 h 3371851"/>
              <a:gd name="connsiteX5" fmla="*/ 236442 w 1203230"/>
              <a:gd name="connsiteY5" fmla="*/ 890588 h 3371851"/>
              <a:gd name="connsiteX6" fmla="*/ 55467 w 1203230"/>
              <a:gd name="connsiteY6" fmla="*/ 1300162 h 3371851"/>
              <a:gd name="connsiteX7" fmla="*/ 12605 w 1203230"/>
              <a:gd name="connsiteY7" fmla="*/ 1662112 h 3371851"/>
              <a:gd name="connsiteX8" fmla="*/ 26892 w 1203230"/>
              <a:gd name="connsiteY8" fmla="*/ 1971674 h 3371851"/>
              <a:gd name="connsiteX9" fmla="*/ 7843 w 1203230"/>
              <a:gd name="connsiteY9" fmla="*/ 2490787 h 3371851"/>
              <a:gd name="connsiteX10" fmla="*/ 222155 w 1203230"/>
              <a:gd name="connsiteY10" fmla="*/ 3371851 h 3371851"/>
              <a:gd name="connsiteX0" fmla="*/ 1203230 w 1203230"/>
              <a:gd name="connsiteY0" fmla="*/ 0 h 3371851"/>
              <a:gd name="connsiteX1" fmla="*/ 1055592 w 1203230"/>
              <a:gd name="connsiteY1" fmla="*/ 157163 h 3371851"/>
              <a:gd name="connsiteX2" fmla="*/ 685387 w 1203230"/>
              <a:gd name="connsiteY2" fmla="*/ 429260 h 3371851"/>
              <a:gd name="connsiteX3" fmla="*/ 498380 w 1203230"/>
              <a:gd name="connsiteY3" fmla="*/ 604838 h 3371851"/>
              <a:gd name="connsiteX4" fmla="*/ 350742 w 1203230"/>
              <a:gd name="connsiteY4" fmla="*/ 638175 h 3371851"/>
              <a:gd name="connsiteX5" fmla="*/ 236442 w 1203230"/>
              <a:gd name="connsiteY5" fmla="*/ 890588 h 3371851"/>
              <a:gd name="connsiteX6" fmla="*/ 55467 w 1203230"/>
              <a:gd name="connsiteY6" fmla="*/ 1300162 h 3371851"/>
              <a:gd name="connsiteX7" fmla="*/ 12605 w 1203230"/>
              <a:gd name="connsiteY7" fmla="*/ 1662112 h 3371851"/>
              <a:gd name="connsiteX8" fmla="*/ 26892 w 1203230"/>
              <a:gd name="connsiteY8" fmla="*/ 1971674 h 3371851"/>
              <a:gd name="connsiteX9" fmla="*/ 7843 w 1203230"/>
              <a:gd name="connsiteY9" fmla="*/ 2490787 h 3371851"/>
              <a:gd name="connsiteX10" fmla="*/ 222155 w 1203230"/>
              <a:gd name="connsiteY10" fmla="*/ 3371851 h 3371851"/>
              <a:gd name="connsiteX0" fmla="*/ 1316309 w 1316309"/>
              <a:gd name="connsiteY0" fmla="*/ 0 h 3371851"/>
              <a:gd name="connsiteX1" fmla="*/ 1168671 w 1316309"/>
              <a:gd name="connsiteY1" fmla="*/ 157163 h 3371851"/>
              <a:gd name="connsiteX2" fmla="*/ 798466 w 1316309"/>
              <a:gd name="connsiteY2" fmla="*/ 429260 h 3371851"/>
              <a:gd name="connsiteX3" fmla="*/ 611459 w 1316309"/>
              <a:gd name="connsiteY3" fmla="*/ 604838 h 3371851"/>
              <a:gd name="connsiteX4" fmla="*/ 463821 w 1316309"/>
              <a:gd name="connsiteY4" fmla="*/ 638175 h 3371851"/>
              <a:gd name="connsiteX5" fmla="*/ 349521 w 1316309"/>
              <a:gd name="connsiteY5" fmla="*/ 890588 h 3371851"/>
              <a:gd name="connsiteX6" fmla="*/ 168546 w 1316309"/>
              <a:gd name="connsiteY6" fmla="*/ 1300162 h 3371851"/>
              <a:gd name="connsiteX7" fmla="*/ 125684 w 1316309"/>
              <a:gd name="connsiteY7" fmla="*/ 1662112 h 3371851"/>
              <a:gd name="connsiteX8" fmla="*/ 139971 w 1316309"/>
              <a:gd name="connsiteY8" fmla="*/ 1971674 h 3371851"/>
              <a:gd name="connsiteX9" fmla="*/ 120922 w 1316309"/>
              <a:gd name="connsiteY9" fmla="*/ 2490787 h 3371851"/>
              <a:gd name="connsiteX10" fmla="*/ 335234 w 1316309"/>
              <a:gd name="connsiteY10" fmla="*/ 3371851 h 3371851"/>
              <a:gd name="connsiteX0" fmla="*/ 1316309 w 1316309"/>
              <a:gd name="connsiteY0" fmla="*/ 0 h 3371851"/>
              <a:gd name="connsiteX1" fmla="*/ 1168671 w 1316309"/>
              <a:gd name="connsiteY1" fmla="*/ 157163 h 3371851"/>
              <a:gd name="connsiteX2" fmla="*/ 798466 w 1316309"/>
              <a:gd name="connsiteY2" fmla="*/ 429260 h 3371851"/>
              <a:gd name="connsiteX3" fmla="*/ 611459 w 1316309"/>
              <a:gd name="connsiteY3" fmla="*/ 604838 h 3371851"/>
              <a:gd name="connsiteX4" fmla="*/ 463821 w 1316309"/>
              <a:gd name="connsiteY4" fmla="*/ 638175 h 3371851"/>
              <a:gd name="connsiteX5" fmla="*/ 349521 w 1316309"/>
              <a:gd name="connsiteY5" fmla="*/ 890588 h 3371851"/>
              <a:gd name="connsiteX6" fmla="*/ 168546 w 1316309"/>
              <a:gd name="connsiteY6" fmla="*/ 1300162 h 3371851"/>
              <a:gd name="connsiteX7" fmla="*/ 125684 w 1316309"/>
              <a:gd name="connsiteY7" fmla="*/ 1662112 h 3371851"/>
              <a:gd name="connsiteX8" fmla="*/ 139971 w 1316309"/>
              <a:gd name="connsiteY8" fmla="*/ 1971674 h 3371851"/>
              <a:gd name="connsiteX9" fmla="*/ 120922 w 1316309"/>
              <a:gd name="connsiteY9" fmla="*/ 2490787 h 3371851"/>
              <a:gd name="connsiteX10" fmla="*/ 335234 w 1316309"/>
              <a:gd name="connsiteY10" fmla="*/ 3371851 h 3371851"/>
              <a:gd name="connsiteX0" fmla="*/ 1215077 w 1215077"/>
              <a:gd name="connsiteY0" fmla="*/ 0 h 3371851"/>
              <a:gd name="connsiteX1" fmla="*/ 1067439 w 1215077"/>
              <a:gd name="connsiteY1" fmla="*/ 157163 h 3371851"/>
              <a:gd name="connsiteX2" fmla="*/ 697234 w 1215077"/>
              <a:gd name="connsiteY2" fmla="*/ 429260 h 3371851"/>
              <a:gd name="connsiteX3" fmla="*/ 510227 w 1215077"/>
              <a:gd name="connsiteY3" fmla="*/ 604838 h 3371851"/>
              <a:gd name="connsiteX4" fmla="*/ 362589 w 1215077"/>
              <a:gd name="connsiteY4" fmla="*/ 638175 h 3371851"/>
              <a:gd name="connsiteX5" fmla="*/ 248289 w 1215077"/>
              <a:gd name="connsiteY5" fmla="*/ 890588 h 3371851"/>
              <a:gd name="connsiteX6" fmla="*/ 67314 w 1215077"/>
              <a:gd name="connsiteY6" fmla="*/ 1300162 h 3371851"/>
              <a:gd name="connsiteX7" fmla="*/ 24452 w 1215077"/>
              <a:gd name="connsiteY7" fmla="*/ 1662112 h 3371851"/>
              <a:gd name="connsiteX8" fmla="*/ 38739 w 1215077"/>
              <a:gd name="connsiteY8" fmla="*/ 1971674 h 3371851"/>
              <a:gd name="connsiteX9" fmla="*/ 19690 w 1215077"/>
              <a:gd name="connsiteY9" fmla="*/ 2490787 h 3371851"/>
              <a:gd name="connsiteX10" fmla="*/ 234002 w 1215077"/>
              <a:gd name="connsiteY10" fmla="*/ 3371851 h 3371851"/>
              <a:gd name="connsiteX0" fmla="*/ 1290933 w 1290933"/>
              <a:gd name="connsiteY0" fmla="*/ 0 h 3371851"/>
              <a:gd name="connsiteX1" fmla="*/ 1143295 w 1290933"/>
              <a:gd name="connsiteY1" fmla="*/ 157163 h 3371851"/>
              <a:gd name="connsiteX2" fmla="*/ 773090 w 1290933"/>
              <a:gd name="connsiteY2" fmla="*/ 429260 h 3371851"/>
              <a:gd name="connsiteX3" fmla="*/ 586083 w 1290933"/>
              <a:gd name="connsiteY3" fmla="*/ 604838 h 3371851"/>
              <a:gd name="connsiteX4" fmla="*/ 438445 w 1290933"/>
              <a:gd name="connsiteY4" fmla="*/ 638175 h 3371851"/>
              <a:gd name="connsiteX5" fmla="*/ 324145 w 1290933"/>
              <a:gd name="connsiteY5" fmla="*/ 890588 h 3371851"/>
              <a:gd name="connsiteX6" fmla="*/ 143170 w 1290933"/>
              <a:gd name="connsiteY6" fmla="*/ 1300162 h 3371851"/>
              <a:gd name="connsiteX7" fmla="*/ 100308 w 1290933"/>
              <a:gd name="connsiteY7" fmla="*/ 1662112 h 3371851"/>
              <a:gd name="connsiteX8" fmla="*/ 114595 w 1290933"/>
              <a:gd name="connsiteY8" fmla="*/ 1971674 h 3371851"/>
              <a:gd name="connsiteX9" fmla="*/ 95546 w 1290933"/>
              <a:gd name="connsiteY9" fmla="*/ 2490787 h 3371851"/>
              <a:gd name="connsiteX10" fmla="*/ 309858 w 1290933"/>
              <a:gd name="connsiteY10" fmla="*/ 3371851 h 3371851"/>
              <a:gd name="connsiteX0" fmla="*/ 1290933 w 1290933"/>
              <a:gd name="connsiteY0" fmla="*/ 0 h 3371851"/>
              <a:gd name="connsiteX1" fmla="*/ 1143295 w 1290933"/>
              <a:gd name="connsiteY1" fmla="*/ 157163 h 3371851"/>
              <a:gd name="connsiteX2" fmla="*/ 773090 w 1290933"/>
              <a:gd name="connsiteY2" fmla="*/ 429260 h 3371851"/>
              <a:gd name="connsiteX3" fmla="*/ 586083 w 1290933"/>
              <a:gd name="connsiteY3" fmla="*/ 604838 h 3371851"/>
              <a:gd name="connsiteX4" fmla="*/ 438445 w 1290933"/>
              <a:gd name="connsiteY4" fmla="*/ 638175 h 3371851"/>
              <a:gd name="connsiteX5" fmla="*/ 324145 w 1290933"/>
              <a:gd name="connsiteY5" fmla="*/ 890588 h 3371851"/>
              <a:gd name="connsiteX6" fmla="*/ 143170 w 1290933"/>
              <a:gd name="connsiteY6" fmla="*/ 1300162 h 3371851"/>
              <a:gd name="connsiteX7" fmla="*/ 100308 w 1290933"/>
              <a:gd name="connsiteY7" fmla="*/ 1662112 h 3371851"/>
              <a:gd name="connsiteX8" fmla="*/ 114595 w 1290933"/>
              <a:gd name="connsiteY8" fmla="*/ 1971674 h 3371851"/>
              <a:gd name="connsiteX9" fmla="*/ 95546 w 1290933"/>
              <a:gd name="connsiteY9" fmla="*/ 2490787 h 3371851"/>
              <a:gd name="connsiteX10" fmla="*/ 309858 w 1290933"/>
              <a:gd name="connsiteY10" fmla="*/ 3371851 h 3371851"/>
              <a:gd name="connsiteX0" fmla="*/ 1198969 w 1198969"/>
              <a:gd name="connsiteY0" fmla="*/ 0 h 3371851"/>
              <a:gd name="connsiteX1" fmla="*/ 1051331 w 1198969"/>
              <a:gd name="connsiteY1" fmla="*/ 157163 h 3371851"/>
              <a:gd name="connsiteX2" fmla="*/ 681126 w 1198969"/>
              <a:gd name="connsiteY2" fmla="*/ 429260 h 3371851"/>
              <a:gd name="connsiteX3" fmla="*/ 494119 w 1198969"/>
              <a:gd name="connsiteY3" fmla="*/ 604838 h 3371851"/>
              <a:gd name="connsiteX4" fmla="*/ 346481 w 1198969"/>
              <a:gd name="connsiteY4" fmla="*/ 638175 h 3371851"/>
              <a:gd name="connsiteX5" fmla="*/ 232181 w 1198969"/>
              <a:gd name="connsiteY5" fmla="*/ 890588 h 3371851"/>
              <a:gd name="connsiteX6" fmla="*/ 51206 w 1198969"/>
              <a:gd name="connsiteY6" fmla="*/ 1300162 h 3371851"/>
              <a:gd name="connsiteX7" fmla="*/ 8344 w 1198969"/>
              <a:gd name="connsiteY7" fmla="*/ 1662112 h 3371851"/>
              <a:gd name="connsiteX8" fmla="*/ 22631 w 1198969"/>
              <a:gd name="connsiteY8" fmla="*/ 1971674 h 3371851"/>
              <a:gd name="connsiteX9" fmla="*/ 3582 w 1198969"/>
              <a:gd name="connsiteY9" fmla="*/ 2490787 h 3371851"/>
              <a:gd name="connsiteX10" fmla="*/ 217894 w 1198969"/>
              <a:gd name="connsiteY10" fmla="*/ 3371851 h 3371851"/>
              <a:gd name="connsiteX0" fmla="*/ 1200792 w 1200792"/>
              <a:gd name="connsiteY0" fmla="*/ 0 h 3371851"/>
              <a:gd name="connsiteX1" fmla="*/ 1053154 w 1200792"/>
              <a:gd name="connsiteY1" fmla="*/ 157163 h 3371851"/>
              <a:gd name="connsiteX2" fmla="*/ 682949 w 1200792"/>
              <a:gd name="connsiteY2" fmla="*/ 429260 h 3371851"/>
              <a:gd name="connsiteX3" fmla="*/ 495942 w 1200792"/>
              <a:gd name="connsiteY3" fmla="*/ 604838 h 3371851"/>
              <a:gd name="connsiteX4" fmla="*/ 348304 w 1200792"/>
              <a:gd name="connsiteY4" fmla="*/ 638175 h 3371851"/>
              <a:gd name="connsiteX5" fmla="*/ 234004 w 1200792"/>
              <a:gd name="connsiteY5" fmla="*/ 890588 h 3371851"/>
              <a:gd name="connsiteX6" fmla="*/ 53029 w 1200792"/>
              <a:gd name="connsiteY6" fmla="*/ 1300162 h 3371851"/>
              <a:gd name="connsiteX7" fmla="*/ 10167 w 1200792"/>
              <a:gd name="connsiteY7" fmla="*/ 1662112 h 3371851"/>
              <a:gd name="connsiteX8" fmla="*/ 24454 w 1200792"/>
              <a:gd name="connsiteY8" fmla="*/ 1971674 h 3371851"/>
              <a:gd name="connsiteX9" fmla="*/ 219717 w 1200792"/>
              <a:gd name="connsiteY9" fmla="*/ 3371851 h 3371851"/>
              <a:gd name="connsiteX0" fmla="*/ 1195017 w 1195017"/>
              <a:gd name="connsiteY0" fmla="*/ 0 h 3371851"/>
              <a:gd name="connsiteX1" fmla="*/ 1047379 w 1195017"/>
              <a:gd name="connsiteY1" fmla="*/ 157163 h 3371851"/>
              <a:gd name="connsiteX2" fmla="*/ 677174 w 1195017"/>
              <a:gd name="connsiteY2" fmla="*/ 429260 h 3371851"/>
              <a:gd name="connsiteX3" fmla="*/ 490167 w 1195017"/>
              <a:gd name="connsiteY3" fmla="*/ 604838 h 3371851"/>
              <a:gd name="connsiteX4" fmla="*/ 342529 w 1195017"/>
              <a:gd name="connsiteY4" fmla="*/ 638175 h 3371851"/>
              <a:gd name="connsiteX5" fmla="*/ 228229 w 1195017"/>
              <a:gd name="connsiteY5" fmla="*/ 890588 h 3371851"/>
              <a:gd name="connsiteX6" fmla="*/ 47254 w 1195017"/>
              <a:gd name="connsiteY6" fmla="*/ 1300162 h 3371851"/>
              <a:gd name="connsiteX7" fmla="*/ 4392 w 1195017"/>
              <a:gd name="connsiteY7" fmla="*/ 1662112 h 3371851"/>
              <a:gd name="connsiteX8" fmla="*/ 18679 w 1195017"/>
              <a:gd name="connsiteY8" fmla="*/ 1971674 h 3371851"/>
              <a:gd name="connsiteX9" fmla="*/ 85355 w 1195017"/>
              <a:gd name="connsiteY9" fmla="*/ 2479523 h 3371851"/>
              <a:gd name="connsiteX10" fmla="*/ 213942 w 1195017"/>
              <a:gd name="connsiteY10" fmla="*/ 3371851 h 3371851"/>
              <a:gd name="connsiteX0" fmla="*/ 1195017 w 1195017"/>
              <a:gd name="connsiteY0" fmla="*/ 0 h 3371851"/>
              <a:gd name="connsiteX1" fmla="*/ 1047379 w 1195017"/>
              <a:gd name="connsiteY1" fmla="*/ 157163 h 3371851"/>
              <a:gd name="connsiteX2" fmla="*/ 677174 w 1195017"/>
              <a:gd name="connsiteY2" fmla="*/ 429260 h 3371851"/>
              <a:gd name="connsiteX3" fmla="*/ 490167 w 1195017"/>
              <a:gd name="connsiteY3" fmla="*/ 604838 h 3371851"/>
              <a:gd name="connsiteX4" fmla="*/ 342529 w 1195017"/>
              <a:gd name="connsiteY4" fmla="*/ 638175 h 3371851"/>
              <a:gd name="connsiteX5" fmla="*/ 228229 w 1195017"/>
              <a:gd name="connsiteY5" fmla="*/ 890588 h 3371851"/>
              <a:gd name="connsiteX6" fmla="*/ 47254 w 1195017"/>
              <a:gd name="connsiteY6" fmla="*/ 1300162 h 3371851"/>
              <a:gd name="connsiteX7" fmla="*/ 4392 w 1195017"/>
              <a:gd name="connsiteY7" fmla="*/ 1662112 h 3371851"/>
              <a:gd name="connsiteX8" fmla="*/ 18679 w 1195017"/>
              <a:gd name="connsiteY8" fmla="*/ 1971674 h 3371851"/>
              <a:gd name="connsiteX9" fmla="*/ 56780 w 1195017"/>
              <a:gd name="connsiteY9" fmla="*/ 2489048 h 3371851"/>
              <a:gd name="connsiteX10" fmla="*/ 213942 w 1195017"/>
              <a:gd name="connsiteY10" fmla="*/ 3371851 h 337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5017" h="3371851">
                <a:moveTo>
                  <a:pt x="1195017" y="0"/>
                </a:moveTo>
                <a:cubicBezTo>
                  <a:pt x="1159695" y="39688"/>
                  <a:pt x="1133686" y="85620"/>
                  <a:pt x="1047379" y="157163"/>
                </a:cubicBezTo>
                <a:cubicBezTo>
                  <a:pt x="961072" y="228706"/>
                  <a:pt x="779568" y="357823"/>
                  <a:pt x="677174" y="429260"/>
                </a:cubicBezTo>
                <a:cubicBezTo>
                  <a:pt x="574780" y="500697"/>
                  <a:pt x="545941" y="570019"/>
                  <a:pt x="490167" y="604838"/>
                </a:cubicBezTo>
                <a:cubicBezTo>
                  <a:pt x="434393" y="639657"/>
                  <a:pt x="386185" y="590550"/>
                  <a:pt x="342529" y="638175"/>
                </a:cubicBezTo>
                <a:cubicBezTo>
                  <a:pt x="298873" y="685800"/>
                  <a:pt x="277442" y="780257"/>
                  <a:pt x="228229" y="890588"/>
                </a:cubicBezTo>
                <a:cubicBezTo>
                  <a:pt x="179017" y="1000919"/>
                  <a:pt x="84560" y="1171575"/>
                  <a:pt x="47254" y="1300162"/>
                </a:cubicBezTo>
                <a:cubicBezTo>
                  <a:pt x="9948" y="1428749"/>
                  <a:pt x="15505" y="1550193"/>
                  <a:pt x="4392" y="1662112"/>
                </a:cubicBezTo>
                <a:cubicBezTo>
                  <a:pt x="-6721" y="1774031"/>
                  <a:pt x="5185" y="1835439"/>
                  <a:pt x="18679" y="1971674"/>
                </a:cubicBezTo>
                <a:cubicBezTo>
                  <a:pt x="32173" y="2107909"/>
                  <a:pt x="24236" y="2255685"/>
                  <a:pt x="56780" y="2489048"/>
                </a:cubicBezTo>
                <a:cubicBezTo>
                  <a:pt x="89324" y="2722411"/>
                  <a:pt x="192511" y="3223130"/>
                  <a:pt x="213942" y="3371851"/>
                </a:cubicBez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solidFill>
                <a:prstClr val="white"/>
              </a:solidFill>
            </a:endParaRPr>
          </a:p>
        </p:txBody>
      </p:sp>
      <p:pic>
        <p:nvPicPr>
          <p:cNvPr id="10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3829108"/>
            <a:ext cx="246984" cy="2645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4000" sy="104000" algn="tl" rotWithShape="0">
              <a:prstClr val="black">
                <a:alpha val="49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Овал 105"/>
          <p:cNvSpPr/>
          <p:nvPr/>
        </p:nvSpPr>
        <p:spPr>
          <a:xfrm>
            <a:off x="5050176" y="2961331"/>
            <a:ext cx="237428" cy="23742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solidFill>
                <a:prstClr val="white"/>
              </a:solidFill>
            </a:endParaRPr>
          </a:p>
        </p:txBody>
      </p:sp>
      <p:sp>
        <p:nvSpPr>
          <p:cNvPr id="115" name="Овал 114"/>
          <p:cNvSpPr/>
          <p:nvPr/>
        </p:nvSpPr>
        <p:spPr>
          <a:xfrm>
            <a:off x="4159820" y="4742043"/>
            <a:ext cx="237428" cy="23742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solidFill>
                <a:prstClr val="white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141478" y="5834251"/>
            <a:ext cx="1358514" cy="259045"/>
          </a:xfrm>
          <a:prstGeom prst="rect">
            <a:avLst/>
          </a:prstGeom>
          <a:noFill/>
          <a:effectLst>
            <a:glow rad="114300">
              <a:schemeClr val="bg1">
                <a:alpha val="6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000" b="1" i="1" dirty="0" smtClean="0">
                <a:solidFill>
                  <a:prstClr val="white">
                    <a:lumMod val="65000"/>
                  </a:prst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Calibri" pitchFamily="34" charset="0"/>
              </a:rPr>
              <a:t>Альметьевск</a:t>
            </a:r>
          </a:p>
        </p:txBody>
      </p:sp>
      <p:sp>
        <p:nvSpPr>
          <p:cNvPr id="124" name="Овал 123"/>
          <p:cNvSpPr/>
          <p:nvPr/>
        </p:nvSpPr>
        <p:spPr>
          <a:xfrm>
            <a:off x="4659736" y="3649311"/>
            <a:ext cx="129014" cy="129014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solidFill>
                <a:prstClr val="white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749210" y="3589626"/>
            <a:ext cx="1174598" cy="271869"/>
          </a:xfrm>
          <a:prstGeom prst="rect">
            <a:avLst/>
          </a:prstGeom>
          <a:noFill/>
          <a:effectLst>
            <a:glow rad="114300">
              <a:schemeClr val="bg1">
                <a:alpha val="6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000" b="1" i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Calibri" pitchFamily="34" charset="0"/>
              </a:rPr>
              <a:t>Круглое Поле</a:t>
            </a:r>
            <a:endParaRPr lang="ru-RU" sz="900" b="1" i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cs typeface="Calibri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3872197" y="2285697"/>
            <a:ext cx="1298229" cy="259045"/>
          </a:xfrm>
          <a:prstGeom prst="rect">
            <a:avLst/>
          </a:prstGeom>
          <a:noFill/>
          <a:effectLst>
            <a:glow rad="114300">
              <a:schemeClr val="bg1">
                <a:alpha val="6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100" b="1" i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Calibri" pitchFamily="34" charset="0"/>
              </a:rPr>
              <a:t>Менделеевск</a:t>
            </a:r>
            <a:endParaRPr lang="ru-RU" sz="1000" b="1" i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cs typeface="Calibri" pitchFamily="34" charset="0"/>
            </a:endParaRPr>
          </a:p>
        </p:txBody>
      </p:sp>
      <p:cxnSp>
        <p:nvCxnSpPr>
          <p:cNvPr id="134" name="Прямая со стрелкой 133"/>
          <p:cNvCxnSpPr>
            <a:stCxn id="79" idx="3"/>
            <a:endCxn id="100" idx="1"/>
          </p:cNvCxnSpPr>
          <p:nvPr/>
        </p:nvCxnSpPr>
        <p:spPr>
          <a:xfrm>
            <a:off x="2169280" y="3882584"/>
            <a:ext cx="1034567" cy="78811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134"/>
          <p:cNvGrpSpPr/>
          <p:nvPr/>
        </p:nvGrpSpPr>
        <p:grpSpPr>
          <a:xfrm>
            <a:off x="3486231" y="3701935"/>
            <a:ext cx="239400" cy="239400"/>
            <a:chOff x="3573016" y="4860032"/>
            <a:chExt cx="393470" cy="393470"/>
          </a:xfrm>
        </p:grpSpPr>
        <p:sp>
          <p:nvSpPr>
            <p:cNvPr id="136" name="Прямоугольник 135"/>
            <p:cNvSpPr/>
            <p:nvPr/>
          </p:nvSpPr>
          <p:spPr>
            <a:xfrm>
              <a:off x="3573016" y="4860032"/>
              <a:ext cx="393470" cy="393470"/>
            </a:xfrm>
            <a:prstGeom prst="rect">
              <a:avLst/>
            </a:prstGeom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>
                <a:solidFill>
                  <a:prstClr val="black"/>
                </a:solidFill>
              </a:endParaRPr>
            </a:p>
          </p:txBody>
        </p:sp>
        <p:pic>
          <p:nvPicPr>
            <p:cNvPr id="137" name="Picture 1" descr="C:\Users\gainullin\Documents\КЭР\Презентация\maps\нижнекамскнефтехим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730" y="4886775"/>
              <a:ext cx="368043" cy="3399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8" name="Прямоугольник 137"/>
          <p:cNvSpPr/>
          <p:nvPr/>
        </p:nvSpPr>
        <p:spPr>
          <a:xfrm>
            <a:off x="107504" y="5067691"/>
            <a:ext cx="2520280" cy="918611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" tIns="108000" rIns="18000" rtlCol="0" anchor="t" anchorCtr="0"/>
          <a:lstStyle/>
          <a:p>
            <a:pPr marL="0" lvl="1" indent="180000"/>
            <a:r>
              <a:rPr lang="ru-RU" sz="1200" i="1" dirty="0" smtClean="0">
                <a:solidFill>
                  <a:prstClr val="black"/>
                </a:solidFill>
                <a:cs typeface="Calibri" pitchFamily="34" charset="0"/>
              </a:rPr>
              <a:t>   </a:t>
            </a:r>
            <a:r>
              <a:rPr lang="ru-RU" sz="1200" i="1" dirty="0" smtClean="0">
                <a:solidFill>
                  <a:prstClr val="black"/>
                </a:solidFill>
                <a:cs typeface="Calibri" pitchFamily="34" charset="0"/>
              </a:rPr>
              <a:t> Реконструкция </a:t>
            </a:r>
            <a:r>
              <a:rPr lang="ru-RU" sz="1200" i="1" dirty="0" smtClean="0">
                <a:solidFill>
                  <a:prstClr val="black"/>
                </a:solidFill>
                <a:cs typeface="Calibri" pitchFamily="34" charset="0"/>
              </a:rPr>
              <a:t>биологических очистных сооружений в г.Нижнекамск</a:t>
            </a:r>
            <a:endParaRPr lang="ru-RU" sz="1200" i="1" dirty="0">
              <a:solidFill>
                <a:prstClr val="black"/>
              </a:solidFill>
            </a:endParaRPr>
          </a:p>
        </p:txBody>
      </p:sp>
      <p:cxnSp>
        <p:nvCxnSpPr>
          <p:cNvPr id="139" name="Прямая со стрелкой 138"/>
          <p:cNvCxnSpPr>
            <a:stCxn id="138" idx="3"/>
            <a:endCxn id="136" idx="2"/>
          </p:cNvCxnSpPr>
          <p:nvPr/>
        </p:nvCxnSpPr>
        <p:spPr>
          <a:xfrm flipV="1">
            <a:off x="2627784" y="3941335"/>
            <a:ext cx="978147" cy="1585662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139"/>
          <p:cNvGrpSpPr/>
          <p:nvPr/>
        </p:nvGrpSpPr>
        <p:grpSpPr>
          <a:xfrm>
            <a:off x="190245" y="5127698"/>
            <a:ext cx="185952" cy="193615"/>
            <a:chOff x="3573016" y="4811422"/>
            <a:chExt cx="397152" cy="413523"/>
          </a:xfrm>
        </p:grpSpPr>
        <p:sp>
          <p:nvSpPr>
            <p:cNvPr id="141" name="Прямоугольник 140"/>
            <p:cNvSpPr/>
            <p:nvPr/>
          </p:nvSpPr>
          <p:spPr>
            <a:xfrm>
              <a:off x="3573016" y="4831475"/>
              <a:ext cx="393470" cy="393470"/>
            </a:xfrm>
            <a:prstGeom prst="rect">
              <a:avLst/>
            </a:prstGeom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>
                <a:solidFill>
                  <a:prstClr val="black"/>
                </a:solidFill>
              </a:endParaRPr>
            </a:p>
          </p:txBody>
        </p:sp>
        <p:pic>
          <p:nvPicPr>
            <p:cNvPr id="142" name="Picture 1" descr="C:\Users\gainullin\Documents\КЭР\Презентация\maps\нижнекамскнефтехим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728" y="4811422"/>
              <a:ext cx="384440" cy="35513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3" name="Прямоугольник 142"/>
          <p:cNvSpPr/>
          <p:nvPr/>
        </p:nvSpPr>
        <p:spPr>
          <a:xfrm>
            <a:off x="6427358" y="2356914"/>
            <a:ext cx="2465122" cy="568030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" tIns="108000" rIns="18000" rtlCol="0" anchor="t" anchorCtr="0"/>
          <a:lstStyle/>
          <a:p>
            <a:pPr marL="0" lvl="1" indent="180000"/>
            <a:r>
              <a:rPr lang="ru-RU" sz="1200" i="1" dirty="0">
                <a:solidFill>
                  <a:prstClr val="black"/>
                </a:solidFill>
              </a:rPr>
              <a:t> </a:t>
            </a:r>
            <a:r>
              <a:rPr lang="ru-RU" sz="1200" i="1" dirty="0" smtClean="0">
                <a:solidFill>
                  <a:prstClr val="black"/>
                </a:solidFill>
              </a:rPr>
              <a:t> Создание  инжиниринговых центров</a:t>
            </a:r>
            <a:endParaRPr lang="ru-RU" sz="1200" i="1" dirty="0">
              <a:solidFill>
                <a:prstClr val="black"/>
              </a:solidFill>
            </a:endParaRPr>
          </a:p>
        </p:txBody>
      </p:sp>
      <p:cxnSp>
        <p:nvCxnSpPr>
          <p:cNvPr id="144" name="Прямая со стрелкой 143"/>
          <p:cNvCxnSpPr>
            <a:stCxn id="143" idx="1"/>
            <a:endCxn id="146" idx="3"/>
          </p:cNvCxnSpPr>
          <p:nvPr/>
        </p:nvCxnSpPr>
        <p:spPr>
          <a:xfrm flipH="1">
            <a:off x="4100462" y="2640929"/>
            <a:ext cx="2326896" cy="1036212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44"/>
          <p:cNvGrpSpPr/>
          <p:nvPr/>
        </p:nvGrpSpPr>
        <p:grpSpPr>
          <a:xfrm>
            <a:off x="3872197" y="3564946"/>
            <a:ext cx="228265" cy="224390"/>
            <a:chOff x="4016214" y="3692352"/>
            <a:chExt cx="228265" cy="224390"/>
          </a:xfrm>
        </p:grpSpPr>
        <p:sp>
          <p:nvSpPr>
            <p:cNvPr id="146" name="Прямоугольник 145"/>
            <p:cNvSpPr/>
            <p:nvPr/>
          </p:nvSpPr>
          <p:spPr>
            <a:xfrm>
              <a:off x="4016214" y="3692352"/>
              <a:ext cx="228265" cy="224390"/>
            </a:xfrm>
            <a:prstGeom prst="rect">
              <a:avLst/>
            </a:prstGeom>
            <a:solidFill>
              <a:srgbClr val="52A6DA"/>
            </a:solidFill>
            <a:ln w="9525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solidFill>
                  <a:prstClr val="white"/>
                </a:solidFill>
              </a:endParaRPr>
            </a:p>
          </p:txBody>
        </p:sp>
        <p:pic>
          <p:nvPicPr>
            <p:cNvPr id="147" name="Picture 4" descr="http://iconizer.net/files/Retina_Display_Icons/orig/spanner.png"/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8337" y="3724125"/>
              <a:ext cx="157629" cy="15762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147"/>
          <p:cNvGrpSpPr/>
          <p:nvPr/>
        </p:nvGrpSpPr>
        <p:grpSpPr>
          <a:xfrm>
            <a:off x="6492960" y="2414657"/>
            <a:ext cx="197643" cy="180000"/>
            <a:chOff x="4016214" y="4073376"/>
            <a:chExt cx="228265" cy="207888"/>
          </a:xfrm>
        </p:grpSpPr>
        <p:sp>
          <p:nvSpPr>
            <p:cNvPr id="149" name="Прямоугольник 148"/>
            <p:cNvSpPr/>
            <p:nvPr/>
          </p:nvSpPr>
          <p:spPr>
            <a:xfrm>
              <a:off x="4016214" y="4073376"/>
              <a:ext cx="228265" cy="207888"/>
            </a:xfrm>
            <a:prstGeom prst="rect">
              <a:avLst/>
            </a:prstGeom>
            <a:solidFill>
              <a:srgbClr val="52A6DA"/>
            </a:solidFill>
            <a:ln w="9525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solidFill>
                  <a:prstClr val="white"/>
                </a:solidFill>
              </a:endParaRPr>
            </a:p>
          </p:txBody>
        </p:sp>
        <p:pic>
          <p:nvPicPr>
            <p:cNvPr id="150" name="Picture 4" descr="http://iconizer.net/files/Retina_Display_Icons/orig/spanner.png"/>
            <p:cNvPicPr>
              <a:picLocks noChangeAspect="1" noChangeArrowheads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8337" y="4105149"/>
              <a:ext cx="157629" cy="15762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2" name="Прямоугольник 151"/>
          <p:cNvSpPr/>
          <p:nvPr/>
        </p:nvSpPr>
        <p:spPr>
          <a:xfrm>
            <a:off x="5436096" y="4481337"/>
            <a:ext cx="3517888" cy="747863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" tIns="108000" rIns="18000" rtlCol="0" anchor="t" anchorCtr="0"/>
          <a:lstStyle/>
          <a:p>
            <a:pPr marL="0" lvl="1" indent="180000"/>
            <a:r>
              <a:rPr lang="ru-RU" sz="1200" i="1" dirty="0" smtClean="0">
                <a:solidFill>
                  <a:prstClr val="black"/>
                </a:solidFill>
              </a:rPr>
              <a:t>  Рекультивация и закрытие полигона </a:t>
            </a:r>
          </a:p>
          <a:p>
            <a:pPr marL="0" lvl="1" indent="180000"/>
            <a:r>
              <a:rPr lang="ru-RU" sz="1200" i="1" dirty="0" err="1" smtClean="0">
                <a:solidFill>
                  <a:prstClr val="black"/>
                </a:solidFill>
              </a:rPr>
              <a:t>ОАО</a:t>
            </a:r>
            <a:r>
              <a:rPr lang="ru-RU" sz="1200" i="1" dirty="0" smtClean="0">
                <a:solidFill>
                  <a:prstClr val="black"/>
                </a:solidFill>
              </a:rPr>
              <a:t>  «Нижнекамскнефтехим» с плазменным </a:t>
            </a:r>
          </a:p>
          <a:p>
            <a:pPr marL="0" lvl="1" indent="180000"/>
            <a:r>
              <a:rPr lang="ru-RU" sz="1200" i="1" dirty="0" smtClean="0">
                <a:solidFill>
                  <a:prstClr val="black"/>
                </a:solidFill>
              </a:rPr>
              <a:t>обезвреживанием отходов</a:t>
            </a:r>
            <a:endParaRPr lang="ru-RU" sz="1200" i="1" dirty="0">
              <a:solidFill>
                <a:prstClr val="black"/>
              </a:solidFill>
            </a:endParaRPr>
          </a:p>
        </p:txBody>
      </p:sp>
      <p:grpSp>
        <p:nvGrpSpPr>
          <p:cNvPr id="9" name="Группа 153"/>
          <p:cNvGrpSpPr/>
          <p:nvPr/>
        </p:nvGrpSpPr>
        <p:grpSpPr>
          <a:xfrm>
            <a:off x="3776654" y="3812869"/>
            <a:ext cx="228265" cy="224390"/>
            <a:chOff x="3920671" y="3940275"/>
            <a:chExt cx="228265" cy="224390"/>
          </a:xfrm>
        </p:grpSpPr>
        <p:sp>
          <p:nvSpPr>
            <p:cNvPr id="155" name="Прямоугольник 154"/>
            <p:cNvSpPr/>
            <p:nvPr/>
          </p:nvSpPr>
          <p:spPr>
            <a:xfrm>
              <a:off x="3920671" y="3940275"/>
              <a:ext cx="228265" cy="224390"/>
            </a:xfrm>
            <a:prstGeom prst="rect">
              <a:avLst/>
            </a:prstGeom>
            <a:solidFill>
              <a:srgbClr val="52A6DA"/>
            </a:solidFill>
            <a:ln w="9525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solidFill>
                  <a:prstClr val="white"/>
                </a:solidFill>
              </a:endParaRPr>
            </a:p>
          </p:txBody>
        </p:sp>
        <p:pic>
          <p:nvPicPr>
            <p:cNvPr id="156" name="Picture 12" descr="http://s1.iconbird.com/ico/0612/GooglePlusInterfaceIcons/w128h1281338911651trashcan.png"/>
            <p:cNvPicPr>
              <a:picLocks noChangeAspect="1" noChangeArrowheads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7269" y="3974936"/>
              <a:ext cx="155067" cy="15506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156"/>
          <p:cNvGrpSpPr/>
          <p:nvPr/>
        </p:nvGrpSpPr>
        <p:grpSpPr>
          <a:xfrm>
            <a:off x="5508104" y="4545144"/>
            <a:ext cx="193004" cy="180000"/>
            <a:chOff x="3920671" y="3940275"/>
            <a:chExt cx="228265" cy="212885"/>
          </a:xfrm>
        </p:grpSpPr>
        <p:sp>
          <p:nvSpPr>
            <p:cNvPr id="158" name="Прямоугольник 157"/>
            <p:cNvSpPr/>
            <p:nvPr/>
          </p:nvSpPr>
          <p:spPr>
            <a:xfrm>
              <a:off x="3920671" y="3940275"/>
              <a:ext cx="228265" cy="212885"/>
            </a:xfrm>
            <a:prstGeom prst="rect">
              <a:avLst/>
            </a:prstGeom>
            <a:solidFill>
              <a:srgbClr val="52A6DA"/>
            </a:solidFill>
            <a:ln w="9525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solidFill>
                  <a:prstClr val="white"/>
                </a:solidFill>
              </a:endParaRPr>
            </a:p>
          </p:txBody>
        </p:sp>
        <p:pic>
          <p:nvPicPr>
            <p:cNvPr id="159" name="Picture 12" descr="http://s1.iconbird.com/ico/0612/GooglePlusInterfaceIcons/w128h1281338911651trashcan.png"/>
            <p:cNvPicPr>
              <a:picLocks noChangeAspect="1" noChangeArrowheads="1"/>
            </p:cNvPicPr>
            <p:nvPr/>
          </p:nvPicPr>
          <p:blipFill>
            <a:blip r:embed="rId11" cstate="print">
              <a:biLevel thresh="25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7269" y="3974936"/>
              <a:ext cx="155067" cy="15506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60" name="Прямая со стрелкой 159"/>
          <p:cNvCxnSpPr>
            <a:stCxn id="152" idx="1"/>
            <a:endCxn id="155" idx="2"/>
          </p:cNvCxnSpPr>
          <p:nvPr/>
        </p:nvCxnSpPr>
        <p:spPr>
          <a:xfrm flipH="1" flipV="1">
            <a:off x="3890787" y="4037259"/>
            <a:ext cx="1545309" cy="81801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60"/>
          <p:cNvGrpSpPr/>
          <p:nvPr/>
        </p:nvGrpSpPr>
        <p:grpSpPr>
          <a:xfrm>
            <a:off x="5076056" y="2651177"/>
            <a:ext cx="228265" cy="224390"/>
            <a:chOff x="4016214" y="3692352"/>
            <a:chExt cx="228265" cy="224390"/>
          </a:xfrm>
        </p:grpSpPr>
        <p:sp>
          <p:nvSpPr>
            <p:cNvPr id="162" name="Прямоугольник 161"/>
            <p:cNvSpPr/>
            <p:nvPr/>
          </p:nvSpPr>
          <p:spPr>
            <a:xfrm>
              <a:off x="4016214" y="3692352"/>
              <a:ext cx="228265" cy="224390"/>
            </a:xfrm>
            <a:prstGeom prst="rect">
              <a:avLst/>
            </a:prstGeom>
            <a:solidFill>
              <a:srgbClr val="52A6DA"/>
            </a:solidFill>
            <a:ln w="9525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solidFill>
                  <a:prstClr val="white"/>
                </a:solidFill>
              </a:endParaRPr>
            </a:p>
          </p:txBody>
        </p:sp>
        <p:pic>
          <p:nvPicPr>
            <p:cNvPr id="163" name="Picture 4" descr="http://iconizer.net/files/Retina_Display_Icons/orig/spanner.png"/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8337" y="3724125"/>
              <a:ext cx="157629" cy="15762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64" name="Прямая со стрелкой 163"/>
          <p:cNvCxnSpPr>
            <a:stCxn id="143" idx="1"/>
          </p:cNvCxnSpPr>
          <p:nvPr/>
        </p:nvCxnSpPr>
        <p:spPr>
          <a:xfrm flipH="1">
            <a:off x="5369318" y="2640929"/>
            <a:ext cx="1058040" cy="122443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5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9818"/>
            <a:ext cx="226483" cy="223200"/>
          </a:xfrm>
          <a:prstGeom prst="rect">
            <a:avLst/>
          </a:prstGeom>
          <a:ln>
            <a:noFill/>
          </a:ln>
          <a:effectLst>
            <a:outerShdw blurRad="76200" dir="2700000" sx="116000" sy="116000" algn="tl" rotWithShape="0">
              <a:srgbClr val="333333">
                <a:alpha val="82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" name="Прямоугольник 165"/>
          <p:cNvSpPr/>
          <p:nvPr/>
        </p:nvSpPr>
        <p:spPr>
          <a:xfrm>
            <a:off x="107504" y="1556792"/>
            <a:ext cx="2089134" cy="892468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" tIns="108000" rIns="18000" rtlCol="0" anchor="t" anchorCtr="0"/>
          <a:lstStyle/>
          <a:p>
            <a:pPr marL="0" lvl="1" indent="180000">
              <a:spcBef>
                <a:spcPts val="2400"/>
              </a:spcBef>
            </a:pPr>
            <a:r>
              <a:rPr lang="ru-RU" sz="1200" i="1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ru-RU" sz="1200" i="1" dirty="0" smtClean="0">
                <a:solidFill>
                  <a:prstClr val="black"/>
                </a:solidFill>
                <a:cs typeface="Calibri" pitchFamily="34" charset="0"/>
              </a:rPr>
              <a:t>  Реконструкция </a:t>
            </a:r>
            <a:r>
              <a:rPr lang="ru-RU" sz="1200" i="1" dirty="0">
                <a:solidFill>
                  <a:prstClr val="black"/>
                </a:solidFill>
                <a:cs typeface="Calibri" pitchFamily="34" charset="0"/>
              </a:rPr>
              <a:t>федеральной трассы М7 на участке  Набережные Челны – Казань </a:t>
            </a:r>
          </a:p>
        </p:txBody>
      </p:sp>
      <p:pic>
        <p:nvPicPr>
          <p:cNvPr id="168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2" y="1628800"/>
            <a:ext cx="204655" cy="1849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" name="Прямоугольник 168"/>
          <p:cNvSpPr/>
          <p:nvPr/>
        </p:nvSpPr>
        <p:spPr>
          <a:xfrm>
            <a:off x="6156175" y="3789040"/>
            <a:ext cx="2746677" cy="596986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" tIns="108000" rIns="18000" rtlCol="0" anchor="t" anchorCtr="0"/>
          <a:lstStyle/>
          <a:p>
            <a:pPr marL="0" lvl="1" indent="180000"/>
            <a:r>
              <a:rPr lang="ru-RU" sz="1200" i="1" dirty="0">
                <a:solidFill>
                  <a:prstClr val="black"/>
                </a:solidFill>
              </a:rPr>
              <a:t> </a:t>
            </a:r>
            <a:r>
              <a:rPr lang="ru-RU" sz="1200" i="1" dirty="0" smtClean="0">
                <a:solidFill>
                  <a:prstClr val="black"/>
                </a:solidFill>
              </a:rPr>
              <a:t>  Реконструкция </a:t>
            </a:r>
            <a:r>
              <a:rPr lang="ru-RU" sz="1200" i="1" dirty="0">
                <a:solidFill>
                  <a:prstClr val="black"/>
                </a:solidFill>
              </a:rPr>
              <a:t>аэропортового комплекса «</a:t>
            </a:r>
            <a:r>
              <a:rPr lang="ru-RU" sz="1200" i="1" dirty="0" err="1">
                <a:solidFill>
                  <a:prstClr val="black"/>
                </a:solidFill>
              </a:rPr>
              <a:t>Бегишево</a:t>
            </a:r>
            <a:r>
              <a:rPr lang="ru-RU" sz="1200" i="1" dirty="0">
                <a:solidFill>
                  <a:prstClr val="black"/>
                </a:solidFill>
              </a:rPr>
              <a:t>»</a:t>
            </a:r>
          </a:p>
        </p:txBody>
      </p:sp>
      <p:pic>
        <p:nvPicPr>
          <p:cNvPr id="172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69420"/>
            <a:ext cx="210706" cy="207652"/>
          </a:xfrm>
          <a:prstGeom prst="rect">
            <a:avLst/>
          </a:prstGeom>
          <a:solidFill>
            <a:srgbClr val="52A6DA"/>
          </a:solidFill>
          <a:ln w="952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cxnSp>
        <p:nvCxnSpPr>
          <p:cNvPr id="173" name="Прямая со стрелкой 172"/>
          <p:cNvCxnSpPr>
            <a:stCxn id="166" idx="3"/>
          </p:cNvCxnSpPr>
          <p:nvPr/>
        </p:nvCxnSpPr>
        <p:spPr>
          <a:xfrm>
            <a:off x="2196638" y="2003026"/>
            <a:ext cx="1130701" cy="872541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 стрелкой 173"/>
          <p:cNvCxnSpPr>
            <a:stCxn id="169" idx="1"/>
            <a:endCxn id="165" idx="3"/>
          </p:cNvCxnSpPr>
          <p:nvPr/>
        </p:nvCxnSpPr>
        <p:spPr>
          <a:xfrm flipH="1" flipV="1">
            <a:off x="4582459" y="3691418"/>
            <a:ext cx="1573716" cy="396115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Прямоугольник 174"/>
          <p:cNvSpPr/>
          <p:nvPr/>
        </p:nvSpPr>
        <p:spPr>
          <a:xfrm>
            <a:off x="6420935" y="3083225"/>
            <a:ext cx="2465489" cy="613654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" tIns="108000" rIns="18000" rtlCol="0" anchor="t" anchorCtr="0"/>
          <a:lstStyle/>
          <a:p>
            <a:pPr marL="0" lvl="1" indent="180000"/>
            <a:r>
              <a:rPr lang="ru-RU" sz="1200" i="1" dirty="0" smtClean="0">
                <a:solidFill>
                  <a:prstClr val="black"/>
                </a:solidFill>
              </a:rPr>
              <a:t>   Рекультивация городских свалок ТБО</a:t>
            </a:r>
            <a:endParaRPr lang="ru-RU" sz="1200" i="1" dirty="0">
              <a:solidFill>
                <a:prstClr val="black"/>
              </a:solidFill>
            </a:endParaRPr>
          </a:p>
        </p:txBody>
      </p:sp>
      <p:grpSp>
        <p:nvGrpSpPr>
          <p:cNvPr id="12" name="Группа 175"/>
          <p:cNvGrpSpPr/>
          <p:nvPr/>
        </p:nvGrpSpPr>
        <p:grpSpPr>
          <a:xfrm>
            <a:off x="5351847" y="2939209"/>
            <a:ext cx="228265" cy="224390"/>
            <a:chOff x="3920671" y="3940275"/>
            <a:chExt cx="228265" cy="224390"/>
          </a:xfrm>
        </p:grpSpPr>
        <p:sp>
          <p:nvSpPr>
            <p:cNvPr id="177" name="Прямоугольник 176"/>
            <p:cNvSpPr/>
            <p:nvPr/>
          </p:nvSpPr>
          <p:spPr>
            <a:xfrm>
              <a:off x="3920671" y="3940275"/>
              <a:ext cx="228265" cy="224390"/>
            </a:xfrm>
            <a:prstGeom prst="rect">
              <a:avLst/>
            </a:prstGeom>
            <a:solidFill>
              <a:srgbClr val="52A6DA"/>
            </a:solidFill>
            <a:ln w="9525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solidFill>
                  <a:prstClr val="white"/>
                </a:solidFill>
              </a:endParaRPr>
            </a:p>
          </p:txBody>
        </p:sp>
        <p:pic>
          <p:nvPicPr>
            <p:cNvPr id="178" name="Picture 12" descr="http://s1.iconbird.com/ico/0612/GooglePlusInterfaceIcons/w128h1281338911651trashcan.png"/>
            <p:cNvPicPr>
              <a:picLocks noChangeAspect="1" noChangeArrowheads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7269" y="3974936"/>
              <a:ext cx="155067" cy="15506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78"/>
          <p:cNvGrpSpPr/>
          <p:nvPr/>
        </p:nvGrpSpPr>
        <p:grpSpPr>
          <a:xfrm>
            <a:off x="3894064" y="3263043"/>
            <a:ext cx="228265" cy="224390"/>
            <a:chOff x="3920671" y="3940275"/>
            <a:chExt cx="228265" cy="224390"/>
          </a:xfrm>
        </p:grpSpPr>
        <p:sp>
          <p:nvSpPr>
            <p:cNvPr id="180" name="Прямоугольник 179"/>
            <p:cNvSpPr/>
            <p:nvPr/>
          </p:nvSpPr>
          <p:spPr>
            <a:xfrm>
              <a:off x="3920671" y="3940275"/>
              <a:ext cx="228265" cy="224390"/>
            </a:xfrm>
            <a:prstGeom prst="rect">
              <a:avLst/>
            </a:prstGeom>
            <a:solidFill>
              <a:srgbClr val="52A6DA"/>
            </a:solidFill>
            <a:ln w="9525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solidFill>
                  <a:prstClr val="white"/>
                </a:solidFill>
              </a:endParaRPr>
            </a:p>
          </p:txBody>
        </p:sp>
        <p:pic>
          <p:nvPicPr>
            <p:cNvPr id="181" name="Picture 12" descr="http://s1.iconbird.com/ico/0612/GooglePlusInterfaceIcons/w128h1281338911651trashcan.png"/>
            <p:cNvPicPr>
              <a:picLocks noChangeAspect="1" noChangeArrowheads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7269" y="3974936"/>
              <a:ext cx="155067" cy="15506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81"/>
          <p:cNvGrpSpPr/>
          <p:nvPr/>
        </p:nvGrpSpPr>
        <p:grpSpPr>
          <a:xfrm>
            <a:off x="6492944" y="3162269"/>
            <a:ext cx="193004" cy="180000"/>
            <a:chOff x="3920671" y="3940275"/>
            <a:chExt cx="228265" cy="212885"/>
          </a:xfrm>
        </p:grpSpPr>
        <p:sp>
          <p:nvSpPr>
            <p:cNvPr id="183" name="Прямоугольник 182"/>
            <p:cNvSpPr/>
            <p:nvPr/>
          </p:nvSpPr>
          <p:spPr>
            <a:xfrm>
              <a:off x="3920671" y="3940275"/>
              <a:ext cx="228265" cy="212885"/>
            </a:xfrm>
            <a:prstGeom prst="rect">
              <a:avLst/>
            </a:prstGeom>
            <a:solidFill>
              <a:srgbClr val="52A6DA"/>
            </a:solidFill>
            <a:ln w="9525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solidFill>
                  <a:prstClr val="white"/>
                </a:solidFill>
              </a:endParaRPr>
            </a:p>
          </p:txBody>
        </p:sp>
        <p:pic>
          <p:nvPicPr>
            <p:cNvPr id="184" name="Picture 12" descr="http://s1.iconbird.com/ico/0612/GooglePlusInterfaceIcons/w128h1281338911651trashcan.png"/>
            <p:cNvPicPr>
              <a:picLocks noChangeAspect="1" noChangeArrowheads="1"/>
            </p:cNvPicPr>
            <p:nvPr/>
          </p:nvPicPr>
          <p:blipFill>
            <a:blip r:embed="rId11" cstate="print">
              <a:biLevel thresh="25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7269" y="3974936"/>
              <a:ext cx="155067" cy="15506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85" name="Прямая со стрелкой 184"/>
          <p:cNvCxnSpPr>
            <a:stCxn id="175" idx="1"/>
            <a:endCxn id="180" idx="3"/>
          </p:cNvCxnSpPr>
          <p:nvPr/>
        </p:nvCxnSpPr>
        <p:spPr>
          <a:xfrm flipH="1" flipV="1">
            <a:off x="4122329" y="3375238"/>
            <a:ext cx="2298606" cy="14814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 стрелкой 192"/>
          <p:cNvCxnSpPr>
            <a:stCxn id="175" idx="1"/>
            <a:endCxn id="177" idx="3"/>
          </p:cNvCxnSpPr>
          <p:nvPr/>
        </p:nvCxnSpPr>
        <p:spPr>
          <a:xfrm flipH="1" flipV="1">
            <a:off x="5580112" y="3051404"/>
            <a:ext cx="840823" cy="338648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Прямоугольник 95"/>
          <p:cNvSpPr/>
          <p:nvPr/>
        </p:nvSpPr>
        <p:spPr>
          <a:xfrm>
            <a:off x="2699792" y="1556792"/>
            <a:ext cx="2604529" cy="586312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" tIns="108000" rIns="18000" rtlCol="0" anchor="t" anchorCtr="0"/>
          <a:lstStyle/>
          <a:p>
            <a:pPr marL="0" lvl="1" algn="ctr"/>
            <a:r>
              <a:rPr lang="ru-RU" sz="1200" i="1" dirty="0" smtClean="0">
                <a:solidFill>
                  <a:prstClr val="black"/>
                </a:solidFill>
                <a:cs typeface="Calibri" pitchFamily="34" charset="0"/>
              </a:rPr>
              <a:t>Строительство </a:t>
            </a:r>
            <a:r>
              <a:rPr lang="ru-RU" sz="1200" i="1" dirty="0">
                <a:solidFill>
                  <a:prstClr val="black"/>
                </a:solidFill>
                <a:cs typeface="Calibri" pitchFamily="34" charset="0"/>
              </a:rPr>
              <a:t>магистрального продуктопровода ШФЛУ</a:t>
            </a:r>
            <a:endParaRPr lang="ru-RU" sz="1200" i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3084" y="852209"/>
            <a:ext cx="7484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</a:rPr>
              <a:t>Необходимо увеличить объем инвестиций в инфраструктуру кластера, 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</a:rPr>
              <a:t>что требует государственной поддержки из бюджета Российской Федерации 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38212" y="6165304"/>
            <a:ext cx="5726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</a:rPr>
              <a:t>Общая стоимость инфраструктурных проектов превышает 400 млрд. руб.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6000524" y="1556792"/>
            <a:ext cx="2604529" cy="586312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" tIns="108000" rIns="18000" rtlCol="0" anchor="t" anchorCtr="0"/>
          <a:lstStyle/>
          <a:p>
            <a:pPr marL="0" lvl="1" algn="ctr"/>
            <a:r>
              <a:rPr lang="ru-RU" sz="1200" i="1" dirty="0" smtClean="0">
                <a:solidFill>
                  <a:prstClr val="black"/>
                </a:solidFill>
                <a:cs typeface="Calibri" pitchFamily="34" charset="0"/>
              </a:rPr>
              <a:t>Строительство социальной инфраструктуры</a:t>
            </a:r>
            <a:endParaRPr lang="ru-RU" sz="1200" i="1" dirty="0">
              <a:solidFill>
                <a:prstClr val="black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5724128" y="5361891"/>
            <a:ext cx="2604529" cy="586312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" tIns="108000" rIns="18000" rtlCol="0" anchor="t" anchorCtr="0"/>
          <a:lstStyle/>
          <a:p>
            <a:pPr marL="0" lvl="1" algn="ctr"/>
            <a:r>
              <a:rPr lang="ru-RU" sz="1200" i="1" dirty="0" smtClean="0">
                <a:solidFill>
                  <a:prstClr val="black"/>
                </a:solidFill>
                <a:cs typeface="Calibri" pitchFamily="34" charset="0"/>
              </a:rPr>
              <a:t>Строительство энергетической и инженерной инфраструктуры</a:t>
            </a:r>
            <a:endParaRPr lang="ru-RU" sz="12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786488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71406" y="3052516"/>
            <a:ext cx="1785950" cy="3143272"/>
            <a:chOff x="586387" y="0"/>
            <a:chExt cx="3251683" cy="2643206"/>
          </a:xfrm>
        </p:grpSpPr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 rot="10800000">
              <a:off x="586387" y="0"/>
              <a:ext cx="3251683" cy="2359067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658937" y="0"/>
              <a:ext cx="3106585" cy="2643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" y="60324"/>
            <a:ext cx="8258204" cy="9397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reflection blurRad="6350" stA="55000" endA="300" endPos="0" dir="5400000" sy="-100000" algn="bl" rotWithShape="0"/>
                </a:effectLst>
              </a:rPr>
              <a:t>Точки роста потребления </a:t>
            </a:r>
            <a:br>
              <a:rPr lang="ru-RU" sz="2800" b="1" dirty="0" smtClean="0">
                <a:effectLst>
                  <a:reflection blurRad="6350" stA="55000" endA="300" endPos="0" dir="5400000" sy="-100000" algn="bl" rotWithShape="0"/>
                </a:effectLst>
              </a:rPr>
            </a:br>
            <a:r>
              <a:rPr lang="ru-RU" sz="2800" b="1" dirty="0" smtClean="0">
                <a:effectLst>
                  <a:reflection blurRad="6350" stA="55000" endA="300" endPos="0" dir="5400000" sy="-100000" algn="bl" rotWithShape="0"/>
                </a:effectLst>
              </a:rPr>
              <a:t>республиканской химической продукции</a:t>
            </a:r>
            <a:endParaRPr lang="ru-RU" sz="2800" b="1" dirty="0">
              <a:effectLst>
                <a:reflection blurRad="6350" stA="55000" endA="300" endPos="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052516"/>
            <a:ext cx="1857388" cy="22910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3792" tIns="113792" rIns="113792" bIns="113792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</a:rPr>
              <a:t>-Химические реагенты;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</a:rPr>
              <a:t>-Спец. защитные покрытия;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</a:rPr>
              <a:t>-Спец. клеи;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</a:rPr>
              <a:t>-Полимерные композиционные  материалы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kern="1200" dirty="0" smtClean="0">
              <a:solidFill>
                <a:schemeClr val="tx1"/>
              </a:solidFill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kern="1200" dirty="0" smtClean="0">
              <a:solidFill>
                <a:schemeClr val="tx1"/>
              </a:solidFill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kern="1200" dirty="0" smtClean="0">
              <a:solidFill>
                <a:schemeClr val="tx1"/>
              </a:solidFill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kern="1200" dirty="0">
              <a:solidFill>
                <a:schemeClr val="tx1"/>
              </a:solidFill>
            </a:endParaRPr>
          </a:p>
        </p:txBody>
      </p:sp>
      <p:grpSp>
        <p:nvGrpSpPr>
          <p:cNvPr id="4" name="Группа 13"/>
          <p:cNvGrpSpPr/>
          <p:nvPr/>
        </p:nvGrpSpPr>
        <p:grpSpPr>
          <a:xfrm>
            <a:off x="1857357" y="3052516"/>
            <a:ext cx="1857387" cy="3143272"/>
            <a:chOff x="193670" y="0"/>
            <a:chExt cx="3365569" cy="2643206"/>
          </a:xfrm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10800000">
              <a:off x="307556" y="0"/>
              <a:ext cx="3251683" cy="2359067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193670" y="0"/>
              <a:ext cx="3269207" cy="2643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kern="1200" dirty="0" smtClean="0">
                  <a:solidFill>
                    <a:schemeClr val="tx1"/>
                  </a:solidFill>
                </a:rPr>
                <a:t>-</a:t>
              </a:r>
              <a:r>
                <a:rPr lang="ru-RU" sz="1600" b="1" kern="1200" dirty="0" smtClean="0">
                  <a:solidFill>
                    <a:schemeClr val="tx1"/>
                  </a:solidFill>
                </a:rPr>
                <a:t>Добавки к дорожным покрытиям;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</a:rPr>
                <a:t>-Антигололёдные реагенты;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</a:rPr>
                <a:t>-Полимерные композиционные материалы;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</a:rPr>
                <a:t>-Дорожные краски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kern="1200" dirty="0" smtClean="0">
                <a:solidFill>
                  <a:schemeClr val="tx1"/>
                </a:solidFill>
              </a:endParaRP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kern="1200" dirty="0" smtClean="0">
                <a:solidFill>
                  <a:schemeClr val="tx1"/>
                </a:solidFill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Группа 16"/>
          <p:cNvGrpSpPr/>
          <p:nvPr/>
        </p:nvGrpSpPr>
        <p:grpSpPr>
          <a:xfrm>
            <a:off x="3786182" y="3052516"/>
            <a:ext cx="1920797" cy="2928958"/>
            <a:chOff x="-673119" y="1498125"/>
            <a:chExt cx="7602107" cy="2878309"/>
          </a:xfrm>
        </p:grpSpPr>
        <p:sp>
          <p:nvSpPr>
            <p:cNvPr id="18" name="Прямоугольник с двумя скругленными соседними углами 17"/>
            <p:cNvSpPr/>
            <p:nvPr/>
          </p:nvSpPr>
          <p:spPr>
            <a:xfrm rot="10800000">
              <a:off x="-673119" y="1498125"/>
              <a:ext cx="7602107" cy="2878309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-673119" y="1498125"/>
              <a:ext cx="7457011" cy="27379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solidFill>
                    <a:schemeClr val="tx1"/>
                  </a:solidFill>
                </a:rPr>
                <a:t>-</a:t>
              </a:r>
              <a:r>
                <a:rPr lang="ru-RU" sz="1600" b="1" kern="1200" dirty="0" smtClean="0">
                  <a:solidFill>
                    <a:schemeClr val="tx1"/>
                  </a:solidFill>
                </a:rPr>
                <a:t>Полимерные </a:t>
              </a:r>
              <a:r>
                <a:rPr lang="ru-RU" sz="1600" b="1" kern="1200" dirty="0" err="1" smtClean="0">
                  <a:solidFill>
                    <a:schemeClr val="tx1"/>
                  </a:solidFill>
                </a:rPr>
                <a:t>теплоизоляцион-ные</a:t>
              </a:r>
              <a:r>
                <a:rPr lang="ru-RU" sz="1600" b="1" kern="1200" dirty="0" smtClean="0">
                  <a:solidFill>
                    <a:schemeClr val="tx1"/>
                  </a:solidFill>
                </a:rPr>
                <a:t> материалы;</a:t>
              </a:r>
            </a:p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</a:rPr>
                <a:t>-Полимерные композиционные материалы, в </a:t>
              </a:r>
              <a:r>
                <a:rPr lang="ru-RU" sz="1600" b="1" kern="1200" dirty="0" err="1" smtClean="0">
                  <a:solidFill>
                    <a:schemeClr val="tx1"/>
                  </a:solidFill>
                </a:rPr>
                <a:t>т.ч</a:t>
              </a:r>
              <a:r>
                <a:rPr lang="ru-RU" sz="1600" b="1" kern="1200" dirty="0" smtClean="0">
                  <a:solidFill>
                    <a:schemeClr val="tx1"/>
                  </a:solidFill>
                </a:rPr>
                <a:t>. трубы;</a:t>
              </a:r>
            </a:p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</a:rPr>
                <a:t>-Химические защитные покрытия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23"/>
          <p:cNvGrpSpPr/>
          <p:nvPr/>
        </p:nvGrpSpPr>
        <p:grpSpPr>
          <a:xfrm>
            <a:off x="-88000" y="1457067"/>
            <a:ext cx="9089156" cy="1595449"/>
            <a:chOff x="-88000" y="761981"/>
            <a:chExt cx="9089156" cy="1595449"/>
          </a:xfrm>
        </p:grpSpPr>
        <p:sp>
          <p:nvSpPr>
            <p:cNvPr id="6" name="TextBox 5"/>
            <p:cNvSpPr txBox="1"/>
            <p:nvPr/>
          </p:nvSpPr>
          <p:spPr>
            <a:xfrm>
              <a:off x="1428728" y="1834210"/>
              <a:ext cx="2664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Arial Black" panose="020B0A04020102020204" pitchFamily="34" charset="0"/>
                </a:rPr>
                <a:t>Дорожное строительство</a:t>
              </a:r>
              <a:endParaRPr lang="ru-RU" sz="1400" b="1" dirty="0">
                <a:latin typeface="Arial Black" panose="020B0A040201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88000" y="1834210"/>
              <a:ext cx="2088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Arial Black" panose="020B0A04020102020204" pitchFamily="34" charset="0"/>
                </a:rPr>
                <a:t>Оборонный комплекс</a:t>
              </a:r>
              <a:endParaRPr lang="ru-RU" sz="1400" b="1" dirty="0">
                <a:latin typeface="Arial Black" panose="020B0A040201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14744" y="1834210"/>
              <a:ext cx="2088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Arial Black" panose="020B0A04020102020204" pitchFamily="34" charset="0"/>
                </a:rPr>
                <a:t>Капитальное строительство</a:t>
              </a:r>
              <a:endParaRPr lang="ru-RU" sz="1400" b="1" dirty="0">
                <a:latin typeface="Arial Black" panose="020B0A04020102020204" pitchFamily="34" charset="0"/>
              </a:endParaRPr>
            </a:p>
          </p:txBody>
        </p:sp>
        <p:pic>
          <p:nvPicPr>
            <p:cNvPr id="1026" name="Picture 2" descr="http://federalexpo.ru/netcat_files/userfiles/OPK-9/GNII%20Bahireva/img344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99" y="785794"/>
              <a:ext cx="1757057" cy="1054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my-ivanovo.ru/wp-content/uploads/2010/12/2071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794" y="799768"/>
              <a:ext cx="1785950" cy="1057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stellblog.ru/wp-content/uploads/2009/06/d182d18fd0b6d0b5d0bbd18bd0b5-d188d182d183d0bad0b0d182d183d180d0bdd18bd0b5-d181d0b8d181d182d0b5d0bcd18b-d183d182d0b5d0bfd0bbd0b5d0b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910" y="773797"/>
              <a:ext cx="1857098" cy="1083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5572132" y="1834210"/>
              <a:ext cx="2088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err="1" smtClean="0">
                  <a:latin typeface="Arial Black" panose="020B0A04020102020204" pitchFamily="34" charset="0"/>
                </a:rPr>
                <a:t>Автомобиле-строение</a:t>
              </a:r>
              <a:endParaRPr lang="ru-RU" sz="1400" b="1" dirty="0">
                <a:latin typeface="Arial Black" panose="020B0A04020102020204" pitchFamily="34" charset="0"/>
              </a:endParaRPr>
            </a:p>
          </p:txBody>
        </p:sp>
        <p:pic>
          <p:nvPicPr>
            <p:cNvPr id="14338" name="Picture 2" descr="http://www.cars.ru/static/imagecache/content_images_750x563/files/magazine/images/20616660/b1b83f6fc4511b6d43c31e26211785ff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86446" y="761981"/>
              <a:ext cx="1643074" cy="1095383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7358082" y="1928802"/>
              <a:ext cx="164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Arial Black" panose="020B0A04020102020204" pitchFamily="34" charset="0"/>
                </a:rPr>
                <a:t>Медицина</a:t>
              </a:r>
              <a:endParaRPr lang="ru-RU" sz="1400" b="1" dirty="0">
                <a:latin typeface="Arial Black" panose="020B0A04020102020204" pitchFamily="34" charset="0"/>
              </a:endParaRPr>
            </a:p>
          </p:txBody>
        </p:sp>
        <p:pic>
          <p:nvPicPr>
            <p:cNvPr id="14340" name="Picture 4" descr="http://www.nedugamnet.ru/sites/default/files/tera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24792" y="785794"/>
              <a:ext cx="1476364" cy="1107273"/>
            </a:xfrm>
            <a:prstGeom prst="rect">
              <a:avLst/>
            </a:prstGeom>
            <a:noFill/>
          </p:spPr>
        </p:pic>
      </p:grpSp>
      <p:grpSp>
        <p:nvGrpSpPr>
          <p:cNvPr id="10" name="Группа 30"/>
          <p:cNvGrpSpPr/>
          <p:nvPr/>
        </p:nvGrpSpPr>
        <p:grpSpPr>
          <a:xfrm>
            <a:off x="5786447" y="3052516"/>
            <a:ext cx="3357587" cy="3162566"/>
            <a:chOff x="196187" y="-16225"/>
            <a:chExt cx="6113165" cy="2659431"/>
          </a:xfrm>
        </p:grpSpPr>
        <p:sp>
          <p:nvSpPr>
            <p:cNvPr id="32" name="Прямоугольник с двумя скругленными соседними углами 31"/>
            <p:cNvSpPr/>
            <p:nvPr/>
          </p:nvSpPr>
          <p:spPr>
            <a:xfrm rot="10800000">
              <a:off x="196187" y="-16225"/>
              <a:ext cx="2991548" cy="2359067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33" name="Прямоугольник 32"/>
            <p:cNvSpPr/>
            <p:nvPr/>
          </p:nvSpPr>
          <p:spPr>
            <a:xfrm>
              <a:off x="658937" y="0"/>
              <a:ext cx="3106585" cy="2643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34" name="Прямоугольник с двумя скругленными соседними углами 33"/>
            <p:cNvSpPr/>
            <p:nvPr/>
          </p:nvSpPr>
          <p:spPr>
            <a:xfrm rot="10800000">
              <a:off x="3317802" y="-16225"/>
              <a:ext cx="2991550" cy="2359067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5786446" y="3123954"/>
            <a:ext cx="160640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-Элементы</a:t>
            </a:r>
          </a:p>
          <a:p>
            <a:r>
              <a:rPr lang="ru-RU" sz="1600" b="1" dirty="0" smtClean="0"/>
              <a:t> конструкции</a:t>
            </a:r>
          </a:p>
          <a:p>
            <a:r>
              <a:rPr lang="ru-RU" sz="1600" b="1" dirty="0" smtClean="0"/>
              <a:t> автомобиля из </a:t>
            </a:r>
          </a:p>
          <a:p>
            <a:r>
              <a:rPr lang="ru-RU" sz="1600" b="1" dirty="0" smtClean="0"/>
              <a:t>композитов</a:t>
            </a:r>
          </a:p>
          <a:p>
            <a:endParaRPr lang="en-US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r>
              <a:rPr lang="ru-RU" sz="1600" b="1" dirty="0" smtClean="0"/>
              <a:t>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537598" y="3123954"/>
            <a:ext cx="155478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-Применение </a:t>
            </a:r>
          </a:p>
          <a:p>
            <a:r>
              <a:rPr lang="ru-RU" sz="1600" b="1" dirty="0" smtClean="0"/>
              <a:t>синтетической </a:t>
            </a:r>
          </a:p>
          <a:p>
            <a:r>
              <a:rPr lang="ru-RU" sz="1600" b="1" dirty="0" smtClean="0"/>
              <a:t>гуттаперчи</a:t>
            </a:r>
            <a:r>
              <a:rPr lang="en-US" sz="1600" b="1" dirty="0" smtClean="0"/>
              <a:t>;</a:t>
            </a:r>
            <a:endParaRPr lang="ru-RU" sz="1600" b="1" dirty="0" smtClean="0"/>
          </a:p>
          <a:p>
            <a:r>
              <a:rPr lang="ru-RU" sz="1600" b="1" dirty="0" smtClean="0"/>
              <a:t>-Инструменты </a:t>
            </a:r>
          </a:p>
          <a:p>
            <a:r>
              <a:rPr lang="ru-RU" sz="1600" b="1" dirty="0" smtClean="0"/>
              <a:t>из композитов</a:t>
            </a:r>
          </a:p>
          <a:p>
            <a:endParaRPr lang="en-US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r>
              <a:rPr lang="ru-RU" sz="1600" b="1" dirty="0" smtClean="0"/>
              <a:t> </a:t>
            </a: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527844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146035"/>
            <a:ext cx="8329612" cy="925511"/>
          </a:xfrm>
          <a:noFill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 smtClean="0">
                <a:cs typeface="Times New Roman" pitchFamily="18" charset="0"/>
              </a:rPr>
              <a:t>Деятельность ОАО «Татнефтехиминвест-холдинг» по развитию малого бизнеса</a:t>
            </a:r>
            <a:endParaRPr lang="ru-RU" sz="2800" b="1" dirty="0">
              <a:cs typeface="Times New Roman" pitchFamily="18" charset="0"/>
            </a:endParaRPr>
          </a:p>
        </p:txBody>
      </p:sp>
      <p:grpSp>
        <p:nvGrpSpPr>
          <p:cNvPr id="3" name="Группа 33"/>
          <p:cNvGrpSpPr>
            <a:grpSpLocks/>
          </p:cNvGrpSpPr>
          <p:nvPr/>
        </p:nvGrpSpPr>
        <p:grpSpPr bwMode="auto">
          <a:xfrm>
            <a:off x="769938" y="1646238"/>
            <a:ext cx="4802187" cy="666750"/>
            <a:chOff x="904992" y="1774"/>
            <a:chExt cx="4452857" cy="666945"/>
          </a:xfrm>
        </p:grpSpPr>
        <p:sp>
          <p:nvSpPr>
            <p:cNvPr id="56" name="Пятиугольник 55"/>
            <p:cNvSpPr/>
            <p:nvPr/>
          </p:nvSpPr>
          <p:spPr>
            <a:xfrm rot="10800000">
              <a:off x="904992" y="1774"/>
              <a:ext cx="4452857" cy="666945"/>
            </a:xfrm>
            <a:prstGeom prst="homePlate">
              <a:avLst/>
            </a:pr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Пятиугольник 4"/>
            <p:cNvSpPr/>
            <p:nvPr/>
          </p:nvSpPr>
          <p:spPr>
            <a:xfrm rot="21600000">
              <a:off x="1071730" y="1774"/>
              <a:ext cx="4286119" cy="6669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294104" tIns="76200" rIns="14224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sysClr val="windowText" lastClr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cs typeface="Arial" pitchFamily="34" charset="0"/>
                </a:rPr>
                <a:t>Инновационное и </a:t>
              </a:r>
              <a:r>
                <a:rPr lang="ru-RU" sz="2000" b="1" dirty="0" smtClean="0">
                  <a:solidFill>
                    <a:sysClr val="windowText" lastClr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cs typeface="Arial" pitchFamily="34" charset="0"/>
                </a:rPr>
                <a:t>технологическое </a:t>
              </a:r>
              <a:r>
                <a:rPr lang="ru-RU" sz="2000" b="1" dirty="0">
                  <a:solidFill>
                    <a:sysClr val="windowText" lastClr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cs typeface="Arial" pitchFamily="34" charset="0"/>
                </a:rPr>
                <a:t>сопровождение</a:t>
              </a:r>
              <a:endParaRPr lang="ru-RU" sz="2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35" name="Овал 34"/>
          <p:cNvSpPr/>
          <p:nvPr/>
        </p:nvSpPr>
        <p:spPr>
          <a:xfrm>
            <a:off x="428596" y="1646599"/>
            <a:ext cx="666945" cy="66694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grpSp>
        <p:nvGrpSpPr>
          <p:cNvPr id="4" name="Группа 35"/>
          <p:cNvGrpSpPr>
            <a:grpSpLocks/>
          </p:cNvGrpSpPr>
          <p:nvPr/>
        </p:nvGrpSpPr>
        <p:grpSpPr bwMode="auto">
          <a:xfrm>
            <a:off x="769938" y="2513013"/>
            <a:ext cx="4802187" cy="666750"/>
            <a:chOff x="904992" y="867807"/>
            <a:chExt cx="4452857" cy="666945"/>
          </a:xfrm>
        </p:grpSpPr>
        <p:sp>
          <p:nvSpPr>
            <p:cNvPr id="54" name="Пятиугольник 53"/>
            <p:cNvSpPr/>
            <p:nvPr/>
          </p:nvSpPr>
          <p:spPr>
            <a:xfrm rot="10800000">
              <a:off x="904992" y="867807"/>
              <a:ext cx="4452857" cy="666945"/>
            </a:xfrm>
            <a:prstGeom prst="homePlat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55" name="Пятиугольник 7"/>
            <p:cNvSpPr/>
            <p:nvPr/>
          </p:nvSpPr>
          <p:spPr>
            <a:xfrm rot="21600000">
              <a:off x="1071730" y="867807"/>
              <a:ext cx="4286119" cy="6669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294104" tIns="76200" rIns="14224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schemeClr val="tx1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cs typeface="Arial" pitchFamily="34" charset="0"/>
                </a:rPr>
                <a:t>Инвестиционное сопровождение</a:t>
              </a:r>
              <a:endParaRPr lang="ru-RU" sz="2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37" name="Овал 36"/>
          <p:cNvSpPr/>
          <p:nvPr/>
        </p:nvSpPr>
        <p:spPr>
          <a:xfrm>
            <a:off x="428596" y="2512632"/>
            <a:ext cx="666945" cy="66694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grpSp>
        <p:nvGrpSpPr>
          <p:cNvPr id="5" name="Группа 37"/>
          <p:cNvGrpSpPr>
            <a:grpSpLocks/>
          </p:cNvGrpSpPr>
          <p:nvPr/>
        </p:nvGrpSpPr>
        <p:grpSpPr bwMode="auto">
          <a:xfrm>
            <a:off x="769938" y="3378200"/>
            <a:ext cx="4802187" cy="666750"/>
            <a:chOff x="904992" y="1733840"/>
            <a:chExt cx="4452857" cy="666945"/>
          </a:xfrm>
        </p:grpSpPr>
        <p:sp>
          <p:nvSpPr>
            <p:cNvPr id="52" name="Пятиугольник 51"/>
            <p:cNvSpPr/>
            <p:nvPr/>
          </p:nvSpPr>
          <p:spPr>
            <a:xfrm rot="10800000">
              <a:off x="904992" y="1733840"/>
              <a:ext cx="4452857" cy="666945"/>
            </a:xfrm>
            <a:prstGeom prst="homePlat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53" name="Пятиугольник 10"/>
            <p:cNvSpPr/>
            <p:nvPr/>
          </p:nvSpPr>
          <p:spPr>
            <a:xfrm rot="21600000">
              <a:off x="1071730" y="1733840"/>
              <a:ext cx="4286119" cy="6669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294104" tIns="76200" rIns="14224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schemeClr val="tx1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cs typeface="Arial" pitchFamily="34" charset="0"/>
                </a:rPr>
                <a:t>Обеспечение </a:t>
              </a:r>
              <a:r>
                <a:rPr lang="ru-RU" sz="2000" b="1" dirty="0" smtClean="0">
                  <a:solidFill>
                    <a:schemeClr val="tx1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cs typeface="Arial" pitchFamily="34" charset="0"/>
                </a:rPr>
                <a:t>взаимодействия </a:t>
              </a:r>
              <a:r>
                <a:rPr lang="ru-RU" sz="2000" b="1" dirty="0">
                  <a:solidFill>
                    <a:schemeClr val="tx1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cs typeface="Arial" pitchFamily="34" charset="0"/>
                </a:rPr>
                <a:t>с крупным бизнесом</a:t>
              </a:r>
              <a:endParaRPr lang="ru-RU" sz="2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39" name="Овал 38"/>
          <p:cNvSpPr/>
          <p:nvPr/>
        </p:nvSpPr>
        <p:spPr>
          <a:xfrm>
            <a:off x="428596" y="3378665"/>
            <a:ext cx="666945" cy="66694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grpSp>
        <p:nvGrpSpPr>
          <p:cNvPr id="6" name="Группа 39"/>
          <p:cNvGrpSpPr>
            <a:grpSpLocks/>
          </p:cNvGrpSpPr>
          <p:nvPr/>
        </p:nvGrpSpPr>
        <p:grpSpPr bwMode="auto">
          <a:xfrm>
            <a:off x="769938" y="4244975"/>
            <a:ext cx="4802187" cy="666750"/>
            <a:chOff x="904992" y="2599874"/>
            <a:chExt cx="4452857" cy="666945"/>
          </a:xfrm>
        </p:grpSpPr>
        <p:sp>
          <p:nvSpPr>
            <p:cNvPr id="50" name="Пятиугольник 49"/>
            <p:cNvSpPr/>
            <p:nvPr/>
          </p:nvSpPr>
          <p:spPr>
            <a:xfrm rot="10800000">
              <a:off x="904992" y="2599874"/>
              <a:ext cx="4452857" cy="666945"/>
            </a:xfrm>
            <a:prstGeom prst="homePlat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51" name="Пятиугольник 13"/>
            <p:cNvSpPr/>
            <p:nvPr/>
          </p:nvSpPr>
          <p:spPr>
            <a:xfrm rot="21600000">
              <a:off x="1071730" y="2599874"/>
              <a:ext cx="4286119" cy="6669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294104" tIns="76200" rIns="14224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schemeClr val="tx1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cs typeface="Arial" pitchFamily="34" charset="0"/>
                </a:rPr>
                <a:t>Организационное сопровождение</a:t>
              </a:r>
              <a:endParaRPr lang="ru-RU" sz="2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41" name="Овал 40"/>
          <p:cNvSpPr/>
          <p:nvPr/>
        </p:nvSpPr>
        <p:spPr>
          <a:xfrm>
            <a:off x="428596" y="4244699"/>
            <a:ext cx="666945" cy="66694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grpSp>
        <p:nvGrpSpPr>
          <p:cNvPr id="7" name="Группа 41"/>
          <p:cNvGrpSpPr>
            <a:grpSpLocks/>
          </p:cNvGrpSpPr>
          <p:nvPr/>
        </p:nvGrpSpPr>
        <p:grpSpPr bwMode="auto">
          <a:xfrm>
            <a:off x="769938" y="5110163"/>
            <a:ext cx="4802187" cy="666750"/>
            <a:chOff x="904992" y="3465907"/>
            <a:chExt cx="4452857" cy="666945"/>
          </a:xfrm>
        </p:grpSpPr>
        <p:sp>
          <p:nvSpPr>
            <p:cNvPr id="48" name="Пятиугольник 47"/>
            <p:cNvSpPr/>
            <p:nvPr/>
          </p:nvSpPr>
          <p:spPr>
            <a:xfrm rot="10800000">
              <a:off x="904992" y="3465907"/>
              <a:ext cx="4452857" cy="666945"/>
            </a:xfrm>
            <a:prstGeom prst="homePlat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49" name="Пятиугольник 16"/>
            <p:cNvSpPr/>
            <p:nvPr/>
          </p:nvSpPr>
          <p:spPr>
            <a:xfrm rot="21600000">
              <a:off x="1071730" y="3465907"/>
              <a:ext cx="4286119" cy="6669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294104" tIns="76200" rIns="14224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schemeClr val="tx1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cs typeface="Arial" pitchFamily="34" charset="0"/>
                </a:rPr>
                <a:t>Информационное сопровождение </a:t>
              </a:r>
              <a:endParaRPr lang="ru-RU" sz="2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43" name="Овал 42"/>
          <p:cNvSpPr/>
          <p:nvPr/>
        </p:nvSpPr>
        <p:spPr>
          <a:xfrm>
            <a:off x="428596" y="5110732"/>
            <a:ext cx="666945" cy="66694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grpSp>
        <p:nvGrpSpPr>
          <p:cNvPr id="8" name="Группа 43"/>
          <p:cNvGrpSpPr>
            <a:grpSpLocks/>
          </p:cNvGrpSpPr>
          <p:nvPr/>
        </p:nvGrpSpPr>
        <p:grpSpPr bwMode="auto">
          <a:xfrm>
            <a:off x="769938" y="5976938"/>
            <a:ext cx="4802187" cy="666750"/>
            <a:chOff x="904992" y="4331940"/>
            <a:chExt cx="4452857" cy="666945"/>
          </a:xfrm>
        </p:grpSpPr>
        <p:sp>
          <p:nvSpPr>
            <p:cNvPr id="46" name="Пятиугольник 45"/>
            <p:cNvSpPr/>
            <p:nvPr/>
          </p:nvSpPr>
          <p:spPr>
            <a:xfrm rot="10800000">
              <a:off x="904992" y="4331940"/>
              <a:ext cx="4452857" cy="666945"/>
            </a:xfrm>
            <a:prstGeom prst="homePlat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47" name="Пятиугольник 19"/>
            <p:cNvSpPr/>
            <p:nvPr/>
          </p:nvSpPr>
          <p:spPr>
            <a:xfrm rot="21600000">
              <a:off x="1071730" y="4331940"/>
              <a:ext cx="4286119" cy="6669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294104" tIns="76200" rIns="14224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>
                  <a:solidFill>
                    <a:schemeClr val="tx1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cs typeface="Arial" pitchFamily="34" charset="0"/>
                </a:rPr>
                <a:t>Экспертное сопровождение</a:t>
              </a:r>
              <a:endParaRPr lang="ru-RU" sz="2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45" name="Овал 44"/>
          <p:cNvSpPr/>
          <p:nvPr/>
        </p:nvSpPr>
        <p:spPr>
          <a:xfrm>
            <a:off x="428596" y="5976765"/>
            <a:ext cx="666945" cy="66694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58" name="Выноска 2 (граница и черта) 57"/>
          <p:cNvSpPr/>
          <p:nvPr/>
        </p:nvSpPr>
        <p:spPr>
          <a:xfrm>
            <a:off x="6143625" y="1571625"/>
            <a:ext cx="2786063" cy="5072063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039"/>
              <a:gd name="adj6" fmla="val -20841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</a:rPr>
              <a:t>Поиск научно-исследовательских работ, перспективных к внедрению на предприятиях НГХК, включая малые и средние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</a:rPr>
              <a:t>Проведение научно-технических советов </a:t>
            </a:r>
            <a:r>
              <a:rPr lang="ru-RU" sz="1600" dirty="0" smtClean="0">
                <a:solidFill>
                  <a:schemeClr val="bg1"/>
                </a:solidFill>
              </a:rPr>
              <a:t>ОАО«ТНХИ-Х</a:t>
            </a:r>
            <a:r>
              <a:rPr lang="ru-RU" sz="1600" dirty="0">
                <a:solidFill>
                  <a:schemeClr val="bg1"/>
                </a:solidFill>
              </a:rPr>
              <a:t>» с учетом интересов и проблем малого бизнеса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</a:rPr>
              <a:t>Изучение и отбор перспективных инновационных проектов в области нефтехимии для реализации на базе ИПТ«Идея», </a:t>
            </a:r>
            <a:r>
              <a:rPr lang="ru-RU" sz="1600" dirty="0" err="1">
                <a:solidFill>
                  <a:schemeClr val="bg1"/>
                </a:solidFill>
              </a:rPr>
              <a:t>ТП</a:t>
            </a:r>
            <a:r>
              <a:rPr lang="ru-RU" sz="1600" dirty="0">
                <a:solidFill>
                  <a:schemeClr val="bg1"/>
                </a:solidFill>
              </a:rPr>
              <a:t> «Химград» и др.</a:t>
            </a:r>
          </a:p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512" t="8839" r="22754" b="3879"/>
          <a:stretch>
            <a:fillRect/>
          </a:stretch>
        </p:blipFill>
        <p:spPr bwMode="auto">
          <a:xfrm>
            <a:off x="285720" y="1734729"/>
            <a:ext cx="2214578" cy="29158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34180" t="35564" r="16601" b="23651"/>
          <a:stretch>
            <a:fillRect/>
          </a:stretch>
        </p:blipFill>
        <p:spPr bwMode="auto">
          <a:xfrm>
            <a:off x="2571736" y="1643050"/>
            <a:ext cx="3357586" cy="22184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l="28027" t="26929" r="11328" b="15942"/>
          <a:stretch>
            <a:fillRect/>
          </a:stretch>
        </p:blipFill>
        <p:spPr bwMode="auto">
          <a:xfrm>
            <a:off x="2571736" y="3929066"/>
            <a:ext cx="3357586" cy="25303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-32" y="-24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+mj-lt"/>
              </a:rPr>
              <a:t>Деятельность ОАО «</a:t>
            </a:r>
            <a:r>
              <a:rPr lang="ru-RU" sz="1600" b="1" dirty="0" err="1" smtClean="0">
                <a:latin typeface="+mj-lt"/>
              </a:rPr>
              <a:t>Татнефтехиминвест-холдинг</a:t>
            </a:r>
            <a:r>
              <a:rPr lang="ru-RU" sz="1600" b="1" dirty="0" smtClean="0">
                <a:latin typeface="+mj-lt"/>
              </a:rPr>
              <a:t>» по выполнению задачи приоритетного использования республиканской продукции при проектировании и строительстве, кооперации предприятий республиканского нефтехимического комплекса с предприятиями отрасли строительных материалов,  дорожной отрасли, автомобилестроения, сельского хозяйства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 l="34180" t="33520" r="17480" b="22534"/>
          <a:stretch>
            <a:fillRect/>
          </a:stretch>
        </p:blipFill>
        <p:spPr bwMode="auto">
          <a:xfrm>
            <a:off x="6000760" y="1428736"/>
            <a:ext cx="3214710" cy="23379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 l="30664" t="29126" r="13965" b="18139"/>
          <a:stretch>
            <a:fillRect/>
          </a:stretch>
        </p:blipFill>
        <p:spPr bwMode="auto">
          <a:xfrm>
            <a:off x="6000760" y="3929065"/>
            <a:ext cx="3143271" cy="2394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/>
          <a:srcRect l="30978" t="24731" r="29450" b="8252"/>
          <a:stretch>
            <a:fillRect/>
          </a:stretch>
        </p:blipFill>
        <p:spPr bwMode="auto">
          <a:xfrm>
            <a:off x="285720" y="3786190"/>
            <a:ext cx="2214578" cy="28068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46361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5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57336"/>
            <a:ext cx="78486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Заголовок 3"/>
          <p:cNvSpPr>
            <a:spLocks noGrp="1"/>
          </p:cNvSpPr>
          <p:nvPr>
            <p:ph type="title"/>
          </p:nvPr>
        </p:nvSpPr>
        <p:spPr>
          <a:xfrm>
            <a:off x="142844" y="142852"/>
            <a:ext cx="7429552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Кластерная схема перспективных направлений развития НГХК </a:t>
            </a:r>
            <a:r>
              <a:rPr lang="ru-RU" sz="2800" dirty="0" smtClean="0"/>
              <a:t>Татарстана</a:t>
            </a:r>
            <a:endParaRPr lang="ru-RU" sz="28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9956" y="6357958"/>
            <a:ext cx="1981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672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014" y="-24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Первоочередные задачи нефтегазохимического комплекса</a:t>
            </a:r>
            <a:endParaRPr lang="ru-RU" sz="32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214422"/>
            <a:ext cx="878687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1200"/>
              </a:spcBef>
              <a:buClr>
                <a:schemeClr val="accent1"/>
              </a:buClr>
              <a:buSzPct val="150000"/>
              <a:buFont typeface="Wingdings 3"/>
              <a:buChar char=""/>
            </a:pPr>
            <a:r>
              <a:rPr lang="ru-RU" sz="2200" dirty="0" smtClean="0">
                <a:latin typeface="+mj-lt"/>
              </a:rPr>
              <a:t>модернизация действующих и создание новых мощностей по производству востребованной рынком продукции (в первую очередь учитывая </a:t>
            </a:r>
            <a:r>
              <a:rPr lang="ru-RU" sz="2200" dirty="0" err="1" smtClean="0">
                <a:latin typeface="+mj-lt"/>
              </a:rPr>
              <a:t>импортозамещение</a:t>
            </a:r>
            <a:r>
              <a:rPr lang="ru-RU" sz="2200" dirty="0" smtClean="0">
                <a:latin typeface="+mj-lt"/>
              </a:rPr>
              <a:t>);</a:t>
            </a:r>
          </a:p>
          <a:p>
            <a:pPr marL="274320" indent="-274320">
              <a:spcBef>
                <a:spcPts val="1200"/>
              </a:spcBef>
              <a:buClr>
                <a:schemeClr val="accent1"/>
              </a:buClr>
              <a:buSzPct val="150000"/>
              <a:buFont typeface="Wingdings 3"/>
              <a:buChar char=""/>
            </a:pPr>
            <a:r>
              <a:rPr lang="ru-RU" sz="2200" dirty="0" smtClean="0">
                <a:latin typeface="+mj-lt"/>
              </a:rPr>
              <a:t>создание новых и перевооружение старых производств малотоннажной химии при поддержке государства, на основе частного партнерства;</a:t>
            </a:r>
          </a:p>
          <a:p>
            <a:pPr marL="274320" indent="-274320">
              <a:spcBef>
                <a:spcPts val="1200"/>
              </a:spcBef>
              <a:buClr>
                <a:schemeClr val="accent1"/>
              </a:buClr>
              <a:buSzPct val="150000"/>
              <a:buFont typeface="Wingdings 3"/>
              <a:buChar char=""/>
            </a:pPr>
            <a:r>
              <a:rPr lang="ru-RU" sz="2200" dirty="0" smtClean="0">
                <a:latin typeface="+mj-lt"/>
              </a:rPr>
              <a:t>стабильное обеспечение предприятий комплекса углеводородным сырьем;</a:t>
            </a:r>
          </a:p>
          <a:p>
            <a:pPr marL="274320" indent="-274320">
              <a:spcBef>
                <a:spcPts val="1200"/>
              </a:spcBef>
              <a:buClr>
                <a:schemeClr val="accent1"/>
              </a:buClr>
              <a:buSzPct val="150000"/>
              <a:buFont typeface="Wingdings 3"/>
              <a:buChar char=""/>
            </a:pPr>
            <a:r>
              <a:rPr lang="ru-RU" sz="2200" dirty="0" smtClean="0">
                <a:latin typeface="+mj-lt"/>
              </a:rPr>
              <a:t>сбор, переработка вторичных полимерных материалов;</a:t>
            </a:r>
          </a:p>
          <a:p>
            <a:pPr marL="274320" indent="-274320">
              <a:spcBef>
                <a:spcPts val="1200"/>
              </a:spcBef>
              <a:buClr>
                <a:schemeClr val="accent1"/>
              </a:buClr>
              <a:buSzPct val="150000"/>
              <a:buFont typeface="Wingdings 3"/>
              <a:buChar char=""/>
            </a:pPr>
            <a:r>
              <a:rPr lang="ru-RU" sz="2200" dirty="0" smtClean="0">
                <a:latin typeface="+mj-lt"/>
              </a:rPr>
              <a:t>создание на базе государственно-частного партнерства инжиниринговых центров (наука-проект-опытное производство);</a:t>
            </a:r>
          </a:p>
          <a:p>
            <a:pPr marL="274320" indent="-274320">
              <a:spcBef>
                <a:spcPts val="1200"/>
              </a:spcBef>
              <a:buClr>
                <a:schemeClr val="accent1"/>
              </a:buClr>
              <a:buSzPct val="150000"/>
              <a:buFont typeface="Wingdings 3"/>
              <a:buChar char=""/>
            </a:pPr>
            <a:r>
              <a:rPr lang="ru-RU" sz="2200" dirty="0" smtClean="0">
                <a:latin typeface="+mj-lt"/>
              </a:rPr>
              <a:t>интеграция производства малых и средних предприятий в технологические цепочки созданных кластеров;</a:t>
            </a:r>
            <a:endParaRPr lang="ru-RU" sz="2200" dirty="0">
              <a:latin typeface="+mj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42867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2844" y="71414"/>
            <a:ext cx="778674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Удельное потребление </a:t>
            </a:r>
            <a:br>
              <a:rPr lang="ru-RU" sz="2800" b="1" dirty="0" smtClean="0">
                <a:latin typeface="+mj-lt"/>
              </a:rPr>
            </a:br>
            <a:r>
              <a:rPr lang="ru-RU" sz="2800" b="1" dirty="0" smtClean="0">
                <a:latin typeface="+mj-lt"/>
              </a:rPr>
              <a:t>химической продукции в </a:t>
            </a:r>
            <a:r>
              <a:rPr lang="ru-RU" sz="2800" b="1" dirty="0" smtClean="0">
                <a:latin typeface="+mj-lt"/>
              </a:rPr>
              <a:t>России и мире</a:t>
            </a:r>
            <a:endParaRPr lang="ru-RU" sz="3200" b="1" dirty="0" smtClean="0">
              <a:latin typeface="+mj-lt"/>
            </a:endParaRPr>
          </a:p>
          <a:p>
            <a:endParaRPr lang="ru-RU" sz="1400" b="1" dirty="0" smtClean="0"/>
          </a:p>
          <a:p>
            <a:r>
              <a:rPr lang="ru-RU" sz="1600" i="1" dirty="0" smtClean="0"/>
              <a:t>в соответствии со «Стратегией развития химической и нефтехимической промышленности РФ на период до 2030 года»</a:t>
            </a:r>
            <a:endParaRPr lang="ru-RU" sz="1600" i="1" dirty="0"/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60615" y="1894114"/>
          <a:ext cx="2857499" cy="4399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3082637" y="1894114"/>
          <a:ext cx="2857499" cy="4399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6104659" y="1894114"/>
          <a:ext cx="2857499" cy="4399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08296"/>
            <a:ext cx="7889966" cy="390665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SzPct val="150000"/>
            </a:pPr>
            <a:r>
              <a:rPr lang="ru-RU" sz="2200" dirty="0" smtClean="0">
                <a:latin typeface="+mj-lt"/>
              </a:rPr>
              <a:t>присвоение проектам в области нефтехимии, </a:t>
            </a:r>
            <a:br>
              <a:rPr lang="ru-RU" sz="2200" dirty="0" smtClean="0">
                <a:latin typeface="+mj-lt"/>
              </a:rPr>
            </a:br>
            <a:r>
              <a:rPr lang="ru-RU" sz="2200" dirty="0" smtClean="0">
                <a:latin typeface="+mj-lt"/>
              </a:rPr>
              <a:t>нефтепереработки статуса «приоритетных национальных проектов»;</a:t>
            </a:r>
          </a:p>
          <a:p>
            <a:pPr>
              <a:spcBef>
                <a:spcPts val="1200"/>
              </a:spcBef>
              <a:buSzPct val="150000"/>
            </a:pPr>
            <a:r>
              <a:rPr lang="ru-RU" sz="2200" dirty="0" smtClean="0">
                <a:latin typeface="+mj-lt"/>
              </a:rPr>
              <a:t>принятие мер по упрощению процедуры оформления разрешительной документации, процедуры выделения и оформления земельных участков;</a:t>
            </a:r>
          </a:p>
          <a:p>
            <a:pPr>
              <a:spcBef>
                <a:spcPts val="1200"/>
              </a:spcBef>
              <a:buSzPct val="150000"/>
            </a:pPr>
            <a:r>
              <a:rPr lang="ru-RU" sz="2200" dirty="0" smtClean="0">
                <a:latin typeface="+mj-lt"/>
              </a:rPr>
              <a:t>развитие проектов инфраструктурного обеспечения планируемых к строительству новых нефтехимических производств на основе принципов государственно-частного партнерства;</a:t>
            </a:r>
          </a:p>
          <a:p>
            <a:pPr>
              <a:spcBef>
                <a:spcPts val="1200"/>
              </a:spcBef>
              <a:buSzPct val="150000"/>
            </a:pPr>
            <a:r>
              <a:rPr lang="ru-RU" sz="2200" dirty="0" smtClean="0">
                <a:latin typeface="+mj-lt"/>
              </a:rPr>
              <a:t>расширение применения защитных мер тарифного и нетарифного регулирования в рамках ВТО в целях защиты и развития внутреннего рынка</a:t>
            </a:r>
            <a:endParaRPr lang="ru-RU" sz="22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14" y="-24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Первоочередные задачи нефтегазохимического комплекса</a:t>
            </a:r>
            <a:endParaRPr lang="ru-RU" sz="3200" b="1" dirty="0"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43160" y="1266820"/>
            <a:ext cx="5934092" cy="3519502"/>
          </a:xfrm>
        </p:spPr>
        <p:txBody>
          <a:bodyPr/>
          <a:lstStyle/>
          <a:p>
            <a:pPr algn="l"/>
            <a:r>
              <a:rPr lang="ru-RU" dirty="0" smtClean="0"/>
              <a:t>Благодарю за внимание!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0" dirty="0" smtClean="0"/>
              <a:t>Наши контакты:</a:t>
            </a:r>
            <a:br>
              <a:rPr lang="ru-RU" sz="2400" b="0" dirty="0" smtClean="0"/>
            </a:br>
            <a:r>
              <a:rPr lang="ru-RU" sz="2400" b="0" dirty="0" smtClean="0"/>
              <a:t> 420061, Республика Татарстан, </a:t>
            </a:r>
            <a:br>
              <a:rPr lang="ru-RU" sz="2400" b="0" dirty="0" smtClean="0"/>
            </a:br>
            <a:r>
              <a:rPr lang="ru-RU" sz="2400" b="0" dirty="0" smtClean="0"/>
              <a:t>г.Казань, ул.Н.Ершова, д.29, а/я 113</a:t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dirty="0" smtClean="0"/>
              <a:t> </a:t>
            </a:r>
            <a:r>
              <a:rPr lang="ru-RU" sz="2400" b="0" dirty="0" smtClean="0"/>
              <a:t>(843) 272-41-74, 273-07-43</a:t>
            </a:r>
            <a:br>
              <a:rPr lang="ru-RU" sz="2400" b="0" dirty="0" smtClean="0"/>
            </a:br>
            <a:r>
              <a:rPr lang="en-US" sz="2400" b="0" dirty="0" smtClean="0"/>
              <a:t>www.tnhi.ru</a:t>
            </a:r>
            <a:endParaRPr lang="ru-RU" sz="2400" b="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ОАО «Татнефтехиминвест-холдинг»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не-лидер-нефтехими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0590"/>
            <a:ext cx="9143999" cy="6472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44" y="71414"/>
            <a:ext cx="7715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Россия имеет хорошие предпосылки </a:t>
            </a:r>
            <a:br>
              <a:rPr lang="ru-RU" sz="2800" b="1" dirty="0" smtClean="0">
                <a:latin typeface="+mj-lt"/>
              </a:rPr>
            </a:br>
            <a:r>
              <a:rPr lang="ru-RU" sz="2800" b="1" dirty="0" smtClean="0">
                <a:latin typeface="+mj-lt"/>
              </a:rPr>
              <a:t>для становления в качестве одного из лидеров мировой нефтехимии</a:t>
            </a:r>
            <a:endParaRPr lang="ru-RU" sz="2800" b="1" dirty="0">
              <a:latin typeface="+mj-l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50678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222085343"/>
              </p:ext>
            </p:extLst>
          </p:nvPr>
        </p:nvGraphicFramePr>
        <p:xfrm>
          <a:off x="157633" y="1268760"/>
          <a:ext cx="2232314" cy="451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813339" y="1297723"/>
          <a:ext cx="2825461" cy="4706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5975639" y="1489161"/>
          <a:ext cx="2825461" cy="451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2844" y="71414"/>
            <a:ext cx="75425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Нефтехимическая промышленность в странах мира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76" y="157146"/>
            <a:ext cx="8229600" cy="9144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Структура импорта и экспорта продукции химической промышленности в РФ, 2012 год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363779287"/>
              </p:ext>
            </p:extLst>
          </p:nvPr>
        </p:nvGraphicFramePr>
        <p:xfrm>
          <a:off x="539552" y="1484784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428096752"/>
              </p:ext>
            </p:extLst>
          </p:nvPr>
        </p:nvGraphicFramePr>
        <p:xfrm>
          <a:off x="4648200" y="1412776"/>
          <a:ext cx="4388296" cy="47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215074" y="6356350"/>
            <a:ext cx="1981200" cy="365760"/>
          </a:xfrm>
        </p:spPr>
        <p:txBody>
          <a:bodyPr/>
          <a:lstStyle/>
          <a:p>
            <a:pPr algn="r"/>
            <a:fld id="{725C68B6-61C2-468F-89AB-4B9F7531AA68}" type="slidenum">
              <a:rPr lang="ru-RU" smtClean="0"/>
              <a:pPr algn="r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927201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42844" y="142852"/>
            <a:ext cx="7679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+mj-lt"/>
                <a:ea typeface="+mj-ea"/>
                <a:cs typeface="+mj-cs"/>
              </a:rPr>
              <a:t>Потребление пластиков в </a:t>
            </a:r>
            <a:r>
              <a:rPr lang="ru-RU" sz="2800" b="1" dirty="0" smtClean="0">
                <a:latin typeface="+mj-lt"/>
                <a:ea typeface="+mj-ea"/>
                <a:cs typeface="+mj-cs"/>
              </a:rPr>
              <a:t>России </a:t>
            </a:r>
            <a:r>
              <a:rPr lang="ru-RU" sz="2800" b="1" dirty="0">
                <a:latin typeface="+mj-lt"/>
                <a:ea typeface="+mj-ea"/>
                <a:cs typeface="+mj-cs"/>
              </a:rPr>
              <a:t>составляет около 5,7 млн. тонн в год.</a:t>
            </a:r>
          </a:p>
          <a:p>
            <a:r>
              <a:rPr lang="ru-RU" sz="2800" b="1" dirty="0">
                <a:latin typeface="+mj-lt"/>
                <a:ea typeface="+mj-ea"/>
                <a:cs typeface="+mj-cs"/>
              </a:rPr>
              <a:t>От 20 до 100% импортируется.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504" y="1857364"/>
            <a:ext cx="4496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Потребление крупнотоннажных пластиков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714876" y="1857364"/>
            <a:ext cx="4487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Потребление </a:t>
            </a:r>
            <a:r>
              <a:rPr lang="ru-RU" b="1" dirty="0" err="1" smtClean="0"/>
              <a:t>среднетоннажных</a:t>
            </a:r>
            <a:r>
              <a:rPr lang="ru-RU" b="1" dirty="0" smtClean="0"/>
              <a:t> пластиков</a:t>
            </a:r>
            <a:endParaRPr lang="ru-RU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383074" y="5877272"/>
            <a:ext cx="1222946" cy="3600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Импорт, %</a:t>
            </a:r>
            <a:endParaRPr lang="ru-RU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111266" y="5913276"/>
            <a:ext cx="43730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Х</a:t>
            </a:r>
            <a:endParaRPr lang="ru-RU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4626095" y="5877272"/>
            <a:ext cx="2682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Среднегодовой прирост</a:t>
            </a:r>
            <a:endParaRPr lang="ru-RU" dirty="0"/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2252675"/>
            <a:ext cx="45053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31" y="2325700"/>
            <a:ext cx="4352925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2534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ulnaz\Desktop\Рисунок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90" y="1058062"/>
            <a:ext cx="8358214" cy="579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14282" y="131742"/>
            <a:ext cx="7215238" cy="368300"/>
          </a:xfrm>
        </p:spPr>
        <p:txBody>
          <a:bodyPr>
            <a:noAutofit/>
          </a:bodyPr>
          <a:lstStyle/>
          <a:p>
            <a:r>
              <a:rPr lang="ru-RU" sz="3200" b="1" dirty="0"/>
              <a:t>Структура переработки полимеров в изделия в </a:t>
            </a:r>
            <a:r>
              <a:rPr lang="ru-RU" sz="3200" b="1" dirty="0" smtClean="0"/>
              <a:t>России</a:t>
            </a:r>
            <a:endParaRPr lang="ru-RU" sz="32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818941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Начальная">
  <a:themeElements>
    <a:clrScheme name="Другая 6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009900"/>
      </a:accent1>
      <a:accent2>
        <a:srgbClr val="C00000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4057</TotalTime>
  <Words>2296</Words>
  <Application>Microsoft Office PowerPoint</Application>
  <PresentationFormat>Экран (4:3)</PresentationFormat>
  <Paragraphs>626</Paragraphs>
  <Slides>41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1_Начальная</vt:lpstr>
      <vt:lpstr>Кластерное развитие газонефтехимии  Республики  Татарстан</vt:lpstr>
      <vt:lpstr>Слайд 2</vt:lpstr>
      <vt:lpstr>Слайд 3</vt:lpstr>
      <vt:lpstr>Слайд 4</vt:lpstr>
      <vt:lpstr>Слайд 5</vt:lpstr>
      <vt:lpstr>Слайд 6</vt:lpstr>
      <vt:lpstr>Структура импорта и экспорта продукции химической промышленности в РФ, 2012 год</vt:lpstr>
      <vt:lpstr>Слайд 8</vt:lpstr>
      <vt:lpstr>Структура переработки полимеров в изделия в России</vt:lpstr>
      <vt:lpstr>Основные результаты нефтегазохимического комплекса Республики Татарстан</vt:lpstr>
      <vt:lpstr>Слайд 11</vt:lpstr>
      <vt:lpstr>Производство продукции химии и нефтехимии в 2013 году</vt:lpstr>
      <vt:lpstr>Динамика производства полимеров  в Республике Татарстан</vt:lpstr>
      <vt:lpstr>Слайд 14</vt:lpstr>
      <vt:lpstr>Баланс производства и потребления базовых полимеров в 2013 году, тыс. тонн</vt:lpstr>
      <vt:lpstr>Структура малых и средних предприятий по отраслям  НГХК Республики Татарстан</vt:lpstr>
      <vt:lpstr>Поставки полимерной продукции в Республику Татарстан </vt:lpstr>
      <vt:lpstr>Динамика поставок полимеров  с ОАО «Нижнекамскнефтехим» и ОАО «Казаньоргсинтез»  согласно «Перечню видов углеводородного сырья и нефтехимической продукции, предусмотренных для поставки предприятиям НГХК и субъектам отраслевого малого бизнеса РТ» </vt:lpstr>
      <vt:lpstr>Переработка полимеров (ОАО «НКНХ»,  ОАО «КОС») в Республике Татарстан в 2013 г.</vt:lpstr>
      <vt:lpstr>Слайд 20</vt:lpstr>
      <vt:lpstr>Рост производства пластмассовых изделий в РТ в 2013 году  </vt:lpstr>
      <vt:lpstr>Слайд 22</vt:lpstr>
      <vt:lpstr>Реализованные на индустриальных площадках РТ проекты</vt:lpstr>
      <vt:lpstr>Реализуемые перспективные проекты по переработке полимеров в Татарстане</vt:lpstr>
      <vt:lpstr>Камский инновационный территориально-производственный кластер «Иннокам»: схема кооперационных связей</vt:lpstr>
      <vt:lpstr>Якорные предприятия «Иннокама»</vt:lpstr>
      <vt:lpstr>Научно-образовательный комплекс «Иннокама»</vt:lpstr>
      <vt:lpstr>Крупнейшие инвестиционные проекты «Иннокама»</vt:lpstr>
      <vt:lpstr>Индустриальные и инновационные площадки «Иннокама»</vt:lpstr>
      <vt:lpstr>Резиденты ОЭЗ «Алабуга»</vt:lpstr>
      <vt:lpstr>Слайд 31</vt:lpstr>
      <vt:lpstr>Трасса ШФЛУ-провода  «Ямал- Поволжье (проект)</vt:lpstr>
      <vt:lpstr>Транспортировка природного этансодержащего  газа Валанжинского месторождения  Тюменской области и переработка его на нефтехимических предприятиях Приволжского           Федерального округа.</vt:lpstr>
      <vt:lpstr>Развитие инфраструктуры «Иннокама»</vt:lpstr>
      <vt:lpstr>Точки роста потребления  республиканской химической продукции</vt:lpstr>
      <vt:lpstr>Деятельность ОАО «Татнефтехиминвест-холдинг» по развитию малого бизнеса</vt:lpstr>
      <vt:lpstr>Слайд 37</vt:lpstr>
      <vt:lpstr>Кластерная схема перспективных направлений развития НГХК Татарстана</vt:lpstr>
      <vt:lpstr>Слайд 39</vt:lpstr>
      <vt:lpstr>Слайд 40</vt:lpstr>
      <vt:lpstr>Благодарю за внимание!  Наши контакты:  420061, Республика Татарстан,  г.Казань, ул.Н.Ершова, д.29, а/я 113   (843) 272-41-74, 273-07-43 www.tnhi.ru</vt:lpstr>
    </vt:vector>
  </TitlesOfParts>
  <Company>tnhi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Программе развития нефтегазохимического комплекса  Республики Татарстан  на 2010-2014 годы</dc:title>
  <dc:creator>uea</dc:creator>
  <cp:lastModifiedBy>Людмила С</cp:lastModifiedBy>
  <cp:revision>539</cp:revision>
  <dcterms:created xsi:type="dcterms:W3CDTF">2010-06-09T11:31:03Z</dcterms:created>
  <dcterms:modified xsi:type="dcterms:W3CDTF">2014-06-24T09:25:08Z</dcterms:modified>
</cp:coreProperties>
</file>