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1" r:id="rId2"/>
  </p:sldMasterIdLst>
  <p:notesMasterIdLst>
    <p:notesMasterId r:id="rId12"/>
  </p:notesMasterIdLst>
  <p:handoutMasterIdLst>
    <p:handoutMasterId r:id="rId13"/>
  </p:handoutMasterIdLst>
  <p:sldIdLst>
    <p:sldId id="404" r:id="rId3"/>
    <p:sldId id="521" r:id="rId4"/>
    <p:sldId id="514" r:id="rId5"/>
    <p:sldId id="524" r:id="rId6"/>
    <p:sldId id="522" r:id="rId7"/>
    <p:sldId id="504" r:id="rId8"/>
    <p:sldId id="518" r:id="rId9"/>
    <p:sldId id="517" r:id="rId10"/>
    <p:sldId id="523" r:id="rId11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12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orient="horz" pos="3501" userDrawn="1">
          <p15:clr>
            <a:srgbClr val="A4A3A4"/>
          </p15:clr>
        </p15:guide>
        <p15:guide id="5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62B"/>
    <a:srgbClr val="FA175D"/>
    <a:srgbClr val="35444D"/>
    <a:srgbClr val="19455B"/>
    <a:srgbClr val="174257"/>
    <a:srgbClr val="33424B"/>
    <a:srgbClr val="2C3941"/>
    <a:srgbClr val="0089E9"/>
    <a:srgbClr val="314049"/>
    <a:srgbClr val="232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5" autoAdjust="0"/>
    <p:restoredTop sz="96215" autoAdjust="0"/>
  </p:normalViewPr>
  <p:slideViewPr>
    <p:cSldViewPr>
      <p:cViewPr varScale="1">
        <p:scale>
          <a:sx n="102" d="100"/>
          <a:sy n="102" d="100"/>
        </p:scale>
        <p:origin x="114" y="228"/>
      </p:cViewPr>
      <p:guideLst>
        <p:guide pos="612"/>
        <p:guide orient="horz"/>
        <p:guide orient="horz" pos="3501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5" cy="49807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35" cy="49807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5CF5260F-91CD-48B7-8937-8C40EC5B5728}" type="datetimeFigureOut">
              <a:rPr lang="ru-RU" smtClean="0"/>
              <a:t>24.10.2017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3324"/>
            <a:ext cx="2946135" cy="49807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6" y="9433324"/>
            <a:ext cx="2946135" cy="49807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A3D558BC-AA47-4C32-8393-BB63D671C8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542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57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57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C0104B7-604D-471A-9F0C-C227F6571743}" type="datetimeFigureOut">
              <a:rPr lang="ru-RU" smtClean="0"/>
              <a:pPr/>
              <a:t>24.10.2017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7416"/>
            <a:ext cx="5438140" cy="446913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3108"/>
            <a:ext cx="2945659" cy="49657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3108"/>
            <a:ext cx="2945659" cy="49657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8C705D4-1822-4D6C-991A-C0638EBD8F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10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5205" indent="-28277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31084" indent="-226217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83516" indent="-226217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35950" indent="-226217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88383" indent="-2262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40816" indent="-2262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93249" indent="-2262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45682" indent="-2262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303" eaLnBrk="1" fontAlgn="base" hangingPunct="1">
              <a:spcBef>
                <a:spcPct val="0"/>
              </a:spcBef>
              <a:spcAft>
                <a:spcPct val="0"/>
              </a:spcAft>
            </a:pPr>
            <a:fld id="{59C82D0B-2745-43F5-A242-79DE1EE6F40C}" type="slidenum">
              <a:rPr lang="ru-RU" sz="1200">
                <a:solidFill>
                  <a:srgbClr val="000000"/>
                </a:solidFill>
              </a:rPr>
              <a:pPr defTabSz="913303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9219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45341" y="5300744"/>
            <a:ext cx="5738696" cy="252981"/>
          </a:xfrm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75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89402-27A2-4198-8D19-1877496010E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54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89402-27A2-4198-8D19-1877496010E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56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89402-27A2-4198-8D19-1877496010E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69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20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4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4" y="1624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189177" y="3312333"/>
            <a:ext cx="4314438" cy="500502"/>
            <a:chOff x="1663" y="3104"/>
            <a:chExt cx="3109" cy="30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>
                  <a:solidFill>
                    <a:schemeClr val="bg1"/>
                  </a:solidFill>
                </a:rPr>
                <a:t>Тип документа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>
                  <a:solidFill>
                    <a:schemeClr val="bg1"/>
                  </a:solidFill>
                </a:rPr>
                <a:t>Дата</a:t>
              </a:r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EF4D019-FD85-45D9-ADFF-4780A149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6E993AF-CF12-4B8E-9F39-2FDBCE877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9728-980D-4964-908A-C8DC72D879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886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4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4" y="1624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Рисунок 6">
            <a:extLst>
              <a:ext uri="{FF2B5EF4-FFF2-40B4-BE49-F238E27FC236}">
                <a16:creationId xmlns:a16="http://schemas.microsoft.com/office/drawing/2014/main" id="{A7C0CDFF-F84F-4C64-8DE0-F0039243B9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4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6EB620C-0336-4474-976E-DD628F337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3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0B937CB-163B-4AA2-B377-3967E2B37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042" y="6485459"/>
            <a:ext cx="2057916" cy="366062"/>
          </a:xfrm>
        </p:spPr>
        <p:txBody>
          <a:bodyPr/>
          <a:lstStyle/>
          <a:p>
            <a:fld id="{A223019A-90A0-4892-973F-0AC499B145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0574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075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E2B64CE-CF08-43F0-8A4B-F68BFDC194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20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07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4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4" y="1624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189177" y="3312333"/>
            <a:ext cx="4314438" cy="500502"/>
            <a:chOff x="1663" y="3104"/>
            <a:chExt cx="3109" cy="30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>
                  <a:solidFill>
                    <a:schemeClr val="bg1"/>
                  </a:solidFill>
                </a:rPr>
                <a:t>Тип документа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>
                  <a:solidFill>
                    <a:schemeClr val="bg1"/>
                  </a:solidFill>
                </a:rPr>
                <a:t>Дата</a:t>
              </a:r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EF4D019-FD85-45D9-ADFF-4780A149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6E993AF-CF12-4B8E-9F39-2FDBCE877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9728-980D-4964-908A-C8DC72D879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750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5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9" y="27536"/>
            <a:ext cx="894706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28" dirty="0">
                <a:solidFill>
                  <a:srgbClr val="808080"/>
                </a:solidFill>
                <a:latin typeface="+mn-lt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91" y="542619"/>
            <a:ext cx="789996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4" name="Group 3" hidden="1"/>
          <p:cNvGrpSpPr/>
          <p:nvPr userDrawn="1"/>
        </p:nvGrpSpPr>
        <p:grpSpPr>
          <a:xfrm>
            <a:off x="121492" y="6252253"/>
            <a:ext cx="8557616" cy="373305"/>
            <a:chOff x="119063" y="6127787"/>
            <a:chExt cx="8386761" cy="36587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19063" y="6127787"/>
              <a:ext cx="8386761" cy="14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918" baseline="0" dirty="0">
                  <a:latin typeface="+mn-lt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119063" y="6352403"/>
              <a:ext cx="8386761" cy="14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778" indent="-621778" defTabSz="913235">
                <a:tabLst>
                  <a:tab pos="625015" algn="l"/>
                </a:tabLst>
              </a:pPr>
              <a:r>
                <a:rPr lang="ru-RU" sz="918" baseline="0" dirty="0">
                  <a:solidFill>
                    <a:schemeClr val="tx1"/>
                  </a:solidFill>
                  <a:latin typeface="+mn-lt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82158" y="1072271"/>
            <a:ext cx="4350892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837" b="1" dirty="0"/>
                <a:t>Title</a:t>
              </a:r>
            </a:p>
            <a:p>
              <a:r>
                <a:rPr lang="ru-RU" sz="1837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9A3CA5-4628-4EE7-A358-FDAE85E7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98425"/>
            <a:ext cx="7891236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E64078-BE3D-4FE1-941E-6E98DE741946}"/>
              </a:ext>
            </a:extLst>
          </p:cNvPr>
          <p:cNvSpPr/>
          <p:nvPr userDrawn="1"/>
        </p:nvSpPr>
        <p:spPr>
          <a:xfrm>
            <a:off x="8439150" y="6477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417EC92-F6EB-4DE0-BF72-73CECBAF65D9}"/>
              </a:ext>
            </a:extLst>
          </p:cNvPr>
          <p:cNvSpPr/>
          <p:nvPr userDrawn="1"/>
        </p:nvSpPr>
        <p:spPr>
          <a:xfrm>
            <a:off x="0" y="182562"/>
            <a:ext cx="6350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12F18-742A-47B1-8D02-74241B51A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120" y="6540501"/>
            <a:ext cx="861060" cy="25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F6A9728-980D-4964-908A-C8DC72D879E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4" name="Рисунок 23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4B47D46-C4E6-42F7-9F0F-8A245292219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21" y="247505"/>
            <a:ext cx="667996" cy="2511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4290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6" r:id="rId3"/>
    <p:sldLayoutId id="2147483677" r:id="rId4"/>
  </p:sldLayoutIdLst>
  <p:hf hdr="0" ftr="0" dt="0"/>
  <p:txStyles>
    <p:titleStyle>
      <a:lvl1pPr algn="l" defTabSz="913235" rtl="0" eaLnBrk="1" fontAlgn="base" hangingPunct="1">
        <a:lnSpc>
          <a:spcPct val="100000"/>
        </a:lnSpc>
        <a:spcBef>
          <a:spcPct val="0"/>
        </a:spcBef>
        <a:spcAft>
          <a:spcPct val="0"/>
        </a:spcAft>
        <a:tabLst>
          <a:tab pos="364323" algn="l"/>
        </a:tabLs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331"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665"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8999"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332"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544" indent="-195925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>
          <a:solidFill>
            <a:schemeClr val="tx1"/>
          </a:solidFill>
          <a:latin typeface="+mn-lt"/>
        </a:defRPr>
      </a:lvl2pPr>
      <a:lvl3pPr marL="466331" indent="-267170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>
          <a:solidFill>
            <a:schemeClr val="tx1"/>
          </a:solidFill>
          <a:latin typeface="+mn-lt"/>
        </a:defRPr>
      </a:lvl3pPr>
      <a:lvl4pPr marL="626636" indent="-158683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>
          <a:solidFill>
            <a:schemeClr val="tx1"/>
          </a:solidFill>
          <a:latin typeface="+mn-lt"/>
        </a:defRPr>
      </a:lvl4pPr>
      <a:lvl5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5pPr>
      <a:lvl6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331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665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8999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2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1665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7996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4329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0663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pos="5556" userDrawn="1">
          <p15:clr>
            <a:srgbClr val="A4A3A4"/>
          </p15:clr>
        </p15:guide>
        <p15:guide id="5" orient="horz" pos="504" userDrawn="1">
          <p15:clr>
            <a:srgbClr val="A4A3A4"/>
          </p15:clr>
        </p15:guide>
        <p15:guide id="6" orient="horz" pos="2240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78" name="Object 94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16478" name="Object 9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48413"/>
            <a:ext cx="7646894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0" name="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/>
        </p:nvSpPr>
        <p:spPr bwMode="auto">
          <a:xfrm>
            <a:off x="122238" y="860427"/>
            <a:ext cx="8793162" cy="250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6484" name="ACET" hidden="1"/>
          <p:cNvGrpSpPr>
            <a:grpSpLocks/>
          </p:cNvGrpSpPr>
          <p:nvPr/>
        </p:nvGrpSpPr>
        <p:grpSpPr bwMode="auto">
          <a:xfrm>
            <a:off x="1482725" y="1149352"/>
            <a:ext cx="4349750" cy="519113"/>
            <a:chOff x="915" y="710"/>
            <a:chExt cx="2686" cy="320"/>
          </a:xfrm>
        </p:grpSpPr>
        <p:cxnSp>
          <p:nvCxnSpPr>
            <p:cNvPr id="16488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pPr>
                <a:defRPr/>
              </a:pPr>
              <a:r>
                <a:rPr lang="ru-RU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CCAD74-19A7-4850-AED0-CE2F3BF7CC2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46" y="229024"/>
            <a:ext cx="578826" cy="21759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BDD1E6-1F4B-46A7-B98A-5A88C9F3A2F8}"/>
              </a:ext>
            </a:extLst>
          </p:cNvPr>
          <p:cNvSpPr/>
          <p:nvPr userDrawn="1"/>
        </p:nvSpPr>
        <p:spPr>
          <a:xfrm>
            <a:off x="8439150" y="6477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FE9FBD-6336-4735-98EA-1047993986AE}"/>
              </a:ext>
            </a:extLst>
          </p:cNvPr>
          <p:cNvSpPr/>
          <p:nvPr userDrawn="1"/>
        </p:nvSpPr>
        <p:spPr>
          <a:xfrm>
            <a:off x="0" y="182562"/>
            <a:ext cx="6350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3186B39-53A3-439A-8E57-6FAC93C21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9150" y="6540501"/>
            <a:ext cx="381000" cy="25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fld id="{EE69C7D2-EE35-4AD5-B5AA-8602FD5B28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9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</p:sldLayoutIdLst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363538" algn="l"/>
        </a:tabLst>
        <a:defRPr sz="1800" b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2200" b="1">
          <a:solidFill>
            <a:srgbClr val="316293"/>
          </a:solidFill>
          <a:latin typeface="Arial Narrow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2200" b="1">
          <a:solidFill>
            <a:srgbClr val="316293"/>
          </a:solidFill>
          <a:latin typeface="Arial Narrow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2200" b="1">
          <a:solidFill>
            <a:srgbClr val="316293"/>
          </a:solidFill>
          <a:latin typeface="Arial Narrow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2200" b="1">
          <a:solidFill>
            <a:srgbClr val="316293"/>
          </a:solidFill>
          <a:latin typeface="Arial Narrow" pitchFamily="34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04">
          <p15:clr>
            <a:srgbClr val="A4A3A4"/>
          </p15:clr>
        </p15:guide>
        <p15:guide id="4" pos="5556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orient="horz" pos="57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36.sv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60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блюдо, еда, стол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8D444C6-C7D1-4D34-9790-A4554DAA4E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22FD6F9-A2D3-410C-BCC9-F71F4041147F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gradFill flip="none" rotWithShape="1">
            <a:gsLst>
              <a:gs pos="22000">
                <a:schemeClr val="tx2">
                  <a:alpha val="96000"/>
                </a:schemeClr>
              </a:gs>
              <a:gs pos="100000">
                <a:schemeClr val="accent1">
                  <a:lumMod val="50000"/>
                  <a:alpha val="60000"/>
                </a:schemeClr>
              </a:gs>
            </a:gsLst>
            <a:lin ang="18600000" scaled="0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3" name="Прямоугольник 252">
            <a:extLst>
              <a:ext uri="{FF2B5EF4-FFF2-40B4-BE49-F238E27FC236}">
                <a16:creationId xmlns:a16="http://schemas.microsoft.com/office/drawing/2014/main" id="{16668F6C-FC4D-45E5-BD78-5EA1FCE3F917}"/>
              </a:ext>
            </a:extLst>
          </p:cNvPr>
          <p:cNvSpPr/>
          <p:nvPr/>
        </p:nvSpPr>
        <p:spPr>
          <a:xfrm>
            <a:off x="0" y="-27384"/>
            <a:ext cx="9144001" cy="6858000"/>
          </a:xfrm>
          <a:prstGeom prst="rect">
            <a:avLst/>
          </a:prstGeom>
          <a:gradFill flip="none" rotWithShape="1">
            <a:gsLst>
              <a:gs pos="66000">
                <a:schemeClr val="tx2">
                  <a:alpha val="0"/>
                </a:schemeClr>
              </a:gs>
              <a:gs pos="100000">
                <a:schemeClr val="tx2">
                  <a:alpha val="8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5" name="Равнобедренный треугольник 254">
            <a:extLst>
              <a:ext uri="{FF2B5EF4-FFF2-40B4-BE49-F238E27FC236}">
                <a16:creationId xmlns:a16="http://schemas.microsoft.com/office/drawing/2014/main" id="{687B672B-E92E-4B54-A974-98FD5FB02BDB}"/>
              </a:ext>
            </a:extLst>
          </p:cNvPr>
          <p:cNvSpPr/>
          <p:nvPr/>
        </p:nvSpPr>
        <p:spPr>
          <a:xfrm>
            <a:off x="5588000" y="3302000"/>
            <a:ext cx="3574628" cy="357462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5000">
                <a:schemeClr val="accent1">
                  <a:alpha val="0"/>
                </a:schemeClr>
              </a:gs>
              <a:gs pos="100000">
                <a:schemeClr val="accent1">
                  <a:alpha val="1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1" name="Равнобедренный треугольник 260">
            <a:extLst>
              <a:ext uri="{FF2B5EF4-FFF2-40B4-BE49-F238E27FC236}">
                <a16:creationId xmlns:a16="http://schemas.microsoft.com/office/drawing/2014/main" id="{2EFD44F2-F520-45D4-BB0E-AD8A975527FE}"/>
              </a:ext>
            </a:extLst>
          </p:cNvPr>
          <p:cNvSpPr/>
          <p:nvPr/>
        </p:nvSpPr>
        <p:spPr>
          <a:xfrm>
            <a:off x="4870872" y="2603500"/>
            <a:ext cx="4273128" cy="427312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5000">
                <a:schemeClr val="accent1">
                  <a:alpha val="0"/>
                </a:schemeClr>
              </a:gs>
              <a:gs pos="100000">
                <a:schemeClr val="accent1">
                  <a:alpha val="1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3" name="Равнобедренный треугольник 262">
            <a:extLst>
              <a:ext uri="{FF2B5EF4-FFF2-40B4-BE49-F238E27FC236}">
                <a16:creationId xmlns:a16="http://schemas.microsoft.com/office/drawing/2014/main" id="{9A248342-A6E2-4B6C-A7BA-5BAFDADDEC4E}"/>
              </a:ext>
            </a:extLst>
          </p:cNvPr>
          <p:cNvSpPr/>
          <p:nvPr/>
        </p:nvSpPr>
        <p:spPr>
          <a:xfrm rot="10800000">
            <a:off x="0" y="-1"/>
            <a:ext cx="1892299" cy="1892299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5000">
                <a:schemeClr val="accent1">
                  <a:alpha val="0"/>
                </a:schemeClr>
              </a:gs>
              <a:gs pos="100000">
                <a:schemeClr val="accent1">
                  <a:alpha val="1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7" name="Овал 266">
            <a:extLst>
              <a:ext uri="{FF2B5EF4-FFF2-40B4-BE49-F238E27FC236}">
                <a16:creationId xmlns:a16="http://schemas.microsoft.com/office/drawing/2014/main" id="{E5773C04-E2AC-4713-B81D-540F8E5F76BD}"/>
              </a:ext>
            </a:extLst>
          </p:cNvPr>
          <p:cNvSpPr/>
          <p:nvPr/>
        </p:nvSpPr>
        <p:spPr>
          <a:xfrm>
            <a:off x="6040315" y="585177"/>
            <a:ext cx="1128346" cy="112834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6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0" name="Овал 269">
            <a:extLst>
              <a:ext uri="{FF2B5EF4-FFF2-40B4-BE49-F238E27FC236}">
                <a16:creationId xmlns:a16="http://schemas.microsoft.com/office/drawing/2014/main" id="{58095B1B-1740-49C6-BAB4-D06995BC5353}"/>
              </a:ext>
            </a:extLst>
          </p:cNvPr>
          <p:cNvSpPr/>
          <p:nvPr/>
        </p:nvSpPr>
        <p:spPr>
          <a:xfrm>
            <a:off x="5219700" y="2314331"/>
            <a:ext cx="923192" cy="92319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6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2" name="Рисунок 271">
            <a:extLst>
              <a:ext uri="{FF2B5EF4-FFF2-40B4-BE49-F238E27FC236}">
                <a16:creationId xmlns:a16="http://schemas.microsoft.com/office/drawing/2014/main" id="{8D75C61F-EB7A-4EBD-ACAF-522226911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90796" y="2585428"/>
            <a:ext cx="381000" cy="38099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07457A-26FF-414C-9E1F-446D7BDA4ABC}"/>
              </a:ext>
            </a:extLst>
          </p:cNvPr>
          <p:cNvSpPr/>
          <p:nvPr/>
        </p:nvSpPr>
        <p:spPr>
          <a:xfrm>
            <a:off x="937274" y="3463840"/>
            <a:ext cx="5146894" cy="1477328"/>
          </a:xfrm>
          <a:prstGeom prst="rect">
            <a:avLst/>
          </a:prstGeom>
          <a:effectLst/>
        </p:spPr>
        <p:txBody>
          <a:bodyPr wrap="square" anchor="ctr">
            <a:spAutoFit/>
          </a:bodyPr>
          <a:lstStyle/>
          <a:p>
            <a:r>
              <a:rPr lang="ru-RU" sz="3000" b="1" kern="0" dirty="0" smtClean="0">
                <a:solidFill>
                  <a:schemeClr val="accent1"/>
                </a:solidFill>
                <a:effectLst>
                  <a:outerShdw blurRad="152400" dist="38100" dir="2700000" algn="tl" rotWithShape="0">
                    <a:prstClr val="black">
                      <a:alpha val="16000"/>
                    </a:prstClr>
                  </a:outerShdw>
                </a:effectLst>
                <a:ea typeface="+mj-ea"/>
                <a:cs typeface="+mj-cs"/>
              </a:rPr>
              <a:t>СИНДИКАЦИИ В ХИМИИ:</a:t>
            </a:r>
            <a:r>
              <a:rPr lang="ru-RU" sz="3000" b="1" kern="0" dirty="0">
                <a:solidFill>
                  <a:schemeClr val="accent1"/>
                </a:solidFill>
                <a:effectLst>
                  <a:outerShdw blurRad="152400" dist="38100" dir="2700000" algn="tl" rotWithShape="0">
                    <a:prstClr val="black">
                      <a:alpha val="16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000" b="1" kern="0" dirty="0">
                <a:solidFill>
                  <a:schemeClr val="accent1"/>
                </a:solidFill>
                <a:effectLst>
                  <a:outerShdw blurRad="152400" dist="38100" dir="2700000" algn="tl" rotWithShape="0">
                    <a:prstClr val="black">
                      <a:alpha val="16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000" b="1" kern="0" dirty="0" smtClean="0">
                <a:solidFill>
                  <a:srgbClr val="FFFFFF"/>
                </a:solidFill>
                <a:effectLst>
                  <a:outerShdw blurRad="152400" dist="38100" dir="2700000" algn="tl" rotWithShape="0">
                    <a:prstClr val="black">
                      <a:alpha val="16000"/>
                    </a:prstClr>
                  </a:outerShdw>
                </a:effectLst>
                <a:ea typeface="+mj-ea"/>
                <a:cs typeface="+mj-cs"/>
              </a:rPr>
              <a:t>Возможности ВЭБа на российском рынке</a:t>
            </a:r>
            <a:endParaRPr lang="ru-RU" sz="3000" dirty="0">
              <a:effectLst>
                <a:outerShdw blurRad="152400" dist="38100" dir="2700000" algn="tl" rotWithShape="0">
                  <a:prstClr val="black">
                    <a:alpha val="16000"/>
                  </a:prstClr>
                </a:outerShdw>
              </a:effectLst>
            </a:endParaRPr>
          </a:p>
        </p:txBody>
      </p:sp>
      <p:grpSp>
        <p:nvGrpSpPr>
          <p:cNvPr id="380" name="Группа 379">
            <a:extLst>
              <a:ext uri="{FF2B5EF4-FFF2-40B4-BE49-F238E27FC236}">
                <a16:creationId xmlns:a16="http://schemas.microsoft.com/office/drawing/2014/main" id="{8CA6B3DD-8D74-45AA-AEE9-51A6AD6BFECC}"/>
              </a:ext>
            </a:extLst>
          </p:cNvPr>
          <p:cNvGrpSpPr/>
          <p:nvPr/>
        </p:nvGrpSpPr>
        <p:grpSpPr>
          <a:xfrm>
            <a:off x="119820" y="3615680"/>
            <a:ext cx="8784977" cy="245368"/>
            <a:chOff x="-406400" y="3945632"/>
            <a:chExt cx="10004583" cy="245368"/>
          </a:xfrm>
        </p:grpSpPr>
        <p:cxnSp>
          <p:nvCxnSpPr>
            <p:cNvPr id="282" name="Прямая соединительная линия 281">
              <a:extLst>
                <a:ext uri="{FF2B5EF4-FFF2-40B4-BE49-F238E27FC236}">
                  <a16:creationId xmlns:a16="http://schemas.microsoft.com/office/drawing/2014/main" id="{83697205-390A-4D97-8046-A4569D13773E}"/>
                </a:ext>
              </a:extLst>
            </p:cNvPr>
            <p:cNvCxnSpPr/>
            <p:nvPr/>
          </p:nvCxnSpPr>
          <p:spPr>
            <a:xfrm flipH="1">
              <a:off x="-406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Прямая соединительная линия 282">
              <a:extLst>
                <a:ext uri="{FF2B5EF4-FFF2-40B4-BE49-F238E27FC236}">
                  <a16:creationId xmlns:a16="http://schemas.microsoft.com/office/drawing/2014/main" id="{D53EB0C2-A39A-4D7A-8F1B-331069E11D13}"/>
                </a:ext>
              </a:extLst>
            </p:cNvPr>
            <p:cNvCxnSpPr/>
            <p:nvPr/>
          </p:nvCxnSpPr>
          <p:spPr>
            <a:xfrm flipH="1">
              <a:off x="-304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Прямая соединительная линия 283">
              <a:extLst>
                <a:ext uri="{FF2B5EF4-FFF2-40B4-BE49-F238E27FC236}">
                  <a16:creationId xmlns:a16="http://schemas.microsoft.com/office/drawing/2014/main" id="{8FB26018-75A2-4D22-AB37-E36B6C7C295E}"/>
                </a:ext>
              </a:extLst>
            </p:cNvPr>
            <p:cNvCxnSpPr/>
            <p:nvPr/>
          </p:nvCxnSpPr>
          <p:spPr>
            <a:xfrm flipH="1">
              <a:off x="-203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Прямая соединительная линия 284">
              <a:extLst>
                <a:ext uri="{FF2B5EF4-FFF2-40B4-BE49-F238E27FC236}">
                  <a16:creationId xmlns:a16="http://schemas.microsoft.com/office/drawing/2014/main" id="{3FCF270D-58FC-437B-9DDA-0FDB288E0DEE}"/>
                </a:ext>
              </a:extLst>
            </p:cNvPr>
            <p:cNvCxnSpPr/>
            <p:nvPr/>
          </p:nvCxnSpPr>
          <p:spPr>
            <a:xfrm flipH="1">
              <a:off x="-101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Прямая соединительная линия 285">
              <a:extLst>
                <a:ext uri="{FF2B5EF4-FFF2-40B4-BE49-F238E27FC236}">
                  <a16:creationId xmlns:a16="http://schemas.microsoft.com/office/drawing/2014/main" id="{4112775A-475E-42B9-A231-C381478B926B}"/>
                </a:ext>
              </a:extLst>
            </p:cNvPr>
            <p:cNvCxnSpPr/>
            <p:nvPr/>
          </p:nvCxnSpPr>
          <p:spPr>
            <a:xfrm flipH="1">
              <a:off x="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Прямая соединительная линия 286">
              <a:extLst>
                <a:ext uri="{FF2B5EF4-FFF2-40B4-BE49-F238E27FC236}">
                  <a16:creationId xmlns:a16="http://schemas.microsoft.com/office/drawing/2014/main" id="{81AA1439-6606-461B-9A71-7847AEE8237C}"/>
                </a:ext>
              </a:extLst>
            </p:cNvPr>
            <p:cNvCxnSpPr/>
            <p:nvPr/>
          </p:nvCxnSpPr>
          <p:spPr>
            <a:xfrm flipH="1">
              <a:off x="101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Прямая соединительная линия 287">
              <a:extLst>
                <a:ext uri="{FF2B5EF4-FFF2-40B4-BE49-F238E27FC236}">
                  <a16:creationId xmlns:a16="http://schemas.microsoft.com/office/drawing/2014/main" id="{0AA723B6-5E13-4F46-935B-694F244501A6}"/>
                </a:ext>
              </a:extLst>
            </p:cNvPr>
            <p:cNvCxnSpPr/>
            <p:nvPr/>
          </p:nvCxnSpPr>
          <p:spPr>
            <a:xfrm flipH="1">
              <a:off x="203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Прямая соединительная линия 344">
              <a:extLst>
                <a:ext uri="{FF2B5EF4-FFF2-40B4-BE49-F238E27FC236}">
                  <a16:creationId xmlns:a16="http://schemas.microsoft.com/office/drawing/2014/main" id="{170251BD-9E85-460F-83AC-BBA54C59AA50}"/>
                </a:ext>
              </a:extLst>
            </p:cNvPr>
            <p:cNvCxnSpPr/>
            <p:nvPr/>
          </p:nvCxnSpPr>
          <p:spPr>
            <a:xfrm flipH="1">
              <a:off x="5994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Прямая соединительная линия 345">
              <a:extLst>
                <a:ext uri="{FF2B5EF4-FFF2-40B4-BE49-F238E27FC236}">
                  <a16:creationId xmlns:a16="http://schemas.microsoft.com/office/drawing/2014/main" id="{329CA48E-69CA-4320-90D5-55E1580140E7}"/>
                </a:ext>
              </a:extLst>
            </p:cNvPr>
            <p:cNvCxnSpPr/>
            <p:nvPr/>
          </p:nvCxnSpPr>
          <p:spPr>
            <a:xfrm flipH="1">
              <a:off x="60960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Прямая соединительная линия 346">
              <a:extLst>
                <a:ext uri="{FF2B5EF4-FFF2-40B4-BE49-F238E27FC236}">
                  <a16:creationId xmlns:a16="http://schemas.microsoft.com/office/drawing/2014/main" id="{86BABD58-91C7-47C3-8B96-82487C00BFEA}"/>
                </a:ext>
              </a:extLst>
            </p:cNvPr>
            <p:cNvCxnSpPr/>
            <p:nvPr/>
          </p:nvCxnSpPr>
          <p:spPr>
            <a:xfrm flipH="1">
              <a:off x="6197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Прямая соединительная линия 347">
              <a:extLst>
                <a:ext uri="{FF2B5EF4-FFF2-40B4-BE49-F238E27FC236}">
                  <a16:creationId xmlns:a16="http://schemas.microsoft.com/office/drawing/2014/main" id="{5F45CBDF-2ADC-4DE7-87C6-2F0E0EEB4930}"/>
                </a:ext>
              </a:extLst>
            </p:cNvPr>
            <p:cNvCxnSpPr/>
            <p:nvPr/>
          </p:nvCxnSpPr>
          <p:spPr>
            <a:xfrm flipH="1">
              <a:off x="6299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Прямая соединительная линия 348">
              <a:extLst>
                <a:ext uri="{FF2B5EF4-FFF2-40B4-BE49-F238E27FC236}">
                  <a16:creationId xmlns:a16="http://schemas.microsoft.com/office/drawing/2014/main" id="{DE228932-E9FA-4218-9626-42DEEB1031BF}"/>
                </a:ext>
              </a:extLst>
            </p:cNvPr>
            <p:cNvCxnSpPr/>
            <p:nvPr/>
          </p:nvCxnSpPr>
          <p:spPr>
            <a:xfrm flipH="1">
              <a:off x="6400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Прямая соединительная линия 349">
              <a:extLst>
                <a:ext uri="{FF2B5EF4-FFF2-40B4-BE49-F238E27FC236}">
                  <a16:creationId xmlns:a16="http://schemas.microsoft.com/office/drawing/2014/main" id="{BEFD6E94-7CB6-4E90-B123-54CBB64C7FB1}"/>
                </a:ext>
              </a:extLst>
            </p:cNvPr>
            <p:cNvCxnSpPr/>
            <p:nvPr/>
          </p:nvCxnSpPr>
          <p:spPr>
            <a:xfrm flipH="1">
              <a:off x="6502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Прямая соединительная линия 350">
              <a:extLst>
                <a:ext uri="{FF2B5EF4-FFF2-40B4-BE49-F238E27FC236}">
                  <a16:creationId xmlns:a16="http://schemas.microsoft.com/office/drawing/2014/main" id="{D29D9AE3-98AD-48D3-8041-A5E0EDD138E3}"/>
                </a:ext>
              </a:extLst>
            </p:cNvPr>
            <p:cNvCxnSpPr/>
            <p:nvPr/>
          </p:nvCxnSpPr>
          <p:spPr>
            <a:xfrm flipH="1">
              <a:off x="66040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Прямая соединительная линия 351">
              <a:extLst>
                <a:ext uri="{FF2B5EF4-FFF2-40B4-BE49-F238E27FC236}">
                  <a16:creationId xmlns:a16="http://schemas.microsoft.com/office/drawing/2014/main" id="{FBBD13D4-3F46-428F-9DBC-C032A5BC15A2}"/>
                </a:ext>
              </a:extLst>
            </p:cNvPr>
            <p:cNvCxnSpPr/>
            <p:nvPr/>
          </p:nvCxnSpPr>
          <p:spPr>
            <a:xfrm flipH="1">
              <a:off x="6705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Прямая соединительная линия 352">
              <a:extLst>
                <a:ext uri="{FF2B5EF4-FFF2-40B4-BE49-F238E27FC236}">
                  <a16:creationId xmlns:a16="http://schemas.microsoft.com/office/drawing/2014/main" id="{E86B8536-D5B5-4F3C-B612-E0497F858582}"/>
                </a:ext>
              </a:extLst>
            </p:cNvPr>
            <p:cNvCxnSpPr/>
            <p:nvPr/>
          </p:nvCxnSpPr>
          <p:spPr>
            <a:xfrm flipH="1">
              <a:off x="6807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Прямая соединительная линия 353">
              <a:extLst>
                <a:ext uri="{FF2B5EF4-FFF2-40B4-BE49-F238E27FC236}">
                  <a16:creationId xmlns:a16="http://schemas.microsoft.com/office/drawing/2014/main" id="{C0FEF859-C14C-47B3-B987-F76AE692481D}"/>
                </a:ext>
              </a:extLst>
            </p:cNvPr>
            <p:cNvCxnSpPr/>
            <p:nvPr/>
          </p:nvCxnSpPr>
          <p:spPr>
            <a:xfrm flipH="1">
              <a:off x="6908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Прямая соединительная линия 354">
              <a:extLst>
                <a:ext uri="{FF2B5EF4-FFF2-40B4-BE49-F238E27FC236}">
                  <a16:creationId xmlns:a16="http://schemas.microsoft.com/office/drawing/2014/main" id="{50666AA5-4324-48F5-93E6-6B2C3C0EFACE}"/>
                </a:ext>
              </a:extLst>
            </p:cNvPr>
            <p:cNvCxnSpPr/>
            <p:nvPr/>
          </p:nvCxnSpPr>
          <p:spPr>
            <a:xfrm flipH="1">
              <a:off x="7010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Прямая соединительная линия 355">
              <a:extLst>
                <a:ext uri="{FF2B5EF4-FFF2-40B4-BE49-F238E27FC236}">
                  <a16:creationId xmlns:a16="http://schemas.microsoft.com/office/drawing/2014/main" id="{93E2EDBA-56CC-439A-B035-AAC92068696A}"/>
                </a:ext>
              </a:extLst>
            </p:cNvPr>
            <p:cNvCxnSpPr/>
            <p:nvPr/>
          </p:nvCxnSpPr>
          <p:spPr>
            <a:xfrm flipH="1">
              <a:off x="71120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Прямая соединительная линия 356">
              <a:extLst>
                <a:ext uri="{FF2B5EF4-FFF2-40B4-BE49-F238E27FC236}">
                  <a16:creationId xmlns:a16="http://schemas.microsoft.com/office/drawing/2014/main" id="{E5247562-10FD-430C-A6AD-0488E9B4E4B3}"/>
                </a:ext>
              </a:extLst>
            </p:cNvPr>
            <p:cNvCxnSpPr/>
            <p:nvPr/>
          </p:nvCxnSpPr>
          <p:spPr>
            <a:xfrm flipH="1">
              <a:off x="7213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Прямая соединительная линия 357">
              <a:extLst>
                <a:ext uri="{FF2B5EF4-FFF2-40B4-BE49-F238E27FC236}">
                  <a16:creationId xmlns:a16="http://schemas.microsoft.com/office/drawing/2014/main" id="{1413CB79-EF99-4801-B132-78F67DE02EBC}"/>
                </a:ext>
              </a:extLst>
            </p:cNvPr>
            <p:cNvCxnSpPr/>
            <p:nvPr/>
          </p:nvCxnSpPr>
          <p:spPr>
            <a:xfrm flipH="1">
              <a:off x="7315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Прямая соединительная линия 358">
              <a:extLst>
                <a:ext uri="{FF2B5EF4-FFF2-40B4-BE49-F238E27FC236}">
                  <a16:creationId xmlns:a16="http://schemas.microsoft.com/office/drawing/2014/main" id="{05B0E5BE-57FA-4842-8028-D0C5CEF9F8CE}"/>
                </a:ext>
              </a:extLst>
            </p:cNvPr>
            <p:cNvCxnSpPr/>
            <p:nvPr/>
          </p:nvCxnSpPr>
          <p:spPr>
            <a:xfrm flipH="1">
              <a:off x="7416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Прямая соединительная линия 359">
              <a:extLst>
                <a:ext uri="{FF2B5EF4-FFF2-40B4-BE49-F238E27FC236}">
                  <a16:creationId xmlns:a16="http://schemas.microsoft.com/office/drawing/2014/main" id="{68AA9BAD-5D32-4040-93B4-9C960D0C13C9}"/>
                </a:ext>
              </a:extLst>
            </p:cNvPr>
            <p:cNvCxnSpPr/>
            <p:nvPr/>
          </p:nvCxnSpPr>
          <p:spPr>
            <a:xfrm flipH="1">
              <a:off x="7518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Прямая соединительная линия 360">
              <a:extLst>
                <a:ext uri="{FF2B5EF4-FFF2-40B4-BE49-F238E27FC236}">
                  <a16:creationId xmlns:a16="http://schemas.microsoft.com/office/drawing/2014/main" id="{8ECFAF8B-EF9E-45A4-94B0-7F8BBAE50FE9}"/>
                </a:ext>
              </a:extLst>
            </p:cNvPr>
            <p:cNvCxnSpPr/>
            <p:nvPr/>
          </p:nvCxnSpPr>
          <p:spPr>
            <a:xfrm flipH="1">
              <a:off x="76200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Прямая соединительная линия 361">
              <a:extLst>
                <a:ext uri="{FF2B5EF4-FFF2-40B4-BE49-F238E27FC236}">
                  <a16:creationId xmlns:a16="http://schemas.microsoft.com/office/drawing/2014/main" id="{59E6D8F1-1A80-4BA0-8F15-49B18ED7E3F0}"/>
                </a:ext>
              </a:extLst>
            </p:cNvPr>
            <p:cNvCxnSpPr/>
            <p:nvPr/>
          </p:nvCxnSpPr>
          <p:spPr>
            <a:xfrm flipH="1">
              <a:off x="7721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Прямая соединительная линия 362">
              <a:extLst>
                <a:ext uri="{FF2B5EF4-FFF2-40B4-BE49-F238E27FC236}">
                  <a16:creationId xmlns:a16="http://schemas.microsoft.com/office/drawing/2014/main" id="{0CDDABA6-729B-46A3-B0C4-FC76BAD6FD7C}"/>
                </a:ext>
              </a:extLst>
            </p:cNvPr>
            <p:cNvCxnSpPr/>
            <p:nvPr/>
          </p:nvCxnSpPr>
          <p:spPr>
            <a:xfrm flipH="1">
              <a:off x="7823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Прямая соединительная линия 363">
              <a:extLst>
                <a:ext uri="{FF2B5EF4-FFF2-40B4-BE49-F238E27FC236}">
                  <a16:creationId xmlns:a16="http://schemas.microsoft.com/office/drawing/2014/main" id="{07081CAF-D0AC-48AF-836C-6BFAED3BC8A0}"/>
                </a:ext>
              </a:extLst>
            </p:cNvPr>
            <p:cNvCxnSpPr/>
            <p:nvPr/>
          </p:nvCxnSpPr>
          <p:spPr>
            <a:xfrm flipH="1">
              <a:off x="7924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Прямая соединительная линия 364">
              <a:extLst>
                <a:ext uri="{FF2B5EF4-FFF2-40B4-BE49-F238E27FC236}">
                  <a16:creationId xmlns:a16="http://schemas.microsoft.com/office/drawing/2014/main" id="{9F670302-7E59-46D0-A2F2-1383AE0EC3BC}"/>
                </a:ext>
              </a:extLst>
            </p:cNvPr>
            <p:cNvCxnSpPr/>
            <p:nvPr/>
          </p:nvCxnSpPr>
          <p:spPr>
            <a:xfrm flipH="1">
              <a:off x="8026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Прямая соединительная линия 365">
              <a:extLst>
                <a:ext uri="{FF2B5EF4-FFF2-40B4-BE49-F238E27FC236}">
                  <a16:creationId xmlns:a16="http://schemas.microsoft.com/office/drawing/2014/main" id="{C6FEB839-FC36-48CB-94E5-C5BE8698F55D}"/>
                </a:ext>
              </a:extLst>
            </p:cNvPr>
            <p:cNvCxnSpPr/>
            <p:nvPr/>
          </p:nvCxnSpPr>
          <p:spPr>
            <a:xfrm flipH="1">
              <a:off x="81280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Прямая соединительная линия 366">
              <a:extLst>
                <a:ext uri="{FF2B5EF4-FFF2-40B4-BE49-F238E27FC236}">
                  <a16:creationId xmlns:a16="http://schemas.microsoft.com/office/drawing/2014/main" id="{CBDEA89A-F299-4301-BCBB-3D524A1A80B3}"/>
                </a:ext>
              </a:extLst>
            </p:cNvPr>
            <p:cNvCxnSpPr/>
            <p:nvPr/>
          </p:nvCxnSpPr>
          <p:spPr>
            <a:xfrm flipH="1">
              <a:off x="8229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Прямая соединительная линия 367">
              <a:extLst>
                <a:ext uri="{FF2B5EF4-FFF2-40B4-BE49-F238E27FC236}">
                  <a16:creationId xmlns:a16="http://schemas.microsoft.com/office/drawing/2014/main" id="{4548D0D5-E19F-488F-B30F-277144C782FB}"/>
                </a:ext>
              </a:extLst>
            </p:cNvPr>
            <p:cNvCxnSpPr/>
            <p:nvPr/>
          </p:nvCxnSpPr>
          <p:spPr>
            <a:xfrm flipH="1">
              <a:off x="8331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Прямая соединительная линия 368">
              <a:extLst>
                <a:ext uri="{FF2B5EF4-FFF2-40B4-BE49-F238E27FC236}">
                  <a16:creationId xmlns:a16="http://schemas.microsoft.com/office/drawing/2014/main" id="{E7293A2D-369C-466E-8DE1-922D6B504869}"/>
                </a:ext>
              </a:extLst>
            </p:cNvPr>
            <p:cNvCxnSpPr/>
            <p:nvPr/>
          </p:nvCxnSpPr>
          <p:spPr>
            <a:xfrm flipH="1">
              <a:off x="8432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Прямая соединительная линия 369">
              <a:extLst>
                <a:ext uri="{FF2B5EF4-FFF2-40B4-BE49-F238E27FC236}">
                  <a16:creationId xmlns:a16="http://schemas.microsoft.com/office/drawing/2014/main" id="{A1BEE2FD-183D-4A00-96B8-68F754F98669}"/>
                </a:ext>
              </a:extLst>
            </p:cNvPr>
            <p:cNvCxnSpPr/>
            <p:nvPr/>
          </p:nvCxnSpPr>
          <p:spPr>
            <a:xfrm flipH="1">
              <a:off x="8534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Прямая соединительная линия 370">
              <a:extLst>
                <a:ext uri="{FF2B5EF4-FFF2-40B4-BE49-F238E27FC236}">
                  <a16:creationId xmlns:a16="http://schemas.microsoft.com/office/drawing/2014/main" id="{43D9DADF-E24C-4781-8E9E-0B13E9895FCF}"/>
                </a:ext>
              </a:extLst>
            </p:cNvPr>
            <p:cNvCxnSpPr/>
            <p:nvPr/>
          </p:nvCxnSpPr>
          <p:spPr>
            <a:xfrm flipH="1">
              <a:off x="86360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Прямая соединительная линия 371">
              <a:extLst>
                <a:ext uri="{FF2B5EF4-FFF2-40B4-BE49-F238E27FC236}">
                  <a16:creationId xmlns:a16="http://schemas.microsoft.com/office/drawing/2014/main" id="{267A0E38-5C13-4E11-A21C-550A7205943F}"/>
                </a:ext>
              </a:extLst>
            </p:cNvPr>
            <p:cNvCxnSpPr/>
            <p:nvPr/>
          </p:nvCxnSpPr>
          <p:spPr>
            <a:xfrm flipH="1">
              <a:off x="8737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Прямая соединительная линия 372">
              <a:extLst>
                <a:ext uri="{FF2B5EF4-FFF2-40B4-BE49-F238E27FC236}">
                  <a16:creationId xmlns:a16="http://schemas.microsoft.com/office/drawing/2014/main" id="{0174F561-1085-4272-A8BA-73D92015EA93}"/>
                </a:ext>
              </a:extLst>
            </p:cNvPr>
            <p:cNvCxnSpPr/>
            <p:nvPr/>
          </p:nvCxnSpPr>
          <p:spPr>
            <a:xfrm flipH="1">
              <a:off x="8839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Прямая соединительная линия 373">
              <a:extLst>
                <a:ext uri="{FF2B5EF4-FFF2-40B4-BE49-F238E27FC236}">
                  <a16:creationId xmlns:a16="http://schemas.microsoft.com/office/drawing/2014/main" id="{2484E468-7913-4331-9D66-106B46882CD3}"/>
                </a:ext>
              </a:extLst>
            </p:cNvPr>
            <p:cNvCxnSpPr/>
            <p:nvPr/>
          </p:nvCxnSpPr>
          <p:spPr>
            <a:xfrm flipH="1">
              <a:off x="8940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Прямая соединительная линия 374">
              <a:extLst>
                <a:ext uri="{FF2B5EF4-FFF2-40B4-BE49-F238E27FC236}">
                  <a16:creationId xmlns:a16="http://schemas.microsoft.com/office/drawing/2014/main" id="{3FD68141-40E7-40CC-A37E-536C83BAB02B}"/>
                </a:ext>
              </a:extLst>
            </p:cNvPr>
            <p:cNvCxnSpPr/>
            <p:nvPr/>
          </p:nvCxnSpPr>
          <p:spPr>
            <a:xfrm flipH="1">
              <a:off x="9042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Прямая соединительная линия 375">
              <a:extLst>
                <a:ext uri="{FF2B5EF4-FFF2-40B4-BE49-F238E27FC236}">
                  <a16:creationId xmlns:a16="http://schemas.microsoft.com/office/drawing/2014/main" id="{A0202F4F-CEBD-4CEE-97FE-BA94C9AA6ECB}"/>
                </a:ext>
              </a:extLst>
            </p:cNvPr>
            <p:cNvCxnSpPr/>
            <p:nvPr/>
          </p:nvCxnSpPr>
          <p:spPr>
            <a:xfrm flipH="1">
              <a:off x="91440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Прямая соединительная линия 376">
              <a:extLst>
                <a:ext uri="{FF2B5EF4-FFF2-40B4-BE49-F238E27FC236}">
                  <a16:creationId xmlns:a16="http://schemas.microsoft.com/office/drawing/2014/main" id="{1DE52861-1227-4E49-88D1-A9F135635F17}"/>
                </a:ext>
              </a:extLst>
            </p:cNvPr>
            <p:cNvCxnSpPr/>
            <p:nvPr/>
          </p:nvCxnSpPr>
          <p:spPr>
            <a:xfrm flipH="1">
              <a:off x="9245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Прямая соединительная линия 377">
              <a:extLst>
                <a:ext uri="{FF2B5EF4-FFF2-40B4-BE49-F238E27FC236}">
                  <a16:creationId xmlns:a16="http://schemas.microsoft.com/office/drawing/2014/main" id="{8B4B9AF1-B041-4F0F-8DB2-15498CE33750}"/>
                </a:ext>
              </a:extLst>
            </p:cNvPr>
            <p:cNvCxnSpPr/>
            <p:nvPr/>
          </p:nvCxnSpPr>
          <p:spPr>
            <a:xfrm flipH="1">
              <a:off x="9347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BEC0CAC-0261-4755-B84B-5131140AC5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83" y="323350"/>
            <a:ext cx="878185" cy="330129"/>
          </a:xfrm>
          <a:prstGeom prst="rect">
            <a:avLst/>
          </a:prstGeom>
          <a:effectLst/>
        </p:spPr>
      </p:pic>
      <p:sp>
        <p:nvSpPr>
          <p:cNvPr id="262" name="Равнобедренный треугольник 261">
            <a:extLst>
              <a:ext uri="{FF2B5EF4-FFF2-40B4-BE49-F238E27FC236}">
                <a16:creationId xmlns:a16="http://schemas.microsoft.com/office/drawing/2014/main" id="{2C68F0CE-1B96-4226-A886-FA6950E37B5D}"/>
              </a:ext>
            </a:extLst>
          </p:cNvPr>
          <p:cNvSpPr/>
          <p:nvPr/>
        </p:nvSpPr>
        <p:spPr>
          <a:xfrm rot="10800000">
            <a:off x="1" y="0"/>
            <a:ext cx="1587500" cy="158750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5000">
                <a:schemeClr val="accent1">
                  <a:alpha val="0"/>
                </a:schemeClr>
              </a:gs>
              <a:gs pos="100000">
                <a:schemeClr val="accent1">
                  <a:alpha val="1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McK Date"/>
          <p:cNvSpPr txBox="1">
            <a:spLocks noChangeArrowheads="1"/>
          </p:cNvSpPr>
          <p:nvPr/>
        </p:nvSpPr>
        <p:spPr bwMode="auto">
          <a:xfrm>
            <a:off x="522683" y="361591"/>
            <a:ext cx="280471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1" hangingPunct="1">
              <a:defRPr sz="1400"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rPr>
              <a:t>«Финансирование проектов в химической отрасли: новые возможности банков и институтов развития»</a:t>
            </a:r>
            <a:r>
              <a:rPr lang="en-US" sz="11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rPr>
              <a:t/>
            </a:r>
            <a:br>
              <a:rPr lang="en-US" sz="11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rPr>
            </a:br>
            <a:r>
              <a:rPr lang="ru-RU" sz="11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rPr>
              <a:t>2</a:t>
            </a:r>
            <a:r>
              <a:rPr lang="en-US" sz="11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rPr>
              <a:t>5</a:t>
            </a:r>
            <a:r>
              <a:rPr lang="ru-RU" sz="11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rPr>
              <a:t> октября </a:t>
            </a:r>
            <a:r>
              <a:rPr lang="ru-RU" sz="11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rPr>
              <a:t>2017 года, г. </a:t>
            </a:r>
            <a:r>
              <a:rPr lang="ru-RU" sz="11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rPr>
              <a:t>Москва</a:t>
            </a:r>
            <a:endParaRPr lang="ru-RU" sz="1100" dirty="0">
              <a:solidFill>
                <a:schemeClr val="tx2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269" name="Рисунок 268">
            <a:extLst>
              <a:ext uri="{FF2B5EF4-FFF2-40B4-BE49-F238E27FC236}">
                <a16:creationId xmlns:a16="http://schemas.microsoft.com/office/drawing/2014/main" id="{2B036A58-BB34-4E62-8E3F-64C47C9145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18738" y="863600"/>
            <a:ext cx="571500" cy="571500"/>
          </a:xfrm>
          <a:prstGeom prst="rect">
            <a:avLst/>
          </a:prstGeom>
        </p:spPr>
      </p:pic>
      <p:sp>
        <p:nvSpPr>
          <p:cNvPr id="266" name="Овал 265">
            <a:extLst>
              <a:ext uri="{FF2B5EF4-FFF2-40B4-BE49-F238E27FC236}">
                <a16:creationId xmlns:a16="http://schemas.microsoft.com/office/drawing/2014/main" id="{46B3D2D6-484C-4825-886F-E1DD026D5EC6}"/>
              </a:ext>
            </a:extLst>
          </p:cNvPr>
          <p:cNvSpPr/>
          <p:nvPr/>
        </p:nvSpPr>
        <p:spPr>
          <a:xfrm>
            <a:off x="6392008" y="1259254"/>
            <a:ext cx="1567962" cy="156796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6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5" name="Рисунок 264">
            <a:extLst>
              <a:ext uri="{FF2B5EF4-FFF2-40B4-BE49-F238E27FC236}">
                <a16:creationId xmlns:a16="http://schemas.microsoft.com/office/drawing/2014/main" id="{9A382D66-4677-4D76-A4ED-C7F2D069FB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29046" y="1596292"/>
            <a:ext cx="893885" cy="893885"/>
          </a:xfrm>
          <a:prstGeom prst="rect">
            <a:avLst/>
          </a:prstGeom>
        </p:spPr>
      </p:pic>
      <p:sp>
        <p:nvSpPr>
          <p:cNvPr id="273" name="Овал 272">
            <a:extLst>
              <a:ext uri="{FF2B5EF4-FFF2-40B4-BE49-F238E27FC236}">
                <a16:creationId xmlns:a16="http://schemas.microsoft.com/office/drawing/2014/main" id="{3F36A1F5-8676-409A-AA7F-478FC9C76063}"/>
              </a:ext>
            </a:extLst>
          </p:cNvPr>
          <p:cNvSpPr/>
          <p:nvPr/>
        </p:nvSpPr>
        <p:spPr>
          <a:xfrm>
            <a:off x="7754815" y="1537677"/>
            <a:ext cx="512885" cy="5128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6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5" name="Рисунок 274">
            <a:extLst>
              <a:ext uri="{FF2B5EF4-FFF2-40B4-BE49-F238E27FC236}">
                <a16:creationId xmlns:a16="http://schemas.microsoft.com/office/drawing/2014/main" id="{0DE0EBB9-FCAC-4271-AC69-CF30E83C51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905017" y="1687879"/>
            <a:ext cx="212481" cy="21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5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4F6A01D-F65F-4459-8129-72A769BF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Рынок синдицированного кредитования для химической отрасли</a:t>
            </a:r>
            <a:endParaRPr lang="ru-RU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1C64872-DD91-4997-B8A8-265F8B975AEB}"/>
              </a:ext>
            </a:extLst>
          </p:cNvPr>
          <p:cNvSpPr/>
          <p:nvPr/>
        </p:nvSpPr>
        <p:spPr>
          <a:xfrm flipH="1">
            <a:off x="467543" y="1029791"/>
            <a:ext cx="8208912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Мировой рынок синдицированного кредитования является важным источником привлечения финансирования для заемщиков из химической отрасли.</a:t>
            </a:r>
          </a:p>
          <a:p>
            <a:pPr marL="628650" lvl="2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Доля отрасли на европейском рынке синдицированного кредитования в 2016 г. составила 18% (163 млрд долл. </a:t>
            </a:r>
            <a:r>
              <a:rPr lang="ru-RU" sz="1400" dirty="0" smtClean="0">
                <a:solidFill>
                  <a:schemeClr val="bg1"/>
                </a:solidFill>
              </a:rPr>
              <a:t>США)</a:t>
            </a:r>
            <a:r>
              <a:rPr lang="ru-RU" sz="1400" baseline="30000" dirty="0" smtClean="0">
                <a:solidFill>
                  <a:schemeClr val="bg1"/>
                </a:solidFill>
              </a:rPr>
              <a:t>1)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628650" lvl="2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Крупнейшими сделками на рынке были синдикаты для </a:t>
            </a:r>
            <a:r>
              <a:rPr lang="en-US" sz="1400" dirty="0" smtClean="0">
                <a:solidFill>
                  <a:schemeClr val="bg1"/>
                </a:solidFill>
              </a:rPr>
              <a:t>Bayer AG (57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млрд долл. США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r>
              <a:rPr lang="ru-RU" sz="1400" dirty="0" smtClean="0">
                <a:solidFill>
                  <a:schemeClr val="bg1"/>
                </a:solidFill>
              </a:rPr>
              <a:t>  и </a:t>
            </a:r>
            <a:r>
              <a:rPr lang="en-US" sz="1400" dirty="0" smtClean="0">
                <a:solidFill>
                  <a:schemeClr val="bg1"/>
                </a:solidFill>
              </a:rPr>
              <a:t>Syngenta AG (20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млрд долл. США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r>
              <a:rPr lang="ru-RU" sz="1400" baseline="30000" dirty="0" smtClean="0">
                <a:solidFill>
                  <a:schemeClr val="bg1"/>
                </a:solidFill>
              </a:rPr>
              <a:t>2)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171450" lvl="1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171450" lvl="1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marL="171450" lvl="1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171450" lvl="1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marL="171450" lvl="1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171450" lvl="1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 smtClean="0">
                <a:solidFill>
                  <a:schemeClr val="bg1"/>
                </a:solidFill>
              </a:rPr>
              <a:t>целом, рынок синдицированного финансирования позволяет заемщикам отрасли привлекать длинные и дешевые деньги на различные цели, включая реализацию инвестиционных проектов и финансирование сделок </a:t>
            </a:r>
            <a:r>
              <a:rPr lang="en-US" sz="1400" dirty="0" smtClean="0">
                <a:solidFill>
                  <a:schemeClr val="bg1"/>
                </a:solidFill>
              </a:rPr>
              <a:t>M&amp;A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96" name="Rectangle 16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467543" y="6628695"/>
            <a:ext cx="5930839" cy="19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020" lvl="1" indent="0" defTabSz="575440">
              <a:buClr>
                <a:srgbClr val="316293"/>
              </a:buClr>
              <a:buNone/>
            </a:pPr>
            <a:r>
              <a:rPr lang="ru-RU" altLang="en-US" sz="800" baseline="30000" dirty="0" smtClean="0">
                <a:solidFill>
                  <a:schemeClr val="bg1"/>
                </a:solidFill>
                <a:latin typeface="+mj-lt"/>
                <a:sym typeface="+mn-lt"/>
              </a:rPr>
              <a:t>1, 2)</a:t>
            </a:r>
            <a:r>
              <a:rPr lang="ru-RU" altLang="en-US" sz="800" dirty="0" smtClean="0">
                <a:solidFill>
                  <a:schemeClr val="bg1"/>
                </a:solidFill>
                <a:latin typeface="+mj-lt"/>
                <a:sym typeface="+mn-lt"/>
              </a:rPr>
              <a:t> Источник</a:t>
            </a:r>
            <a:r>
              <a:rPr lang="en-US" altLang="en-US" sz="800" dirty="0" smtClean="0">
                <a:solidFill>
                  <a:schemeClr val="bg1"/>
                </a:solidFill>
                <a:latin typeface="+mj-lt"/>
                <a:sym typeface="+mn-lt"/>
              </a:rPr>
              <a:t> </a:t>
            </a:r>
            <a:r>
              <a:rPr lang="ru-RU" altLang="en-US" sz="800" dirty="0" smtClean="0">
                <a:solidFill>
                  <a:schemeClr val="bg1"/>
                </a:solidFill>
                <a:latin typeface="+mj-lt"/>
                <a:sym typeface="+mn-lt"/>
              </a:rPr>
              <a:t>данных: </a:t>
            </a:r>
            <a:r>
              <a:rPr lang="en-US" altLang="en-US" sz="800" dirty="0" smtClean="0">
                <a:solidFill>
                  <a:schemeClr val="bg1"/>
                </a:solidFill>
                <a:latin typeface="+mj-lt"/>
                <a:sym typeface="+mn-lt"/>
              </a:rPr>
              <a:t>Thomson Reuters.</a:t>
            </a:r>
            <a:endParaRPr lang="ru-RU" altLang="en-US" sz="800" dirty="0">
              <a:solidFill>
                <a:schemeClr val="bg1"/>
              </a:solidFill>
              <a:latin typeface="+mj-lt"/>
              <a:sym typeface="+mn-lt"/>
            </a:endParaRP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9053AC54-C5F8-4FB9-93E2-8609169E5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9120" y="6540501"/>
            <a:ext cx="861060" cy="250824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3323959"/>
            <a:ext cx="1477652" cy="6811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3323959"/>
            <a:ext cx="7810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4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530" dirty="0"/>
              <a:t>Преимущества синдицированного кредита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91AB1F6-124E-483D-8B5C-D0008D62B328}"/>
              </a:ext>
            </a:extLst>
          </p:cNvPr>
          <p:cNvGrpSpPr/>
          <p:nvPr/>
        </p:nvGrpSpPr>
        <p:grpSpPr>
          <a:xfrm>
            <a:off x="6300194" y="1150417"/>
            <a:ext cx="2320559" cy="4062381"/>
            <a:chOff x="6141268" y="800099"/>
            <a:chExt cx="2741628" cy="5508626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B8FD8F1F-D901-4CD5-B152-3F1DAECEE0C3}"/>
                </a:ext>
              </a:extLst>
            </p:cNvPr>
            <p:cNvSpPr/>
            <p:nvPr/>
          </p:nvSpPr>
          <p:spPr>
            <a:xfrm>
              <a:off x="6141268" y="800099"/>
              <a:ext cx="2678881" cy="5508626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69974" tIns="34987" rIns="69974" bIns="349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9849">
                <a:defRPr/>
              </a:pPr>
              <a:endParaRPr lang="ru-RU" sz="16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C5215533-411D-4EC4-BFFA-A55BEEEF3F21}"/>
                </a:ext>
              </a:extLst>
            </p:cNvPr>
            <p:cNvSpPr/>
            <p:nvPr/>
          </p:nvSpPr>
          <p:spPr>
            <a:xfrm>
              <a:off x="6141269" y="800099"/>
              <a:ext cx="2678881" cy="466567"/>
            </a:xfrm>
            <a:prstGeom prst="roundRect">
              <a:avLst>
                <a:gd name="adj" fmla="val 5896"/>
              </a:avLst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algn="ctr" defTabSz="349849">
                <a:defRPr/>
              </a:pPr>
              <a:endParaRPr lang="ru-RU" sz="16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40B4E3-A193-42BE-A8DE-D698A73AB351}"/>
                </a:ext>
              </a:extLst>
            </p:cNvPr>
            <p:cNvSpPr txBox="1"/>
            <p:nvPr/>
          </p:nvSpPr>
          <p:spPr>
            <a:xfrm>
              <a:off x="6242651" y="845577"/>
              <a:ext cx="2640245" cy="3756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</a:rPr>
                <a:t>Для финансового рынка</a:t>
              </a: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C0E4AF1-64DA-4F49-BE27-D8BF39C8010B}"/>
              </a:ext>
            </a:extLst>
          </p:cNvPr>
          <p:cNvGrpSpPr/>
          <p:nvPr/>
        </p:nvGrpSpPr>
        <p:grpSpPr>
          <a:xfrm>
            <a:off x="763358" y="1150417"/>
            <a:ext cx="2267450" cy="4038084"/>
            <a:chOff x="997533" y="968373"/>
            <a:chExt cx="2963037" cy="5276851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7E616ED6-D0DB-4E49-B746-F6DBEC7C7BFF}"/>
                </a:ext>
              </a:extLst>
            </p:cNvPr>
            <p:cNvGrpSpPr/>
            <p:nvPr/>
          </p:nvGrpSpPr>
          <p:grpSpPr>
            <a:xfrm>
              <a:off x="997533" y="968373"/>
              <a:ext cx="2963037" cy="5276851"/>
              <a:chOff x="338865" y="800098"/>
              <a:chExt cx="2678882" cy="5533598"/>
            </a:xfrm>
          </p:grpSpPr>
          <p:sp>
            <p:nvSpPr>
              <p:cNvPr id="29" name="Прямоугольник: скругленные углы 28">
                <a:extLst>
                  <a:ext uri="{FF2B5EF4-FFF2-40B4-BE49-F238E27FC236}">
                    <a16:creationId xmlns:a16="http://schemas.microsoft.com/office/drawing/2014/main" id="{B19CF48A-7E6E-4E35-BE01-7828CD0C4C44}"/>
                  </a:ext>
                </a:extLst>
              </p:cNvPr>
              <p:cNvSpPr/>
              <p:nvPr/>
            </p:nvSpPr>
            <p:spPr>
              <a:xfrm>
                <a:off x="338866" y="800098"/>
                <a:ext cx="2678881" cy="5533598"/>
              </a:xfrm>
              <a:prstGeom prst="roundRect">
                <a:avLst>
                  <a:gd name="adj" fmla="val 1031"/>
                </a:avLst>
              </a:prstGeom>
              <a:gradFill>
                <a:gsLst>
                  <a:gs pos="100000">
                    <a:schemeClr val="tx2"/>
                  </a:gs>
                  <a:gs pos="0">
                    <a:schemeClr val="tx2">
                      <a:lumMod val="90000"/>
                      <a:lumOff val="10000"/>
                    </a:schemeClr>
                  </a:gs>
                </a:gsLst>
                <a:lin ang="2700000" scaled="1"/>
              </a:gradFill>
              <a:ln w="9525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ot="0" spcFirstLastPara="0" vertOverflow="overflow" horzOverflow="overflow" vert="horz" wrap="square" lIns="69974" tIns="34987" rIns="69974" bIns="3498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49849">
                  <a:defRPr/>
                </a:pPr>
                <a:endParaRPr lang="ru-RU" sz="1600" kern="0" dirty="0">
                  <a:solidFill>
                    <a:srgbClr val="FFFFFF"/>
                  </a:solidFill>
                  <a:latin typeface="Open Sans Light"/>
                </a:endParaRPr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EF56DB17-D0DB-43BB-B4B6-E75E3AB472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866" y="3694484"/>
                <a:ext cx="2678881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9070DAE6-E57E-434D-B033-64645B3DE7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866" y="4931686"/>
                <a:ext cx="2678881" cy="0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  <a:lumOff val="25000"/>
                    <a:alpha val="5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F58BDC7F-6E03-4762-885B-2BE765DBC52A}"/>
                  </a:ext>
                </a:extLst>
              </p:cNvPr>
              <p:cNvSpPr/>
              <p:nvPr/>
            </p:nvSpPr>
            <p:spPr>
              <a:xfrm>
                <a:off x="338865" y="800099"/>
                <a:ext cx="2678881" cy="466567"/>
              </a:xfrm>
              <a:prstGeom prst="roundRect">
                <a:avLst>
                  <a:gd name="adj" fmla="val 58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349849">
                  <a:defRPr/>
                </a:pPr>
                <a:endParaRPr lang="ru-RU" sz="1600" kern="0" dirty="0">
                  <a:solidFill>
                    <a:srgbClr val="FFFFFF"/>
                  </a:solidFill>
                  <a:latin typeface="Open Sans Light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67E7C1-3CF0-4956-A4A4-41C4EC8FD311}"/>
                  </a:ext>
                </a:extLst>
              </p:cNvPr>
              <p:cNvSpPr txBox="1"/>
              <p:nvPr/>
            </p:nvSpPr>
            <p:spPr>
              <a:xfrm>
                <a:off x="471212" y="843588"/>
                <a:ext cx="2315032" cy="3795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sz="1200" b="1" dirty="0">
                    <a:solidFill>
                      <a:schemeClr val="bg1"/>
                    </a:solidFill>
                  </a:rPr>
                  <a:t>Для заемщика</a:t>
                </a:r>
              </a:p>
            </p:txBody>
          </p:sp>
        </p:grp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466006BE-A849-43FD-B8E9-54BD93A94BEB}"/>
                </a:ext>
              </a:extLst>
            </p:cNvPr>
            <p:cNvCxnSpPr>
              <a:cxnSpLocks/>
            </p:cNvCxnSpPr>
            <p:nvPr/>
          </p:nvCxnSpPr>
          <p:spPr>
            <a:xfrm>
              <a:off x="997534" y="2566740"/>
              <a:ext cx="2963036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D89A6A0-B4D5-4525-B5C8-0A87852C5A14}"/>
                </a:ext>
              </a:extLst>
            </p:cNvPr>
            <p:cNvSpPr txBox="1"/>
            <p:nvPr/>
          </p:nvSpPr>
          <p:spPr>
            <a:xfrm>
              <a:off x="1143851" y="1705330"/>
              <a:ext cx="2567721" cy="60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736" lvl="1" indent="-137736" defTabSz="823604">
                <a:spcBef>
                  <a:spcPts val="1377"/>
                </a:spcBef>
                <a:buClr>
                  <a:srgbClr val="0070C0"/>
                </a:buClr>
                <a:buFont typeface="Arial" panose="020B0604020202020204" pitchFamily="34" charset="0"/>
                <a:buChar char="›"/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увеличение размера и срока заимствования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1E2ED99-8B97-4EDC-BBB2-EA7AF8BBDFE9}"/>
                </a:ext>
              </a:extLst>
            </p:cNvPr>
            <p:cNvSpPr txBox="1"/>
            <p:nvPr/>
          </p:nvSpPr>
          <p:spPr>
            <a:xfrm>
              <a:off x="1143851" y="2785324"/>
              <a:ext cx="2014396" cy="844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736" lvl="1" indent="-137736" defTabSz="823604">
                <a:spcBef>
                  <a:spcPts val="1377"/>
                </a:spcBef>
                <a:buClr>
                  <a:schemeClr val="accent1"/>
                </a:buClr>
                <a:buFont typeface="Arial" panose="020B0604020202020204" pitchFamily="34" charset="0"/>
                <a:buChar char="›"/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снижение расходов и времени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5885876-3BF4-45AE-AB7A-966F435863ED}"/>
                </a:ext>
              </a:extLst>
            </p:cNvPr>
            <p:cNvSpPr txBox="1"/>
            <p:nvPr/>
          </p:nvSpPr>
          <p:spPr>
            <a:xfrm>
              <a:off x="1143851" y="4055237"/>
              <a:ext cx="2733418" cy="844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736" lvl="1" indent="-137736" defTabSz="823604">
                <a:spcBef>
                  <a:spcPts val="1377"/>
                </a:spcBef>
                <a:buClr>
                  <a:schemeClr val="accent1"/>
                </a:buClr>
                <a:buFont typeface="Arial" panose="020B0604020202020204" pitchFamily="34" charset="0"/>
                <a:buChar char="›"/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Оптимизация использования обеспечения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8FB09F1-DE78-495E-95F6-9CB8B0CDCDB7}"/>
                </a:ext>
              </a:extLst>
            </p:cNvPr>
            <p:cNvSpPr txBox="1"/>
            <p:nvPr/>
          </p:nvSpPr>
          <p:spPr>
            <a:xfrm>
              <a:off x="1143851" y="5156814"/>
              <a:ext cx="2665709" cy="844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736" lvl="1" indent="-137736" defTabSz="823604">
                <a:spcBef>
                  <a:spcPts val="1377"/>
                </a:spcBef>
                <a:buClr>
                  <a:schemeClr val="accent1"/>
                </a:buClr>
                <a:buFont typeface="Arial" panose="020B0604020202020204" pitchFamily="34" charset="0"/>
                <a:buChar char="›"/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возможность выстроить партнерство с несколькими банками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0D4E21EA-CA4B-43E7-B6B0-249294981179}"/>
              </a:ext>
            </a:extLst>
          </p:cNvPr>
          <p:cNvGrpSpPr/>
          <p:nvPr/>
        </p:nvGrpSpPr>
        <p:grpSpPr>
          <a:xfrm>
            <a:off x="3417884" y="1150417"/>
            <a:ext cx="2522268" cy="4870871"/>
            <a:chOff x="4352505" y="947739"/>
            <a:chExt cx="2995839" cy="547669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A0595F7C-476A-4A88-8246-F6A4DAC9B224}"/>
                </a:ext>
              </a:extLst>
            </p:cNvPr>
            <p:cNvSpPr/>
            <p:nvPr/>
          </p:nvSpPr>
          <p:spPr>
            <a:xfrm>
              <a:off x="4385308" y="992187"/>
              <a:ext cx="2963036" cy="5253038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69974" tIns="34987" rIns="69974" bIns="349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9849">
                <a:defRPr/>
              </a:pPr>
              <a:endParaRPr lang="ru-RU" sz="16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F0A9296E-7769-469A-9696-73D3CBCE4ADC}"/>
                </a:ext>
              </a:extLst>
            </p:cNvPr>
            <p:cNvSpPr/>
            <p:nvPr/>
          </p:nvSpPr>
          <p:spPr>
            <a:xfrm>
              <a:off x="4385307" y="947739"/>
              <a:ext cx="2963036" cy="478978"/>
            </a:xfrm>
            <a:prstGeom prst="roundRect">
              <a:avLst>
                <a:gd name="adj" fmla="val 5896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algn="ctr" defTabSz="349849">
                <a:defRPr/>
              </a:pPr>
              <a:endParaRPr lang="ru-RU" sz="1600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E97318-1FA2-4F3F-BE46-413327101F53}"/>
                </a:ext>
              </a:extLst>
            </p:cNvPr>
            <p:cNvSpPr txBox="1"/>
            <p:nvPr/>
          </p:nvSpPr>
          <p:spPr>
            <a:xfrm>
              <a:off x="4352505" y="1033658"/>
              <a:ext cx="2560591" cy="3619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37268" lvl="1" indent="-137268" defTabSz="823604">
                <a:spcBef>
                  <a:spcPts val="1377"/>
                </a:spcBef>
                <a:buClr>
                  <a:schemeClr val="accent2"/>
                </a:buClr>
                <a:buFont typeface="Arial" panose="020B0604020202020204" pitchFamily="34" charset="0"/>
                <a:buChar char="›"/>
                <a:defRPr/>
              </a:pPr>
              <a:r>
                <a:rPr lang="ru-RU" sz="1200" b="1" dirty="0">
                  <a:solidFill>
                    <a:schemeClr val="bg1"/>
                  </a:solidFill>
                </a:rPr>
                <a:t>Для кредиторов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D7E0BEA-1EC5-4069-B538-17132D38DDC2}"/>
                </a:ext>
              </a:extLst>
            </p:cNvPr>
            <p:cNvSpPr txBox="1"/>
            <p:nvPr/>
          </p:nvSpPr>
          <p:spPr>
            <a:xfrm>
              <a:off x="4642470" y="1607731"/>
              <a:ext cx="2567720" cy="60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736" lvl="1" indent="-137736" defTabSz="823604">
                <a:spcBef>
                  <a:spcPts val="1377"/>
                </a:spcBef>
                <a:buClr>
                  <a:schemeClr val="accent2"/>
                </a:buClr>
                <a:buFont typeface="Arial" panose="020B0604020202020204" pitchFamily="34" charset="0"/>
                <a:buChar char="›"/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распределение кредитных рисков </a:t>
              </a:r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328AFF1C-3DB6-4677-B1B5-244DB2A1618D}"/>
                </a:ext>
              </a:extLst>
            </p:cNvPr>
            <p:cNvCxnSpPr>
              <a:cxnSpLocks/>
            </p:cNvCxnSpPr>
            <p:nvPr/>
          </p:nvCxnSpPr>
          <p:spPr>
            <a:xfrm>
              <a:off x="4385308" y="2284859"/>
              <a:ext cx="2963036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44BE068F-3476-4CB7-9CAE-3CBA11A71515}"/>
                </a:ext>
              </a:extLst>
            </p:cNvPr>
            <p:cNvCxnSpPr>
              <a:cxnSpLocks/>
            </p:cNvCxnSpPr>
            <p:nvPr/>
          </p:nvCxnSpPr>
          <p:spPr>
            <a:xfrm>
              <a:off x="4385306" y="2969534"/>
              <a:ext cx="2963036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4B9D7F99-DFF7-47CD-AC0E-97E7311EBF48}"/>
                </a:ext>
              </a:extLst>
            </p:cNvPr>
            <p:cNvCxnSpPr>
              <a:cxnSpLocks/>
            </p:cNvCxnSpPr>
            <p:nvPr/>
          </p:nvCxnSpPr>
          <p:spPr>
            <a:xfrm>
              <a:off x="4385308" y="3654209"/>
              <a:ext cx="2963036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D4D2AA56-3AE8-4189-8C0E-4A933B7F76A9}"/>
                </a:ext>
              </a:extLst>
            </p:cNvPr>
            <p:cNvCxnSpPr>
              <a:cxnSpLocks/>
            </p:cNvCxnSpPr>
            <p:nvPr/>
          </p:nvCxnSpPr>
          <p:spPr>
            <a:xfrm>
              <a:off x="4385308" y="4338884"/>
              <a:ext cx="2963036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9DA13E47-8CFD-4FD6-BAD5-3F1B9F7774F9}"/>
                </a:ext>
              </a:extLst>
            </p:cNvPr>
            <p:cNvCxnSpPr>
              <a:cxnSpLocks/>
            </p:cNvCxnSpPr>
            <p:nvPr/>
          </p:nvCxnSpPr>
          <p:spPr>
            <a:xfrm>
              <a:off x="4385308" y="5023559"/>
              <a:ext cx="2963036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B1655F56-5F6E-4D19-8D07-3536745277AE}"/>
                </a:ext>
              </a:extLst>
            </p:cNvPr>
            <p:cNvCxnSpPr>
              <a:cxnSpLocks/>
            </p:cNvCxnSpPr>
            <p:nvPr/>
          </p:nvCxnSpPr>
          <p:spPr>
            <a:xfrm>
              <a:off x="4385308" y="5708235"/>
              <a:ext cx="2963036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721AA3F-3527-4B07-82B8-A158263A7E2A}"/>
                </a:ext>
              </a:extLst>
            </p:cNvPr>
            <p:cNvSpPr txBox="1"/>
            <p:nvPr/>
          </p:nvSpPr>
          <p:spPr>
            <a:xfrm>
              <a:off x="4642470" y="2402830"/>
              <a:ext cx="2567720" cy="60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736" lvl="1" indent="-137736" defTabSz="823604">
                <a:spcBef>
                  <a:spcPts val="1377"/>
                </a:spcBef>
                <a:buClr>
                  <a:schemeClr val="accent2"/>
                </a:buClr>
                <a:buFont typeface="Arial" panose="020B0604020202020204" pitchFamily="34" charset="0"/>
                <a:buChar char="›"/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диверсификация портфеля банка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BFDFD5-4A7F-47DB-8BA1-6A57B4FA3C20}"/>
                </a:ext>
              </a:extLst>
            </p:cNvPr>
            <p:cNvSpPr txBox="1"/>
            <p:nvPr/>
          </p:nvSpPr>
          <p:spPr>
            <a:xfrm>
              <a:off x="4642470" y="3059249"/>
              <a:ext cx="2567720" cy="60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736" lvl="1" indent="-137736" defTabSz="823604">
                <a:spcBef>
                  <a:spcPts val="1377"/>
                </a:spcBef>
                <a:buClr>
                  <a:schemeClr val="accent2"/>
                </a:buClr>
                <a:buFont typeface="Arial" panose="020B0604020202020204" pitchFamily="34" charset="0"/>
                <a:buChar char="›"/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повышение ликвидности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FBBCE25-B768-4A61-A300-165834022EF2}"/>
                </a:ext>
              </a:extLst>
            </p:cNvPr>
            <p:cNvSpPr txBox="1"/>
            <p:nvPr/>
          </p:nvSpPr>
          <p:spPr>
            <a:xfrm>
              <a:off x="4642470" y="3734644"/>
              <a:ext cx="2567720" cy="60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736" lvl="1" indent="-137736" defTabSz="823604">
                <a:spcBef>
                  <a:spcPts val="1377"/>
                </a:spcBef>
                <a:buClr>
                  <a:schemeClr val="accent2"/>
                </a:buClr>
                <a:buFont typeface="Arial" panose="020B0604020202020204" pitchFamily="34" charset="0"/>
                <a:buChar char="›"/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расширение круга клиентов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355DF6A-1AF9-436B-9324-49E2BFF64833}"/>
                </a:ext>
              </a:extLst>
            </p:cNvPr>
            <p:cNvSpPr txBox="1"/>
            <p:nvPr/>
          </p:nvSpPr>
          <p:spPr>
            <a:xfrm>
              <a:off x="4642470" y="4420029"/>
              <a:ext cx="2567720" cy="844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736" lvl="1" indent="-137736" defTabSz="823604">
                <a:spcBef>
                  <a:spcPts val="1377"/>
                </a:spcBef>
                <a:buClr>
                  <a:schemeClr val="accent2"/>
                </a:buClr>
                <a:buFont typeface="Arial" panose="020B0604020202020204" pitchFamily="34" charset="0"/>
                <a:buChar char="›"/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положительный репутационный эффект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17E5F6E-3C49-4E75-A1BF-22B71D13D091}"/>
                </a:ext>
              </a:extLst>
            </p:cNvPr>
            <p:cNvSpPr txBox="1"/>
            <p:nvPr/>
          </p:nvSpPr>
          <p:spPr>
            <a:xfrm>
              <a:off x="4642470" y="5113274"/>
              <a:ext cx="2567720" cy="844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736" lvl="1" indent="-137736" defTabSz="823604">
                <a:spcBef>
                  <a:spcPts val="1377"/>
                </a:spcBef>
                <a:buClr>
                  <a:schemeClr val="accent2"/>
                </a:buClr>
                <a:buFont typeface="Arial" panose="020B0604020202020204" pitchFamily="34" charset="0"/>
                <a:buChar char="›"/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упрощение управлением долгом в случае дефолта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A2C7B2F-D97C-4BC4-A40C-47BE5C2070DC}"/>
                </a:ext>
              </a:extLst>
            </p:cNvPr>
            <p:cNvSpPr txBox="1"/>
            <p:nvPr/>
          </p:nvSpPr>
          <p:spPr>
            <a:xfrm>
              <a:off x="4642470" y="5821146"/>
              <a:ext cx="2567720" cy="603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736" lvl="1" indent="-137736" defTabSz="823604">
                <a:spcBef>
                  <a:spcPts val="1377"/>
                </a:spcBef>
                <a:buClr>
                  <a:schemeClr val="accent2"/>
                </a:buClr>
                <a:buFont typeface="Arial" panose="020B0604020202020204" pitchFamily="34" charset="0"/>
                <a:buChar char="›"/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дополнительные доходы</a:t>
              </a:r>
            </a:p>
          </p:txBody>
        </p:sp>
      </p:grp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60C0A33A-3705-4C83-AE8B-7FF133E45021}"/>
              </a:ext>
            </a:extLst>
          </p:cNvPr>
          <p:cNvCxnSpPr>
            <a:cxnSpLocks/>
          </p:cNvCxnSpPr>
          <p:nvPr/>
        </p:nvCxnSpPr>
        <p:spPr>
          <a:xfrm>
            <a:off x="6300193" y="2837145"/>
            <a:ext cx="2267449" cy="0"/>
          </a:xfrm>
          <a:prstGeom prst="line">
            <a:avLst/>
          </a:prstGeom>
          <a:ln w="12700">
            <a:solidFill>
              <a:schemeClr val="tx2">
                <a:lumMod val="75000"/>
                <a:lumOff val="2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655E687C-304D-473A-B55E-89B4B29A1C30}"/>
              </a:ext>
            </a:extLst>
          </p:cNvPr>
          <p:cNvCxnSpPr>
            <a:cxnSpLocks/>
          </p:cNvCxnSpPr>
          <p:nvPr/>
        </p:nvCxnSpPr>
        <p:spPr>
          <a:xfrm>
            <a:off x="6300192" y="3991975"/>
            <a:ext cx="2267449" cy="0"/>
          </a:xfrm>
          <a:prstGeom prst="line">
            <a:avLst/>
          </a:prstGeom>
          <a:ln w="12700">
            <a:solidFill>
              <a:schemeClr val="tx2">
                <a:lumMod val="75000"/>
                <a:lumOff val="2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4E4AD86-D0A6-4B80-86F2-16B1DFA70523}"/>
              </a:ext>
            </a:extLst>
          </p:cNvPr>
          <p:cNvSpPr txBox="1"/>
          <p:nvPr/>
        </p:nvSpPr>
        <p:spPr>
          <a:xfrm>
            <a:off x="6421584" y="1663056"/>
            <a:ext cx="1964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736" lvl="1" indent="-137736" defTabSz="823604">
              <a:spcBef>
                <a:spcPts val="1377"/>
              </a:spcBef>
              <a:buClr>
                <a:schemeClr val="accent4"/>
              </a:buClr>
              <a:buFont typeface="Arial" panose="020B0604020202020204" pitchFamily="34" charset="0"/>
              <a:buChar char="›"/>
              <a:defRPr/>
            </a:pPr>
            <a:r>
              <a:rPr lang="ru-RU" sz="1200" dirty="0">
                <a:solidFill>
                  <a:schemeClr val="bg1"/>
                </a:solidFill>
              </a:rPr>
              <a:t>синдицированный кредит - базовый актив для других финансовых инструментов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1A3A63-45B7-4B94-B047-93A9F3A23B0F}"/>
              </a:ext>
            </a:extLst>
          </p:cNvPr>
          <p:cNvSpPr txBox="1"/>
          <p:nvPr/>
        </p:nvSpPr>
        <p:spPr>
          <a:xfrm>
            <a:off x="6421584" y="3062445"/>
            <a:ext cx="196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736" lvl="1" indent="-137736" defTabSz="823604">
              <a:spcBef>
                <a:spcPts val="1377"/>
              </a:spcBef>
              <a:buClr>
                <a:schemeClr val="accent4"/>
              </a:buClr>
              <a:buFont typeface="Arial" panose="020B0604020202020204" pitchFamily="34" charset="0"/>
              <a:buChar char="›"/>
              <a:defRPr/>
            </a:pPr>
            <a:r>
              <a:rPr lang="ru-RU" sz="1200" dirty="0">
                <a:solidFill>
                  <a:schemeClr val="bg1"/>
                </a:solidFill>
              </a:rPr>
              <a:t>упрощение рефинансирования кредита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9382098-6E21-4DAB-9963-111641E04E7E}"/>
              </a:ext>
            </a:extLst>
          </p:cNvPr>
          <p:cNvSpPr txBox="1"/>
          <p:nvPr/>
        </p:nvSpPr>
        <p:spPr>
          <a:xfrm>
            <a:off x="6421585" y="4296969"/>
            <a:ext cx="16798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736" lvl="1" indent="-137736" defTabSz="823604">
              <a:spcBef>
                <a:spcPts val="1377"/>
              </a:spcBef>
              <a:buClr>
                <a:schemeClr val="accent4"/>
              </a:buClr>
              <a:buFont typeface="Arial" panose="020B0604020202020204" pitchFamily="34" charset="0"/>
              <a:buChar char="›"/>
              <a:defRPr/>
            </a:pPr>
            <a:r>
              <a:rPr lang="ru-RU" sz="1100" dirty="0">
                <a:solidFill>
                  <a:schemeClr val="bg1"/>
                </a:solidFill>
              </a:rPr>
              <a:t>дополнительные возможности для получения прибыли</a:t>
            </a:r>
          </a:p>
        </p:txBody>
      </p:sp>
      <p:sp>
        <p:nvSpPr>
          <p:cNvPr id="52" name="Номер слайда 2">
            <a:extLst>
              <a:ext uri="{FF2B5EF4-FFF2-40B4-BE49-F238E27FC236}">
                <a16:creationId xmlns:a16="http://schemas.microsoft.com/office/drawing/2014/main" id="{9053AC54-C5F8-4FB9-93E2-8609169E5745}"/>
              </a:ext>
            </a:extLst>
          </p:cNvPr>
          <p:cNvSpPr txBox="1">
            <a:spLocks/>
          </p:cNvSpPr>
          <p:nvPr/>
        </p:nvSpPr>
        <p:spPr>
          <a:xfrm>
            <a:off x="8199120" y="6540501"/>
            <a:ext cx="861060" cy="2508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2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5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4F6A01D-F65F-4459-8129-72A769BF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Синдицированные кредиты для российских заемщиков химической отрасли</a:t>
            </a:r>
            <a:endParaRPr lang="ru-RU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1C64872-DD91-4997-B8A8-265F8B975AEB}"/>
              </a:ext>
            </a:extLst>
          </p:cNvPr>
          <p:cNvSpPr/>
          <p:nvPr/>
        </p:nvSpPr>
        <p:spPr>
          <a:xfrm flipH="1">
            <a:off x="467543" y="1029791"/>
            <a:ext cx="8208912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На текущем этапе на российском рынке синдицированного кредитования доминируют сделки для крупнейших заемщиков, хорошо известных для международных банков.</a:t>
            </a:r>
          </a:p>
          <a:p>
            <a:pPr marL="171450" lvl="1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171450" lvl="1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Синдикаты для заемщиков химической отрасли  имеют следующие структурные особенности</a:t>
            </a:r>
            <a:r>
              <a:rPr lang="ru-RU" sz="1400" baseline="30000" dirty="0" smtClean="0">
                <a:solidFill>
                  <a:schemeClr val="bg1"/>
                </a:solidFill>
              </a:rPr>
              <a:t>1)</a:t>
            </a:r>
            <a:r>
              <a:rPr lang="ru-RU" sz="1400" dirty="0" smtClean="0">
                <a:solidFill>
                  <a:schemeClr val="bg1"/>
                </a:solidFill>
              </a:rPr>
              <a:t>:</a:t>
            </a:r>
          </a:p>
          <a:p>
            <a:pPr marL="742950" lvl="2" indent="-285750" defTabSz="823604">
              <a:spcBef>
                <a:spcPts val="137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Средний объем сделки: 700 млн долл. США.</a:t>
            </a:r>
          </a:p>
          <a:p>
            <a:pPr marL="742950" lvl="2" indent="-285750" defTabSz="823604">
              <a:spcBef>
                <a:spcPts val="137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chemeClr val="bg1"/>
                </a:solidFill>
              </a:rPr>
              <a:t>Средний </a:t>
            </a:r>
            <a:r>
              <a:rPr lang="ru-RU" sz="1400" dirty="0" smtClean="0">
                <a:solidFill>
                  <a:schemeClr val="bg1"/>
                </a:solidFill>
              </a:rPr>
              <a:t>срок: </a:t>
            </a:r>
            <a:r>
              <a:rPr lang="en-US" sz="1400" dirty="0" smtClean="0">
                <a:solidFill>
                  <a:schemeClr val="bg1"/>
                </a:solidFill>
              </a:rPr>
              <a:t>&gt;6 </a:t>
            </a:r>
            <a:r>
              <a:rPr lang="ru-RU" sz="1400" dirty="0" smtClean="0">
                <a:solidFill>
                  <a:schemeClr val="bg1"/>
                </a:solidFill>
              </a:rPr>
              <a:t>лет (за счет сделок проектного финансирования).</a:t>
            </a:r>
            <a:endParaRPr lang="ru-RU" sz="1400" dirty="0">
              <a:solidFill>
                <a:schemeClr val="bg1"/>
              </a:solidFill>
            </a:endParaRPr>
          </a:p>
          <a:p>
            <a:pPr marL="742950" lvl="2" indent="-285750" defTabSz="823604">
              <a:spcBef>
                <a:spcPts val="137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Кредиты номинированы в иностранной валюте (при этом 75% - в долл. США, 25% - евро).</a:t>
            </a:r>
          </a:p>
          <a:p>
            <a:pPr marL="742950" lvl="2" indent="-285750" defTabSz="823604">
              <a:spcBef>
                <a:spcPts val="137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chemeClr val="bg1"/>
                </a:solidFill>
              </a:rPr>
              <a:t>Сделки организованы и профинансированы в основном западными банками.</a:t>
            </a:r>
          </a:p>
          <a:p>
            <a:pPr marL="742950" lvl="2" indent="-285750" defTabSz="823604">
              <a:spcBef>
                <a:spcPts val="137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Для отрасли характерны предэкспортные кредиты под залог контрактов, а также проектное финансирование.</a:t>
            </a:r>
          </a:p>
          <a:p>
            <a:pPr marL="742950" lvl="2" indent="-285750" defTabSz="823604">
              <a:spcBef>
                <a:spcPts val="137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Документация следует стандартам </a:t>
            </a:r>
            <a:r>
              <a:rPr lang="en-US" sz="1400" dirty="0" smtClean="0">
                <a:solidFill>
                  <a:schemeClr val="bg1"/>
                </a:solidFill>
              </a:rPr>
              <a:t>Loan Market Association (LMA) </a:t>
            </a:r>
            <a:r>
              <a:rPr lang="ru-RU" sz="1400" dirty="0" smtClean="0">
                <a:solidFill>
                  <a:schemeClr val="bg1"/>
                </a:solidFill>
              </a:rPr>
              <a:t>по английскому праву.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9053AC54-C5F8-4FB9-93E2-8609169E5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9120" y="6540501"/>
            <a:ext cx="861060" cy="250824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Rectangle 16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467543" y="6628695"/>
            <a:ext cx="5930839" cy="19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020" lvl="1" indent="0" defTabSz="575440">
              <a:buClr>
                <a:srgbClr val="316293"/>
              </a:buClr>
              <a:buNone/>
            </a:pPr>
            <a:r>
              <a:rPr lang="ru-RU" altLang="en-US" sz="800" baseline="30000" dirty="0" smtClean="0">
                <a:solidFill>
                  <a:schemeClr val="bg1"/>
                </a:solidFill>
                <a:latin typeface="+mj-lt"/>
                <a:sym typeface="+mn-lt"/>
              </a:rPr>
              <a:t>1)</a:t>
            </a:r>
            <a:r>
              <a:rPr lang="ru-RU" altLang="en-US" sz="800" dirty="0" smtClean="0">
                <a:solidFill>
                  <a:schemeClr val="bg1"/>
                </a:solidFill>
                <a:latin typeface="+mj-lt"/>
                <a:sym typeface="+mn-lt"/>
              </a:rPr>
              <a:t> Рассмотренные сделки приведены в приложении. Источник</a:t>
            </a:r>
            <a:r>
              <a:rPr lang="en-US" altLang="en-US" sz="800" dirty="0" smtClean="0">
                <a:solidFill>
                  <a:schemeClr val="bg1"/>
                </a:solidFill>
                <a:latin typeface="+mj-lt"/>
                <a:sym typeface="+mn-lt"/>
              </a:rPr>
              <a:t> </a:t>
            </a:r>
            <a:r>
              <a:rPr lang="ru-RU" altLang="en-US" sz="800" dirty="0" smtClean="0">
                <a:solidFill>
                  <a:schemeClr val="bg1"/>
                </a:solidFill>
                <a:latin typeface="+mj-lt"/>
                <a:sym typeface="+mn-lt"/>
              </a:rPr>
              <a:t>данных: </a:t>
            </a:r>
            <a:r>
              <a:rPr lang="en-US" altLang="en-US" sz="800" dirty="0">
                <a:solidFill>
                  <a:schemeClr val="bg1"/>
                </a:solidFill>
                <a:sym typeface="+mn-lt"/>
              </a:rPr>
              <a:t>Cbonds</a:t>
            </a:r>
            <a:r>
              <a:rPr lang="ru-RU" altLang="en-US" sz="800" dirty="0">
                <a:solidFill>
                  <a:schemeClr val="bg1"/>
                </a:solidFill>
                <a:sym typeface="+mn-lt"/>
              </a:rPr>
              <a:t>.</a:t>
            </a:r>
            <a:r>
              <a:rPr lang="en-US" altLang="en-US" sz="800" dirty="0" smtClean="0">
                <a:solidFill>
                  <a:schemeClr val="bg1"/>
                </a:solidFill>
                <a:sym typeface="+mn-lt"/>
              </a:rPr>
              <a:t>Loans</a:t>
            </a:r>
            <a:r>
              <a:rPr lang="ru-RU" altLang="en-US" sz="800" dirty="0" smtClean="0">
                <a:solidFill>
                  <a:schemeClr val="bg1"/>
                </a:solidFill>
                <a:sym typeface="+mn-lt"/>
              </a:rPr>
              <a:t>.</a:t>
            </a:r>
            <a:endParaRPr lang="ru-RU" altLang="en-US" sz="800" dirty="0">
              <a:solidFill>
                <a:schemeClr val="bg1"/>
              </a:solidFill>
              <a:latin typeface="+mj-lt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44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4F6A01D-F65F-4459-8129-72A769BF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 российского рынка синдицированного кредитования</a:t>
            </a:r>
            <a:endParaRPr lang="ru-RU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1C64872-DD91-4997-B8A8-265F8B975AEB}"/>
              </a:ext>
            </a:extLst>
          </p:cNvPr>
          <p:cNvSpPr/>
          <p:nvPr/>
        </p:nvSpPr>
        <p:spPr>
          <a:xfrm flipH="1">
            <a:off x="467543" y="1029791"/>
            <a:ext cx="8208912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С </a:t>
            </a:r>
            <a:r>
              <a:rPr lang="ru-RU" sz="1400" dirty="0" smtClean="0">
                <a:solidFill>
                  <a:schemeClr val="bg1"/>
                </a:solidFill>
              </a:rPr>
              <a:t>активным участием ВЭБа происходит развитие российское рынка синдицированного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кредитования:</a:t>
            </a:r>
          </a:p>
          <a:p>
            <a:pPr marL="742950" lvl="2" indent="-285750" defTabSz="823604">
              <a:spcBef>
                <a:spcPts val="137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Принятие </a:t>
            </a:r>
            <a:r>
              <a:rPr lang="ru-RU" sz="1400" dirty="0" smtClean="0">
                <a:solidFill>
                  <a:schemeClr val="bg1"/>
                </a:solidFill>
              </a:rPr>
              <a:t>Закона </a:t>
            </a:r>
            <a:r>
              <a:rPr lang="ru-RU" sz="1400" dirty="0" smtClean="0">
                <a:solidFill>
                  <a:schemeClr val="bg1"/>
                </a:solidFill>
              </a:rPr>
              <a:t>о синдицированном </a:t>
            </a:r>
            <a:r>
              <a:rPr lang="ru-RU" sz="1400" dirty="0" smtClean="0">
                <a:solidFill>
                  <a:schemeClr val="bg1"/>
                </a:solidFill>
              </a:rPr>
              <a:t>кредите </a:t>
            </a:r>
            <a:r>
              <a:rPr lang="ru-RU" sz="1400" dirty="0" smtClean="0">
                <a:solidFill>
                  <a:schemeClr val="bg1"/>
                </a:solidFill>
              </a:rPr>
              <a:t>ожидается до конца </a:t>
            </a:r>
            <a:r>
              <a:rPr lang="ru-RU" sz="1400" dirty="0" smtClean="0">
                <a:solidFill>
                  <a:schemeClr val="bg1"/>
                </a:solidFill>
              </a:rPr>
              <a:t>201</a:t>
            </a:r>
            <a:r>
              <a:rPr lang="en-US" sz="1400" dirty="0" smtClean="0">
                <a:solidFill>
                  <a:schemeClr val="bg1"/>
                </a:solidFill>
              </a:rPr>
              <a:t>7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г. (в законе будут </a:t>
            </a:r>
            <a:r>
              <a:rPr lang="ru-RU" sz="1400" dirty="0" smtClean="0">
                <a:solidFill>
                  <a:schemeClr val="bg1"/>
                </a:solidFill>
              </a:rPr>
              <a:t>определены права и </a:t>
            </a:r>
            <a:r>
              <a:rPr lang="ru-RU" sz="1400" dirty="0" smtClean="0">
                <a:solidFill>
                  <a:schemeClr val="bg1"/>
                </a:solidFill>
              </a:rPr>
              <a:t>обязанности участников </a:t>
            </a:r>
            <a:r>
              <a:rPr lang="ru-RU" sz="1400" dirty="0" smtClean="0">
                <a:solidFill>
                  <a:schemeClr val="bg1"/>
                </a:solidFill>
              </a:rPr>
              <a:t>кредита, включая работу с залогами в пользу синдиката).</a:t>
            </a:r>
          </a:p>
          <a:p>
            <a:pPr marL="742950" lvl="2" indent="-285750" defTabSz="823604">
              <a:spcBef>
                <a:spcPts val="137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Изменение банковского регулирования синдицированных кредитов.</a:t>
            </a:r>
          </a:p>
          <a:p>
            <a:pPr marL="742950" lvl="2" indent="-285750" defTabSz="823604">
              <a:spcBef>
                <a:spcPts val="137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Работа со стандартной документацией по российскому праву (аналог рыночной документации по английскому праву по стандартам </a:t>
            </a:r>
            <a:r>
              <a:rPr lang="en-US" sz="1400" dirty="0" smtClean="0">
                <a:solidFill>
                  <a:schemeClr val="bg1"/>
                </a:solidFill>
              </a:rPr>
              <a:t>Loan Market Association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</a:p>
          <a:p>
            <a:pPr marL="742950" lvl="2" indent="-285750" defTabSz="823604">
              <a:spcBef>
                <a:spcPts val="137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Расширение круга участников рынка синдицированного кредитования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 marL="171450" lvl="1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171450" lvl="1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В результате, российский рынок синдицированного кредитования станет важным источником привлечения финансирования для компаний химической отрасли:</a:t>
            </a:r>
          </a:p>
          <a:p>
            <a:pPr marL="742950" lvl="2" indent="-285750" defTabSz="823604">
              <a:spcBef>
                <a:spcPts val="137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Расширение круга потенциальных заемщиков (не ограничиваясь крупнейшими игроками).</a:t>
            </a:r>
          </a:p>
          <a:p>
            <a:pPr marL="742950" lvl="2" indent="-285750" defTabSz="823604">
              <a:spcBef>
                <a:spcPts val="137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Возможность привлечения длинных и дешевых денег.</a:t>
            </a:r>
          </a:p>
          <a:p>
            <a:pPr marL="742950" lvl="2" indent="-285750" defTabSz="823604">
              <a:spcBef>
                <a:spcPts val="137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Появление новых банков-кредиторов.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9053AC54-C5F8-4FB9-93E2-8609169E5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9120" y="6540501"/>
            <a:ext cx="861060" cy="250824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32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CB98113-47CB-4BD8-AA8B-3DAD4A8B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 ВЭБа на рынке </a:t>
            </a:r>
            <a:r>
              <a:rPr lang="ru-RU" dirty="0"/>
              <a:t>синдикатов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12F1D89-95EB-48C2-B308-AB0ACC8BDDA1}"/>
              </a:ext>
            </a:extLst>
          </p:cNvPr>
          <p:cNvGrpSpPr/>
          <p:nvPr/>
        </p:nvGrpSpPr>
        <p:grpSpPr>
          <a:xfrm>
            <a:off x="2699792" y="652873"/>
            <a:ext cx="3677278" cy="3677278"/>
            <a:chOff x="3293523" y="299253"/>
            <a:chExt cx="5580552" cy="5580552"/>
          </a:xfrm>
        </p:grpSpPr>
        <p:sp>
          <p:nvSpPr>
            <p:cNvPr id="61" name="Дуга 60">
              <a:extLst>
                <a:ext uri="{FF2B5EF4-FFF2-40B4-BE49-F238E27FC236}">
                  <a16:creationId xmlns:a16="http://schemas.microsoft.com/office/drawing/2014/main" id="{E263D405-EC19-4940-8877-604A5B6CA072}"/>
                </a:ext>
              </a:extLst>
            </p:cNvPr>
            <p:cNvSpPr/>
            <p:nvPr/>
          </p:nvSpPr>
          <p:spPr>
            <a:xfrm>
              <a:off x="3420219" y="425949"/>
              <a:ext cx="5327159" cy="5327159"/>
            </a:xfrm>
            <a:prstGeom prst="arc">
              <a:avLst>
                <a:gd name="adj1" fmla="val 4179028"/>
                <a:gd name="adj2" fmla="val 417557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699">
                <a:defRPr/>
              </a:pPr>
              <a:endParaRPr lang="ru-RU" sz="137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Дуга 61">
              <a:extLst>
                <a:ext uri="{FF2B5EF4-FFF2-40B4-BE49-F238E27FC236}">
                  <a16:creationId xmlns:a16="http://schemas.microsoft.com/office/drawing/2014/main" id="{5AB6D9EC-F21A-47D7-9C83-FAAF84BC209B}"/>
                </a:ext>
              </a:extLst>
            </p:cNvPr>
            <p:cNvSpPr/>
            <p:nvPr/>
          </p:nvSpPr>
          <p:spPr>
            <a:xfrm>
              <a:off x="3548705" y="554435"/>
              <a:ext cx="5070188" cy="5070188"/>
            </a:xfrm>
            <a:prstGeom prst="arc">
              <a:avLst>
                <a:gd name="adj1" fmla="val 4112207"/>
                <a:gd name="adj2" fmla="val 4109799"/>
              </a:avLst>
            </a:prstGeom>
            <a:noFill/>
            <a:ln>
              <a:solidFill>
                <a:schemeClr val="accent1">
                  <a:shade val="50000"/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699">
                <a:defRPr/>
              </a:pPr>
              <a:endParaRPr lang="ru-RU" sz="137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Дуга 62">
              <a:extLst>
                <a:ext uri="{FF2B5EF4-FFF2-40B4-BE49-F238E27FC236}">
                  <a16:creationId xmlns:a16="http://schemas.microsoft.com/office/drawing/2014/main" id="{2E640D9A-1278-453F-9484-3DB07CB4CEA8}"/>
                </a:ext>
              </a:extLst>
            </p:cNvPr>
            <p:cNvSpPr/>
            <p:nvPr/>
          </p:nvSpPr>
          <p:spPr>
            <a:xfrm>
              <a:off x="3293523" y="299253"/>
              <a:ext cx="5580552" cy="5580552"/>
            </a:xfrm>
            <a:prstGeom prst="arc">
              <a:avLst>
                <a:gd name="adj1" fmla="val 6747523"/>
                <a:gd name="adj2" fmla="val 6740821"/>
              </a:avLst>
            </a:prstGeom>
            <a:noFill/>
            <a:ln>
              <a:solidFill>
                <a:schemeClr val="accent1">
                  <a:shade val="50000"/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699">
                <a:defRPr/>
              </a:pPr>
              <a:endParaRPr lang="ru-RU" sz="137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AF297150-418B-48FB-B1CE-A9BD4DF53FF8}"/>
              </a:ext>
            </a:extLst>
          </p:cNvPr>
          <p:cNvSpPr/>
          <p:nvPr/>
        </p:nvSpPr>
        <p:spPr>
          <a:xfrm>
            <a:off x="1118165" y="1695611"/>
            <a:ext cx="1296138" cy="30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ru-RU" sz="1377" b="1" dirty="0">
                <a:solidFill>
                  <a:schemeClr val="accent1"/>
                </a:solidFill>
              </a:rPr>
              <a:t>Банки</a:t>
            </a:r>
            <a:r>
              <a:rPr lang="en-US" sz="1377" b="1" dirty="0">
                <a:solidFill>
                  <a:schemeClr val="accent1"/>
                </a:solidFill>
              </a:rPr>
              <a:t> |</a:t>
            </a:r>
            <a:r>
              <a:rPr lang="ru-RU" sz="1377" b="1" dirty="0">
                <a:solidFill>
                  <a:schemeClr val="accent1"/>
                </a:solidFill>
              </a:rPr>
              <a:t>АБР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8760E08E-49A0-4C5E-88FA-07F34EBAB50C}"/>
              </a:ext>
            </a:extLst>
          </p:cNvPr>
          <p:cNvSpPr/>
          <p:nvPr/>
        </p:nvSpPr>
        <p:spPr>
          <a:xfrm>
            <a:off x="6608791" y="1695611"/>
            <a:ext cx="1598793" cy="30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77" b="1" dirty="0">
                <a:solidFill>
                  <a:schemeClr val="accent1"/>
                </a:solidFill>
              </a:rPr>
              <a:t>Регулирование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40E404BE-08CB-4A2A-98D5-F4743C4E7A87}"/>
              </a:ext>
            </a:extLst>
          </p:cNvPr>
          <p:cNvSpPr/>
          <p:nvPr/>
        </p:nvSpPr>
        <p:spPr>
          <a:xfrm>
            <a:off x="741260" y="2682987"/>
            <a:ext cx="1673043" cy="516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377" b="1" dirty="0">
                <a:solidFill>
                  <a:schemeClr val="accent1"/>
                </a:solidFill>
              </a:rPr>
              <a:t>Международный</a:t>
            </a:r>
          </a:p>
          <a:p>
            <a:pPr algn="r">
              <a:defRPr/>
            </a:pPr>
            <a:r>
              <a:rPr lang="ru-RU" sz="1377" b="1" dirty="0">
                <a:solidFill>
                  <a:schemeClr val="accent1"/>
                </a:solidFill>
              </a:rPr>
              <a:t>опыт </a:t>
            </a:r>
            <a:r>
              <a:rPr lang="en-US" sz="1377" b="1" dirty="0">
                <a:solidFill>
                  <a:schemeClr val="accent1"/>
                </a:solidFill>
              </a:rPr>
              <a:t>| LMA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F5864327-1EB1-42E8-AF45-2674ADAC02C9}"/>
              </a:ext>
            </a:extLst>
          </p:cNvPr>
          <p:cNvSpPr/>
          <p:nvPr/>
        </p:nvSpPr>
        <p:spPr>
          <a:xfrm>
            <a:off x="6608792" y="2903646"/>
            <a:ext cx="1161455" cy="30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77" b="1" dirty="0">
                <a:solidFill>
                  <a:schemeClr val="accent1"/>
                </a:solidFill>
              </a:rPr>
              <a:t>Стандарты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0218132-E760-4731-AA76-4077CB8E3356}"/>
              </a:ext>
            </a:extLst>
          </p:cNvPr>
          <p:cNvGrpSpPr/>
          <p:nvPr/>
        </p:nvGrpSpPr>
        <p:grpSpPr>
          <a:xfrm>
            <a:off x="2481712" y="1496671"/>
            <a:ext cx="727410" cy="727411"/>
            <a:chOff x="-578107" y="2302521"/>
            <a:chExt cx="950558" cy="950560"/>
          </a:xfrm>
          <a:noFill/>
          <a:effectLst/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BA7C547D-8A75-41C4-9B8F-7E1BEF79FB21}"/>
                </a:ext>
              </a:extLst>
            </p:cNvPr>
            <p:cNvSpPr/>
            <p:nvPr/>
          </p:nvSpPr>
          <p:spPr>
            <a:xfrm>
              <a:off x="-578107" y="2302521"/>
              <a:ext cx="950558" cy="950560"/>
            </a:xfrm>
            <a:prstGeom prst="ellipse">
              <a:avLst/>
            </a:prstGeom>
            <a:solidFill>
              <a:srgbClr val="242C38"/>
            </a:solidFill>
            <a:ln>
              <a:solidFill>
                <a:schemeClr val="accent1">
                  <a:shade val="50000"/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974" tIns="34987" rIns="69974" bIns="349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7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05C61BD2-66DE-4CA9-9042-9F0EAAB08205}"/>
                </a:ext>
              </a:extLst>
            </p:cNvPr>
            <p:cNvSpPr/>
            <p:nvPr/>
          </p:nvSpPr>
          <p:spPr>
            <a:xfrm>
              <a:off x="-514787" y="2365841"/>
              <a:ext cx="823919" cy="823921"/>
            </a:xfrm>
            <a:prstGeom prst="ellipse">
              <a:avLst/>
            </a:prstGeom>
            <a:solidFill>
              <a:srgbClr val="242C3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699">
                <a:defRPr/>
              </a:pPr>
              <a:endParaRPr lang="ru-RU" sz="1224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7274A793-D516-4177-8708-1EDB853FA4CD}"/>
              </a:ext>
            </a:extLst>
          </p:cNvPr>
          <p:cNvGrpSpPr/>
          <p:nvPr/>
        </p:nvGrpSpPr>
        <p:grpSpPr>
          <a:xfrm>
            <a:off x="5837076" y="2682987"/>
            <a:ext cx="727410" cy="727411"/>
            <a:chOff x="-578107" y="2302521"/>
            <a:chExt cx="950558" cy="950560"/>
          </a:xfrm>
          <a:noFill/>
          <a:effectLst/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361F3C0E-DCBF-4E48-8429-833640F0A18E}"/>
                </a:ext>
              </a:extLst>
            </p:cNvPr>
            <p:cNvSpPr/>
            <p:nvPr/>
          </p:nvSpPr>
          <p:spPr>
            <a:xfrm>
              <a:off x="-578107" y="2302521"/>
              <a:ext cx="950558" cy="950560"/>
            </a:xfrm>
            <a:prstGeom prst="ellipse">
              <a:avLst/>
            </a:prstGeom>
            <a:solidFill>
              <a:srgbClr val="242C38"/>
            </a:solidFill>
            <a:ln>
              <a:solidFill>
                <a:schemeClr val="accent1">
                  <a:shade val="50000"/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974" tIns="34987" rIns="69974" bIns="349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7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74299140-A359-4619-BDC1-61D584C50610}"/>
                </a:ext>
              </a:extLst>
            </p:cNvPr>
            <p:cNvSpPr/>
            <p:nvPr/>
          </p:nvSpPr>
          <p:spPr>
            <a:xfrm>
              <a:off x="-514787" y="2365841"/>
              <a:ext cx="823919" cy="823921"/>
            </a:xfrm>
            <a:prstGeom prst="ellipse">
              <a:avLst/>
            </a:prstGeom>
            <a:solidFill>
              <a:srgbClr val="242C3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4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46DA9CB-A6D4-461C-9805-61BADBBB8E60}"/>
              </a:ext>
            </a:extLst>
          </p:cNvPr>
          <p:cNvGrpSpPr/>
          <p:nvPr/>
        </p:nvGrpSpPr>
        <p:grpSpPr>
          <a:xfrm>
            <a:off x="5837076" y="1496671"/>
            <a:ext cx="727410" cy="727411"/>
            <a:chOff x="-578107" y="2302521"/>
            <a:chExt cx="950558" cy="950560"/>
          </a:xfrm>
          <a:noFill/>
          <a:effectLst/>
        </p:grpSpPr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28A051D0-0FC5-483F-A7BD-00083C751A76}"/>
                </a:ext>
              </a:extLst>
            </p:cNvPr>
            <p:cNvSpPr/>
            <p:nvPr/>
          </p:nvSpPr>
          <p:spPr>
            <a:xfrm>
              <a:off x="-578107" y="2302521"/>
              <a:ext cx="950558" cy="950560"/>
            </a:xfrm>
            <a:prstGeom prst="ellipse">
              <a:avLst/>
            </a:prstGeom>
            <a:solidFill>
              <a:srgbClr val="242C38"/>
            </a:solidFill>
            <a:ln>
              <a:solidFill>
                <a:schemeClr val="accent1">
                  <a:shade val="50000"/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974" tIns="34987" rIns="69974" bIns="349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7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903E1F9F-05AA-41AA-BB0B-5568E0CA6F78}"/>
                </a:ext>
              </a:extLst>
            </p:cNvPr>
            <p:cNvSpPr/>
            <p:nvPr/>
          </p:nvSpPr>
          <p:spPr>
            <a:xfrm>
              <a:off x="-514787" y="2365841"/>
              <a:ext cx="823919" cy="823921"/>
            </a:xfrm>
            <a:prstGeom prst="ellipse">
              <a:avLst/>
            </a:prstGeom>
            <a:solidFill>
              <a:srgbClr val="242C3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4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E77391A1-0E11-4F47-889C-2FA0D77AB94B}"/>
              </a:ext>
            </a:extLst>
          </p:cNvPr>
          <p:cNvGrpSpPr/>
          <p:nvPr/>
        </p:nvGrpSpPr>
        <p:grpSpPr>
          <a:xfrm>
            <a:off x="2481712" y="2682987"/>
            <a:ext cx="727410" cy="727411"/>
            <a:chOff x="-578107" y="2302521"/>
            <a:chExt cx="950558" cy="950560"/>
          </a:xfrm>
          <a:noFill/>
          <a:effectLst/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BE212F03-BD16-406A-96DE-C9559994053E}"/>
                </a:ext>
              </a:extLst>
            </p:cNvPr>
            <p:cNvSpPr/>
            <p:nvPr/>
          </p:nvSpPr>
          <p:spPr>
            <a:xfrm>
              <a:off x="-578107" y="2302521"/>
              <a:ext cx="950558" cy="950560"/>
            </a:xfrm>
            <a:prstGeom prst="ellipse">
              <a:avLst/>
            </a:prstGeom>
            <a:solidFill>
              <a:srgbClr val="242C38"/>
            </a:solidFill>
            <a:ln>
              <a:solidFill>
                <a:schemeClr val="accent1">
                  <a:shade val="50000"/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974" tIns="34987" rIns="69974" bIns="349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699">
                <a:defRPr/>
              </a:pPr>
              <a:endParaRPr lang="ru-RU" sz="137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ECB227B6-4479-4D7A-AFE1-EACA6BEA3433}"/>
                </a:ext>
              </a:extLst>
            </p:cNvPr>
            <p:cNvSpPr/>
            <p:nvPr/>
          </p:nvSpPr>
          <p:spPr>
            <a:xfrm>
              <a:off x="-514787" y="2365841"/>
              <a:ext cx="823919" cy="823921"/>
            </a:xfrm>
            <a:prstGeom prst="ellipse">
              <a:avLst/>
            </a:prstGeom>
            <a:solidFill>
              <a:srgbClr val="242C3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4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45DE6D1F-20CA-4413-A916-534ACF427BB1}"/>
              </a:ext>
            </a:extLst>
          </p:cNvPr>
          <p:cNvGrpSpPr/>
          <p:nvPr/>
        </p:nvGrpSpPr>
        <p:grpSpPr>
          <a:xfrm>
            <a:off x="169012" y="2029689"/>
            <a:ext cx="2184989" cy="1159014"/>
            <a:chOff x="-2" y="2263011"/>
            <a:chExt cx="3229253" cy="1514566"/>
          </a:xfrm>
        </p:grpSpPr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DC97A6CF-0267-459E-800B-6C0C9ADC84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263011"/>
              <a:ext cx="3229251" cy="0"/>
            </a:xfrm>
            <a:prstGeom prst="line">
              <a:avLst/>
            </a:prstGeom>
            <a:solidFill>
              <a:srgbClr val="1D262B"/>
            </a:solidFill>
            <a:ln>
              <a:solidFill>
                <a:schemeClr val="accent1">
                  <a:shade val="50000"/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C16CD7F0-FAD3-4685-84A5-25EFB312D7AD}"/>
                </a:ext>
              </a:extLst>
            </p:cNvPr>
            <p:cNvCxnSpPr>
              <a:cxnSpLocks/>
            </p:cNvCxnSpPr>
            <p:nvPr/>
          </p:nvCxnSpPr>
          <p:spPr>
            <a:xfrm>
              <a:off x="-2" y="3777577"/>
              <a:ext cx="3229253" cy="0"/>
            </a:xfrm>
            <a:prstGeom prst="line">
              <a:avLst/>
            </a:prstGeom>
            <a:solidFill>
              <a:srgbClr val="1D262B"/>
            </a:solidFill>
            <a:ln>
              <a:solidFill>
                <a:schemeClr val="accent1">
                  <a:shade val="50000"/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AAA1D25-A3B4-4A4E-A068-3FF154599FE8}"/>
              </a:ext>
            </a:extLst>
          </p:cNvPr>
          <p:cNvGrpSpPr/>
          <p:nvPr/>
        </p:nvGrpSpPr>
        <p:grpSpPr>
          <a:xfrm>
            <a:off x="6680120" y="2029689"/>
            <a:ext cx="2231131" cy="1159014"/>
            <a:chOff x="8882496" y="2263011"/>
            <a:chExt cx="3372257" cy="1514566"/>
          </a:xfrm>
        </p:grpSpPr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6A3C652E-3479-449E-AEDC-32DAF8B7919F}"/>
                </a:ext>
              </a:extLst>
            </p:cNvPr>
            <p:cNvCxnSpPr>
              <a:cxnSpLocks/>
            </p:cNvCxnSpPr>
            <p:nvPr/>
          </p:nvCxnSpPr>
          <p:spPr>
            <a:xfrm>
              <a:off x="8882496" y="2263011"/>
              <a:ext cx="3372257" cy="0"/>
            </a:xfrm>
            <a:prstGeom prst="line">
              <a:avLst/>
            </a:prstGeom>
            <a:solidFill>
              <a:srgbClr val="1D262B"/>
            </a:solidFill>
            <a:ln>
              <a:solidFill>
                <a:schemeClr val="accent1">
                  <a:shade val="50000"/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6" name="Прямая соединительная линия 95">
              <a:extLst>
                <a:ext uri="{FF2B5EF4-FFF2-40B4-BE49-F238E27FC236}">
                  <a16:creationId xmlns:a16="http://schemas.microsoft.com/office/drawing/2014/main" id="{B66B15FB-8F32-4DE2-85BC-644A077C4CE7}"/>
                </a:ext>
              </a:extLst>
            </p:cNvPr>
            <p:cNvCxnSpPr>
              <a:cxnSpLocks/>
            </p:cNvCxnSpPr>
            <p:nvPr/>
          </p:nvCxnSpPr>
          <p:spPr>
            <a:xfrm>
              <a:off x="8882496" y="3777577"/>
              <a:ext cx="3372257" cy="0"/>
            </a:xfrm>
            <a:prstGeom prst="line">
              <a:avLst/>
            </a:prstGeom>
            <a:solidFill>
              <a:srgbClr val="1D262B"/>
            </a:solidFill>
            <a:ln>
              <a:solidFill>
                <a:schemeClr val="accent1">
                  <a:shade val="50000"/>
                  <a:alpha val="4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CC1D6E34-ABD6-47A7-8176-BD936F830635}"/>
              </a:ext>
            </a:extLst>
          </p:cNvPr>
          <p:cNvGrpSpPr/>
          <p:nvPr/>
        </p:nvGrpSpPr>
        <p:grpSpPr>
          <a:xfrm>
            <a:off x="3336833" y="1265656"/>
            <a:ext cx="2376890" cy="2376890"/>
            <a:chOff x="2484865" y="1739403"/>
            <a:chExt cx="1728145" cy="1728144"/>
          </a:xfrm>
        </p:grpSpPr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40AC1FE8-2670-48D5-8C4D-7780746DFA72}"/>
                </a:ext>
              </a:extLst>
            </p:cNvPr>
            <p:cNvSpPr/>
            <p:nvPr/>
          </p:nvSpPr>
          <p:spPr>
            <a:xfrm>
              <a:off x="2680018" y="1940571"/>
              <a:ext cx="1337840" cy="1322297"/>
            </a:xfrm>
            <a:prstGeom prst="ellipse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  <a:effectLst>
              <a:glow rad="177800">
                <a:schemeClr val="accent1">
                  <a:alpha val="1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89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97257806-2557-464E-83A0-366B4942ADAF}"/>
                </a:ext>
              </a:extLst>
            </p:cNvPr>
            <p:cNvSpPr/>
            <p:nvPr/>
          </p:nvSpPr>
          <p:spPr>
            <a:xfrm>
              <a:off x="2581997" y="1834779"/>
              <a:ext cx="1533882" cy="1533881"/>
            </a:xfrm>
            <a:prstGeom prst="ellipse">
              <a:avLst/>
            </a:prstGeom>
            <a:noFill/>
            <a:ln w="9525">
              <a:solidFill>
                <a:schemeClr val="accent1">
                  <a:alpha val="1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77" dirty="0">
                <a:solidFill>
                  <a:schemeClr val="tx1"/>
                </a:solidFill>
              </a:endParaRPr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57DC9382-2605-443C-8F51-CD3186CB0685}"/>
                </a:ext>
              </a:extLst>
            </p:cNvPr>
            <p:cNvSpPr/>
            <p:nvPr/>
          </p:nvSpPr>
          <p:spPr>
            <a:xfrm>
              <a:off x="2484865" y="1739403"/>
              <a:ext cx="1728145" cy="1728144"/>
            </a:xfrm>
            <a:prstGeom prst="ellipse">
              <a:avLst/>
            </a:prstGeom>
            <a:noFill/>
            <a:ln w="9525">
              <a:solidFill>
                <a:schemeClr val="accent1">
                  <a:alpha val="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77" dirty="0">
                <a:solidFill>
                  <a:schemeClr val="tx1"/>
                </a:solidFill>
              </a:endParaRPr>
            </a:p>
          </p:txBody>
        </p:sp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8BD77092-0C1E-4A40-BF62-4CB9CA275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04" t="22392" r="26404" b="22392"/>
            <a:stretch/>
          </p:blipFill>
          <p:spPr>
            <a:xfrm>
              <a:off x="2728639" y="1981422"/>
              <a:ext cx="1240597" cy="12405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</p:pic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98B87C62-A5BD-4A77-A23C-8968A919BCD2}"/>
                </a:ext>
              </a:extLst>
            </p:cNvPr>
            <p:cNvSpPr/>
            <p:nvPr/>
          </p:nvSpPr>
          <p:spPr>
            <a:xfrm>
              <a:off x="2730631" y="1990597"/>
              <a:ext cx="1236613" cy="1222245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89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673816FE-A03E-4B10-A027-79801E832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5373" y="2418414"/>
              <a:ext cx="1008529" cy="3791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36000"/>
                </a:prstClr>
              </a:outerShdw>
            </a:effectLst>
          </p:spPr>
        </p:pic>
      </p:grp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65FE1634-DA7F-4352-B493-AEF0DEDE0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23642" y="1633897"/>
            <a:ext cx="406399" cy="38100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553E97BA-35E1-4813-8E79-8F9820296F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632650" y="2821451"/>
            <a:ext cx="397390" cy="438500"/>
          </a:xfrm>
          <a:prstGeom prst="rect">
            <a:avLst/>
          </a:prstGeom>
          <a:effectLst/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94AE8299-2978-4811-9D69-EAE118B196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011826" y="1649627"/>
            <a:ext cx="394185" cy="394185"/>
          </a:xfrm>
          <a:prstGeom prst="rect">
            <a:avLst/>
          </a:prstGeom>
          <a:effectLst/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0647F5AC-E5BD-448F-8B84-F8FE425F24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035986" y="2858774"/>
            <a:ext cx="387321" cy="387321"/>
          </a:xfrm>
          <a:prstGeom prst="rect">
            <a:avLst/>
          </a:prstGeom>
          <a:effectLst/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DFFDFCF5-2AA3-4208-ABBF-6608CA320782}"/>
              </a:ext>
            </a:extLst>
          </p:cNvPr>
          <p:cNvGrpSpPr/>
          <p:nvPr/>
        </p:nvGrpSpPr>
        <p:grpSpPr>
          <a:xfrm rot="21206384">
            <a:off x="3278230" y="2800394"/>
            <a:ext cx="262041" cy="199607"/>
            <a:chOff x="4311903" y="3922229"/>
            <a:chExt cx="342428" cy="260840"/>
          </a:xfrm>
        </p:grpSpPr>
        <p:sp>
          <p:nvSpPr>
            <p:cNvPr id="120" name="Стрелка: шеврон 119">
              <a:extLst>
                <a:ext uri="{FF2B5EF4-FFF2-40B4-BE49-F238E27FC236}">
                  <a16:creationId xmlns:a16="http://schemas.microsoft.com/office/drawing/2014/main" id="{B2C0897B-0316-4F73-A21E-4E3DEFB31409}"/>
                </a:ext>
              </a:extLst>
            </p:cNvPr>
            <p:cNvSpPr/>
            <p:nvPr/>
          </p:nvSpPr>
          <p:spPr>
            <a:xfrm rot="20699652">
              <a:off x="4460015" y="3922229"/>
              <a:ext cx="194316" cy="226026"/>
            </a:xfrm>
            <a:prstGeom prst="chevron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699">
                <a:defRPr/>
              </a:pPr>
              <a:endParaRPr lang="ru-RU" sz="137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Стрелка: шеврон 125">
              <a:extLst>
                <a:ext uri="{FF2B5EF4-FFF2-40B4-BE49-F238E27FC236}">
                  <a16:creationId xmlns:a16="http://schemas.microsoft.com/office/drawing/2014/main" id="{9F0A1FBD-A752-44F9-8670-C65F4E6BE3E6}"/>
                </a:ext>
              </a:extLst>
            </p:cNvPr>
            <p:cNvSpPr/>
            <p:nvPr/>
          </p:nvSpPr>
          <p:spPr>
            <a:xfrm rot="20699652">
              <a:off x="4311903" y="3957043"/>
              <a:ext cx="194316" cy="226026"/>
            </a:xfrm>
            <a:prstGeom prst="chevron">
              <a:avLst/>
            </a:prstGeom>
            <a:solidFill>
              <a:schemeClr val="accent1">
                <a:alpha val="1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699">
                <a:defRPr/>
              </a:pPr>
              <a:endParaRPr lang="ru-RU" sz="137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27C5E4C6-AEB3-4710-ACF7-4C3371ADCA00}"/>
              </a:ext>
            </a:extLst>
          </p:cNvPr>
          <p:cNvGrpSpPr/>
          <p:nvPr/>
        </p:nvGrpSpPr>
        <p:grpSpPr>
          <a:xfrm rot="393616" flipV="1">
            <a:off x="3339031" y="1824981"/>
            <a:ext cx="262041" cy="199607"/>
            <a:chOff x="4311903" y="3922229"/>
            <a:chExt cx="342428" cy="260840"/>
          </a:xfrm>
        </p:grpSpPr>
        <p:sp>
          <p:nvSpPr>
            <p:cNvPr id="129" name="Стрелка: шеврон 128">
              <a:extLst>
                <a:ext uri="{FF2B5EF4-FFF2-40B4-BE49-F238E27FC236}">
                  <a16:creationId xmlns:a16="http://schemas.microsoft.com/office/drawing/2014/main" id="{686854B0-5B8C-4C65-A487-9C15ED9E3066}"/>
                </a:ext>
              </a:extLst>
            </p:cNvPr>
            <p:cNvSpPr/>
            <p:nvPr/>
          </p:nvSpPr>
          <p:spPr>
            <a:xfrm rot="20699652">
              <a:off x="4460015" y="3922229"/>
              <a:ext cx="194316" cy="226026"/>
            </a:xfrm>
            <a:prstGeom prst="chevron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699">
                <a:defRPr/>
              </a:pPr>
              <a:endParaRPr lang="ru-RU" sz="137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Стрелка: шеврон 129">
              <a:extLst>
                <a:ext uri="{FF2B5EF4-FFF2-40B4-BE49-F238E27FC236}">
                  <a16:creationId xmlns:a16="http://schemas.microsoft.com/office/drawing/2014/main" id="{9A0428C9-BFAE-4401-9213-09B11990BC18}"/>
                </a:ext>
              </a:extLst>
            </p:cNvPr>
            <p:cNvSpPr/>
            <p:nvPr/>
          </p:nvSpPr>
          <p:spPr>
            <a:xfrm rot="20699652">
              <a:off x="4311903" y="3957043"/>
              <a:ext cx="194316" cy="226026"/>
            </a:xfrm>
            <a:prstGeom prst="chevron">
              <a:avLst/>
            </a:prstGeom>
            <a:solidFill>
              <a:schemeClr val="accent1">
                <a:alpha val="1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699">
                <a:defRPr/>
              </a:pPr>
              <a:endParaRPr lang="ru-RU" sz="137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AD3825CA-487C-4287-9D8B-73132137A7AE}"/>
              </a:ext>
            </a:extLst>
          </p:cNvPr>
          <p:cNvGrpSpPr/>
          <p:nvPr/>
        </p:nvGrpSpPr>
        <p:grpSpPr>
          <a:xfrm rot="393616" flipH="1">
            <a:off x="5505961" y="2800394"/>
            <a:ext cx="262041" cy="199607"/>
            <a:chOff x="4311903" y="3922229"/>
            <a:chExt cx="342428" cy="260840"/>
          </a:xfrm>
        </p:grpSpPr>
        <p:sp>
          <p:nvSpPr>
            <p:cNvPr id="132" name="Стрелка: шеврон 131">
              <a:extLst>
                <a:ext uri="{FF2B5EF4-FFF2-40B4-BE49-F238E27FC236}">
                  <a16:creationId xmlns:a16="http://schemas.microsoft.com/office/drawing/2014/main" id="{1E0F76A3-EFEF-4A61-9814-A58031ECFB1A}"/>
                </a:ext>
              </a:extLst>
            </p:cNvPr>
            <p:cNvSpPr/>
            <p:nvPr/>
          </p:nvSpPr>
          <p:spPr>
            <a:xfrm rot="20699652">
              <a:off x="4460015" y="3922229"/>
              <a:ext cx="194316" cy="226026"/>
            </a:xfrm>
            <a:prstGeom prst="chevron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699">
                <a:defRPr/>
              </a:pPr>
              <a:endParaRPr lang="ru-RU" sz="137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Стрелка: шеврон 132">
              <a:extLst>
                <a:ext uri="{FF2B5EF4-FFF2-40B4-BE49-F238E27FC236}">
                  <a16:creationId xmlns:a16="http://schemas.microsoft.com/office/drawing/2014/main" id="{25F0709F-46E6-4BA6-A9FE-2D14C1A4552B}"/>
                </a:ext>
              </a:extLst>
            </p:cNvPr>
            <p:cNvSpPr/>
            <p:nvPr/>
          </p:nvSpPr>
          <p:spPr>
            <a:xfrm rot="20699652">
              <a:off x="4311903" y="3957043"/>
              <a:ext cx="194316" cy="226026"/>
            </a:xfrm>
            <a:prstGeom prst="chevron">
              <a:avLst/>
            </a:prstGeom>
            <a:solidFill>
              <a:schemeClr val="accent1">
                <a:alpha val="1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699">
                <a:defRPr/>
              </a:pPr>
              <a:endParaRPr lang="ru-RU" sz="137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7EE3D628-8865-4A9B-B816-4761E1BFC8BD}"/>
              </a:ext>
            </a:extLst>
          </p:cNvPr>
          <p:cNvGrpSpPr/>
          <p:nvPr/>
        </p:nvGrpSpPr>
        <p:grpSpPr>
          <a:xfrm rot="21206384" flipH="1" flipV="1">
            <a:off x="5455451" y="1824981"/>
            <a:ext cx="262041" cy="199607"/>
            <a:chOff x="4311903" y="3922229"/>
            <a:chExt cx="342428" cy="260840"/>
          </a:xfrm>
        </p:grpSpPr>
        <p:sp>
          <p:nvSpPr>
            <p:cNvPr id="135" name="Стрелка: шеврон 134">
              <a:extLst>
                <a:ext uri="{FF2B5EF4-FFF2-40B4-BE49-F238E27FC236}">
                  <a16:creationId xmlns:a16="http://schemas.microsoft.com/office/drawing/2014/main" id="{21B89EB0-BABA-4222-A0CD-7C763A177E4C}"/>
                </a:ext>
              </a:extLst>
            </p:cNvPr>
            <p:cNvSpPr/>
            <p:nvPr/>
          </p:nvSpPr>
          <p:spPr>
            <a:xfrm rot="20699652">
              <a:off x="4460015" y="3922229"/>
              <a:ext cx="194316" cy="226026"/>
            </a:xfrm>
            <a:prstGeom prst="chevron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699">
                <a:defRPr/>
              </a:pPr>
              <a:endParaRPr lang="ru-RU" sz="137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Стрелка: шеврон 135">
              <a:extLst>
                <a:ext uri="{FF2B5EF4-FFF2-40B4-BE49-F238E27FC236}">
                  <a16:creationId xmlns:a16="http://schemas.microsoft.com/office/drawing/2014/main" id="{9E44B60E-2116-48C9-8EE1-A40A080CA450}"/>
                </a:ext>
              </a:extLst>
            </p:cNvPr>
            <p:cNvSpPr/>
            <p:nvPr/>
          </p:nvSpPr>
          <p:spPr>
            <a:xfrm rot="20699652">
              <a:off x="4311903" y="3957043"/>
              <a:ext cx="194316" cy="226026"/>
            </a:xfrm>
            <a:prstGeom prst="chevron">
              <a:avLst/>
            </a:prstGeom>
            <a:solidFill>
              <a:schemeClr val="accent1">
                <a:alpha val="16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9699">
                <a:defRPr/>
              </a:pPr>
              <a:endParaRPr lang="ru-RU" sz="1377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3" name="Прямоугольник: скругленные углы 104">
            <a:extLst>
              <a:ext uri="{FF2B5EF4-FFF2-40B4-BE49-F238E27FC236}">
                <a16:creationId xmlns:a16="http://schemas.microsoft.com/office/drawing/2014/main" id="{E368E121-F5C5-454A-8631-531A958836DD}"/>
              </a:ext>
            </a:extLst>
          </p:cNvPr>
          <p:cNvSpPr/>
          <p:nvPr/>
        </p:nvSpPr>
        <p:spPr>
          <a:xfrm>
            <a:off x="669743" y="4465082"/>
            <a:ext cx="3758241" cy="902989"/>
          </a:xfrm>
          <a:prstGeom prst="roundRect">
            <a:avLst>
              <a:gd name="adj" fmla="val 1031"/>
            </a:avLst>
          </a:prstGeom>
          <a:gradFill>
            <a:gsLst>
              <a:gs pos="100000">
                <a:schemeClr val="tx2"/>
              </a:gs>
              <a:gs pos="0">
                <a:schemeClr val="tx2">
                  <a:lumMod val="90000"/>
                  <a:lumOff val="10000"/>
                </a:schemeClr>
              </a:gs>
            </a:gsLst>
            <a:lin ang="2700000" scaled="1"/>
          </a:gradFill>
          <a:ln w="952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4" name="Скругленный прямоугольник 17">
            <a:extLst>
              <a:ext uri="{FF2B5EF4-FFF2-40B4-BE49-F238E27FC236}">
                <a16:creationId xmlns:a16="http://schemas.microsoft.com/office/drawing/2014/main" id="{76B59AF8-41B1-4652-BF61-2B5DA15B3EED}"/>
              </a:ext>
            </a:extLst>
          </p:cNvPr>
          <p:cNvSpPr/>
          <p:nvPr/>
        </p:nvSpPr>
        <p:spPr>
          <a:xfrm>
            <a:off x="971600" y="4503126"/>
            <a:ext cx="3456384" cy="857199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5963" lvl="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Мультипликативный эффект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23F123C5-8628-4624-B4E0-46DA74BEAE93}"/>
              </a:ext>
            </a:extLst>
          </p:cNvPr>
          <p:cNvGrpSpPr/>
          <p:nvPr/>
        </p:nvGrpSpPr>
        <p:grpSpPr>
          <a:xfrm>
            <a:off x="974981" y="4594700"/>
            <a:ext cx="674048" cy="674050"/>
            <a:chOff x="805065" y="5161908"/>
            <a:chExt cx="674048" cy="674050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6FB0AD84-93AC-462B-8CB5-82D0B9A4D9F9}"/>
                </a:ext>
              </a:extLst>
            </p:cNvPr>
            <p:cNvSpPr/>
            <p:nvPr/>
          </p:nvSpPr>
          <p:spPr>
            <a:xfrm>
              <a:off x="857131" y="5213973"/>
              <a:ext cx="569919" cy="569920"/>
            </a:xfrm>
            <a:prstGeom prst="ellips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>
              <a:glow rad="101600">
                <a:schemeClr val="accent1">
                  <a:alpha val="6000"/>
                </a:scheme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E681D065-AE41-4CE7-B494-211BAF8669F7}"/>
                </a:ext>
              </a:extLst>
            </p:cNvPr>
            <p:cNvSpPr/>
            <p:nvPr/>
          </p:nvSpPr>
          <p:spPr>
            <a:xfrm>
              <a:off x="805065" y="5161908"/>
              <a:ext cx="674048" cy="674050"/>
            </a:xfrm>
            <a:prstGeom prst="ellipse">
              <a:avLst/>
            </a:prstGeom>
            <a:noFill/>
            <a:ln w="9525" cap="flat" cmpd="sng" algn="ctr">
              <a:solidFill>
                <a:schemeClr val="accent1">
                  <a:alpha val="30000"/>
                </a:schemeClr>
              </a:solidFill>
              <a:prstDash val="solid"/>
            </a:ln>
            <a:effectLst>
              <a:glow rad="101600">
                <a:srgbClr val="00B0F0">
                  <a:alpha val="6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1" name="Прямоугольник: скругленные углы 115">
            <a:extLst>
              <a:ext uri="{FF2B5EF4-FFF2-40B4-BE49-F238E27FC236}">
                <a16:creationId xmlns:a16="http://schemas.microsoft.com/office/drawing/2014/main" id="{AFA3209F-4C99-4BD3-8034-1671FABCF9E1}"/>
              </a:ext>
            </a:extLst>
          </p:cNvPr>
          <p:cNvSpPr/>
          <p:nvPr/>
        </p:nvSpPr>
        <p:spPr>
          <a:xfrm>
            <a:off x="683568" y="5627698"/>
            <a:ext cx="3744416" cy="902989"/>
          </a:xfrm>
          <a:prstGeom prst="roundRect">
            <a:avLst>
              <a:gd name="adj" fmla="val 1031"/>
            </a:avLst>
          </a:prstGeom>
          <a:gradFill>
            <a:gsLst>
              <a:gs pos="100000">
                <a:schemeClr val="tx2"/>
              </a:gs>
              <a:gs pos="0">
                <a:schemeClr val="tx2">
                  <a:lumMod val="90000"/>
                  <a:lumOff val="10000"/>
                </a:schemeClr>
              </a:gs>
            </a:gsLst>
            <a:lin ang="2700000" scaled="1"/>
          </a:gradFill>
          <a:ln w="952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3" name="Скругленный прямоугольник 17">
            <a:extLst>
              <a:ext uri="{FF2B5EF4-FFF2-40B4-BE49-F238E27FC236}">
                <a16:creationId xmlns:a16="http://schemas.microsoft.com/office/drawing/2014/main" id="{2E1B3AC3-369A-4EFE-894D-CB8B4F30AE9E}"/>
              </a:ext>
            </a:extLst>
          </p:cNvPr>
          <p:cNvSpPr/>
          <p:nvPr/>
        </p:nvSpPr>
        <p:spPr>
          <a:xfrm>
            <a:off x="971600" y="5665742"/>
            <a:ext cx="3456384" cy="857199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5963" lvl="0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Разделение рисков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C6DA652-3E85-498C-B681-A009D3EEEA00}"/>
              </a:ext>
            </a:extLst>
          </p:cNvPr>
          <p:cNvGrpSpPr/>
          <p:nvPr/>
        </p:nvGrpSpPr>
        <p:grpSpPr>
          <a:xfrm>
            <a:off x="988806" y="5757316"/>
            <a:ext cx="674048" cy="674050"/>
            <a:chOff x="805065" y="5161908"/>
            <a:chExt cx="674048" cy="674050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E509A51C-AE5B-499C-AC37-6F7FC70C8ED5}"/>
                </a:ext>
              </a:extLst>
            </p:cNvPr>
            <p:cNvSpPr/>
            <p:nvPr/>
          </p:nvSpPr>
          <p:spPr>
            <a:xfrm>
              <a:off x="857131" y="5213973"/>
              <a:ext cx="569919" cy="569920"/>
            </a:xfrm>
            <a:prstGeom prst="ellips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>
              <a:glow rad="101600">
                <a:schemeClr val="accent1">
                  <a:alpha val="6000"/>
                </a:scheme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AC7C7D4C-E02C-4082-9B21-8695D6E06514}"/>
                </a:ext>
              </a:extLst>
            </p:cNvPr>
            <p:cNvSpPr/>
            <p:nvPr/>
          </p:nvSpPr>
          <p:spPr>
            <a:xfrm>
              <a:off x="805065" y="5161908"/>
              <a:ext cx="674048" cy="674050"/>
            </a:xfrm>
            <a:prstGeom prst="ellipse">
              <a:avLst/>
            </a:prstGeom>
            <a:noFill/>
            <a:ln w="9525" cap="flat" cmpd="sng" algn="ctr">
              <a:solidFill>
                <a:schemeClr val="accent1">
                  <a:alpha val="30000"/>
                </a:schemeClr>
              </a:solidFill>
              <a:prstDash val="solid"/>
            </a:ln>
            <a:effectLst>
              <a:glow rad="101600">
                <a:srgbClr val="00B0F0">
                  <a:alpha val="6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9" name="Прямоугольник: скругленные углы 127">
            <a:extLst>
              <a:ext uri="{FF2B5EF4-FFF2-40B4-BE49-F238E27FC236}">
                <a16:creationId xmlns:a16="http://schemas.microsoft.com/office/drawing/2014/main" id="{FB1BC34D-FBC6-4D2C-A583-FAC970D29429}"/>
              </a:ext>
            </a:extLst>
          </p:cNvPr>
          <p:cNvSpPr/>
          <p:nvPr/>
        </p:nvSpPr>
        <p:spPr>
          <a:xfrm>
            <a:off x="4942258" y="4465222"/>
            <a:ext cx="3374158" cy="895104"/>
          </a:xfrm>
          <a:prstGeom prst="roundRect">
            <a:avLst>
              <a:gd name="adj" fmla="val 1031"/>
            </a:avLst>
          </a:prstGeom>
          <a:gradFill>
            <a:gsLst>
              <a:gs pos="100000">
                <a:schemeClr val="tx2"/>
              </a:gs>
              <a:gs pos="0">
                <a:schemeClr val="tx2">
                  <a:lumMod val="90000"/>
                  <a:lumOff val="10000"/>
                </a:schemeClr>
              </a:gs>
            </a:gsLst>
            <a:lin ang="2700000" scaled="1"/>
          </a:gradFill>
          <a:ln w="952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34DB245-F064-4EC1-98F3-3CA001440E52}"/>
              </a:ext>
            </a:extLst>
          </p:cNvPr>
          <p:cNvSpPr/>
          <p:nvPr/>
        </p:nvSpPr>
        <p:spPr>
          <a:xfrm>
            <a:off x="5381764" y="4562544"/>
            <a:ext cx="253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buClr>
                <a:srgbClr val="0181C1"/>
              </a:buClr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Привлечение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софинансирования в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проекты ВЭБа</a:t>
            </a:r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3360AB89-0037-405B-BFC3-C402DB19C152}"/>
              </a:ext>
            </a:extLst>
          </p:cNvPr>
          <p:cNvGrpSpPr/>
          <p:nvPr/>
        </p:nvGrpSpPr>
        <p:grpSpPr>
          <a:xfrm>
            <a:off x="2964093" y="3058541"/>
            <a:ext cx="214974" cy="214974"/>
            <a:chOff x="6781179" y="4492625"/>
            <a:chExt cx="214974" cy="214974"/>
          </a:xfrm>
        </p:grpSpPr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FC97D11C-D9AA-4178-B313-D48CC35A30CD}"/>
                </a:ext>
              </a:extLst>
            </p:cNvPr>
            <p:cNvSpPr/>
            <p:nvPr/>
          </p:nvSpPr>
          <p:spPr>
            <a:xfrm>
              <a:off x="6855329" y="4566775"/>
              <a:ext cx="66675" cy="6667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>
                  <a:alpha val="23000"/>
                </a:schemeClr>
              </a:solidFill>
            </a:ln>
            <a:effectLst>
              <a:glow rad="101600">
                <a:schemeClr val="accent1">
                  <a:alpha val="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405577FB-BC65-4103-9EED-718594755125}"/>
                </a:ext>
              </a:extLst>
            </p:cNvPr>
            <p:cNvSpPr/>
            <p:nvPr/>
          </p:nvSpPr>
          <p:spPr>
            <a:xfrm>
              <a:off x="6812466" y="4523912"/>
              <a:ext cx="152400" cy="152400"/>
            </a:xfrm>
            <a:prstGeom prst="ellipse">
              <a:avLst/>
            </a:prstGeom>
            <a:noFill/>
            <a:ln w="3175">
              <a:solidFill>
                <a:schemeClr val="accent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id="{75ABCD76-914D-40B9-9F9F-6CA825D2A3EA}"/>
                </a:ext>
              </a:extLst>
            </p:cNvPr>
            <p:cNvSpPr/>
            <p:nvPr/>
          </p:nvSpPr>
          <p:spPr>
            <a:xfrm>
              <a:off x="6781179" y="4492625"/>
              <a:ext cx="214974" cy="214974"/>
            </a:xfrm>
            <a:prstGeom prst="ellipse">
              <a:avLst/>
            </a:prstGeom>
            <a:noFill/>
            <a:ln w="3175">
              <a:solidFill>
                <a:schemeClr val="accent2">
                  <a:alpha val="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993A904C-80F3-4371-AB31-00501FF5BD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48258" y="5918619"/>
            <a:ext cx="410596" cy="410596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BD3E59E5-AF7B-4487-8F56-D5E4F01C46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48258" y="4749803"/>
            <a:ext cx="363844" cy="363844"/>
          </a:xfrm>
          <a:prstGeom prst="rect">
            <a:avLst/>
          </a:prstGeom>
        </p:spPr>
      </p:pic>
      <p:sp>
        <p:nvSpPr>
          <p:cNvPr id="119" name="Прямоугольник: скругленные углы 127">
            <a:extLst>
              <a:ext uri="{FF2B5EF4-FFF2-40B4-BE49-F238E27FC236}">
                <a16:creationId xmlns:a16="http://schemas.microsoft.com/office/drawing/2014/main" id="{FB1BC34D-FBC6-4D2C-A583-FAC970D29429}"/>
              </a:ext>
            </a:extLst>
          </p:cNvPr>
          <p:cNvSpPr/>
          <p:nvPr/>
        </p:nvSpPr>
        <p:spPr>
          <a:xfrm>
            <a:off x="4942258" y="5664686"/>
            <a:ext cx="3374158" cy="866001"/>
          </a:xfrm>
          <a:prstGeom prst="roundRect">
            <a:avLst>
              <a:gd name="adj" fmla="val 1031"/>
            </a:avLst>
          </a:prstGeom>
          <a:gradFill>
            <a:gsLst>
              <a:gs pos="100000">
                <a:schemeClr val="tx2"/>
              </a:gs>
              <a:gs pos="0">
                <a:schemeClr val="tx2">
                  <a:lumMod val="90000"/>
                  <a:lumOff val="10000"/>
                </a:schemeClr>
              </a:gs>
            </a:gsLst>
            <a:lin ang="2700000" scaled="1"/>
          </a:gradFill>
          <a:ln w="952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534DB245-F064-4EC1-98F3-3CA001440E52}"/>
              </a:ext>
            </a:extLst>
          </p:cNvPr>
          <p:cNvSpPr/>
          <p:nvPr/>
        </p:nvSpPr>
        <p:spPr>
          <a:xfrm>
            <a:off x="5381764" y="5762009"/>
            <a:ext cx="253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buClr>
                <a:srgbClr val="0181C1"/>
              </a:buClr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Развитие рынка синдицированного кредитования</a:t>
            </a:r>
          </a:p>
        </p:txBody>
      </p:sp>
      <p:sp>
        <p:nvSpPr>
          <p:cNvPr id="76" name="Номер слайда 2">
            <a:extLst>
              <a:ext uri="{FF2B5EF4-FFF2-40B4-BE49-F238E27FC236}">
                <a16:creationId xmlns:a16="http://schemas.microsoft.com/office/drawing/2014/main" id="{9053AC54-C5F8-4FB9-93E2-8609169E5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9120" y="6540501"/>
            <a:ext cx="861060" cy="250824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90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Компетенции ВЭБа на рынке </a:t>
            </a:r>
            <a:r>
              <a:rPr lang="ru-RU" dirty="0"/>
              <a:t>синдицированного кредита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562F7C9-1B09-47D3-A73D-A5DF3C1F1CF3}"/>
              </a:ext>
            </a:extLst>
          </p:cNvPr>
          <p:cNvGrpSpPr/>
          <p:nvPr/>
        </p:nvGrpSpPr>
        <p:grpSpPr>
          <a:xfrm>
            <a:off x="351521" y="1916831"/>
            <a:ext cx="8468951" cy="2913362"/>
            <a:chOff x="418585" y="4158499"/>
            <a:chExt cx="5967533" cy="2052862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3169B5A-1020-4D96-A814-1849415D3B04}"/>
                </a:ext>
              </a:extLst>
            </p:cNvPr>
            <p:cNvGrpSpPr/>
            <p:nvPr/>
          </p:nvGrpSpPr>
          <p:grpSpPr>
            <a:xfrm>
              <a:off x="2822065" y="5167651"/>
              <a:ext cx="1467176" cy="435373"/>
              <a:chOff x="2383760" y="5167651"/>
              <a:chExt cx="1467176" cy="435373"/>
            </a:xfrm>
          </p:grpSpPr>
          <p:sp>
            <p:nvSpPr>
              <p:cNvPr id="126" name="Прямоугольник: скругленные углы 125">
                <a:extLst>
                  <a:ext uri="{FF2B5EF4-FFF2-40B4-BE49-F238E27FC236}">
                    <a16:creationId xmlns:a16="http://schemas.microsoft.com/office/drawing/2014/main" id="{A5401862-1176-434D-9B08-AE9DF436F7B8}"/>
                  </a:ext>
                </a:extLst>
              </p:cNvPr>
              <p:cNvSpPr/>
              <p:nvPr/>
            </p:nvSpPr>
            <p:spPr>
              <a:xfrm>
                <a:off x="2383760" y="5167651"/>
                <a:ext cx="1431648" cy="43537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 w="63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77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Группа 126">
                <a:extLst>
                  <a:ext uri="{FF2B5EF4-FFF2-40B4-BE49-F238E27FC236}">
                    <a16:creationId xmlns:a16="http://schemas.microsoft.com/office/drawing/2014/main" id="{7083A7F3-7922-4D5B-9A87-A5633F1CCDF2}"/>
                  </a:ext>
                </a:extLst>
              </p:cNvPr>
              <p:cNvGrpSpPr/>
              <p:nvPr/>
            </p:nvGrpSpPr>
            <p:grpSpPr>
              <a:xfrm>
                <a:off x="2387134" y="5171025"/>
                <a:ext cx="428626" cy="428626"/>
                <a:chOff x="2492091" y="3316111"/>
                <a:chExt cx="968696" cy="968694"/>
              </a:xfrm>
            </p:grpSpPr>
            <p:pic>
              <p:nvPicPr>
                <p:cNvPr id="129" name="Рисунок 128" descr="Изображение выглядит как объект&#10;&#10;Описание создано с высокой степенью достоверности">
                  <a:extLst>
                    <a:ext uri="{FF2B5EF4-FFF2-40B4-BE49-F238E27FC236}">
                      <a16:creationId xmlns:a16="http://schemas.microsoft.com/office/drawing/2014/main" id="{2A5463D1-A691-4790-8358-9A63E080CF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5915" y="3699094"/>
                  <a:ext cx="637238" cy="239582"/>
                </a:xfrm>
                <a:prstGeom prst="rect">
                  <a:avLst/>
                </a:prstGeom>
              </p:spPr>
            </p:pic>
            <p:sp>
              <p:nvSpPr>
                <p:cNvPr id="130" name="Овал 129">
                  <a:extLst>
                    <a:ext uri="{FF2B5EF4-FFF2-40B4-BE49-F238E27FC236}">
                      <a16:creationId xmlns:a16="http://schemas.microsoft.com/office/drawing/2014/main" id="{A4FF1EFB-7F11-444A-B6AB-5CFAE202C832}"/>
                    </a:ext>
                  </a:extLst>
                </p:cNvPr>
                <p:cNvSpPr/>
                <p:nvPr/>
              </p:nvSpPr>
              <p:spPr>
                <a:xfrm>
                  <a:off x="2554280" y="3383205"/>
                  <a:ext cx="844316" cy="8345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>
                  <a:glow rad="177800">
                    <a:schemeClr val="accent1">
                      <a:alpha val="18000"/>
                    </a:schemeClr>
                  </a:glow>
                </a:effectLst>
              </p:spPr>
              <p:txBody>
                <a:bodyPr rtlCol="0" anchor="ctr"/>
                <a:lstStyle/>
                <a:p>
                  <a:pPr algn="ctr" defTabSz="349849">
                    <a:defRPr/>
                  </a:pPr>
                  <a:endParaRPr lang="ru-RU" sz="536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31" name="Овал 130">
                  <a:extLst>
                    <a:ext uri="{FF2B5EF4-FFF2-40B4-BE49-F238E27FC236}">
                      <a16:creationId xmlns:a16="http://schemas.microsoft.com/office/drawing/2014/main" id="{A0F713A8-A369-432E-A1DE-27B2D586544A}"/>
                    </a:ext>
                  </a:extLst>
                </p:cNvPr>
                <p:cNvSpPr/>
                <p:nvPr/>
              </p:nvSpPr>
              <p:spPr>
                <a:xfrm>
                  <a:off x="2595860" y="3420626"/>
                  <a:ext cx="761157" cy="752313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49849">
                    <a:defRPr/>
                  </a:pPr>
                  <a:endParaRPr lang="ru-RU" sz="536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32" name="Овал 131">
                  <a:extLst>
                    <a:ext uri="{FF2B5EF4-FFF2-40B4-BE49-F238E27FC236}">
                      <a16:creationId xmlns:a16="http://schemas.microsoft.com/office/drawing/2014/main" id="{46D09874-BABD-4A1E-BCDC-D6F2DFE8025A}"/>
                    </a:ext>
                  </a:extLst>
                </p:cNvPr>
                <p:cNvSpPr/>
                <p:nvPr/>
              </p:nvSpPr>
              <p:spPr>
                <a:xfrm>
                  <a:off x="2492091" y="3316111"/>
                  <a:ext cx="968696" cy="96869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49849">
                    <a:defRPr/>
                  </a:pPr>
                  <a:endParaRPr lang="ru-RU" sz="1071" kern="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pic>
              <p:nvPicPr>
                <p:cNvPr id="133" name="Рисунок 132" descr="Изображение выглядит как объект&#10;&#10;Описание создано с высокой степенью достоверности">
                  <a:extLst>
                    <a:ext uri="{FF2B5EF4-FFF2-40B4-BE49-F238E27FC236}">
                      <a16:creationId xmlns:a16="http://schemas.microsoft.com/office/drawing/2014/main" id="{1E710024-8263-4A92-A561-F5EDEDF45D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t="-1" r="36804" b="-2009"/>
                <a:stretch/>
              </p:blipFill>
              <p:spPr>
                <a:xfrm>
                  <a:off x="2750644" y="3679537"/>
                  <a:ext cx="451588" cy="241842"/>
                </a:xfrm>
                <a:prstGeom prst="rect">
                  <a:avLst/>
                </a:prstGeom>
              </p:spPr>
            </p:pic>
          </p:grp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3913200-CB8F-4A6A-A534-C5D4F1883E30}"/>
                  </a:ext>
                </a:extLst>
              </p:cNvPr>
              <p:cNvSpPr txBox="1"/>
              <p:nvPr/>
            </p:nvSpPr>
            <p:spPr>
              <a:xfrm>
                <a:off x="2797750" y="5255215"/>
                <a:ext cx="1053186" cy="26024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3903">
                  <a:lnSpc>
                    <a:spcPct val="90000"/>
                  </a:lnSpc>
                  <a:defRPr/>
                </a:pPr>
                <a:r>
                  <a:rPr lang="ru-RU" sz="1000" b="1" kern="0" dirty="0">
                    <a:solidFill>
                      <a:schemeClr val="bg1"/>
                    </a:solidFill>
                    <a:latin typeface="Arial" charset="0"/>
                  </a:rPr>
                  <a:t>Управляющий залогом</a:t>
                </a:r>
              </a:p>
            </p:txBody>
          </p: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F9E8C36-8B44-401C-B216-B1750A9FAAAD}"/>
                </a:ext>
              </a:extLst>
            </p:cNvPr>
            <p:cNvGrpSpPr/>
            <p:nvPr/>
          </p:nvGrpSpPr>
          <p:grpSpPr>
            <a:xfrm>
              <a:off x="2822065" y="4663128"/>
              <a:ext cx="1467176" cy="435373"/>
              <a:chOff x="2644788" y="4663128"/>
              <a:chExt cx="1467176" cy="435373"/>
            </a:xfrm>
          </p:grpSpPr>
          <p:sp>
            <p:nvSpPr>
              <p:cNvPr id="118" name="Прямоугольник: скругленные углы 117">
                <a:extLst>
                  <a:ext uri="{FF2B5EF4-FFF2-40B4-BE49-F238E27FC236}">
                    <a16:creationId xmlns:a16="http://schemas.microsoft.com/office/drawing/2014/main" id="{0B0708A9-A193-481D-A586-D601F2EB31CE}"/>
                  </a:ext>
                </a:extLst>
              </p:cNvPr>
              <p:cNvSpPr/>
              <p:nvPr/>
            </p:nvSpPr>
            <p:spPr>
              <a:xfrm>
                <a:off x="2644788" y="4663128"/>
                <a:ext cx="1431648" cy="43537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 w="63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77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9" name="Группа 118">
                <a:extLst>
                  <a:ext uri="{FF2B5EF4-FFF2-40B4-BE49-F238E27FC236}">
                    <a16:creationId xmlns:a16="http://schemas.microsoft.com/office/drawing/2014/main" id="{B8AEB442-0A75-469E-98F3-8E38F67347ED}"/>
                  </a:ext>
                </a:extLst>
              </p:cNvPr>
              <p:cNvGrpSpPr/>
              <p:nvPr/>
            </p:nvGrpSpPr>
            <p:grpSpPr>
              <a:xfrm>
                <a:off x="2648162" y="4666501"/>
                <a:ext cx="428626" cy="428626"/>
                <a:chOff x="2492091" y="3316111"/>
                <a:chExt cx="968696" cy="968694"/>
              </a:xfrm>
            </p:grpSpPr>
            <p:pic>
              <p:nvPicPr>
                <p:cNvPr id="121" name="Рисунок 120" descr="Изображение выглядит как объект&#10;&#10;Описание создано с высокой степенью достоверности">
                  <a:extLst>
                    <a:ext uri="{FF2B5EF4-FFF2-40B4-BE49-F238E27FC236}">
                      <a16:creationId xmlns:a16="http://schemas.microsoft.com/office/drawing/2014/main" id="{08B821D9-BF3B-4F04-B752-F3AFE9B386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5915" y="3699094"/>
                  <a:ext cx="637238" cy="239582"/>
                </a:xfrm>
                <a:prstGeom prst="rect">
                  <a:avLst/>
                </a:prstGeom>
              </p:spPr>
            </p:pic>
            <p:sp>
              <p:nvSpPr>
                <p:cNvPr id="122" name="Овал 121">
                  <a:extLst>
                    <a:ext uri="{FF2B5EF4-FFF2-40B4-BE49-F238E27FC236}">
                      <a16:creationId xmlns:a16="http://schemas.microsoft.com/office/drawing/2014/main" id="{FF85C937-D8EA-4025-BFA2-7439FF7DC3FA}"/>
                    </a:ext>
                  </a:extLst>
                </p:cNvPr>
                <p:cNvSpPr/>
                <p:nvPr/>
              </p:nvSpPr>
              <p:spPr>
                <a:xfrm>
                  <a:off x="2554280" y="3383205"/>
                  <a:ext cx="844316" cy="8345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>
                  <a:glow rad="177800">
                    <a:schemeClr val="accent1">
                      <a:alpha val="18000"/>
                    </a:schemeClr>
                  </a:glow>
                </a:effectLst>
              </p:spPr>
              <p:txBody>
                <a:bodyPr rtlCol="0" anchor="ctr"/>
                <a:lstStyle/>
                <a:p>
                  <a:pPr algn="ctr" defTabSz="349849">
                    <a:defRPr/>
                  </a:pPr>
                  <a:endParaRPr lang="ru-RU" sz="536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23" name="Овал 122">
                  <a:extLst>
                    <a:ext uri="{FF2B5EF4-FFF2-40B4-BE49-F238E27FC236}">
                      <a16:creationId xmlns:a16="http://schemas.microsoft.com/office/drawing/2014/main" id="{5F51190F-0988-4DD5-86FB-7805860C5D8B}"/>
                    </a:ext>
                  </a:extLst>
                </p:cNvPr>
                <p:cNvSpPr/>
                <p:nvPr/>
              </p:nvSpPr>
              <p:spPr>
                <a:xfrm>
                  <a:off x="2595860" y="3420626"/>
                  <a:ext cx="761157" cy="752313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49849">
                    <a:defRPr/>
                  </a:pPr>
                  <a:endParaRPr lang="ru-RU" sz="536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24" name="Овал 123">
                  <a:extLst>
                    <a:ext uri="{FF2B5EF4-FFF2-40B4-BE49-F238E27FC236}">
                      <a16:creationId xmlns:a16="http://schemas.microsoft.com/office/drawing/2014/main" id="{F21C35A6-3C16-492C-9A3C-928170B0FD8E}"/>
                    </a:ext>
                  </a:extLst>
                </p:cNvPr>
                <p:cNvSpPr/>
                <p:nvPr/>
              </p:nvSpPr>
              <p:spPr>
                <a:xfrm>
                  <a:off x="2492091" y="3316111"/>
                  <a:ext cx="968696" cy="96869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49849">
                    <a:defRPr/>
                  </a:pPr>
                  <a:endParaRPr lang="ru-RU" sz="1071" kern="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pic>
              <p:nvPicPr>
                <p:cNvPr id="125" name="Рисунок 124" descr="Изображение выглядит как объект&#10;&#10;Описание создано с высокой степенью достоверности">
                  <a:extLst>
                    <a:ext uri="{FF2B5EF4-FFF2-40B4-BE49-F238E27FC236}">
                      <a16:creationId xmlns:a16="http://schemas.microsoft.com/office/drawing/2014/main" id="{73669B5F-DBD2-4DCA-B1D2-3444BC3938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t="-1" r="36804" b="-2009"/>
                <a:stretch/>
              </p:blipFill>
              <p:spPr>
                <a:xfrm>
                  <a:off x="2750644" y="3679537"/>
                  <a:ext cx="451588" cy="241842"/>
                </a:xfrm>
                <a:prstGeom prst="rect">
                  <a:avLst/>
                </a:prstGeom>
              </p:spPr>
            </p:pic>
          </p:grp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9B42B1D-1C53-427A-B762-C33059F82572}"/>
                  </a:ext>
                </a:extLst>
              </p:cNvPr>
              <p:cNvSpPr txBox="1"/>
              <p:nvPr/>
            </p:nvSpPr>
            <p:spPr>
              <a:xfrm>
                <a:off x="3058778" y="4799487"/>
                <a:ext cx="1053186" cy="16265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3903">
                  <a:lnSpc>
                    <a:spcPct val="90000"/>
                  </a:lnSpc>
                  <a:defRPr/>
                </a:pPr>
                <a:r>
                  <a:rPr lang="ru-RU" sz="1000" b="1" kern="0" dirty="0">
                    <a:solidFill>
                      <a:schemeClr val="bg1"/>
                    </a:solidFill>
                    <a:latin typeface="Arial" charset="0"/>
                  </a:rPr>
                  <a:t>Кредитный агент</a:t>
                </a:r>
              </a:p>
            </p:txBody>
          </p:sp>
        </p:grp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ABFFA68A-D002-4AB3-8E49-6FA89D685B33}"/>
                </a:ext>
              </a:extLst>
            </p:cNvPr>
            <p:cNvSpPr/>
            <p:nvPr/>
          </p:nvSpPr>
          <p:spPr>
            <a:xfrm>
              <a:off x="4534178" y="5468549"/>
              <a:ext cx="648792" cy="16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13903"/>
              <a:r>
                <a:rPr lang="ru-RU" sz="918" i="1" kern="0" dirty="0">
                  <a:solidFill>
                    <a:schemeClr val="bg1"/>
                  </a:solidFill>
                </a:rPr>
                <a:t>Обеспечение</a:t>
              </a:r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66EE81D6-2477-450C-AFE1-BD5941D07556}"/>
                </a:ext>
              </a:extLst>
            </p:cNvPr>
            <p:cNvSpPr/>
            <p:nvPr/>
          </p:nvSpPr>
          <p:spPr>
            <a:xfrm>
              <a:off x="4918942" y="4915390"/>
              <a:ext cx="1431648" cy="435373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63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77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86E8A2F-215D-40FC-BCA8-B3A9DDB4C695}"/>
                </a:ext>
              </a:extLst>
            </p:cNvPr>
            <p:cNvSpPr txBox="1"/>
            <p:nvPr/>
          </p:nvSpPr>
          <p:spPr>
            <a:xfrm>
              <a:off x="5332932" y="5033337"/>
              <a:ext cx="1053186" cy="1994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713903">
                <a:lnSpc>
                  <a:spcPct val="90000"/>
                </a:lnSpc>
                <a:defRPr/>
              </a:pPr>
              <a:r>
                <a:rPr lang="ru-RU" sz="1377" b="1" kern="0" dirty="0" smtClean="0">
                  <a:solidFill>
                    <a:schemeClr val="bg1"/>
                  </a:solidFill>
                </a:rPr>
                <a:t>Заемщик</a:t>
              </a:r>
              <a:endParaRPr lang="ru-RU" sz="1377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A1D05C48-9C30-489A-A20B-7BC6F2A6012F}"/>
                </a:ext>
              </a:extLst>
            </p:cNvPr>
            <p:cNvSpPr/>
            <p:nvPr/>
          </p:nvSpPr>
          <p:spPr>
            <a:xfrm>
              <a:off x="4948792" y="4947420"/>
              <a:ext cx="375681" cy="37131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glow rad="177800">
                <a:schemeClr val="accent2">
                  <a:alpha val="18000"/>
                </a:schemeClr>
              </a:glow>
            </a:effectLst>
          </p:spPr>
          <p:txBody>
            <a:bodyPr rtlCol="0" anchor="ctr"/>
            <a:lstStyle/>
            <a:p>
              <a:pPr algn="ctr" defTabSz="349849">
                <a:defRPr/>
              </a:pPr>
              <a:endParaRPr lang="ru-RU" sz="689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 Light"/>
                <a:cs typeface="Arial" pitchFamily="34" charset="0"/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722E0B7F-1912-4DDA-B549-C28065BB4732}"/>
                </a:ext>
              </a:extLst>
            </p:cNvPr>
            <p:cNvSpPr/>
            <p:nvPr/>
          </p:nvSpPr>
          <p:spPr>
            <a:xfrm>
              <a:off x="4967294" y="4964070"/>
              <a:ext cx="338679" cy="334744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9849">
                <a:defRPr/>
              </a:pPr>
              <a:endParaRPr lang="ru-RU" sz="689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 Light"/>
                <a:cs typeface="Arial" pitchFamily="34" charset="0"/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0255FE5B-C996-46B3-A9E7-C4ED38CA8F94}"/>
                </a:ext>
              </a:extLst>
            </p:cNvPr>
            <p:cNvSpPr/>
            <p:nvPr/>
          </p:nvSpPr>
          <p:spPr>
            <a:xfrm>
              <a:off x="4921121" y="4917566"/>
              <a:ext cx="431024" cy="431024"/>
            </a:xfrm>
            <a:prstGeom prst="ellipse">
              <a:avLst/>
            </a:prstGeom>
            <a:noFill/>
            <a:ln w="9525" cap="flat" cmpd="sng" algn="ctr">
              <a:solidFill>
                <a:schemeClr val="accent2">
                  <a:alpha val="1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9849">
                <a:defRPr/>
              </a:pPr>
              <a:endParaRPr lang="ru-RU" sz="1377" kern="0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C63ED44F-EE1B-44DC-98F6-95E462C49560}"/>
                </a:ext>
              </a:extLst>
            </p:cNvPr>
            <p:cNvSpPr/>
            <p:nvPr/>
          </p:nvSpPr>
          <p:spPr>
            <a:xfrm>
              <a:off x="418585" y="5167651"/>
              <a:ext cx="1431648" cy="43537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90000"/>
                <a:lumOff val="10000"/>
              </a:schemeClr>
            </a:solidFill>
            <a:ln w="63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77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34A9BC-55C3-4E68-97B0-ACCA09E52310}"/>
                </a:ext>
              </a:extLst>
            </p:cNvPr>
            <p:cNvSpPr txBox="1"/>
            <p:nvPr/>
          </p:nvSpPr>
          <p:spPr>
            <a:xfrm>
              <a:off x="832575" y="5218391"/>
              <a:ext cx="1053186" cy="3338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713903">
                <a:lnSpc>
                  <a:spcPct val="90000"/>
                </a:lnSpc>
                <a:defRPr/>
              </a:pPr>
              <a:r>
                <a:rPr lang="ru-RU" sz="1377" b="1" kern="0" dirty="0">
                  <a:solidFill>
                    <a:schemeClr val="bg1"/>
                  </a:solidFill>
                </a:rPr>
                <a:t>Банк-</a:t>
              </a:r>
              <a:br>
                <a:rPr lang="ru-RU" sz="1377" b="1" kern="0" dirty="0">
                  <a:solidFill>
                    <a:schemeClr val="bg1"/>
                  </a:solidFill>
                </a:rPr>
              </a:br>
              <a:r>
                <a:rPr lang="ru-RU" sz="1377" b="1" kern="0" dirty="0">
                  <a:solidFill>
                    <a:schemeClr val="bg1"/>
                  </a:solidFill>
                </a:rPr>
                <a:t>кредитор 3</a:t>
              </a:r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5FB0164-E42C-4ECF-96BB-99295EA12D98}"/>
                </a:ext>
              </a:extLst>
            </p:cNvPr>
            <p:cNvSpPr/>
            <p:nvPr/>
          </p:nvSpPr>
          <p:spPr>
            <a:xfrm>
              <a:off x="418585" y="4663128"/>
              <a:ext cx="1431648" cy="43537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90000"/>
                <a:lumOff val="10000"/>
              </a:schemeClr>
            </a:solidFill>
            <a:ln w="63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77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764618A-7614-40B0-B47A-E64046D7F0F4}"/>
                </a:ext>
              </a:extLst>
            </p:cNvPr>
            <p:cNvSpPr txBox="1"/>
            <p:nvPr/>
          </p:nvSpPr>
          <p:spPr>
            <a:xfrm>
              <a:off x="832575" y="4713868"/>
              <a:ext cx="1053186" cy="3338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713903">
                <a:lnSpc>
                  <a:spcPct val="90000"/>
                </a:lnSpc>
                <a:defRPr/>
              </a:pPr>
              <a:r>
                <a:rPr lang="ru-RU" sz="1377" b="1" kern="0" dirty="0">
                  <a:solidFill>
                    <a:schemeClr val="bg1"/>
                  </a:solidFill>
                </a:rPr>
                <a:t>Банк-</a:t>
              </a:r>
              <a:br>
                <a:rPr lang="ru-RU" sz="1377" b="1" kern="0" dirty="0">
                  <a:solidFill>
                    <a:schemeClr val="bg1"/>
                  </a:solidFill>
                </a:rPr>
              </a:br>
              <a:r>
                <a:rPr lang="ru-RU" sz="1377" b="1" kern="0" dirty="0">
                  <a:solidFill>
                    <a:schemeClr val="bg1"/>
                  </a:solidFill>
                </a:rPr>
                <a:t>кредитор 2</a:t>
              </a:r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21C222EA-A7F5-4BC2-9B71-0F2BFD3630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3355" y="4158499"/>
              <a:ext cx="0" cy="2052862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E58F45A7-4F8F-4AD7-AE36-DDE8DDD8F5FC}"/>
                </a:ext>
              </a:extLst>
            </p:cNvPr>
            <p:cNvGrpSpPr/>
            <p:nvPr/>
          </p:nvGrpSpPr>
          <p:grpSpPr>
            <a:xfrm>
              <a:off x="418585" y="4158605"/>
              <a:ext cx="1467176" cy="435373"/>
              <a:chOff x="418585" y="4158605"/>
              <a:chExt cx="1467176" cy="435373"/>
            </a:xfrm>
          </p:grpSpPr>
          <p:sp>
            <p:nvSpPr>
              <p:cNvPr id="110" name="Прямоугольник: скругленные углы 109">
                <a:extLst>
                  <a:ext uri="{FF2B5EF4-FFF2-40B4-BE49-F238E27FC236}">
                    <a16:creationId xmlns:a16="http://schemas.microsoft.com/office/drawing/2014/main" id="{CC830C8A-7856-412F-A4E6-CAE56528EF31}"/>
                  </a:ext>
                </a:extLst>
              </p:cNvPr>
              <p:cNvSpPr/>
              <p:nvPr/>
            </p:nvSpPr>
            <p:spPr>
              <a:xfrm>
                <a:off x="418585" y="4158605"/>
                <a:ext cx="1431648" cy="43537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 w="63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77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1" name="Группа 110">
                <a:extLst>
                  <a:ext uri="{FF2B5EF4-FFF2-40B4-BE49-F238E27FC236}">
                    <a16:creationId xmlns:a16="http://schemas.microsoft.com/office/drawing/2014/main" id="{55460260-1EED-4A85-BBCB-4CAA6BE32FD7}"/>
                  </a:ext>
                </a:extLst>
              </p:cNvPr>
              <p:cNvGrpSpPr/>
              <p:nvPr/>
            </p:nvGrpSpPr>
            <p:grpSpPr>
              <a:xfrm>
                <a:off x="421959" y="4161978"/>
                <a:ext cx="428626" cy="428626"/>
                <a:chOff x="2492091" y="3316111"/>
                <a:chExt cx="968696" cy="968694"/>
              </a:xfrm>
            </p:grpSpPr>
            <p:pic>
              <p:nvPicPr>
                <p:cNvPr id="113" name="Рисунок 112" descr="Изображение выглядит как объект&#10;&#10;Описание создано с высокой степенью достоверности">
                  <a:extLst>
                    <a:ext uri="{FF2B5EF4-FFF2-40B4-BE49-F238E27FC236}">
                      <a16:creationId xmlns:a16="http://schemas.microsoft.com/office/drawing/2014/main" id="{141BFD45-8471-4785-B91F-C95419A506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5915" y="3699094"/>
                  <a:ext cx="637238" cy="239582"/>
                </a:xfrm>
                <a:prstGeom prst="rect">
                  <a:avLst/>
                </a:prstGeom>
              </p:spPr>
            </p:pic>
            <p:sp>
              <p:nvSpPr>
                <p:cNvPr id="114" name="Овал 113">
                  <a:extLst>
                    <a:ext uri="{FF2B5EF4-FFF2-40B4-BE49-F238E27FC236}">
                      <a16:creationId xmlns:a16="http://schemas.microsoft.com/office/drawing/2014/main" id="{0B2312FC-49D2-4E68-8C1E-CE814E41E09B}"/>
                    </a:ext>
                  </a:extLst>
                </p:cNvPr>
                <p:cNvSpPr/>
                <p:nvPr/>
              </p:nvSpPr>
              <p:spPr>
                <a:xfrm>
                  <a:off x="2554280" y="3383205"/>
                  <a:ext cx="844316" cy="8345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>
                  <a:glow rad="177800">
                    <a:schemeClr val="accent1">
                      <a:alpha val="18000"/>
                    </a:schemeClr>
                  </a:glow>
                </a:effectLst>
              </p:spPr>
              <p:txBody>
                <a:bodyPr rtlCol="0" anchor="ctr"/>
                <a:lstStyle/>
                <a:p>
                  <a:pPr algn="ctr" defTabSz="349849">
                    <a:defRPr/>
                  </a:pPr>
                  <a:endParaRPr lang="ru-RU" sz="536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15" name="Овал 114">
                  <a:extLst>
                    <a:ext uri="{FF2B5EF4-FFF2-40B4-BE49-F238E27FC236}">
                      <a16:creationId xmlns:a16="http://schemas.microsoft.com/office/drawing/2014/main" id="{D846AEF6-9E83-4247-A1B7-4EDEAD39B12A}"/>
                    </a:ext>
                  </a:extLst>
                </p:cNvPr>
                <p:cNvSpPr/>
                <p:nvPr/>
              </p:nvSpPr>
              <p:spPr>
                <a:xfrm>
                  <a:off x="2595860" y="3420626"/>
                  <a:ext cx="761157" cy="752313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49849">
                    <a:defRPr/>
                  </a:pPr>
                  <a:endParaRPr lang="ru-RU" sz="536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16" name="Овал 115">
                  <a:extLst>
                    <a:ext uri="{FF2B5EF4-FFF2-40B4-BE49-F238E27FC236}">
                      <a16:creationId xmlns:a16="http://schemas.microsoft.com/office/drawing/2014/main" id="{8FB4757D-1BF6-48CF-97D4-2EBE427E7D92}"/>
                    </a:ext>
                  </a:extLst>
                </p:cNvPr>
                <p:cNvSpPr/>
                <p:nvPr/>
              </p:nvSpPr>
              <p:spPr>
                <a:xfrm>
                  <a:off x="2492091" y="3316111"/>
                  <a:ext cx="968696" cy="96869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349849">
                    <a:defRPr/>
                  </a:pPr>
                  <a:endParaRPr lang="ru-RU" sz="1071" kern="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pic>
              <p:nvPicPr>
                <p:cNvPr id="117" name="Рисунок 116" descr="Изображение выглядит как объект&#10;&#10;Описание создано с высокой степенью достоверности">
                  <a:extLst>
                    <a:ext uri="{FF2B5EF4-FFF2-40B4-BE49-F238E27FC236}">
                      <a16:creationId xmlns:a16="http://schemas.microsoft.com/office/drawing/2014/main" id="{8A742CA9-CDF1-46FA-B8FE-A2F4C48699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t="-1" r="36804" b="-2009"/>
                <a:stretch/>
              </p:blipFill>
              <p:spPr>
                <a:xfrm>
                  <a:off x="2750644" y="3679537"/>
                  <a:ext cx="451588" cy="241842"/>
                </a:xfrm>
                <a:prstGeom prst="rect">
                  <a:avLst/>
                </a:prstGeom>
              </p:spPr>
            </p:pic>
          </p:grp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66C8490-CE01-4972-A4C2-9DA31245402C}"/>
                  </a:ext>
                </a:extLst>
              </p:cNvPr>
              <p:cNvSpPr txBox="1"/>
              <p:nvPr/>
            </p:nvSpPr>
            <p:spPr>
              <a:xfrm>
                <a:off x="832575" y="4205475"/>
                <a:ext cx="1053186" cy="34163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defTabSz="713903">
                  <a:lnSpc>
                    <a:spcPct val="90000"/>
                  </a:lnSpc>
                  <a:defRPr/>
                </a:pPr>
                <a:r>
                  <a:rPr lang="ru-RU" sz="1377" b="1" kern="0" dirty="0">
                    <a:solidFill>
                      <a:schemeClr val="bg1"/>
                    </a:solidFill>
                  </a:rPr>
                  <a:t>Банк-кредитор Организатор</a:t>
                </a:r>
              </a:p>
            </p:txBody>
          </p:sp>
        </p:grp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E6D5DBB-CA91-43F6-9643-FE0C247D02F9}"/>
                </a:ext>
              </a:extLst>
            </p:cNvPr>
            <p:cNvGrpSpPr/>
            <p:nvPr/>
          </p:nvGrpSpPr>
          <p:grpSpPr>
            <a:xfrm>
              <a:off x="1850833" y="4376291"/>
              <a:ext cx="280420" cy="1513570"/>
              <a:chOff x="1885761" y="4376291"/>
              <a:chExt cx="339688" cy="1513570"/>
            </a:xfrm>
          </p:grpSpPr>
          <p:cxnSp>
            <p:nvCxnSpPr>
              <p:cNvPr id="106" name="Прямая соединительная линия 424">
                <a:extLst>
                  <a:ext uri="{FF2B5EF4-FFF2-40B4-BE49-F238E27FC236}">
                    <a16:creationId xmlns:a16="http://schemas.microsoft.com/office/drawing/2014/main" id="{617A021F-594D-48DB-A744-2638A2B1B742}"/>
                  </a:ext>
                </a:extLst>
              </p:cNvPr>
              <p:cNvCxnSpPr/>
              <p:nvPr/>
            </p:nvCxnSpPr>
            <p:spPr>
              <a:xfrm>
                <a:off x="1885761" y="4376291"/>
                <a:ext cx="339688" cy="751220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425">
                <a:extLst>
                  <a:ext uri="{FF2B5EF4-FFF2-40B4-BE49-F238E27FC236}">
                    <a16:creationId xmlns:a16="http://schemas.microsoft.com/office/drawing/2014/main" id="{3490C697-7096-49F1-AEC7-9DE4613D6E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5761" y="4880814"/>
                <a:ext cx="339688" cy="246697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428">
                <a:extLst>
                  <a:ext uri="{FF2B5EF4-FFF2-40B4-BE49-F238E27FC236}">
                    <a16:creationId xmlns:a16="http://schemas.microsoft.com/office/drawing/2014/main" id="{80401EC5-8299-46E1-9FB6-1F87D5BD5A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5761" y="5127511"/>
                <a:ext cx="339688" cy="257826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431">
                <a:extLst>
                  <a:ext uri="{FF2B5EF4-FFF2-40B4-BE49-F238E27FC236}">
                    <a16:creationId xmlns:a16="http://schemas.microsoft.com/office/drawing/2014/main" id="{A4D1A2DF-33AF-4C51-BB02-588C3838B6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5761" y="5127511"/>
                <a:ext cx="339688" cy="762350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53C87713-F411-4894-9B16-0515D7C8BED0}"/>
                </a:ext>
              </a:extLst>
            </p:cNvPr>
            <p:cNvGrpSpPr/>
            <p:nvPr/>
          </p:nvGrpSpPr>
          <p:grpSpPr>
            <a:xfrm>
              <a:off x="4289243" y="4880815"/>
              <a:ext cx="629701" cy="501318"/>
              <a:chOff x="4253206" y="4880815"/>
              <a:chExt cx="723010" cy="501318"/>
            </a:xfrm>
          </p:grpSpPr>
          <p:cxnSp>
            <p:nvCxnSpPr>
              <p:cNvPr id="104" name="Прямая соединительная линия 424">
                <a:extLst>
                  <a:ext uri="{FF2B5EF4-FFF2-40B4-BE49-F238E27FC236}">
                    <a16:creationId xmlns:a16="http://schemas.microsoft.com/office/drawing/2014/main" id="{19453CD2-E56C-4B20-93DA-CCA84E052A2C}"/>
                  </a:ext>
                </a:extLst>
              </p:cNvPr>
              <p:cNvCxnSpPr>
                <a:cxnSpLocks/>
                <a:stCxn id="120" idx="3"/>
                <a:endCxn id="42" idx="1"/>
              </p:cNvCxnSpPr>
              <p:nvPr/>
            </p:nvCxnSpPr>
            <p:spPr>
              <a:xfrm>
                <a:off x="4253206" y="4880815"/>
                <a:ext cx="723010" cy="252263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424">
                <a:extLst>
                  <a:ext uri="{FF2B5EF4-FFF2-40B4-BE49-F238E27FC236}">
                    <a16:creationId xmlns:a16="http://schemas.microsoft.com/office/drawing/2014/main" id="{2829B6A6-0685-4537-9C76-F2FE5A42C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89241" y="5129870"/>
                <a:ext cx="629701" cy="252263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91638265-738E-4FD7-86F6-4E93941F45C8}"/>
                </a:ext>
              </a:extLst>
            </p:cNvPr>
            <p:cNvGrpSpPr/>
            <p:nvPr/>
          </p:nvGrpSpPr>
          <p:grpSpPr>
            <a:xfrm>
              <a:off x="421959" y="4666501"/>
              <a:ext cx="428626" cy="428626"/>
              <a:chOff x="-535447" y="4666501"/>
              <a:chExt cx="428626" cy="428626"/>
            </a:xfrm>
          </p:grpSpPr>
          <p:pic>
            <p:nvPicPr>
              <p:cNvPr id="99" name="Рисунок 98" descr="Изображение выглядит как объект&#10;&#10;Описание создано с высокой степенью достоверности">
                <a:extLst>
                  <a:ext uri="{FF2B5EF4-FFF2-40B4-BE49-F238E27FC236}">
                    <a16:creationId xmlns:a16="http://schemas.microsoft.com/office/drawing/2014/main" id="{BF244518-6114-4F5A-A3AD-5468C2837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49684" y="4835963"/>
                <a:ext cx="281963" cy="106010"/>
              </a:xfrm>
              <a:prstGeom prst="rect">
                <a:avLst/>
              </a:prstGeom>
            </p:spPr>
          </p:pic>
          <p:sp>
            <p:nvSpPr>
              <p:cNvPr id="100" name="Овал 99">
                <a:extLst>
                  <a:ext uri="{FF2B5EF4-FFF2-40B4-BE49-F238E27FC236}">
                    <a16:creationId xmlns:a16="http://schemas.microsoft.com/office/drawing/2014/main" id="{C043C19D-09BF-45A5-B57B-43FA1F3BF741}"/>
                  </a:ext>
                </a:extLst>
              </p:cNvPr>
              <p:cNvSpPr/>
              <p:nvPr/>
            </p:nvSpPr>
            <p:spPr>
              <a:xfrm>
                <a:off x="-507930" y="4696189"/>
                <a:ext cx="373591" cy="369251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4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algn="ctr" defTabSz="349849">
                  <a:defRPr/>
                </a:pPr>
                <a:endParaRPr lang="ru-RU" sz="536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01" name="Овал 100">
                <a:extLst>
                  <a:ext uri="{FF2B5EF4-FFF2-40B4-BE49-F238E27FC236}">
                    <a16:creationId xmlns:a16="http://schemas.microsoft.com/office/drawing/2014/main" id="{CB6BFEE8-6976-49E8-BAD2-11EC56424956}"/>
                  </a:ext>
                </a:extLst>
              </p:cNvPr>
              <p:cNvSpPr/>
              <p:nvPr/>
            </p:nvSpPr>
            <p:spPr>
              <a:xfrm>
                <a:off x="-489532" y="4712747"/>
                <a:ext cx="336795" cy="33288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9849">
                  <a:defRPr/>
                </a:pPr>
                <a:endParaRPr lang="ru-RU" sz="536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02" name="Овал 101">
                <a:extLst>
                  <a:ext uri="{FF2B5EF4-FFF2-40B4-BE49-F238E27FC236}">
                    <a16:creationId xmlns:a16="http://schemas.microsoft.com/office/drawing/2014/main" id="{8277E4BF-9C5B-495A-A182-400A70BA2082}"/>
                  </a:ext>
                </a:extLst>
              </p:cNvPr>
              <p:cNvSpPr/>
              <p:nvPr/>
            </p:nvSpPr>
            <p:spPr>
              <a:xfrm>
                <a:off x="-535447" y="4666501"/>
                <a:ext cx="428626" cy="42862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4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9849">
                  <a:defRPr/>
                </a:pPr>
                <a:endParaRPr lang="ru-RU" sz="1071" kern="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pic>
            <p:nvPicPr>
              <p:cNvPr id="103" name="Рисунок 102">
                <a:extLst>
                  <a:ext uri="{FF2B5EF4-FFF2-40B4-BE49-F238E27FC236}">
                    <a16:creationId xmlns:a16="http://schemas.microsoft.com/office/drawing/2014/main" id="{D9FF215F-7043-4702-AE2E-4D9790BCD1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-430186" y="4756150"/>
                <a:ext cx="218102" cy="218102"/>
              </a:xfrm>
              <a:prstGeom prst="rect">
                <a:avLst/>
              </a:prstGeom>
            </p:spPr>
          </p:pic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918A5EA8-DA68-4828-ACB4-DF82618FA90C}"/>
                </a:ext>
              </a:extLst>
            </p:cNvPr>
            <p:cNvGrpSpPr/>
            <p:nvPr/>
          </p:nvGrpSpPr>
          <p:grpSpPr>
            <a:xfrm>
              <a:off x="421959" y="5171024"/>
              <a:ext cx="428626" cy="428626"/>
              <a:chOff x="-535447" y="4666501"/>
              <a:chExt cx="428626" cy="428626"/>
            </a:xfrm>
          </p:grpSpPr>
          <p:pic>
            <p:nvPicPr>
              <p:cNvPr id="94" name="Рисунок 93" descr="Изображение выглядит как объект&#10;&#10;Описание создано с высокой степенью достоверности">
                <a:extLst>
                  <a:ext uri="{FF2B5EF4-FFF2-40B4-BE49-F238E27FC236}">
                    <a16:creationId xmlns:a16="http://schemas.microsoft.com/office/drawing/2014/main" id="{4EAA081E-E102-4A67-87E9-E9A62CADC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49684" y="4835963"/>
                <a:ext cx="281963" cy="106010"/>
              </a:xfrm>
              <a:prstGeom prst="rect">
                <a:avLst/>
              </a:prstGeom>
            </p:spPr>
          </p:pic>
          <p:sp>
            <p:nvSpPr>
              <p:cNvPr id="95" name="Овал 94">
                <a:extLst>
                  <a:ext uri="{FF2B5EF4-FFF2-40B4-BE49-F238E27FC236}">
                    <a16:creationId xmlns:a16="http://schemas.microsoft.com/office/drawing/2014/main" id="{02B4E070-BDFF-4687-9B7C-DC248A3CCA01}"/>
                  </a:ext>
                </a:extLst>
              </p:cNvPr>
              <p:cNvSpPr/>
              <p:nvPr/>
            </p:nvSpPr>
            <p:spPr>
              <a:xfrm>
                <a:off x="-507930" y="4696189"/>
                <a:ext cx="373591" cy="369251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4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algn="ctr" defTabSz="349849">
                  <a:defRPr/>
                </a:pPr>
                <a:endParaRPr lang="ru-RU" sz="536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6" name="Овал 95">
                <a:extLst>
                  <a:ext uri="{FF2B5EF4-FFF2-40B4-BE49-F238E27FC236}">
                    <a16:creationId xmlns:a16="http://schemas.microsoft.com/office/drawing/2014/main" id="{55E70D0D-A60D-4087-BB62-4D2F4A15389B}"/>
                  </a:ext>
                </a:extLst>
              </p:cNvPr>
              <p:cNvSpPr/>
              <p:nvPr/>
            </p:nvSpPr>
            <p:spPr>
              <a:xfrm>
                <a:off x="-489532" y="4712747"/>
                <a:ext cx="336795" cy="33288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9849">
                  <a:defRPr/>
                </a:pPr>
                <a:endParaRPr lang="ru-RU" sz="536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7" name="Овал 96">
                <a:extLst>
                  <a:ext uri="{FF2B5EF4-FFF2-40B4-BE49-F238E27FC236}">
                    <a16:creationId xmlns:a16="http://schemas.microsoft.com/office/drawing/2014/main" id="{4FA051DD-9FCA-47C2-93CC-6F2B72B6E14D}"/>
                  </a:ext>
                </a:extLst>
              </p:cNvPr>
              <p:cNvSpPr/>
              <p:nvPr/>
            </p:nvSpPr>
            <p:spPr>
              <a:xfrm>
                <a:off x="-535447" y="4666501"/>
                <a:ext cx="428626" cy="42862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4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9849">
                  <a:defRPr/>
                </a:pPr>
                <a:endParaRPr lang="ru-RU" sz="1071" kern="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pic>
            <p:nvPicPr>
              <p:cNvPr id="98" name="Рисунок 97">
                <a:extLst>
                  <a:ext uri="{FF2B5EF4-FFF2-40B4-BE49-F238E27FC236}">
                    <a16:creationId xmlns:a16="http://schemas.microsoft.com/office/drawing/2014/main" id="{FF431949-122B-4E41-A764-1D5AFCF4CF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-430186" y="4756150"/>
                <a:ext cx="218102" cy="218102"/>
              </a:xfrm>
              <a:prstGeom prst="rect">
                <a:avLst/>
              </a:prstGeom>
            </p:spPr>
          </p:pic>
        </p:grp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7EEC045B-3379-4160-8905-BD65111332B6}"/>
                </a:ext>
              </a:extLst>
            </p:cNvPr>
            <p:cNvGrpSpPr/>
            <p:nvPr/>
          </p:nvGrpSpPr>
          <p:grpSpPr>
            <a:xfrm>
              <a:off x="418585" y="5672175"/>
              <a:ext cx="1467176" cy="435373"/>
              <a:chOff x="418585" y="5672175"/>
              <a:chExt cx="1467176" cy="435373"/>
            </a:xfrm>
          </p:grpSpPr>
          <p:sp>
            <p:nvSpPr>
              <p:cNvPr id="87" name="Прямоугольник: скругленные углы 86">
                <a:extLst>
                  <a:ext uri="{FF2B5EF4-FFF2-40B4-BE49-F238E27FC236}">
                    <a16:creationId xmlns:a16="http://schemas.microsoft.com/office/drawing/2014/main" id="{81810DB0-56E7-4DAA-9750-18A1C99434B4}"/>
                  </a:ext>
                </a:extLst>
              </p:cNvPr>
              <p:cNvSpPr/>
              <p:nvPr/>
            </p:nvSpPr>
            <p:spPr>
              <a:xfrm>
                <a:off x="418585" y="5672175"/>
                <a:ext cx="1431648" cy="43537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 w="63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7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0B456CD-FCC5-414C-9B99-7F1F5EFC030F}"/>
                  </a:ext>
                </a:extLst>
              </p:cNvPr>
              <p:cNvSpPr txBox="1"/>
              <p:nvPr/>
            </p:nvSpPr>
            <p:spPr>
              <a:xfrm>
                <a:off x="832575" y="5722915"/>
                <a:ext cx="1053186" cy="3338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713903">
                  <a:lnSpc>
                    <a:spcPct val="90000"/>
                  </a:lnSpc>
                  <a:defRPr/>
                </a:pPr>
                <a:r>
                  <a:rPr lang="ru-RU" sz="1377" b="1" kern="0" dirty="0">
                    <a:solidFill>
                      <a:schemeClr val="bg1"/>
                    </a:solidFill>
                  </a:rPr>
                  <a:t>Банк-</a:t>
                </a:r>
                <a:br>
                  <a:rPr lang="ru-RU" sz="1377" b="1" kern="0" dirty="0">
                    <a:solidFill>
                      <a:schemeClr val="bg1"/>
                    </a:solidFill>
                  </a:rPr>
                </a:br>
                <a:r>
                  <a:rPr lang="ru-RU" sz="1377" b="1" kern="0" dirty="0">
                    <a:solidFill>
                      <a:schemeClr val="bg1"/>
                    </a:solidFill>
                  </a:rPr>
                  <a:t>кредитор 4</a:t>
                </a:r>
              </a:p>
            </p:txBody>
          </p:sp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A2146701-545D-4040-AE58-803AE2D94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028442" y="5029640"/>
              <a:ext cx="208902" cy="208902"/>
            </a:xfrm>
            <a:prstGeom prst="rect">
              <a:avLst/>
            </a:prstGeom>
          </p:spPr>
        </p:pic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AF39450F-5DFD-4AA9-9060-703001AFE43D}"/>
                </a:ext>
              </a:extLst>
            </p:cNvPr>
            <p:cNvGrpSpPr/>
            <p:nvPr/>
          </p:nvGrpSpPr>
          <p:grpSpPr>
            <a:xfrm rot="10800000">
              <a:off x="4282354" y="4842398"/>
              <a:ext cx="91076" cy="78117"/>
              <a:chOff x="4691768" y="-422341"/>
              <a:chExt cx="860164" cy="364114"/>
            </a:xfrm>
          </p:grpSpPr>
          <p:sp>
            <p:nvSpPr>
              <p:cNvPr id="84" name="Стрелка: шеврон 83">
                <a:extLst>
                  <a:ext uri="{FF2B5EF4-FFF2-40B4-BE49-F238E27FC236}">
                    <a16:creationId xmlns:a16="http://schemas.microsoft.com/office/drawing/2014/main" id="{ACAC73E8-6870-455F-ACA0-2ED25A7203C8}"/>
                  </a:ext>
                </a:extLst>
              </p:cNvPr>
              <p:cNvSpPr/>
              <p:nvPr/>
            </p:nvSpPr>
            <p:spPr>
              <a:xfrm>
                <a:off x="4691768" y="-422336"/>
                <a:ext cx="484633" cy="364109"/>
              </a:xfrm>
              <a:prstGeom prst="chevron">
                <a:avLst/>
              </a:prstGeom>
              <a:solidFill>
                <a:srgbClr val="0E588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7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Стрелка: шеврон 84">
                <a:extLst>
                  <a:ext uri="{FF2B5EF4-FFF2-40B4-BE49-F238E27FC236}">
                    <a16:creationId xmlns:a16="http://schemas.microsoft.com/office/drawing/2014/main" id="{BC695C96-C6E5-491A-8CAD-06F086778A36}"/>
                  </a:ext>
                </a:extLst>
              </p:cNvPr>
              <p:cNvSpPr/>
              <p:nvPr/>
            </p:nvSpPr>
            <p:spPr>
              <a:xfrm>
                <a:off x="5067299" y="-422341"/>
                <a:ext cx="484633" cy="364114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77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B287B41E-F5C0-4C58-9C14-0F08F4BEB3BF}"/>
                </a:ext>
              </a:extLst>
            </p:cNvPr>
            <p:cNvGrpSpPr/>
            <p:nvPr/>
          </p:nvGrpSpPr>
          <p:grpSpPr>
            <a:xfrm>
              <a:off x="4812298" y="5094018"/>
              <a:ext cx="91076" cy="78117"/>
              <a:chOff x="4691768" y="-422341"/>
              <a:chExt cx="860164" cy="364114"/>
            </a:xfrm>
          </p:grpSpPr>
          <p:sp>
            <p:nvSpPr>
              <p:cNvPr id="82" name="Стрелка: шеврон 81">
                <a:extLst>
                  <a:ext uri="{FF2B5EF4-FFF2-40B4-BE49-F238E27FC236}">
                    <a16:creationId xmlns:a16="http://schemas.microsoft.com/office/drawing/2014/main" id="{365C6327-CC4C-4AF7-B479-C6CE198414CE}"/>
                  </a:ext>
                </a:extLst>
              </p:cNvPr>
              <p:cNvSpPr/>
              <p:nvPr/>
            </p:nvSpPr>
            <p:spPr>
              <a:xfrm>
                <a:off x="4691768" y="-422336"/>
                <a:ext cx="484633" cy="364109"/>
              </a:xfrm>
              <a:prstGeom prst="chevron">
                <a:avLst/>
              </a:prstGeom>
              <a:solidFill>
                <a:srgbClr val="0E588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7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Стрелка: шеврон 82">
                <a:extLst>
                  <a:ext uri="{FF2B5EF4-FFF2-40B4-BE49-F238E27FC236}">
                    <a16:creationId xmlns:a16="http://schemas.microsoft.com/office/drawing/2014/main" id="{136136DE-E2AD-4DEF-B8B7-2A5B2227F058}"/>
                  </a:ext>
                </a:extLst>
              </p:cNvPr>
              <p:cNvSpPr/>
              <p:nvPr/>
            </p:nvSpPr>
            <p:spPr>
              <a:xfrm>
                <a:off x="5067299" y="-422341"/>
                <a:ext cx="484633" cy="364114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77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5B804A4D-B815-4462-971A-DC1BD10D9139}"/>
                </a:ext>
              </a:extLst>
            </p:cNvPr>
            <p:cNvGrpSpPr/>
            <p:nvPr/>
          </p:nvGrpSpPr>
          <p:grpSpPr>
            <a:xfrm rot="10800000">
              <a:off x="4282354" y="5346278"/>
              <a:ext cx="91076" cy="78117"/>
              <a:chOff x="4691768" y="-422341"/>
              <a:chExt cx="860164" cy="364114"/>
            </a:xfrm>
          </p:grpSpPr>
          <p:sp>
            <p:nvSpPr>
              <p:cNvPr id="80" name="Стрелка: шеврон 79">
                <a:extLst>
                  <a:ext uri="{FF2B5EF4-FFF2-40B4-BE49-F238E27FC236}">
                    <a16:creationId xmlns:a16="http://schemas.microsoft.com/office/drawing/2014/main" id="{4584821E-2558-4DDF-B739-700FA380905E}"/>
                  </a:ext>
                </a:extLst>
              </p:cNvPr>
              <p:cNvSpPr/>
              <p:nvPr/>
            </p:nvSpPr>
            <p:spPr>
              <a:xfrm>
                <a:off x="4691768" y="-422336"/>
                <a:ext cx="484633" cy="364109"/>
              </a:xfrm>
              <a:prstGeom prst="chevron">
                <a:avLst/>
              </a:prstGeom>
              <a:solidFill>
                <a:srgbClr val="0E588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7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Стрелка: шеврон 80">
                <a:extLst>
                  <a:ext uri="{FF2B5EF4-FFF2-40B4-BE49-F238E27FC236}">
                    <a16:creationId xmlns:a16="http://schemas.microsoft.com/office/drawing/2014/main" id="{5969761B-8176-4AB9-A08D-EEBB1FEF7793}"/>
                  </a:ext>
                </a:extLst>
              </p:cNvPr>
              <p:cNvSpPr/>
              <p:nvPr/>
            </p:nvSpPr>
            <p:spPr>
              <a:xfrm>
                <a:off x="5067299" y="-422341"/>
                <a:ext cx="484633" cy="364114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77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7DBB9EA3-5DDE-4E5C-839D-77E6E6589E27}"/>
                </a:ext>
              </a:extLst>
            </p:cNvPr>
            <p:cNvGrpSpPr/>
            <p:nvPr/>
          </p:nvGrpSpPr>
          <p:grpSpPr>
            <a:xfrm rot="10800000" flipH="1">
              <a:off x="2120181" y="5094018"/>
              <a:ext cx="91076" cy="78117"/>
              <a:chOff x="4691768" y="-422341"/>
              <a:chExt cx="860164" cy="364114"/>
            </a:xfrm>
          </p:grpSpPr>
          <p:sp>
            <p:nvSpPr>
              <p:cNvPr id="78" name="Стрелка: шеврон 77">
                <a:extLst>
                  <a:ext uri="{FF2B5EF4-FFF2-40B4-BE49-F238E27FC236}">
                    <a16:creationId xmlns:a16="http://schemas.microsoft.com/office/drawing/2014/main" id="{37BCBB47-0B04-421F-A2E4-7CFB67E1A05C}"/>
                  </a:ext>
                </a:extLst>
              </p:cNvPr>
              <p:cNvSpPr/>
              <p:nvPr/>
            </p:nvSpPr>
            <p:spPr>
              <a:xfrm>
                <a:off x="4691768" y="-422336"/>
                <a:ext cx="484633" cy="364109"/>
              </a:xfrm>
              <a:prstGeom prst="chevron">
                <a:avLst/>
              </a:prstGeom>
              <a:solidFill>
                <a:srgbClr val="0E588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77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Стрелка: шеврон 78">
                <a:extLst>
                  <a:ext uri="{FF2B5EF4-FFF2-40B4-BE49-F238E27FC236}">
                    <a16:creationId xmlns:a16="http://schemas.microsoft.com/office/drawing/2014/main" id="{DC7E5B2F-EE83-40C5-BC99-7A76C8F3BB66}"/>
                  </a:ext>
                </a:extLst>
              </p:cNvPr>
              <p:cNvSpPr/>
              <p:nvPr/>
            </p:nvSpPr>
            <p:spPr>
              <a:xfrm>
                <a:off x="5067299" y="-422341"/>
                <a:ext cx="484633" cy="364114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77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927F937F-0415-41F2-82D9-893E735A53D4}"/>
                </a:ext>
              </a:extLst>
            </p:cNvPr>
            <p:cNvSpPr/>
            <p:nvPr/>
          </p:nvSpPr>
          <p:spPr>
            <a:xfrm>
              <a:off x="2235480" y="4856635"/>
              <a:ext cx="657222" cy="562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918" i="1" kern="0" dirty="0">
                  <a:solidFill>
                    <a:schemeClr val="bg1"/>
                  </a:solidFill>
                </a:rPr>
                <a:t>Выдача / погашение кредита / получение обеспечения</a:t>
              </a:r>
            </a:p>
          </p:txBody>
        </p:sp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80B464F1-4461-48B0-8445-BB99D15C880A}"/>
                </a:ext>
              </a:extLst>
            </p:cNvPr>
            <p:cNvGrpSpPr/>
            <p:nvPr/>
          </p:nvGrpSpPr>
          <p:grpSpPr>
            <a:xfrm>
              <a:off x="4534178" y="4424858"/>
              <a:ext cx="951353" cy="291239"/>
              <a:chOff x="2106515" y="5368855"/>
              <a:chExt cx="951353" cy="291239"/>
            </a:xfrm>
          </p:grpSpPr>
          <p:sp>
            <p:nvSpPr>
              <p:cNvPr id="72" name="Прямоугольник 71">
                <a:extLst>
                  <a:ext uri="{FF2B5EF4-FFF2-40B4-BE49-F238E27FC236}">
                    <a16:creationId xmlns:a16="http://schemas.microsoft.com/office/drawing/2014/main" id="{0A04695D-EBAA-4A5C-A5FD-39DEB436CCD9}"/>
                  </a:ext>
                </a:extLst>
              </p:cNvPr>
              <p:cNvSpPr/>
              <p:nvPr/>
            </p:nvSpPr>
            <p:spPr>
              <a:xfrm>
                <a:off x="2106515" y="5368855"/>
                <a:ext cx="951353" cy="291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13903">
                  <a:spcAft>
                    <a:spcPts val="306"/>
                  </a:spcAft>
                  <a:defRPr/>
                </a:pPr>
                <a:r>
                  <a:rPr lang="ru-RU" sz="918" i="1" kern="0" dirty="0">
                    <a:solidFill>
                      <a:schemeClr val="bg1"/>
                    </a:solidFill>
                  </a:rPr>
                  <a:t>Выдача</a:t>
                </a:r>
              </a:p>
              <a:p>
                <a:pPr defTabSz="713903">
                  <a:spcAft>
                    <a:spcPts val="306"/>
                  </a:spcAft>
                  <a:defRPr/>
                </a:pPr>
                <a:r>
                  <a:rPr lang="ru-RU" sz="918" i="1" kern="0" dirty="0">
                    <a:solidFill>
                      <a:schemeClr val="bg1"/>
                    </a:solidFill>
                  </a:rPr>
                  <a:t>Погашение кредита</a:t>
                </a:r>
              </a:p>
            </p:txBody>
          </p:sp>
          <p:cxnSp>
            <p:nvCxnSpPr>
              <p:cNvPr id="73" name="Прямая соединительная линия 72">
                <a:extLst>
                  <a:ext uri="{FF2B5EF4-FFF2-40B4-BE49-F238E27FC236}">
                    <a16:creationId xmlns:a16="http://schemas.microsoft.com/office/drawing/2014/main" id="{CC1B2E6C-D1F2-4788-A5F9-1B0B6840F2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763" y="5645454"/>
                <a:ext cx="392626" cy="0"/>
              </a:xfrm>
              <a:prstGeom prst="line">
                <a:avLst/>
              </a:prstGeom>
              <a:ln w="571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927F937F-0415-41F2-82D9-893E735A53D4}"/>
                </a:ext>
              </a:extLst>
            </p:cNvPr>
            <p:cNvSpPr/>
            <p:nvPr/>
          </p:nvSpPr>
          <p:spPr>
            <a:xfrm>
              <a:off x="3037313" y="5669708"/>
              <a:ext cx="936635" cy="46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918" i="1" kern="0" dirty="0" smtClean="0">
                  <a:solidFill>
                    <a:schemeClr val="bg1"/>
                  </a:solidFill>
                </a:rPr>
                <a:t>Эффективное управление обеспечением в российском праве</a:t>
              </a:r>
              <a:endParaRPr lang="ru-RU" sz="918" i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4DEBD12-BCC8-4DBD-B7D0-A7AC8A8F1E4F}"/>
              </a:ext>
            </a:extLst>
          </p:cNvPr>
          <p:cNvGrpSpPr/>
          <p:nvPr/>
        </p:nvGrpSpPr>
        <p:grpSpPr>
          <a:xfrm>
            <a:off x="350669" y="4069238"/>
            <a:ext cx="608293" cy="608293"/>
            <a:chOff x="1552839" y="4397829"/>
            <a:chExt cx="794900" cy="794900"/>
          </a:xfrm>
        </p:grpSpPr>
        <p:sp>
          <p:nvSpPr>
            <p:cNvPr id="134" name="Овал 133">
              <a:extLst>
                <a:ext uri="{FF2B5EF4-FFF2-40B4-BE49-F238E27FC236}">
                  <a16:creationId xmlns:a16="http://schemas.microsoft.com/office/drawing/2014/main" id="{31387B73-032F-4F55-8C4D-D5C886A7CB27}"/>
                </a:ext>
              </a:extLst>
            </p:cNvPr>
            <p:cNvSpPr/>
            <p:nvPr/>
          </p:nvSpPr>
          <p:spPr>
            <a:xfrm>
              <a:off x="1603870" y="4452886"/>
              <a:ext cx="692836" cy="68478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glow rad="177800">
                <a:schemeClr val="accent4">
                  <a:alpha val="18000"/>
                </a:schemeClr>
              </a:glow>
            </a:effectLst>
          </p:spPr>
          <p:txBody>
            <a:bodyPr rtlCol="0" anchor="ctr"/>
            <a:lstStyle/>
            <a:p>
              <a:pPr algn="ctr" defTabSz="349849">
                <a:defRPr/>
              </a:pPr>
              <a:endParaRPr lang="ru-RU" sz="536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35" name="Овал 134">
              <a:extLst>
                <a:ext uri="{FF2B5EF4-FFF2-40B4-BE49-F238E27FC236}">
                  <a16:creationId xmlns:a16="http://schemas.microsoft.com/office/drawing/2014/main" id="{24EE2E82-028C-4DB6-8DE6-95F915C73CF6}"/>
                </a:ext>
              </a:extLst>
            </p:cNvPr>
            <p:cNvSpPr/>
            <p:nvPr/>
          </p:nvSpPr>
          <p:spPr>
            <a:xfrm>
              <a:off x="1637990" y="4483594"/>
              <a:ext cx="624597" cy="617340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9849">
                <a:defRPr/>
              </a:pPr>
              <a:endParaRPr lang="ru-RU" sz="536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36" name="Овал 135">
              <a:extLst>
                <a:ext uri="{FF2B5EF4-FFF2-40B4-BE49-F238E27FC236}">
                  <a16:creationId xmlns:a16="http://schemas.microsoft.com/office/drawing/2014/main" id="{82B8968B-92C0-4C74-8F97-719EEDD2ED3A}"/>
                </a:ext>
              </a:extLst>
            </p:cNvPr>
            <p:cNvSpPr/>
            <p:nvPr/>
          </p:nvSpPr>
          <p:spPr>
            <a:xfrm>
              <a:off x="1552839" y="4397829"/>
              <a:ext cx="794900" cy="794900"/>
            </a:xfrm>
            <a:prstGeom prst="ellipse">
              <a:avLst/>
            </a:prstGeom>
            <a:noFill/>
            <a:ln w="9525" cap="flat" cmpd="sng" algn="ctr">
              <a:solidFill>
                <a:schemeClr val="accent4">
                  <a:alpha val="1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9849">
                <a:defRPr/>
              </a:pPr>
              <a:endParaRPr lang="ru-RU" sz="1071" kern="0" dirty="0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77C8B39B-AD6D-4CA5-85B0-94E4463C5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748049" y="4564086"/>
              <a:ext cx="404477" cy="404477"/>
            </a:xfrm>
            <a:prstGeom prst="rect">
              <a:avLst/>
            </a:prstGeom>
          </p:spPr>
        </p:pic>
      </p:grp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id="{7AEAFF8E-E859-4622-A1E6-9EEC972F01A8}"/>
              </a:ext>
            </a:extLst>
          </p:cNvPr>
          <p:cNvCxnSpPr>
            <a:cxnSpLocks/>
          </p:cNvCxnSpPr>
          <p:nvPr/>
        </p:nvCxnSpPr>
        <p:spPr>
          <a:xfrm>
            <a:off x="6249715" y="3987988"/>
            <a:ext cx="557203" cy="0"/>
          </a:xfrm>
          <a:prstGeom prst="line">
            <a:avLst/>
          </a:prstGeom>
          <a:ln w="571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Номер слайда 2">
            <a:extLst>
              <a:ext uri="{FF2B5EF4-FFF2-40B4-BE49-F238E27FC236}">
                <a16:creationId xmlns:a16="http://schemas.microsoft.com/office/drawing/2014/main" id="{9053AC54-C5F8-4FB9-93E2-8609169E5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9120" y="6540501"/>
            <a:ext cx="861060" cy="250824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1C64872-DD91-4997-B8A8-265F8B975AEB}"/>
              </a:ext>
            </a:extLst>
          </p:cNvPr>
          <p:cNvSpPr/>
          <p:nvPr/>
        </p:nvSpPr>
        <p:spPr>
          <a:xfrm flipH="1">
            <a:off x="467543" y="1029791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823604">
              <a:spcBef>
                <a:spcPts val="137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ВЭБ имеет полный набор компетенций для реализации сделок по синдицированному кредитованию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2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1530" dirty="0" smtClean="0"/>
              <a:t>Дорожная карта по развитию рынка синдикаций</a:t>
            </a:r>
            <a:endParaRPr lang="ru-RU" sz="153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AF5309A-6A7A-485E-869D-265482976546}"/>
              </a:ext>
            </a:extLst>
          </p:cNvPr>
          <p:cNvGrpSpPr/>
          <p:nvPr/>
        </p:nvGrpSpPr>
        <p:grpSpPr>
          <a:xfrm>
            <a:off x="5943598" y="3697603"/>
            <a:ext cx="2876551" cy="2611122"/>
            <a:chOff x="5943598" y="3697603"/>
            <a:chExt cx="2876551" cy="2611122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61DC4A5B-6250-43BB-9980-267215FC71CD}"/>
                </a:ext>
              </a:extLst>
            </p:cNvPr>
            <p:cNvSpPr/>
            <p:nvPr/>
          </p:nvSpPr>
          <p:spPr>
            <a:xfrm>
              <a:off x="6141268" y="3697603"/>
              <a:ext cx="2678881" cy="2611122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72C69DA1-DC1E-459B-A66C-9937F85CC951}"/>
                </a:ext>
              </a:extLst>
            </p:cNvPr>
            <p:cNvSpPr/>
            <p:nvPr/>
          </p:nvSpPr>
          <p:spPr>
            <a:xfrm>
              <a:off x="6191398" y="5176341"/>
              <a:ext cx="25786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500"/>
                </a:spcBef>
                <a:buClr>
                  <a:srgbClr val="0181C1"/>
                </a:buClr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Развитие вторичного рынка синдицированных кредитов</a:t>
              </a:r>
              <a:endParaRPr lang="ru-RU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0E00824-29FF-455F-A047-BC885BE15912}"/>
                </a:ext>
              </a:extLst>
            </p:cNvPr>
            <p:cNvSpPr txBox="1"/>
            <p:nvPr/>
          </p:nvSpPr>
          <p:spPr>
            <a:xfrm>
              <a:off x="5943598" y="3722565"/>
              <a:ext cx="594591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05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FE8A9154-1824-4FCE-9DB6-6DDD8CFE75CB}"/>
                </a:ext>
              </a:extLst>
            </p:cNvPr>
            <p:cNvCxnSpPr/>
            <p:nvPr/>
          </p:nvCxnSpPr>
          <p:spPr>
            <a:xfrm>
              <a:off x="7212194" y="5088981"/>
              <a:ext cx="537029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DE6DF9B8-A7DE-4086-AC54-47AF11C8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01891" y="3999818"/>
              <a:ext cx="757634" cy="757634"/>
            </a:xfrm>
            <a:prstGeom prst="rect">
              <a:avLst/>
            </a:prstGeom>
          </p:spPr>
        </p:pic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AF5F1F02-0A86-434D-889C-4BE25F3A3F9A}"/>
                </a:ext>
              </a:extLst>
            </p:cNvPr>
            <p:cNvGrpSpPr/>
            <p:nvPr/>
          </p:nvGrpSpPr>
          <p:grpSpPr>
            <a:xfrm>
              <a:off x="6807701" y="3705628"/>
              <a:ext cx="1346014" cy="1346014"/>
              <a:chOff x="3889829" y="799140"/>
              <a:chExt cx="1364342" cy="1364342"/>
            </a:xfrm>
          </p:grpSpPr>
          <p:sp>
            <p:nvSpPr>
              <p:cNvPr id="111" name="Овал 110">
                <a:extLst>
                  <a:ext uri="{FF2B5EF4-FFF2-40B4-BE49-F238E27FC236}">
                    <a16:creationId xmlns:a16="http://schemas.microsoft.com/office/drawing/2014/main" id="{5F468690-8172-4B95-BAD4-40F775F06206}"/>
                  </a:ext>
                </a:extLst>
              </p:cNvPr>
              <p:cNvSpPr/>
              <p:nvPr/>
            </p:nvSpPr>
            <p:spPr>
              <a:xfrm>
                <a:off x="4093029" y="1002340"/>
                <a:ext cx="957942" cy="9579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Овал 111">
                <a:extLst>
                  <a:ext uri="{FF2B5EF4-FFF2-40B4-BE49-F238E27FC236}">
                    <a16:creationId xmlns:a16="http://schemas.microsoft.com/office/drawing/2014/main" id="{9AC7A0DA-22A7-40FD-8CC7-3A4E7EA3EBA8}"/>
                  </a:ext>
                </a:extLst>
              </p:cNvPr>
              <p:cNvSpPr/>
              <p:nvPr/>
            </p:nvSpPr>
            <p:spPr>
              <a:xfrm>
                <a:off x="3990575" y="899886"/>
                <a:ext cx="1162850" cy="116285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1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Овал 112">
                <a:extLst>
                  <a:ext uri="{FF2B5EF4-FFF2-40B4-BE49-F238E27FC236}">
                    <a16:creationId xmlns:a16="http://schemas.microsoft.com/office/drawing/2014/main" id="{8FF90696-9052-4A1B-A3F7-9065D2F4F13F}"/>
                  </a:ext>
                </a:extLst>
              </p:cNvPr>
              <p:cNvSpPr/>
              <p:nvPr/>
            </p:nvSpPr>
            <p:spPr>
              <a:xfrm>
                <a:off x="3889829" y="799140"/>
                <a:ext cx="1364342" cy="13643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53AC54-C5F8-4FB9-93E2-8609169E5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9B814EE-5897-454B-BDDD-A812D7D6CF84}"/>
              </a:ext>
            </a:extLst>
          </p:cNvPr>
          <p:cNvGrpSpPr/>
          <p:nvPr/>
        </p:nvGrpSpPr>
        <p:grpSpPr>
          <a:xfrm>
            <a:off x="152398" y="800099"/>
            <a:ext cx="2865349" cy="2611122"/>
            <a:chOff x="152398" y="800099"/>
            <a:chExt cx="2865349" cy="2611122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FDE38A94-D25F-4FC9-A91C-9E5DE5E7F501}"/>
                </a:ext>
              </a:extLst>
            </p:cNvPr>
            <p:cNvSpPr/>
            <p:nvPr/>
          </p:nvSpPr>
          <p:spPr>
            <a:xfrm>
              <a:off x="338866" y="800099"/>
              <a:ext cx="2678881" cy="2611122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9CE1D7F-D9C9-466D-A739-29F52A18112F}"/>
                </a:ext>
              </a:extLst>
            </p:cNvPr>
            <p:cNvSpPr/>
            <p:nvPr/>
          </p:nvSpPr>
          <p:spPr>
            <a:xfrm>
              <a:off x="415067" y="2283525"/>
              <a:ext cx="2489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500"/>
                </a:spcBef>
                <a:buClr>
                  <a:srgbClr val="0181C1"/>
                </a:buClr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Законодательство, регулирование, стандарты рынка</a:t>
              </a:r>
              <a:endParaRPr lang="ru-RU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E50DC5E-9C74-4751-B012-2D3CF7601684}"/>
                </a:ext>
              </a:extLst>
            </p:cNvPr>
            <p:cNvSpPr txBox="1"/>
            <p:nvPr/>
          </p:nvSpPr>
          <p:spPr>
            <a:xfrm>
              <a:off x="152398" y="805194"/>
              <a:ext cx="594591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01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5839A85B-5BB7-497F-97D6-72E1BC117D89}"/>
                </a:ext>
              </a:extLst>
            </p:cNvPr>
            <p:cNvCxnSpPr/>
            <p:nvPr/>
          </p:nvCxnSpPr>
          <p:spPr>
            <a:xfrm>
              <a:off x="1391153" y="2191477"/>
              <a:ext cx="537029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Группа 101">
              <a:extLst>
                <a:ext uri="{FF2B5EF4-FFF2-40B4-BE49-F238E27FC236}">
                  <a16:creationId xmlns:a16="http://schemas.microsoft.com/office/drawing/2014/main" id="{C78B3FC7-4F62-428D-8FE0-4CE036DE7665}"/>
                </a:ext>
              </a:extLst>
            </p:cNvPr>
            <p:cNvGrpSpPr/>
            <p:nvPr/>
          </p:nvGrpSpPr>
          <p:grpSpPr>
            <a:xfrm>
              <a:off x="1005299" y="808304"/>
              <a:ext cx="1346014" cy="1346014"/>
              <a:chOff x="3889829" y="799140"/>
              <a:chExt cx="1364342" cy="1364342"/>
            </a:xfrm>
          </p:grpSpPr>
          <p:sp>
            <p:nvSpPr>
              <p:cNvPr id="103" name="Овал 102">
                <a:extLst>
                  <a:ext uri="{FF2B5EF4-FFF2-40B4-BE49-F238E27FC236}">
                    <a16:creationId xmlns:a16="http://schemas.microsoft.com/office/drawing/2014/main" id="{2183C0B3-8A70-4885-9956-F9133D1361FE}"/>
                  </a:ext>
                </a:extLst>
              </p:cNvPr>
              <p:cNvSpPr/>
              <p:nvPr/>
            </p:nvSpPr>
            <p:spPr>
              <a:xfrm>
                <a:off x="4093029" y="1002340"/>
                <a:ext cx="957942" cy="9579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Овал 103">
                <a:extLst>
                  <a:ext uri="{FF2B5EF4-FFF2-40B4-BE49-F238E27FC236}">
                    <a16:creationId xmlns:a16="http://schemas.microsoft.com/office/drawing/2014/main" id="{617CBC34-70C9-4E14-A31F-7AB8D100754D}"/>
                  </a:ext>
                </a:extLst>
              </p:cNvPr>
              <p:cNvSpPr/>
              <p:nvPr/>
            </p:nvSpPr>
            <p:spPr>
              <a:xfrm>
                <a:off x="3990575" y="899886"/>
                <a:ext cx="1162850" cy="116285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1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Овал 104">
                <a:extLst>
                  <a:ext uri="{FF2B5EF4-FFF2-40B4-BE49-F238E27FC236}">
                    <a16:creationId xmlns:a16="http://schemas.microsoft.com/office/drawing/2014/main" id="{C127DE5A-8677-4394-8595-73CF4EFC1F45}"/>
                  </a:ext>
                </a:extLst>
              </p:cNvPr>
              <p:cNvSpPr/>
              <p:nvPr/>
            </p:nvSpPr>
            <p:spPr>
              <a:xfrm>
                <a:off x="3889829" y="799140"/>
                <a:ext cx="1364342" cy="13643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9A9606C-E041-4599-B53D-508E7EAC4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2893" y="1115898"/>
              <a:ext cx="762000" cy="762000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57616BF-17CE-408F-B1BD-06B201870F60}"/>
              </a:ext>
            </a:extLst>
          </p:cNvPr>
          <p:cNvGrpSpPr/>
          <p:nvPr/>
        </p:nvGrpSpPr>
        <p:grpSpPr>
          <a:xfrm>
            <a:off x="3040741" y="800099"/>
            <a:ext cx="2870700" cy="2611122"/>
            <a:chOff x="3040741" y="800099"/>
            <a:chExt cx="2870700" cy="2611122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22D997B7-6F54-4B01-89F9-BEA3FBA075D2}"/>
                </a:ext>
              </a:extLst>
            </p:cNvPr>
            <p:cNvSpPr/>
            <p:nvPr/>
          </p:nvSpPr>
          <p:spPr>
            <a:xfrm>
              <a:off x="3232560" y="800099"/>
              <a:ext cx="2678881" cy="2611122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FDE1809E-498F-42BD-B77E-2FBF3DEECF91}"/>
                </a:ext>
              </a:extLst>
            </p:cNvPr>
            <p:cNvSpPr/>
            <p:nvPr/>
          </p:nvSpPr>
          <p:spPr>
            <a:xfrm>
              <a:off x="3381829" y="2283525"/>
              <a:ext cx="23803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500"/>
                </a:spcBef>
                <a:buClr>
                  <a:srgbClr val="0181C1"/>
                </a:buClr>
                <a:defRPr/>
              </a:pPr>
              <a:r>
                <a:rPr lang="ru-RU" sz="1600" dirty="0" smtClean="0">
                  <a:solidFill>
                    <a:schemeClr val="bg1"/>
                  </a:solidFill>
                  <a:cs typeface="Arial" pitchFamily="34" charset="0"/>
                </a:rPr>
                <a:t>Работа с широким пулом инвесторов, включая банки и МФО</a:t>
              </a:r>
              <a:endParaRPr lang="ru-RU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3CDD9C1-EE7C-470C-9D3F-E7F6480ADB44}"/>
                </a:ext>
              </a:extLst>
            </p:cNvPr>
            <p:cNvSpPr txBox="1"/>
            <p:nvPr/>
          </p:nvSpPr>
          <p:spPr>
            <a:xfrm>
              <a:off x="3040741" y="805194"/>
              <a:ext cx="594591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02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58639FE4-01AD-43F7-86DC-5B0A7B412A48}"/>
                </a:ext>
              </a:extLst>
            </p:cNvPr>
            <p:cNvCxnSpPr/>
            <p:nvPr/>
          </p:nvCxnSpPr>
          <p:spPr>
            <a:xfrm>
              <a:off x="4303486" y="2191477"/>
              <a:ext cx="537029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33CE9579-5B18-4FD1-829B-CCA69D66005B}"/>
                </a:ext>
              </a:extLst>
            </p:cNvPr>
            <p:cNvSpPr/>
            <p:nvPr/>
          </p:nvSpPr>
          <p:spPr>
            <a:xfrm>
              <a:off x="4099463" y="1008774"/>
              <a:ext cx="945073" cy="945073"/>
            </a:xfrm>
            <a:prstGeom prst="ellipse">
              <a:avLst/>
            </a:prstGeom>
            <a:noFill/>
            <a:ln w="9525">
              <a:solidFill>
                <a:schemeClr val="accent1"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B6F9110D-DD67-44AA-9F8C-57DEFB831328}"/>
                </a:ext>
              </a:extLst>
            </p:cNvPr>
            <p:cNvSpPr/>
            <p:nvPr/>
          </p:nvSpPr>
          <p:spPr>
            <a:xfrm>
              <a:off x="3998386" y="907697"/>
              <a:ext cx="1147229" cy="1147229"/>
            </a:xfrm>
            <a:prstGeom prst="ellipse">
              <a:avLst/>
            </a:prstGeom>
            <a:noFill/>
            <a:ln w="9525">
              <a:solidFill>
                <a:schemeClr val="accent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6ACEFDA1-FD33-422F-B5CD-0BBEBD5C1673}"/>
                </a:ext>
              </a:extLst>
            </p:cNvPr>
            <p:cNvSpPr/>
            <p:nvPr/>
          </p:nvSpPr>
          <p:spPr>
            <a:xfrm>
              <a:off x="3898993" y="808304"/>
              <a:ext cx="1346014" cy="1346014"/>
            </a:xfrm>
            <a:prstGeom prst="ellipse">
              <a:avLst/>
            </a:prstGeom>
            <a:noFill/>
            <a:ln w="9525">
              <a:solidFill>
                <a:schemeClr val="accent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A527EE2-7C8C-4857-87BF-9579EC4EC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91000" y="1100311"/>
              <a:ext cx="762000" cy="762000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BE5B73E-C637-4E87-8D20-753CDF78A6B9}"/>
              </a:ext>
            </a:extLst>
          </p:cNvPr>
          <p:cNvGrpSpPr/>
          <p:nvPr/>
        </p:nvGrpSpPr>
        <p:grpSpPr>
          <a:xfrm>
            <a:off x="5943598" y="800099"/>
            <a:ext cx="2876551" cy="2611122"/>
            <a:chOff x="5943598" y="800099"/>
            <a:chExt cx="2876551" cy="2611122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FE4AC608-CD35-48B7-B1E1-3A27F4F84D39}"/>
                </a:ext>
              </a:extLst>
            </p:cNvPr>
            <p:cNvSpPr/>
            <p:nvPr/>
          </p:nvSpPr>
          <p:spPr>
            <a:xfrm>
              <a:off x="6141268" y="800099"/>
              <a:ext cx="2678881" cy="2611122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8CC03D40-2453-4EF8-A733-8C1C5981CD81}"/>
                </a:ext>
              </a:extLst>
            </p:cNvPr>
            <p:cNvSpPr/>
            <p:nvPr/>
          </p:nvSpPr>
          <p:spPr>
            <a:xfrm>
              <a:off x="6290537" y="2283525"/>
              <a:ext cx="238034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500"/>
                </a:spcBef>
                <a:buClr>
                  <a:srgbClr val="0181C1"/>
                </a:buClr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Стандартная документация, юридические консультанты</a:t>
              </a:r>
              <a:endParaRPr lang="ru-RU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D256D3A-29D7-4633-B625-151B11288EF2}"/>
                </a:ext>
              </a:extLst>
            </p:cNvPr>
            <p:cNvSpPr txBox="1"/>
            <p:nvPr/>
          </p:nvSpPr>
          <p:spPr>
            <a:xfrm>
              <a:off x="5943598" y="805194"/>
              <a:ext cx="594591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03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A89E4D7B-5BD4-422A-9DE4-3437BE9D76A7}"/>
                </a:ext>
              </a:extLst>
            </p:cNvPr>
            <p:cNvCxnSpPr/>
            <p:nvPr/>
          </p:nvCxnSpPr>
          <p:spPr>
            <a:xfrm>
              <a:off x="7212194" y="2191477"/>
              <a:ext cx="537029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6B46B8F2-953C-4662-A458-4F8490BDBDBF}"/>
                </a:ext>
              </a:extLst>
            </p:cNvPr>
            <p:cNvGrpSpPr/>
            <p:nvPr/>
          </p:nvGrpSpPr>
          <p:grpSpPr>
            <a:xfrm>
              <a:off x="6807701" y="808304"/>
              <a:ext cx="1346014" cy="1346014"/>
              <a:chOff x="3889829" y="799140"/>
              <a:chExt cx="1364342" cy="1364342"/>
            </a:xfrm>
          </p:grpSpPr>
          <p:sp>
            <p:nvSpPr>
              <p:cNvPr id="99" name="Овал 98">
                <a:extLst>
                  <a:ext uri="{FF2B5EF4-FFF2-40B4-BE49-F238E27FC236}">
                    <a16:creationId xmlns:a16="http://schemas.microsoft.com/office/drawing/2014/main" id="{D9312E22-EE0A-44D0-8BC0-4A6A2B6AB148}"/>
                  </a:ext>
                </a:extLst>
              </p:cNvPr>
              <p:cNvSpPr/>
              <p:nvPr/>
            </p:nvSpPr>
            <p:spPr>
              <a:xfrm>
                <a:off x="4093029" y="1002340"/>
                <a:ext cx="957942" cy="9579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Овал 99">
                <a:extLst>
                  <a:ext uri="{FF2B5EF4-FFF2-40B4-BE49-F238E27FC236}">
                    <a16:creationId xmlns:a16="http://schemas.microsoft.com/office/drawing/2014/main" id="{DB1C2465-DF6C-4EE6-BD31-58F250E2CF69}"/>
                  </a:ext>
                </a:extLst>
              </p:cNvPr>
              <p:cNvSpPr/>
              <p:nvPr/>
            </p:nvSpPr>
            <p:spPr>
              <a:xfrm>
                <a:off x="3990575" y="899886"/>
                <a:ext cx="1162850" cy="116285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1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Овал 100">
                <a:extLst>
                  <a:ext uri="{FF2B5EF4-FFF2-40B4-BE49-F238E27FC236}">
                    <a16:creationId xmlns:a16="http://schemas.microsoft.com/office/drawing/2014/main" id="{557A8200-664E-4FE8-A191-A15DCF232FBB}"/>
                  </a:ext>
                </a:extLst>
              </p:cNvPr>
              <p:cNvSpPr/>
              <p:nvPr/>
            </p:nvSpPr>
            <p:spPr>
              <a:xfrm>
                <a:off x="3889829" y="799140"/>
                <a:ext cx="1364342" cy="13643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9338478-90D8-46E5-A7A3-C1216C7BC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25604" y="1126207"/>
              <a:ext cx="710208" cy="710208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2D45BAB-1F91-480B-B7E0-6A58FD0B0553}"/>
              </a:ext>
            </a:extLst>
          </p:cNvPr>
          <p:cNvGrpSpPr/>
          <p:nvPr/>
        </p:nvGrpSpPr>
        <p:grpSpPr>
          <a:xfrm>
            <a:off x="152398" y="3697603"/>
            <a:ext cx="5938158" cy="2611122"/>
            <a:chOff x="152398" y="3697603"/>
            <a:chExt cx="5938158" cy="2611122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E4BBE18C-7089-4CA5-9122-B0D86A61A491}"/>
                </a:ext>
              </a:extLst>
            </p:cNvPr>
            <p:cNvSpPr/>
            <p:nvPr/>
          </p:nvSpPr>
          <p:spPr>
            <a:xfrm>
              <a:off x="2416363" y="3697603"/>
              <a:ext cx="3495077" cy="2611122"/>
            </a:xfrm>
            <a:prstGeom prst="roundRect">
              <a:avLst>
                <a:gd name="adj" fmla="val 1031"/>
              </a:avLst>
            </a:prstGeom>
            <a:solidFill>
              <a:schemeClr val="tx2"/>
            </a:soli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34162DF6-FB32-4821-AF25-33AB6D880940}"/>
                </a:ext>
              </a:extLst>
            </p:cNvPr>
            <p:cNvSpPr/>
            <p:nvPr/>
          </p:nvSpPr>
          <p:spPr>
            <a:xfrm>
              <a:off x="3180441" y="5720133"/>
              <a:ext cx="2910115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Bef>
                  <a:spcPts val="1500"/>
                </a:spcBef>
                <a:buClr>
                  <a:schemeClr val="accent1"/>
                </a:buClr>
                <a:defRPr/>
              </a:pPr>
              <a:r>
                <a:rPr lang="ru-RU" sz="1400" dirty="0" smtClean="0">
                  <a:solidFill>
                    <a:schemeClr val="tx2">
                      <a:lumMod val="25000"/>
                      <a:lumOff val="75000"/>
                    </a:schemeClr>
                  </a:solidFill>
                  <a:cs typeface="Arial" pitchFamily="34" charset="0"/>
                </a:rPr>
                <a:t>Управление залогом</a:t>
              </a:r>
              <a:endParaRPr lang="ru-RU" sz="1400" dirty="0">
                <a:solidFill>
                  <a:schemeClr val="tx2">
                    <a:lumMod val="25000"/>
                    <a:lumOff val="7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D8F68971-3BD7-49C4-A734-B0B8E9FC43B3}"/>
                </a:ext>
              </a:extLst>
            </p:cNvPr>
            <p:cNvGrpSpPr/>
            <p:nvPr/>
          </p:nvGrpSpPr>
          <p:grpSpPr>
            <a:xfrm>
              <a:off x="3017747" y="4567017"/>
              <a:ext cx="2893693" cy="870855"/>
              <a:chOff x="3017747" y="3537221"/>
              <a:chExt cx="2893693" cy="1117600"/>
            </a:xfrm>
          </p:grpSpPr>
          <p:cxnSp>
            <p:nvCxnSpPr>
              <p:cNvPr id="88" name="Прямая соединительная линия 87">
                <a:extLst>
                  <a:ext uri="{FF2B5EF4-FFF2-40B4-BE49-F238E27FC236}">
                    <a16:creationId xmlns:a16="http://schemas.microsoft.com/office/drawing/2014/main" id="{C4DBC092-C30E-480F-823A-2CF4B1102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7747" y="4654821"/>
                <a:ext cx="2893693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  <a:lumOff val="25000"/>
                    <a:alpha val="2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>
                <a:extLst>
                  <a:ext uri="{FF2B5EF4-FFF2-40B4-BE49-F238E27FC236}">
                    <a16:creationId xmlns:a16="http://schemas.microsoft.com/office/drawing/2014/main" id="{C55C7995-4145-4852-AB64-D4F709D8D1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7747" y="3537221"/>
                <a:ext cx="2893693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  <a:lumOff val="25000"/>
                    <a:alpha val="2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6E0F771E-BCCE-4557-836A-1ED7CEECFCAF}"/>
                </a:ext>
              </a:extLst>
            </p:cNvPr>
            <p:cNvSpPr/>
            <p:nvPr/>
          </p:nvSpPr>
          <p:spPr>
            <a:xfrm>
              <a:off x="3180441" y="3978418"/>
              <a:ext cx="2910115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Bef>
                  <a:spcPts val="1500"/>
                </a:spcBef>
                <a:buClr>
                  <a:schemeClr val="accent1"/>
                </a:buClr>
                <a:defRPr/>
              </a:pPr>
              <a:r>
                <a:rPr lang="ru-RU" sz="1400" dirty="0" smtClean="0">
                  <a:solidFill>
                    <a:schemeClr val="tx2">
                      <a:lumMod val="25000"/>
                      <a:lumOff val="75000"/>
                    </a:schemeClr>
                  </a:solidFill>
                  <a:cs typeface="Arial" pitchFamily="34" charset="0"/>
                </a:rPr>
                <a:t>Организация синдиката</a:t>
              </a:r>
              <a:endParaRPr lang="ru-RU" sz="1400" dirty="0">
                <a:solidFill>
                  <a:schemeClr val="tx2">
                    <a:lumMod val="25000"/>
                    <a:lumOff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1BA529CA-1C66-4DD0-A3A1-981E701CFF78}"/>
                </a:ext>
              </a:extLst>
            </p:cNvPr>
            <p:cNvSpPr/>
            <p:nvPr/>
          </p:nvSpPr>
          <p:spPr>
            <a:xfrm>
              <a:off x="3180441" y="4834761"/>
              <a:ext cx="2910115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Bef>
                  <a:spcPts val="1500"/>
                </a:spcBef>
                <a:buClr>
                  <a:schemeClr val="accent1"/>
                </a:buClr>
                <a:defRPr/>
              </a:pPr>
              <a:r>
                <a:rPr lang="ru-RU" sz="1400" dirty="0" smtClean="0">
                  <a:solidFill>
                    <a:schemeClr val="tx2">
                      <a:lumMod val="25000"/>
                      <a:lumOff val="75000"/>
                    </a:schemeClr>
                  </a:solidFill>
                  <a:cs typeface="Arial" pitchFamily="34" charset="0"/>
                </a:rPr>
                <a:t>Агентские функции</a:t>
              </a:r>
              <a:endParaRPr lang="ru-RU" sz="1400" dirty="0">
                <a:solidFill>
                  <a:schemeClr val="tx2">
                    <a:lumMod val="25000"/>
                    <a:lumOff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Равнобедренный треугольник 115">
              <a:extLst>
                <a:ext uri="{FF2B5EF4-FFF2-40B4-BE49-F238E27FC236}">
                  <a16:creationId xmlns:a16="http://schemas.microsoft.com/office/drawing/2014/main" id="{2301302F-F3E1-4EB5-A584-EBE519C35BE7}"/>
                </a:ext>
              </a:extLst>
            </p:cNvPr>
            <p:cNvSpPr/>
            <p:nvPr/>
          </p:nvSpPr>
          <p:spPr>
            <a:xfrm rot="5400000">
              <a:off x="2989916" y="4102822"/>
              <a:ext cx="138428" cy="96801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7" name="Равнобедренный треугольник 116">
              <a:extLst>
                <a:ext uri="{FF2B5EF4-FFF2-40B4-BE49-F238E27FC236}">
                  <a16:creationId xmlns:a16="http://schemas.microsoft.com/office/drawing/2014/main" id="{7BB5330A-3B35-4214-8603-CEC80D08FF80}"/>
                </a:ext>
              </a:extLst>
            </p:cNvPr>
            <p:cNvSpPr/>
            <p:nvPr/>
          </p:nvSpPr>
          <p:spPr>
            <a:xfrm rot="5400000">
              <a:off x="2989916" y="4954765"/>
              <a:ext cx="138428" cy="96801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8" name="Равнобедренный треугольник 117">
              <a:extLst>
                <a:ext uri="{FF2B5EF4-FFF2-40B4-BE49-F238E27FC236}">
                  <a16:creationId xmlns:a16="http://schemas.microsoft.com/office/drawing/2014/main" id="{13CA2BFA-CB30-4201-BF3C-F934E2736D9E}"/>
                </a:ext>
              </a:extLst>
            </p:cNvPr>
            <p:cNvSpPr/>
            <p:nvPr/>
          </p:nvSpPr>
          <p:spPr>
            <a:xfrm rot="5400000">
              <a:off x="2989916" y="5818365"/>
              <a:ext cx="138428" cy="96801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5659EB1F-2397-4A78-BA70-B3B13663BE59}"/>
                </a:ext>
              </a:extLst>
            </p:cNvPr>
            <p:cNvSpPr/>
            <p:nvPr/>
          </p:nvSpPr>
          <p:spPr>
            <a:xfrm>
              <a:off x="338867" y="3697603"/>
              <a:ext cx="2678880" cy="2611122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5E10283B-0732-471B-9EEC-B18620737A84}"/>
                </a:ext>
              </a:extLst>
            </p:cNvPr>
            <p:cNvCxnSpPr/>
            <p:nvPr/>
          </p:nvCxnSpPr>
          <p:spPr>
            <a:xfrm>
              <a:off x="1391153" y="5088981"/>
              <a:ext cx="537029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41923217-E3F4-4DF1-811E-FA85A919B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77"/>
            <a:stretch/>
          </p:blipFill>
          <p:spPr>
            <a:xfrm>
              <a:off x="1965418" y="4101193"/>
              <a:ext cx="477244" cy="270911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955E779-50A3-4657-B550-30CCB0BBF4AE}"/>
                </a:ext>
              </a:extLst>
            </p:cNvPr>
            <p:cNvSpPr txBox="1"/>
            <p:nvPr/>
          </p:nvSpPr>
          <p:spPr>
            <a:xfrm>
              <a:off x="152398" y="3722565"/>
              <a:ext cx="594591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04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0A697E1C-0B90-4743-9B0A-A874A93F7365}"/>
                </a:ext>
              </a:extLst>
            </p:cNvPr>
            <p:cNvSpPr/>
            <p:nvPr/>
          </p:nvSpPr>
          <p:spPr>
            <a:xfrm>
              <a:off x="478660" y="5118283"/>
              <a:ext cx="239929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500"/>
                </a:spcBef>
                <a:buClr>
                  <a:srgbClr val="0181C1"/>
                </a:buClr>
                <a:defRPr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Инфраструктура </a:t>
              </a:r>
              <a:r>
                <a:rPr lang="ru-RU" sz="16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рынка</a:t>
              </a:r>
              <a:r>
                <a:rPr lang="ru-RU" sz="16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IT</a:t>
              </a:r>
              <a:r>
                <a:rPr lang="ru-RU" sz="16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-решения</a:t>
              </a:r>
              <a:endParaRPr lang="ru-RU" sz="16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1B7E9CA6-9B5C-4438-9A8D-FDADAF39D179}"/>
                </a:ext>
              </a:extLst>
            </p:cNvPr>
            <p:cNvGrpSpPr/>
            <p:nvPr/>
          </p:nvGrpSpPr>
          <p:grpSpPr>
            <a:xfrm>
              <a:off x="1005300" y="3705628"/>
              <a:ext cx="1346014" cy="1346014"/>
              <a:chOff x="3889829" y="799140"/>
              <a:chExt cx="1364342" cy="1364342"/>
            </a:xfrm>
          </p:grpSpPr>
          <p:sp>
            <p:nvSpPr>
              <p:cNvPr id="107" name="Овал 106">
                <a:extLst>
                  <a:ext uri="{FF2B5EF4-FFF2-40B4-BE49-F238E27FC236}">
                    <a16:creationId xmlns:a16="http://schemas.microsoft.com/office/drawing/2014/main" id="{8098346E-9B0B-4C6A-B12E-CA074F37C5E8}"/>
                  </a:ext>
                </a:extLst>
              </p:cNvPr>
              <p:cNvSpPr/>
              <p:nvPr/>
            </p:nvSpPr>
            <p:spPr>
              <a:xfrm>
                <a:off x="4093029" y="1002340"/>
                <a:ext cx="957942" cy="9579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Овал 107">
                <a:extLst>
                  <a:ext uri="{FF2B5EF4-FFF2-40B4-BE49-F238E27FC236}">
                    <a16:creationId xmlns:a16="http://schemas.microsoft.com/office/drawing/2014/main" id="{7487BB72-ECC7-40A6-A5A0-7B5F51B2D791}"/>
                  </a:ext>
                </a:extLst>
              </p:cNvPr>
              <p:cNvSpPr/>
              <p:nvPr/>
            </p:nvSpPr>
            <p:spPr>
              <a:xfrm>
                <a:off x="3990575" y="899886"/>
                <a:ext cx="1162850" cy="116285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1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Овал 108">
                <a:extLst>
                  <a:ext uri="{FF2B5EF4-FFF2-40B4-BE49-F238E27FC236}">
                    <a16:creationId xmlns:a16="http://schemas.microsoft.com/office/drawing/2014/main" id="{BA0D9E15-7A77-4342-A851-4E3E740D7566}"/>
                  </a:ext>
                </a:extLst>
              </p:cNvPr>
              <p:cNvSpPr/>
              <p:nvPr/>
            </p:nvSpPr>
            <p:spPr>
              <a:xfrm>
                <a:off x="3889829" y="799140"/>
                <a:ext cx="1364342" cy="13643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5ECD60A-AA4C-4A92-91EA-F10ACE6E5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2879" y="4015778"/>
              <a:ext cx="725714" cy="72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7824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Приложение. Синдикаты </a:t>
            </a:r>
            <a:r>
              <a:rPr lang="ru-RU" dirty="0" smtClean="0"/>
              <a:t>на российском рынке </a:t>
            </a:r>
            <a:r>
              <a:rPr lang="ru-RU" dirty="0" smtClean="0"/>
              <a:t>для химической отрасли</a:t>
            </a:r>
            <a:endParaRPr lang="ru-RU" baseline="30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928783"/>
              </p:ext>
            </p:extLst>
          </p:nvPr>
        </p:nvGraphicFramePr>
        <p:xfrm>
          <a:off x="514024" y="836712"/>
          <a:ext cx="8234442" cy="5256584"/>
        </p:xfrm>
        <a:graphic>
          <a:graphicData uri="http://schemas.openxmlformats.org/drawingml/2006/table">
            <a:tbl>
              <a:tblPr/>
              <a:tblGrid>
                <a:gridCol w="1372407">
                  <a:extLst>
                    <a:ext uri="{9D8B030D-6E8A-4147-A177-3AD203B41FA5}">
                      <a16:colId xmlns:a16="http://schemas.microsoft.com/office/drawing/2014/main" val="4066092800"/>
                    </a:ext>
                  </a:extLst>
                </a:gridCol>
                <a:gridCol w="1372407">
                  <a:extLst>
                    <a:ext uri="{9D8B030D-6E8A-4147-A177-3AD203B41FA5}">
                      <a16:colId xmlns:a16="http://schemas.microsoft.com/office/drawing/2014/main" val="8178341"/>
                    </a:ext>
                  </a:extLst>
                </a:gridCol>
                <a:gridCol w="1372407">
                  <a:extLst>
                    <a:ext uri="{9D8B030D-6E8A-4147-A177-3AD203B41FA5}">
                      <a16:colId xmlns:a16="http://schemas.microsoft.com/office/drawing/2014/main" val="3103097098"/>
                    </a:ext>
                  </a:extLst>
                </a:gridCol>
                <a:gridCol w="1372407">
                  <a:extLst>
                    <a:ext uri="{9D8B030D-6E8A-4147-A177-3AD203B41FA5}">
                      <a16:colId xmlns:a16="http://schemas.microsoft.com/office/drawing/2014/main" val="1060592874"/>
                    </a:ext>
                  </a:extLst>
                </a:gridCol>
                <a:gridCol w="1372407">
                  <a:extLst>
                    <a:ext uri="{9D8B030D-6E8A-4147-A177-3AD203B41FA5}">
                      <a16:colId xmlns:a16="http://schemas.microsoft.com/office/drawing/2014/main" val="374999587"/>
                    </a:ext>
                  </a:extLst>
                </a:gridCol>
                <a:gridCol w="1372407">
                  <a:extLst>
                    <a:ext uri="{9D8B030D-6E8A-4147-A177-3AD203B41FA5}">
                      <a16:colId xmlns:a16="http://schemas.microsoft.com/office/drawing/2014/main" val="2327524995"/>
                    </a:ext>
                  </a:extLst>
                </a:gridCol>
              </a:tblGrid>
              <a:tr h="676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Кредит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Объем, млн.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Валюта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Дата подписания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Срок кредита, мес.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Дата погашения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94808"/>
                  </a:ext>
                </a:extLst>
              </a:tr>
              <a:tr h="2696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Уралкалий, 08.2017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850,0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USD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31.07.2017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31.07.2022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420877"/>
                  </a:ext>
                </a:extLst>
              </a:tr>
              <a:tr h="2285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ЕвроХим, 08.2017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750,0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USD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31.07.2017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31.07.2022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932664"/>
                  </a:ext>
                </a:extLst>
              </a:tr>
              <a:tr h="266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Акрон, 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A, 05.2017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630,0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USD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30.04.2017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30.04.2022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088473"/>
                  </a:ext>
                </a:extLst>
              </a:tr>
              <a:tr h="2539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Акрон, 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B, 05.2017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120,0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USD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30.04.2017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30.04.2022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99516"/>
                  </a:ext>
                </a:extLst>
              </a:tr>
              <a:tr h="4152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ОХК УРАЛХИМ, 01.2017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USD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31.12.2016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30.06.2018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21312"/>
                  </a:ext>
                </a:extLst>
              </a:tr>
              <a:tr h="2920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ЕвроХим, 09.2016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800,0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USD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31.08.2016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31.08.2021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75209"/>
                  </a:ext>
                </a:extLst>
              </a:tr>
              <a:tr h="2285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РусВинил, 09.2016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577,9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EUR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31.08.2016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31.08.2024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00793"/>
                  </a:ext>
                </a:extLst>
              </a:tr>
              <a:tr h="241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ФосАгро, 06.2016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250,0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USD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31.05.2016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31.05.2020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156056"/>
                  </a:ext>
                </a:extLst>
              </a:tr>
              <a:tr h="266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Уралкалий, 05.2016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1 200,0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USD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30.04.2016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30.04.2021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850240"/>
                  </a:ext>
                </a:extLst>
              </a:tr>
              <a:tr h="241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ЕвроХим, 12.2015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557,0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EUR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30.11.2015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31.05.2029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71847"/>
                  </a:ext>
                </a:extLst>
              </a:tr>
              <a:tr h="241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ЕвроХим, 09.2015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750,0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USD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31.08.2015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31.08.2019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53397"/>
                  </a:ext>
                </a:extLst>
              </a:tr>
              <a:tr h="228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Уралкалий, 04.2015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655,0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USD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31.03.2015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31.03.2019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607835"/>
                  </a:ext>
                </a:extLst>
              </a:tr>
              <a:tr h="241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Акрон, 12.2014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525,0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USD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30.11.2014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30.11.2019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71265"/>
                  </a:ext>
                </a:extLst>
              </a:tr>
              <a:tr h="266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СИБУР, 12.2014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1 575,0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EUR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30.11.2014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30.11.2029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501156"/>
                  </a:ext>
                </a:extLst>
              </a:tr>
              <a:tr h="2285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ЕвроХим, 08.2014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750,0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USD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31.07.2014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31.07.2022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5889"/>
                  </a:ext>
                </a:extLst>
              </a:tr>
              <a:tr h="2539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Уралкалий, 06.2014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450,0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USD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31.05.2014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31.05.2019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001795"/>
                  </a:ext>
                </a:extLst>
              </a:tr>
              <a:tr h="4152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Куйбышевазот,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03.2014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USD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28.02.2014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29.02.2024</a:t>
                      </a:r>
                    </a:p>
                  </a:txBody>
                  <a:tcPr marL="2310" marR="2310" marT="231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93514"/>
                  </a:ext>
                </a:extLst>
              </a:tr>
            </a:tbl>
          </a:graphicData>
        </a:graphic>
      </p:graphicFrame>
      <p:sp>
        <p:nvSpPr>
          <p:cNvPr id="5" name="Rectangle 16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467543" y="6628695"/>
            <a:ext cx="5930839" cy="19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020" lvl="1" indent="0" defTabSz="575440">
              <a:buClr>
                <a:srgbClr val="316293"/>
              </a:buClr>
              <a:buNone/>
            </a:pPr>
            <a:r>
              <a:rPr lang="ru-RU" altLang="en-US" sz="800" dirty="0" smtClean="0">
                <a:solidFill>
                  <a:schemeClr val="bg1"/>
                </a:solidFill>
                <a:latin typeface="+mj-lt"/>
                <a:sym typeface="+mn-lt"/>
              </a:rPr>
              <a:t>Источник</a:t>
            </a:r>
            <a:r>
              <a:rPr lang="en-US" altLang="en-US" sz="800" dirty="0" smtClean="0">
                <a:solidFill>
                  <a:schemeClr val="bg1"/>
                </a:solidFill>
                <a:latin typeface="+mj-lt"/>
                <a:sym typeface="+mn-lt"/>
              </a:rPr>
              <a:t> </a:t>
            </a:r>
            <a:r>
              <a:rPr lang="ru-RU" altLang="en-US" sz="800" dirty="0" smtClean="0">
                <a:solidFill>
                  <a:schemeClr val="bg1"/>
                </a:solidFill>
                <a:latin typeface="+mj-lt"/>
                <a:sym typeface="+mn-lt"/>
              </a:rPr>
              <a:t>данных: </a:t>
            </a:r>
            <a:r>
              <a:rPr lang="en-US" altLang="en-US" sz="800" dirty="0">
                <a:solidFill>
                  <a:schemeClr val="bg1"/>
                </a:solidFill>
                <a:sym typeface="+mn-lt"/>
              </a:rPr>
              <a:t>Cbonds</a:t>
            </a:r>
            <a:r>
              <a:rPr lang="ru-RU" altLang="en-US" sz="800" dirty="0">
                <a:solidFill>
                  <a:schemeClr val="bg1"/>
                </a:solidFill>
                <a:sym typeface="+mn-lt"/>
              </a:rPr>
              <a:t>.</a:t>
            </a:r>
            <a:r>
              <a:rPr lang="en-US" altLang="en-US" sz="800" dirty="0" smtClean="0">
                <a:solidFill>
                  <a:schemeClr val="bg1"/>
                </a:solidFill>
                <a:sym typeface="+mn-lt"/>
              </a:rPr>
              <a:t>Loans</a:t>
            </a:r>
            <a:r>
              <a:rPr lang="ru-RU" altLang="en-US" sz="800" dirty="0" smtClean="0">
                <a:solidFill>
                  <a:schemeClr val="bg1"/>
                </a:solidFill>
                <a:sym typeface="+mn-lt"/>
              </a:rPr>
              <a:t>.</a:t>
            </a:r>
            <a:endParaRPr lang="ru-RU" altLang="en-US" sz="800" dirty="0">
              <a:solidFill>
                <a:schemeClr val="bg1"/>
              </a:solidFill>
              <a:latin typeface="+mj-lt"/>
              <a:sym typeface="+mn-lt"/>
            </a:endParaRP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9053AC54-C5F8-4FB9-93E2-8609169E5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9120" y="6540501"/>
            <a:ext cx="861060" cy="250824"/>
          </a:xfrm>
        </p:spPr>
        <p:txBody>
          <a:bodyPr/>
          <a:lstStyle/>
          <a:p>
            <a:r>
              <a:rPr lang="ru-RU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6713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pRGtAjQH6syG_heqYRm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pRGtAjQH6syG_heqYRm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pRGtAjQH6syG_heqYRmw"/>
</p:tagLst>
</file>

<file path=ppt/theme/theme1.xml><?xml version="1.0" encoding="utf-8"?>
<a:theme xmlns:a="http://schemas.openxmlformats.org/drawingml/2006/main" name="Firm Format - Russian">
  <a:themeElements>
    <a:clrScheme name="Темный дашборд">
      <a:dk1>
        <a:sysClr val="windowText" lastClr="000000"/>
      </a:dk1>
      <a:lt1>
        <a:sysClr val="window" lastClr="FFFFFF"/>
      </a:lt1>
      <a:dk2>
        <a:srgbClr val="1D262B"/>
      </a:dk2>
      <a:lt2>
        <a:srgbClr val="FFFFFF"/>
      </a:lt2>
      <a:accent1>
        <a:srgbClr val="0089E9"/>
      </a:accent1>
      <a:accent2>
        <a:srgbClr val="2DA7AD"/>
      </a:accent2>
      <a:accent3>
        <a:srgbClr val="FF7930"/>
      </a:accent3>
      <a:accent4>
        <a:srgbClr val="9263FF"/>
      </a:accent4>
      <a:accent5>
        <a:srgbClr val="72D628"/>
      </a:accent5>
      <a:accent6>
        <a:srgbClr val="FFFFFF"/>
      </a:accent6>
      <a:hlink>
        <a:srgbClr val="0563C1"/>
      </a:hlink>
      <a:folHlink>
        <a:srgbClr val="954F7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316293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6596D5"/>
        </a:accent3>
        <a:accent4>
          <a:srgbClr val="316293"/>
        </a:accent4>
        <a:accent5>
          <a:srgbClr val="FF6600"/>
        </a:accent5>
        <a:accent6>
          <a:srgbClr val="808080"/>
        </a:accent6>
        <a:hlink>
          <a:srgbClr val="6596D5"/>
        </a:hlink>
        <a:folHlink>
          <a:srgbClr val="3162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ВЭБ.potx" id="{C4219DC7-CCE8-4F5B-BE14-C482C16372B2}" vid="{28722DD0-4C1A-4B59-98D9-24515F3E806A}"/>
    </a:ext>
  </a:extLst>
</a:theme>
</file>

<file path=ppt/theme/theme2.xml><?xml version="1.0" encoding="utf-8"?>
<a:theme xmlns:a="http://schemas.openxmlformats.org/drawingml/2006/main" name="2_Firm Format - Russian">
  <a:themeElements>
    <a:clrScheme name="ВЭБ темная дашборды">
      <a:dk1>
        <a:srgbClr val="000000"/>
      </a:dk1>
      <a:lt1>
        <a:srgbClr val="FFFFFF"/>
      </a:lt1>
      <a:dk2>
        <a:srgbClr val="1D262B"/>
      </a:dk2>
      <a:lt2>
        <a:srgbClr val="FFFFFF"/>
      </a:lt2>
      <a:accent1>
        <a:srgbClr val="3E96D2"/>
      </a:accent1>
      <a:accent2>
        <a:srgbClr val="76C280"/>
      </a:accent2>
      <a:accent3>
        <a:srgbClr val="F1AB5A"/>
      </a:accent3>
      <a:accent4>
        <a:srgbClr val="02D4CA"/>
      </a:accent4>
      <a:accent5>
        <a:srgbClr val="FC709B"/>
      </a:accent5>
      <a:accent6>
        <a:srgbClr val="FFFFFF"/>
      </a:accent6>
      <a:hlink>
        <a:srgbClr val="6596D5"/>
      </a:hlink>
      <a:folHlink>
        <a:srgbClr val="316293"/>
      </a:folHlink>
    </a:clrScheme>
    <a:fontScheme name="Другая 2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FFFFFF"/>
        </a:accent3>
        <a:accent4>
          <a:srgbClr val="000000"/>
        </a:accent4>
        <a:accent5>
          <a:srgbClr val="FAE6BD"/>
        </a:accent5>
        <a:accent6>
          <a:srgbClr val="79AFC9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FFFFFF"/>
        </a:accent3>
        <a:accent4>
          <a:srgbClr val="000000"/>
        </a:accent4>
        <a:accent5>
          <a:srgbClr val="C3DDEC"/>
        </a:accent5>
        <a:accent6>
          <a:srgbClr val="DFC06A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FFFFFF"/>
        </a:accent3>
        <a:accent4>
          <a:srgbClr val="000000"/>
        </a:accent4>
        <a:accent5>
          <a:srgbClr val="D3E6F6"/>
        </a:accent5>
        <a:accent6>
          <a:srgbClr val="DFBE63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19624</TotalTime>
  <Words>767</Words>
  <Application>Microsoft Office PowerPoint</Application>
  <PresentationFormat>Экран (4:3)</PresentationFormat>
  <Paragraphs>214</Paragraphs>
  <Slides>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Open Sans Light</vt:lpstr>
      <vt:lpstr>Wingdings</vt:lpstr>
      <vt:lpstr>Firm Format - Russian</vt:lpstr>
      <vt:lpstr>2_Firm Format - Russian</vt:lpstr>
      <vt:lpstr>think-cell Slide</vt:lpstr>
      <vt:lpstr>Презентация PowerPoint</vt:lpstr>
      <vt:lpstr>Рынок синдицированного кредитования для химической отрасли</vt:lpstr>
      <vt:lpstr>Преимущества синдицированного кредита</vt:lpstr>
      <vt:lpstr>Синдицированные кредиты для российских заемщиков химической отрасли</vt:lpstr>
      <vt:lpstr>Перспективы развития российского рынка синдицированного кредитования</vt:lpstr>
      <vt:lpstr>Стратегия ВЭБа на рынке синдикатов</vt:lpstr>
      <vt:lpstr>Компетенции ВЭБа на рынке синдицированного кредита</vt:lpstr>
      <vt:lpstr>Дорожная карта по развитию рынка синдикаций</vt:lpstr>
      <vt:lpstr>Приложение. Синдикаты на российском рынке для химической отрасли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</dc:title>
  <dc:creator>Максим Орешкин</dc:creator>
  <cp:lastModifiedBy>Тарасов Алексей Аркадьевич</cp:lastModifiedBy>
  <cp:revision>745</cp:revision>
  <cp:lastPrinted>2017-07-11T19:59:04Z</cp:lastPrinted>
  <dcterms:created xsi:type="dcterms:W3CDTF">2016-12-12T14:47:23Z</dcterms:created>
  <dcterms:modified xsi:type="dcterms:W3CDTF">2017-10-24T11:28:51Z</dcterms:modified>
</cp:coreProperties>
</file>