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86" r:id="rId5"/>
    <p:sldMasterId id="2147483688" r:id="rId6"/>
  </p:sldMasterIdLst>
  <p:notesMasterIdLst>
    <p:notesMasterId r:id="rId32"/>
  </p:notesMasterIdLst>
  <p:sldIdLst>
    <p:sldId id="258" r:id="rId7"/>
    <p:sldId id="256" r:id="rId8"/>
    <p:sldId id="264" r:id="rId9"/>
    <p:sldId id="265" r:id="rId10"/>
    <p:sldId id="266" r:id="rId11"/>
    <p:sldId id="267" r:id="rId12"/>
    <p:sldId id="271" r:id="rId13"/>
    <p:sldId id="268" r:id="rId14"/>
    <p:sldId id="257" r:id="rId15"/>
    <p:sldId id="269" r:id="rId16"/>
    <p:sldId id="275" r:id="rId17"/>
    <p:sldId id="277" r:id="rId18"/>
    <p:sldId id="276" r:id="rId19"/>
    <p:sldId id="274" r:id="rId20"/>
    <p:sldId id="270" r:id="rId21"/>
    <p:sldId id="272" r:id="rId22"/>
    <p:sldId id="273" r:id="rId23"/>
    <p:sldId id="289" r:id="rId24"/>
    <p:sldId id="286" r:id="rId25"/>
    <p:sldId id="279" r:id="rId26"/>
    <p:sldId id="280" r:id="rId27"/>
    <p:sldId id="285" r:id="rId28"/>
    <p:sldId id="284" r:id="rId29"/>
    <p:sldId id="283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7" d="100"/>
          <a:sy n="117" d="100"/>
        </p:scale>
        <p:origin x="-27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E16B6-4676-4058-889E-A049DD1C0BA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78389-6050-4AEA-91E5-BD3D7D349D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1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921607-549E-461C-88B7-3BCC9EE359FA}" type="slidenum">
              <a:rPr lang="fr-FR" altLang="fr-FR" smtClean="0"/>
              <a:pPr/>
              <a:t>3</a:t>
            </a:fld>
            <a:endParaRPr lang="fr-FR" altLang="fr-FR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B873B2-3738-458D-AE9C-7B2D26725EE0}" type="slidenum">
              <a:rPr lang="fr-FR" altLang="fr-FR" smtClean="0"/>
              <a:pPr/>
              <a:t>14</a:t>
            </a:fld>
            <a:endParaRPr lang="fr-FR" altLang="fr-F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342524"/>
            <a:ext cx="5031336" cy="411450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712788"/>
            <a:ext cx="4560888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xfrm>
            <a:off x="914183" y="4348298"/>
            <a:ext cx="5029635" cy="413483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A3375-13D6-4002-8772-7E8B55F6339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724400"/>
            <a:ext cx="5029200" cy="3733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A3375-13D6-4002-8772-7E8B55F6339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724400"/>
            <a:ext cx="5029200" cy="3733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712788"/>
            <a:ext cx="4564062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 bwMode="auto">
          <a:xfrm>
            <a:off x="912551" y="4348298"/>
            <a:ext cx="5032899" cy="413483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921607-549E-461C-88B7-3BCC9EE359FA}" type="slidenum">
              <a:rPr lang="fr-FR" altLang="fr-FR" smtClean="0"/>
              <a:pPr/>
              <a:t>4</a:t>
            </a:fld>
            <a:endParaRPr lang="fr-FR" altLang="fr-FR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921607-549E-461C-88B7-3BCC9EE359FA}" type="slidenum">
              <a:rPr lang="fr-FR" altLang="fr-FR" smtClean="0"/>
              <a:pPr/>
              <a:t>5</a:t>
            </a:fld>
            <a:endParaRPr lang="fr-FR" altLang="fr-FR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5BA75-2DD2-4AA2-AA5D-5F90EF6DBB6F}" type="slidenum">
              <a:rPr lang="fr-FR" altLang="fr-FR" smtClean="0"/>
              <a:pPr/>
              <a:t>6</a:t>
            </a:fld>
            <a:endParaRPr lang="fr-FR" altLang="fr-FR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E6249-E23D-4727-A4C8-71E036FA4AA3}" type="slidenum">
              <a:rPr lang="fr-FR" altLang="fr-FR" smtClean="0"/>
              <a:pPr/>
              <a:t>7</a:t>
            </a:fld>
            <a:endParaRPr lang="fr-FR" altLang="fr-FR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2DD9D-54B9-4368-A07F-44E156E73FA3}" type="slidenum">
              <a:rPr lang="fr-FR" altLang="fr-FR" smtClean="0"/>
              <a:pPr/>
              <a:t>8</a:t>
            </a:fld>
            <a:endParaRPr lang="fr-FR" altLang="fr-FR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921607-549E-461C-88B7-3BCC9EE359FA}" type="slidenum">
              <a:rPr lang="fr-FR" altLang="fr-FR" smtClean="0"/>
              <a:pPr/>
              <a:t>9</a:t>
            </a:fld>
            <a:endParaRPr lang="fr-FR" altLang="fr-FR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F7547B-D181-4225-9884-6C51AF7D0EC3}" type="slidenum">
              <a:rPr lang="fr-FR" altLang="fr-FR" smtClean="0"/>
              <a:pPr/>
              <a:t>10</a:t>
            </a:fld>
            <a:endParaRPr lang="fr-FR" altLang="fr-FR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467DC-E29A-48DE-8E53-4F485FF56230}" type="slidenum">
              <a:rPr lang="fr-FR" altLang="fr-FR" smtClean="0"/>
              <a:pPr/>
              <a:t>12</a:t>
            </a:fld>
            <a:endParaRPr lang="fr-FR" altLang="fr-FR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523F-CDB3-40E0-A0E0-06D2D5E378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A5895-9E09-447C-B53C-010F11AF08B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381B-C4B3-4DAA-B2C7-9E3841A80F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2060575"/>
            <a:ext cx="3829050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3363" y="2060575"/>
            <a:ext cx="383063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9DE2-1020-4E3E-8A34-58ADD78062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6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09A1-8F81-4541-814F-4E88B7EE6E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7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2E68-044A-4B2D-8C98-B28F201950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3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3966-FA01-4B15-B057-0EFB170DF6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8929-2FD8-4496-AF57-6851C4B0C49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85AE0-3136-4218-9EC4-81F977FCF1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1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8D8F-BBE3-4344-9DCB-E6FE3DD66FD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54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765175"/>
            <a:ext cx="1952625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765175"/>
            <a:ext cx="5707062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7C29-916D-44E0-97F4-ABD24D91FB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1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4263-C857-4190-8D77-A0FA7295FB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2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523F-CDB3-40E0-A0E0-06D2D5E378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55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A5895-9E09-447C-B53C-010F11AF08B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381B-C4B3-4DAA-B2C7-9E3841A80F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9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2060575"/>
            <a:ext cx="3829050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3363" y="2060575"/>
            <a:ext cx="383063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9DE2-1020-4E3E-8A34-58ADD78062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2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09A1-8F81-4541-814F-4E88B7EE6E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52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2E68-044A-4B2D-8C98-B28F201950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3966-FA01-4B15-B057-0EFB170DF6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36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8929-2FD8-4496-AF57-6851C4B0C49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18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85AE0-3136-4218-9EC4-81F977FCF1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46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8D8F-BBE3-4344-9DCB-E6FE3DD66FD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68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765175"/>
            <a:ext cx="1952625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765175"/>
            <a:ext cx="5707062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7C29-916D-44E0-97F4-ABD24D91FB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3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Page </a:t>
            </a:r>
            <a:fld id="{80983CB8-F10A-46AA-BE50-568F412B703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68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523F-CDB3-40E0-A0E0-06D2D5E378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4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A5895-9E09-447C-B53C-010F11AF08B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32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381B-C4B3-4DAA-B2C7-9E3841A80F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28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2060575"/>
            <a:ext cx="3829050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3363" y="2060575"/>
            <a:ext cx="3830637" cy="479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9DE2-1020-4E3E-8A34-58ADD78062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09A1-8F81-4541-814F-4E88B7EE6E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28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72E68-044A-4B2D-8C98-B28F201950D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82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3966-FA01-4B15-B057-0EFB170DF6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12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A8929-2FD8-4496-AF57-6851C4B0C49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85AE0-3136-4218-9EC4-81F977FCF18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63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E8D8F-BBE3-4344-9DCB-E6FE3DD66FD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3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765175"/>
            <a:ext cx="1952625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765175"/>
            <a:ext cx="5707062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7C29-916D-44E0-97F4-ABD24D91FB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6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CC25-F68A-4018-8DCF-64436DE99190}" type="datetimeFigureOut">
              <a:rPr lang="en-GB" smtClean="0"/>
              <a:pPr/>
              <a:t>18/11/2011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1C41-3AE6-41B8-AEE4-F7DF5D82CB2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EPE_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765175"/>
            <a:ext cx="5400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060575"/>
            <a:ext cx="78120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20266-81DA-4F57-8552-C410CD758A6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1F7A1-C572-4CD7-99ED-C892E5FA386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47" name="Picture 7" descr="Cepe-logo-quad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38" y="87313"/>
            <a:ext cx="1254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44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EPE_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765175"/>
            <a:ext cx="5400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060575"/>
            <a:ext cx="78120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20266-81DA-4F57-8552-C410CD758A6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457200" y="622300"/>
            <a:ext cx="5029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371600" y="704850"/>
            <a:ext cx="563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572250"/>
            <a:ext cx="2571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59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08080"/>
                </a:solidFill>
              </a:rPr>
              <a:t>Page </a:t>
            </a:r>
            <a:fld id="{F9F4E5D1-4481-4026-81E3-D2FB63A18E92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6486525"/>
            <a:ext cx="1238250" cy="371475"/>
            <a:chOff x="4443" y="4086"/>
            <a:chExt cx="780" cy="234"/>
          </a:xfrm>
        </p:grpSpPr>
        <p:graphicFrame>
          <p:nvGraphicFramePr>
            <p:cNvPr id="1036" name="Object 10"/>
            <p:cNvGraphicFramePr>
              <a:graphicFrameLocks noChangeAspect="1"/>
            </p:cNvGraphicFramePr>
            <p:nvPr/>
          </p:nvGraphicFramePr>
          <p:xfrm>
            <a:off x="4499" y="4086"/>
            <a:ext cx="687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4" imgW="1867062" imgH="327619" progId="PBrush">
                    <p:embed/>
                  </p:oleObj>
                </mc:Choice>
                <mc:Fallback>
                  <p:oleObj name="Bitmap Image" r:id="rId4" imgW="1867062" imgH="327619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" y="4086"/>
                          <a:ext cx="687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33CC3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11"/>
            <p:cNvSpPr txBox="1">
              <a:spLocks noChangeAspect="1" noChangeArrowheads="1"/>
            </p:cNvSpPr>
            <p:nvPr userDrawn="1"/>
          </p:nvSpPr>
          <p:spPr bwMode="auto">
            <a:xfrm>
              <a:off x="4443" y="4185"/>
              <a:ext cx="78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i="1" dirty="0" smtClean="0">
                  <a:solidFill>
                    <a:srgbClr val="0000CC"/>
                  </a:solidFill>
                </a:rPr>
                <a:t> Client Value Creation</a:t>
              </a:r>
            </a:p>
          </p:txBody>
        </p:sp>
      </p:grpSp>
      <p:pic>
        <p:nvPicPr>
          <p:cNvPr id="103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270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000000"/>
          </a:solidFill>
          <a:latin typeface="Arial Narrow" pitchFamily="34" charset="0"/>
        </a:defRPr>
      </a:lvl9pPr>
    </p:titleStyle>
    <p:bodyStyle>
      <a:lvl1pPr marL="395288" indent="-395288" algn="l" rtl="0" eaLnBrk="0" fontAlgn="base" hangingPunct="0">
        <a:lnSpc>
          <a:spcPct val="88000"/>
        </a:lnSpc>
        <a:spcBef>
          <a:spcPct val="35000"/>
        </a:spcBef>
        <a:spcAft>
          <a:spcPct val="1000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4863" indent="-177800" algn="l" rtl="0" eaLnBrk="0" fontAlgn="base" hangingPunct="0">
        <a:lnSpc>
          <a:spcPct val="88000"/>
        </a:lnSpc>
        <a:spcBef>
          <a:spcPct val="25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2pPr>
      <a:lvl3pPr marL="1201738" indent="-228600" algn="l" rtl="0" eaLnBrk="0" fontAlgn="base" hangingPunct="0">
        <a:lnSpc>
          <a:spcPct val="88000"/>
        </a:lnSpc>
        <a:spcBef>
          <a:spcPct val="15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651000" indent="-219075" algn="l" rtl="0" eaLnBrk="0" fontAlgn="base" hangingPunct="0">
        <a:lnSpc>
          <a:spcPct val="88000"/>
        </a:lnSpc>
        <a:spcBef>
          <a:spcPct val="10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116138" indent="-228600" algn="l" rtl="0" eaLnBrk="0" fontAlgn="base" hangingPunct="0">
        <a:lnSpc>
          <a:spcPct val="88000"/>
        </a:lnSpc>
        <a:spcBef>
          <a:spcPct val="10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5pPr>
      <a:lvl6pPr marL="2573338" indent="-228600" algn="l" rtl="0" fontAlgn="base">
        <a:lnSpc>
          <a:spcPct val="88000"/>
        </a:lnSpc>
        <a:spcBef>
          <a:spcPct val="10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6pPr>
      <a:lvl7pPr marL="3030538" indent="-228600" algn="l" rtl="0" fontAlgn="base">
        <a:lnSpc>
          <a:spcPct val="88000"/>
        </a:lnSpc>
        <a:spcBef>
          <a:spcPct val="10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7pPr>
      <a:lvl8pPr marL="3487738" indent="-228600" algn="l" rtl="0" fontAlgn="base">
        <a:lnSpc>
          <a:spcPct val="88000"/>
        </a:lnSpc>
        <a:spcBef>
          <a:spcPct val="10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8pPr>
      <a:lvl9pPr marL="3944938" indent="-228600" algn="l" rtl="0" fontAlgn="base">
        <a:lnSpc>
          <a:spcPct val="88000"/>
        </a:lnSpc>
        <a:spcBef>
          <a:spcPct val="100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EPE_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765175"/>
            <a:ext cx="5400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060575"/>
            <a:ext cx="78120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20266-81DA-4F57-8552-C410CD758A6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imgres?imgurl=http://www.hxms.com/flags/euflag.gif&amp;imgrefurl=http://www.hxms.com/flags/flags.html&amp;h=349&amp;w=519&amp;sz=4&amp;tbnid=tIl_Su9kO7IeFM:&amp;tbnh=88&amp;tbnw=131&amp;prev=/search?q=eu+flags&amp;tbm=isch&amp;tbo=u&amp;zoom=1&amp;q=eu+flags&amp;hl=fr&amp;usg=__ilYvDOpqO0iYnWcSTM5vfag4E_A=&amp;sa=X&amp;ei=RTLCTvXzM5Gj-gaJod37DQ&amp;ved=0CBgQ9QEwA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fic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pic>
        <p:nvPicPr>
          <p:cNvPr id="2051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179388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5101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Global Trends in the Chemical Industry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763688" y="3645024"/>
            <a:ext cx="65527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53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.  </a:t>
            </a:r>
            <a:r>
              <a:rPr lang="en-US" sz="2400" b="1" dirty="0"/>
              <a:t>Council of the  Russian Chemists </a:t>
            </a:r>
            <a:r>
              <a:rPr lang="en-US" sz="2400" b="1" dirty="0" smtClean="0"/>
              <a:t>Union</a:t>
            </a:r>
          </a:p>
          <a:p>
            <a:r>
              <a:rPr lang="en-US" sz="2400" b="1" dirty="0" smtClean="0"/>
              <a:t>Board of Directors of Association </a:t>
            </a:r>
            <a:r>
              <a:rPr lang="en-US" sz="2400" b="1" dirty="0" smtClean="0"/>
              <a:t>Tsentrlak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smtClean="0"/>
              <a:t>         </a:t>
            </a:r>
            <a:r>
              <a:rPr lang="en-US" sz="1600" b="1" dirty="0" smtClean="0"/>
              <a:t>Yaroslavl, 23 November 2011 </a:t>
            </a:r>
            <a:endParaRPr lang="en-US" sz="1600" b="1" dirty="0"/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7308850" y="6165850"/>
            <a:ext cx="1775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Fabrice</a:t>
            </a:r>
            <a:r>
              <a:rPr lang="en-US" b="1" dirty="0"/>
              <a:t> </a:t>
            </a:r>
            <a:r>
              <a:rPr lang="en-US" b="1" dirty="0"/>
              <a:t>Tabankia</a:t>
            </a:r>
            <a:endParaRPr lang="en-US" b="1" dirty="0"/>
          </a:p>
          <a:p>
            <a:r>
              <a:rPr lang="en-US" b="1" dirty="0"/>
              <a:t>CEFIC</a:t>
            </a:r>
          </a:p>
        </p:txBody>
      </p:sp>
      <p:pic>
        <p:nvPicPr>
          <p:cNvPr id="2056" name="Picture 4" descr="http://www.ruschemunion.ru/images/en/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9138"/>
            <a:ext cx="5688632" cy="151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6449" b="5906"/>
          <a:stretch>
            <a:fillRect/>
          </a:stretch>
        </p:blipFill>
        <p:spPr bwMode="auto">
          <a:xfrm>
            <a:off x="752773" y="1184066"/>
            <a:ext cx="7785172" cy="54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9512" y="476672"/>
            <a:ext cx="7348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EU: 8 countries account for 90% of chemicals production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76456" cy="5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4279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EU Chemicals Industry Structure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589240"/>
            <a:ext cx="8416661" cy="895304"/>
          </a:xfrm>
        </p:spPr>
        <p:txBody>
          <a:bodyPr/>
          <a:lstStyle/>
          <a:p>
            <a:r>
              <a:rPr lang="en-GB" sz="2200" dirty="0" smtClean="0"/>
              <a:t>Chemical industry-the leading EU manufacturing sector </a:t>
            </a:r>
            <a:br>
              <a:rPr lang="en-GB" sz="2200" dirty="0" smtClean="0"/>
            </a:br>
            <a:r>
              <a:rPr lang="en-GB" sz="2200" dirty="0" smtClean="0"/>
              <a:t>in terms of value-added per employee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062" b="5638"/>
          <a:stretch>
            <a:fillRect/>
          </a:stretch>
        </p:blipFill>
        <p:spPr bwMode="auto">
          <a:xfrm>
            <a:off x="0" y="1299708"/>
            <a:ext cx="8892480" cy="55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584" y="188640"/>
            <a:ext cx="4692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EU Chemicals Industry: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Highest Added-Value per Employee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28281" y="2011807"/>
            <a:ext cx="2986722" cy="1666970"/>
            <a:chOff x="257" y="1453"/>
            <a:chExt cx="1816" cy="845"/>
          </a:xfrm>
        </p:grpSpPr>
        <p:sp>
          <p:nvSpPr>
            <p:cNvPr id="122" name="Oval 94"/>
            <p:cNvSpPr>
              <a:spLocks noChangeArrowheads="1"/>
            </p:cNvSpPr>
            <p:nvPr/>
          </p:nvSpPr>
          <p:spPr bwMode="auto">
            <a:xfrm>
              <a:off x="257" y="1453"/>
              <a:ext cx="1274" cy="845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1600" b="1" dirty="0">
                  <a:solidFill>
                    <a:schemeClr val="bg1"/>
                  </a:solidFill>
                  <a:cs typeface="Arial" charset="0"/>
                </a:rPr>
                <a:t>NAFTA</a:t>
              </a:r>
              <a:endParaRPr lang="de-DE" sz="1600" b="1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3" name="AutoShape 95"/>
            <p:cNvSpPr>
              <a:spLocks noChangeArrowheads="1"/>
            </p:cNvSpPr>
            <p:nvPr/>
          </p:nvSpPr>
          <p:spPr bwMode="auto">
            <a:xfrm>
              <a:off x="1297" y="1667"/>
              <a:ext cx="776" cy="205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de-DE" sz="1600" dirty="0" smtClean="0">
                  <a:solidFill>
                    <a:schemeClr val="bg1"/>
                  </a:solidFill>
                  <a:cs typeface="Arial" charset="0"/>
                </a:rPr>
                <a:t>23.8</a:t>
              </a:r>
              <a:endParaRPr lang="de-DE" sz="1800" noProof="1">
                <a:cs typeface="Arial" charset="0"/>
              </a:endParaRPr>
            </a:p>
          </p:txBody>
        </p:sp>
        <p:sp>
          <p:nvSpPr>
            <p:cNvPr id="124" name="AutoShape 96"/>
            <p:cNvSpPr>
              <a:spLocks noChangeArrowheads="1"/>
            </p:cNvSpPr>
            <p:nvPr/>
          </p:nvSpPr>
          <p:spPr bwMode="auto">
            <a:xfrm flipH="1" flipV="1">
              <a:off x="1155" y="1854"/>
              <a:ext cx="892" cy="244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de-DE" sz="1600" dirty="0" smtClean="0">
                  <a:cs typeface="Arial" charset="0"/>
                </a:rPr>
                <a:t>35.0</a:t>
              </a:r>
              <a:endParaRPr lang="de-DE" sz="1600" noProof="1">
                <a:cs typeface="Arial" charset="0"/>
              </a:endParaRPr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1318106" y="4742124"/>
            <a:ext cx="1617663" cy="871538"/>
            <a:chOff x="337" y="3494"/>
            <a:chExt cx="1019" cy="549"/>
          </a:xfrm>
        </p:grpSpPr>
        <p:sp>
          <p:nvSpPr>
            <p:cNvPr id="126" name="Oval 102"/>
            <p:cNvSpPr>
              <a:spLocks noChangeArrowheads="1"/>
            </p:cNvSpPr>
            <p:nvPr/>
          </p:nvSpPr>
          <p:spPr bwMode="auto">
            <a:xfrm>
              <a:off x="337" y="3494"/>
              <a:ext cx="761" cy="549"/>
            </a:xfrm>
            <a:prstGeom prst="ellipse">
              <a:avLst/>
            </a:prstGeom>
            <a:solidFill>
              <a:srgbClr val="1F528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1600" dirty="0">
                  <a:solidFill>
                    <a:schemeClr val="bg1"/>
                  </a:solidFill>
                  <a:cs typeface="Arial" charset="0"/>
                </a:rPr>
                <a:t>Africa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7" name="AutoShape 103"/>
            <p:cNvSpPr>
              <a:spLocks noChangeArrowheads="1"/>
            </p:cNvSpPr>
            <p:nvPr/>
          </p:nvSpPr>
          <p:spPr bwMode="auto">
            <a:xfrm>
              <a:off x="1042" y="3608"/>
              <a:ext cx="314" cy="168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noProof="1" smtClean="0">
                  <a:solidFill>
                    <a:schemeClr val="bg1"/>
                  </a:solidFill>
                  <a:cs typeface="Arial" charset="0"/>
                </a:rPr>
                <a:t>3.1</a:t>
              </a:r>
              <a:endParaRPr lang="en-US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8" name="AutoShape 104"/>
            <p:cNvSpPr>
              <a:spLocks noChangeArrowheads="1"/>
            </p:cNvSpPr>
            <p:nvPr/>
          </p:nvSpPr>
          <p:spPr bwMode="auto">
            <a:xfrm flipH="1" flipV="1">
              <a:off x="919" y="3769"/>
              <a:ext cx="423" cy="160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en-US" sz="1600" noProof="1" smtClean="0">
                  <a:cs typeface="Arial" charset="0"/>
                </a:rPr>
                <a:t>9.5</a:t>
              </a:r>
              <a:endParaRPr lang="en-US" sz="1600" noProof="1">
                <a:cs typeface="Arial" charset="0"/>
              </a:endParaRPr>
            </a:p>
          </p:txBody>
        </p:sp>
      </p:grp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3944211" y="5709684"/>
            <a:ext cx="1595349" cy="762814"/>
            <a:chOff x="3890" y="3731"/>
            <a:chExt cx="1198" cy="480"/>
          </a:xfrm>
        </p:grpSpPr>
        <p:sp>
          <p:nvSpPr>
            <p:cNvPr id="130" name="Oval 106"/>
            <p:cNvSpPr>
              <a:spLocks noChangeArrowheads="1"/>
            </p:cNvSpPr>
            <p:nvPr/>
          </p:nvSpPr>
          <p:spPr bwMode="auto">
            <a:xfrm>
              <a:off x="4224" y="3731"/>
              <a:ext cx="864" cy="480"/>
            </a:xfrm>
            <a:prstGeom prst="ellipse">
              <a:avLst/>
            </a:prstGeom>
            <a:solidFill>
              <a:srgbClr val="FB740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noProof="1">
                  <a:solidFill>
                    <a:schemeClr val="bg1"/>
                  </a:solidFill>
                  <a:cs typeface="Arial" charset="0"/>
                </a:rPr>
                <a:t>Rest of </a:t>
              </a:r>
            </a:p>
            <a:p>
              <a:pPr algn="ctr" eaLnBrk="1" hangingPunct="1"/>
              <a:r>
                <a:rPr lang="en-US" sz="1600" noProof="1" smtClean="0">
                  <a:solidFill>
                    <a:schemeClr val="bg1"/>
                  </a:solidFill>
                  <a:cs typeface="Arial" charset="0"/>
                </a:rPr>
                <a:t>World</a:t>
              </a:r>
              <a:endParaRPr lang="en-US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1" name="AutoShape 107"/>
            <p:cNvSpPr>
              <a:spLocks noChangeArrowheads="1"/>
            </p:cNvSpPr>
            <p:nvPr/>
          </p:nvSpPr>
          <p:spPr bwMode="auto">
            <a:xfrm rot="10800000">
              <a:off x="3907" y="3791"/>
              <a:ext cx="343" cy="177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en-US" sz="1600" noProof="1" smtClean="0">
                  <a:solidFill>
                    <a:schemeClr val="bg1"/>
                  </a:solidFill>
                  <a:cs typeface="Arial" charset="0"/>
                </a:rPr>
                <a:t>2.7</a:t>
              </a:r>
              <a:endParaRPr lang="en-US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2" name="AutoShape 108"/>
            <p:cNvSpPr>
              <a:spLocks noChangeArrowheads="1"/>
            </p:cNvSpPr>
            <p:nvPr/>
          </p:nvSpPr>
          <p:spPr bwMode="auto">
            <a:xfrm rot="10800000" flipH="1" flipV="1">
              <a:off x="3890" y="3963"/>
              <a:ext cx="442" cy="203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noProof="1" smtClean="0">
                  <a:cs typeface="Arial" charset="0"/>
                </a:rPr>
                <a:t>6.4</a:t>
              </a:r>
              <a:endParaRPr lang="en-US" sz="1600" noProof="1">
                <a:cs typeface="Arial" charset="0"/>
              </a:endParaRP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5421859" y="1914482"/>
            <a:ext cx="3158128" cy="1317817"/>
            <a:chOff x="3765" y="808"/>
            <a:chExt cx="1508" cy="556"/>
          </a:xfrm>
        </p:grpSpPr>
        <p:sp>
          <p:nvSpPr>
            <p:cNvPr id="134" name="Oval 110"/>
            <p:cNvSpPr>
              <a:spLocks noChangeArrowheads="1"/>
            </p:cNvSpPr>
            <p:nvPr/>
          </p:nvSpPr>
          <p:spPr bwMode="auto">
            <a:xfrm>
              <a:off x="4292" y="808"/>
              <a:ext cx="981" cy="556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de-DE" sz="1600" b="1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Rest of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de-DE" sz="1600" b="1" dirty="0">
                  <a:solidFill>
                    <a:schemeClr val="bg1">
                      <a:lumMod val="95000"/>
                    </a:schemeClr>
                  </a:solidFill>
                  <a:cs typeface="Arial" charset="0"/>
                </a:rPr>
                <a:t>Europe</a:t>
              </a:r>
              <a:endParaRPr lang="de-DE" sz="1600" b="1" noProof="1">
                <a:solidFill>
                  <a:schemeClr val="bg1">
                    <a:lumMod val="95000"/>
                  </a:schemeClr>
                </a:solidFill>
                <a:cs typeface="Arial" charset="0"/>
              </a:endParaRPr>
            </a:p>
          </p:txBody>
        </p:sp>
        <p:sp>
          <p:nvSpPr>
            <p:cNvPr id="135" name="AutoShape 112"/>
            <p:cNvSpPr>
              <a:spLocks noChangeArrowheads="1"/>
            </p:cNvSpPr>
            <p:nvPr/>
          </p:nvSpPr>
          <p:spPr bwMode="auto">
            <a:xfrm flipH="1" flipV="1">
              <a:off x="3765" y="929"/>
              <a:ext cx="579" cy="175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en-US" sz="1600" noProof="1" smtClean="0">
                  <a:solidFill>
                    <a:schemeClr val="bg1"/>
                  </a:solidFill>
                  <a:cs typeface="Arial" charset="0"/>
                </a:rPr>
                <a:t>24.4</a:t>
              </a:r>
              <a:endParaRPr lang="en-US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6" name="AutoShape 111"/>
            <p:cNvSpPr>
              <a:spLocks noChangeArrowheads="1"/>
            </p:cNvSpPr>
            <p:nvPr/>
          </p:nvSpPr>
          <p:spPr bwMode="auto">
            <a:xfrm>
              <a:off x="3821" y="1080"/>
              <a:ext cx="670" cy="192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noProof="1" smtClean="0">
                  <a:cs typeface="Arial" charset="0"/>
                </a:rPr>
                <a:t>37.4</a:t>
              </a:r>
              <a:endParaRPr lang="en-US" sz="1600" noProof="1">
                <a:cs typeface="Arial" charset="0"/>
              </a:endParaRPr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5997493" y="3317359"/>
            <a:ext cx="2860015" cy="1647549"/>
            <a:chOff x="4008" y="1706"/>
            <a:chExt cx="1601" cy="712"/>
          </a:xfrm>
        </p:grpSpPr>
        <p:sp>
          <p:nvSpPr>
            <p:cNvPr id="138" name="Oval 114"/>
            <p:cNvSpPr>
              <a:spLocks noChangeArrowheads="1"/>
            </p:cNvSpPr>
            <p:nvPr/>
          </p:nvSpPr>
          <p:spPr bwMode="auto">
            <a:xfrm>
              <a:off x="4345" y="1706"/>
              <a:ext cx="1264" cy="71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1600" dirty="0">
                  <a:solidFill>
                    <a:schemeClr val="bg1"/>
                  </a:solidFill>
                  <a:cs typeface="Arial" charset="0"/>
                </a:rPr>
                <a:t>Asia*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39" name="AutoShape 116"/>
            <p:cNvSpPr>
              <a:spLocks noChangeArrowheads="1"/>
            </p:cNvSpPr>
            <p:nvPr/>
          </p:nvSpPr>
          <p:spPr bwMode="auto">
            <a:xfrm flipH="1" flipV="1">
              <a:off x="4008" y="1830"/>
              <a:ext cx="686" cy="209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de-DE" sz="1600" noProof="1" smtClean="0">
                  <a:solidFill>
                    <a:schemeClr val="bg1"/>
                  </a:solidFill>
                  <a:cs typeface="Arial" charset="0"/>
                </a:rPr>
                <a:t>20.3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0" name="AutoShape 115"/>
            <p:cNvSpPr>
              <a:spLocks noChangeArrowheads="1"/>
            </p:cNvSpPr>
            <p:nvPr/>
          </p:nvSpPr>
          <p:spPr bwMode="auto">
            <a:xfrm>
              <a:off x="4048" y="2018"/>
              <a:ext cx="796" cy="198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noProof="1" smtClean="0">
                  <a:cs typeface="Arial" charset="0"/>
                </a:rPr>
                <a:t>28.3</a:t>
              </a:r>
              <a:endParaRPr lang="en-US" sz="1600" noProof="1">
                <a:cs typeface="Arial" charset="0"/>
              </a:endParaRPr>
            </a:p>
          </p:txBody>
        </p:sp>
      </p:grpSp>
      <p:sp>
        <p:nvSpPr>
          <p:cNvPr id="141" name="Text Box 124"/>
          <p:cNvSpPr txBox="1">
            <a:spLocks noChangeArrowheads="1"/>
          </p:cNvSpPr>
          <p:nvPr/>
        </p:nvSpPr>
        <p:spPr bwMode="auto">
          <a:xfrm>
            <a:off x="5702080" y="6474936"/>
            <a:ext cx="28401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000" b="1" i="1" dirty="0">
                <a:latin typeface="+mj-lt"/>
              </a:rPr>
              <a:t>Source</a:t>
            </a:r>
            <a:r>
              <a:rPr lang="fr-BE" sz="1000" i="1" dirty="0">
                <a:latin typeface="+mj-lt"/>
              </a:rPr>
              <a:t>: </a:t>
            </a:r>
            <a:r>
              <a:rPr lang="fr-BE" sz="1000" i="1" dirty="0" smtClean="0">
                <a:latin typeface="+mj-lt"/>
              </a:rPr>
              <a:t>Cefic Chemdata International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33916" y="6424324"/>
            <a:ext cx="4199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excludes Japan &amp; China     **Latin America and the Caribbean</a:t>
            </a:r>
            <a:endParaRPr lang="en-US" dirty="0"/>
          </a:p>
        </p:txBody>
      </p:sp>
      <p:sp>
        <p:nvSpPr>
          <p:cNvPr id="143" name="Text Box 123"/>
          <p:cNvSpPr txBox="1">
            <a:spLocks noChangeArrowheads="1"/>
          </p:cNvSpPr>
          <p:nvPr/>
        </p:nvSpPr>
        <p:spPr bwMode="auto">
          <a:xfrm>
            <a:off x="1904791" y="1518142"/>
            <a:ext cx="4968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dirty="0">
                <a:latin typeface="Arial Unicode MS" pitchFamily="34" charset="-128"/>
              </a:rPr>
              <a:t>EU </a:t>
            </a:r>
            <a:r>
              <a:rPr lang="fr-BE" sz="2000" dirty="0" smtClean="0">
                <a:latin typeface="Arial Unicode MS" pitchFamily="34" charset="-128"/>
              </a:rPr>
              <a:t>chemicals trade </a:t>
            </a:r>
            <a:r>
              <a:rPr lang="fr-BE" sz="2000" dirty="0">
                <a:latin typeface="Arial Unicode MS" pitchFamily="34" charset="-128"/>
              </a:rPr>
              <a:t>flows in </a:t>
            </a:r>
            <a:r>
              <a:rPr lang="en-GB" sz="2000" dirty="0" smtClean="0"/>
              <a:t>€ </a:t>
            </a:r>
            <a:r>
              <a:rPr lang="fr-BE" sz="2000" dirty="0" smtClean="0">
                <a:latin typeface="Arial Unicode MS" pitchFamily="34" charset="-128"/>
              </a:rPr>
              <a:t>billion: 2010</a:t>
            </a:r>
            <a:endParaRPr lang="en-US" sz="2000" dirty="0">
              <a:latin typeface="Arial Unicode MS" pitchFamily="34" charset="-128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712380" y="3785191"/>
            <a:ext cx="1562986" cy="903768"/>
            <a:chOff x="967562" y="3806456"/>
            <a:chExt cx="1562986" cy="903768"/>
          </a:xfrm>
        </p:grpSpPr>
        <p:sp>
          <p:nvSpPr>
            <p:cNvPr id="146" name="Oval 98"/>
            <p:cNvSpPr>
              <a:spLocks noChangeArrowheads="1"/>
            </p:cNvSpPr>
            <p:nvPr/>
          </p:nvSpPr>
          <p:spPr bwMode="auto">
            <a:xfrm>
              <a:off x="967562" y="3806456"/>
              <a:ext cx="1137047" cy="903768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1600" dirty="0" smtClean="0">
                  <a:solidFill>
                    <a:schemeClr val="bg1"/>
                  </a:solidFill>
                  <a:cs typeface="Arial" charset="0"/>
                </a:rPr>
                <a:t>LAC**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7" name="AutoShape 99"/>
            <p:cNvSpPr>
              <a:spLocks noChangeArrowheads="1"/>
            </p:cNvSpPr>
            <p:nvPr/>
          </p:nvSpPr>
          <p:spPr bwMode="auto">
            <a:xfrm>
              <a:off x="2008988" y="3870252"/>
              <a:ext cx="489663" cy="308344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de-DE" sz="1600" noProof="1" smtClean="0">
                  <a:solidFill>
                    <a:schemeClr val="bg1"/>
                  </a:solidFill>
                  <a:cs typeface="Arial" charset="0"/>
                </a:rPr>
                <a:t>4.0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8" name="AutoShape 100"/>
            <p:cNvSpPr>
              <a:spLocks noChangeArrowheads="1"/>
            </p:cNvSpPr>
            <p:nvPr/>
          </p:nvSpPr>
          <p:spPr bwMode="auto">
            <a:xfrm flipH="1" flipV="1">
              <a:off x="1881459" y="4124725"/>
              <a:ext cx="649089" cy="255888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en-US" sz="1600" noProof="1" smtClean="0">
                  <a:cs typeface="Arial" charset="0"/>
                </a:rPr>
                <a:t>9.4</a:t>
              </a:r>
              <a:endParaRPr lang="en-US" sz="1600" noProof="1">
                <a:cs typeface="Arial" charset="0"/>
              </a:endParaRPr>
            </a:p>
          </p:txBody>
        </p:sp>
      </p:grpSp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5805379" y="4677838"/>
            <a:ext cx="1722738" cy="766031"/>
            <a:chOff x="4079" y="2477"/>
            <a:chExt cx="1107" cy="484"/>
          </a:xfrm>
        </p:grpSpPr>
        <p:sp>
          <p:nvSpPr>
            <p:cNvPr id="150" name="Freeform 118"/>
            <p:cNvSpPr>
              <a:spLocks/>
            </p:cNvSpPr>
            <p:nvPr/>
          </p:nvSpPr>
          <p:spPr bwMode="auto">
            <a:xfrm>
              <a:off x="4235" y="2714"/>
              <a:ext cx="152" cy="46"/>
            </a:xfrm>
            <a:custGeom>
              <a:avLst/>
              <a:gdLst>
                <a:gd name="T0" fmla="*/ 292 w 64"/>
                <a:gd name="T1" fmla="*/ 12 h 20"/>
                <a:gd name="T2" fmla="*/ 304 w 64"/>
                <a:gd name="T3" fmla="*/ 41 h 20"/>
                <a:gd name="T4" fmla="*/ 349 w 64"/>
                <a:gd name="T5" fmla="*/ 12 h 20"/>
                <a:gd name="T6" fmla="*/ 361 w 64"/>
                <a:gd name="T7" fmla="*/ 32 h 20"/>
                <a:gd name="T8" fmla="*/ 328 w 64"/>
                <a:gd name="T9" fmla="*/ 64 h 20"/>
                <a:gd name="T10" fmla="*/ 237 w 64"/>
                <a:gd name="T11" fmla="*/ 74 h 20"/>
                <a:gd name="T12" fmla="*/ 192 w 64"/>
                <a:gd name="T13" fmla="*/ 106 h 20"/>
                <a:gd name="T14" fmla="*/ 157 w 64"/>
                <a:gd name="T15" fmla="*/ 106 h 20"/>
                <a:gd name="T16" fmla="*/ 24 w 64"/>
                <a:gd name="T17" fmla="*/ 106 h 20"/>
                <a:gd name="T18" fmla="*/ 0 w 64"/>
                <a:gd name="T19" fmla="*/ 41 h 20"/>
                <a:gd name="T20" fmla="*/ 24 w 64"/>
                <a:gd name="T21" fmla="*/ 12 h 20"/>
                <a:gd name="T22" fmla="*/ 90 w 64"/>
                <a:gd name="T23" fmla="*/ 0 h 20"/>
                <a:gd name="T24" fmla="*/ 112 w 64"/>
                <a:gd name="T25" fmla="*/ 32 h 20"/>
                <a:gd name="T26" fmla="*/ 147 w 64"/>
                <a:gd name="T27" fmla="*/ 32 h 20"/>
                <a:gd name="T28" fmla="*/ 169 w 64"/>
                <a:gd name="T29" fmla="*/ 12 h 20"/>
                <a:gd name="T30" fmla="*/ 226 w 64"/>
                <a:gd name="T31" fmla="*/ 12 h 20"/>
                <a:gd name="T32" fmla="*/ 292 w 64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0"/>
                <a:gd name="T53" fmla="*/ 64 w 6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0">
                  <a:moveTo>
                    <a:pt x="52" y="2"/>
                  </a:moveTo>
                  <a:lnTo>
                    <a:pt x="54" y="8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58" y="12"/>
                  </a:lnTo>
                  <a:lnTo>
                    <a:pt x="42" y="14"/>
                  </a:lnTo>
                  <a:lnTo>
                    <a:pt x="34" y="20"/>
                  </a:lnTo>
                  <a:lnTo>
                    <a:pt x="28" y="20"/>
                  </a:lnTo>
                  <a:lnTo>
                    <a:pt x="4" y="20"/>
                  </a:lnTo>
                  <a:lnTo>
                    <a:pt x="0" y="8"/>
                  </a:lnTo>
                  <a:lnTo>
                    <a:pt x="4" y="2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18F18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Oval 119"/>
            <p:cNvSpPr>
              <a:spLocks noChangeArrowheads="1"/>
            </p:cNvSpPr>
            <p:nvPr/>
          </p:nvSpPr>
          <p:spPr bwMode="auto">
            <a:xfrm>
              <a:off x="4322" y="2477"/>
              <a:ext cx="864" cy="48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1600" dirty="0">
                  <a:solidFill>
                    <a:schemeClr val="bg1"/>
                  </a:solidFill>
                  <a:cs typeface="Arial" charset="0"/>
                </a:rPr>
                <a:t>Japan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2" name="AutoShape 121"/>
            <p:cNvSpPr>
              <a:spLocks noChangeArrowheads="1"/>
            </p:cNvSpPr>
            <p:nvPr/>
          </p:nvSpPr>
          <p:spPr bwMode="auto">
            <a:xfrm flipH="1" flipV="1">
              <a:off x="4079" y="2485"/>
              <a:ext cx="336" cy="236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de-DE" sz="1600" noProof="1" smtClean="0">
                  <a:solidFill>
                    <a:schemeClr val="bg1"/>
                  </a:solidFill>
                  <a:cs typeface="Arial" charset="0"/>
                </a:rPr>
                <a:t>6.1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3" name="AutoShape 120"/>
            <p:cNvSpPr>
              <a:spLocks noChangeArrowheads="1"/>
            </p:cNvSpPr>
            <p:nvPr/>
          </p:nvSpPr>
          <p:spPr bwMode="auto">
            <a:xfrm>
              <a:off x="4105" y="2692"/>
              <a:ext cx="386" cy="218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de-DE" sz="1600" noProof="1" smtClean="0">
                  <a:cs typeface="Arial" charset="0"/>
                </a:rPr>
                <a:t>6.7</a:t>
              </a:r>
              <a:endParaRPr lang="de-DE" sz="1600" noProof="1">
                <a:cs typeface="Arial" charset="0"/>
              </a:endParaRPr>
            </a:p>
          </p:txBody>
        </p:sp>
      </p:grp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5606904" y="5531987"/>
            <a:ext cx="1722738" cy="766031"/>
            <a:chOff x="4079" y="2477"/>
            <a:chExt cx="1107" cy="484"/>
          </a:xfrm>
        </p:grpSpPr>
        <p:sp>
          <p:nvSpPr>
            <p:cNvPr id="156" name="Freeform 118"/>
            <p:cNvSpPr>
              <a:spLocks/>
            </p:cNvSpPr>
            <p:nvPr/>
          </p:nvSpPr>
          <p:spPr bwMode="auto">
            <a:xfrm>
              <a:off x="4235" y="2714"/>
              <a:ext cx="152" cy="46"/>
            </a:xfrm>
            <a:custGeom>
              <a:avLst/>
              <a:gdLst>
                <a:gd name="T0" fmla="*/ 292 w 64"/>
                <a:gd name="T1" fmla="*/ 12 h 20"/>
                <a:gd name="T2" fmla="*/ 304 w 64"/>
                <a:gd name="T3" fmla="*/ 41 h 20"/>
                <a:gd name="T4" fmla="*/ 349 w 64"/>
                <a:gd name="T5" fmla="*/ 12 h 20"/>
                <a:gd name="T6" fmla="*/ 361 w 64"/>
                <a:gd name="T7" fmla="*/ 32 h 20"/>
                <a:gd name="T8" fmla="*/ 328 w 64"/>
                <a:gd name="T9" fmla="*/ 64 h 20"/>
                <a:gd name="T10" fmla="*/ 237 w 64"/>
                <a:gd name="T11" fmla="*/ 74 h 20"/>
                <a:gd name="T12" fmla="*/ 192 w 64"/>
                <a:gd name="T13" fmla="*/ 106 h 20"/>
                <a:gd name="T14" fmla="*/ 157 w 64"/>
                <a:gd name="T15" fmla="*/ 106 h 20"/>
                <a:gd name="T16" fmla="*/ 24 w 64"/>
                <a:gd name="T17" fmla="*/ 106 h 20"/>
                <a:gd name="T18" fmla="*/ 0 w 64"/>
                <a:gd name="T19" fmla="*/ 41 h 20"/>
                <a:gd name="T20" fmla="*/ 24 w 64"/>
                <a:gd name="T21" fmla="*/ 12 h 20"/>
                <a:gd name="T22" fmla="*/ 90 w 64"/>
                <a:gd name="T23" fmla="*/ 0 h 20"/>
                <a:gd name="T24" fmla="*/ 112 w 64"/>
                <a:gd name="T25" fmla="*/ 32 h 20"/>
                <a:gd name="T26" fmla="*/ 147 w 64"/>
                <a:gd name="T27" fmla="*/ 32 h 20"/>
                <a:gd name="T28" fmla="*/ 169 w 64"/>
                <a:gd name="T29" fmla="*/ 12 h 20"/>
                <a:gd name="T30" fmla="*/ 226 w 64"/>
                <a:gd name="T31" fmla="*/ 12 h 20"/>
                <a:gd name="T32" fmla="*/ 292 w 64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0"/>
                <a:gd name="T53" fmla="*/ 64 w 6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0">
                  <a:moveTo>
                    <a:pt x="52" y="2"/>
                  </a:moveTo>
                  <a:lnTo>
                    <a:pt x="54" y="8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58" y="12"/>
                  </a:lnTo>
                  <a:lnTo>
                    <a:pt x="42" y="14"/>
                  </a:lnTo>
                  <a:lnTo>
                    <a:pt x="34" y="20"/>
                  </a:lnTo>
                  <a:lnTo>
                    <a:pt x="28" y="20"/>
                  </a:lnTo>
                  <a:lnTo>
                    <a:pt x="4" y="20"/>
                  </a:lnTo>
                  <a:lnTo>
                    <a:pt x="0" y="8"/>
                  </a:lnTo>
                  <a:lnTo>
                    <a:pt x="4" y="2"/>
                  </a:lnTo>
                  <a:lnTo>
                    <a:pt x="16" y="0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18F18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Oval 119"/>
            <p:cNvSpPr>
              <a:spLocks noChangeArrowheads="1"/>
            </p:cNvSpPr>
            <p:nvPr/>
          </p:nvSpPr>
          <p:spPr bwMode="auto">
            <a:xfrm>
              <a:off x="4322" y="2477"/>
              <a:ext cx="864" cy="4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1600" noProof="1" smtClean="0">
                  <a:solidFill>
                    <a:schemeClr val="bg1"/>
                  </a:solidFill>
                  <a:cs typeface="Arial" charset="0"/>
                </a:rPr>
                <a:t>China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8" name="AutoShape 121"/>
            <p:cNvSpPr>
              <a:spLocks noChangeArrowheads="1"/>
            </p:cNvSpPr>
            <p:nvPr/>
          </p:nvSpPr>
          <p:spPr bwMode="auto">
            <a:xfrm flipH="1" flipV="1">
              <a:off x="4079" y="2485"/>
              <a:ext cx="336" cy="236"/>
            </a:xfrm>
            <a:prstGeom prst="homePlate">
              <a:avLst>
                <a:gd name="adj" fmla="val 4375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r>
                <a:rPr lang="de-DE" sz="1600" noProof="1" smtClean="0">
                  <a:solidFill>
                    <a:schemeClr val="bg1"/>
                  </a:solidFill>
                  <a:cs typeface="Arial" charset="0"/>
                </a:rPr>
                <a:t>10</a:t>
              </a:r>
              <a:endParaRPr lang="de-DE" sz="1600" noProof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59" name="AutoShape 120"/>
            <p:cNvSpPr>
              <a:spLocks noChangeArrowheads="1"/>
            </p:cNvSpPr>
            <p:nvPr/>
          </p:nvSpPr>
          <p:spPr bwMode="auto">
            <a:xfrm>
              <a:off x="4105" y="2692"/>
              <a:ext cx="386" cy="218"/>
            </a:xfrm>
            <a:prstGeom prst="homePlate">
              <a:avLst>
                <a:gd name="adj" fmla="val 43750"/>
              </a:avLst>
            </a:pr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de-DE" sz="1600" noProof="1" smtClean="0">
                  <a:cs typeface="Arial" charset="0"/>
                </a:rPr>
                <a:t>8.7</a:t>
              </a:r>
              <a:endParaRPr lang="de-DE" sz="1600" noProof="1">
                <a:cs typeface="Arial" charset="0"/>
              </a:endParaRPr>
            </a:p>
          </p:txBody>
        </p:sp>
      </p:grp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4660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Trade Balance: €  47 billion in 2010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google.be/images?q=tbn:ANd9GcQh-5IWlRpjcnXLURrvuZVBBgZbZ_itB3T3DTtjPFdhcdIvUh0BDgQW44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068960"/>
            <a:ext cx="2662042" cy="1802001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779912" y="3717032"/>
            <a:ext cx="106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EU27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0860" b="8650"/>
          <a:stretch>
            <a:fillRect/>
          </a:stretch>
        </p:blipFill>
        <p:spPr bwMode="auto">
          <a:xfrm>
            <a:off x="539552" y="1599640"/>
            <a:ext cx="8167944" cy="525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6022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EU Chemicals Industry: 1.1% of total EU’s GDP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624" y="2852936"/>
            <a:ext cx="648799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			CEFIC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         Council of the European Chemical Industry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5536" y="1916832"/>
            <a:ext cx="826293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Representing </a:t>
            </a:r>
            <a:r>
              <a:rPr lang="en-GB" sz="1600" b="1" dirty="0" smtClean="0">
                <a:solidFill>
                  <a:schemeClr val="tx2"/>
                </a:solidFill>
              </a:rPr>
              <a:t>29.000</a:t>
            </a:r>
            <a:r>
              <a:rPr lang="en-GB" sz="1600" dirty="0" smtClean="0">
                <a:solidFill>
                  <a:schemeClr val="tx2"/>
                </a:solidFill>
              </a:rPr>
              <a:t> chemical companies in Europe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BE" sz="1600" dirty="0" smtClean="0">
                <a:solidFill>
                  <a:schemeClr val="tx2"/>
                </a:solidFill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28</a:t>
            </a:r>
            <a:r>
              <a:rPr lang="en-GB" sz="1600" dirty="0" smtClean="0">
                <a:solidFill>
                  <a:schemeClr val="tx2"/>
                </a:solidFill>
              </a:rPr>
              <a:t> National Chemical Federations across Europe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BE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Over </a:t>
            </a:r>
            <a:r>
              <a:rPr lang="en-GB" sz="1600" b="1" dirty="0" smtClean="0">
                <a:solidFill>
                  <a:schemeClr val="tx2"/>
                </a:solidFill>
              </a:rPr>
              <a:t>600</a:t>
            </a:r>
            <a:r>
              <a:rPr lang="en-GB" sz="1600" dirty="0" smtClean="0">
                <a:solidFill>
                  <a:schemeClr val="tx2"/>
                </a:solidFill>
              </a:rPr>
              <a:t> direct Company Members from Europe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BE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More than </a:t>
            </a:r>
            <a:r>
              <a:rPr lang="en-GB" sz="1600" b="1" dirty="0" smtClean="0">
                <a:solidFill>
                  <a:schemeClr val="tx2"/>
                </a:solidFill>
              </a:rPr>
              <a:t>30</a:t>
            </a:r>
            <a:r>
              <a:rPr lang="en-GB" sz="1600" dirty="0" smtClean="0">
                <a:solidFill>
                  <a:schemeClr val="tx2"/>
                </a:solidFill>
              </a:rPr>
              <a:t> Associate Company Members from around the world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40</a:t>
            </a:r>
            <a:r>
              <a:rPr lang="en-GB" sz="1600" dirty="0" smtClean="0">
                <a:solidFill>
                  <a:schemeClr val="tx2"/>
                </a:solidFill>
              </a:rPr>
              <a:t> Partner Companies &amp; Associations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</a:rPr>
              <a:t> 23 </a:t>
            </a:r>
            <a:r>
              <a:rPr lang="en-GB" sz="1600" dirty="0" smtClean="0">
                <a:solidFill>
                  <a:schemeClr val="tx2"/>
                </a:solidFill>
              </a:rPr>
              <a:t>European Affiliated Associations 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Operates </a:t>
            </a:r>
            <a:r>
              <a:rPr lang="en-GB" sz="1600" b="1" dirty="0" smtClean="0">
                <a:solidFill>
                  <a:schemeClr val="tx2"/>
                </a:solidFill>
              </a:rPr>
              <a:t>101</a:t>
            </a:r>
            <a:r>
              <a:rPr lang="en-GB" sz="1600" dirty="0" smtClean="0">
                <a:solidFill>
                  <a:schemeClr val="tx2"/>
                </a:solidFill>
              </a:rPr>
              <a:t> Sector Groups focusing on 120+ product families and over </a:t>
            </a:r>
            <a:r>
              <a:rPr lang="en-GB" sz="1600" b="1" dirty="0" smtClean="0">
                <a:solidFill>
                  <a:schemeClr val="tx2"/>
                </a:solidFill>
              </a:rPr>
              <a:t>60</a:t>
            </a:r>
            <a:r>
              <a:rPr lang="en-GB" sz="1600" dirty="0" smtClean="0">
                <a:solidFill>
                  <a:schemeClr val="tx2"/>
                </a:solidFill>
              </a:rPr>
              <a:t> Strategy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  implementation and Issue Teams dealing with the industry’s horizontal issues (REACH,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  International Trade, Energy &amp; Climate change, Research &amp; Innovation, …)</a:t>
            </a:r>
          </a:p>
          <a:p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BE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About </a:t>
            </a:r>
            <a:r>
              <a:rPr lang="en-GB" sz="1600" b="1" dirty="0" smtClean="0">
                <a:solidFill>
                  <a:schemeClr val="tx2"/>
                </a:solidFill>
              </a:rPr>
              <a:t>5000</a:t>
            </a:r>
            <a:r>
              <a:rPr lang="en-GB" sz="1600" dirty="0" smtClean="0">
                <a:solidFill>
                  <a:schemeClr val="tx2"/>
                </a:solidFill>
              </a:rPr>
              <a:t> industry experts from companies and federations participate in the Cefic groups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BE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Close cooperation with the other regions in the world through ICCA </a:t>
            </a:r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1124744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Since its creation in 1972, Cefic has grown to become one of the 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  largest industry trade organizations in Europe and in the world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1283484-E8C6-463E-80F9-1619C675036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1655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This is </a:t>
            </a:r>
            <a:r>
              <a:rPr lang="en-US" sz="2400" b="1" dirty="0" smtClean="0">
                <a:solidFill>
                  <a:srgbClr val="C00000"/>
                </a:solidFill>
              </a:rPr>
              <a:t>Cefic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03"/>
          <p:cNvSpPr txBox="1">
            <a:spLocks noChangeArrowheads="1"/>
          </p:cNvSpPr>
          <p:nvPr/>
        </p:nvSpPr>
        <p:spPr bwMode="auto">
          <a:xfrm>
            <a:off x="298450" y="5754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77838" y="2306638"/>
          <a:ext cx="7007722" cy="3224672"/>
        </p:xfrm>
        <a:graphic>
          <a:graphicData uri="http://schemas.openxmlformats.org/drawingml/2006/table">
            <a:tbl>
              <a:tblPr/>
              <a:tblGrid>
                <a:gridCol w="2733261"/>
                <a:gridCol w="2335695"/>
                <a:gridCol w="675861"/>
                <a:gridCol w="626165"/>
                <a:gridCol w="636740"/>
              </a:tblGrid>
              <a:tr h="573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REACH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2012 review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Registration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Nanomaterials</a:t>
                      </a:r>
                      <a:endParaRPr lang="en-US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en-US" sz="14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and Climate Change</a:t>
                      </a:r>
                      <a:endParaRPr lang="en-US" sz="1400" b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ETS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Minus 20% by 2020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Energy Strategy, roadmaps 2050</a:t>
                      </a:r>
                      <a:endParaRPr lang="en-US" sz="12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Innovation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Innovation partnerships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HLG key enabling technologies</a:t>
                      </a:r>
                      <a:endParaRPr lang="en-US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Communication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- International Year of Chemistry</a:t>
                      </a:r>
                      <a:endParaRPr lang="en-US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Smarter</a:t>
                      </a:r>
                      <a:r>
                        <a:rPr lang="fr-BE" sz="14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Regulation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- Consistency and workability</a:t>
                      </a:r>
                      <a:endParaRPr lang="en-US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Industrial</a:t>
                      </a:r>
                      <a:r>
                        <a:rPr lang="fr-BE" sz="14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- HLG recommendations implementation</a:t>
                      </a:r>
                      <a:endParaRPr lang="en-US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Sustainable</a:t>
                      </a:r>
                      <a:r>
                        <a:rPr lang="fr-BE" sz="14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Development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- Develop</a:t>
                      </a:r>
                      <a:r>
                        <a:rPr lang="fr-BE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strategy</a:t>
                      </a:r>
                      <a:r>
                        <a:rPr lang="fr-BE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b="0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100" b="0" dirty="0" smtClean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n-US" sz="11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4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247" name="TextBox 8"/>
          <p:cNvSpPr txBox="1">
            <a:spLocks noChangeArrowheads="1"/>
          </p:cNvSpPr>
          <p:nvPr/>
        </p:nvSpPr>
        <p:spPr bwMode="auto">
          <a:xfrm rot="-1870425">
            <a:off x="5768975" y="1519238"/>
            <a:ext cx="2265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Sustainable development </a:t>
            </a:r>
          </a:p>
        </p:txBody>
      </p:sp>
      <p:sp>
        <p:nvSpPr>
          <p:cNvPr id="8248" name="TextBox 9"/>
          <p:cNvSpPr txBox="1">
            <a:spLocks noChangeArrowheads="1"/>
          </p:cNvSpPr>
          <p:nvPr/>
        </p:nvSpPr>
        <p:spPr bwMode="auto">
          <a:xfrm rot="-1878352">
            <a:off x="6491288" y="1514475"/>
            <a:ext cx="2149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Competitiveness</a:t>
            </a:r>
          </a:p>
        </p:txBody>
      </p:sp>
      <p:sp>
        <p:nvSpPr>
          <p:cNvPr id="8249" name="TextBox 10"/>
          <p:cNvSpPr txBox="1">
            <a:spLocks noChangeArrowheads="1"/>
          </p:cNvSpPr>
          <p:nvPr/>
        </p:nvSpPr>
        <p:spPr bwMode="auto">
          <a:xfrm rot="-1905481">
            <a:off x="7223125" y="1527175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alibri" pitchFamily="34" charset="0"/>
              </a:rPr>
              <a:t>Chemicals safety </a:t>
            </a:r>
          </a:p>
        </p:txBody>
      </p:sp>
      <p:cxnSp>
        <p:nvCxnSpPr>
          <p:cNvPr id="8250" name="Straight Connector 15"/>
          <p:cNvCxnSpPr>
            <a:cxnSpLocks noChangeShapeType="1"/>
          </p:cNvCxnSpPr>
          <p:nvPr/>
        </p:nvCxnSpPr>
        <p:spPr bwMode="auto">
          <a:xfrm flipV="1">
            <a:off x="5562600" y="1193800"/>
            <a:ext cx="1812925" cy="11064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51" name="Straight Connector 15"/>
          <p:cNvCxnSpPr>
            <a:cxnSpLocks noChangeShapeType="1"/>
          </p:cNvCxnSpPr>
          <p:nvPr/>
        </p:nvCxnSpPr>
        <p:spPr bwMode="auto">
          <a:xfrm flipV="1">
            <a:off x="6218238" y="1203325"/>
            <a:ext cx="1812925" cy="11064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52" name="Straight Connector 15"/>
          <p:cNvCxnSpPr>
            <a:cxnSpLocks noChangeShapeType="1"/>
          </p:cNvCxnSpPr>
          <p:nvPr/>
        </p:nvCxnSpPr>
        <p:spPr bwMode="auto">
          <a:xfrm flipV="1">
            <a:off x="6835775" y="1225550"/>
            <a:ext cx="1736725" cy="10747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53" name="Straight Connector 15"/>
          <p:cNvCxnSpPr>
            <a:cxnSpLocks noChangeShapeType="1"/>
          </p:cNvCxnSpPr>
          <p:nvPr/>
        </p:nvCxnSpPr>
        <p:spPr bwMode="auto">
          <a:xfrm flipV="1">
            <a:off x="7470775" y="1322388"/>
            <a:ext cx="1554163" cy="990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54" name="TextBox 22"/>
          <p:cNvSpPr txBox="1">
            <a:spLocks noChangeArrowheads="1"/>
          </p:cNvSpPr>
          <p:nvPr/>
        </p:nvSpPr>
        <p:spPr bwMode="auto">
          <a:xfrm>
            <a:off x="431800" y="5984875"/>
            <a:ext cx="2166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400" dirty="0"/>
              <a:t>Organisational</a:t>
            </a:r>
          </a:p>
          <a:p>
            <a:endParaRPr lang="en-US" sz="1200" dirty="0"/>
          </a:p>
        </p:txBody>
      </p:sp>
      <p:sp>
        <p:nvSpPr>
          <p:cNvPr id="8255" name="TextBox 23"/>
          <p:cNvSpPr txBox="1">
            <a:spLocks noChangeArrowheads="1"/>
          </p:cNvSpPr>
          <p:nvPr/>
        </p:nvSpPr>
        <p:spPr bwMode="auto">
          <a:xfrm>
            <a:off x="3176588" y="5995988"/>
            <a:ext cx="383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dirty="0"/>
              <a:t>- Exploit synergies with Affiliates, </a:t>
            </a:r>
          </a:p>
          <a:p>
            <a:r>
              <a:rPr lang="fr-BE" sz="1100" dirty="0"/>
              <a:t>  National Federations</a:t>
            </a:r>
          </a:p>
          <a:p>
            <a:pPr>
              <a:buFontTx/>
              <a:buChar char="-"/>
            </a:pPr>
            <a:r>
              <a:rPr lang="fr-BE" sz="1100" dirty="0"/>
              <a:t> HR policy review</a:t>
            </a:r>
            <a:endParaRPr lang="en-US" sz="1100" dirty="0"/>
          </a:p>
        </p:txBody>
      </p:sp>
      <p:pic>
        <p:nvPicPr>
          <p:cNvPr id="16" name="Picture 6" descr="cefic_3c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04664"/>
            <a:ext cx="1224409" cy="590898"/>
          </a:xfrm>
          <a:prstGeom prst="rect">
            <a:avLst/>
          </a:prstGeom>
          <a:noFill/>
        </p:spPr>
      </p:pic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2721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Cefic</a:t>
            </a:r>
            <a:r>
              <a:rPr lang="en-US" sz="2400" b="1" dirty="0" smtClean="0">
                <a:solidFill>
                  <a:srgbClr val="C00000"/>
                </a:solidFill>
              </a:rPr>
              <a:t> Priorities 2011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2127" y="2708920"/>
            <a:ext cx="8712968" cy="295275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More innovation and research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Strengthen innovation networks, increase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quality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effectiveness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R&amp;D</a:t>
            </a:r>
          </a:p>
          <a:p>
            <a:pPr marL="0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Smart regulation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takes the competitiveness of industry into account</a:t>
            </a:r>
          </a:p>
          <a:p>
            <a:pPr>
              <a:buFontTx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Level playing field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 sourcing energy and feedstock</a:t>
            </a:r>
          </a:p>
          <a:p>
            <a:pPr>
              <a:buFontTx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Open markets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with fair competition</a:t>
            </a:r>
          </a:p>
        </p:txBody>
      </p:sp>
      <p:pic>
        <p:nvPicPr>
          <p:cNvPr id="7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4664"/>
            <a:ext cx="1224409" cy="590898"/>
          </a:xfrm>
          <a:prstGeom prst="rect">
            <a:avLst/>
          </a:prstGeom>
          <a:noFill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1713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Conclusion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100" y="1700808"/>
            <a:ext cx="687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70C0"/>
                </a:solidFill>
              </a:rPr>
              <a:t> </a:t>
            </a:r>
            <a:r>
              <a:rPr lang="fr-BE" sz="2000" b="1" dirty="0">
                <a:solidFill>
                  <a:srgbClr val="0070C0"/>
                </a:solidFill>
              </a:rPr>
              <a:t>A</a:t>
            </a:r>
            <a:r>
              <a:rPr lang="fr-BE" sz="2000" b="1" dirty="0" smtClean="0">
                <a:solidFill>
                  <a:srgbClr val="0070C0"/>
                </a:solidFill>
              </a:rPr>
              <a:t> </a:t>
            </a:r>
            <a:r>
              <a:rPr lang="fr-BE" sz="2000" b="1" dirty="0" err="1" smtClean="0">
                <a:solidFill>
                  <a:srgbClr val="0070C0"/>
                </a:solidFill>
              </a:rPr>
              <a:t>Sustainable</a:t>
            </a:r>
            <a:r>
              <a:rPr lang="fr-BE" sz="2000" b="1" dirty="0" smtClean="0">
                <a:solidFill>
                  <a:srgbClr val="0070C0"/>
                </a:solidFill>
              </a:rPr>
              <a:t> and </a:t>
            </a:r>
            <a:r>
              <a:rPr lang="fr-BE" sz="2000" b="1" dirty="0" err="1" smtClean="0">
                <a:solidFill>
                  <a:srgbClr val="0070C0"/>
                </a:solidFill>
              </a:rPr>
              <a:t>Competitive</a:t>
            </a:r>
            <a:r>
              <a:rPr lang="fr-BE" sz="2000" b="1" dirty="0" smtClean="0">
                <a:solidFill>
                  <a:srgbClr val="0070C0"/>
                </a:solidFill>
              </a:rPr>
              <a:t> EU </a:t>
            </a:r>
            <a:r>
              <a:rPr lang="fr-BE" sz="2000" b="1" dirty="0" err="1" smtClean="0">
                <a:solidFill>
                  <a:srgbClr val="0070C0"/>
                </a:solidFill>
              </a:rPr>
              <a:t>Chemical</a:t>
            </a:r>
            <a:r>
              <a:rPr lang="fr-BE" sz="2000" b="1" dirty="0" smtClean="0">
                <a:solidFill>
                  <a:srgbClr val="0070C0"/>
                </a:solidFill>
              </a:rPr>
              <a:t> </a:t>
            </a:r>
            <a:r>
              <a:rPr lang="fr-BE" sz="2000" b="1" dirty="0" err="1" smtClean="0">
                <a:solidFill>
                  <a:srgbClr val="0070C0"/>
                </a:solidFill>
              </a:rPr>
              <a:t>Industry</a:t>
            </a:r>
            <a:r>
              <a:rPr lang="fr-BE" sz="2000" b="1" dirty="0" smtClean="0">
                <a:solidFill>
                  <a:srgbClr val="0070C0"/>
                </a:solidFill>
              </a:rPr>
              <a:t> </a:t>
            </a:r>
            <a:r>
              <a:rPr lang="fr-BE" sz="2000" b="1" dirty="0" err="1">
                <a:solidFill>
                  <a:srgbClr val="0070C0"/>
                </a:solidFill>
              </a:rPr>
              <a:t>r</a:t>
            </a:r>
            <a:r>
              <a:rPr lang="fr-BE" sz="2000" b="1" dirty="0" err="1" smtClean="0">
                <a:solidFill>
                  <a:srgbClr val="0070C0"/>
                </a:solidFill>
              </a:rPr>
              <a:t>equires</a:t>
            </a:r>
            <a:r>
              <a:rPr lang="fr-BE" sz="2000" b="1" dirty="0" smtClean="0">
                <a:solidFill>
                  <a:srgbClr val="0070C0"/>
                </a:solidFill>
              </a:rPr>
              <a:t>: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3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31913" y="2463800"/>
            <a:ext cx="7812087" cy="2393960"/>
          </a:xfrm>
        </p:spPr>
        <p:txBody>
          <a:bodyPr/>
          <a:lstStyle/>
          <a:p>
            <a:r>
              <a:rPr lang="en-US" sz="4000" dirty="0" smtClean="0">
                <a:solidFill>
                  <a:srgbClr val="000066"/>
                </a:solidFill>
                <a:latin typeface="Cambria" pitchFamily="18" charset="0"/>
                <a:ea typeface="Cambria Math" pitchFamily="18" charset="0"/>
              </a:rPr>
              <a:t>CEPE </a:t>
            </a:r>
            <a:br>
              <a:rPr lang="en-US" sz="4000" dirty="0" smtClean="0">
                <a:solidFill>
                  <a:srgbClr val="000066"/>
                </a:solidFill>
                <a:latin typeface="Cambria" pitchFamily="18" charset="0"/>
                <a:ea typeface="Cambria Math" pitchFamily="18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Cambria" pitchFamily="18" charset="0"/>
                <a:ea typeface="Cambria Math" pitchFamily="18" charset="0"/>
              </a:rPr>
              <a:t>The European Council of </a:t>
            </a:r>
            <a:br>
              <a:rPr lang="en-US" sz="4000" dirty="0" smtClean="0">
                <a:solidFill>
                  <a:srgbClr val="000066"/>
                </a:solidFill>
                <a:latin typeface="Cambria" pitchFamily="18" charset="0"/>
                <a:ea typeface="Cambria Math" pitchFamily="18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Cambria" pitchFamily="18" charset="0"/>
                <a:ea typeface="Cambria Math" pitchFamily="18" charset="0"/>
              </a:rPr>
              <a:t>Paint and Printing Ink producers</a:t>
            </a:r>
            <a:endParaRPr lang="en-US" sz="4000" dirty="0">
              <a:solidFill>
                <a:srgbClr val="000066"/>
              </a:solidFill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4" name="Picture 5" descr="CEPE-formula_issue1-final 060202_Page_3_Image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1804990" cy="14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5656" y="2924944"/>
            <a:ext cx="60348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Global Chemical Industry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290" y="2071678"/>
            <a:ext cx="7643866" cy="4452947"/>
          </a:xfrm>
          <a:solidFill>
            <a:srgbClr val="DDDDDD"/>
          </a:solidFill>
        </p:spPr>
        <p:txBody>
          <a:bodyPr/>
          <a:lstStyle/>
          <a:p>
            <a:pPr marL="0" indent="0" eaLnBrk="1" hangingPunct="1">
              <a:buFontTx/>
              <a:buNone/>
              <a:tabLst>
                <a:tab pos="1441450" algn="l"/>
              </a:tabLst>
            </a:pPr>
            <a:endParaRPr lang="en-GB" sz="3600" u="sng" dirty="0" smtClean="0"/>
          </a:p>
          <a:p>
            <a:pPr marL="0" indent="0" eaLnBrk="1" hangingPunct="1">
              <a:buFontTx/>
              <a:buNone/>
              <a:tabLst>
                <a:tab pos="1441450" algn="l"/>
              </a:tabLst>
            </a:pPr>
            <a:r>
              <a:rPr lang="en-GB" sz="3600" u="sng" dirty="0" smtClean="0"/>
              <a:t/>
            </a:r>
            <a:br>
              <a:rPr lang="en-GB" sz="3600" u="sng" dirty="0" smtClean="0"/>
            </a:br>
            <a:r>
              <a:rPr lang="en-GB" sz="2800" dirty="0" smtClean="0"/>
              <a:t>Approx.	900 paint manufacturers	</a:t>
            </a:r>
          </a:p>
          <a:p>
            <a:pPr marL="0" indent="0" eaLnBrk="1" hangingPunct="1">
              <a:buFontTx/>
              <a:buNone/>
              <a:tabLst>
                <a:tab pos="1441450" algn="l"/>
              </a:tabLst>
            </a:pPr>
            <a:r>
              <a:rPr lang="en-GB" sz="2800" dirty="0" smtClean="0"/>
              <a:t>	  75 pr. ink manufacturers	</a:t>
            </a:r>
          </a:p>
          <a:p>
            <a:pPr marL="0" indent="0" eaLnBrk="1" hangingPunct="1">
              <a:buFontTx/>
              <a:buNone/>
              <a:tabLst>
                <a:tab pos="1441450" algn="l"/>
              </a:tabLst>
            </a:pPr>
            <a:r>
              <a:rPr lang="en-GB" sz="2800" dirty="0" smtClean="0"/>
              <a:t>	  20 artists’ colours manufacturers       </a:t>
            </a:r>
          </a:p>
          <a:p>
            <a:pPr marL="0" indent="0" eaLnBrk="1" hangingPunct="1">
              <a:buFontTx/>
              <a:buNone/>
              <a:tabLst>
                <a:tab pos="1441450" algn="l"/>
              </a:tabLst>
            </a:pPr>
            <a:r>
              <a:rPr lang="en-GB" sz="2800" dirty="0" smtClean="0"/>
              <a:t>Directly employed: 110.000 employees</a:t>
            </a:r>
            <a:endParaRPr lang="en-GB" sz="2400" dirty="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57290" y="785795"/>
            <a:ext cx="5429288" cy="500066"/>
          </a:xfrm>
          <a:prstGeom prst="rect">
            <a:avLst/>
          </a:prstGeom>
          <a:solidFill>
            <a:srgbClr val="000066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9600" tIns="111600" rIns="72000" bIns="0"/>
          <a:lstStyle/>
          <a:p>
            <a:pPr marL="177800" indent="-177800" algn="ctr" defTabSz="7620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4864D4"/>
              </a:buClr>
              <a:buFont typeface="Wingdings" pitchFamily="2" charset="2"/>
              <a:buNone/>
            </a:pPr>
            <a:r>
              <a:rPr lang="nl-NL" sz="2800" dirty="0" smtClean="0">
                <a:solidFill>
                  <a:srgbClr val="FFFFFF"/>
                </a:solidFill>
              </a:rPr>
              <a:t>CEPE represents in the EU 27</a:t>
            </a:r>
            <a:endParaRPr lang="nl-NL" sz="2800" dirty="0">
              <a:solidFill>
                <a:srgbClr val="FFFFFF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43041" y="5661025"/>
            <a:ext cx="6673871" cy="792163"/>
          </a:xfrm>
          <a:prstGeom prst="rect">
            <a:avLst/>
          </a:prstGeom>
          <a:solidFill>
            <a:srgbClr val="D3D9F5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9600" tIns="111600" rIns="72000" bIns="0"/>
          <a:lstStyle/>
          <a:p>
            <a:pPr marL="177800" indent="-177800" algn="ctr" defTabSz="7620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4864D4"/>
              </a:buClr>
              <a:buFont typeface="Wingdings" pitchFamily="2" charset="2"/>
              <a:buNone/>
            </a:pPr>
            <a:r>
              <a:rPr lang="nl-NL" sz="2400" dirty="0" smtClean="0">
                <a:solidFill>
                  <a:srgbClr val="000066"/>
                </a:solidFill>
              </a:rPr>
              <a:t>This represents </a:t>
            </a:r>
            <a:r>
              <a:rPr lang="nl-NL" sz="2400" dirty="0">
                <a:solidFill>
                  <a:srgbClr val="000066"/>
                </a:solidFill>
              </a:rPr>
              <a:t>approx. 80 % of market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643042" y="2285992"/>
            <a:ext cx="7000924" cy="574675"/>
          </a:xfrm>
          <a:prstGeom prst="roundRect">
            <a:avLst>
              <a:gd name="adj" fmla="val 16667"/>
            </a:avLst>
          </a:prstGeom>
          <a:solidFill>
            <a:srgbClr val="D3D9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Member Companies; multinationals and SMEs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83740" y="177081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Demand by European Country</a:t>
            </a:r>
            <a:endParaRPr lang="en-US" sz="3200" b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26" y="2471328"/>
            <a:ext cx="1680951" cy="140038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Central &amp; Eastern Europe now make up over one-fourth of the European market.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 r="25437"/>
          <a:stretch/>
        </p:blipFill>
        <p:spPr bwMode="auto">
          <a:xfrm>
            <a:off x="2569946" y="913797"/>
            <a:ext cx="4004109" cy="477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Chuck\Local Settings\Temporary Internet Files\Content.IE5\2KN0L6Q5\MC90043806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41" y="3078663"/>
            <a:ext cx="1656977" cy="16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2002145" y="2050182"/>
            <a:ext cx="914301" cy="2127182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Documents and Settings\Chuck\Local Settings\Temporary Internet Files\Content.IE5\DBTVWQV7\MP9004032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26" y="911801"/>
            <a:ext cx="2239477" cy="14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6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98" y="782053"/>
            <a:ext cx="6999402" cy="51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6916612" y="342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83740" y="165049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End-Use Segments</a:t>
            </a:r>
            <a:endParaRPr lang="en-US" sz="3200" b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65532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Page </a:t>
            </a:r>
            <a:fld id="{7C2F5BC0-9B50-4B19-8328-A350CEECC1B6}" type="slidenum">
              <a:rPr lang="en-US">
                <a:solidFill>
                  <a:srgbClr val="80808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18" y="3187808"/>
            <a:ext cx="819877" cy="131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3975" y="1992132"/>
            <a:ext cx="2753337" cy="9233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Decorative coatings comprise the largest single component of the market.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9" y="4739626"/>
            <a:ext cx="2753337" cy="923330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Only General Industrial, at 13%, accounts for over 10% of the total market.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34403" y="5077024"/>
            <a:ext cx="978408" cy="1211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Printing Ink Market</a:t>
            </a:r>
            <a:endParaRPr lang="en-US" dirty="0"/>
          </a:p>
        </p:txBody>
      </p:sp>
      <p:pic>
        <p:nvPicPr>
          <p:cNvPr id="5" name="Picture 4" descr="PI STATS.jpg"/>
          <p:cNvPicPr>
            <a:picLocks noChangeAspect="1"/>
          </p:cNvPicPr>
          <p:nvPr/>
        </p:nvPicPr>
        <p:blipFill>
          <a:blip r:embed="rId2"/>
          <a:srcRect l="4315" t="64583" r="13157"/>
          <a:stretch>
            <a:fillRect/>
          </a:stretch>
        </p:blipFill>
        <p:spPr>
          <a:xfrm>
            <a:off x="1428728" y="2117648"/>
            <a:ext cx="7572428" cy="459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3786190"/>
            <a:ext cx="428628" cy="2308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11%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4572008"/>
            <a:ext cx="500066" cy="2308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40%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3786190"/>
            <a:ext cx="428628" cy="2308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13%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4500570"/>
            <a:ext cx="500066" cy="23083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36%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500570"/>
            <a:ext cx="500066" cy="2308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45%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4500570"/>
            <a:ext cx="500066" cy="23083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36%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3786190"/>
            <a:ext cx="428628" cy="2308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13%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3714752"/>
            <a:ext cx="357190" cy="2308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900" dirty="0" smtClean="0">
                <a:solidFill>
                  <a:srgbClr val="00008A"/>
                </a:solidFill>
                <a:latin typeface="Cambria" pitchFamily="18" charset="0"/>
              </a:rPr>
              <a:t>6%</a:t>
            </a:r>
            <a:endParaRPr lang="fr-BE" sz="900" dirty="0">
              <a:solidFill>
                <a:srgbClr val="00008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AutoShape 6"/>
          <p:cNvSpPr>
            <a:spLocks noChangeArrowheads="1"/>
          </p:cNvSpPr>
          <p:nvPr/>
        </p:nvSpPr>
        <p:spPr bwMode="auto">
          <a:xfrm>
            <a:off x="3933825" y="1597025"/>
            <a:ext cx="4959350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66"/>
                </a:solidFill>
              </a:rPr>
              <a:t>Formulating</a:t>
            </a: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3933825" y="2463800"/>
            <a:ext cx="4959350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66"/>
                </a:solidFill>
              </a:rPr>
              <a:t>Labelling</a:t>
            </a:r>
          </a:p>
        </p:txBody>
      </p:sp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3933825" y="3330575"/>
            <a:ext cx="4959350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66"/>
                </a:solidFill>
              </a:rPr>
              <a:t>Transport</a:t>
            </a:r>
          </a:p>
        </p:txBody>
      </p:sp>
      <p:sp>
        <p:nvSpPr>
          <p:cNvPr id="173065" name="AutoShape 9"/>
          <p:cNvSpPr>
            <a:spLocks noChangeArrowheads="1"/>
          </p:cNvSpPr>
          <p:nvPr/>
        </p:nvSpPr>
        <p:spPr bwMode="auto">
          <a:xfrm>
            <a:off x="3933825" y="4197350"/>
            <a:ext cx="4959350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66"/>
                </a:solidFill>
              </a:rPr>
              <a:t>Applying product</a:t>
            </a:r>
          </a:p>
        </p:txBody>
      </p:sp>
      <p:sp>
        <p:nvSpPr>
          <p:cNvPr id="173066" name="AutoShape 10"/>
          <p:cNvSpPr>
            <a:spLocks noChangeArrowheads="1"/>
          </p:cNvSpPr>
          <p:nvPr/>
        </p:nvSpPr>
        <p:spPr bwMode="auto">
          <a:xfrm>
            <a:off x="3933825" y="5064125"/>
            <a:ext cx="4959350" cy="681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66"/>
                </a:solidFill>
              </a:rPr>
              <a:t>In use of cured (dried) product</a:t>
            </a:r>
          </a:p>
        </p:txBody>
      </p:sp>
      <p:sp>
        <p:nvSpPr>
          <p:cNvPr id="173067" name="AutoShape 11"/>
          <p:cNvSpPr>
            <a:spLocks noChangeArrowheads="1"/>
          </p:cNvSpPr>
          <p:nvPr/>
        </p:nvSpPr>
        <p:spPr bwMode="auto">
          <a:xfrm>
            <a:off x="3933825" y="5932488"/>
            <a:ext cx="4959350" cy="681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66"/>
                </a:solidFill>
              </a:rPr>
              <a:t>After use + waste</a:t>
            </a:r>
          </a:p>
        </p:txBody>
      </p:sp>
      <p:sp>
        <p:nvSpPr>
          <p:cNvPr id="173068" name="AutoShape 12"/>
          <p:cNvSpPr>
            <a:spLocks noChangeArrowheads="1"/>
          </p:cNvSpPr>
          <p:nvPr/>
        </p:nvSpPr>
        <p:spPr bwMode="auto">
          <a:xfrm>
            <a:off x="250825" y="357167"/>
            <a:ext cx="4959350" cy="938234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FFFF"/>
                </a:solidFill>
              </a:rPr>
              <a:t>The </a:t>
            </a:r>
            <a:r>
              <a:rPr lang="en-GB" sz="2000" dirty="0" smtClean="0">
                <a:solidFill>
                  <a:srgbClr val="FFFFFF"/>
                </a:solidFill>
              </a:rPr>
              <a:t>main EU </a:t>
            </a:r>
            <a:r>
              <a:rPr lang="en-GB" sz="2000" dirty="0">
                <a:solidFill>
                  <a:srgbClr val="FFFFFF"/>
                </a:solidFill>
              </a:rPr>
              <a:t>legislative </a:t>
            </a:r>
            <a:r>
              <a:rPr lang="en-GB" sz="2000" dirty="0" smtClean="0">
                <a:solidFill>
                  <a:srgbClr val="FFFFFF"/>
                </a:solidFill>
              </a:rPr>
              <a:t>issues that impact paints and inks from formulating up till waste. </a:t>
            </a:r>
            <a:endParaRPr lang="en-GB" sz="2000" dirty="0">
              <a:solidFill>
                <a:srgbClr val="FFFFFF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98750" y="1306513"/>
            <a:ext cx="1235075" cy="4967287"/>
            <a:chOff x="1700" y="823"/>
            <a:chExt cx="778" cy="3129"/>
          </a:xfrm>
        </p:grpSpPr>
        <p:sp>
          <p:nvSpPr>
            <p:cNvPr id="173069" name="Line 13"/>
            <p:cNvSpPr>
              <a:spLocks noChangeShapeType="1"/>
            </p:cNvSpPr>
            <p:nvPr/>
          </p:nvSpPr>
          <p:spPr bwMode="auto">
            <a:xfrm>
              <a:off x="1700" y="823"/>
              <a:ext cx="0" cy="3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  <p:sp>
          <p:nvSpPr>
            <p:cNvPr id="173070" name="Line 14"/>
            <p:cNvSpPr>
              <a:spLocks noChangeShapeType="1"/>
            </p:cNvSpPr>
            <p:nvPr/>
          </p:nvSpPr>
          <p:spPr bwMode="auto">
            <a:xfrm flipH="1">
              <a:off x="1700" y="1185"/>
              <a:ext cx="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  <p:sp>
          <p:nvSpPr>
            <p:cNvPr id="173072" name="Line 16"/>
            <p:cNvSpPr>
              <a:spLocks noChangeShapeType="1"/>
            </p:cNvSpPr>
            <p:nvPr/>
          </p:nvSpPr>
          <p:spPr bwMode="auto">
            <a:xfrm flipH="1">
              <a:off x="1700" y="1765"/>
              <a:ext cx="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  <p:sp>
          <p:nvSpPr>
            <p:cNvPr id="173073" name="Line 17"/>
            <p:cNvSpPr>
              <a:spLocks noChangeShapeType="1"/>
            </p:cNvSpPr>
            <p:nvPr/>
          </p:nvSpPr>
          <p:spPr bwMode="auto">
            <a:xfrm flipH="1">
              <a:off x="1700" y="2313"/>
              <a:ext cx="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  <p:sp>
          <p:nvSpPr>
            <p:cNvPr id="173074" name="Line 18"/>
            <p:cNvSpPr>
              <a:spLocks noChangeShapeType="1"/>
            </p:cNvSpPr>
            <p:nvPr/>
          </p:nvSpPr>
          <p:spPr bwMode="auto">
            <a:xfrm flipH="1">
              <a:off x="1700" y="2853"/>
              <a:ext cx="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 flipH="1">
              <a:off x="1700" y="3392"/>
              <a:ext cx="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1700" y="3952"/>
              <a:ext cx="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BE" dirty="0">
                <a:solidFill>
                  <a:srgbClr val="000000"/>
                </a:solidFill>
              </a:endParaRPr>
            </a:p>
          </p:txBody>
        </p:sp>
      </p:grpSp>
      <p:sp>
        <p:nvSpPr>
          <p:cNvPr id="173078" name="AutoShape 22"/>
          <p:cNvSpPr>
            <a:spLocks noChangeArrowheads="1"/>
          </p:cNvSpPr>
          <p:nvPr/>
        </p:nvSpPr>
        <p:spPr bwMode="auto">
          <a:xfrm>
            <a:off x="4211638" y="1935163"/>
            <a:ext cx="1219200" cy="86677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8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</a:rPr>
              <a:t>VOCs</a:t>
            </a:r>
          </a:p>
        </p:txBody>
      </p:sp>
      <p:sp>
        <p:nvSpPr>
          <p:cNvPr id="173079" name="AutoShape 23"/>
          <p:cNvSpPr>
            <a:spLocks noChangeArrowheads="1"/>
          </p:cNvSpPr>
          <p:nvPr/>
        </p:nvSpPr>
        <p:spPr bwMode="auto">
          <a:xfrm>
            <a:off x="4932363" y="2844800"/>
            <a:ext cx="1219200" cy="86677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</a:rPr>
              <a:t>CLP</a:t>
            </a:r>
          </a:p>
        </p:txBody>
      </p:sp>
      <p:sp>
        <p:nvSpPr>
          <p:cNvPr id="173080" name="AutoShape 24"/>
          <p:cNvSpPr>
            <a:spLocks noChangeArrowheads="1"/>
          </p:cNvSpPr>
          <p:nvPr/>
        </p:nvSpPr>
        <p:spPr bwMode="auto">
          <a:xfrm>
            <a:off x="7015163" y="5407025"/>
            <a:ext cx="1219200" cy="86677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</a:rPr>
              <a:t>Indoor</a:t>
            </a:r>
            <a:br>
              <a:rPr lang="en-GB" sz="1600" b="1" dirty="0">
                <a:solidFill>
                  <a:srgbClr val="000066"/>
                </a:solidFill>
              </a:rPr>
            </a:br>
            <a:r>
              <a:rPr lang="en-GB" sz="1600" b="1" dirty="0">
                <a:solidFill>
                  <a:srgbClr val="000066"/>
                </a:solidFill>
              </a:rPr>
              <a:t>Air</a:t>
            </a:r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>
            <a:off x="6653213" y="1978025"/>
            <a:ext cx="1219200" cy="86677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</a:rPr>
              <a:t>Biocides</a:t>
            </a:r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>
            <a:off x="5210175" y="4643438"/>
            <a:ext cx="1219200" cy="1481137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66"/>
                </a:solidFill>
              </a:rPr>
              <a:t>Food</a:t>
            </a:r>
            <a:br>
              <a:rPr lang="en-GB" b="1" dirty="0">
                <a:solidFill>
                  <a:srgbClr val="000066"/>
                </a:solidFill>
              </a:rPr>
            </a:br>
            <a:r>
              <a:rPr lang="en-GB" b="1" dirty="0">
                <a:solidFill>
                  <a:srgbClr val="000066"/>
                </a:solidFill>
              </a:rPr>
              <a:t>Pack</a:t>
            </a:r>
          </a:p>
        </p:txBody>
      </p:sp>
      <p:sp>
        <p:nvSpPr>
          <p:cNvPr id="173083" name="AutoShape 27"/>
          <p:cNvSpPr>
            <a:spLocks noChangeArrowheads="1"/>
          </p:cNvSpPr>
          <p:nvPr/>
        </p:nvSpPr>
        <p:spPr bwMode="auto">
          <a:xfrm>
            <a:off x="8051800" y="2006600"/>
            <a:ext cx="841375" cy="4176713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FF6600"/>
                </a:solidFill>
              </a:rPr>
              <a:t>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FF6600"/>
                </a:solidFill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FF6600"/>
                </a:solidFill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FF6600"/>
                </a:solidFill>
              </a:rPr>
              <a:t>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FF6600"/>
                </a:solidFill>
              </a:rPr>
              <a:t>H</a:t>
            </a:r>
          </a:p>
        </p:txBody>
      </p:sp>
      <p:sp>
        <p:nvSpPr>
          <p:cNvPr id="173084" name="AutoShape 28"/>
          <p:cNvSpPr>
            <a:spLocks noChangeArrowheads="1"/>
          </p:cNvSpPr>
          <p:nvPr/>
        </p:nvSpPr>
        <p:spPr bwMode="auto">
          <a:xfrm>
            <a:off x="3713163" y="5407025"/>
            <a:ext cx="1219200" cy="86677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</a:rPr>
              <a:t>Biocides</a:t>
            </a:r>
          </a:p>
        </p:txBody>
      </p:sp>
    </p:spTree>
    <p:extLst>
      <p:ext uri="{BB962C8B-B14F-4D97-AF65-F5344CB8AC3E}">
        <p14:creationId xmlns:p14="http://schemas.microsoft.com/office/powerpoint/2010/main" val="15185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  <p:bldP spid="173083" grpId="0" animBg="1"/>
      <p:bldP spid="1730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fic_3c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10493" y="2304930"/>
            <a:ext cx="4645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</a:t>
            </a:r>
            <a:r>
              <a:rPr lang="fr-BE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You !</a:t>
            </a:r>
            <a:endParaRPr lang="en-US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493" y="3933056"/>
            <a:ext cx="474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Please</a:t>
            </a:r>
            <a:r>
              <a:rPr lang="fr-BE" b="1" dirty="0" smtClean="0"/>
              <a:t> </a:t>
            </a:r>
            <a:r>
              <a:rPr lang="fr-BE" b="1" dirty="0" err="1" smtClean="0"/>
              <a:t>visit</a:t>
            </a:r>
            <a:r>
              <a:rPr lang="fr-BE" b="1" dirty="0" smtClean="0"/>
              <a:t> </a:t>
            </a:r>
            <a:r>
              <a:rPr lang="fr-BE" b="1" dirty="0" smtClean="0">
                <a:hlinkClick r:id="rId3"/>
              </a:rPr>
              <a:t>www.cefic.org</a:t>
            </a:r>
            <a:r>
              <a:rPr lang="fr-BE" b="1" dirty="0" smtClean="0"/>
              <a:t> for more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62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443" t="8935" r="8964" b="2110"/>
          <a:stretch>
            <a:fillRect/>
          </a:stretch>
        </p:blipFill>
        <p:spPr bwMode="auto">
          <a:xfrm>
            <a:off x="755576" y="1456660"/>
            <a:ext cx="7632848" cy="54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4090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Global Chemicals Sales in 2010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196752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2353 Billion €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7276"/>
          <a:stretch>
            <a:fillRect/>
          </a:stretch>
        </p:blipFill>
        <p:spPr bwMode="auto">
          <a:xfrm>
            <a:off x="0" y="1481650"/>
            <a:ext cx="8568951" cy="53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4161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Global Chemicals Market Share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5635"/>
          <a:stretch>
            <a:fillRect/>
          </a:stretch>
        </p:blipFill>
        <p:spPr bwMode="auto">
          <a:xfrm>
            <a:off x="179512" y="1086122"/>
            <a:ext cx="8784976" cy="553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6602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China: World’s </a:t>
            </a:r>
            <a:r>
              <a:rPr lang="en-US" sz="2400" b="1" dirty="0">
                <a:solidFill>
                  <a:srgbClr val="C00000"/>
                </a:solidFill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</a:rPr>
              <a:t>iggest Chemicals </a:t>
            </a: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roducer in 2010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8835" b="4145"/>
          <a:stretch>
            <a:fillRect/>
          </a:stretch>
        </p:blipFill>
        <p:spPr bwMode="auto">
          <a:xfrm>
            <a:off x="395536" y="1218409"/>
            <a:ext cx="8424936" cy="52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11560" y="980728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9552" y="404664"/>
            <a:ext cx="6933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China &amp; AP leading the world’s chemicals investment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t="8984" b="7843"/>
          <a:stretch>
            <a:fillRect/>
          </a:stretch>
        </p:blipFill>
        <p:spPr bwMode="auto">
          <a:xfrm>
            <a:off x="0" y="1233376"/>
            <a:ext cx="9144000" cy="539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356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 &amp; D Spending 1991-2008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Ecostat\WORK\MH\Leaflets\Leaflet 2011\F&amp;F Graphs\Jpgs sans titres\Graphs F&amp;F Sept2011 sans titre5.jpg"/>
          <p:cNvPicPr>
            <a:picLocks noChangeAspect="1" noChangeArrowheads="1"/>
          </p:cNvPicPr>
          <p:nvPr/>
        </p:nvPicPr>
        <p:blipFill>
          <a:blip r:embed="rId3" cstate="print"/>
          <a:srcRect t="6430" b="4592"/>
          <a:stretch>
            <a:fillRect/>
          </a:stretch>
        </p:blipFill>
        <p:spPr bwMode="auto">
          <a:xfrm>
            <a:off x="754923" y="1217189"/>
            <a:ext cx="7676696" cy="5465632"/>
          </a:xfrm>
          <a:prstGeom prst="rect">
            <a:avLst/>
          </a:prstGeom>
          <a:noFill/>
        </p:spPr>
      </p:pic>
      <p:pic>
        <p:nvPicPr>
          <p:cNvPr id="5" name="Picture 6" descr="cefic_3c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57250" y="1000125"/>
            <a:ext cx="6215063" cy="0"/>
          </a:xfrm>
          <a:prstGeom prst="line">
            <a:avLst/>
          </a:prstGeom>
          <a:noFill/>
          <a:ln w="57150">
            <a:solidFill>
              <a:srgbClr val="B5E9BE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7088" y="476250"/>
            <a:ext cx="6531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EU: World’s Top Exporter &amp; Importer of Chemicals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fic_3c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286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712" y="3140968"/>
            <a:ext cx="5159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EU Chemical Industry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PE template_CEPE 60 logo">
  <a:themeElements>
    <a:clrScheme name="CEPE template_New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PE template_New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PE template_Ne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EPE template_New logo no blue frame">
  <a:themeElements>
    <a:clrScheme name="2_CEPE template_New logo no blue fr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EPE template_New logo no blue 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EPE template_New logo no blue fr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PE template_New logo no blue fra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PE template_New logo no blue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PE template_New logo no blue fra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PE template_New logo no blue fra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PE template_New logo no blue fra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PE template_New logo no blue fra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PE template_New logo no blue fra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PE template_New logo no blue fra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PE template_New logo no blue fra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PE template_New logo no blue fra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PE template_New logo no blue fra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EPE template_CEPE 60 logo">
  <a:themeElements>
    <a:clrScheme name="CEPE template_New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PE template_New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PE template_Ne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160-00108">
  <a:themeElements>
    <a:clrScheme name="Custom 1">
      <a:dk1>
        <a:srgbClr val="FFFFFF"/>
      </a:dk1>
      <a:lt1>
        <a:srgbClr val="FFFFFF"/>
      </a:lt1>
      <a:dk2>
        <a:srgbClr val="73D0FF"/>
      </a:dk2>
      <a:lt2>
        <a:srgbClr val="808080"/>
      </a:lt2>
      <a:accent1>
        <a:srgbClr val="33CC33"/>
      </a:accent1>
      <a:accent2>
        <a:srgbClr val="878700"/>
      </a:accent2>
      <a:accent3>
        <a:srgbClr val="FFFFFF"/>
      </a:accent3>
      <a:accent4>
        <a:srgbClr val="DADADA"/>
      </a:accent4>
      <a:accent5>
        <a:srgbClr val="ADE2AD"/>
      </a:accent5>
      <a:accent6>
        <a:srgbClr val="7A7A00"/>
      </a:accent6>
      <a:hlink>
        <a:srgbClr val="151515"/>
      </a:hlink>
      <a:folHlink>
        <a:srgbClr val="0070C0"/>
      </a:folHlink>
    </a:clrScheme>
    <a:fontScheme name="1_160-0010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160-001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0-001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0-001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0-001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0-001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0-001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0-00108 13">
        <a:dk1>
          <a:srgbClr val="FFFFFF"/>
        </a:dk1>
        <a:lt1>
          <a:srgbClr val="FFFFFF"/>
        </a:lt1>
        <a:dk2>
          <a:srgbClr val="73D0FF"/>
        </a:dk2>
        <a:lt2>
          <a:srgbClr val="808080"/>
        </a:lt2>
        <a:accent1>
          <a:srgbClr val="33CC33"/>
        </a:accent1>
        <a:accent2>
          <a:srgbClr val="878700"/>
        </a:accent2>
        <a:accent3>
          <a:srgbClr val="FFFFFF"/>
        </a:accent3>
        <a:accent4>
          <a:srgbClr val="DADADA"/>
        </a:accent4>
        <a:accent5>
          <a:srgbClr val="ADE2AD"/>
        </a:accent5>
        <a:accent6>
          <a:srgbClr val="7A7A00"/>
        </a:accent6>
        <a:hlink>
          <a:srgbClr val="FFFF66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EPE template_CEPE 60 logo">
  <a:themeElements>
    <a:clrScheme name="CEPE template_New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PE template_New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PE template_Ne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PE template_New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PE template_New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617</Words>
  <Application>Microsoft Office PowerPoint</Application>
  <PresentationFormat>On-screen Show (4:3)</PresentationFormat>
  <Paragraphs>190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Office Theme</vt:lpstr>
      <vt:lpstr>CEPE template_CEPE 60 logo</vt:lpstr>
      <vt:lpstr>2_CEPE template_New logo no blue frame</vt:lpstr>
      <vt:lpstr>1_CEPE template_CEPE 60 logo</vt:lpstr>
      <vt:lpstr>2_160-00108</vt:lpstr>
      <vt:lpstr>2_CEPE template_CEPE 60 logo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industry-the leading EU manufacturing sector  in terms of value-added per employee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CEPE  The European Council of  Paint and Printing Ink producers</vt:lpstr>
      <vt:lpstr>PowerPoint Presentation</vt:lpstr>
      <vt:lpstr>PowerPoint Presentation</vt:lpstr>
      <vt:lpstr>PowerPoint Presentation</vt:lpstr>
      <vt:lpstr>The Printing Ink Market</vt:lpstr>
      <vt:lpstr>PowerPoint Presentation</vt:lpstr>
      <vt:lpstr>PowerPoint Presentation</vt:lpstr>
    </vt:vector>
  </TitlesOfParts>
  <Company>CEFIC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fta</dc:creator>
  <cp:lastModifiedBy>fta</cp:lastModifiedBy>
  <cp:revision>40</cp:revision>
  <dcterms:created xsi:type="dcterms:W3CDTF">2011-11-14T13:12:59Z</dcterms:created>
  <dcterms:modified xsi:type="dcterms:W3CDTF">2011-11-18T16:46:33Z</dcterms:modified>
</cp:coreProperties>
</file>