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74" r:id="rId4"/>
    <p:sldMasterId id="2147483686" r:id="rId5"/>
    <p:sldMasterId id="2147483688" r:id="rId6"/>
  </p:sldMasterIdLst>
  <p:notesMasterIdLst>
    <p:notesMasterId r:id="rId32"/>
  </p:notesMasterIdLst>
  <p:sldIdLst>
    <p:sldId id="258" r:id="rId7"/>
    <p:sldId id="256" r:id="rId8"/>
    <p:sldId id="264" r:id="rId9"/>
    <p:sldId id="265" r:id="rId10"/>
    <p:sldId id="266" r:id="rId11"/>
    <p:sldId id="267" r:id="rId12"/>
    <p:sldId id="271" r:id="rId13"/>
    <p:sldId id="268" r:id="rId14"/>
    <p:sldId id="257" r:id="rId15"/>
    <p:sldId id="269" r:id="rId16"/>
    <p:sldId id="275" r:id="rId17"/>
    <p:sldId id="277" r:id="rId18"/>
    <p:sldId id="276" r:id="rId19"/>
    <p:sldId id="274" r:id="rId20"/>
    <p:sldId id="270" r:id="rId21"/>
    <p:sldId id="272" r:id="rId22"/>
    <p:sldId id="273" r:id="rId23"/>
    <p:sldId id="289" r:id="rId24"/>
    <p:sldId id="286" r:id="rId25"/>
    <p:sldId id="279" r:id="rId26"/>
    <p:sldId id="280" r:id="rId27"/>
    <p:sldId id="285" r:id="rId28"/>
    <p:sldId id="284" r:id="rId29"/>
    <p:sldId id="283" r:id="rId30"/>
    <p:sldId id="287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17" d="100"/>
          <a:sy n="117" d="100"/>
        </p:scale>
        <p:origin x="-276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1E16B6-4676-4058-889E-A049DD1C0BA0}" type="datetimeFigureOut">
              <a:rPr lang="en-GB" smtClean="0"/>
              <a:pPr/>
              <a:t>18/11/2011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078389-6050-4AEA-91E5-BD3D7D349D2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6814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D921607-549E-461C-88B7-3BCC9EE359FA}" type="slidenum">
              <a:rPr lang="fr-FR" altLang="fr-FR" smtClean="0"/>
              <a:pPr/>
              <a:t>3</a:t>
            </a:fld>
            <a:endParaRPr lang="fr-FR" altLang="fr-FR" dirty="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CB873B2-3738-458D-AE9C-7B2D26725EE0}" type="slidenum">
              <a:rPr lang="fr-FR" altLang="fr-FR" smtClean="0"/>
              <a:pPr/>
              <a:t>14</a:t>
            </a:fld>
            <a:endParaRPr lang="fr-FR" altLang="fr-FR" dirty="0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332" y="4342524"/>
            <a:ext cx="5031336" cy="4114507"/>
          </a:xfrm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9350" y="712788"/>
            <a:ext cx="4560888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/>
          </p:cNvSpPr>
          <p:nvPr>
            <p:ph type="body" idx="1"/>
          </p:nvPr>
        </p:nvSpPr>
        <p:spPr bwMode="auto">
          <a:xfrm>
            <a:off x="914183" y="4348298"/>
            <a:ext cx="5029635" cy="413483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5A3375-13D6-4002-8772-7E8B55F63396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1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ln/>
        </p:spPr>
      </p:sp>
      <p:sp>
        <p:nvSpPr>
          <p:cNvPr id="71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838" y="4724400"/>
            <a:ext cx="5029200" cy="3733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5A3375-13D6-4002-8772-7E8B55F63396}" type="slidenum">
              <a:rPr lang="en-US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1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ln/>
        </p:spPr>
      </p:sp>
      <p:sp>
        <p:nvSpPr>
          <p:cNvPr id="71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838" y="4724400"/>
            <a:ext cx="5029200" cy="3733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7763" y="712788"/>
            <a:ext cx="4564062" cy="3422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 bwMode="auto">
          <a:xfrm>
            <a:off x="912551" y="4348298"/>
            <a:ext cx="5032899" cy="413483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D921607-549E-461C-88B7-3BCC9EE359FA}" type="slidenum">
              <a:rPr lang="fr-FR" altLang="fr-FR" smtClean="0"/>
              <a:pPr/>
              <a:t>4</a:t>
            </a:fld>
            <a:endParaRPr lang="fr-FR" altLang="fr-FR" dirty="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D921607-549E-461C-88B7-3BCC9EE359FA}" type="slidenum">
              <a:rPr lang="fr-FR" altLang="fr-FR" smtClean="0"/>
              <a:pPr/>
              <a:t>5</a:t>
            </a:fld>
            <a:endParaRPr lang="fr-FR" altLang="fr-FR" dirty="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385BA75-2DD2-4AA2-AA5D-5F90EF6DBB6F}" type="slidenum">
              <a:rPr lang="fr-FR" altLang="fr-FR" smtClean="0"/>
              <a:pPr/>
              <a:t>6</a:t>
            </a:fld>
            <a:endParaRPr lang="fr-FR" altLang="fr-FR" dirty="0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7AE6249-E23D-4727-A4C8-71E036FA4AA3}" type="slidenum">
              <a:rPr lang="fr-FR" altLang="fr-FR" smtClean="0"/>
              <a:pPr/>
              <a:t>7</a:t>
            </a:fld>
            <a:endParaRPr lang="fr-FR" altLang="fr-FR" dirty="0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32DD9D-54B9-4368-A07F-44E156E73FA3}" type="slidenum">
              <a:rPr lang="fr-FR" altLang="fr-FR" smtClean="0"/>
              <a:pPr/>
              <a:t>8</a:t>
            </a:fld>
            <a:endParaRPr lang="fr-FR" altLang="fr-FR" dirty="0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D921607-549E-461C-88B7-3BCC9EE359FA}" type="slidenum">
              <a:rPr lang="fr-FR" altLang="fr-FR" smtClean="0"/>
              <a:pPr/>
              <a:t>9</a:t>
            </a:fld>
            <a:endParaRPr lang="fr-FR" altLang="fr-FR" dirty="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6F7547B-D181-4225-9884-6C51AF7D0EC3}" type="slidenum">
              <a:rPr lang="fr-FR" altLang="fr-FR" smtClean="0"/>
              <a:pPr/>
              <a:t>10</a:t>
            </a:fld>
            <a:endParaRPr lang="fr-FR" altLang="fr-FR" dirty="0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B7467DC-E29A-48DE-8E53-4F485FF56230}" type="slidenum">
              <a:rPr lang="fr-FR" altLang="fr-FR" smtClean="0"/>
              <a:pPr/>
              <a:t>12</a:t>
            </a:fld>
            <a:endParaRPr lang="fr-FR" altLang="fr-FR" dirty="0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CC25-F68A-4018-8DCF-64436DE99190}" type="datetimeFigureOut">
              <a:rPr lang="en-GB" smtClean="0"/>
              <a:pPr/>
              <a:t>18/11/2011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1C41-3AE6-41B8-AEE4-F7DF5D82CB2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CC25-F68A-4018-8DCF-64436DE99190}" type="datetimeFigureOut">
              <a:rPr lang="en-GB" smtClean="0"/>
              <a:pPr/>
              <a:t>18/11/2011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1C41-3AE6-41B8-AEE4-F7DF5D82CB2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CC25-F68A-4018-8DCF-64436DE99190}" type="datetimeFigureOut">
              <a:rPr lang="en-GB" smtClean="0"/>
              <a:pPr/>
              <a:t>18/11/2011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1C41-3AE6-41B8-AEE4-F7DF5D82CB2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A7523F-CDB3-40E0-A0E0-06D2D5E378D1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398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5A5895-9E09-447C-B53C-010F11AF08B2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224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E381B-C4B3-4DAA-B2C7-9E3841A80FE2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395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31913" y="2060575"/>
            <a:ext cx="3829050" cy="4797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3363" y="2060575"/>
            <a:ext cx="3830637" cy="4797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809DE2-1020-4E3E-8A34-58ADD7806292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864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409A1-8F81-4541-814F-4E88B7EE6E7B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275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A72E68-044A-4B2D-8C98-B28F201950D1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330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6D3966-FA01-4B15-B057-0EFB170DF6AA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691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A8929-2FD8-4496-AF57-6851C4B0C497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445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CC25-F68A-4018-8DCF-64436DE99190}" type="datetimeFigureOut">
              <a:rPr lang="en-GB" smtClean="0"/>
              <a:pPr/>
              <a:t>18/11/2011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1C41-3AE6-41B8-AEE4-F7DF5D82CB2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fr-B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E85AE0-3136-4218-9EC4-81F977FCF18F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2185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7E8D8F-BBE3-4344-9DCB-E6FE3DD66FD8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9547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1375" y="765175"/>
            <a:ext cx="1952625" cy="60928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31913" y="765175"/>
            <a:ext cx="5707062" cy="60928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377C29-916D-44E0-97F4-ABD24D91FBA4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4135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64263-C857-4190-8D77-A0FA7295FBC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5201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A7523F-CDB3-40E0-A0E0-06D2D5E378D1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5555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5A5895-9E09-447C-B53C-010F11AF08B2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6009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E381B-C4B3-4DAA-B2C7-9E3841A80FE2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9940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31913" y="2060575"/>
            <a:ext cx="3829050" cy="4797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3363" y="2060575"/>
            <a:ext cx="3830637" cy="4797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809DE2-1020-4E3E-8A34-58ADD7806292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4824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409A1-8F81-4541-814F-4E88B7EE6E7B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2526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A72E68-044A-4B2D-8C98-B28F201950D1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173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CC25-F68A-4018-8DCF-64436DE99190}" type="datetimeFigureOut">
              <a:rPr lang="en-GB" smtClean="0"/>
              <a:pPr/>
              <a:t>18/11/2011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1C41-3AE6-41B8-AEE4-F7DF5D82CB2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6D3966-FA01-4B15-B057-0EFB170DF6AA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9360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A8929-2FD8-4496-AF57-6851C4B0C497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9184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fr-B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E85AE0-3136-4218-9EC4-81F977FCF18F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4465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7E8D8F-BBE3-4344-9DCB-E6FE3DD66FD8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6689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1375" y="765175"/>
            <a:ext cx="1952625" cy="60928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31913" y="765175"/>
            <a:ext cx="5707062" cy="60928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377C29-916D-44E0-97F4-ABD24D91FBA4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7439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808080"/>
                </a:solidFill>
              </a:rPr>
              <a:t>Page </a:t>
            </a:r>
            <a:fld id="{80983CB8-F10A-46AA-BE50-568F412B7038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46841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A7523F-CDB3-40E0-A0E0-06D2D5E378D1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8499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5A5895-9E09-447C-B53C-010F11AF08B2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1327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E381B-C4B3-4DAA-B2C7-9E3841A80FE2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8283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31913" y="2060575"/>
            <a:ext cx="3829050" cy="4797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3363" y="2060575"/>
            <a:ext cx="3830637" cy="4797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809DE2-1020-4E3E-8A34-58ADD7806292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314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CC25-F68A-4018-8DCF-64436DE99190}" type="datetimeFigureOut">
              <a:rPr lang="en-GB" smtClean="0"/>
              <a:pPr/>
              <a:t>18/11/2011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1C41-3AE6-41B8-AEE4-F7DF5D82CB2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409A1-8F81-4541-814F-4E88B7EE6E7B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3289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A72E68-044A-4B2D-8C98-B28F201950D1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5825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6D3966-FA01-4B15-B057-0EFB170DF6AA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5124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A8929-2FD8-4496-AF57-6851C4B0C497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468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fr-B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E85AE0-3136-4218-9EC4-81F977FCF18F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8632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7E8D8F-BBE3-4344-9DCB-E6FE3DD66FD8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3438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1375" y="765175"/>
            <a:ext cx="1952625" cy="60928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31913" y="765175"/>
            <a:ext cx="5707062" cy="60928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377C29-916D-44E0-97F4-ABD24D91FBA4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766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CC25-F68A-4018-8DCF-64436DE99190}" type="datetimeFigureOut">
              <a:rPr lang="en-GB" smtClean="0"/>
              <a:pPr/>
              <a:t>18/11/2011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1C41-3AE6-41B8-AEE4-F7DF5D82CB2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CC25-F68A-4018-8DCF-64436DE99190}" type="datetimeFigureOut">
              <a:rPr lang="en-GB" smtClean="0"/>
              <a:pPr/>
              <a:t>18/11/2011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1C41-3AE6-41B8-AEE4-F7DF5D82CB2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CC25-F68A-4018-8DCF-64436DE99190}" type="datetimeFigureOut">
              <a:rPr lang="en-GB" smtClean="0"/>
              <a:pPr/>
              <a:t>18/11/2011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1C41-3AE6-41B8-AEE4-F7DF5D82CB2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CC25-F68A-4018-8DCF-64436DE99190}" type="datetimeFigureOut">
              <a:rPr lang="en-GB" smtClean="0"/>
              <a:pPr/>
              <a:t>18/11/2011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1C41-3AE6-41B8-AEE4-F7DF5D82CB2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CC25-F68A-4018-8DCF-64436DE99190}" type="datetimeFigureOut">
              <a:rPr lang="en-GB" smtClean="0"/>
              <a:pPr/>
              <a:t>18/11/2011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1C41-3AE6-41B8-AEE4-F7DF5D82CB2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vmlDrawing" Target="../drawings/vmlDrawing1.vml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4CC25-F68A-4018-8DCF-64436DE99190}" type="datetimeFigureOut">
              <a:rPr lang="en-GB" smtClean="0"/>
              <a:pPr/>
              <a:t>18/11/2011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61C41-3AE6-41B8-AEE4-F7DF5D82CB2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EPE_6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765175"/>
            <a:ext cx="54006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2060575"/>
            <a:ext cx="7812087" cy="479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DA20266-81DA-4F57-8552-C410CD758A6C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052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01F7A1-C572-4CD7-99ED-C892E5FA386F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10247" name="Picture 7" descr="Cepe-logo-quadr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54938" y="87313"/>
            <a:ext cx="12541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9446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00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EPE_6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765175"/>
            <a:ext cx="54006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2060575"/>
            <a:ext cx="7812087" cy="479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DA20266-81DA-4F57-8552-C410CD758A6C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42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14400"/>
            <a:ext cx="6781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764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Line 5"/>
          <p:cNvSpPr>
            <a:spLocks noChangeShapeType="1"/>
          </p:cNvSpPr>
          <p:nvPr/>
        </p:nvSpPr>
        <p:spPr bwMode="auto">
          <a:xfrm>
            <a:off x="457200" y="622300"/>
            <a:ext cx="5029200" cy="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29" name="Line 7"/>
          <p:cNvSpPr>
            <a:spLocks noChangeShapeType="1"/>
          </p:cNvSpPr>
          <p:nvPr/>
        </p:nvSpPr>
        <p:spPr bwMode="auto">
          <a:xfrm>
            <a:off x="1371600" y="704850"/>
            <a:ext cx="5638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5978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6572250"/>
            <a:ext cx="25717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 b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45978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553200"/>
            <a:ext cx="19050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 b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08080"/>
                </a:solidFill>
              </a:rPr>
              <a:t>Page </a:t>
            </a:r>
            <a:fld id="{F9F4E5D1-4481-4026-81E3-D2FB63A18E92}" type="slidenum">
              <a:rPr lang="en-US">
                <a:solidFill>
                  <a:srgbClr val="80808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0" y="6486525"/>
            <a:ext cx="1238250" cy="371475"/>
            <a:chOff x="4443" y="4086"/>
            <a:chExt cx="780" cy="234"/>
          </a:xfrm>
        </p:grpSpPr>
        <p:graphicFrame>
          <p:nvGraphicFramePr>
            <p:cNvPr id="1036" name="Object 10"/>
            <p:cNvGraphicFramePr>
              <a:graphicFrameLocks noChangeAspect="1"/>
            </p:cNvGraphicFramePr>
            <p:nvPr/>
          </p:nvGraphicFramePr>
          <p:xfrm>
            <a:off x="4499" y="4086"/>
            <a:ext cx="687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" name="Bitmap Image" r:id="rId4" imgW="1867062" imgH="327619" progId="PBrush">
                    <p:embed/>
                  </p:oleObj>
                </mc:Choice>
                <mc:Fallback>
                  <p:oleObj name="Bitmap Image" r:id="rId4" imgW="1867062" imgH="327619" progId="PBrus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99" y="4086"/>
                          <a:ext cx="687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33CC33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FFFF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7" name="Text Box 11"/>
            <p:cNvSpPr txBox="1">
              <a:spLocks noChangeAspect="1" noChangeArrowheads="1"/>
            </p:cNvSpPr>
            <p:nvPr userDrawn="1"/>
          </p:nvSpPr>
          <p:spPr bwMode="auto">
            <a:xfrm>
              <a:off x="4443" y="4185"/>
              <a:ext cx="780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i="1" dirty="0" smtClean="0">
                  <a:solidFill>
                    <a:srgbClr val="0000CC"/>
                  </a:solidFill>
                </a:rPr>
                <a:t> Client Value Creation</a:t>
              </a:r>
            </a:p>
          </p:txBody>
        </p:sp>
      </p:grpSp>
      <p:pic>
        <p:nvPicPr>
          <p:cNvPr id="1033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827088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86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ransition/>
  <p:hf hd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rgbClr val="000000"/>
          </a:solidFill>
          <a:latin typeface="Arial Narrow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rgbClr val="000000"/>
          </a:solidFill>
          <a:latin typeface="Arial Narrow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rgbClr val="000000"/>
          </a:solidFill>
          <a:latin typeface="Arial Narrow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rgbClr val="000000"/>
          </a:solidFill>
          <a:latin typeface="Arial Narrow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rgbClr val="000000"/>
          </a:solidFill>
          <a:latin typeface="Arial Narrow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rgbClr val="000000"/>
          </a:solidFill>
          <a:latin typeface="Arial Narrow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rgbClr val="000000"/>
          </a:solidFill>
          <a:latin typeface="Arial Narrow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rgbClr val="000000"/>
          </a:solidFill>
          <a:latin typeface="Arial Narrow" pitchFamily="34" charset="0"/>
        </a:defRPr>
      </a:lvl9pPr>
    </p:titleStyle>
    <p:bodyStyle>
      <a:lvl1pPr marL="395288" indent="-395288" algn="l" rtl="0" eaLnBrk="0" fontAlgn="base" hangingPunct="0">
        <a:lnSpc>
          <a:spcPct val="88000"/>
        </a:lnSpc>
        <a:spcBef>
          <a:spcPct val="35000"/>
        </a:spcBef>
        <a:spcAft>
          <a:spcPct val="10000"/>
        </a:spcAft>
        <a:buClr>
          <a:srgbClr val="000000"/>
        </a:buClr>
        <a:buSzPct val="100000"/>
        <a:buFont typeface="Wingdings" pitchFamily="2" charset="2"/>
        <a:buChar char="§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804863" indent="-177800" algn="l" rtl="0" eaLnBrk="0" fontAlgn="base" hangingPunct="0">
        <a:lnSpc>
          <a:spcPct val="88000"/>
        </a:lnSpc>
        <a:spcBef>
          <a:spcPct val="25000"/>
        </a:spcBef>
        <a:spcAft>
          <a:spcPct val="0"/>
        </a:spcAft>
        <a:buClr>
          <a:srgbClr val="000000"/>
        </a:buClr>
        <a:buSzPct val="100000"/>
        <a:buFont typeface="Wingdings" pitchFamily="2" charset="2"/>
        <a:buChar char="§"/>
        <a:defRPr sz="2400">
          <a:solidFill>
            <a:srgbClr val="000000"/>
          </a:solidFill>
          <a:latin typeface="+mn-lt"/>
        </a:defRPr>
      </a:lvl2pPr>
      <a:lvl3pPr marL="1201738" indent="-228600" algn="l" rtl="0" eaLnBrk="0" fontAlgn="base" hangingPunct="0">
        <a:lnSpc>
          <a:spcPct val="88000"/>
        </a:lnSpc>
        <a:spcBef>
          <a:spcPct val="15000"/>
        </a:spcBef>
        <a:spcAft>
          <a:spcPct val="0"/>
        </a:spcAft>
        <a:buClr>
          <a:srgbClr val="000000"/>
        </a:buClr>
        <a:buSzPct val="100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3pPr>
      <a:lvl4pPr marL="1651000" indent="-219075" algn="l" rtl="0" eaLnBrk="0" fontAlgn="base" hangingPunct="0">
        <a:lnSpc>
          <a:spcPct val="88000"/>
        </a:lnSpc>
        <a:spcBef>
          <a:spcPct val="10000"/>
        </a:spcBef>
        <a:spcAft>
          <a:spcPct val="0"/>
        </a:spcAft>
        <a:buClr>
          <a:srgbClr val="000000"/>
        </a:buClr>
        <a:buSzPct val="100000"/>
        <a:buFont typeface="Wingdings" pitchFamily="2" charset="2"/>
        <a:buChar char="§"/>
        <a:defRPr>
          <a:solidFill>
            <a:srgbClr val="000000"/>
          </a:solidFill>
          <a:latin typeface="+mn-lt"/>
        </a:defRPr>
      </a:lvl4pPr>
      <a:lvl5pPr marL="2116138" indent="-228600" algn="l" rtl="0" eaLnBrk="0" fontAlgn="base" hangingPunct="0">
        <a:lnSpc>
          <a:spcPct val="88000"/>
        </a:lnSpc>
        <a:spcBef>
          <a:spcPct val="10000"/>
        </a:spcBef>
        <a:spcAft>
          <a:spcPct val="0"/>
        </a:spcAft>
        <a:buClr>
          <a:srgbClr val="000000"/>
        </a:buClr>
        <a:buSzPct val="100000"/>
        <a:buFont typeface="Wingdings" pitchFamily="2" charset="2"/>
        <a:buChar char="§"/>
        <a:defRPr sz="1600">
          <a:solidFill>
            <a:srgbClr val="000000"/>
          </a:solidFill>
          <a:latin typeface="+mn-lt"/>
        </a:defRPr>
      </a:lvl5pPr>
      <a:lvl6pPr marL="2573338" indent="-228600" algn="l" rtl="0" fontAlgn="base">
        <a:lnSpc>
          <a:spcPct val="88000"/>
        </a:lnSpc>
        <a:spcBef>
          <a:spcPct val="10000"/>
        </a:spcBef>
        <a:spcAft>
          <a:spcPct val="0"/>
        </a:spcAft>
        <a:buClr>
          <a:srgbClr val="000000"/>
        </a:buClr>
        <a:buSzPct val="100000"/>
        <a:buFont typeface="Wingdings" pitchFamily="2" charset="2"/>
        <a:buChar char="§"/>
        <a:defRPr sz="1600">
          <a:solidFill>
            <a:srgbClr val="000000"/>
          </a:solidFill>
          <a:latin typeface="+mn-lt"/>
        </a:defRPr>
      </a:lvl6pPr>
      <a:lvl7pPr marL="3030538" indent="-228600" algn="l" rtl="0" fontAlgn="base">
        <a:lnSpc>
          <a:spcPct val="88000"/>
        </a:lnSpc>
        <a:spcBef>
          <a:spcPct val="10000"/>
        </a:spcBef>
        <a:spcAft>
          <a:spcPct val="0"/>
        </a:spcAft>
        <a:buClr>
          <a:srgbClr val="000000"/>
        </a:buClr>
        <a:buSzPct val="100000"/>
        <a:buFont typeface="Wingdings" pitchFamily="2" charset="2"/>
        <a:buChar char="§"/>
        <a:defRPr sz="1600">
          <a:solidFill>
            <a:srgbClr val="000000"/>
          </a:solidFill>
          <a:latin typeface="+mn-lt"/>
        </a:defRPr>
      </a:lvl7pPr>
      <a:lvl8pPr marL="3487738" indent="-228600" algn="l" rtl="0" fontAlgn="base">
        <a:lnSpc>
          <a:spcPct val="88000"/>
        </a:lnSpc>
        <a:spcBef>
          <a:spcPct val="10000"/>
        </a:spcBef>
        <a:spcAft>
          <a:spcPct val="0"/>
        </a:spcAft>
        <a:buClr>
          <a:srgbClr val="000000"/>
        </a:buClr>
        <a:buSzPct val="100000"/>
        <a:buFont typeface="Wingdings" pitchFamily="2" charset="2"/>
        <a:buChar char="§"/>
        <a:defRPr sz="1600">
          <a:solidFill>
            <a:srgbClr val="000000"/>
          </a:solidFill>
          <a:latin typeface="+mn-lt"/>
        </a:defRPr>
      </a:lvl8pPr>
      <a:lvl9pPr marL="3944938" indent="-228600" algn="l" rtl="0" fontAlgn="base">
        <a:lnSpc>
          <a:spcPct val="88000"/>
        </a:lnSpc>
        <a:spcBef>
          <a:spcPct val="10000"/>
        </a:spcBef>
        <a:spcAft>
          <a:spcPct val="0"/>
        </a:spcAft>
        <a:buClr>
          <a:srgbClr val="000000"/>
        </a:buClr>
        <a:buSzPct val="100000"/>
        <a:buFont typeface="Wingdings" pitchFamily="2" charset="2"/>
        <a:buChar char="§"/>
        <a:defRPr sz="16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EPE_6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765175"/>
            <a:ext cx="54006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2060575"/>
            <a:ext cx="7812087" cy="479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DA20266-81DA-4F57-8552-C410CD758A6C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519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be/imgres?imgurl=http://www.hxms.com/flags/euflag.gif&amp;imgrefurl=http://www.hxms.com/flags/flags.html&amp;h=349&amp;w=519&amp;sz=4&amp;tbnid=tIl_Su9kO7IeFM:&amp;tbnh=88&amp;tbnw=131&amp;prev=/search?q=eu+flags&amp;tbm=isch&amp;tbo=u&amp;zoom=1&amp;q=eu+flags&amp;hl=fr&amp;usg=__ilYvDOpqO0iYnWcSTM5vfag4E_A=&amp;sa=X&amp;ei=RTLCTvXzM5Gj-gaJod37DQ&amp;ved=0CBgQ9QEwAQ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fic.org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4"/>
          <p:cNvSpPr>
            <a:spLocks noChangeShapeType="1"/>
          </p:cNvSpPr>
          <p:nvPr/>
        </p:nvSpPr>
        <p:spPr bwMode="auto">
          <a:xfrm>
            <a:off x="857250" y="1000125"/>
            <a:ext cx="6215063" cy="0"/>
          </a:xfrm>
          <a:prstGeom prst="line">
            <a:avLst/>
          </a:prstGeom>
          <a:noFill/>
          <a:ln w="57150">
            <a:solidFill>
              <a:srgbClr val="B5E9BE"/>
            </a:solidFill>
            <a:round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pic>
        <p:nvPicPr>
          <p:cNvPr id="2051" name="Picture 6" descr="cefic_3c_3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63" y="428625"/>
            <a:ext cx="13684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 Box 15"/>
          <p:cNvSpPr txBox="1">
            <a:spLocks noChangeArrowheads="1"/>
          </p:cNvSpPr>
          <p:nvPr/>
        </p:nvSpPr>
        <p:spPr bwMode="auto">
          <a:xfrm>
            <a:off x="179388" y="6553200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2053" name="TextBox 7"/>
          <p:cNvSpPr txBox="1">
            <a:spLocks noChangeArrowheads="1"/>
          </p:cNvSpPr>
          <p:nvPr/>
        </p:nvSpPr>
        <p:spPr bwMode="auto">
          <a:xfrm>
            <a:off x="827088" y="476250"/>
            <a:ext cx="51019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Global Trends in the Chemical Industry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2054" name="TextBox 9"/>
          <p:cNvSpPr txBox="1">
            <a:spLocks noChangeArrowheads="1"/>
          </p:cNvSpPr>
          <p:nvPr/>
        </p:nvSpPr>
        <p:spPr bwMode="auto">
          <a:xfrm>
            <a:off x="1763688" y="3645024"/>
            <a:ext cx="65527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/>
              <a:t>53</a:t>
            </a:r>
            <a:r>
              <a:rPr lang="en-US" sz="2400" b="1" baseline="30000" dirty="0" smtClean="0"/>
              <a:t>rd</a:t>
            </a:r>
            <a:r>
              <a:rPr lang="en-US" sz="2400" b="1" dirty="0" smtClean="0"/>
              <a:t>.  </a:t>
            </a:r>
            <a:r>
              <a:rPr lang="en-US" sz="2400" b="1" dirty="0"/>
              <a:t>Council of the  Russian Chemists </a:t>
            </a:r>
            <a:r>
              <a:rPr lang="en-US" sz="2400" b="1" dirty="0" smtClean="0"/>
              <a:t>Union</a:t>
            </a:r>
          </a:p>
          <a:p>
            <a:r>
              <a:rPr lang="en-US" sz="2400" b="1" dirty="0" smtClean="0"/>
              <a:t>Board of Directors of Association </a:t>
            </a:r>
            <a:r>
              <a:rPr lang="en-US" sz="2400" b="1" dirty="0" smtClean="0"/>
              <a:t>Tsentrlak</a:t>
            </a:r>
            <a:endParaRPr lang="en-US" sz="2400" b="1" dirty="0" smtClean="0"/>
          </a:p>
          <a:p>
            <a:r>
              <a:rPr lang="en-US" sz="2400" b="1" dirty="0" smtClean="0"/>
              <a:t> </a:t>
            </a:r>
            <a:endParaRPr lang="en-US" sz="2400" b="1" dirty="0"/>
          </a:p>
          <a:p>
            <a:r>
              <a:rPr lang="en-US" sz="2400" b="1" dirty="0"/>
              <a:t>	</a:t>
            </a:r>
            <a:r>
              <a:rPr lang="en-US" sz="2400" b="1" dirty="0" smtClean="0"/>
              <a:t>         </a:t>
            </a:r>
            <a:r>
              <a:rPr lang="en-US" sz="1600" b="1" dirty="0" smtClean="0"/>
              <a:t>Yaroslavl, 23 November 2011 </a:t>
            </a:r>
            <a:endParaRPr lang="en-US" sz="1600" b="1" dirty="0"/>
          </a:p>
        </p:txBody>
      </p:sp>
      <p:sp>
        <p:nvSpPr>
          <p:cNvPr id="2055" name="TextBox 10"/>
          <p:cNvSpPr txBox="1">
            <a:spLocks noChangeArrowheads="1"/>
          </p:cNvSpPr>
          <p:nvPr/>
        </p:nvSpPr>
        <p:spPr bwMode="auto">
          <a:xfrm>
            <a:off x="7308850" y="6165850"/>
            <a:ext cx="17751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/>
              <a:t>Fabrice</a:t>
            </a:r>
            <a:r>
              <a:rPr lang="en-US" b="1" dirty="0"/>
              <a:t> </a:t>
            </a:r>
            <a:r>
              <a:rPr lang="en-US" b="1" dirty="0"/>
              <a:t>Tabankia</a:t>
            </a:r>
            <a:endParaRPr lang="en-US" b="1" dirty="0"/>
          </a:p>
          <a:p>
            <a:r>
              <a:rPr lang="en-US" b="1" dirty="0"/>
              <a:t>CEFIC</a:t>
            </a:r>
          </a:p>
        </p:txBody>
      </p:sp>
      <p:pic>
        <p:nvPicPr>
          <p:cNvPr id="2056" name="Picture 4" descr="http://www.ruschemunion.ru/images/en/to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989138"/>
            <a:ext cx="5688632" cy="1511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t="6449" b="5906"/>
          <a:stretch>
            <a:fillRect/>
          </a:stretch>
        </p:blipFill>
        <p:spPr bwMode="auto">
          <a:xfrm>
            <a:off x="752773" y="1184066"/>
            <a:ext cx="7785172" cy="545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 descr="cefic_3c_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63" y="428625"/>
            <a:ext cx="13684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857250" y="1000125"/>
            <a:ext cx="6215063" cy="0"/>
          </a:xfrm>
          <a:prstGeom prst="line">
            <a:avLst/>
          </a:prstGeom>
          <a:noFill/>
          <a:ln w="57150">
            <a:solidFill>
              <a:srgbClr val="B5E9BE"/>
            </a:solidFill>
            <a:round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179512" y="476672"/>
            <a:ext cx="73487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EU: 8 countries account for 90% of chemicals production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8676456" cy="5300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cefic_3c_3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63" y="428625"/>
            <a:ext cx="13684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827088" y="476250"/>
            <a:ext cx="42793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EU Chemicals Industry Structure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857250" y="1000125"/>
            <a:ext cx="6215063" cy="0"/>
          </a:xfrm>
          <a:prstGeom prst="line">
            <a:avLst/>
          </a:prstGeom>
          <a:noFill/>
          <a:ln w="57150">
            <a:solidFill>
              <a:srgbClr val="B5E9BE"/>
            </a:solidFill>
            <a:round/>
            <a:headEnd/>
            <a:tailEnd/>
          </a:ln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5589240"/>
            <a:ext cx="8416661" cy="895304"/>
          </a:xfrm>
        </p:spPr>
        <p:txBody>
          <a:bodyPr/>
          <a:lstStyle/>
          <a:p>
            <a:r>
              <a:rPr lang="en-GB" sz="2200" dirty="0" smtClean="0"/>
              <a:t>Chemical industry-the leading EU manufacturing sector </a:t>
            </a:r>
            <a:br>
              <a:rPr lang="en-GB" sz="2200" dirty="0" smtClean="0"/>
            </a:br>
            <a:r>
              <a:rPr lang="en-GB" sz="2200" dirty="0" smtClean="0"/>
              <a:t>in terms of value-added per employee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t="6062" b="5638"/>
          <a:stretch>
            <a:fillRect/>
          </a:stretch>
        </p:blipFill>
        <p:spPr bwMode="auto">
          <a:xfrm>
            <a:off x="0" y="1299708"/>
            <a:ext cx="8892480" cy="5558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 descr="cefic_3c_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63" y="428625"/>
            <a:ext cx="13684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857250" y="1000125"/>
            <a:ext cx="6215063" cy="0"/>
          </a:xfrm>
          <a:prstGeom prst="line">
            <a:avLst/>
          </a:prstGeom>
          <a:noFill/>
          <a:ln w="57150">
            <a:solidFill>
              <a:srgbClr val="B5E9BE"/>
            </a:solidFill>
            <a:round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827584" y="188640"/>
            <a:ext cx="469224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EU Chemicals Industry: 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Highest Added-Value per Employee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6" name="Picture 6" descr="cefic_3c_3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63" y="428625"/>
            <a:ext cx="13684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3"/>
          <p:cNvGrpSpPr>
            <a:grpSpLocks/>
          </p:cNvGrpSpPr>
          <p:nvPr/>
        </p:nvGrpSpPr>
        <p:grpSpPr bwMode="auto">
          <a:xfrm>
            <a:off x="128281" y="2011807"/>
            <a:ext cx="2986722" cy="1666970"/>
            <a:chOff x="257" y="1453"/>
            <a:chExt cx="1816" cy="845"/>
          </a:xfrm>
        </p:grpSpPr>
        <p:sp>
          <p:nvSpPr>
            <p:cNvPr id="122" name="Oval 94"/>
            <p:cNvSpPr>
              <a:spLocks noChangeArrowheads="1"/>
            </p:cNvSpPr>
            <p:nvPr/>
          </p:nvSpPr>
          <p:spPr bwMode="auto">
            <a:xfrm>
              <a:off x="257" y="1453"/>
              <a:ext cx="1274" cy="845"/>
            </a:xfrm>
            <a:prstGeom prst="ellipse">
              <a:avLst/>
            </a:pr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de-DE" sz="1600" b="1" dirty="0">
                  <a:solidFill>
                    <a:schemeClr val="bg1"/>
                  </a:solidFill>
                  <a:cs typeface="Arial" charset="0"/>
                </a:rPr>
                <a:t>NAFTA</a:t>
              </a:r>
              <a:endParaRPr lang="de-DE" sz="1600" b="1" noProof="1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123" name="AutoShape 95"/>
            <p:cNvSpPr>
              <a:spLocks noChangeArrowheads="1"/>
            </p:cNvSpPr>
            <p:nvPr/>
          </p:nvSpPr>
          <p:spPr bwMode="auto">
            <a:xfrm>
              <a:off x="1297" y="1667"/>
              <a:ext cx="776" cy="205"/>
            </a:xfrm>
            <a:prstGeom prst="homePlate">
              <a:avLst>
                <a:gd name="adj" fmla="val 43750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r>
                <a:rPr lang="de-DE" sz="1600" dirty="0" smtClean="0">
                  <a:solidFill>
                    <a:schemeClr val="bg1"/>
                  </a:solidFill>
                  <a:cs typeface="Arial" charset="0"/>
                </a:rPr>
                <a:t>23.8</a:t>
              </a:r>
              <a:endParaRPr lang="de-DE" sz="1800" noProof="1">
                <a:cs typeface="Arial" charset="0"/>
              </a:endParaRPr>
            </a:p>
          </p:txBody>
        </p:sp>
        <p:sp>
          <p:nvSpPr>
            <p:cNvPr id="124" name="AutoShape 96"/>
            <p:cNvSpPr>
              <a:spLocks noChangeArrowheads="1"/>
            </p:cNvSpPr>
            <p:nvPr/>
          </p:nvSpPr>
          <p:spPr bwMode="auto">
            <a:xfrm flipH="1" flipV="1">
              <a:off x="1155" y="1854"/>
              <a:ext cx="892" cy="244"/>
            </a:xfrm>
            <a:prstGeom prst="homePlate">
              <a:avLst>
                <a:gd name="adj" fmla="val 43750"/>
              </a:avLst>
            </a:prstGeom>
            <a:solidFill>
              <a:srgbClr val="DDDDDD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eaLnBrk="1" hangingPunct="1"/>
              <a:r>
                <a:rPr lang="de-DE" sz="1600" dirty="0" smtClean="0">
                  <a:cs typeface="Arial" charset="0"/>
                </a:rPr>
                <a:t>35.0</a:t>
              </a:r>
              <a:endParaRPr lang="de-DE" sz="1600" noProof="1">
                <a:cs typeface="Arial" charset="0"/>
              </a:endParaRPr>
            </a:p>
          </p:txBody>
        </p:sp>
      </p:grpSp>
      <p:grpSp>
        <p:nvGrpSpPr>
          <p:cNvPr id="3" name="Group 101"/>
          <p:cNvGrpSpPr>
            <a:grpSpLocks/>
          </p:cNvGrpSpPr>
          <p:nvPr/>
        </p:nvGrpSpPr>
        <p:grpSpPr bwMode="auto">
          <a:xfrm>
            <a:off x="1318106" y="4742124"/>
            <a:ext cx="1617663" cy="871538"/>
            <a:chOff x="337" y="3494"/>
            <a:chExt cx="1019" cy="549"/>
          </a:xfrm>
        </p:grpSpPr>
        <p:sp>
          <p:nvSpPr>
            <p:cNvPr id="126" name="Oval 102"/>
            <p:cNvSpPr>
              <a:spLocks noChangeArrowheads="1"/>
            </p:cNvSpPr>
            <p:nvPr/>
          </p:nvSpPr>
          <p:spPr bwMode="auto">
            <a:xfrm>
              <a:off x="337" y="3494"/>
              <a:ext cx="761" cy="549"/>
            </a:xfrm>
            <a:prstGeom prst="ellipse">
              <a:avLst/>
            </a:prstGeom>
            <a:solidFill>
              <a:srgbClr val="1F528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de-DE" sz="1600" dirty="0">
                  <a:solidFill>
                    <a:schemeClr val="bg1"/>
                  </a:solidFill>
                  <a:cs typeface="Arial" charset="0"/>
                </a:rPr>
                <a:t>Africa</a:t>
              </a:r>
              <a:endParaRPr lang="de-DE" sz="1600" noProof="1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127" name="AutoShape 103"/>
            <p:cNvSpPr>
              <a:spLocks noChangeArrowheads="1"/>
            </p:cNvSpPr>
            <p:nvPr/>
          </p:nvSpPr>
          <p:spPr bwMode="auto">
            <a:xfrm>
              <a:off x="1042" y="3608"/>
              <a:ext cx="314" cy="168"/>
            </a:xfrm>
            <a:prstGeom prst="homePlate">
              <a:avLst>
                <a:gd name="adj" fmla="val 43750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r>
                <a:rPr lang="en-US" sz="1600" noProof="1" smtClean="0">
                  <a:solidFill>
                    <a:schemeClr val="bg1"/>
                  </a:solidFill>
                  <a:cs typeface="Arial" charset="0"/>
                </a:rPr>
                <a:t>3.1</a:t>
              </a:r>
              <a:endParaRPr lang="en-US" sz="1600" noProof="1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128" name="AutoShape 104"/>
            <p:cNvSpPr>
              <a:spLocks noChangeArrowheads="1"/>
            </p:cNvSpPr>
            <p:nvPr/>
          </p:nvSpPr>
          <p:spPr bwMode="auto">
            <a:xfrm flipH="1" flipV="1">
              <a:off x="919" y="3769"/>
              <a:ext cx="423" cy="160"/>
            </a:xfrm>
            <a:prstGeom prst="homePlate">
              <a:avLst>
                <a:gd name="adj" fmla="val 43750"/>
              </a:avLst>
            </a:pr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eaLnBrk="1" hangingPunct="1"/>
              <a:r>
                <a:rPr lang="en-US" sz="1600" noProof="1" smtClean="0">
                  <a:cs typeface="Arial" charset="0"/>
                </a:rPr>
                <a:t>9.5</a:t>
              </a:r>
              <a:endParaRPr lang="en-US" sz="1600" noProof="1">
                <a:cs typeface="Arial" charset="0"/>
              </a:endParaRPr>
            </a:p>
          </p:txBody>
        </p:sp>
      </p:grpSp>
      <p:grpSp>
        <p:nvGrpSpPr>
          <p:cNvPr id="4" name="Group 105"/>
          <p:cNvGrpSpPr>
            <a:grpSpLocks/>
          </p:cNvGrpSpPr>
          <p:nvPr/>
        </p:nvGrpSpPr>
        <p:grpSpPr bwMode="auto">
          <a:xfrm>
            <a:off x="3944211" y="5709684"/>
            <a:ext cx="1595349" cy="762814"/>
            <a:chOff x="3890" y="3731"/>
            <a:chExt cx="1198" cy="480"/>
          </a:xfrm>
        </p:grpSpPr>
        <p:sp>
          <p:nvSpPr>
            <p:cNvPr id="130" name="Oval 106"/>
            <p:cNvSpPr>
              <a:spLocks noChangeArrowheads="1"/>
            </p:cNvSpPr>
            <p:nvPr/>
          </p:nvSpPr>
          <p:spPr bwMode="auto">
            <a:xfrm>
              <a:off x="4224" y="3731"/>
              <a:ext cx="864" cy="480"/>
            </a:xfrm>
            <a:prstGeom prst="ellipse">
              <a:avLst/>
            </a:prstGeom>
            <a:solidFill>
              <a:srgbClr val="FB740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noProof="1">
                  <a:solidFill>
                    <a:schemeClr val="bg1"/>
                  </a:solidFill>
                  <a:cs typeface="Arial" charset="0"/>
                </a:rPr>
                <a:t>Rest of </a:t>
              </a:r>
            </a:p>
            <a:p>
              <a:pPr algn="ctr" eaLnBrk="1" hangingPunct="1"/>
              <a:r>
                <a:rPr lang="en-US" sz="1600" noProof="1" smtClean="0">
                  <a:solidFill>
                    <a:schemeClr val="bg1"/>
                  </a:solidFill>
                  <a:cs typeface="Arial" charset="0"/>
                </a:rPr>
                <a:t>World</a:t>
              </a:r>
              <a:endParaRPr lang="en-US" sz="1600" noProof="1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131" name="AutoShape 107"/>
            <p:cNvSpPr>
              <a:spLocks noChangeArrowheads="1"/>
            </p:cNvSpPr>
            <p:nvPr/>
          </p:nvSpPr>
          <p:spPr bwMode="auto">
            <a:xfrm rot="10800000">
              <a:off x="3907" y="3791"/>
              <a:ext cx="343" cy="177"/>
            </a:xfrm>
            <a:prstGeom prst="homePlate">
              <a:avLst>
                <a:gd name="adj" fmla="val 43750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eaLnBrk="1" hangingPunct="1"/>
              <a:r>
                <a:rPr lang="en-US" sz="1600" noProof="1" smtClean="0">
                  <a:solidFill>
                    <a:schemeClr val="bg1"/>
                  </a:solidFill>
                  <a:cs typeface="Arial" charset="0"/>
                </a:rPr>
                <a:t>2.7</a:t>
              </a:r>
              <a:endParaRPr lang="en-US" sz="1600" noProof="1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132" name="AutoShape 108"/>
            <p:cNvSpPr>
              <a:spLocks noChangeArrowheads="1"/>
            </p:cNvSpPr>
            <p:nvPr/>
          </p:nvSpPr>
          <p:spPr bwMode="auto">
            <a:xfrm rot="10800000" flipH="1" flipV="1">
              <a:off x="3890" y="3963"/>
              <a:ext cx="442" cy="203"/>
            </a:xfrm>
            <a:prstGeom prst="homePlate">
              <a:avLst>
                <a:gd name="adj" fmla="val 43750"/>
              </a:avLst>
            </a:pr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r>
                <a:rPr lang="en-US" sz="1600" noProof="1" smtClean="0">
                  <a:cs typeface="Arial" charset="0"/>
                </a:rPr>
                <a:t>6.4</a:t>
              </a:r>
              <a:endParaRPr lang="en-US" sz="1600" noProof="1">
                <a:cs typeface="Arial" charset="0"/>
              </a:endParaRPr>
            </a:p>
          </p:txBody>
        </p:sp>
      </p:grpSp>
      <p:grpSp>
        <p:nvGrpSpPr>
          <p:cNvPr id="5" name="Group 109"/>
          <p:cNvGrpSpPr>
            <a:grpSpLocks/>
          </p:cNvGrpSpPr>
          <p:nvPr/>
        </p:nvGrpSpPr>
        <p:grpSpPr bwMode="auto">
          <a:xfrm>
            <a:off x="5421859" y="1914482"/>
            <a:ext cx="3158128" cy="1317817"/>
            <a:chOff x="3765" y="808"/>
            <a:chExt cx="1508" cy="556"/>
          </a:xfrm>
        </p:grpSpPr>
        <p:sp>
          <p:nvSpPr>
            <p:cNvPr id="134" name="Oval 110"/>
            <p:cNvSpPr>
              <a:spLocks noChangeArrowheads="1"/>
            </p:cNvSpPr>
            <p:nvPr/>
          </p:nvSpPr>
          <p:spPr bwMode="auto">
            <a:xfrm>
              <a:off x="4292" y="808"/>
              <a:ext cx="981" cy="556"/>
            </a:xfrm>
            <a:prstGeom prst="ellipse">
              <a:avLst/>
            </a:prstGeom>
            <a:solidFill>
              <a:srgbClr val="99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lnSpc>
                  <a:spcPct val="80000"/>
                </a:lnSpc>
              </a:pPr>
              <a:r>
                <a:rPr lang="de-DE" sz="1600" b="1" dirty="0">
                  <a:solidFill>
                    <a:schemeClr val="bg1">
                      <a:lumMod val="95000"/>
                    </a:schemeClr>
                  </a:solidFill>
                  <a:cs typeface="Arial" charset="0"/>
                </a:rPr>
                <a:t>Rest of </a:t>
              </a:r>
            </a:p>
            <a:p>
              <a:pPr algn="ctr" eaLnBrk="1" hangingPunct="1">
                <a:lnSpc>
                  <a:spcPct val="80000"/>
                </a:lnSpc>
              </a:pPr>
              <a:r>
                <a:rPr lang="de-DE" sz="1600" b="1" dirty="0">
                  <a:solidFill>
                    <a:schemeClr val="bg1">
                      <a:lumMod val="95000"/>
                    </a:schemeClr>
                  </a:solidFill>
                  <a:cs typeface="Arial" charset="0"/>
                </a:rPr>
                <a:t>Europe</a:t>
              </a:r>
              <a:endParaRPr lang="de-DE" sz="1600" b="1" noProof="1">
                <a:solidFill>
                  <a:schemeClr val="bg1">
                    <a:lumMod val="95000"/>
                  </a:schemeClr>
                </a:solidFill>
                <a:cs typeface="Arial" charset="0"/>
              </a:endParaRPr>
            </a:p>
          </p:txBody>
        </p:sp>
        <p:sp>
          <p:nvSpPr>
            <p:cNvPr id="135" name="AutoShape 112"/>
            <p:cNvSpPr>
              <a:spLocks noChangeArrowheads="1"/>
            </p:cNvSpPr>
            <p:nvPr/>
          </p:nvSpPr>
          <p:spPr bwMode="auto">
            <a:xfrm flipH="1" flipV="1">
              <a:off x="3765" y="929"/>
              <a:ext cx="579" cy="175"/>
            </a:xfrm>
            <a:prstGeom prst="homePlate">
              <a:avLst>
                <a:gd name="adj" fmla="val 43750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eaLnBrk="1" hangingPunct="1"/>
              <a:r>
                <a:rPr lang="en-US" sz="1600" noProof="1" smtClean="0">
                  <a:solidFill>
                    <a:schemeClr val="bg1"/>
                  </a:solidFill>
                  <a:cs typeface="Arial" charset="0"/>
                </a:rPr>
                <a:t>24.4</a:t>
              </a:r>
              <a:endParaRPr lang="en-US" sz="1600" noProof="1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136" name="AutoShape 111"/>
            <p:cNvSpPr>
              <a:spLocks noChangeArrowheads="1"/>
            </p:cNvSpPr>
            <p:nvPr/>
          </p:nvSpPr>
          <p:spPr bwMode="auto">
            <a:xfrm>
              <a:off x="3821" y="1080"/>
              <a:ext cx="670" cy="192"/>
            </a:xfrm>
            <a:prstGeom prst="homePlate">
              <a:avLst>
                <a:gd name="adj" fmla="val 43750"/>
              </a:avLst>
            </a:pr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r>
                <a:rPr lang="en-US" sz="1600" noProof="1" smtClean="0">
                  <a:cs typeface="Arial" charset="0"/>
                </a:rPr>
                <a:t>37.4</a:t>
              </a:r>
              <a:endParaRPr lang="en-US" sz="1600" noProof="1">
                <a:cs typeface="Arial" charset="0"/>
              </a:endParaRPr>
            </a:p>
          </p:txBody>
        </p:sp>
      </p:grpSp>
      <p:grpSp>
        <p:nvGrpSpPr>
          <p:cNvPr id="6" name="Group 113"/>
          <p:cNvGrpSpPr>
            <a:grpSpLocks/>
          </p:cNvGrpSpPr>
          <p:nvPr/>
        </p:nvGrpSpPr>
        <p:grpSpPr bwMode="auto">
          <a:xfrm>
            <a:off x="5997493" y="3317359"/>
            <a:ext cx="2860015" cy="1647549"/>
            <a:chOff x="4008" y="1706"/>
            <a:chExt cx="1601" cy="712"/>
          </a:xfrm>
        </p:grpSpPr>
        <p:sp>
          <p:nvSpPr>
            <p:cNvPr id="138" name="Oval 114"/>
            <p:cNvSpPr>
              <a:spLocks noChangeArrowheads="1"/>
            </p:cNvSpPr>
            <p:nvPr/>
          </p:nvSpPr>
          <p:spPr bwMode="auto">
            <a:xfrm>
              <a:off x="4345" y="1706"/>
              <a:ext cx="1264" cy="71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de-DE" sz="1600" dirty="0">
                  <a:solidFill>
                    <a:schemeClr val="bg1"/>
                  </a:solidFill>
                  <a:cs typeface="Arial" charset="0"/>
                </a:rPr>
                <a:t>Asia*</a:t>
              </a:r>
              <a:endParaRPr lang="de-DE" sz="1600" noProof="1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139" name="AutoShape 116"/>
            <p:cNvSpPr>
              <a:spLocks noChangeArrowheads="1"/>
            </p:cNvSpPr>
            <p:nvPr/>
          </p:nvSpPr>
          <p:spPr bwMode="auto">
            <a:xfrm flipH="1" flipV="1">
              <a:off x="4008" y="1830"/>
              <a:ext cx="686" cy="209"/>
            </a:xfrm>
            <a:prstGeom prst="homePlate">
              <a:avLst>
                <a:gd name="adj" fmla="val 43750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eaLnBrk="1" hangingPunct="1"/>
              <a:r>
                <a:rPr lang="de-DE" sz="1600" noProof="1" smtClean="0">
                  <a:solidFill>
                    <a:schemeClr val="bg1"/>
                  </a:solidFill>
                  <a:cs typeface="Arial" charset="0"/>
                </a:rPr>
                <a:t>20.3</a:t>
              </a:r>
              <a:endParaRPr lang="de-DE" sz="1600" noProof="1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140" name="AutoShape 115"/>
            <p:cNvSpPr>
              <a:spLocks noChangeArrowheads="1"/>
            </p:cNvSpPr>
            <p:nvPr/>
          </p:nvSpPr>
          <p:spPr bwMode="auto">
            <a:xfrm>
              <a:off x="4048" y="2018"/>
              <a:ext cx="796" cy="198"/>
            </a:xfrm>
            <a:prstGeom prst="homePlate">
              <a:avLst>
                <a:gd name="adj" fmla="val 43750"/>
              </a:avLst>
            </a:pr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r>
                <a:rPr lang="en-US" sz="1600" noProof="1" smtClean="0">
                  <a:cs typeface="Arial" charset="0"/>
                </a:rPr>
                <a:t>28.3</a:t>
              </a:r>
              <a:endParaRPr lang="en-US" sz="1600" noProof="1">
                <a:cs typeface="Arial" charset="0"/>
              </a:endParaRPr>
            </a:p>
          </p:txBody>
        </p:sp>
      </p:grpSp>
      <p:sp>
        <p:nvSpPr>
          <p:cNvPr id="141" name="Text Box 124"/>
          <p:cNvSpPr txBox="1">
            <a:spLocks noChangeArrowheads="1"/>
          </p:cNvSpPr>
          <p:nvPr/>
        </p:nvSpPr>
        <p:spPr bwMode="auto">
          <a:xfrm>
            <a:off x="5702080" y="6474936"/>
            <a:ext cx="28401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BE" sz="1000" b="1" i="1" dirty="0">
                <a:latin typeface="+mj-lt"/>
              </a:rPr>
              <a:t>Source</a:t>
            </a:r>
            <a:r>
              <a:rPr lang="fr-BE" sz="1000" i="1" dirty="0">
                <a:latin typeface="+mj-lt"/>
              </a:rPr>
              <a:t>: </a:t>
            </a:r>
            <a:r>
              <a:rPr lang="fr-BE" sz="1000" i="1" dirty="0" smtClean="0">
                <a:latin typeface="+mj-lt"/>
              </a:rPr>
              <a:t>Cefic Chemdata International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233916" y="6424324"/>
            <a:ext cx="4199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* excludes Japan &amp; China     **Latin America and the Caribbean</a:t>
            </a:r>
            <a:endParaRPr lang="en-US" dirty="0"/>
          </a:p>
        </p:txBody>
      </p:sp>
      <p:sp>
        <p:nvSpPr>
          <p:cNvPr id="143" name="Text Box 123"/>
          <p:cNvSpPr txBox="1">
            <a:spLocks noChangeArrowheads="1"/>
          </p:cNvSpPr>
          <p:nvPr/>
        </p:nvSpPr>
        <p:spPr bwMode="auto">
          <a:xfrm>
            <a:off x="1904791" y="1518142"/>
            <a:ext cx="49685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BE" sz="2000" dirty="0">
                <a:latin typeface="Arial Unicode MS" pitchFamily="34" charset="-128"/>
              </a:rPr>
              <a:t>EU </a:t>
            </a:r>
            <a:r>
              <a:rPr lang="fr-BE" sz="2000" dirty="0" smtClean="0">
                <a:latin typeface="Arial Unicode MS" pitchFamily="34" charset="-128"/>
              </a:rPr>
              <a:t>chemicals trade </a:t>
            </a:r>
            <a:r>
              <a:rPr lang="fr-BE" sz="2000" dirty="0">
                <a:latin typeface="Arial Unicode MS" pitchFamily="34" charset="-128"/>
              </a:rPr>
              <a:t>flows in </a:t>
            </a:r>
            <a:r>
              <a:rPr lang="en-GB" sz="2000" dirty="0" smtClean="0"/>
              <a:t>€ </a:t>
            </a:r>
            <a:r>
              <a:rPr lang="fr-BE" sz="2000" dirty="0" smtClean="0">
                <a:latin typeface="Arial Unicode MS" pitchFamily="34" charset="-128"/>
              </a:rPr>
              <a:t>billion: 2010</a:t>
            </a:r>
            <a:endParaRPr lang="en-US" sz="2000" dirty="0">
              <a:latin typeface="Arial Unicode MS" pitchFamily="34" charset="-128"/>
            </a:endParaRPr>
          </a:p>
        </p:txBody>
      </p:sp>
      <p:grpSp>
        <p:nvGrpSpPr>
          <p:cNvPr id="7" name="Group 37"/>
          <p:cNvGrpSpPr/>
          <p:nvPr/>
        </p:nvGrpSpPr>
        <p:grpSpPr>
          <a:xfrm>
            <a:off x="712380" y="3785191"/>
            <a:ext cx="1562986" cy="903768"/>
            <a:chOff x="967562" y="3806456"/>
            <a:chExt cx="1562986" cy="903768"/>
          </a:xfrm>
        </p:grpSpPr>
        <p:sp>
          <p:nvSpPr>
            <p:cNvPr id="146" name="Oval 98"/>
            <p:cNvSpPr>
              <a:spLocks noChangeArrowheads="1"/>
            </p:cNvSpPr>
            <p:nvPr/>
          </p:nvSpPr>
          <p:spPr bwMode="auto">
            <a:xfrm>
              <a:off x="967562" y="3806456"/>
              <a:ext cx="1137047" cy="903768"/>
            </a:xfrm>
            <a:prstGeom prst="ellipse">
              <a:avLst/>
            </a:prstGeom>
            <a:solidFill>
              <a:srgbClr val="0070C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de-DE" sz="1600" dirty="0" smtClean="0">
                  <a:solidFill>
                    <a:schemeClr val="bg1"/>
                  </a:solidFill>
                  <a:cs typeface="Arial" charset="0"/>
                </a:rPr>
                <a:t>LAC**</a:t>
              </a:r>
              <a:endParaRPr lang="de-DE" sz="1600" noProof="1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147" name="AutoShape 99"/>
            <p:cNvSpPr>
              <a:spLocks noChangeArrowheads="1"/>
            </p:cNvSpPr>
            <p:nvPr/>
          </p:nvSpPr>
          <p:spPr bwMode="auto">
            <a:xfrm>
              <a:off x="2008988" y="3870252"/>
              <a:ext cx="489663" cy="308344"/>
            </a:xfrm>
            <a:prstGeom prst="homePlate">
              <a:avLst>
                <a:gd name="adj" fmla="val 43750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r>
                <a:rPr lang="de-DE" sz="1600" noProof="1" smtClean="0">
                  <a:solidFill>
                    <a:schemeClr val="bg1"/>
                  </a:solidFill>
                  <a:cs typeface="Arial" charset="0"/>
                </a:rPr>
                <a:t>4.0</a:t>
              </a:r>
              <a:endParaRPr lang="de-DE" sz="1600" noProof="1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148" name="AutoShape 100"/>
            <p:cNvSpPr>
              <a:spLocks noChangeArrowheads="1"/>
            </p:cNvSpPr>
            <p:nvPr/>
          </p:nvSpPr>
          <p:spPr bwMode="auto">
            <a:xfrm flipH="1" flipV="1">
              <a:off x="1881459" y="4124725"/>
              <a:ext cx="649089" cy="255888"/>
            </a:xfrm>
            <a:prstGeom prst="homePlate">
              <a:avLst>
                <a:gd name="adj" fmla="val 43750"/>
              </a:avLst>
            </a:pr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eaLnBrk="1" hangingPunct="1"/>
              <a:r>
                <a:rPr lang="en-US" sz="1600" noProof="1" smtClean="0">
                  <a:cs typeface="Arial" charset="0"/>
                </a:rPr>
                <a:t>9.4</a:t>
              </a:r>
              <a:endParaRPr lang="en-US" sz="1600" noProof="1">
                <a:cs typeface="Arial" charset="0"/>
              </a:endParaRPr>
            </a:p>
          </p:txBody>
        </p:sp>
      </p:grpSp>
      <p:grpSp>
        <p:nvGrpSpPr>
          <p:cNvPr id="8" name="Group 117"/>
          <p:cNvGrpSpPr>
            <a:grpSpLocks/>
          </p:cNvGrpSpPr>
          <p:nvPr/>
        </p:nvGrpSpPr>
        <p:grpSpPr bwMode="auto">
          <a:xfrm>
            <a:off x="5805379" y="4677838"/>
            <a:ext cx="1722738" cy="766031"/>
            <a:chOff x="4079" y="2477"/>
            <a:chExt cx="1107" cy="484"/>
          </a:xfrm>
        </p:grpSpPr>
        <p:sp>
          <p:nvSpPr>
            <p:cNvPr id="150" name="Freeform 118"/>
            <p:cNvSpPr>
              <a:spLocks/>
            </p:cNvSpPr>
            <p:nvPr/>
          </p:nvSpPr>
          <p:spPr bwMode="auto">
            <a:xfrm>
              <a:off x="4235" y="2714"/>
              <a:ext cx="152" cy="46"/>
            </a:xfrm>
            <a:custGeom>
              <a:avLst/>
              <a:gdLst>
                <a:gd name="T0" fmla="*/ 292 w 64"/>
                <a:gd name="T1" fmla="*/ 12 h 20"/>
                <a:gd name="T2" fmla="*/ 304 w 64"/>
                <a:gd name="T3" fmla="*/ 41 h 20"/>
                <a:gd name="T4" fmla="*/ 349 w 64"/>
                <a:gd name="T5" fmla="*/ 12 h 20"/>
                <a:gd name="T6" fmla="*/ 361 w 64"/>
                <a:gd name="T7" fmla="*/ 32 h 20"/>
                <a:gd name="T8" fmla="*/ 328 w 64"/>
                <a:gd name="T9" fmla="*/ 64 h 20"/>
                <a:gd name="T10" fmla="*/ 237 w 64"/>
                <a:gd name="T11" fmla="*/ 74 h 20"/>
                <a:gd name="T12" fmla="*/ 192 w 64"/>
                <a:gd name="T13" fmla="*/ 106 h 20"/>
                <a:gd name="T14" fmla="*/ 157 w 64"/>
                <a:gd name="T15" fmla="*/ 106 h 20"/>
                <a:gd name="T16" fmla="*/ 24 w 64"/>
                <a:gd name="T17" fmla="*/ 106 h 20"/>
                <a:gd name="T18" fmla="*/ 0 w 64"/>
                <a:gd name="T19" fmla="*/ 41 h 20"/>
                <a:gd name="T20" fmla="*/ 24 w 64"/>
                <a:gd name="T21" fmla="*/ 12 h 20"/>
                <a:gd name="T22" fmla="*/ 90 w 64"/>
                <a:gd name="T23" fmla="*/ 0 h 20"/>
                <a:gd name="T24" fmla="*/ 112 w 64"/>
                <a:gd name="T25" fmla="*/ 32 h 20"/>
                <a:gd name="T26" fmla="*/ 147 w 64"/>
                <a:gd name="T27" fmla="*/ 32 h 20"/>
                <a:gd name="T28" fmla="*/ 169 w 64"/>
                <a:gd name="T29" fmla="*/ 12 h 20"/>
                <a:gd name="T30" fmla="*/ 226 w 64"/>
                <a:gd name="T31" fmla="*/ 12 h 20"/>
                <a:gd name="T32" fmla="*/ 292 w 64"/>
                <a:gd name="T33" fmla="*/ 12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"/>
                <a:gd name="T52" fmla="*/ 0 h 20"/>
                <a:gd name="T53" fmla="*/ 64 w 64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" h="20">
                  <a:moveTo>
                    <a:pt x="52" y="2"/>
                  </a:moveTo>
                  <a:lnTo>
                    <a:pt x="54" y="8"/>
                  </a:lnTo>
                  <a:lnTo>
                    <a:pt x="62" y="2"/>
                  </a:lnTo>
                  <a:lnTo>
                    <a:pt x="64" y="6"/>
                  </a:lnTo>
                  <a:lnTo>
                    <a:pt x="58" y="12"/>
                  </a:lnTo>
                  <a:lnTo>
                    <a:pt x="42" y="14"/>
                  </a:lnTo>
                  <a:lnTo>
                    <a:pt x="34" y="20"/>
                  </a:lnTo>
                  <a:lnTo>
                    <a:pt x="28" y="20"/>
                  </a:lnTo>
                  <a:lnTo>
                    <a:pt x="4" y="20"/>
                  </a:lnTo>
                  <a:lnTo>
                    <a:pt x="0" y="8"/>
                  </a:lnTo>
                  <a:lnTo>
                    <a:pt x="4" y="2"/>
                  </a:lnTo>
                  <a:lnTo>
                    <a:pt x="16" y="0"/>
                  </a:lnTo>
                  <a:lnTo>
                    <a:pt x="20" y="6"/>
                  </a:lnTo>
                  <a:lnTo>
                    <a:pt x="26" y="6"/>
                  </a:lnTo>
                  <a:lnTo>
                    <a:pt x="30" y="2"/>
                  </a:lnTo>
                  <a:lnTo>
                    <a:pt x="40" y="2"/>
                  </a:lnTo>
                  <a:lnTo>
                    <a:pt x="52" y="2"/>
                  </a:lnTo>
                  <a:close/>
                </a:path>
              </a:pathLst>
            </a:custGeom>
            <a:solidFill>
              <a:srgbClr val="F18F18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1" name="Oval 119"/>
            <p:cNvSpPr>
              <a:spLocks noChangeArrowheads="1"/>
            </p:cNvSpPr>
            <p:nvPr/>
          </p:nvSpPr>
          <p:spPr bwMode="auto">
            <a:xfrm>
              <a:off x="4322" y="2477"/>
              <a:ext cx="864" cy="484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de-DE" sz="1600" dirty="0">
                  <a:solidFill>
                    <a:schemeClr val="bg1"/>
                  </a:solidFill>
                  <a:cs typeface="Arial" charset="0"/>
                </a:rPr>
                <a:t>Japan</a:t>
              </a:r>
              <a:endParaRPr lang="de-DE" sz="1600" noProof="1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152" name="AutoShape 121"/>
            <p:cNvSpPr>
              <a:spLocks noChangeArrowheads="1"/>
            </p:cNvSpPr>
            <p:nvPr/>
          </p:nvSpPr>
          <p:spPr bwMode="auto">
            <a:xfrm flipH="1" flipV="1">
              <a:off x="4079" y="2485"/>
              <a:ext cx="336" cy="236"/>
            </a:xfrm>
            <a:prstGeom prst="homePlate">
              <a:avLst>
                <a:gd name="adj" fmla="val 43750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eaLnBrk="1" hangingPunct="1"/>
              <a:r>
                <a:rPr lang="de-DE" sz="1600" noProof="1" smtClean="0">
                  <a:solidFill>
                    <a:schemeClr val="bg1"/>
                  </a:solidFill>
                  <a:cs typeface="Arial" charset="0"/>
                </a:rPr>
                <a:t>6.1</a:t>
              </a:r>
              <a:endParaRPr lang="de-DE" sz="1600" noProof="1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153" name="AutoShape 120"/>
            <p:cNvSpPr>
              <a:spLocks noChangeArrowheads="1"/>
            </p:cNvSpPr>
            <p:nvPr/>
          </p:nvSpPr>
          <p:spPr bwMode="auto">
            <a:xfrm>
              <a:off x="4105" y="2692"/>
              <a:ext cx="386" cy="218"/>
            </a:xfrm>
            <a:prstGeom prst="homePlate">
              <a:avLst>
                <a:gd name="adj" fmla="val 43750"/>
              </a:avLst>
            </a:pr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r>
                <a:rPr lang="de-DE" sz="1600" noProof="1" smtClean="0">
                  <a:cs typeface="Arial" charset="0"/>
                </a:rPr>
                <a:t>6.7</a:t>
              </a:r>
              <a:endParaRPr lang="de-DE" sz="1600" noProof="1">
                <a:cs typeface="Arial" charset="0"/>
              </a:endParaRPr>
            </a:p>
          </p:txBody>
        </p:sp>
      </p:grpSp>
      <p:grpSp>
        <p:nvGrpSpPr>
          <p:cNvPr id="9" name="Group 117"/>
          <p:cNvGrpSpPr>
            <a:grpSpLocks/>
          </p:cNvGrpSpPr>
          <p:nvPr/>
        </p:nvGrpSpPr>
        <p:grpSpPr bwMode="auto">
          <a:xfrm>
            <a:off x="5606904" y="5531987"/>
            <a:ext cx="1722738" cy="766031"/>
            <a:chOff x="4079" y="2477"/>
            <a:chExt cx="1107" cy="484"/>
          </a:xfrm>
        </p:grpSpPr>
        <p:sp>
          <p:nvSpPr>
            <p:cNvPr id="156" name="Freeform 118"/>
            <p:cNvSpPr>
              <a:spLocks/>
            </p:cNvSpPr>
            <p:nvPr/>
          </p:nvSpPr>
          <p:spPr bwMode="auto">
            <a:xfrm>
              <a:off x="4235" y="2714"/>
              <a:ext cx="152" cy="46"/>
            </a:xfrm>
            <a:custGeom>
              <a:avLst/>
              <a:gdLst>
                <a:gd name="T0" fmla="*/ 292 w 64"/>
                <a:gd name="T1" fmla="*/ 12 h 20"/>
                <a:gd name="T2" fmla="*/ 304 w 64"/>
                <a:gd name="T3" fmla="*/ 41 h 20"/>
                <a:gd name="T4" fmla="*/ 349 w 64"/>
                <a:gd name="T5" fmla="*/ 12 h 20"/>
                <a:gd name="T6" fmla="*/ 361 w 64"/>
                <a:gd name="T7" fmla="*/ 32 h 20"/>
                <a:gd name="T8" fmla="*/ 328 w 64"/>
                <a:gd name="T9" fmla="*/ 64 h 20"/>
                <a:gd name="T10" fmla="*/ 237 w 64"/>
                <a:gd name="T11" fmla="*/ 74 h 20"/>
                <a:gd name="T12" fmla="*/ 192 w 64"/>
                <a:gd name="T13" fmla="*/ 106 h 20"/>
                <a:gd name="T14" fmla="*/ 157 w 64"/>
                <a:gd name="T15" fmla="*/ 106 h 20"/>
                <a:gd name="T16" fmla="*/ 24 w 64"/>
                <a:gd name="T17" fmla="*/ 106 h 20"/>
                <a:gd name="T18" fmla="*/ 0 w 64"/>
                <a:gd name="T19" fmla="*/ 41 h 20"/>
                <a:gd name="T20" fmla="*/ 24 w 64"/>
                <a:gd name="T21" fmla="*/ 12 h 20"/>
                <a:gd name="T22" fmla="*/ 90 w 64"/>
                <a:gd name="T23" fmla="*/ 0 h 20"/>
                <a:gd name="T24" fmla="*/ 112 w 64"/>
                <a:gd name="T25" fmla="*/ 32 h 20"/>
                <a:gd name="T26" fmla="*/ 147 w 64"/>
                <a:gd name="T27" fmla="*/ 32 h 20"/>
                <a:gd name="T28" fmla="*/ 169 w 64"/>
                <a:gd name="T29" fmla="*/ 12 h 20"/>
                <a:gd name="T30" fmla="*/ 226 w 64"/>
                <a:gd name="T31" fmla="*/ 12 h 20"/>
                <a:gd name="T32" fmla="*/ 292 w 64"/>
                <a:gd name="T33" fmla="*/ 12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"/>
                <a:gd name="T52" fmla="*/ 0 h 20"/>
                <a:gd name="T53" fmla="*/ 64 w 64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" h="20">
                  <a:moveTo>
                    <a:pt x="52" y="2"/>
                  </a:moveTo>
                  <a:lnTo>
                    <a:pt x="54" y="8"/>
                  </a:lnTo>
                  <a:lnTo>
                    <a:pt x="62" y="2"/>
                  </a:lnTo>
                  <a:lnTo>
                    <a:pt x="64" y="6"/>
                  </a:lnTo>
                  <a:lnTo>
                    <a:pt x="58" y="12"/>
                  </a:lnTo>
                  <a:lnTo>
                    <a:pt x="42" y="14"/>
                  </a:lnTo>
                  <a:lnTo>
                    <a:pt x="34" y="20"/>
                  </a:lnTo>
                  <a:lnTo>
                    <a:pt x="28" y="20"/>
                  </a:lnTo>
                  <a:lnTo>
                    <a:pt x="4" y="20"/>
                  </a:lnTo>
                  <a:lnTo>
                    <a:pt x="0" y="8"/>
                  </a:lnTo>
                  <a:lnTo>
                    <a:pt x="4" y="2"/>
                  </a:lnTo>
                  <a:lnTo>
                    <a:pt x="16" y="0"/>
                  </a:lnTo>
                  <a:lnTo>
                    <a:pt x="20" y="6"/>
                  </a:lnTo>
                  <a:lnTo>
                    <a:pt x="26" y="6"/>
                  </a:lnTo>
                  <a:lnTo>
                    <a:pt x="30" y="2"/>
                  </a:lnTo>
                  <a:lnTo>
                    <a:pt x="40" y="2"/>
                  </a:lnTo>
                  <a:lnTo>
                    <a:pt x="52" y="2"/>
                  </a:lnTo>
                  <a:close/>
                </a:path>
              </a:pathLst>
            </a:custGeom>
            <a:solidFill>
              <a:srgbClr val="F18F18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7" name="Oval 119"/>
            <p:cNvSpPr>
              <a:spLocks noChangeArrowheads="1"/>
            </p:cNvSpPr>
            <p:nvPr/>
          </p:nvSpPr>
          <p:spPr bwMode="auto">
            <a:xfrm>
              <a:off x="4322" y="2477"/>
              <a:ext cx="864" cy="48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de-DE" sz="1600" noProof="1" smtClean="0">
                  <a:solidFill>
                    <a:schemeClr val="bg1"/>
                  </a:solidFill>
                  <a:cs typeface="Arial" charset="0"/>
                </a:rPr>
                <a:t>China</a:t>
              </a:r>
              <a:endParaRPr lang="de-DE" sz="1600" noProof="1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158" name="AutoShape 121"/>
            <p:cNvSpPr>
              <a:spLocks noChangeArrowheads="1"/>
            </p:cNvSpPr>
            <p:nvPr/>
          </p:nvSpPr>
          <p:spPr bwMode="auto">
            <a:xfrm flipH="1" flipV="1">
              <a:off x="4079" y="2485"/>
              <a:ext cx="336" cy="236"/>
            </a:xfrm>
            <a:prstGeom prst="homePlate">
              <a:avLst>
                <a:gd name="adj" fmla="val 43750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eaLnBrk="1" hangingPunct="1"/>
              <a:r>
                <a:rPr lang="de-DE" sz="1600" noProof="1" smtClean="0">
                  <a:solidFill>
                    <a:schemeClr val="bg1"/>
                  </a:solidFill>
                  <a:cs typeface="Arial" charset="0"/>
                </a:rPr>
                <a:t>10</a:t>
              </a:r>
              <a:endParaRPr lang="de-DE" sz="1600" noProof="1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159" name="AutoShape 120"/>
            <p:cNvSpPr>
              <a:spLocks noChangeArrowheads="1"/>
            </p:cNvSpPr>
            <p:nvPr/>
          </p:nvSpPr>
          <p:spPr bwMode="auto">
            <a:xfrm>
              <a:off x="4105" y="2692"/>
              <a:ext cx="386" cy="218"/>
            </a:xfrm>
            <a:prstGeom prst="homePlate">
              <a:avLst>
                <a:gd name="adj" fmla="val 43750"/>
              </a:avLst>
            </a:pr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r>
                <a:rPr lang="de-DE" sz="1600" noProof="1" smtClean="0">
                  <a:cs typeface="Arial" charset="0"/>
                </a:rPr>
                <a:t>8.7</a:t>
              </a:r>
              <a:endParaRPr lang="de-DE" sz="1600" noProof="1">
                <a:cs typeface="Arial" charset="0"/>
              </a:endParaRPr>
            </a:p>
          </p:txBody>
        </p:sp>
      </p:grpSp>
      <p:sp>
        <p:nvSpPr>
          <p:cNvPr id="43" name="Line 4"/>
          <p:cNvSpPr>
            <a:spLocks noChangeShapeType="1"/>
          </p:cNvSpPr>
          <p:nvPr/>
        </p:nvSpPr>
        <p:spPr bwMode="auto">
          <a:xfrm>
            <a:off x="857250" y="1000125"/>
            <a:ext cx="6215063" cy="0"/>
          </a:xfrm>
          <a:prstGeom prst="line">
            <a:avLst/>
          </a:prstGeom>
          <a:noFill/>
          <a:ln w="57150">
            <a:solidFill>
              <a:srgbClr val="B5E9BE"/>
            </a:solidFill>
            <a:round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sp>
        <p:nvSpPr>
          <p:cNvPr id="44" name="TextBox 7"/>
          <p:cNvSpPr txBox="1">
            <a:spLocks noChangeArrowheads="1"/>
          </p:cNvSpPr>
          <p:nvPr/>
        </p:nvSpPr>
        <p:spPr bwMode="auto">
          <a:xfrm>
            <a:off x="827088" y="476250"/>
            <a:ext cx="46601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Trade Balance: €  47 billion in 2010 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://www.google.be/images?q=tbn:ANd9GcQh-5IWlRpjcnXLURrvuZVBBgZbZ_itB3T3DTtjPFdhcdIvUh0BDgQW44I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3068960"/>
            <a:ext cx="2662042" cy="1802001"/>
          </a:xfrm>
          <a:prstGeom prst="rect">
            <a:avLst/>
          </a:prstGeom>
          <a:noFill/>
        </p:spPr>
      </p:pic>
      <p:sp>
        <p:nvSpPr>
          <p:cNvPr id="46" name="TextBox 45"/>
          <p:cNvSpPr txBox="1"/>
          <p:nvPr/>
        </p:nvSpPr>
        <p:spPr>
          <a:xfrm>
            <a:off x="3779912" y="3717032"/>
            <a:ext cx="10695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rgbClr val="FFFF00"/>
                </a:solidFill>
              </a:rPr>
              <a:t>EU27</a:t>
            </a:r>
            <a:endParaRPr lang="en-GB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 t="10860" b="8650"/>
          <a:stretch>
            <a:fillRect/>
          </a:stretch>
        </p:blipFill>
        <p:spPr bwMode="auto">
          <a:xfrm>
            <a:off x="539552" y="1599640"/>
            <a:ext cx="8167944" cy="525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 descr="cefic_3c_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63" y="428625"/>
            <a:ext cx="13684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857250" y="1000125"/>
            <a:ext cx="6215063" cy="0"/>
          </a:xfrm>
          <a:prstGeom prst="line">
            <a:avLst/>
          </a:prstGeom>
          <a:noFill/>
          <a:ln w="57150">
            <a:solidFill>
              <a:srgbClr val="B5E9BE"/>
            </a:solidFill>
            <a:round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827088" y="476250"/>
            <a:ext cx="60228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EU Chemicals Industry: 1.1% of total EU’s GDP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187624" y="2852936"/>
            <a:ext cx="6487995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</a:rPr>
              <a:t>			CEFIC 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          Council of the European Chemical Industry 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3" name="Picture 6" descr="cefic_3c_3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63" y="428625"/>
            <a:ext cx="13684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395536" y="1916832"/>
            <a:ext cx="8262937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tx2"/>
                </a:solidFill>
              </a:rPr>
              <a:t> Representing </a:t>
            </a:r>
            <a:r>
              <a:rPr lang="en-GB" sz="1600" b="1" dirty="0" smtClean="0">
                <a:solidFill>
                  <a:schemeClr val="tx2"/>
                </a:solidFill>
              </a:rPr>
              <a:t>29.000</a:t>
            </a:r>
            <a:r>
              <a:rPr lang="en-GB" sz="1600" dirty="0" smtClean="0">
                <a:solidFill>
                  <a:schemeClr val="tx2"/>
                </a:solidFill>
              </a:rPr>
              <a:t> chemical companies in Europe</a:t>
            </a: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fr-BE" sz="1600" dirty="0" smtClean="0">
                <a:solidFill>
                  <a:schemeClr val="tx2"/>
                </a:solidFill>
              </a:rPr>
              <a:t> </a:t>
            </a:r>
            <a:r>
              <a:rPr lang="en-GB" sz="1600" b="1" dirty="0" smtClean="0">
                <a:solidFill>
                  <a:schemeClr val="tx2"/>
                </a:solidFill>
              </a:rPr>
              <a:t>28</a:t>
            </a:r>
            <a:r>
              <a:rPr lang="en-GB" sz="1600" dirty="0" smtClean="0">
                <a:solidFill>
                  <a:schemeClr val="tx2"/>
                </a:solidFill>
              </a:rPr>
              <a:t> National Chemical Federations across Europe</a:t>
            </a: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fr-BE" sz="1600" dirty="0" smtClean="0">
                <a:solidFill>
                  <a:schemeClr val="tx2"/>
                </a:solidFill>
              </a:rPr>
              <a:t> </a:t>
            </a:r>
            <a:r>
              <a:rPr lang="en-GB" sz="1600" dirty="0" smtClean="0">
                <a:solidFill>
                  <a:schemeClr val="tx2"/>
                </a:solidFill>
              </a:rPr>
              <a:t>Over </a:t>
            </a:r>
            <a:r>
              <a:rPr lang="en-GB" sz="1600" b="1" dirty="0" smtClean="0">
                <a:solidFill>
                  <a:schemeClr val="tx2"/>
                </a:solidFill>
              </a:rPr>
              <a:t>600</a:t>
            </a:r>
            <a:r>
              <a:rPr lang="en-GB" sz="1600" dirty="0" smtClean="0">
                <a:solidFill>
                  <a:schemeClr val="tx2"/>
                </a:solidFill>
              </a:rPr>
              <a:t> direct Company Members from Europe</a:t>
            </a: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fr-BE" sz="1600" dirty="0" smtClean="0">
                <a:solidFill>
                  <a:schemeClr val="tx2"/>
                </a:solidFill>
              </a:rPr>
              <a:t> </a:t>
            </a:r>
            <a:r>
              <a:rPr lang="en-GB" sz="1600" dirty="0" smtClean="0">
                <a:solidFill>
                  <a:schemeClr val="tx2"/>
                </a:solidFill>
              </a:rPr>
              <a:t>More than </a:t>
            </a:r>
            <a:r>
              <a:rPr lang="en-GB" sz="1600" b="1" dirty="0" smtClean="0">
                <a:solidFill>
                  <a:schemeClr val="tx2"/>
                </a:solidFill>
              </a:rPr>
              <a:t>30</a:t>
            </a:r>
            <a:r>
              <a:rPr lang="en-GB" sz="1600" dirty="0" smtClean="0">
                <a:solidFill>
                  <a:schemeClr val="tx2"/>
                </a:solidFill>
              </a:rPr>
              <a:t> Associate Company Members from around the world</a:t>
            </a: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tx2"/>
                </a:solidFill>
              </a:rPr>
              <a:t> </a:t>
            </a:r>
            <a:r>
              <a:rPr lang="en-GB" sz="1600" b="1" dirty="0" smtClean="0">
                <a:solidFill>
                  <a:schemeClr val="tx2"/>
                </a:solidFill>
              </a:rPr>
              <a:t>40</a:t>
            </a:r>
            <a:r>
              <a:rPr lang="en-GB" sz="1600" dirty="0" smtClean="0">
                <a:solidFill>
                  <a:schemeClr val="tx2"/>
                </a:solidFill>
              </a:rPr>
              <a:t> Partner Companies &amp; Associations</a:t>
            </a: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1600" b="1" dirty="0" smtClean="0">
                <a:solidFill>
                  <a:schemeClr val="tx2"/>
                </a:solidFill>
              </a:rPr>
              <a:t> 23 </a:t>
            </a:r>
            <a:r>
              <a:rPr lang="en-GB" sz="1600" dirty="0" smtClean="0">
                <a:solidFill>
                  <a:schemeClr val="tx2"/>
                </a:solidFill>
              </a:rPr>
              <a:t>European Affiliated Associations </a:t>
            </a: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tx2"/>
                </a:solidFill>
              </a:rPr>
              <a:t> Operates </a:t>
            </a:r>
            <a:r>
              <a:rPr lang="en-GB" sz="1600" b="1" dirty="0" smtClean="0">
                <a:solidFill>
                  <a:schemeClr val="tx2"/>
                </a:solidFill>
              </a:rPr>
              <a:t>101</a:t>
            </a:r>
            <a:r>
              <a:rPr lang="en-GB" sz="1600" dirty="0" smtClean="0">
                <a:solidFill>
                  <a:schemeClr val="tx2"/>
                </a:solidFill>
              </a:rPr>
              <a:t> Sector Groups focusing on 120+ product families and over </a:t>
            </a:r>
            <a:r>
              <a:rPr lang="en-GB" sz="1600" b="1" dirty="0" smtClean="0">
                <a:solidFill>
                  <a:schemeClr val="tx2"/>
                </a:solidFill>
              </a:rPr>
              <a:t>60</a:t>
            </a:r>
            <a:r>
              <a:rPr lang="en-GB" sz="1600" dirty="0" smtClean="0">
                <a:solidFill>
                  <a:schemeClr val="tx2"/>
                </a:solidFill>
              </a:rPr>
              <a:t> Strategy</a:t>
            </a:r>
          </a:p>
          <a:p>
            <a:r>
              <a:rPr lang="en-GB" sz="1600" dirty="0" smtClean="0">
                <a:solidFill>
                  <a:schemeClr val="tx2"/>
                </a:solidFill>
              </a:rPr>
              <a:t>  implementation and Issue Teams dealing with the industry’s horizontal issues (REACH,</a:t>
            </a:r>
          </a:p>
          <a:p>
            <a:r>
              <a:rPr lang="en-GB" sz="1600" dirty="0" smtClean="0">
                <a:solidFill>
                  <a:schemeClr val="tx2"/>
                </a:solidFill>
              </a:rPr>
              <a:t>  International Trade, Energy &amp; Climate change, Research &amp; Innovation, …)</a:t>
            </a:r>
          </a:p>
          <a:p>
            <a:endParaRPr lang="en-GB" sz="1600" dirty="0" smtClean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fr-BE" sz="1600" dirty="0" smtClean="0">
                <a:solidFill>
                  <a:schemeClr val="tx2"/>
                </a:solidFill>
              </a:rPr>
              <a:t> </a:t>
            </a:r>
            <a:r>
              <a:rPr lang="en-GB" sz="1600" dirty="0" smtClean="0">
                <a:solidFill>
                  <a:schemeClr val="tx2"/>
                </a:solidFill>
              </a:rPr>
              <a:t>About </a:t>
            </a:r>
            <a:r>
              <a:rPr lang="en-GB" sz="1600" b="1" dirty="0" smtClean="0">
                <a:solidFill>
                  <a:schemeClr val="tx2"/>
                </a:solidFill>
              </a:rPr>
              <a:t>5000</a:t>
            </a:r>
            <a:r>
              <a:rPr lang="en-GB" sz="1600" dirty="0" smtClean="0">
                <a:solidFill>
                  <a:schemeClr val="tx2"/>
                </a:solidFill>
              </a:rPr>
              <a:t> industry experts from companies and federations participate in the Cefic groups</a:t>
            </a: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fr-BE" sz="1600" dirty="0" smtClean="0">
                <a:solidFill>
                  <a:schemeClr val="tx2"/>
                </a:solidFill>
              </a:rPr>
              <a:t> </a:t>
            </a:r>
            <a:r>
              <a:rPr lang="en-GB" sz="1600" dirty="0" smtClean="0">
                <a:solidFill>
                  <a:schemeClr val="tx2"/>
                </a:solidFill>
              </a:rPr>
              <a:t>Close cooperation with the other regions in the world through ICCA </a:t>
            </a:r>
            <a:endParaRPr lang="en-GB" sz="1600" b="0" dirty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59632" y="1124744"/>
            <a:ext cx="655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smtClean="0">
                <a:solidFill>
                  <a:srgbClr val="0070C0"/>
                </a:solidFill>
              </a:rPr>
              <a:t>Since its creation in 1972, Cefic has grown to become one of the </a:t>
            </a:r>
          </a:p>
          <a:p>
            <a:pPr algn="ctr"/>
            <a:r>
              <a:rPr lang="en-GB" b="1" dirty="0" smtClean="0">
                <a:solidFill>
                  <a:srgbClr val="0070C0"/>
                </a:solidFill>
              </a:rPr>
              <a:t>  largest industry trade organizations in Europe and in the world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81283484-E8C6-463E-80F9-1619C675036C}" type="slidenum">
              <a:rPr lang="en-GB" smtClean="0"/>
              <a:pPr/>
              <a:t>16</a:t>
            </a:fld>
            <a:endParaRPr lang="en-GB" dirty="0"/>
          </a:p>
        </p:txBody>
      </p:sp>
      <p:pic>
        <p:nvPicPr>
          <p:cNvPr id="10" name="Picture 6" descr="cefic_3c_3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63" y="428625"/>
            <a:ext cx="13684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Line 4"/>
          <p:cNvSpPr>
            <a:spLocks noChangeShapeType="1"/>
          </p:cNvSpPr>
          <p:nvPr/>
        </p:nvSpPr>
        <p:spPr bwMode="auto">
          <a:xfrm>
            <a:off x="857250" y="1000125"/>
            <a:ext cx="6215063" cy="0"/>
          </a:xfrm>
          <a:prstGeom prst="line">
            <a:avLst/>
          </a:prstGeom>
          <a:noFill/>
          <a:ln w="57150">
            <a:solidFill>
              <a:srgbClr val="B5E9BE"/>
            </a:solidFill>
            <a:round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827088" y="476250"/>
            <a:ext cx="16555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This is </a:t>
            </a:r>
            <a:r>
              <a:rPr lang="en-US" sz="2400" b="1" dirty="0" smtClean="0">
                <a:solidFill>
                  <a:srgbClr val="C00000"/>
                </a:solidFill>
              </a:rPr>
              <a:t>Cefic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103"/>
          <p:cNvSpPr txBox="1">
            <a:spLocks noChangeArrowheads="1"/>
          </p:cNvSpPr>
          <p:nvPr/>
        </p:nvSpPr>
        <p:spPr bwMode="auto">
          <a:xfrm>
            <a:off x="298450" y="575468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dirty="0"/>
          </a:p>
        </p:txBody>
      </p:sp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477838" y="2306638"/>
          <a:ext cx="7007722" cy="3224672"/>
        </p:xfrm>
        <a:graphic>
          <a:graphicData uri="http://schemas.openxmlformats.org/drawingml/2006/table">
            <a:tbl>
              <a:tblPr/>
              <a:tblGrid>
                <a:gridCol w="2733261"/>
                <a:gridCol w="2335695"/>
                <a:gridCol w="675861"/>
                <a:gridCol w="626165"/>
                <a:gridCol w="636740"/>
              </a:tblGrid>
              <a:tr h="5735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REACH</a:t>
                      </a:r>
                    </a:p>
                    <a:p>
                      <a:pPr>
                        <a:spcAft>
                          <a:spcPts val="0"/>
                        </a:spcAft>
                        <a:buFontTx/>
                        <a:buNone/>
                      </a:pP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fr-BE" sz="1200" b="1" dirty="0" smtClean="0">
                          <a:latin typeface="+mn-lt"/>
                          <a:ea typeface="Times New Roman"/>
                          <a:cs typeface="Times New Roman"/>
                        </a:rPr>
                        <a:t> 2012 review</a:t>
                      </a:r>
                    </a:p>
                    <a:p>
                      <a:pPr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fr-BE" sz="1200" b="1" dirty="0" smtClean="0">
                          <a:latin typeface="+mn-lt"/>
                          <a:ea typeface="Times New Roman"/>
                          <a:cs typeface="Times New Roman"/>
                        </a:rPr>
                        <a:t> Registration</a:t>
                      </a:r>
                    </a:p>
                    <a:p>
                      <a:pPr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fr-BE" sz="1200" b="1" dirty="0" smtClean="0">
                          <a:latin typeface="+mn-lt"/>
                          <a:ea typeface="Times New Roman"/>
                          <a:cs typeface="Times New Roman"/>
                        </a:rPr>
                        <a:t> Nanomaterials</a:t>
                      </a:r>
                      <a:endParaRPr lang="en-US" sz="1200" b="1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Energy</a:t>
                      </a:r>
                      <a:r>
                        <a:rPr lang="en-US" sz="1400" b="1" baseline="0" dirty="0" smtClean="0">
                          <a:latin typeface="Arial"/>
                          <a:ea typeface="Times New Roman"/>
                          <a:cs typeface="Times New Roman"/>
                        </a:rPr>
                        <a:t> and Climate Change</a:t>
                      </a:r>
                      <a:endParaRPr lang="en-US" sz="1400" b="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fr-BE" sz="1200" b="1" dirty="0" smtClean="0">
                          <a:latin typeface="+mn-lt"/>
                          <a:ea typeface="Times New Roman"/>
                          <a:cs typeface="Times New Roman"/>
                        </a:rPr>
                        <a:t> ETS</a:t>
                      </a:r>
                    </a:p>
                    <a:p>
                      <a:pPr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fr-BE" sz="1200" b="1" baseline="0" dirty="0" smtClean="0">
                          <a:latin typeface="+mn-lt"/>
                          <a:ea typeface="Times New Roman"/>
                          <a:cs typeface="Times New Roman"/>
                        </a:rPr>
                        <a:t> Minus 20% by 2020</a:t>
                      </a:r>
                    </a:p>
                    <a:p>
                      <a:pPr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fr-BE" sz="1200" b="1" baseline="0" dirty="0" smtClean="0">
                          <a:latin typeface="+mn-lt"/>
                          <a:ea typeface="Times New Roman"/>
                          <a:cs typeface="Times New Roman"/>
                        </a:rPr>
                        <a:t> Energy Strategy, roadmaps 2050</a:t>
                      </a:r>
                      <a:endParaRPr lang="en-US" sz="12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BE" sz="11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100" dirty="0" smtClean="0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Innovation</a:t>
                      </a:r>
                    </a:p>
                    <a:p>
                      <a:pPr>
                        <a:spcAft>
                          <a:spcPts val="0"/>
                        </a:spcAft>
                        <a:buFontTx/>
                        <a:buNone/>
                      </a:pPr>
                      <a:endParaRPr lang="en-US" sz="1100" b="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fr-BE" sz="1200" b="1" baseline="0" dirty="0" smtClean="0">
                          <a:latin typeface="+mn-lt"/>
                          <a:ea typeface="Times New Roman"/>
                          <a:cs typeface="Times New Roman"/>
                        </a:rPr>
                        <a:t> Innovation partnerships</a:t>
                      </a:r>
                    </a:p>
                    <a:p>
                      <a:pPr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fr-BE" sz="1200" b="1" baseline="0" dirty="0" smtClean="0">
                          <a:latin typeface="+mn-lt"/>
                          <a:ea typeface="Times New Roman"/>
                          <a:cs typeface="Times New Roman"/>
                        </a:rPr>
                        <a:t> HLG key enabling technologies</a:t>
                      </a:r>
                      <a:endParaRPr lang="en-US" sz="1200" b="1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X</a:t>
                      </a:r>
                      <a:endParaRPr lang="en-US" sz="20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4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BE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Communication</a:t>
                      </a:r>
                      <a:endParaRPr lang="en-US" sz="14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200" b="1" baseline="0" dirty="0" smtClean="0">
                          <a:latin typeface="+mn-lt"/>
                          <a:ea typeface="Times New Roman"/>
                          <a:cs typeface="Times New Roman"/>
                        </a:rPr>
                        <a:t>- International Year of Chemistry</a:t>
                      </a:r>
                      <a:endParaRPr lang="en-US" sz="1200" b="1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b="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1100" b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b="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1100" b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5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BE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Smarter</a:t>
                      </a:r>
                      <a:r>
                        <a:rPr lang="fr-BE" sz="1400" b="1" baseline="0" dirty="0" smtClean="0">
                          <a:latin typeface="Arial"/>
                          <a:ea typeface="Times New Roman"/>
                          <a:cs typeface="Times New Roman"/>
                        </a:rPr>
                        <a:t> Regulation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b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200" b="1" baseline="0" dirty="0" smtClean="0">
                          <a:latin typeface="+mn-lt"/>
                          <a:ea typeface="Times New Roman"/>
                          <a:cs typeface="Times New Roman"/>
                        </a:rPr>
                        <a:t>- Consistency and workability</a:t>
                      </a:r>
                      <a:endParaRPr lang="en-US" sz="1200" b="1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2000" b="1" dirty="0" smtClean="0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20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5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BE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Industrial</a:t>
                      </a:r>
                      <a:r>
                        <a:rPr lang="fr-BE" sz="1400" b="1" baseline="0" dirty="0" smtClean="0">
                          <a:latin typeface="Arial"/>
                          <a:ea typeface="Times New Roman"/>
                          <a:cs typeface="Times New Roman"/>
                        </a:rPr>
                        <a:t> Policy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b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BE" sz="1200" b="1" baseline="0" dirty="0" smtClean="0">
                          <a:latin typeface="+mn-lt"/>
                          <a:ea typeface="Times New Roman"/>
                          <a:cs typeface="Times New Roman"/>
                        </a:rPr>
                        <a:t>- HLG recommendations implementation</a:t>
                      </a:r>
                      <a:endParaRPr lang="en-US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6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BE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Sustainable</a:t>
                      </a:r>
                      <a:r>
                        <a:rPr lang="fr-BE" sz="1400" b="1" baseline="0" dirty="0" smtClean="0">
                          <a:latin typeface="Arial"/>
                          <a:ea typeface="Times New Roman"/>
                          <a:cs typeface="Times New Roman"/>
                        </a:rPr>
                        <a:t> Development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b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200" b="1" dirty="0" smtClean="0">
                          <a:latin typeface="+mn-lt"/>
                          <a:ea typeface="Times New Roman"/>
                          <a:cs typeface="Times New Roman"/>
                        </a:rPr>
                        <a:t>- Develop</a:t>
                      </a:r>
                      <a:r>
                        <a:rPr lang="fr-BE" sz="1200" b="1" baseline="0" dirty="0" smtClean="0">
                          <a:latin typeface="+mn-lt"/>
                          <a:ea typeface="Times New Roman"/>
                          <a:cs typeface="Times New Roman"/>
                        </a:rPr>
                        <a:t> strategy</a:t>
                      </a:r>
                      <a:r>
                        <a:rPr lang="fr-BE" sz="1200" b="1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en-US" sz="1200" b="1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100" b="0" dirty="0" smtClean="0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1100" b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100" b="0" dirty="0" smtClean="0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1100" b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246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8247" name="TextBox 8"/>
          <p:cNvSpPr txBox="1">
            <a:spLocks noChangeArrowheads="1"/>
          </p:cNvSpPr>
          <p:nvPr/>
        </p:nvSpPr>
        <p:spPr bwMode="auto">
          <a:xfrm rot="-1870425">
            <a:off x="5768975" y="1519238"/>
            <a:ext cx="22653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dirty="0">
                <a:solidFill>
                  <a:srgbClr val="FF0000"/>
                </a:solidFill>
                <a:latin typeface="Calibri" pitchFamily="34" charset="0"/>
              </a:rPr>
              <a:t>Sustainable development </a:t>
            </a:r>
          </a:p>
        </p:txBody>
      </p:sp>
      <p:sp>
        <p:nvSpPr>
          <p:cNvPr id="8248" name="TextBox 9"/>
          <p:cNvSpPr txBox="1">
            <a:spLocks noChangeArrowheads="1"/>
          </p:cNvSpPr>
          <p:nvPr/>
        </p:nvSpPr>
        <p:spPr bwMode="auto">
          <a:xfrm rot="-1878352">
            <a:off x="6491288" y="1514475"/>
            <a:ext cx="2149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dirty="0">
                <a:solidFill>
                  <a:srgbClr val="FF0000"/>
                </a:solidFill>
                <a:latin typeface="Calibri" pitchFamily="34" charset="0"/>
              </a:rPr>
              <a:t>Competitiveness</a:t>
            </a:r>
          </a:p>
        </p:txBody>
      </p:sp>
      <p:sp>
        <p:nvSpPr>
          <p:cNvPr id="8249" name="TextBox 10"/>
          <p:cNvSpPr txBox="1">
            <a:spLocks noChangeArrowheads="1"/>
          </p:cNvSpPr>
          <p:nvPr/>
        </p:nvSpPr>
        <p:spPr bwMode="auto">
          <a:xfrm rot="-1905481">
            <a:off x="7223125" y="1527175"/>
            <a:ext cx="19891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dirty="0">
                <a:solidFill>
                  <a:srgbClr val="FF0000"/>
                </a:solidFill>
                <a:latin typeface="Calibri" pitchFamily="34" charset="0"/>
              </a:rPr>
              <a:t>Chemicals safety </a:t>
            </a:r>
          </a:p>
        </p:txBody>
      </p:sp>
      <p:cxnSp>
        <p:nvCxnSpPr>
          <p:cNvPr id="8250" name="Straight Connector 15"/>
          <p:cNvCxnSpPr>
            <a:cxnSpLocks noChangeShapeType="1"/>
          </p:cNvCxnSpPr>
          <p:nvPr/>
        </p:nvCxnSpPr>
        <p:spPr bwMode="auto">
          <a:xfrm flipV="1">
            <a:off x="5562600" y="1193800"/>
            <a:ext cx="1812925" cy="1106488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251" name="Straight Connector 15"/>
          <p:cNvCxnSpPr>
            <a:cxnSpLocks noChangeShapeType="1"/>
          </p:cNvCxnSpPr>
          <p:nvPr/>
        </p:nvCxnSpPr>
        <p:spPr bwMode="auto">
          <a:xfrm flipV="1">
            <a:off x="6218238" y="1203325"/>
            <a:ext cx="1812925" cy="1106488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252" name="Straight Connector 15"/>
          <p:cNvCxnSpPr>
            <a:cxnSpLocks noChangeShapeType="1"/>
          </p:cNvCxnSpPr>
          <p:nvPr/>
        </p:nvCxnSpPr>
        <p:spPr bwMode="auto">
          <a:xfrm flipV="1">
            <a:off x="6835775" y="1225550"/>
            <a:ext cx="1736725" cy="1074738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253" name="Straight Connector 15"/>
          <p:cNvCxnSpPr>
            <a:cxnSpLocks noChangeShapeType="1"/>
          </p:cNvCxnSpPr>
          <p:nvPr/>
        </p:nvCxnSpPr>
        <p:spPr bwMode="auto">
          <a:xfrm flipV="1">
            <a:off x="7470775" y="1322388"/>
            <a:ext cx="1554163" cy="99060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8254" name="TextBox 22"/>
          <p:cNvSpPr txBox="1">
            <a:spLocks noChangeArrowheads="1"/>
          </p:cNvSpPr>
          <p:nvPr/>
        </p:nvSpPr>
        <p:spPr bwMode="auto">
          <a:xfrm>
            <a:off x="431800" y="5984875"/>
            <a:ext cx="216693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BE" sz="1400" dirty="0"/>
              <a:t>Organisational</a:t>
            </a:r>
          </a:p>
          <a:p>
            <a:endParaRPr lang="en-US" sz="1200" dirty="0"/>
          </a:p>
        </p:txBody>
      </p:sp>
      <p:sp>
        <p:nvSpPr>
          <p:cNvPr id="8255" name="TextBox 23"/>
          <p:cNvSpPr txBox="1">
            <a:spLocks noChangeArrowheads="1"/>
          </p:cNvSpPr>
          <p:nvPr/>
        </p:nvSpPr>
        <p:spPr bwMode="auto">
          <a:xfrm>
            <a:off x="3176588" y="5995988"/>
            <a:ext cx="38354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BE" sz="1100" dirty="0"/>
              <a:t>- Exploit synergies with Affiliates, </a:t>
            </a:r>
          </a:p>
          <a:p>
            <a:r>
              <a:rPr lang="fr-BE" sz="1100" dirty="0"/>
              <a:t>  National Federations</a:t>
            </a:r>
          </a:p>
          <a:p>
            <a:pPr>
              <a:buFontTx/>
              <a:buChar char="-"/>
            </a:pPr>
            <a:r>
              <a:rPr lang="fr-BE" sz="1100" dirty="0"/>
              <a:t> HR policy review</a:t>
            </a:r>
            <a:endParaRPr lang="en-US" sz="1100" dirty="0"/>
          </a:p>
        </p:txBody>
      </p:sp>
      <p:pic>
        <p:nvPicPr>
          <p:cNvPr id="16" name="Picture 6" descr="cefic_3c_3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404664"/>
            <a:ext cx="1224409" cy="590898"/>
          </a:xfrm>
          <a:prstGeom prst="rect">
            <a:avLst/>
          </a:prstGeom>
          <a:noFill/>
        </p:spPr>
      </p:pic>
      <p:sp>
        <p:nvSpPr>
          <p:cNvPr id="18" name="Line 4"/>
          <p:cNvSpPr>
            <a:spLocks noChangeShapeType="1"/>
          </p:cNvSpPr>
          <p:nvPr/>
        </p:nvSpPr>
        <p:spPr bwMode="auto">
          <a:xfrm>
            <a:off x="857250" y="1000125"/>
            <a:ext cx="6215063" cy="0"/>
          </a:xfrm>
          <a:prstGeom prst="line">
            <a:avLst/>
          </a:prstGeom>
          <a:noFill/>
          <a:ln w="57150">
            <a:solidFill>
              <a:srgbClr val="B5E9BE"/>
            </a:solidFill>
            <a:round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sp>
        <p:nvSpPr>
          <p:cNvPr id="19" name="TextBox 7"/>
          <p:cNvSpPr txBox="1">
            <a:spLocks noChangeArrowheads="1"/>
          </p:cNvSpPr>
          <p:nvPr/>
        </p:nvSpPr>
        <p:spPr bwMode="auto">
          <a:xfrm>
            <a:off x="827088" y="476250"/>
            <a:ext cx="27215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Cefic</a:t>
            </a:r>
            <a:r>
              <a:rPr lang="en-US" sz="2400" b="1" dirty="0" smtClean="0">
                <a:solidFill>
                  <a:srgbClr val="C00000"/>
                </a:solidFill>
              </a:rPr>
              <a:t> Priorities 2011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02127" y="2708920"/>
            <a:ext cx="8712968" cy="2952750"/>
          </a:xfrm>
        </p:spPr>
        <p:txBody>
          <a:bodyPr>
            <a:normAutofit fontScale="55000" lnSpcReduction="20000"/>
          </a:bodyPr>
          <a:lstStyle/>
          <a:p>
            <a:pPr>
              <a:buFontTx/>
              <a:buChar char="•"/>
            </a:pP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More innovation and research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Strengthen innovation networks, increase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quality and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effectiveness of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R&amp;D</a:t>
            </a:r>
          </a:p>
          <a:p>
            <a:pPr marL="0" indent="0">
              <a:buNone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Smart regulation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takes the competitiveness of industry into account</a:t>
            </a:r>
          </a:p>
          <a:p>
            <a:pPr>
              <a:buFontTx/>
              <a:buChar char="•"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Level playing field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for sourcing energy and feedstock</a:t>
            </a:r>
          </a:p>
          <a:p>
            <a:pPr>
              <a:buFontTx/>
              <a:buChar char="•"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Open markets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with fair competition</a:t>
            </a:r>
          </a:p>
        </p:txBody>
      </p:sp>
      <p:pic>
        <p:nvPicPr>
          <p:cNvPr id="7" name="Picture 6" descr="cefic_3c_3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404664"/>
            <a:ext cx="1224409" cy="590898"/>
          </a:xfrm>
          <a:prstGeom prst="rect">
            <a:avLst/>
          </a:prstGeom>
          <a:noFill/>
        </p:spPr>
      </p:pic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857250" y="1000125"/>
            <a:ext cx="6215063" cy="0"/>
          </a:xfrm>
          <a:prstGeom prst="line">
            <a:avLst/>
          </a:prstGeom>
          <a:noFill/>
          <a:ln w="57150">
            <a:solidFill>
              <a:srgbClr val="B5E9BE"/>
            </a:solidFill>
            <a:round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827088" y="476250"/>
            <a:ext cx="17139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Conclusion 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0100" y="1700808"/>
            <a:ext cx="68786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70C0"/>
                </a:solidFill>
              </a:rPr>
              <a:t> </a:t>
            </a:r>
            <a:r>
              <a:rPr lang="fr-BE" sz="2000" b="1" dirty="0">
                <a:solidFill>
                  <a:srgbClr val="0070C0"/>
                </a:solidFill>
              </a:rPr>
              <a:t>A</a:t>
            </a:r>
            <a:r>
              <a:rPr lang="fr-BE" sz="2000" b="1" dirty="0" smtClean="0">
                <a:solidFill>
                  <a:srgbClr val="0070C0"/>
                </a:solidFill>
              </a:rPr>
              <a:t> </a:t>
            </a:r>
            <a:r>
              <a:rPr lang="fr-BE" sz="2000" b="1" dirty="0" err="1" smtClean="0">
                <a:solidFill>
                  <a:srgbClr val="0070C0"/>
                </a:solidFill>
              </a:rPr>
              <a:t>Sustainable</a:t>
            </a:r>
            <a:r>
              <a:rPr lang="fr-BE" sz="2000" b="1" dirty="0" smtClean="0">
                <a:solidFill>
                  <a:srgbClr val="0070C0"/>
                </a:solidFill>
              </a:rPr>
              <a:t> and </a:t>
            </a:r>
            <a:r>
              <a:rPr lang="fr-BE" sz="2000" b="1" dirty="0" err="1" smtClean="0">
                <a:solidFill>
                  <a:srgbClr val="0070C0"/>
                </a:solidFill>
              </a:rPr>
              <a:t>Competitive</a:t>
            </a:r>
            <a:r>
              <a:rPr lang="fr-BE" sz="2000" b="1" dirty="0" smtClean="0">
                <a:solidFill>
                  <a:srgbClr val="0070C0"/>
                </a:solidFill>
              </a:rPr>
              <a:t> EU </a:t>
            </a:r>
            <a:r>
              <a:rPr lang="fr-BE" sz="2000" b="1" dirty="0" err="1" smtClean="0">
                <a:solidFill>
                  <a:srgbClr val="0070C0"/>
                </a:solidFill>
              </a:rPr>
              <a:t>Chemical</a:t>
            </a:r>
            <a:r>
              <a:rPr lang="fr-BE" sz="2000" b="1" dirty="0" smtClean="0">
                <a:solidFill>
                  <a:srgbClr val="0070C0"/>
                </a:solidFill>
              </a:rPr>
              <a:t> </a:t>
            </a:r>
            <a:r>
              <a:rPr lang="fr-BE" sz="2000" b="1" dirty="0" err="1" smtClean="0">
                <a:solidFill>
                  <a:srgbClr val="0070C0"/>
                </a:solidFill>
              </a:rPr>
              <a:t>Industry</a:t>
            </a:r>
            <a:r>
              <a:rPr lang="fr-BE" sz="2000" b="1" dirty="0" smtClean="0">
                <a:solidFill>
                  <a:srgbClr val="0070C0"/>
                </a:solidFill>
              </a:rPr>
              <a:t> </a:t>
            </a:r>
            <a:r>
              <a:rPr lang="fr-BE" sz="2000" b="1" dirty="0" err="1">
                <a:solidFill>
                  <a:srgbClr val="0070C0"/>
                </a:solidFill>
              </a:rPr>
              <a:t>r</a:t>
            </a:r>
            <a:r>
              <a:rPr lang="fr-BE" sz="2000" b="1" dirty="0" err="1" smtClean="0">
                <a:solidFill>
                  <a:srgbClr val="0070C0"/>
                </a:solidFill>
              </a:rPr>
              <a:t>equires</a:t>
            </a:r>
            <a:r>
              <a:rPr lang="fr-BE" sz="2000" b="1" dirty="0" smtClean="0">
                <a:solidFill>
                  <a:srgbClr val="0070C0"/>
                </a:solidFill>
              </a:rPr>
              <a:t>: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132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331913" y="2463800"/>
            <a:ext cx="7812087" cy="2393960"/>
          </a:xfrm>
        </p:spPr>
        <p:txBody>
          <a:bodyPr/>
          <a:lstStyle/>
          <a:p>
            <a:r>
              <a:rPr lang="en-US" sz="4000" dirty="0" smtClean="0">
                <a:solidFill>
                  <a:srgbClr val="000066"/>
                </a:solidFill>
                <a:latin typeface="Cambria" pitchFamily="18" charset="0"/>
                <a:ea typeface="Cambria Math" pitchFamily="18" charset="0"/>
              </a:rPr>
              <a:t>CEPE </a:t>
            </a:r>
            <a:br>
              <a:rPr lang="en-US" sz="4000" dirty="0" smtClean="0">
                <a:solidFill>
                  <a:srgbClr val="000066"/>
                </a:solidFill>
                <a:latin typeface="Cambria" pitchFamily="18" charset="0"/>
                <a:ea typeface="Cambria Math" pitchFamily="18" charset="0"/>
              </a:rPr>
            </a:br>
            <a:r>
              <a:rPr lang="en-US" sz="4000" dirty="0" smtClean="0">
                <a:solidFill>
                  <a:srgbClr val="000066"/>
                </a:solidFill>
                <a:latin typeface="Cambria" pitchFamily="18" charset="0"/>
                <a:ea typeface="Cambria Math" pitchFamily="18" charset="0"/>
              </a:rPr>
              <a:t>The European Council of </a:t>
            </a:r>
            <a:br>
              <a:rPr lang="en-US" sz="4000" dirty="0" smtClean="0">
                <a:solidFill>
                  <a:srgbClr val="000066"/>
                </a:solidFill>
                <a:latin typeface="Cambria" pitchFamily="18" charset="0"/>
                <a:ea typeface="Cambria Math" pitchFamily="18" charset="0"/>
              </a:rPr>
            </a:br>
            <a:r>
              <a:rPr lang="en-US" sz="4000" dirty="0" smtClean="0">
                <a:solidFill>
                  <a:srgbClr val="000066"/>
                </a:solidFill>
                <a:latin typeface="Cambria" pitchFamily="18" charset="0"/>
                <a:ea typeface="Cambria Math" pitchFamily="18" charset="0"/>
              </a:rPr>
              <a:t>Paint and Printing Ink producers</a:t>
            </a:r>
            <a:endParaRPr lang="en-US" sz="4000" dirty="0">
              <a:solidFill>
                <a:srgbClr val="000066"/>
              </a:solidFill>
              <a:latin typeface="Cambria" pitchFamily="18" charset="0"/>
              <a:ea typeface="Cambria Math" pitchFamily="18" charset="0"/>
            </a:endParaRPr>
          </a:p>
        </p:txBody>
      </p:sp>
      <p:pic>
        <p:nvPicPr>
          <p:cNvPr id="4" name="Picture 5" descr="CEPE-formula_issue1-final 060202_Page_3_Image_0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1804990" cy="1424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813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75656" y="2924944"/>
            <a:ext cx="603485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</a:rPr>
              <a:t>Global Chemical Industry</a:t>
            </a:r>
            <a:endParaRPr lang="en-US" sz="4400" b="1" dirty="0">
              <a:solidFill>
                <a:srgbClr val="C00000"/>
              </a:solidFill>
            </a:endParaRPr>
          </a:p>
        </p:txBody>
      </p:sp>
      <p:pic>
        <p:nvPicPr>
          <p:cNvPr id="5" name="Picture 6" descr="cefic_3c_3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63" y="428625"/>
            <a:ext cx="13684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357290" y="2071678"/>
            <a:ext cx="7643866" cy="4452947"/>
          </a:xfrm>
          <a:solidFill>
            <a:srgbClr val="DDDDDD"/>
          </a:solidFill>
        </p:spPr>
        <p:txBody>
          <a:bodyPr/>
          <a:lstStyle/>
          <a:p>
            <a:pPr marL="0" indent="0" eaLnBrk="1" hangingPunct="1">
              <a:buFontTx/>
              <a:buNone/>
              <a:tabLst>
                <a:tab pos="1441450" algn="l"/>
              </a:tabLst>
            </a:pPr>
            <a:endParaRPr lang="en-GB" sz="3600" u="sng" dirty="0" smtClean="0"/>
          </a:p>
          <a:p>
            <a:pPr marL="0" indent="0" eaLnBrk="1" hangingPunct="1">
              <a:buFontTx/>
              <a:buNone/>
              <a:tabLst>
                <a:tab pos="1441450" algn="l"/>
              </a:tabLst>
            </a:pPr>
            <a:r>
              <a:rPr lang="en-GB" sz="3600" u="sng" dirty="0" smtClean="0"/>
              <a:t/>
            </a:r>
            <a:br>
              <a:rPr lang="en-GB" sz="3600" u="sng" dirty="0" smtClean="0"/>
            </a:br>
            <a:r>
              <a:rPr lang="en-GB" sz="2800" dirty="0" smtClean="0"/>
              <a:t>Approx.	900 paint manufacturers	</a:t>
            </a:r>
          </a:p>
          <a:p>
            <a:pPr marL="0" indent="0" eaLnBrk="1" hangingPunct="1">
              <a:buFontTx/>
              <a:buNone/>
              <a:tabLst>
                <a:tab pos="1441450" algn="l"/>
              </a:tabLst>
            </a:pPr>
            <a:r>
              <a:rPr lang="en-GB" sz="2800" dirty="0" smtClean="0"/>
              <a:t>	  75 pr. ink manufacturers	</a:t>
            </a:r>
          </a:p>
          <a:p>
            <a:pPr marL="0" indent="0" eaLnBrk="1" hangingPunct="1">
              <a:buFontTx/>
              <a:buNone/>
              <a:tabLst>
                <a:tab pos="1441450" algn="l"/>
              </a:tabLst>
            </a:pPr>
            <a:r>
              <a:rPr lang="en-GB" sz="2800" dirty="0" smtClean="0"/>
              <a:t>	  20 artists’ colours manufacturers       </a:t>
            </a:r>
          </a:p>
          <a:p>
            <a:pPr marL="0" indent="0" eaLnBrk="1" hangingPunct="1">
              <a:buFontTx/>
              <a:buNone/>
              <a:tabLst>
                <a:tab pos="1441450" algn="l"/>
              </a:tabLst>
            </a:pPr>
            <a:r>
              <a:rPr lang="en-GB" sz="2800" dirty="0" smtClean="0"/>
              <a:t>Directly employed: 110.000 employees</a:t>
            </a:r>
            <a:endParaRPr lang="en-GB" sz="2400" dirty="0" smtClean="0"/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357290" y="785795"/>
            <a:ext cx="5429288" cy="500066"/>
          </a:xfrm>
          <a:prstGeom prst="rect">
            <a:avLst/>
          </a:prstGeom>
          <a:solidFill>
            <a:srgbClr val="000066"/>
          </a:solidFill>
          <a:ln w="12700" algn="ctr">
            <a:solidFill>
              <a:schemeClr val="bg1"/>
            </a:solidFill>
            <a:miter lim="800000"/>
            <a:headEnd/>
            <a:tailEnd/>
          </a:ln>
        </p:spPr>
        <p:txBody>
          <a:bodyPr lIns="39600" tIns="111600" rIns="72000" bIns="0"/>
          <a:lstStyle/>
          <a:p>
            <a:pPr marL="177800" indent="-177800" algn="ctr" defTabSz="762000" eaLnBrk="0" fontAlgn="base" hangingPunct="0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rgbClr val="4864D4"/>
              </a:buClr>
              <a:buFont typeface="Wingdings" pitchFamily="2" charset="2"/>
              <a:buNone/>
            </a:pPr>
            <a:r>
              <a:rPr lang="nl-NL" sz="2800" dirty="0" smtClean="0">
                <a:solidFill>
                  <a:srgbClr val="FFFFFF"/>
                </a:solidFill>
              </a:rPr>
              <a:t>CEPE represents in the EU 27</a:t>
            </a:r>
            <a:endParaRPr lang="nl-NL" sz="2800" dirty="0">
              <a:solidFill>
                <a:srgbClr val="FFFFFF"/>
              </a:solidFill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643041" y="5661025"/>
            <a:ext cx="6673871" cy="792163"/>
          </a:xfrm>
          <a:prstGeom prst="rect">
            <a:avLst/>
          </a:prstGeom>
          <a:solidFill>
            <a:srgbClr val="D3D9F5"/>
          </a:solidFill>
          <a:ln w="12700" algn="ctr">
            <a:solidFill>
              <a:schemeClr val="bg1"/>
            </a:solidFill>
            <a:miter lim="800000"/>
            <a:headEnd/>
            <a:tailEnd/>
          </a:ln>
        </p:spPr>
        <p:txBody>
          <a:bodyPr lIns="39600" tIns="111600" rIns="72000" bIns="0"/>
          <a:lstStyle/>
          <a:p>
            <a:pPr marL="177800" indent="-177800" algn="ctr" defTabSz="762000" eaLnBrk="0" fontAlgn="base" hangingPunct="0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rgbClr val="4864D4"/>
              </a:buClr>
              <a:buFont typeface="Wingdings" pitchFamily="2" charset="2"/>
              <a:buNone/>
            </a:pPr>
            <a:r>
              <a:rPr lang="nl-NL" sz="2400" dirty="0" smtClean="0">
                <a:solidFill>
                  <a:srgbClr val="000066"/>
                </a:solidFill>
              </a:rPr>
              <a:t>This represents </a:t>
            </a:r>
            <a:r>
              <a:rPr lang="nl-NL" sz="2400" dirty="0">
                <a:solidFill>
                  <a:srgbClr val="000066"/>
                </a:solidFill>
              </a:rPr>
              <a:t>approx. 80 % of market</a:t>
            </a:r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1643042" y="2285992"/>
            <a:ext cx="7000924" cy="574675"/>
          </a:xfrm>
          <a:prstGeom prst="roundRect">
            <a:avLst>
              <a:gd name="adj" fmla="val 16667"/>
            </a:avLst>
          </a:prstGeom>
          <a:solidFill>
            <a:srgbClr val="D3D9F5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66"/>
                </a:solidFill>
              </a:rPr>
              <a:t>Member Companies; multinationals and SMEs</a:t>
            </a:r>
            <a:endParaRPr lang="en-US" sz="24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35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983740" y="177081"/>
            <a:ext cx="6781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000000"/>
                </a:solidFill>
                <a:latin typeface="Arial Narrow" pitchFamily="34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000000"/>
                </a:solidFill>
                <a:latin typeface="Arial Narrow" pitchFamily="34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000000"/>
                </a:solidFill>
                <a:latin typeface="Arial Narrow" pitchFamily="34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000000"/>
                </a:solidFill>
                <a:latin typeface="Arial Narrow" pitchFamily="34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000000"/>
                </a:solidFill>
                <a:latin typeface="Arial Narrow" pitchFamily="34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000000"/>
                </a:solidFill>
                <a:latin typeface="Arial Narrow" pitchFamily="34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000000"/>
                </a:solidFill>
                <a:latin typeface="Arial Narrow" pitchFamily="34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000000"/>
                </a:solidFill>
                <a:latin typeface="Arial Narrow" pitchFamily="34" charset="0"/>
              </a:defRPr>
            </a:lvl9pPr>
          </a:lstStyle>
          <a:p>
            <a:r>
              <a:rPr lang="en-US" sz="3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Demand by European Country</a:t>
            </a:r>
            <a:endParaRPr lang="en-US" sz="3200" b="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226" y="2471328"/>
            <a:ext cx="1680951" cy="140038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700" dirty="0" smtClean="0">
                <a:solidFill>
                  <a:schemeClr val="tx1"/>
                </a:solidFill>
              </a:rPr>
              <a:t>Central &amp; Eastern Europe now make up over one-fourth of the European market.</a:t>
            </a:r>
            <a:endParaRPr lang="en-US" sz="1700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62" r="25437"/>
          <a:stretch/>
        </p:blipFill>
        <p:spPr bwMode="auto">
          <a:xfrm>
            <a:off x="2569946" y="913797"/>
            <a:ext cx="4004109" cy="4772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Documents and Settings\Chuck\Local Settings\Temporary Internet Files\Content.IE5\2KN0L6Q5\MC900438065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241" y="3078663"/>
            <a:ext cx="1656977" cy="165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Left Brace 1"/>
          <p:cNvSpPr/>
          <p:nvPr/>
        </p:nvSpPr>
        <p:spPr bwMode="auto">
          <a:xfrm>
            <a:off x="2002145" y="2050182"/>
            <a:ext cx="914301" cy="2127182"/>
          </a:xfrm>
          <a:prstGeom prst="leftBrace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052" name="Picture 4" descr="C:\Documents and Settings\Chuck\Local Settings\Temporary Internet Files\Content.IE5\DBTVWQV7\MP900403247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026" y="911801"/>
            <a:ext cx="2239477" cy="149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066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198" y="782053"/>
            <a:ext cx="6999402" cy="5125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4759" name="Text Box 7"/>
          <p:cNvSpPr txBox="1">
            <a:spLocks noChangeArrowheads="1"/>
          </p:cNvSpPr>
          <p:nvPr/>
        </p:nvSpPr>
        <p:spPr bwMode="auto">
          <a:xfrm>
            <a:off x="6916612" y="34290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983740" y="165049"/>
            <a:ext cx="6781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000000"/>
                </a:solidFill>
                <a:latin typeface="Arial Narrow" pitchFamily="34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000000"/>
                </a:solidFill>
                <a:latin typeface="Arial Narrow" pitchFamily="34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000000"/>
                </a:solidFill>
                <a:latin typeface="Arial Narrow" pitchFamily="34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000000"/>
                </a:solidFill>
                <a:latin typeface="Arial Narrow" pitchFamily="34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000000"/>
                </a:solidFill>
                <a:latin typeface="Arial Narrow" pitchFamily="34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000000"/>
                </a:solidFill>
                <a:latin typeface="Arial Narrow" pitchFamily="34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000000"/>
                </a:solidFill>
                <a:latin typeface="Arial Narrow" pitchFamily="34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000000"/>
                </a:solidFill>
                <a:latin typeface="Arial Narrow" pitchFamily="34" charset="0"/>
              </a:defRPr>
            </a:lvl9pPr>
          </a:lstStyle>
          <a:p>
            <a:r>
              <a:rPr lang="en-US" sz="3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End-Use Segments</a:t>
            </a:r>
            <a:endParaRPr lang="en-US" sz="3200" b="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162800" y="6553200"/>
            <a:ext cx="1905000" cy="228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808080"/>
                </a:solidFill>
              </a:rPr>
              <a:t>Page </a:t>
            </a:r>
            <a:fld id="{7C2F5BC0-9B50-4B19-8328-A350CEECC1B6}" type="slidenum">
              <a:rPr lang="en-US">
                <a:solidFill>
                  <a:srgbClr val="808080"/>
                </a:solidFill>
              </a:rPr>
              <a:pPr>
                <a:defRPr/>
              </a:pPr>
              <a:t>22</a:t>
            </a:fld>
            <a:endParaRPr lang="en-US" dirty="0">
              <a:solidFill>
                <a:srgbClr val="808080"/>
              </a:solidFill>
            </a:endParaRPr>
          </a:p>
        </p:txBody>
      </p:sp>
      <p:pic>
        <p:nvPicPr>
          <p:cNvPr id="6" name="Picture 1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718" y="3187808"/>
            <a:ext cx="819877" cy="1318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133975" y="1992132"/>
            <a:ext cx="2753337" cy="923330"/>
          </a:xfrm>
          <a:prstGeom prst="rect">
            <a:avLst/>
          </a:prstGeom>
          <a:solidFill>
            <a:srgbClr val="FFCC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</a:rPr>
              <a:t>Decorative coatings comprise the largest single component of the market.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629" y="4739626"/>
            <a:ext cx="2753337" cy="923330"/>
          </a:xfrm>
          <a:prstGeom prst="rect">
            <a:avLst/>
          </a:prstGeom>
          <a:solidFill>
            <a:srgbClr val="CC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</a:rPr>
              <a:t>Only General Industrial, at 13%, accounts for over 10% of the total market.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ight Arrow 2"/>
          <p:cNvSpPr/>
          <p:nvPr/>
        </p:nvSpPr>
        <p:spPr bwMode="auto">
          <a:xfrm>
            <a:off x="2934403" y="5077024"/>
            <a:ext cx="978408" cy="12115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9224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Printing Ink Market</a:t>
            </a:r>
            <a:endParaRPr lang="en-US" dirty="0"/>
          </a:p>
        </p:txBody>
      </p:sp>
      <p:pic>
        <p:nvPicPr>
          <p:cNvPr id="5" name="Picture 4" descr="PI STATS.jpg"/>
          <p:cNvPicPr>
            <a:picLocks noChangeAspect="1"/>
          </p:cNvPicPr>
          <p:nvPr/>
        </p:nvPicPr>
        <p:blipFill>
          <a:blip r:embed="rId2"/>
          <a:srcRect l="4315" t="64583" r="13157"/>
          <a:stretch>
            <a:fillRect/>
          </a:stretch>
        </p:blipFill>
        <p:spPr>
          <a:xfrm>
            <a:off x="1428728" y="2117648"/>
            <a:ext cx="7572428" cy="4597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85984" y="3786190"/>
            <a:ext cx="428628" cy="230832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sz="900" dirty="0" smtClean="0">
                <a:solidFill>
                  <a:srgbClr val="00008A"/>
                </a:solidFill>
                <a:latin typeface="Cambria" pitchFamily="18" charset="0"/>
              </a:rPr>
              <a:t>11%</a:t>
            </a:r>
            <a:endParaRPr lang="fr-BE" sz="900" dirty="0">
              <a:solidFill>
                <a:srgbClr val="00008A"/>
              </a:solidFill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3108" y="4572008"/>
            <a:ext cx="500066" cy="230832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sz="900" dirty="0" smtClean="0">
                <a:solidFill>
                  <a:srgbClr val="00008A"/>
                </a:solidFill>
                <a:latin typeface="Cambria" pitchFamily="18" charset="0"/>
              </a:rPr>
              <a:t>40%</a:t>
            </a:r>
            <a:endParaRPr lang="fr-BE" sz="900" dirty="0">
              <a:solidFill>
                <a:srgbClr val="00008A"/>
              </a:solidFill>
              <a:latin typeface="Cambr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86050" y="3786190"/>
            <a:ext cx="428628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sz="900" dirty="0" smtClean="0">
                <a:solidFill>
                  <a:srgbClr val="00008A"/>
                </a:solidFill>
                <a:latin typeface="Cambria" pitchFamily="18" charset="0"/>
              </a:rPr>
              <a:t>13%</a:t>
            </a:r>
            <a:endParaRPr lang="fr-BE" sz="900" dirty="0">
              <a:solidFill>
                <a:srgbClr val="00008A"/>
              </a:solidFill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28926" y="4500570"/>
            <a:ext cx="500066" cy="230832"/>
          </a:xfrm>
          <a:prstGeom prst="rect">
            <a:avLst/>
          </a:prstGeom>
          <a:solidFill>
            <a:srgbClr val="FF996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sz="900" dirty="0" smtClean="0">
                <a:solidFill>
                  <a:srgbClr val="00008A"/>
                </a:solidFill>
                <a:latin typeface="Cambria" pitchFamily="18" charset="0"/>
              </a:rPr>
              <a:t>36%</a:t>
            </a:r>
            <a:endParaRPr lang="fr-BE" sz="900" dirty="0">
              <a:solidFill>
                <a:srgbClr val="00008A"/>
              </a:solidFill>
              <a:latin typeface="Cambr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57752" y="4500570"/>
            <a:ext cx="500066" cy="230832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sz="900" dirty="0" smtClean="0">
                <a:solidFill>
                  <a:srgbClr val="00008A"/>
                </a:solidFill>
                <a:latin typeface="Cambria" pitchFamily="18" charset="0"/>
              </a:rPr>
              <a:t>45%</a:t>
            </a:r>
            <a:endParaRPr lang="fr-BE" sz="900" dirty="0">
              <a:solidFill>
                <a:srgbClr val="00008A"/>
              </a:solidFill>
              <a:latin typeface="Cambr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5008" y="4500570"/>
            <a:ext cx="500066" cy="230832"/>
          </a:xfrm>
          <a:prstGeom prst="rect">
            <a:avLst/>
          </a:prstGeom>
          <a:solidFill>
            <a:srgbClr val="FF996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sz="900" dirty="0" smtClean="0">
                <a:solidFill>
                  <a:srgbClr val="00008A"/>
                </a:solidFill>
                <a:latin typeface="Cambria" pitchFamily="18" charset="0"/>
              </a:rPr>
              <a:t>36%</a:t>
            </a:r>
            <a:endParaRPr lang="fr-BE" sz="900" dirty="0">
              <a:solidFill>
                <a:srgbClr val="00008A"/>
              </a:solidFill>
              <a:latin typeface="Cambr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43570" y="3786190"/>
            <a:ext cx="428628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sz="900" dirty="0" smtClean="0">
                <a:solidFill>
                  <a:srgbClr val="00008A"/>
                </a:solidFill>
                <a:latin typeface="Cambria" pitchFamily="18" charset="0"/>
              </a:rPr>
              <a:t>13%</a:t>
            </a:r>
            <a:endParaRPr lang="fr-BE" sz="900" dirty="0">
              <a:solidFill>
                <a:srgbClr val="00008A"/>
              </a:solidFill>
              <a:latin typeface="Cambr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14942" y="3714752"/>
            <a:ext cx="357190" cy="230832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sz="900" dirty="0" smtClean="0">
                <a:solidFill>
                  <a:srgbClr val="00008A"/>
                </a:solidFill>
                <a:latin typeface="Cambria" pitchFamily="18" charset="0"/>
              </a:rPr>
              <a:t>6%</a:t>
            </a:r>
            <a:endParaRPr lang="fr-BE" sz="900" dirty="0">
              <a:solidFill>
                <a:srgbClr val="00008A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28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62" name="AutoShape 6"/>
          <p:cNvSpPr>
            <a:spLocks noChangeArrowheads="1"/>
          </p:cNvSpPr>
          <p:nvPr/>
        </p:nvSpPr>
        <p:spPr bwMode="auto">
          <a:xfrm>
            <a:off x="3933825" y="1597025"/>
            <a:ext cx="4959350" cy="6810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rgbClr val="000066"/>
                </a:solidFill>
              </a:rPr>
              <a:t>Formulating</a:t>
            </a:r>
          </a:p>
        </p:txBody>
      </p:sp>
      <p:sp>
        <p:nvSpPr>
          <p:cNvPr id="173063" name="AutoShape 7"/>
          <p:cNvSpPr>
            <a:spLocks noChangeArrowheads="1"/>
          </p:cNvSpPr>
          <p:nvPr/>
        </p:nvSpPr>
        <p:spPr bwMode="auto">
          <a:xfrm>
            <a:off x="3933825" y="2463800"/>
            <a:ext cx="4959350" cy="6810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rgbClr val="000066"/>
                </a:solidFill>
              </a:rPr>
              <a:t>Labelling</a:t>
            </a:r>
          </a:p>
        </p:txBody>
      </p:sp>
      <p:sp>
        <p:nvSpPr>
          <p:cNvPr id="173064" name="AutoShape 8"/>
          <p:cNvSpPr>
            <a:spLocks noChangeArrowheads="1"/>
          </p:cNvSpPr>
          <p:nvPr/>
        </p:nvSpPr>
        <p:spPr bwMode="auto">
          <a:xfrm>
            <a:off x="3933825" y="3330575"/>
            <a:ext cx="4959350" cy="6810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rgbClr val="000066"/>
                </a:solidFill>
              </a:rPr>
              <a:t>Transport</a:t>
            </a:r>
          </a:p>
        </p:txBody>
      </p:sp>
      <p:sp>
        <p:nvSpPr>
          <p:cNvPr id="173065" name="AutoShape 9"/>
          <p:cNvSpPr>
            <a:spLocks noChangeArrowheads="1"/>
          </p:cNvSpPr>
          <p:nvPr/>
        </p:nvSpPr>
        <p:spPr bwMode="auto">
          <a:xfrm>
            <a:off x="3933825" y="4197350"/>
            <a:ext cx="4959350" cy="6810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rgbClr val="000066"/>
                </a:solidFill>
              </a:rPr>
              <a:t>Applying product</a:t>
            </a:r>
          </a:p>
        </p:txBody>
      </p:sp>
      <p:sp>
        <p:nvSpPr>
          <p:cNvPr id="173066" name="AutoShape 10"/>
          <p:cNvSpPr>
            <a:spLocks noChangeArrowheads="1"/>
          </p:cNvSpPr>
          <p:nvPr/>
        </p:nvSpPr>
        <p:spPr bwMode="auto">
          <a:xfrm>
            <a:off x="3933825" y="5064125"/>
            <a:ext cx="4959350" cy="6810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rgbClr val="000066"/>
                </a:solidFill>
              </a:rPr>
              <a:t>In use of cured (dried) product</a:t>
            </a:r>
          </a:p>
        </p:txBody>
      </p:sp>
      <p:sp>
        <p:nvSpPr>
          <p:cNvPr id="173067" name="AutoShape 11"/>
          <p:cNvSpPr>
            <a:spLocks noChangeArrowheads="1"/>
          </p:cNvSpPr>
          <p:nvPr/>
        </p:nvSpPr>
        <p:spPr bwMode="auto">
          <a:xfrm>
            <a:off x="3933825" y="5932488"/>
            <a:ext cx="4959350" cy="6810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rgbClr val="000066"/>
                </a:solidFill>
              </a:rPr>
              <a:t>After use + waste</a:t>
            </a:r>
          </a:p>
        </p:txBody>
      </p:sp>
      <p:sp>
        <p:nvSpPr>
          <p:cNvPr id="173068" name="AutoShape 12"/>
          <p:cNvSpPr>
            <a:spLocks noChangeArrowheads="1"/>
          </p:cNvSpPr>
          <p:nvPr/>
        </p:nvSpPr>
        <p:spPr bwMode="auto">
          <a:xfrm>
            <a:off x="250825" y="357167"/>
            <a:ext cx="4959350" cy="938234"/>
          </a:xfrm>
          <a:prstGeom prst="roundRect">
            <a:avLst>
              <a:gd name="adj" fmla="val 16667"/>
            </a:avLst>
          </a:prstGeom>
          <a:solidFill>
            <a:srgbClr val="000080"/>
          </a:solidFill>
          <a:ln w="9525">
            <a:solidFill>
              <a:srgbClr val="C0C0C0"/>
            </a:solidFill>
            <a:round/>
            <a:headEnd/>
            <a:tailEnd/>
          </a:ln>
          <a:effectLst>
            <a:prstShdw prst="shdw17" dist="17961" dir="2700000">
              <a:srgbClr val="C0C0C0">
                <a:gamma/>
                <a:shade val="60000"/>
                <a:invGamma/>
              </a:srgbClr>
            </a:prstShdw>
          </a:effectLst>
        </p:spPr>
        <p:txBody>
          <a:bodyPr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rgbClr val="FFFFFF"/>
                </a:solidFill>
              </a:rPr>
              <a:t>The </a:t>
            </a:r>
            <a:r>
              <a:rPr lang="en-GB" sz="2000" dirty="0" smtClean="0">
                <a:solidFill>
                  <a:srgbClr val="FFFFFF"/>
                </a:solidFill>
              </a:rPr>
              <a:t>main EU </a:t>
            </a:r>
            <a:r>
              <a:rPr lang="en-GB" sz="2000" dirty="0">
                <a:solidFill>
                  <a:srgbClr val="FFFFFF"/>
                </a:solidFill>
              </a:rPr>
              <a:t>legislative </a:t>
            </a:r>
            <a:r>
              <a:rPr lang="en-GB" sz="2000" dirty="0" smtClean="0">
                <a:solidFill>
                  <a:srgbClr val="FFFFFF"/>
                </a:solidFill>
              </a:rPr>
              <a:t>issues that impact paints and inks from formulating up till waste. </a:t>
            </a:r>
            <a:endParaRPr lang="en-GB" sz="2000" dirty="0">
              <a:solidFill>
                <a:srgbClr val="FFFFFF"/>
              </a:solidFill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698750" y="1306513"/>
            <a:ext cx="1235075" cy="4967287"/>
            <a:chOff x="1700" y="823"/>
            <a:chExt cx="778" cy="3129"/>
          </a:xfrm>
        </p:grpSpPr>
        <p:sp>
          <p:nvSpPr>
            <p:cNvPr id="173069" name="Line 13"/>
            <p:cNvSpPr>
              <a:spLocks noChangeShapeType="1"/>
            </p:cNvSpPr>
            <p:nvPr/>
          </p:nvSpPr>
          <p:spPr bwMode="auto">
            <a:xfrm>
              <a:off x="1700" y="823"/>
              <a:ext cx="0" cy="31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BE" dirty="0">
                <a:solidFill>
                  <a:srgbClr val="000000"/>
                </a:solidFill>
              </a:endParaRPr>
            </a:p>
          </p:txBody>
        </p:sp>
        <p:sp>
          <p:nvSpPr>
            <p:cNvPr id="173070" name="Line 14"/>
            <p:cNvSpPr>
              <a:spLocks noChangeShapeType="1"/>
            </p:cNvSpPr>
            <p:nvPr/>
          </p:nvSpPr>
          <p:spPr bwMode="auto">
            <a:xfrm flipH="1">
              <a:off x="1700" y="1185"/>
              <a:ext cx="7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BE" dirty="0">
                <a:solidFill>
                  <a:srgbClr val="000000"/>
                </a:solidFill>
              </a:endParaRPr>
            </a:p>
          </p:txBody>
        </p:sp>
        <p:sp>
          <p:nvSpPr>
            <p:cNvPr id="173072" name="Line 16"/>
            <p:cNvSpPr>
              <a:spLocks noChangeShapeType="1"/>
            </p:cNvSpPr>
            <p:nvPr/>
          </p:nvSpPr>
          <p:spPr bwMode="auto">
            <a:xfrm flipH="1">
              <a:off x="1700" y="1765"/>
              <a:ext cx="7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BE" dirty="0">
                <a:solidFill>
                  <a:srgbClr val="000000"/>
                </a:solidFill>
              </a:endParaRPr>
            </a:p>
          </p:txBody>
        </p:sp>
        <p:sp>
          <p:nvSpPr>
            <p:cNvPr id="173073" name="Line 17"/>
            <p:cNvSpPr>
              <a:spLocks noChangeShapeType="1"/>
            </p:cNvSpPr>
            <p:nvPr/>
          </p:nvSpPr>
          <p:spPr bwMode="auto">
            <a:xfrm flipH="1">
              <a:off x="1700" y="2313"/>
              <a:ext cx="7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BE" dirty="0">
                <a:solidFill>
                  <a:srgbClr val="000000"/>
                </a:solidFill>
              </a:endParaRPr>
            </a:p>
          </p:txBody>
        </p:sp>
        <p:sp>
          <p:nvSpPr>
            <p:cNvPr id="173074" name="Line 18"/>
            <p:cNvSpPr>
              <a:spLocks noChangeShapeType="1"/>
            </p:cNvSpPr>
            <p:nvPr/>
          </p:nvSpPr>
          <p:spPr bwMode="auto">
            <a:xfrm flipH="1">
              <a:off x="1700" y="2853"/>
              <a:ext cx="7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BE" dirty="0">
                <a:solidFill>
                  <a:srgbClr val="000000"/>
                </a:solidFill>
              </a:endParaRPr>
            </a:p>
          </p:txBody>
        </p:sp>
        <p:sp>
          <p:nvSpPr>
            <p:cNvPr id="173075" name="Line 19"/>
            <p:cNvSpPr>
              <a:spLocks noChangeShapeType="1"/>
            </p:cNvSpPr>
            <p:nvPr/>
          </p:nvSpPr>
          <p:spPr bwMode="auto">
            <a:xfrm flipH="1">
              <a:off x="1700" y="3392"/>
              <a:ext cx="7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BE" dirty="0">
                <a:solidFill>
                  <a:srgbClr val="000000"/>
                </a:solidFill>
              </a:endParaRPr>
            </a:p>
          </p:txBody>
        </p:sp>
        <p:sp>
          <p:nvSpPr>
            <p:cNvPr id="173076" name="Line 20"/>
            <p:cNvSpPr>
              <a:spLocks noChangeShapeType="1"/>
            </p:cNvSpPr>
            <p:nvPr/>
          </p:nvSpPr>
          <p:spPr bwMode="auto">
            <a:xfrm flipH="1">
              <a:off x="1700" y="3952"/>
              <a:ext cx="7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BE" dirty="0">
                <a:solidFill>
                  <a:srgbClr val="000000"/>
                </a:solidFill>
              </a:endParaRPr>
            </a:p>
          </p:txBody>
        </p:sp>
      </p:grpSp>
      <p:sp>
        <p:nvSpPr>
          <p:cNvPr id="173078" name="AutoShape 22"/>
          <p:cNvSpPr>
            <a:spLocks noChangeArrowheads="1"/>
          </p:cNvSpPr>
          <p:nvPr/>
        </p:nvSpPr>
        <p:spPr bwMode="auto">
          <a:xfrm>
            <a:off x="4211638" y="1935163"/>
            <a:ext cx="1219200" cy="866775"/>
          </a:xfrm>
          <a:prstGeom prst="diamond">
            <a:avLst/>
          </a:prstGeom>
          <a:solidFill>
            <a:schemeClr val="accent1"/>
          </a:solidFill>
          <a:ln w="9525">
            <a:solidFill>
              <a:srgbClr val="000080"/>
            </a:solidFill>
            <a:miter lim="800000"/>
            <a:headEnd/>
            <a:tailEnd/>
          </a:ln>
          <a:effectLst>
            <a:prstShdw prst="shdw17" dist="17961" dir="2700000">
              <a:srgbClr val="00008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rgbClr val="000066"/>
                </a:solidFill>
              </a:rPr>
              <a:t>VOCs</a:t>
            </a:r>
          </a:p>
        </p:txBody>
      </p:sp>
      <p:sp>
        <p:nvSpPr>
          <p:cNvPr id="173079" name="AutoShape 23"/>
          <p:cNvSpPr>
            <a:spLocks noChangeArrowheads="1"/>
          </p:cNvSpPr>
          <p:nvPr/>
        </p:nvSpPr>
        <p:spPr bwMode="auto">
          <a:xfrm>
            <a:off x="4932363" y="2844800"/>
            <a:ext cx="1219200" cy="866775"/>
          </a:xfrm>
          <a:prstGeom prst="diamond">
            <a:avLst/>
          </a:prstGeom>
          <a:solidFill>
            <a:schemeClr val="accent1"/>
          </a:solidFill>
          <a:ln w="9525">
            <a:solidFill>
              <a:srgbClr val="000066"/>
            </a:solidFill>
            <a:miter lim="800000"/>
            <a:headEnd/>
            <a:tailEnd/>
          </a:ln>
          <a:effectLst>
            <a:prstShdw prst="shdw17" dist="17961" dir="2700000">
              <a:srgbClr val="000066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rgbClr val="000066"/>
                </a:solidFill>
              </a:rPr>
              <a:t>CLP</a:t>
            </a:r>
          </a:p>
        </p:txBody>
      </p:sp>
      <p:sp>
        <p:nvSpPr>
          <p:cNvPr id="173080" name="AutoShape 24"/>
          <p:cNvSpPr>
            <a:spLocks noChangeArrowheads="1"/>
          </p:cNvSpPr>
          <p:nvPr/>
        </p:nvSpPr>
        <p:spPr bwMode="auto">
          <a:xfrm>
            <a:off x="7015163" y="5407025"/>
            <a:ext cx="1219200" cy="866775"/>
          </a:xfrm>
          <a:prstGeom prst="diamond">
            <a:avLst/>
          </a:prstGeom>
          <a:solidFill>
            <a:schemeClr val="accent1"/>
          </a:solidFill>
          <a:ln w="9525">
            <a:solidFill>
              <a:srgbClr val="000066"/>
            </a:solidFill>
            <a:miter lim="800000"/>
            <a:headEnd/>
            <a:tailEnd/>
          </a:ln>
          <a:effectLst>
            <a:prstShdw prst="shdw17" dist="17961" dir="2700000">
              <a:srgbClr val="000066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srgbClr val="000066"/>
                </a:solidFill>
              </a:rPr>
              <a:t>Indoor</a:t>
            </a:r>
            <a:br>
              <a:rPr lang="en-GB" sz="1600" b="1" dirty="0">
                <a:solidFill>
                  <a:srgbClr val="000066"/>
                </a:solidFill>
              </a:rPr>
            </a:br>
            <a:r>
              <a:rPr lang="en-GB" sz="1600" b="1" dirty="0">
                <a:solidFill>
                  <a:srgbClr val="000066"/>
                </a:solidFill>
              </a:rPr>
              <a:t>Air</a:t>
            </a:r>
          </a:p>
        </p:txBody>
      </p:sp>
      <p:sp>
        <p:nvSpPr>
          <p:cNvPr id="173081" name="AutoShape 25"/>
          <p:cNvSpPr>
            <a:spLocks noChangeArrowheads="1"/>
          </p:cNvSpPr>
          <p:nvPr/>
        </p:nvSpPr>
        <p:spPr bwMode="auto">
          <a:xfrm>
            <a:off x="6653213" y="1978025"/>
            <a:ext cx="1219200" cy="866775"/>
          </a:xfrm>
          <a:prstGeom prst="diamond">
            <a:avLst/>
          </a:prstGeom>
          <a:solidFill>
            <a:schemeClr val="accent1"/>
          </a:solidFill>
          <a:ln w="9525">
            <a:solidFill>
              <a:srgbClr val="000066"/>
            </a:solidFill>
            <a:miter lim="800000"/>
            <a:headEnd/>
            <a:tailEnd/>
          </a:ln>
          <a:effectLst>
            <a:prstShdw prst="shdw17" dist="17961" dir="2700000">
              <a:srgbClr val="000066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srgbClr val="000066"/>
                </a:solidFill>
              </a:rPr>
              <a:t>Biocides</a:t>
            </a:r>
          </a:p>
        </p:txBody>
      </p:sp>
      <p:sp>
        <p:nvSpPr>
          <p:cNvPr id="173082" name="AutoShape 26"/>
          <p:cNvSpPr>
            <a:spLocks noChangeArrowheads="1"/>
          </p:cNvSpPr>
          <p:nvPr/>
        </p:nvSpPr>
        <p:spPr bwMode="auto">
          <a:xfrm>
            <a:off x="5210175" y="4643438"/>
            <a:ext cx="1219200" cy="1481137"/>
          </a:xfrm>
          <a:prstGeom prst="diamond">
            <a:avLst/>
          </a:prstGeom>
          <a:solidFill>
            <a:schemeClr val="accent1"/>
          </a:solidFill>
          <a:ln w="9525">
            <a:solidFill>
              <a:srgbClr val="000066"/>
            </a:solidFill>
            <a:miter lim="800000"/>
            <a:headEnd/>
            <a:tailEnd/>
          </a:ln>
          <a:effectLst>
            <a:prstShdw prst="shdw17" dist="17961" dir="2700000">
              <a:srgbClr val="000066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rgbClr val="000066"/>
                </a:solidFill>
              </a:rPr>
              <a:t>Food</a:t>
            </a:r>
            <a:br>
              <a:rPr lang="en-GB" b="1" dirty="0">
                <a:solidFill>
                  <a:srgbClr val="000066"/>
                </a:solidFill>
              </a:rPr>
            </a:br>
            <a:r>
              <a:rPr lang="en-GB" b="1" dirty="0">
                <a:solidFill>
                  <a:srgbClr val="000066"/>
                </a:solidFill>
              </a:rPr>
              <a:t>Pack</a:t>
            </a:r>
          </a:p>
        </p:txBody>
      </p:sp>
      <p:sp>
        <p:nvSpPr>
          <p:cNvPr id="173083" name="AutoShape 27"/>
          <p:cNvSpPr>
            <a:spLocks noChangeArrowheads="1"/>
          </p:cNvSpPr>
          <p:nvPr/>
        </p:nvSpPr>
        <p:spPr bwMode="auto">
          <a:xfrm>
            <a:off x="8051800" y="2006600"/>
            <a:ext cx="841375" cy="4176713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rgbClr val="000066"/>
            </a:solidFill>
            <a:round/>
            <a:headEnd/>
            <a:tailEnd/>
          </a:ln>
          <a:effectLst>
            <a:prstShdw prst="shdw17" dist="17961" dir="2700000">
              <a:srgbClr val="000066">
                <a:gamma/>
                <a:shade val="60000"/>
                <a:invGamma/>
              </a:srgbClr>
            </a:prstShdw>
          </a:effectLst>
        </p:spPr>
        <p:txBody>
          <a:bodyPr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800" b="1" dirty="0">
                <a:solidFill>
                  <a:srgbClr val="FF6600"/>
                </a:solidFill>
              </a:rPr>
              <a:t>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800" b="1" dirty="0">
                <a:solidFill>
                  <a:srgbClr val="FF6600"/>
                </a:solidFill>
              </a:rPr>
              <a:t>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800" b="1" dirty="0">
                <a:solidFill>
                  <a:srgbClr val="FF6600"/>
                </a:solidFill>
              </a:rPr>
              <a:t>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800" b="1" dirty="0">
                <a:solidFill>
                  <a:srgbClr val="FF6600"/>
                </a:solidFill>
              </a:rPr>
              <a:t>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800" b="1" dirty="0">
                <a:solidFill>
                  <a:srgbClr val="FF6600"/>
                </a:solidFill>
              </a:rPr>
              <a:t>H</a:t>
            </a:r>
          </a:p>
        </p:txBody>
      </p:sp>
      <p:sp>
        <p:nvSpPr>
          <p:cNvPr id="173084" name="AutoShape 28"/>
          <p:cNvSpPr>
            <a:spLocks noChangeArrowheads="1"/>
          </p:cNvSpPr>
          <p:nvPr/>
        </p:nvSpPr>
        <p:spPr bwMode="auto">
          <a:xfrm>
            <a:off x="3713163" y="5407025"/>
            <a:ext cx="1219200" cy="866775"/>
          </a:xfrm>
          <a:prstGeom prst="diamond">
            <a:avLst/>
          </a:prstGeom>
          <a:solidFill>
            <a:schemeClr val="accent1"/>
          </a:solidFill>
          <a:ln w="9525">
            <a:solidFill>
              <a:srgbClr val="000066"/>
            </a:solidFill>
            <a:miter lim="800000"/>
            <a:headEnd/>
            <a:tailEnd/>
          </a:ln>
          <a:effectLst>
            <a:prstShdw prst="shdw17" dist="17961" dir="2700000">
              <a:srgbClr val="000066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srgbClr val="000066"/>
                </a:solidFill>
              </a:rPr>
              <a:t>Biocides</a:t>
            </a:r>
          </a:p>
        </p:txBody>
      </p:sp>
    </p:spTree>
    <p:extLst>
      <p:ext uri="{BB962C8B-B14F-4D97-AF65-F5344CB8AC3E}">
        <p14:creationId xmlns:p14="http://schemas.microsoft.com/office/powerpoint/2010/main" val="151854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73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3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3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3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3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30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30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30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30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30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30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30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30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730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7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3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7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7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7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7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2" grpId="0" animBg="1"/>
      <p:bldP spid="173063" grpId="0" animBg="1"/>
      <p:bldP spid="173064" grpId="0" animBg="1"/>
      <p:bldP spid="173065" grpId="0" animBg="1"/>
      <p:bldP spid="173066" grpId="0" animBg="1"/>
      <p:bldP spid="173067" grpId="0" animBg="1"/>
      <p:bldP spid="173068" grpId="0" animBg="1"/>
      <p:bldP spid="173078" grpId="0" animBg="1"/>
      <p:bldP spid="173079" grpId="0" animBg="1"/>
      <p:bldP spid="173080" grpId="0" animBg="1"/>
      <p:bldP spid="173081" grpId="0" animBg="1"/>
      <p:bldP spid="173082" grpId="0" animBg="1"/>
      <p:bldP spid="173083" grpId="0" animBg="1"/>
      <p:bldP spid="17308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efic_3c_3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63" y="428625"/>
            <a:ext cx="13684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10493" y="2304930"/>
            <a:ext cx="46451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7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Thank</a:t>
            </a:r>
            <a:r>
              <a:rPr lang="fr-BE" sz="7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You !</a:t>
            </a:r>
            <a:endParaRPr lang="en-US" sz="7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10493" y="3933056"/>
            <a:ext cx="4747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err="1" smtClean="0"/>
              <a:t>Please</a:t>
            </a:r>
            <a:r>
              <a:rPr lang="fr-BE" b="1" dirty="0" smtClean="0"/>
              <a:t> </a:t>
            </a:r>
            <a:r>
              <a:rPr lang="fr-BE" b="1" dirty="0" err="1" smtClean="0"/>
              <a:t>visit</a:t>
            </a:r>
            <a:r>
              <a:rPr lang="fr-BE" b="1" dirty="0" smtClean="0"/>
              <a:t> </a:t>
            </a:r>
            <a:r>
              <a:rPr lang="fr-BE" b="1" dirty="0" smtClean="0">
                <a:hlinkClick r:id="rId3"/>
              </a:rPr>
              <a:t>www.cefic.org</a:t>
            </a:r>
            <a:r>
              <a:rPr lang="fr-BE" b="1" dirty="0" smtClean="0"/>
              <a:t> for more information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16216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6443" t="8935" r="8964" b="2110"/>
          <a:stretch>
            <a:fillRect/>
          </a:stretch>
        </p:blipFill>
        <p:spPr bwMode="auto">
          <a:xfrm>
            <a:off x="755576" y="1456660"/>
            <a:ext cx="7632848" cy="5401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 descr="cefic_3c_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63" y="428625"/>
            <a:ext cx="13684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857250" y="1000125"/>
            <a:ext cx="6215063" cy="0"/>
          </a:xfrm>
          <a:prstGeom prst="line">
            <a:avLst/>
          </a:prstGeom>
          <a:noFill/>
          <a:ln w="57150">
            <a:solidFill>
              <a:srgbClr val="B5E9BE"/>
            </a:solidFill>
            <a:round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827088" y="476250"/>
            <a:ext cx="40909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Global Chemicals Sales in 2010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39952" y="1196752"/>
            <a:ext cx="1476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2353 Billion €</a:t>
            </a:r>
            <a:endParaRPr lang="en-GB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r="7276"/>
          <a:stretch>
            <a:fillRect/>
          </a:stretch>
        </p:blipFill>
        <p:spPr bwMode="auto">
          <a:xfrm>
            <a:off x="0" y="1481650"/>
            <a:ext cx="8568951" cy="53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 descr="cefic_3c_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63" y="428625"/>
            <a:ext cx="13684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857250" y="1000125"/>
            <a:ext cx="6215063" cy="0"/>
          </a:xfrm>
          <a:prstGeom prst="line">
            <a:avLst/>
          </a:prstGeom>
          <a:noFill/>
          <a:ln w="57150">
            <a:solidFill>
              <a:srgbClr val="B5E9BE"/>
            </a:solidFill>
            <a:round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827088" y="476250"/>
            <a:ext cx="41619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Global Chemicals Market Share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t="5635"/>
          <a:stretch>
            <a:fillRect/>
          </a:stretch>
        </p:blipFill>
        <p:spPr bwMode="auto">
          <a:xfrm>
            <a:off x="179512" y="1086122"/>
            <a:ext cx="8784976" cy="5538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 descr="cefic_3c_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63" y="428625"/>
            <a:ext cx="13684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857250" y="1000125"/>
            <a:ext cx="6215063" cy="0"/>
          </a:xfrm>
          <a:prstGeom prst="line">
            <a:avLst/>
          </a:prstGeom>
          <a:noFill/>
          <a:ln w="57150">
            <a:solidFill>
              <a:srgbClr val="B5E9BE"/>
            </a:solidFill>
            <a:round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827088" y="476250"/>
            <a:ext cx="66023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China: World’s </a:t>
            </a:r>
            <a:r>
              <a:rPr lang="en-US" sz="2400" b="1" dirty="0">
                <a:solidFill>
                  <a:srgbClr val="C00000"/>
                </a:solidFill>
              </a:rPr>
              <a:t>B</a:t>
            </a:r>
            <a:r>
              <a:rPr lang="en-US" sz="2400" b="1" dirty="0" smtClean="0">
                <a:solidFill>
                  <a:srgbClr val="C00000"/>
                </a:solidFill>
              </a:rPr>
              <a:t>iggest Chemicals </a:t>
            </a:r>
            <a:r>
              <a:rPr lang="en-US" sz="2400" b="1" dirty="0">
                <a:solidFill>
                  <a:srgbClr val="C00000"/>
                </a:solidFill>
              </a:rPr>
              <a:t>P</a:t>
            </a:r>
            <a:r>
              <a:rPr lang="en-US" sz="2400" b="1" dirty="0" smtClean="0">
                <a:solidFill>
                  <a:srgbClr val="C00000"/>
                </a:solidFill>
              </a:rPr>
              <a:t>roducer in 2010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 t="8835" b="4145"/>
          <a:stretch>
            <a:fillRect/>
          </a:stretch>
        </p:blipFill>
        <p:spPr bwMode="auto">
          <a:xfrm>
            <a:off x="395536" y="1218409"/>
            <a:ext cx="8424936" cy="5233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 descr="cefic_3c_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63" y="428625"/>
            <a:ext cx="13684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611560" y="980728"/>
            <a:ext cx="6215063" cy="0"/>
          </a:xfrm>
          <a:prstGeom prst="line">
            <a:avLst/>
          </a:prstGeom>
          <a:noFill/>
          <a:ln w="57150">
            <a:solidFill>
              <a:srgbClr val="B5E9BE"/>
            </a:solidFill>
            <a:round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539552" y="404664"/>
            <a:ext cx="69333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China &amp; AP leading the world’s chemicals investment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 t="8984" b="7843"/>
          <a:stretch>
            <a:fillRect/>
          </a:stretch>
        </p:blipFill>
        <p:spPr bwMode="auto">
          <a:xfrm>
            <a:off x="0" y="1233376"/>
            <a:ext cx="9144000" cy="5390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 descr="cefic_3c_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63" y="428625"/>
            <a:ext cx="13684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857250" y="1000125"/>
            <a:ext cx="6215063" cy="0"/>
          </a:xfrm>
          <a:prstGeom prst="line">
            <a:avLst/>
          </a:prstGeom>
          <a:noFill/>
          <a:ln w="57150">
            <a:solidFill>
              <a:srgbClr val="B5E9BE"/>
            </a:solidFill>
            <a:round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827088" y="476250"/>
            <a:ext cx="3565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R &amp; D Spending 1991-2008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:\Ecostat\WORK\MH\Leaflets\Leaflet 2011\F&amp;F Graphs\Jpgs sans titres\Graphs F&amp;F Sept2011 sans titre5.jpg"/>
          <p:cNvPicPr>
            <a:picLocks noChangeAspect="1" noChangeArrowheads="1"/>
          </p:cNvPicPr>
          <p:nvPr/>
        </p:nvPicPr>
        <p:blipFill>
          <a:blip r:embed="rId3" cstate="print"/>
          <a:srcRect t="6430" b="4592"/>
          <a:stretch>
            <a:fillRect/>
          </a:stretch>
        </p:blipFill>
        <p:spPr bwMode="auto">
          <a:xfrm>
            <a:off x="754923" y="1217189"/>
            <a:ext cx="7676696" cy="5465632"/>
          </a:xfrm>
          <a:prstGeom prst="rect">
            <a:avLst/>
          </a:prstGeom>
          <a:noFill/>
        </p:spPr>
      </p:pic>
      <p:pic>
        <p:nvPicPr>
          <p:cNvPr id="5" name="Picture 6" descr="cefic_3c_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63" y="428625"/>
            <a:ext cx="13684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857250" y="1000125"/>
            <a:ext cx="6215063" cy="0"/>
          </a:xfrm>
          <a:prstGeom prst="line">
            <a:avLst/>
          </a:prstGeom>
          <a:noFill/>
          <a:ln w="57150">
            <a:solidFill>
              <a:srgbClr val="B5E9BE"/>
            </a:solidFill>
            <a:round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827088" y="476250"/>
            <a:ext cx="65313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EU: World’s Top Exporter &amp; Importer of Chemicals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efic_3c_3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63" y="428625"/>
            <a:ext cx="13684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979712" y="3140968"/>
            <a:ext cx="515961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</a:rPr>
              <a:t>EU Chemical Industry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EPE template_CEPE 60 logo">
  <a:themeElements>
    <a:clrScheme name="CEPE template_New log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EPE template_New log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EPE template_New log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PE template_New log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PE template_New log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PE template_New log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PE template_New log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PE template_New log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PE template_New log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PE template_New log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PE template_New log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PE template_New log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PE template_New log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PE template_New log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EPE template_New logo no blue frame">
  <a:themeElements>
    <a:clrScheme name="2_CEPE template_New logo no blue fra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EPE template_New logo no blue fra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EPE template_New logo no blue fra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EPE template_New logo no blue fra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EPE template_New logo no blue fra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EPE template_New logo no blue fra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EPE template_New logo no blue fra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EPE template_New logo no blue fra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EPE template_New logo no blue fra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EPE template_New logo no blue fra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EPE template_New logo no blue fra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EPE template_New logo no blue fra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EPE template_New logo no blue fra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EPE template_New logo no blue fra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CEPE template_CEPE 60 logo">
  <a:themeElements>
    <a:clrScheme name="CEPE template_New log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EPE template_New log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EPE template_New log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PE template_New log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PE template_New log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PE template_New log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PE template_New log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PE template_New log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PE template_New log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PE template_New log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PE template_New log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PE template_New log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PE template_New log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PE template_New log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160-00108">
  <a:themeElements>
    <a:clrScheme name="Custom 1">
      <a:dk1>
        <a:srgbClr val="FFFFFF"/>
      </a:dk1>
      <a:lt1>
        <a:srgbClr val="FFFFFF"/>
      </a:lt1>
      <a:dk2>
        <a:srgbClr val="73D0FF"/>
      </a:dk2>
      <a:lt2>
        <a:srgbClr val="808080"/>
      </a:lt2>
      <a:accent1>
        <a:srgbClr val="33CC33"/>
      </a:accent1>
      <a:accent2>
        <a:srgbClr val="878700"/>
      </a:accent2>
      <a:accent3>
        <a:srgbClr val="FFFFFF"/>
      </a:accent3>
      <a:accent4>
        <a:srgbClr val="DADADA"/>
      </a:accent4>
      <a:accent5>
        <a:srgbClr val="ADE2AD"/>
      </a:accent5>
      <a:accent6>
        <a:srgbClr val="7A7A00"/>
      </a:accent6>
      <a:hlink>
        <a:srgbClr val="151515"/>
      </a:hlink>
      <a:folHlink>
        <a:srgbClr val="0070C0"/>
      </a:folHlink>
    </a:clrScheme>
    <a:fontScheme name="1_160-00108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160-001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60-001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60-001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60-001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60-001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60-001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60-001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60-001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60-001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60-001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60-001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60-001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60-00108 13">
        <a:dk1>
          <a:srgbClr val="FFFFFF"/>
        </a:dk1>
        <a:lt1>
          <a:srgbClr val="FFFFFF"/>
        </a:lt1>
        <a:dk2>
          <a:srgbClr val="73D0FF"/>
        </a:dk2>
        <a:lt2>
          <a:srgbClr val="808080"/>
        </a:lt2>
        <a:accent1>
          <a:srgbClr val="33CC33"/>
        </a:accent1>
        <a:accent2>
          <a:srgbClr val="878700"/>
        </a:accent2>
        <a:accent3>
          <a:srgbClr val="FFFFFF"/>
        </a:accent3>
        <a:accent4>
          <a:srgbClr val="DADADA"/>
        </a:accent4>
        <a:accent5>
          <a:srgbClr val="ADE2AD"/>
        </a:accent5>
        <a:accent6>
          <a:srgbClr val="7A7A00"/>
        </a:accent6>
        <a:hlink>
          <a:srgbClr val="FFFF66"/>
        </a:hlink>
        <a:folHlink>
          <a:srgbClr val="FF505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CEPE template_CEPE 60 logo">
  <a:themeElements>
    <a:clrScheme name="CEPE template_New log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EPE template_New log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EPE template_New log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PE template_New log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PE template_New log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PE template_New log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PE template_New log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PE template_New log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PE template_New log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PE template_New log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PE template_New log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PE template_New log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PE template_New log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PE template_New log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617</Words>
  <Application>Microsoft Office PowerPoint</Application>
  <PresentationFormat>On-screen Show (4:3)</PresentationFormat>
  <Paragraphs>190</Paragraphs>
  <Slides>25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Office Theme</vt:lpstr>
      <vt:lpstr>CEPE template_CEPE 60 logo</vt:lpstr>
      <vt:lpstr>2_CEPE template_New logo no blue frame</vt:lpstr>
      <vt:lpstr>1_CEPE template_CEPE 60 logo</vt:lpstr>
      <vt:lpstr>2_160-00108</vt:lpstr>
      <vt:lpstr>2_CEPE template_CEPE 60 logo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Chemical industry-the leading EU manufacturing sector  in terms of value-added per employee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CEPE  The European Council of  Paint and Printing Ink producers</vt:lpstr>
      <vt:lpstr>PowerPoint Presentation</vt:lpstr>
      <vt:lpstr>PowerPoint Presentation</vt:lpstr>
      <vt:lpstr>PowerPoint Presentation</vt:lpstr>
      <vt:lpstr>The Printing Ink Market</vt:lpstr>
      <vt:lpstr>PowerPoint Presentation</vt:lpstr>
      <vt:lpstr>PowerPoint Presentation</vt:lpstr>
    </vt:vector>
  </TitlesOfParts>
  <Company>CEFIC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fta</dc:creator>
  <cp:lastModifiedBy>fta</cp:lastModifiedBy>
  <cp:revision>40</cp:revision>
  <dcterms:created xsi:type="dcterms:W3CDTF">2011-11-14T13:12:59Z</dcterms:created>
  <dcterms:modified xsi:type="dcterms:W3CDTF">2011-11-18T16:46:33Z</dcterms:modified>
</cp:coreProperties>
</file>