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1"/>
  </p:notesMasterIdLst>
  <p:handoutMasterIdLst>
    <p:handoutMasterId r:id="rId12"/>
  </p:handoutMasterIdLst>
  <p:sldIdLst>
    <p:sldId id="798" r:id="rId2"/>
    <p:sldId id="820" r:id="rId3"/>
    <p:sldId id="824" r:id="rId4"/>
    <p:sldId id="825" r:id="rId5"/>
    <p:sldId id="823" r:id="rId6"/>
    <p:sldId id="826" r:id="rId7"/>
    <p:sldId id="827" r:id="rId8"/>
    <p:sldId id="828" r:id="rId9"/>
    <p:sldId id="830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D1D1D1"/>
    <a:srgbClr val="FFBD66"/>
    <a:srgbClr val="DC0A0A"/>
    <a:srgbClr val="D6E3C1"/>
    <a:srgbClr val="E4ECD5"/>
    <a:srgbClr val="78A22F"/>
    <a:srgbClr val="FFD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71" autoAdjust="0"/>
    <p:restoredTop sz="96784" autoAdjust="0"/>
  </p:normalViewPr>
  <p:slideViewPr>
    <p:cSldViewPr snapToGrid="0" snapToObjects="1">
      <p:cViewPr varScale="1">
        <p:scale>
          <a:sx n="71" d="100"/>
          <a:sy n="71" d="100"/>
        </p:scale>
        <p:origin x="-1134" y="-108"/>
      </p:cViewPr>
      <p:guideLst>
        <p:guide orient="horz" pos="3661"/>
        <p:guide orient="horz" pos="3958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2" d="100"/>
        <a:sy n="102" d="100"/>
      </p:scale>
      <p:origin x="0" y="7854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1" tIns="45606" rIns="91211" bIns="4560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7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1" tIns="45606" rIns="91211" bIns="4560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7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1" tIns="45606" rIns="91211" bIns="45606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7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1" tIns="45606" rIns="91211" bIns="45606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3BACBF2B-ABD6-4EF0-903C-E2A459167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9" tIns="46035" rIns="92069" bIns="46035" numCol="1" anchor="t" anchorCtr="0" compatLnSpc="1">
            <a:prstTxWarp prst="textNoShape">
              <a:avLst/>
            </a:prstTxWarp>
          </a:bodyPr>
          <a:lstStyle>
            <a:lvl1pPr defTabSz="920027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9" tIns="46035" rIns="92069" bIns="46035" numCol="1" anchor="t" anchorCtr="0" compatLnSpc="1">
            <a:prstTxWarp prst="textNoShape">
              <a:avLst/>
            </a:prstTxWarp>
          </a:bodyPr>
          <a:lstStyle>
            <a:lvl1pPr algn="r" defTabSz="920027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4135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2263" y="4295775"/>
            <a:ext cx="6421437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9" tIns="46035" rIns="92069" bIns="460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9" tIns="46035" rIns="92069" bIns="46035" numCol="1" anchor="b" anchorCtr="0" compatLnSpc="1">
            <a:prstTxWarp prst="textNoShape">
              <a:avLst/>
            </a:prstTxWarp>
          </a:bodyPr>
          <a:lstStyle>
            <a:lvl1pPr defTabSz="920027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69" tIns="46035" rIns="92069" bIns="46035" numCol="1" anchor="b" anchorCtr="0" compatLnSpc="1">
            <a:prstTxWarp prst="textNoShape">
              <a:avLst/>
            </a:prstTxWarp>
          </a:bodyPr>
          <a:lstStyle>
            <a:lvl1pPr algn="r" defTabSz="920027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02D1B3FE-E209-4EEA-AC0A-529F5D874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03346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662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26627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9163"/>
            <a:fld id="{B4B0F0A6-923C-4D83-8714-760ADE824417}" type="slidenum">
              <a:rPr lang="en-US" smtClean="0">
                <a:cs typeface="Arial" charset="0"/>
              </a:rPr>
              <a:pPr defTabSz="919163"/>
              <a:t>4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9163"/>
            <a:fld id="{E88C51A4-F908-4648-9F52-DFBF1CF6DD4B}" type="slidenum">
              <a:rPr lang="en-US" smtClean="0">
                <a:cs typeface="Arial" charset="0"/>
              </a:rPr>
              <a:pPr defTabSz="919163"/>
              <a:t>6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9163"/>
            <a:fld id="{92320E05-7680-453C-9668-94DE9634A7AA}" type="slidenum">
              <a:rPr lang="en-US" smtClean="0">
                <a:cs typeface="Arial" charset="0"/>
              </a:rPr>
              <a:pPr defTabSz="919163"/>
              <a:t>7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9163"/>
            <a:fld id="{712B7FF5-A44C-463E-8468-B2F41E7F8A02}" type="slidenum">
              <a:rPr lang="en-US" smtClean="0">
                <a:cs typeface="Arial" charset="0"/>
              </a:rPr>
              <a:pPr defTabSz="919163"/>
              <a:t>8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9163"/>
            <a:fld id="{99FC3254-589A-4016-B5BC-E2AB0BE8032B}" type="slidenum">
              <a:rPr lang="en-US" smtClean="0">
                <a:cs typeface="Arial" charset="0"/>
              </a:rPr>
              <a:pPr defTabSz="919163"/>
              <a:t>9</a:t>
            </a:fld>
            <a:endParaRPr 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355600" y="4321175"/>
            <a:ext cx="8410575" cy="0"/>
          </a:xfrm>
          <a:prstGeom prst="line">
            <a:avLst/>
          </a:prstGeom>
          <a:noFill/>
          <a:ln w="2413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pitchFamily="-106" charset="0"/>
              <a:cs typeface="+mn-cs"/>
              <a:sym typeface="Arial" pitchFamily="-110" charset="0"/>
            </a:endParaRPr>
          </a:p>
        </p:txBody>
      </p:sp>
      <p:pic>
        <p:nvPicPr>
          <p:cNvPr id="5" name="Picture 6" descr="tr_hrz_rgb_pos"/>
          <p:cNvPicPr>
            <a:picLocks noChangeAspect="1" noChangeArrowheads="1"/>
          </p:cNvPicPr>
          <p:nvPr/>
        </p:nvPicPr>
        <p:blipFill>
          <a:blip r:embed="rId2"/>
          <a:srcRect b="20689"/>
          <a:stretch>
            <a:fillRect/>
          </a:stretch>
        </p:blipFill>
        <p:spPr bwMode="auto">
          <a:xfrm>
            <a:off x="6048375" y="5976938"/>
            <a:ext cx="2733675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7" descr="W:\Creative_Services_Jobs\CLIENT WORK_ONGOINGprojects\1002157_BRAND3xSquare\AUG_PPT\RTXY6H0-Yuya Shino.jp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42900" y="376238"/>
            <a:ext cx="8458200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1950" y="3448050"/>
            <a:ext cx="8382000" cy="819150"/>
          </a:xfrm>
        </p:spPr>
        <p:txBody>
          <a:bodyPr/>
          <a:lstStyle>
            <a:lvl1pPr>
              <a:defRPr sz="3200">
                <a:solidFill>
                  <a:srgbClr val="FF8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1950" y="4435475"/>
            <a:ext cx="8382000" cy="1279525"/>
          </a:xfrm>
        </p:spPr>
        <p:txBody>
          <a:bodyPr rIns="0"/>
          <a:lstStyle>
            <a:lvl1pPr marL="0" indent="0">
              <a:lnSpc>
                <a:spcPct val="90000"/>
              </a:lnSpc>
              <a:spcBef>
                <a:spcPct val="0"/>
              </a:spcBef>
              <a:buFontTx/>
              <a:buNone/>
              <a:defRPr sz="1800">
                <a:solidFill>
                  <a:srgbClr val="4B4B4B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35725" y="457200"/>
            <a:ext cx="1860550" cy="5641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0900" y="457200"/>
            <a:ext cx="5432425" cy="5641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auto">
          <a:xfrm rot="5400000">
            <a:off x="1143000" y="-114300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FF9100"/>
              </a:gs>
              <a:gs pos="100000">
                <a:srgbClr val="FFB400"/>
              </a:gs>
            </a:gsLst>
            <a:lin ang="18900000" scaled="0"/>
            <a:tileRect/>
          </a:gra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kern="0" dirty="0">
              <a:solidFill>
                <a:sysClr val="windowText" lastClr="000000"/>
              </a:solidFill>
              <a:cs typeface="+mn-cs"/>
            </a:endParaRPr>
          </a:p>
        </p:txBody>
      </p:sp>
      <p:pic>
        <p:nvPicPr>
          <p:cNvPr id="4" name="Picture 4" descr="hc_Divider_Trans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black">
          <a:xfrm>
            <a:off x="384175" y="6324600"/>
            <a:ext cx="163036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98525" y="1538288"/>
            <a:ext cx="7388225" cy="4035425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auto">
          <a:xfrm rot="5400000">
            <a:off x="1143000" y="-114300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005A84"/>
              </a:gs>
              <a:gs pos="100000">
                <a:srgbClr val="0083BF"/>
              </a:gs>
            </a:gsLst>
            <a:lin ang="18900000" scaled="0"/>
            <a:tileRect/>
          </a:gra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kern="0" dirty="0">
              <a:solidFill>
                <a:sysClr val="windowText" lastClr="000000"/>
              </a:solidFill>
              <a:cs typeface="+mn-cs"/>
            </a:endParaRPr>
          </a:p>
        </p:txBody>
      </p:sp>
      <p:pic>
        <p:nvPicPr>
          <p:cNvPr id="4" name="Picture 4" descr="hc_Divider_Trans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black">
          <a:xfrm>
            <a:off x="384175" y="6324600"/>
            <a:ext cx="163036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98525" y="1538288"/>
            <a:ext cx="7388225" cy="4035425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 userDrawn="1"/>
        </p:nvSpPr>
        <p:spPr bwMode="auto">
          <a:xfrm rot="5400000">
            <a:off x="1143000" y="-114300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46166B"/>
              </a:gs>
              <a:gs pos="100000">
                <a:srgbClr val="6234A4"/>
              </a:gs>
            </a:gsLst>
            <a:lin ang="18900000" scaled="0"/>
            <a:tileRect/>
          </a:gra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kern="0" dirty="0">
              <a:solidFill>
                <a:sysClr val="windowText" lastClr="000000"/>
              </a:solidFill>
              <a:cs typeface="+mn-cs"/>
            </a:endParaRPr>
          </a:p>
        </p:txBody>
      </p:sp>
      <p:pic>
        <p:nvPicPr>
          <p:cNvPr id="4" name="Picture 4" descr="hc_Divider_Trans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black">
          <a:xfrm>
            <a:off x="384175" y="6324600"/>
            <a:ext cx="163036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98525" y="1538288"/>
            <a:ext cx="7388225" cy="4035425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5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 userDrawn="1"/>
        </p:nvSpPr>
        <p:spPr bwMode="auto">
          <a:xfrm rot="5400000">
            <a:off x="1143000" y="-114300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A00000"/>
              </a:gs>
              <a:gs pos="100000">
                <a:srgbClr val="DC0A0A"/>
              </a:gs>
            </a:gsLst>
            <a:lin ang="18900000" scaled="0"/>
            <a:tileRect/>
          </a:gra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kern="0" dirty="0">
              <a:solidFill>
                <a:sysClr val="windowText" lastClr="000000"/>
              </a:solidFill>
              <a:cs typeface="+mn-cs"/>
            </a:endParaRPr>
          </a:p>
        </p:txBody>
      </p:sp>
      <p:pic>
        <p:nvPicPr>
          <p:cNvPr id="4" name="Picture 4" descr="hc_Divider_Trans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black">
          <a:xfrm>
            <a:off x="384175" y="6324600"/>
            <a:ext cx="163036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98525" y="1538288"/>
            <a:ext cx="7388225" cy="4035425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6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 userDrawn="1"/>
        </p:nvSpPr>
        <p:spPr bwMode="auto">
          <a:xfrm rot="5400000">
            <a:off x="1143000" y="-1143000"/>
            <a:ext cx="6858000" cy="9144000"/>
          </a:xfrm>
          <a:prstGeom prst="rect">
            <a:avLst/>
          </a:prstGeom>
          <a:gradFill flip="none" rotWithShape="1">
            <a:gsLst>
              <a:gs pos="0">
                <a:srgbClr val="387C2B"/>
              </a:gs>
              <a:gs pos="100000">
                <a:srgbClr val="78A22F"/>
              </a:gs>
            </a:gsLst>
            <a:lin ang="18900000" scaled="0"/>
            <a:tileRect/>
          </a:gradFill>
          <a:ln w="127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kern="0" dirty="0">
              <a:solidFill>
                <a:sysClr val="windowText" lastClr="000000"/>
              </a:solidFill>
              <a:cs typeface="+mn-cs"/>
            </a:endParaRPr>
          </a:p>
        </p:txBody>
      </p:sp>
      <p:pic>
        <p:nvPicPr>
          <p:cNvPr id="4" name="Picture 4" descr="hc_Divider_Trans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black">
          <a:xfrm>
            <a:off x="384175" y="6324600"/>
            <a:ext cx="1630363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98525" y="1538288"/>
            <a:ext cx="7388225" cy="4035425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R_TitleLogo_BW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40438" y="5967413"/>
            <a:ext cx="2741612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TR_TitleLogo_BW6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40438" y="5967413"/>
            <a:ext cx="2741612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355600" y="2060575"/>
            <a:ext cx="8410575" cy="0"/>
          </a:xfrm>
          <a:prstGeom prst="line">
            <a:avLst/>
          </a:prstGeom>
          <a:noFill/>
          <a:ln w="2413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>
              <a:cs typeface="+mn-cs"/>
            </a:endParaRPr>
          </a:p>
        </p:txBody>
      </p:sp>
      <p:pic>
        <p:nvPicPr>
          <p:cNvPr id="7" name="Picture 7" descr="titleMaster_Logo600id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6045200" y="5965825"/>
            <a:ext cx="274637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57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61950" y="292100"/>
            <a:ext cx="8382000" cy="1665288"/>
          </a:xfrm>
        </p:spPr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578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61950" y="2390775"/>
            <a:ext cx="8382000" cy="1800225"/>
          </a:xfrm>
        </p:spPr>
        <p:txBody>
          <a:bodyPr rIns="0"/>
          <a:lstStyle>
            <a:lvl1pPr>
              <a:spcBef>
                <a:spcPct val="0"/>
              </a:spcBef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lang="en-US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>
              <a:defRPr lang="en-US" sz="1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>
              <a:defRPr lang="en-US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>
              <a:defRPr lang="en-US" sz="140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0900" y="1528763"/>
            <a:ext cx="3646488" cy="4570412"/>
          </a:xfrm>
        </p:spPr>
        <p:txBody>
          <a:bodyPr/>
          <a:lstStyle>
            <a:lvl1pPr marL="228600" indent="-228600" algn="l" rtl="0" fontAlgn="base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Tx/>
              <a:buChar char="•"/>
              <a:defRPr lang="en-US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>
              <a:defRPr lang="en-US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>
              <a:defRPr lang="en-US" sz="1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528763"/>
            <a:ext cx="3646487" cy="4570412"/>
          </a:xfrm>
        </p:spPr>
        <p:txBody>
          <a:bodyPr/>
          <a:lstStyle>
            <a:lvl1pPr marL="228600" indent="-228600" algn="l" rtl="0" fontAlgn="base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FontTx/>
              <a:buChar char="•"/>
              <a:defRPr lang="en-US" sz="20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>
              <a:defRPr lang="en-US" sz="16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>
              <a:defRPr lang="en-US" sz="1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_SlideLogo_BW600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457200" y="6315075"/>
            <a:ext cx="1652588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slideMaster_Logo600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hidden">
          <a:xfrm>
            <a:off x="457200" y="6323013"/>
            <a:ext cx="1644650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8763"/>
            <a:ext cx="8229600" cy="457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8288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4759" name="Line 7"/>
          <p:cNvSpPr>
            <a:spLocks noChangeShapeType="1"/>
          </p:cNvSpPr>
          <p:nvPr/>
        </p:nvSpPr>
        <p:spPr bwMode="auto">
          <a:xfrm>
            <a:off x="477838" y="1408113"/>
            <a:ext cx="8229600" cy="1587"/>
          </a:xfrm>
          <a:prstGeom prst="line">
            <a:avLst/>
          </a:prstGeom>
          <a:noFill/>
          <a:ln w="2413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>
              <a:cs typeface="+mn-cs"/>
            </a:endParaRPr>
          </a:p>
        </p:txBody>
      </p:sp>
      <p:sp>
        <p:nvSpPr>
          <p:cNvPr id="714760" name="Rectangle 8"/>
          <p:cNvSpPr>
            <a:spLocks noChangeArrowheads="1"/>
          </p:cNvSpPr>
          <p:nvPr/>
        </p:nvSpPr>
        <p:spPr bwMode="gray">
          <a:xfrm>
            <a:off x="8686800" y="6707188"/>
            <a:ext cx="457200" cy="122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buFont typeface="Arial" charset="0"/>
              <a:buNone/>
              <a:defRPr/>
            </a:pPr>
            <a:fld id="{A55AE896-5545-4157-9EFD-AD55CDA050BE}" type="slidenum">
              <a:rPr lang="en-US" sz="800" b="1">
                <a:cs typeface="+mn-cs"/>
              </a:rPr>
              <a:pPr algn="ctr" eaLnBrk="0" hangingPunct="0">
                <a:spcBef>
                  <a:spcPct val="50000"/>
                </a:spcBef>
                <a:buFont typeface="Arial" charset="0"/>
                <a:buNone/>
                <a:defRPr/>
              </a:pPr>
              <a:t>‹#›</a:t>
            </a:fld>
            <a:endParaRPr lang="en-US" sz="800" b="1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6" r:id="rId3"/>
    <p:sldLayoutId id="2147483675" r:id="rId4"/>
    <p:sldLayoutId id="2147483674" r:id="rId5"/>
    <p:sldLayoutId id="2147483673" r:id="rId6"/>
    <p:sldLayoutId id="2147483672" r:id="rId7"/>
    <p:sldLayoutId id="2147483671" r:id="rId8"/>
    <p:sldLayoutId id="2147483670" r:id="rId9"/>
    <p:sldLayoutId id="2147483669" r:id="rId10"/>
    <p:sldLayoutId id="2147483668" r:id="rId11"/>
    <p:sldLayoutId id="2147483667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50000"/>
        </a:spcBef>
        <a:spcAft>
          <a:spcPct val="0"/>
        </a:spcAft>
        <a:buClr>
          <a:schemeClr val="tx2"/>
        </a:buClr>
        <a:buChar char="•"/>
        <a:defRPr lang="en-US" sz="2400" kern="1200" dirty="0">
          <a:solidFill>
            <a:schemeClr val="tx1"/>
          </a:solidFill>
          <a:latin typeface="Arial" charset="0"/>
          <a:ea typeface="+mn-ea"/>
          <a:cs typeface="+mn-cs"/>
        </a:defRPr>
      </a:lvl1pPr>
      <a:lvl2pPr marL="287338" indent="-285750" algn="l" rtl="0" eaLnBrk="0" fontAlgn="base" hangingPunct="0">
        <a:spcBef>
          <a:spcPct val="50000"/>
        </a:spcBef>
        <a:spcAft>
          <a:spcPct val="0"/>
        </a:spcAft>
        <a:buChar char="•"/>
        <a:defRPr lang="en-US" sz="2000" kern="1200" dirty="0">
          <a:solidFill>
            <a:schemeClr val="tx1"/>
          </a:solidFill>
          <a:latin typeface="Arial" charset="0"/>
          <a:ea typeface="+mn-ea"/>
          <a:cs typeface="+mn-cs"/>
        </a:defRPr>
      </a:lvl2pPr>
      <a:lvl3pPr marL="569913" indent="-280988" algn="l" rtl="0" eaLnBrk="0" fontAlgn="base" hangingPunct="0">
        <a:spcBef>
          <a:spcPct val="30000"/>
        </a:spcBef>
        <a:spcAft>
          <a:spcPct val="0"/>
        </a:spcAft>
        <a:buFont typeface="Arial" charset="0"/>
        <a:buChar char="–"/>
        <a:defRPr lang="en-US" kern="1200" dirty="0">
          <a:solidFill>
            <a:schemeClr val="tx1"/>
          </a:solidFill>
          <a:latin typeface="Arial" charset="0"/>
          <a:ea typeface="+mn-ea"/>
          <a:cs typeface="+mn-cs"/>
        </a:defRPr>
      </a:lvl3pPr>
      <a:lvl4pPr marL="852488" indent="-280988" algn="l" rtl="0" eaLnBrk="0" fontAlgn="base" hangingPunct="0">
        <a:spcBef>
          <a:spcPct val="25000"/>
        </a:spcBef>
        <a:spcAft>
          <a:spcPct val="0"/>
        </a:spcAft>
        <a:buChar char="•"/>
        <a:defRPr lang="en-US" sz="1600" kern="1200" dirty="0">
          <a:solidFill>
            <a:schemeClr val="tx1"/>
          </a:solidFill>
          <a:latin typeface="Arial" charset="0"/>
          <a:ea typeface="+mn-ea"/>
          <a:cs typeface="+mn-cs"/>
        </a:defRPr>
      </a:lvl4pPr>
      <a:lvl5pPr marL="1135063" indent="-280988" algn="l" rtl="0" eaLnBrk="0" fontAlgn="base" hangingPunct="0">
        <a:spcBef>
          <a:spcPct val="20000"/>
        </a:spcBef>
        <a:spcAft>
          <a:spcPct val="2000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Arial" charset="0"/>
          <a:ea typeface="+mn-ea"/>
          <a:cs typeface="+mn-cs"/>
        </a:defRPr>
      </a:lvl5pPr>
      <a:lvl6pPr marL="1592263" indent="-280988" algn="l" rtl="0" eaLnBrk="1" fontAlgn="base" hangingPunct="1">
        <a:spcBef>
          <a:spcPct val="20000"/>
        </a:spcBef>
        <a:spcAft>
          <a:spcPct val="2000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049463" indent="-280988" algn="l" rtl="0" eaLnBrk="1" fontAlgn="base" hangingPunct="1">
        <a:spcBef>
          <a:spcPct val="20000"/>
        </a:spcBef>
        <a:spcAft>
          <a:spcPct val="2000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2506663" indent="-280988" algn="l" rtl="0" eaLnBrk="1" fontAlgn="base" hangingPunct="1">
        <a:spcBef>
          <a:spcPct val="20000"/>
        </a:spcBef>
        <a:spcAft>
          <a:spcPct val="2000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2963863" indent="-280988" algn="l" rtl="0" eaLnBrk="1" fontAlgn="base" hangingPunct="1">
        <a:spcBef>
          <a:spcPct val="20000"/>
        </a:spcBef>
        <a:spcAft>
          <a:spcPct val="2000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11.png"/><Relationship Id="rId12" Type="http://schemas.openxmlformats.org/officeDocument/2006/relationships/image" Target="../media/image2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11" Type="http://schemas.openxmlformats.org/officeDocument/2006/relationships/image" Target="../media/image24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2.png"/><Relationship Id="rId7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«Налоговый маневр» и его влияние на стоимость сырья для нефтехимии</a:t>
            </a:r>
            <a:endParaRPr lang="en-US" smtClean="0"/>
          </a:p>
        </p:txBody>
      </p:sp>
      <p:sp>
        <p:nvSpPr>
          <p:cNvPr id="21506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«Сырьевой вектор развития нефтехимии 2015»</a:t>
            </a:r>
          </a:p>
          <a:p>
            <a:pPr eaLnBrk="1" hangingPunct="1"/>
            <a:endParaRPr smtClean="0"/>
          </a:p>
          <a:p>
            <a:pPr eaLnBrk="1" hangingPunct="1"/>
            <a:r>
              <a:rPr lang="ru-RU" smtClean="0"/>
              <a:t>Февраль</a:t>
            </a:r>
            <a:r>
              <a:rPr smtClean="0"/>
              <a:t> 201</a:t>
            </a:r>
            <a:r>
              <a:rPr lang="ru-RU" smtClean="0"/>
              <a:t>5</a:t>
            </a:r>
            <a:endParaRPr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Прямогонный бензин: параметры «налогового маневра»</a:t>
            </a:r>
            <a:endParaRPr lang="en-US" smtClean="0"/>
          </a:p>
        </p:txBody>
      </p:sp>
      <p:sp>
        <p:nvSpPr>
          <p:cNvPr id="23554" name="Text Box 4"/>
          <p:cNvSpPr txBox="1">
            <a:spLocks noChangeArrowheads="1"/>
          </p:cNvSpPr>
          <p:nvPr/>
        </p:nvSpPr>
        <p:spPr bwMode="gray">
          <a:xfrm>
            <a:off x="4664075" y="1647825"/>
            <a:ext cx="4003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Акциз и коэффициент вычета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23555" name="Line 7"/>
          <p:cNvSpPr>
            <a:spLocks noChangeShapeType="1"/>
          </p:cNvSpPr>
          <p:nvPr/>
        </p:nvSpPr>
        <p:spPr bwMode="gray">
          <a:xfrm>
            <a:off x="4664075" y="1952625"/>
            <a:ext cx="4003675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gray">
          <a:xfrm>
            <a:off x="4687888" y="3830638"/>
            <a:ext cx="4003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Экспортная пошлина, %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23557" name="Line 7"/>
          <p:cNvSpPr>
            <a:spLocks noChangeShapeType="1"/>
          </p:cNvSpPr>
          <p:nvPr/>
        </p:nvSpPr>
        <p:spPr bwMode="gray">
          <a:xfrm>
            <a:off x="4687888" y="4135438"/>
            <a:ext cx="4003675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51375" y="2043113"/>
            <a:ext cx="4029075" cy="162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51375" y="4225925"/>
            <a:ext cx="4035425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0" name="Text Box 4"/>
          <p:cNvSpPr txBox="1">
            <a:spLocks noChangeArrowheads="1"/>
          </p:cNvSpPr>
          <p:nvPr/>
        </p:nvSpPr>
        <p:spPr bwMode="gray">
          <a:xfrm>
            <a:off x="477838" y="1647825"/>
            <a:ext cx="40020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Объект налогообложения (ст. 182)</a:t>
            </a:r>
          </a:p>
        </p:txBody>
      </p:sp>
      <p:sp>
        <p:nvSpPr>
          <p:cNvPr id="23561" name="Line 7"/>
          <p:cNvSpPr>
            <a:spLocks noChangeShapeType="1"/>
          </p:cNvSpPr>
          <p:nvPr/>
        </p:nvSpPr>
        <p:spPr bwMode="gray">
          <a:xfrm>
            <a:off x="477838" y="1952625"/>
            <a:ext cx="4002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3562" name="Группа 2064"/>
          <p:cNvGrpSpPr>
            <a:grpSpLocks/>
          </p:cNvGrpSpPr>
          <p:nvPr/>
        </p:nvGrpSpPr>
        <p:grpSpPr bwMode="auto">
          <a:xfrm>
            <a:off x="477838" y="2114550"/>
            <a:ext cx="3994150" cy="539750"/>
            <a:chOff x="477837" y="2114387"/>
            <a:chExt cx="3993693" cy="540000"/>
          </a:xfrm>
        </p:grpSpPr>
        <p:grpSp>
          <p:nvGrpSpPr>
            <p:cNvPr id="23583" name="Группа 2063"/>
            <p:cNvGrpSpPr>
              <a:grpSpLocks/>
            </p:cNvGrpSpPr>
            <p:nvPr/>
          </p:nvGrpSpPr>
          <p:grpSpPr bwMode="auto">
            <a:xfrm>
              <a:off x="477837" y="2114387"/>
              <a:ext cx="1594962" cy="540000"/>
              <a:chOff x="477837" y="2114387"/>
              <a:chExt cx="1594962" cy="540000"/>
            </a:xfrm>
          </p:grpSpPr>
          <p:pic>
            <p:nvPicPr>
              <p:cNvPr id="23585" name="Рисунок 32" descr="Вырезка экрана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598348" y="2114387"/>
                <a:ext cx="474451" cy="54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586" name="Рисунок 33" descr="Вырезка экрана"/>
              <p:cNvPicPr>
                <a:picLocks noChangeAspect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477837" y="2114387"/>
                <a:ext cx="718538" cy="54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3587" name="Прямая со стрелкой 2056"/>
              <p:cNvCxnSpPr>
                <a:cxnSpLocks noChangeShapeType="1"/>
              </p:cNvCxnSpPr>
              <p:nvPr/>
            </p:nvCxnSpPr>
            <p:spPr bwMode="auto">
              <a:xfrm>
                <a:off x="1158275" y="2384387"/>
                <a:ext cx="419065" cy="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23584" name="Text Box 4"/>
            <p:cNvSpPr txBox="1">
              <a:spLocks noChangeArrowheads="1"/>
            </p:cNvSpPr>
            <p:nvPr/>
          </p:nvSpPr>
          <p:spPr bwMode="gray">
            <a:xfrm>
              <a:off x="2169618" y="2114387"/>
              <a:ext cx="230191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b">
              <a:spAutoFit/>
            </a:bodyPr>
            <a:lstStyle/>
            <a:p>
              <a:pPr eaLnBrk="0" hangingPunct="0"/>
              <a:r>
                <a:rPr lang="ru-RU" altLang="en-US" sz="1000" b="1">
                  <a:solidFill>
                    <a:srgbClr val="666666"/>
                  </a:solidFill>
                </a:rPr>
                <a:t>Реализация и передача.</a:t>
              </a:r>
            </a:p>
            <a:p>
              <a:pPr eaLnBrk="0" hangingPunct="0"/>
              <a:r>
                <a:rPr lang="ru-RU" altLang="en-US" sz="1000" b="1">
                  <a:solidFill>
                    <a:srgbClr val="666666"/>
                  </a:solidFill>
                </a:rPr>
                <a:t>Продажа конфискованных товаров.</a:t>
              </a:r>
            </a:p>
            <a:p>
              <a:pPr eaLnBrk="0" hangingPunct="0"/>
              <a:r>
                <a:rPr lang="ru-RU" altLang="en-US" sz="1000" b="1">
                  <a:solidFill>
                    <a:srgbClr val="666666"/>
                  </a:solidFill>
                </a:rPr>
                <a:t>Передача собственнику (давальцу).</a:t>
              </a:r>
            </a:p>
          </p:txBody>
        </p:sp>
      </p:grpSp>
      <p:pic>
        <p:nvPicPr>
          <p:cNvPr id="23563" name="Рисунок 52" descr="Вырезка экрана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7838" y="3138488"/>
            <a:ext cx="71913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4" name="Рисунок 55" descr="Вырезка экрана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76375" y="3138488"/>
            <a:ext cx="7191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5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6613" y="3427413"/>
            <a:ext cx="26352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25625" y="3449638"/>
            <a:ext cx="2619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567" name="Прямая со стрелкой 53"/>
          <p:cNvCxnSpPr>
            <a:cxnSpLocks noChangeShapeType="1"/>
          </p:cNvCxnSpPr>
          <p:nvPr/>
        </p:nvCxnSpPr>
        <p:spPr bwMode="auto">
          <a:xfrm>
            <a:off x="1158875" y="3398838"/>
            <a:ext cx="4191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68" name="Text Box 4"/>
          <p:cNvSpPr txBox="1">
            <a:spLocks noChangeArrowheads="1"/>
          </p:cNvSpPr>
          <p:nvPr/>
        </p:nvSpPr>
        <p:spPr bwMode="gray">
          <a:xfrm>
            <a:off x="2170113" y="3068638"/>
            <a:ext cx="22526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eaLnBrk="0" hangingPunct="0"/>
            <a:r>
              <a:rPr lang="ru-RU" altLang="en-US" sz="1000" b="1">
                <a:solidFill>
                  <a:srgbClr val="666666"/>
                </a:solidFill>
              </a:rPr>
              <a:t>Передача в структуре организации для дальнейшего производства продукции нефтехимии</a:t>
            </a:r>
          </a:p>
        </p:txBody>
      </p:sp>
      <p:grpSp>
        <p:nvGrpSpPr>
          <p:cNvPr id="23569" name="Группа 2068"/>
          <p:cNvGrpSpPr>
            <a:grpSpLocks/>
          </p:cNvGrpSpPr>
          <p:nvPr/>
        </p:nvGrpSpPr>
        <p:grpSpPr bwMode="auto">
          <a:xfrm>
            <a:off x="477838" y="4124325"/>
            <a:ext cx="3944937" cy="615950"/>
            <a:chOff x="477837" y="4261390"/>
            <a:chExt cx="3945603" cy="615553"/>
          </a:xfrm>
        </p:grpSpPr>
        <p:grpSp>
          <p:nvGrpSpPr>
            <p:cNvPr id="23577" name="Группа 2067"/>
            <p:cNvGrpSpPr>
              <a:grpSpLocks/>
            </p:cNvGrpSpPr>
            <p:nvPr/>
          </p:nvGrpSpPr>
          <p:grpSpPr bwMode="auto">
            <a:xfrm>
              <a:off x="477837" y="4261390"/>
              <a:ext cx="1717005" cy="540000"/>
              <a:chOff x="477837" y="4261390"/>
              <a:chExt cx="1717005" cy="540000"/>
            </a:xfrm>
          </p:grpSpPr>
          <p:pic>
            <p:nvPicPr>
              <p:cNvPr id="23579" name="Рисунок 64" descr="Вырезка экрана"/>
              <p:cNvPicPr>
                <a:picLocks noChangeAspect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477837" y="4261390"/>
                <a:ext cx="718538" cy="54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580" name="Рисунок 65" descr="Вырезка экрана"/>
              <p:cNvPicPr>
                <a:picLocks noChangeAspect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1476304" y="4261390"/>
                <a:ext cx="718538" cy="54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3581" name="Рисунок 68" descr="Вырезка экрана"/>
              <p:cNvPicPr>
                <a:picLocks noChangeAspect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1181620" y="4371477"/>
                <a:ext cx="281004" cy="3198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3582" name="Прямая со стрелкой 70"/>
              <p:cNvCxnSpPr>
                <a:cxnSpLocks noChangeShapeType="1"/>
              </p:cNvCxnSpPr>
              <p:nvPr/>
            </p:nvCxnSpPr>
            <p:spPr bwMode="auto">
              <a:xfrm>
                <a:off x="1158275" y="4531390"/>
                <a:ext cx="419065" cy="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  <p:sp>
          <p:nvSpPr>
            <p:cNvPr id="23578" name="Text Box 4"/>
            <p:cNvSpPr txBox="1">
              <a:spLocks noChangeArrowheads="1"/>
            </p:cNvSpPr>
            <p:nvPr/>
          </p:nvSpPr>
          <p:spPr bwMode="gray">
            <a:xfrm>
              <a:off x="2169618" y="4261390"/>
              <a:ext cx="2253822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b">
              <a:spAutoFit/>
            </a:bodyPr>
            <a:lstStyle/>
            <a:p>
              <a:pPr eaLnBrk="0" hangingPunct="0"/>
              <a:r>
                <a:rPr lang="ru-RU" altLang="en-US" sz="1000" b="1">
                  <a:solidFill>
                    <a:srgbClr val="666666"/>
                  </a:solidFill>
                </a:rPr>
                <a:t>Передача для собственных нужд и в качестве взноса. Передача на переработку на давальческой основе</a:t>
              </a:r>
            </a:p>
          </p:txBody>
        </p:sp>
      </p:grpSp>
      <p:sp>
        <p:nvSpPr>
          <p:cNvPr id="23570" name="Text Box 4"/>
          <p:cNvSpPr txBox="1">
            <a:spLocks noChangeArrowheads="1"/>
          </p:cNvSpPr>
          <p:nvPr/>
        </p:nvSpPr>
        <p:spPr bwMode="gray">
          <a:xfrm>
            <a:off x="2170113" y="5153025"/>
            <a:ext cx="2252662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eaLnBrk="0" hangingPunct="0"/>
            <a:r>
              <a:rPr lang="ru-RU" altLang="en-US" sz="1000" b="1">
                <a:solidFill>
                  <a:srgbClr val="666666"/>
                </a:solidFill>
              </a:rPr>
              <a:t>Получение и оприходование в результате оказания услуг по переработке или в результате собственного производства </a:t>
            </a:r>
          </a:p>
        </p:txBody>
      </p:sp>
      <p:grpSp>
        <p:nvGrpSpPr>
          <p:cNvPr id="23571" name="Группа 2069"/>
          <p:cNvGrpSpPr>
            <a:grpSpLocks/>
          </p:cNvGrpSpPr>
          <p:nvPr/>
        </p:nvGrpSpPr>
        <p:grpSpPr bwMode="auto">
          <a:xfrm>
            <a:off x="477838" y="5153025"/>
            <a:ext cx="1595437" cy="541338"/>
            <a:chOff x="477837" y="4908454"/>
            <a:chExt cx="1594962" cy="540000"/>
          </a:xfrm>
        </p:grpSpPr>
        <p:pic>
          <p:nvPicPr>
            <p:cNvPr id="23574" name="Рисунок 71" descr="Вырезка экрана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7837" y="4908454"/>
              <a:ext cx="718538" cy="54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3575" name="Рисунок 74" descr="Вырезка экрана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98348" y="4908454"/>
              <a:ext cx="474451" cy="54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3576" name="Прямая со стрелкой 75"/>
            <p:cNvCxnSpPr>
              <a:cxnSpLocks noChangeShapeType="1"/>
            </p:cNvCxnSpPr>
            <p:nvPr/>
          </p:nvCxnSpPr>
          <p:spPr bwMode="auto">
            <a:xfrm>
              <a:off x="1158275" y="5178454"/>
              <a:ext cx="419065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pic>
        <p:nvPicPr>
          <p:cNvPr id="23572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36625" y="5170488"/>
            <a:ext cx="860425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3" name="Рисунок 46" descr="Вырезка экрана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154113" y="3038475"/>
            <a:ext cx="334962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Схема выплат акциза и применения вычета</a:t>
            </a:r>
            <a:endParaRPr lang="en-US" smtClean="0"/>
          </a:p>
        </p:txBody>
      </p:sp>
      <p:sp>
        <p:nvSpPr>
          <p:cNvPr id="24578" name="Text Box 4"/>
          <p:cNvSpPr txBox="1">
            <a:spLocks noChangeArrowheads="1"/>
          </p:cNvSpPr>
          <p:nvPr/>
        </p:nvSpPr>
        <p:spPr bwMode="gray">
          <a:xfrm>
            <a:off x="4664075" y="1647825"/>
            <a:ext cx="4003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Комментарий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24579" name="Line 7"/>
          <p:cNvSpPr>
            <a:spLocks noChangeShapeType="1"/>
          </p:cNvSpPr>
          <p:nvPr/>
        </p:nvSpPr>
        <p:spPr bwMode="gray">
          <a:xfrm>
            <a:off x="4664075" y="1952625"/>
            <a:ext cx="4003675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gray">
          <a:xfrm>
            <a:off x="477838" y="1647825"/>
            <a:ext cx="40020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Схема выплат акциза </a:t>
            </a:r>
          </a:p>
        </p:txBody>
      </p:sp>
      <p:sp>
        <p:nvSpPr>
          <p:cNvPr id="24581" name="Line 7"/>
          <p:cNvSpPr>
            <a:spLocks noChangeShapeType="1"/>
          </p:cNvSpPr>
          <p:nvPr/>
        </p:nvSpPr>
        <p:spPr bwMode="gray">
          <a:xfrm>
            <a:off x="477838" y="1952625"/>
            <a:ext cx="4002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4582" name="Группа 2047"/>
          <p:cNvGrpSpPr>
            <a:grpSpLocks/>
          </p:cNvGrpSpPr>
          <p:nvPr/>
        </p:nvGrpSpPr>
        <p:grpSpPr bwMode="auto">
          <a:xfrm>
            <a:off x="457200" y="2063750"/>
            <a:ext cx="8232775" cy="976313"/>
            <a:chOff x="457200" y="2063829"/>
            <a:chExt cx="8232775" cy="975453"/>
          </a:xfrm>
        </p:grpSpPr>
        <p:sp>
          <p:nvSpPr>
            <p:cNvPr id="24611" name="Text Box 4"/>
            <p:cNvSpPr txBox="1">
              <a:spLocks noChangeArrowheads="1"/>
            </p:cNvSpPr>
            <p:nvPr/>
          </p:nvSpPr>
          <p:spPr bwMode="gray">
            <a:xfrm>
              <a:off x="4664552" y="2114386"/>
              <a:ext cx="402542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ru-RU" altLang="en-US" sz="1000" b="1">
                  <a:solidFill>
                    <a:srgbClr val="666666"/>
                  </a:solidFill>
                </a:rPr>
                <a:t>Сумма акциза не предъявляется и не выделяется отдельной строкой</a:t>
              </a:r>
            </a:p>
          </p:txBody>
        </p:sp>
        <p:grpSp>
          <p:nvGrpSpPr>
            <p:cNvPr id="24612" name="Группа 11"/>
            <p:cNvGrpSpPr>
              <a:grpSpLocks/>
            </p:cNvGrpSpPr>
            <p:nvPr/>
          </p:nvGrpSpPr>
          <p:grpSpPr bwMode="auto">
            <a:xfrm>
              <a:off x="457200" y="2063829"/>
              <a:ext cx="4023360" cy="975453"/>
              <a:chOff x="457200" y="2063829"/>
              <a:chExt cx="4023360" cy="975453"/>
            </a:xfrm>
          </p:grpSpPr>
          <p:pic>
            <p:nvPicPr>
              <p:cNvPr id="24613" name="Рисунок 43" descr="Вырезка экрана"/>
              <p:cNvPicPr>
                <a:picLocks noChangeAspect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457200" y="2063829"/>
                <a:ext cx="865981" cy="8473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614" name="Рисунок 44" descr="Вырезка экрана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424739" y="2063829"/>
                <a:ext cx="1055821" cy="846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24615" name="Группа 10"/>
              <p:cNvGrpSpPr>
                <a:grpSpLocks/>
              </p:cNvGrpSpPr>
              <p:nvPr/>
            </p:nvGrpSpPr>
            <p:grpSpPr bwMode="auto">
              <a:xfrm>
                <a:off x="1312864" y="2063829"/>
                <a:ext cx="1910678" cy="975453"/>
                <a:chOff x="1312864" y="2186066"/>
                <a:chExt cx="1910678" cy="975453"/>
              </a:xfrm>
            </p:grpSpPr>
            <p:cxnSp>
              <p:nvCxnSpPr>
                <p:cNvPr id="24616" name="Прямая со стрелкой 2056"/>
                <p:cNvCxnSpPr>
                  <a:cxnSpLocks noChangeShapeType="1"/>
                </p:cNvCxnSpPr>
                <p:nvPr/>
              </p:nvCxnSpPr>
              <p:spPr bwMode="auto">
                <a:xfrm>
                  <a:off x="1524379" y="2434156"/>
                  <a:ext cx="419065" cy="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</p:cxnSp>
            <p:pic>
              <p:nvPicPr>
                <p:cNvPr id="24617" name="Рисунок 46" descr="Вырезка экрана"/>
                <p:cNvPicPr>
                  <a:picLocks noChangeAspect="1"/>
                </p:cNvPicPr>
                <p:nvPr/>
              </p:nvPicPr>
              <p:blipFill>
                <a:blip r:embed="rId4"/>
                <a:srcRect/>
                <a:stretch>
                  <a:fillRect/>
                </a:stretch>
              </p:blipFill>
              <p:spPr bwMode="auto">
                <a:xfrm>
                  <a:off x="2144642" y="2186066"/>
                  <a:ext cx="458638" cy="4948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24618" name="Прямая со стрелкой 47"/>
                <p:cNvCxnSpPr>
                  <a:cxnSpLocks noChangeShapeType="1"/>
                </p:cNvCxnSpPr>
                <p:nvPr/>
              </p:nvCxnSpPr>
              <p:spPr bwMode="auto">
                <a:xfrm>
                  <a:off x="2804477" y="2434156"/>
                  <a:ext cx="419065" cy="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</p:cxnSp>
            <p:pic>
              <p:nvPicPr>
                <p:cNvPr id="24619" name="Picture 3"/>
                <p:cNvPicPr>
                  <a:picLocks noChangeAspect="1" noChangeArrowheads="1"/>
                </p:cNvPicPr>
                <p:nvPr/>
              </p:nvPicPr>
              <p:blipFill>
                <a:blip r:embed="rId5"/>
                <a:srcRect/>
                <a:stretch>
                  <a:fillRect/>
                </a:stretch>
              </p:blipFill>
              <p:spPr bwMode="auto">
                <a:xfrm>
                  <a:off x="1984662" y="2856489"/>
                  <a:ext cx="446805" cy="3050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24620" name="Прямая со стрелкой 51"/>
                <p:cNvCxnSpPr>
                  <a:cxnSpLocks noChangeShapeType="1"/>
                </p:cNvCxnSpPr>
                <p:nvPr/>
              </p:nvCxnSpPr>
              <p:spPr bwMode="auto">
                <a:xfrm>
                  <a:off x="1312864" y="2434156"/>
                  <a:ext cx="620263" cy="507163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</p:cxnSp>
            <p:pic>
              <p:nvPicPr>
                <p:cNvPr id="24621" name="Picture 2"/>
                <p:cNvPicPr>
                  <a:picLocks noChangeAspect="1" noChangeArrowheads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1497078" y="2545902"/>
                  <a:ext cx="249285" cy="28366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</p:grpSp>
      <p:grpSp>
        <p:nvGrpSpPr>
          <p:cNvPr id="24583" name="Группа 29"/>
          <p:cNvGrpSpPr>
            <a:grpSpLocks/>
          </p:cNvGrpSpPr>
          <p:nvPr/>
        </p:nvGrpSpPr>
        <p:grpSpPr bwMode="auto">
          <a:xfrm>
            <a:off x="457200" y="3311525"/>
            <a:ext cx="8232775" cy="922338"/>
            <a:chOff x="457200" y="3320585"/>
            <a:chExt cx="8232775" cy="922665"/>
          </a:xfrm>
        </p:grpSpPr>
        <p:pic>
          <p:nvPicPr>
            <p:cNvPr id="24601" name="Рисунок 33" descr="Вырезка экрана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593379" y="3350178"/>
              <a:ext cx="718538" cy="54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2" name="Рисунок 59" descr="Вырезка экрана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7200" y="3350178"/>
              <a:ext cx="865981" cy="847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3" name="Рисунок 32" descr="Вырезка экрана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182062" y="3320585"/>
              <a:ext cx="421218" cy="479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4604" name="Прямая со стрелкой 60"/>
            <p:cNvCxnSpPr>
              <a:cxnSpLocks noChangeShapeType="1"/>
            </p:cNvCxnSpPr>
            <p:nvPr/>
          </p:nvCxnSpPr>
          <p:spPr bwMode="auto">
            <a:xfrm>
              <a:off x="1524379" y="3560289"/>
              <a:ext cx="419065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4605" name="Прямая со стрелкой 61"/>
            <p:cNvCxnSpPr>
              <a:cxnSpLocks noChangeShapeType="1"/>
            </p:cNvCxnSpPr>
            <p:nvPr/>
          </p:nvCxnSpPr>
          <p:spPr bwMode="auto">
            <a:xfrm>
              <a:off x="2804477" y="3560289"/>
              <a:ext cx="419065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4606" name="Прямая со стрелкой 67"/>
            <p:cNvCxnSpPr>
              <a:cxnSpLocks noChangeShapeType="1"/>
            </p:cNvCxnSpPr>
            <p:nvPr/>
          </p:nvCxnSpPr>
          <p:spPr bwMode="auto">
            <a:xfrm flipH="1">
              <a:off x="1472550" y="3770401"/>
              <a:ext cx="2092076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4607" name="Прямая со стрелкой 69"/>
            <p:cNvCxnSpPr>
              <a:cxnSpLocks noChangeShapeType="1"/>
            </p:cNvCxnSpPr>
            <p:nvPr/>
          </p:nvCxnSpPr>
          <p:spPr bwMode="auto">
            <a:xfrm>
              <a:off x="1323181" y="3773846"/>
              <a:ext cx="609946" cy="316889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pic>
          <p:nvPicPr>
            <p:cNvPr id="24608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984661" y="3938220"/>
              <a:ext cx="446805" cy="3050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609" name="Picture 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505121" y="3834425"/>
              <a:ext cx="249285" cy="283669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24610" name="Text Box 4"/>
            <p:cNvSpPr txBox="1">
              <a:spLocks noChangeArrowheads="1"/>
            </p:cNvSpPr>
            <p:nvPr/>
          </p:nvSpPr>
          <p:spPr bwMode="gray">
            <a:xfrm>
              <a:off x="4664552" y="3350178"/>
              <a:ext cx="4025423" cy="6155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ru-RU" altLang="en-US" sz="1000" b="1">
                  <a:solidFill>
                    <a:srgbClr val="666666"/>
                  </a:solidFill>
                </a:rPr>
                <a:t>«…при представлении документов, подтверждающих направление прямогонного бензина для производства продукции нефтехимии лицам, имеющим свидетельство на переработку прямогонного бензина»</a:t>
              </a:r>
            </a:p>
          </p:txBody>
        </p:sp>
      </p:grpSp>
      <p:sp>
        <p:nvSpPr>
          <p:cNvPr id="24584" name="Line 7"/>
          <p:cNvSpPr>
            <a:spLocks noChangeShapeType="1"/>
          </p:cNvSpPr>
          <p:nvPr/>
        </p:nvSpPr>
        <p:spPr bwMode="gray">
          <a:xfrm>
            <a:off x="477838" y="3175000"/>
            <a:ext cx="8189912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5" name="Line 7"/>
          <p:cNvSpPr>
            <a:spLocks noChangeShapeType="1"/>
          </p:cNvSpPr>
          <p:nvPr/>
        </p:nvSpPr>
        <p:spPr bwMode="gray">
          <a:xfrm>
            <a:off x="477838" y="4368800"/>
            <a:ext cx="8189912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4586" name="Группа 28"/>
          <p:cNvGrpSpPr>
            <a:grpSpLocks/>
          </p:cNvGrpSpPr>
          <p:nvPr/>
        </p:nvGrpSpPr>
        <p:grpSpPr bwMode="auto">
          <a:xfrm>
            <a:off x="355600" y="4505325"/>
            <a:ext cx="8334375" cy="1384300"/>
            <a:chOff x="354879" y="4504995"/>
            <a:chExt cx="8335096" cy="1384995"/>
          </a:xfrm>
        </p:grpSpPr>
        <p:pic>
          <p:nvPicPr>
            <p:cNvPr id="24587" name="Рисунок 80" descr="Вырезка экрана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97078" y="4533594"/>
              <a:ext cx="1055821" cy="846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8" name="Рисунок 82" descr="Вырезка экрана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54879" y="4533594"/>
              <a:ext cx="718538" cy="54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9" name="Рисунок 83" descr="Вырезка экрана"/>
            <p:cNvPicPr>
              <a:picLocks noChangeAspect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50192" y="5094288"/>
              <a:ext cx="527911" cy="42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0" name="Рисунок 22" descr="Вырезка экрана"/>
            <p:cNvPicPr>
              <a:picLocks noChangeAspect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3151189" y="4504995"/>
              <a:ext cx="1329371" cy="694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4591" name="Прямая со стрелкой 88"/>
            <p:cNvCxnSpPr>
              <a:cxnSpLocks noChangeShapeType="1"/>
            </p:cNvCxnSpPr>
            <p:nvPr/>
          </p:nvCxnSpPr>
          <p:spPr bwMode="auto">
            <a:xfrm>
              <a:off x="1053485" y="4797723"/>
              <a:ext cx="419065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4592" name="Прямая со стрелкой 89"/>
            <p:cNvCxnSpPr>
              <a:cxnSpLocks noChangeShapeType="1"/>
            </p:cNvCxnSpPr>
            <p:nvPr/>
          </p:nvCxnSpPr>
          <p:spPr bwMode="auto">
            <a:xfrm>
              <a:off x="1053485" y="5199554"/>
              <a:ext cx="419065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4593" name="Прямая со стрелкой 90"/>
            <p:cNvCxnSpPr>
              <a:cxnSpLocks noChangeShapeType="1"/>
            </p:cNvCxnSpPr>
            <p:nvPr/>
          </p:nvCxnSpPr>
          <p:spPr bwMode="auto">
            <a:xfrm>
              <a:off x="2431466" y="4797723"/>
              <a:ext cx="525693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4594" name="Прямая со стрелкой 91"/>
            <p:cNvCxnSpPr>
              <a:cxnSpLocks noChangeShapeType="1"/>
            </p:cNvCxnSpPr>
            <p:nvPr/>
          </p:nvCxnSpPr>
          <p:spPr bwMode="auto">
            <a:xfrm>
              <a:off x="2552899" y="4956594"/>
              <a:ext cx="854566" cy="51296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pic>
          <p:nvPicPr>
            <p:cNvPr id="24595" name="Рисунок 93" descr="Вырезка экрана"/>
            <p:cNvPicPr>
              <a:picLocks noChangeAspect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3407465" y="5305788"/>
              <a:ext cx="533400" cy="37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96" name="Text Box 4"/>
            <p:cNvSpPr txBox="1">
              <a:spLocks noChangeArrowheads="1"/>
            </p:cNvSpPr>
            <p:nvPr/>
          </p:nvSpPr>
          <p:spPr bwMode="gray">
            <a:xfrm>
              <a:off x="2984694" y="5136130"/>
              <a:ext cx="238848" cy="1538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altLang="en-US" sz="1000" b="1"/>
                <a:t>K=1</a:t>
              </a:r>
              <a:endParaRPr lang="ru-RU" altLang="en-US" sz="1000" b="1"/>
            </a:p>
          </p:txBody>
        </p:sp>
        <p:sp>
          <p:nvSpPr>
            <p:cNvPr id="24597" name="Text Box 4"/>
            <p:cNvSpPr txBox="1">
              <a:spLocks noChangeArrowheads="1"/>
            </p:cNvSpPr>
            <p:nvPr/>
          </p:nvSpPr>
          <p:spPr bwMode="gray">
            <a:xfrm>
              <a:off x="2719059" y="4718286"/>
              <a:ext cx="92974" cy="1538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altLang="en-US" sz="1000" b="1"/>
                <a:t>K</a:t>
              </a:r>
              <a:endParaRPr lang="ru-RU" altLang="en-US" sz="1000" b="1"/>
            </a:p>
          </p:txBody>
        </p:sp>
        <p:sp>
          <p:nvSpPr>
            <p:cNvPr id="24598" name="Text Box 4"/>
            <p:cNvSpPr txBox="1">
              <a:spLocks noChangeArrowheads="1"/>
            </p:cNvSpPr>
            <p:nvPr/>
          </p:nvSpPr>
          <p:spPr bwMode="gray">
            <a:xfrm>
              <a:off x="4664552" y="4504995"/>
              <a:ext cx="4025423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eaLnBrk="0" hangingPunct="0"/>
              <a:r>
                <a:rPr lang="ru-RU" altLang="en-US" sz="1000" b="1">
                  <a:solidFill>
                    <a:srgbClr val="666666"/>
                  </a:solidFill>
                </a:rPr>
                <a:t>«…В случае использования полученного (оприходованного) прямогонного бензина для производства продукции нефтехимии, если такая продукция нефтехимии произведена в результате химических превращений, протекающих при температуре выше 700 градусов Цельсия (согласно технической документации на технологическое оборудование, посредством которого осуществляются химические превращения), или в результате дегидрирования бензиновых фракций»</a:t>
              </a:r>
            </a:p>
          </p:txBody>
        </p:sp>
        <p:pic>
          <p:nvPicPr>
            <p:cNvPr id="24599" name="Picture 3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2458589" y="4718286"/>
              <a:ext cx="246213" cy="1680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24600" name="Picture 3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2714448" y="5137700"/>
              <a:ext cx="246213" cy="1680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Влияние налогового маневра на цену и стоимость прямогонного бензина</a:t>
            </a:r>
            <a:endParaRPr lang="en-US" smtClean="0"/>
          </a:p>
        </p:txBody>
      </p:sp>
      <p:sp>
        <p:nvSpPr>
          <p:cNvPr id="25602" name="Text Box 4"/>
          <p:cNvSpPr txBox="1">
            <a:spLocks noChangeArrowheads="1"/>
          </p:cNvSpPr>
          <p:nvPr/>
        </p:nvSpPr>
        <p:spPr bwMode="gray">
          <a:xfrm>
            <a:off x="477838" y="1423988"/>
            <a:ext cx="40020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Цена и «стоимость» прямогонного бензина, руб./т без акциза и НДС </a:t>
            </a:r>
          </a:p>
        </p:txBody>
      </p:sp>
      <p:sp>
        <p:nvSpPr>
          <p:cNvPr id="25603" name="Line 7"/>
          <p:cNvSpPr>
            <a:spLocks noChangeShapeType="1"/>
          </p:cNvSpPr>
          <p:nvPr/>
        </p:nvSpPr>
        <p:spPr bwMode="gray">
          <a:xfrm>
            <a:off x="477838" y="1947863"/>
            <a:ext cx="4002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gray">
          <a:xfrm>
            <a:off x="4684713" y="1639888"/>
            <a:ext cx="40020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Акциз и «вычет», руб./т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25605" name="Line 7"/>
          <p:cNvSpPr>
            <a:spLocks noChangeShapeType="1"/>
          </p:cNvSpPr>
          <p:nvPr/>
        </p:nvSpPr>
        <p:spPr bwMode="gray">
          <a:xfrm>
            <a:off x="4684713" y="1947863"/>
            <a:ext cx="4002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6" name="Text Box 4"/>
          <p:cNvSpPr txBox="1">
            <a:spLocks noChangeArrowheads="1"/>
          </p:cNvSpPr>
          <p:nvPr/>
        </p:nvSpPr>
        <p:spPr bwMode="gray">
          <a:xfrm>
            <a:off x="4684713" y="4017963"/>
            <a:ext cx="40020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Прогноз, руб./т без акциза и НДС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gray">
          <a:xfrm>
            <a:off x="4684713" y="4325938"/>
            <a:ext cx="4002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560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4713" y="2024063"/>
            <a:ext cx="4011612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олилиния 8"/>
          <p:cNvSpPr/>
          <p:nvPr/>
        </p:nvSpPr>
        <p:spPr bwMode="auto">
          <a:xfrm>
            <a:off x="920750" y="3136900"/>
            <a:ext cx="3429000" cy="2044700"/>
          </a:xfrm>
          <a:custGeom>
            <a:avLst/>
            <a:gdLst>
              <a:gd name="connsiteX0" fmla="*/ 6350 w 3429000"/>
              <a:gd name="connsiteY0" fmla="*/ 1085850 h 2044700"/>
              <a:gd name="connsiteX1" fmla="*/ 260350 w 3429000"/>
              <a:gd name="connsiteY1" fmla="*/ 876300 h 2044700"/>
              <a:gd name="connsiteX2" fmla="*/ 527050 w 3429000"/>
              <a:gd name="connsiteY2" fmla="*/ 666750 h 2044700"/>
              <a:gd name="connsiteX3" fmla="*/ 825500 w 3429000"/>
              <a:gd name="connsiteY3" fmla="*/ 476250 h 2044700"/>
              <a:gd name="connsiteX4" fmla="*/ 1123950 w 3429000"/>
              <a:gd name="connsiteY4" fmla="*/ 323850 h 2044700"/>
              <a:gd name="connsiteX5" fmla="*/ 1435100 w 3429000"/>
              <a:gd name="connsiteY5" fmla="*/ 184150 h 2044700"/>
              <a:gd name="connsiteX6" fmla="*/ 1758950 w 3429000"/>
              <a:gd name="connsiteY6" fmla="*/ 76200 h 2044700"/>
              <a:gd name="connsiteX7" fmla="*/ 2076450 w 3429000"/>
              <a:gd name="connsiteY7" fmla="*/ 19050 h 2044700"/>
              <a:gd name="connsiteX8" fmla="*/ 2419350 w 3429000"/>
              <a:gd name="connsiteY8" fmla="*/ 0 h 2044700"/>
              <a:gd name="connsiteX9" fmla="*/ 2743200 w 3429000"/>
              <a:gd name="connsiteY9" fmla="*/ 31750 h 2044700"/>
              <a:gd name="connsiteX10" fmla="*/ 2959100 w 3429000"/>
              <a:gd name="connsiteY10" fmla="*/ 76200 h 2044700"/>
              <a:gd name="connsiteX11" fmla="*/ 3257550 w 3429000"/>
              <a:gd name="connsiteY11" fmla="*/ 152400 h 2044700"/>
              <a:gd name="connsiteX12" fmla="*/ 3429000 w 3429000"/>
              <a:gd name="connsiteY12" fmla="*/ 222250 h 2044700"/>
              <a:gd name="connsiteX13" fmla="*/ 3429000 w 3429000"/>
              <a:gd name="connsiteY13" fmla="*/ 2044700 h 2044700"/>
              <a:gd name="connsiteX14" fmla="*/ 0 w 3429000"/>
              <a:gd name="connsiteY14" fmla="*/ 2044700 h 2044700"/>
              <a:gd name="connsiteX15" fmla="*/ 6350 w 3429000"/>
              <a:gd name="connsiteY15" fmla="*/ 1085850 h 2044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429000" h="2044700">
                <a:moveTo>
                  <a:pt x="6350" y="1085850"/>
                </a:moveTo>
                <a:lnTo>
                  <a:pt x="260350" y="876300"/>
                </a:lnTo>
                <a:lnTo>
                  <a:pt x="527050" y="666750"/>
                </a:lnTo>
                <a:lnTo>
                  <a:pt x="825500" y="476250"/>
                </a:lnTo>
                <a:lnTo>
                  <a:pt x="1123950" y="323850"/>
                </a:lnTo>
                <a:lnTo>
                  <a:pt x="1435100" y="184150"/>
                </a:lnTo>
                <a:lnTo>
                  <a:pt x="1758950" y="76200"/>
                </a:lnTo>
                <a:lnTo>
                  <a:pt x="2076450" y="19050"/>
                </a:lnTo>
                <a:lnTo>
                  <a:pt x="2419350" y="0"/>
                </a:lnTo>
                <a:lnTo>
                  <a:pt x="2743200" y="31750"/>
                </a:lnTo>
                <a:lnTo>
                  <a:pt x="2959100" y="76200"/>
                </a:lnTo>
                <a:lnTo>
                  <a:pt x="3257550" y="152400"/>
                </a:lnTo>
                <a:lnTo>
                  <a:pt x="3429000" y="222250"/>
                </a:lnTo>
                <a:lnTo>
                  <a:pt x="3429000" y="2044700"/>
                </a:lnTo>
                <a:lnTo>
                  <a:pt x="0" y="2044700"/>
                </a:lnTo>
                <a:cubicBezTo>
                  <a:pt x="2117" y="1725083"/>
                  <a:pt x="4233" y="1405467"/>
                  <a:pt x="6350" y="108585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defRPr/>
            </a:pPr>
            <a:endParaRPr lang="ru-RU" sz="1400" b="1" dirty="0" err="1">
              <a:solidFill>
                <a:schemeClr val="bg1"/>
              </a:solidFill>
              <a:cs typeface="+mn-cs"/>
            </a:endParaRPr>
          </a:p>
        </p:txBody>
      </p:sp>
      <p:pic>
        <p:nvPicPr>
          <p:cNvPr id="2561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2003425"/>
            <a:ext cx="4005263" cy="427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1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4314825"/>
            <a:ext cx="41148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Бензол, параксилол, ортоксилол: параметры «налогового маневра»</a:t>
            </a:r>
            <a:endParaRPr lang="en-US" smtClean="0"/>
          </a:p>
        </p:txBody>
      </p:sp>
      <p:sp>
        <p:nvSpPr>
          <p:cNvPr id="27650" name="Text Box 4"/>
          <p:cNvSpPr txBox="1">
            <a:spLocks noChangeArrowheads="1"/>
          </p:cNvSpPr>
          <p:nvPr/>
        </p:nvSpPr>
        <p:spPr bwMode="gray">
          <a:xfrm>
            <a:off x="4664075" y="1647825"/>
            <a:ext cx="4003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Акциз и коэффициент вычета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27651" name="Line 7"/>
          <p:cNvSpPr>
            <a:spLocks noChangeShapeType="1"/>
          </p:cNvSpPr>
          <p:nvPr/>
        </p:nvSpPr>
        <p:spPr bwMode="gray">
          <a:xfrm>
            <a:off x="4664075" y="1952625"/>
            <a:ext cx="4003675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gray">
          <a:xfrm>
            <a:off x="4687888" y="3830638"/>
            <a:ext cx="4003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Экспортная пошлина, %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27653" name="Line 7"/>
          <p:cNvSpPr>
            <a:spLocks noChangeShapeType="1"/>
          </p:cNvSpPr>
          <p:nvPr/>
        </p:nvSpPr>
        <p:spPr bwMode="gray">
          <a:xfrm>
            <a:off x="4687888" y="4135438"/>
            <a:ext cx="4003675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7654" name="Text Box 4"/>
          <p:cNvSpPr txBox="1">
            <a:spLocks noChangeArrowheads="1"/>
          </p:cNvSpPr>
          <p:nvPr/>
        </p:nvSpPr>
        <p:spPr bwMode="gray">
          <a:xfrm>
            <a:off x="477838" y="1647825"/>
            <a:ext cx="40020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Объект налогообложения (ст. 182)</a:t>
            </a: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gray">
          <a:xfrm>
            <a:off x="477838" y="1952625"/>
            <a:ext cx="4002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7656" name="Группа 2070"/>
          <p:cNvGrpSpPr>
            <a:grpSpLocks/>
          </p:cNvGrpSpPr>
          <p:nvPr/>
        </p:nvGrpSpPr>
        <p:grpSpPr bwMode="auto">
          <a:xfrm>
            <a:off x="477838" y="2074863"/>
            <a:ext cx="3944937" cy="625475"/>
            <a:chOff x="477837" y="4908454"/>
            <a:chExt cx="3945603" cy="625309"/>
          </a:xfrm>
        </p:grpSpPr>
        <p:sp>
          <p:nvSpPr>
            <p:cNvPr id="27692" name="Text Box 4"/>
            <p:cNvSpPr txBox="1">
              <a:spLocks noChangeArrowheads="1"/>
            </p:cNvSpPr>
            <p:nvPr/>
          </p:nvSpPr>
          <p:spPr bwMode="gray">
            <a:xfrm>
              <a:off x="2169618" y="4908454"/>
              <a:ext cx="2253822" cy="153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b">
              <a:spAutoFit/>
            </a:bodyPr>
            <a:lstStyle/>
            <a:p>
              <a:pPr eaLnBrk="0" hangingPunct="0"/>
              <a:r>
                <a:rPr lang="ru-RU" altLang="en-US" sz="1000" b="1">
                  <a:solidFill>
                    <a:srgbClr val="666666"/>
                  </a:solidFill>
                </a:rPr>
                <a:t>Получение и приобретение</a:t>
              </a:r>
            </a:p>
          </p:txBody>
        </p:sp>
        <p:grpSp>
          <p:nvGrpSpPr>
            <p:cNvPr id="27693" name="Группа 2069"/>
            <p:cNvGrpSpPr>
              <a:grpSpLocks/>
            </p:cNvGrpSpPr>
            <p:nvPr/>
          </p:nvGrpSpPr>
          <p:grpSpPr bwMode="auto">
            <a:xfrm>
              <a:off x="477837" y="4908454"/>
              <a:ext cx="1594962" cy="625309"/>
              <a:chOff x="477837" y="4908454"/>
              <a:chExt cx="1594962" cy="625309"/>
            </a:xfrm>
          </p:grpSpPr>
          <p:pic>
            <p:nvPicPr>
              <p:cNvPr id="27694" name="Рисунок 71" descr="Вырезка экрана"/>
              <p:cNvPicPr>
                <a:picLocks noChangeAspect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477837" y="4908454"/>
                <a:ext cx="718538" cy="54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695" name="Picture 2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932408" y="5274286"/>
                <a:ext cx="262907" cy="2594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696" name="Рисунок 74" descr="Вырезка экрана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598348" y="4908454"/>
                <a:ext cx="474451" cy="54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27697" name="Прямая со стрелкой 75"/>
              <p:cNvCxnSpPr>
                <a:cxnSpLocks noChangeShapeType="1"/>
              </p:cNvCxnSpPr>
              <p:nvPr/>
            </p:nvCxnSpPr>
            <p:spPr bwMode="auto">
              <a:xfrm>
                <a:off x="1158275" y="5178454"/>
                <a:ext cx="419065" cy="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</p:cxnSp>
        </p:grpSp>
      </p:grpSp>
      <p:pic>
        <p:nvPicPr>
          <p:cNvPr id="27657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52963" y="2017713"/>
            <a:ext cx="4029075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1850" y="4235450"/>
            <a:ext cx="4035425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7659" name="Группа 6"/>
          <p:cNvGrpSpPr>
            <a:grpSpLocks/>
          </p:cNvGrpSpPr>
          <p:nvPr/>
        </p:nvGrpSpPr>
        <p:grpSpPr bwMode="auto">
          <a:xfrm>
            <a:off x="477838" y="2967038"/>
            <a:ext cx="3944937" cy="644525"/>
            <a:chOff x="477837" y="3154275"/>
            <a:chExt cx="3945603" cy="643454"/>
          </a:xfrm>
        </p:grpSpPr>
        <p:grpSp>
          <p:nvGrpSpPr>
            <p:cNvPr id="27684" name="Группа 1"/>
            <p:cNvGrpSpPr>
              <a:grpSpLocks/>
            </p:cNvGrpSpPr>
            <p:nvPr/>
          </p:nvGrpSpPr>
          <p:grpSpPr bwMode="auto">
            <a:xfrm>
              <a:off x="477837" y="3154275"/>
              <a:ext cx="3945603" cy="540000"/>
              <a:chOff x="477837" y="2829305"/>
              <a:chExt cx="3945603" cy="540000"/>
            </a:xfrm>
          </p:grpSpPr>
          <p:grpSp>
            <p:nvGrpSpPr>
              <p:cNvPr id="27686" name="Группа 2067"/>
              <p:cNvGrpSpPr>
                <a:grpSpLocks/>
              </p:cNvGrpSpPr>
              <p:nvPr/>
            </p:nvGrpSpPr>
            <p:grpSpPr bwMode="auto">
              <a:xfrm>
                <a:off x="477837" y="2829305"/>
                <a:ext cx="1717005" cy="540000"/>
                <a:chOff x="477837" y="4261390"/>
                <a:chExt cx="1717005" cy="540000"/>
              </a:xfrm>
            </p:grpSpPr>
            <p:pic>
              <p:nvPicPr>
                <p:cNvPr id="27688" name="Рисунок 64" descr="Вырезка экрана"/>
                <p:cNvPicPr>
                  <a:picLocks noChangeAspect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77837" y="4261390"/>
                  <a:ext cx="718538" cy="54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689" name="Рисунок 65" descr="Вырезка экрана"/>
                <p:cNvPicPr>
                  <a:picLocks noChangeAspect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1476304" y="4261390"/>
                  <a:ext cx="718538" cy="54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690" name="Рисунок 68" descr="Вырезка экрана"/>
                <p:cNvPicPr>
                  <a:picLocks noChangeAspect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181620" y="4371477"/>
                  <a:ext cx="281004" cy="3198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27691" name="Прямая со стрелкой 70"/>
                <p:cNvCxnSpPr>
                  <a:cxnSpLocks noChangeShapeType="1"/>
                </p:cNvCxnSpPr>
                <p:nvPr/>
              </p:nvCxnSpPr>
              <p:spPr bwMode="auto">
                <a:xfrm>
                  <a:off x="1158275" y="4531390"/>
                  <a:ext cx="419065" cy="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</p:cxnSp>
          </p:grpSp>
          <p:sp>
            <p:nvSpPr>
              <p:cNvPr id="27687" name="Text Box 4"/>
              <p:cNvSpPr txBox="1">
                <a:spLocks noChangeArrowheads="1"/>
              </p:cNvSpPr>
              <p:nvPr/>
            </p:nvSpPr>
            <p:spPr bwMode="gray">
              <a:xfrm>
                <a:off x="2169618" y="2829305"/>
                <a:ext cx="2253822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 anchor="b">
                <a:spAutoFit/>
              </a:bodyPr>
              <a:lstStyle/>
              <a:p>
                <a:pPr eaLnBrk="0" hangingPunct="0"/>
                <a:r>
                  <a:rPr lang="ru-RU" altLang="en-US" sz="1000" b="1">
                    <a:solidFill>
                      <a:srgbClr val="666666"/>
                    </a:solidFill>
                  </a:rPr>
                  <a:t>Оприходование в результате оказания услуг по переработке</a:t>
                </a:r>
              </a:p>
            </p:txBody>
          </p:sp>
        </p:grpSp>
        <p:pic>
          <p:nvPicPr>
            <p:cNvPr id="27685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06711" y="3538252"/>
              <a:ext cx="262907" cy="259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7660" name="Группа 7"/>
          <p:cNvGrpSpPr>
            <a:grpSpLocks/>
          </p:cNvGrpSpPr>
          <p:nvPr/>
        </p:nvGrpSpPr>
        <p:grpSpPr bwMode="auto">
          <a:xfrm>
            <a:off x="477838" y="3878263"/>
            <a:ext cx="3944937" cy="644525"/>
            <a:chOff x="477837" y="4251392"/>
            <a:chExt cx="3945603" cy="644743"/>
          </a:xfrm>
        </p:grpSpPr>
        <p:grpSp>
          <p:nvGrpSpPr>
            <p:cNvPr id="27675" name="Группа 2"/>
            <p:cNvGrpSpPr>
              <a:grpSpLocks/>
            </p:cNvGrpSpPr>
            <p:nvPr/>
          </p:nvGrpSpPr>
          <p:grpSpPr bwMode="auto">
            <a:xfrm>
              <a:off x="477837" y="4251392"/>
              <a:ext cx="3945603" cy="540000"/>
              <a:chOff x="477837" y="3560977"/>
              <a:chExt cx="3945603" cy="540000"/>
            </a:xfrm>
          </p:grpSpPr>
          <p:grpSp>
            <p:nvGrpSpPr>
              <p:cNvPr id="27678" name="Группа 47"/>
              <p:cNvGrpSpPr>
                <a:grpSpLocks/>
              </p:cNvGrpSpPr>
              <p:nvPr/>
            </p:nvGrpSpPr>
            <p:grpSpPr bwMode="auto">
              <a:xfrm>
                <a:off x="477837" y="3560977"/>
                <a:ext cx="1717005" cy="540000"/>
                <a:chOff x="477837" y="4261390"/>
                <a:chExt cx="1717005" cy="540000"/>
              </a:xfrm>
            </p:grpSpPr>
            <p:pic>
              <p:nvPicPr>
                <p:cNvPr id="27680" name="Рисунок 49" descr="Вырезка экрана"/>
                <p:cNvPicPr>
                  <a:picLocks noChangeAspect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477837" y="4261390"/>
                  <a:ext cx="718538" cy="54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681" name="Рисунок 50" descr="Вырезка экрана"/>
                <p:cNvPicPr>
                  <a:picLocks noChangeAspect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>
                  <a:off x="1476304" y="4261390"/>
                  <a:ext cx="718538" cy="5400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27682" name="Рисунок 51" descr="Вырезка экрана"/>
                <p:cNvPicPr>
                  <a:picLocks noChangeAspect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181620" y="4371477"/>
                  <a:ext cx="281004" cy="3198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cxnSp>
              <p:nvCxnSpPr>
                <p:cNvPr id="27683" name="Прямая со стрелкой 59"/>
                <p:cNvCxnSpPr>
                  <a:cxnSpLocks noChangeShapeType="1"/>
                </p:cNvCxnSpPr>
                <p:nvPr/>
              </p:nvCxnSpPr>
              <p:spPr bwMode="auto">
                <a:xfrm>
                  <a:off x="1158275" y="4531390"/>
                  <a:ext cx="419065" cy="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</p:cxnSp>
          </p:grpSp>
          <p:sp>
            <p:nvSpPr>
              <p:cNvPr id="27679" name="Text Box 4"/>
              <p:cNvSpPr txBox="1">
                <a:spLocks noChangeArrowheads="1"/>
              </p:cNvSpPr>
              <p:nvPr/>
            </p:nvSpPr>
            <p:spPr bwMode="gray">
              <a:xfrm>
                <a:off x="2169618" y="3560977"/>
                <a:ext cx="225382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 anchor="b">
                <a:spAutoFit/>
              </a:bodyPr>
              <a:lstStyle/>
              <a:p>
                <a:pPr eaLnBrk="0" hangingPunct="0"/>
                <a:r>
                  <a:rPr lang="ru-RU" altLang="en-US" sz="1000" b="1">
                    <a:solidFill>
                      <a:srgbClr val="666666"/>
                    </a:solidFill>
                  </a:rPr>
                  <a:t>Оприходование в структуре лица в результате собственного производства</a:t>
                </a:r>
              </a:p>
            </p:txBody>
          </p:sp>
        </p:grpSp>
        <p:pic>
          <p:nvPicPr>
            <p:cNvPr id="2767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18744" y="4636658"/>
              <a:ext cx="262907" cy="259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7677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906710" y="4636658"/>
              <a:ext cx="262907" cy="259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661" name="Line 7"/>
          <p:cNvSpPr>
            <a:spLocks noChangeShapeType="1"/>
          </p:cNvSpPr>
          <p:nvPr/>
        </p:nvSpPr>
        <p:spPr bwMode="gray">
          <a:xfrm>
            <a:off x="477838" y="4711700"/>
            <a:ext cx="4002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7662" name="Рисунок 41" descr="Вырезка экрана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" y="4792663"/>
            <a:ext cx="71755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663" name="Прямая со стрелкой 45"/>
          <p:cNvCxnSpPr>
            <a:cxnSpLocks noChangeShapeType="1"/>
          </p:cNvCxnSpPr>
          <p:nvPr/>
        </p:nvCxnSpPr>
        <p:spPr bwMode="auto">
          <a:xfrm>
            <a:off x="1054100" y="5056188"/>
            <a:ext cx="4191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664" name="Прямая со стрелкой 46"/>
          <p:cNvCxnSpPr>
            <a:cxnSpLocks noChangeShapeType="1"/>
          </p:cNvCxnSpPr>
          <p:nvPr/>
        </p:nvCxnSpPr>
        <p:spPr bwMode="auto">
          <a:xfrm>
            <a:off x="1054100" y="5457825"/>
            <a:ext cx="4191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665" name="Прямая со стрелкой 52"/>
          <p:cNvCxnSpPr>
            <a:cxnSpLocks noChangeShapeType="1"/>
          </p:cNvCxnSpPr>
          <p:nvPr/>
        </p:nvCxnSpPr>
        <p:spPr bwMode="auto">
          <a:xfrm>
            <a:off x="2432050" y="5056188"/>
            <a:ext cx="86518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666" name="Прямая со стрелкой 53"/>
          <p:cNvCxnSpPr>
            <a:cxnSpLocks noChangeShapeType="1"/>
          </p:cNvCxnSpPr>
          <p:nvPr/>
        </p:nvCxnSpPr>
        <p:spPr bwMode="auto">
          <a:xfrm>
            <a:off x="2552700" y="5214938"/>
            <a:ext cx="854075" cy="5127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7667" name="Text Box 4"/>
          <p:cNvSpPr txBox="1">
            <a:spLocks noChangeArrowheads="1"/>
          </p:cNvSpPr>
          <p:nvPr/>
        </p:nvSpPr>
        <p:spPr bwMode="gray">
          <a:xfrm>
            <a:off x="2984500" y="5394325"/>
            <a:ext cx="239713" cy="153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altLang="en-US" sz="1000" b="1"/>
              <a:t>K=1</a:t>
            </a:r>
            <a:endParaRPr lang="ru-RU" altLang="en-US" sz="1000" b="1"/>
          </a:p>
        </p:txBody>
      </p:sp>
      <p:sp>
        <p:nvSpPr>
          <p:cNvPr id="27668" name="Text Box 4"/>
          <p:cNvSpPr txBox="1">
            <a:spLocks noChangeArrowheads="1"/>
          </p:cNvSpPr>
          <p:nvPr/>
        </p:nvSpPr>
        <p:spPr bwMode="gray">
          <a:xfrm>
            <a:off x="2960688" y="4976813"/>
            <a:ext cx="93662" cy="1539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altLang="en-US" sz="1000" b="1"/>
              <a:t>K</a:t>
            </a:r>
            <a:endParaRPr lang="ru-RU" altLang="en-US" sz="1000" b="1"/>
          </a:p>
        </p:txBody>
      </p:sp>
      <p:pic>
        <p:nvPicPr>
          <p:cNvPr id="27669" name="Рисунок 8" descr="Вырезка экрана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35113" y="4843463"/>
            <a:ext cx="1046162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70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700338" y="4976813"/>
            <a:ext cx="246062" cy="1682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7671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714625" y="5395913"/>
            <a:ext cx="246063" cy="1682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27672" name="Рисунок 63" descr="Вырезка экрана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73075" y="5357813"/>
            <a:ext cx="4826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73" name="Рисунок 67" descr="Вырезка экрана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414713" y="4843463"/>
            <a:ext cx="625475" cy="43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74" name="Text Box 4"/>
          <p:cNvSpPr txBox="1">
            <a:spLocks noChangeArrowheads="1"/>
          </p:cNvSpPr>
          <p:nvPr/>
        </p:nvSpPr>
        <p:spPr bwMode="gray">
          <a:xfrm>
            <a:off x="3389313" y="5665788"/>
            <a:ext cx="1033462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algn="ctr" eaLnBrk="0" hangingPunct="0"/>
            <a:r>
              <a:rPr lang="ru-RU" altLang="en-US" sz="800" b="1"/>
              <a:t>др. выбытие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Влияние налогового маневра на стоимость бензола, орто- и пара- ксилолов</a:t>
            </a:r>
            <a:endParaRPr lang="en-US" smtClean="0"/>
          </a:p>
        </p:txBody>
      </p:sp>
      <p:sp>
        <p:nvSpPr>
          <p:cNvPr id="28674" name="Text Box 4"/>
          <p:cNvSpPr txBox="1">
            <a:spLocks noChangeArrowheads="1"/>
          </p:cNvSpPr>
          <p:nvPr/>
        </p:nvSpPr>
        <p:spPr bwMode="gray">
          <a:xfrm>
            <a:off x="477838" y="1639888"/>
            <a:ext cx="40020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Бензол, долл. США/т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28675" name="Line 7"/>
          <p:cNvSpPr>
            <a:spLocks noChangeShapeType="1"/>
          </p:cNvSpPr>
          <p:nvPr/>
        </p:nvSpPr>
        <p:spPr bwMode="gray">
          <a:xfrm>
            <a:off x="477838" y="1947863"/>
            <a:ext cx="4002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gray">
          <a:xfrm>
            <a:off x="4684713" y="1639888"/>
            <a:ext cx="40020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Цена</a:t>
            </a:r>
            <a:r>
              <a:rPr lang="en-US" altLang="en-US" sz="1400" b="1">
                <a:solidFill>
                  <a:srgbClr val="666666"/>
                </a:solidFill>
              </a:rPr>
              <a:t> </a:t>
            </a:r>
            <a:r>
              <a:rPr lang="ru-RU" altLang="en-US" sz="1400" b="1">
                <a:solidFill>
                  <a:srgbClr val="666666"/>
                </a:solidFill>
              </a:rPr>
              <a:t>и стоимость бензола, руб./т с НДС</a:t>
            </a:r>
          </a:p>
        </p:txBody>
      </p:sp>
      <p:sp>
        <p:nvSpPr>
          <p:cNvPr id="28677" name="Line 7"/>
          <p:cNvSpPr>
            <a:spLocks noChangeShapeType="1"/>
          </p:cNvSpPr>
          <p:nvPr/>
        </p:nvSpPr>
        <p:spPr bwMode="gray">
          <a:xfrm>
            <a:off x="4684713" y="1947863"/>
            <a:ext cx="4002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78" name="Text Box 4"/>
          <p:cNvSpPr txBox="1">
            <a:spLocks noChangeArrowheads="1"/>
          </p:cNvSpPr>
          <p:nvPr/>
        </p:nvSpPr>
        <p:spPr bwMode="gray">
          <a:xfrm>
            <a:off x="457200" y="4006850"/>
            <a:ext cx="40020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Ортоксилол,</a:t>
            </a:r>
            <a:r>
              <a:rPr lang="en-US" altLang="en-US" sz="1400" b="1">
                <a:solidFill>
                  <a:srgbClr val="666666"/>
                </a:solidFill>
              </a:rPr>
              <a:t> </a:t>
            </a:r>
            <a:r>
              <a:rPr lang="ru-RU" altLang="en-US" sz="1400" b="1">
                <a:solidFill>
                  <a:srgbClr val="666666"/>
                </a:solidFill>
              </a:rPr>
              <a:t>долл. США/т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gray">
          <a:xfrm>
            <a:off x="457200" y="4314825"/>
            <a:ext cx="4002088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Полилиния 1"/>
          <p:cNvSpPr/>
          <p:nvPr/>
        </p:nvSpPr>
        <p:spPr bwMode="auto">
          <a:xfrm>
            <a:off x="5213350" y="3143250"/>
            <a:ext cx="3336925" cy="2012950"/>
          </a:xfrm>
          <a:custGeom>
            <a:avLst/>
            <a:gdLst>
              <a:gd name="connsiteX0" fmla="*/ 0 w 3336925"/>
              <a:gd name="connsiteY0" fmla="*/ 1409700 h 2012950"/>
              <a:gd name="connsiteX1" fmla="*/ 238125 w 3336925"/>
              <a:gd name="connsiteY1" fmla="*/ 1177925 h 2012950"/>
              <a:gd name="connsiteX2" fmla="*/ 441325 w 3336925"/>
              <a:gd name="connsiteY2" fmla="*/ 923925 h 2012950"/>
              <a:gd name="connsiteX3" fmla="*/ 676275 w 3336925"/>
              <a:gd name="connsiteY3" fmla="*/ 660400 h 2012950"/>
              <a:gd name="connsiteX4" fmla="*/ 933450 w 3336925"/>
              <a:gd name="connsiteY4" fmla="*/ 431800 h 2012950"/>
              <a:gd name="connsiteX5" fmla="*/ 1225550 w 3336925"/>
              <a:gd name="connsiteY5" fmla="*/ 238125 h 2012950"/>
              <a:gd name="connsiteX6" fmla="*/ 1362075 w 3336925"/>
              <a:gd name="connsiteY6" fmla="*/ 161925 h 2012950"/>
              <a:gd name="connsiteX7" fmla="*/ 1682750 w 3336925"/>
              <a:gd name="connsiteY7" fmla="*/ 38100 h 2012950"/>
              <a:gd name="connsiteX8" fmla="*/ 2032000 w 3336925"/>
              <a:gd name="connsiteY8" fmla="*/ 0 h 2012950"/>
              <a:gd name="connsiteX9" fmla="*/ 2355850 w 3336925"/>
              <a:gd name="connsiteY9" fmla="*/ 60325 h 2012950"/>
              <a:gd name="connsiteX10" fmla="*/ 2679700 w 3336925"/>
              <a:gd name="connsiteY10" fmla="*/ 196850 h 2012950"/>
              <a:gd name="connsiteX11" fmla="*/ 2959100 w 3336925"/>
              <a:gd name="connsiteY11" fmla="*/ 381000 h 2012950"/>
              <a:gd name="connsiteX12" fmla="*/ 3336925 w 3336925"/>
              <a:gd name="connsiteY12" fmla="*/ 704850 h 2012950"/>
              <a:gd name="connsiteX13" fmla="*/ 3336925 w 3336925"/>
              <a:gd name="connsiteY13" fmla="*/ 2012950 h 2012950"/>
              <a:gd name="connsiteX14" fmla="*/ 0 w 3336925"/>
              <a:gd name="connsiteY14" fmla="*/ 2012950 h 2012950"/>
              <a:gd name="connsiteX15" fmla="*/ 0 w 3336925"/>
              <a:gd name="connsiteY15" fmla="*/ 1409700 h 201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36925" h="2012950">
                <a:moveTo>
                  <a:pt x="0" y="1409700"/>
                </a:moveTo>
                <a:lnTo>
                  <a:pt x="238125" y="1177925"/>
                </a:lnTo>
                <a:lnTo>
                  <a:pt x="441325" y="923925"/>
                </a:lnTo>
                <a:lnTo>
                  <a:pt x="676275" y="660400"/>
                </a:lnTo>
                <a:lnTo>
                  <a:pt x="933450" y="431800"/>
                </a:lnTo>
                <a:lnTo>
                  <a:pt x="1225550" y="238125"/>
                </a:lnTo>
                <a:lnTo>
                  <a:pt x="1362075" y="161925"/>
                </a:lnTo>
                <a:lnTo>
                  <a:pt x="1682750" y="38100"/>
                </a:lnTo>
                <a:lnTo>
                  <a:pt x="2032000" y="0"/>
                </a:lnTo>
                <a:lnTo>
                  <a:pt x="2355850" y="60325"/>
                </a:lnTo>
                <a:lnTo>
                  <a:pt x="2679700" y="196850"/>
                </a:lnTo>
                <a:lnTo>
                  <a:pt x="2959100" y="381000"/>
                </a:lnTo>
                <a:lnTo>
                  <a:pt x="3336925" y="704850"/>
                </a:lnTo>
                <a:lnTo>
                  <a:pt x="3336925" y="2012950"/>
                </a:lnTo>
                <a:lnTo>
                  <a:pt x="0" y="2012950"/>
                </a:lnTo>
                <a:lnTo>
                  <a:pt x="0" y="14097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defRPr/>
            </a:pPr>
            <a:endParaRPr lang="ru-RU" sz="1400" b="1" dirty="0" err="1">
              <a:solidFill>
                <a:schemeClr val="bg1"/>
              </a:solidFill>
              <a:cs typeface="+mn-cs"/>
            </a:endParaRPr>
          </a:p>
        </p:txBody>
      </p:sp>
      <p:pic>
        <p:nvPicPr>
          <p:cNvPr id="2868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1538" y="2046288"/>
            <a:ext cx="4005262" cy="423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4500" y="1952625"/>
            <a:ext cx="4127500" cy="186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4500" y="4405313"/>
            <a:ext cx="4127500" cy="187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Сырье для пиролиза: динамика цен и сравнение</a:t>
            </a:r>
            <a:endParaRPr lang="en-US" smtClean="0"/>
          </a:p>
        </p:txBody>
      </p:sp>
      <p:sp>
        <p:nvSpPr>
          <p:cNvPr id="30722" name="Text Box 4"/>
          <p:cNvSpPr txBox="1">
            <a:spLocks noChangeArrowheads="1"/>
          </p:cNvSpPr>
          <p:nvPr/>
        </p:nvSpPr>
        <p:spPr bwMode="gray">
          <a:xfrm>
            <a:off x="477838" y="1639888"/>
            <a:ext cx="40020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Динамика цен, </a:t>
            </a:r>
            <a:r>
              <a:rPr lang="en-US" altLang="en-US" sz="1400" b="1">
                <a:solidFill>
                  <a:srgbClr val="666666"/>
                </a:solidFill>
              </a:rPr>
              <a:t>$/</a:t>
            </a:r>
            <a:r>
              <a:rPr lang="ru-RU" altLang="en-US" sz="1400" b="1">
                <a:solidFill>
                  <a:srgbClr val="666666"/>
                </a:solidFill>
              </a:rPr>
              <a:t>т с НДС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30723" name="Line 7"/>
          <p:cNvSpPr>
            <a:spLocks noChangeShapeType="1"/>
          </p:cNvSpPr>
          <p:nvPr/>
        </p:nvSpPr>
        <p:spPr bwMode="gray">
          <a:xfrm>
            <a:off x="477838" y="1947863"/>
            <a:ext cx="4002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gray">
          <a:xfrm>
            <a:off x="4684713" y="1639888"/>
            <a:ext cx="40020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Среднегодовые значения, руб./т с НДС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30725" name="Line 7"/>
          <p:cNvSpPr>
            <a:spLocks noChangeShapeType="1"/>
          </p:cNvSpPr>
          <p:nvPr/>
        </p:nvSpPr>
        <p:spPr bwMode="gray">
          <a:xfrm>
            <a:off x="4684713" y="1947863"/>
            <a:ext cx="4002087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307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4713" y="1966913"/>
            <a:ext cx="4011612" cy="193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3775" y="3898900"/>
            <a:ext cx="3883025" cy="224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4500" y="1966913"/>
            <a:ext cx="4035425" cy="424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Влияние вычета на стоимость прямогонного бензина по сравнению с ШФЛУ и СПБТ</a:t>
            </a:r>
            <a:endParaRPr lang="en-US" smtClean="0"/>
          </a:p>
        </p:txBody>
      </p:sp>
      <p:sp>
        <p:nvSpPr>
          <p:cNvPr id="32770" name="Text Box 4"/>
          <p:cNvSpPr txBox="1">
            <a:spLocks noChangeArrowheads="1"/>
          </p:cNvSpPr>
          <p:nvPr/>
        </p:nvSpPr>
        <p:spPr bwMode="gray">
          <a:xfrm>
            <a:off x="652463" y="1639888"/>
            <a:ext cx="3917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Негативный сценарий, руб./т с НДС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32771" name="Line 7"/>
          <p:cNvSpPr>
            <a:spLocks noChangeShapeType="1"/>
          </p:cNvSpPr>
          <p:nvPr/>
        </p:nvSpPr>
        <p:spPr bwMode="gray">
          <a:xfrm>
            <a:off x="652463" y="1947863"/>
            <a:ext cx="3917950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gray">
          <a:xfrm>
            <a:off x="4768850" y="1639888"/>
            <a:ext cx="3917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Позитивный сценарий, руб./т с НДС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32773" name="Line 7"/>
          <p:cNvSpPr>
            <a:spLocks noChangeShapeType="1"/>
          </p:cNvSpPr>
          <p:nvPr/>
        </p:nvSpPr>
        <p:spPr bwMode="gray">
          <a:xfrm>
            <a:off x="4768850" y="1947863"/>
            <a:ext cx="3917950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gray">
          <a:xfrm rot="16200000">
            <a:off x="-386556" y="2944019"/>
            <a:ext cx="1800225" cy="176213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lIns="137160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kern="0" dirty="0">
                <a:solidFill>
                  <a:srgbClr val="FFFFFF"/>
                </a:solidFill>
                <a:cs typeface="+mn-cs"/>
              </a:rPr>
              <a:t>Без вычета</a:t>
            </a:r>
            <a:endParaRPr lang="en-US" sz="1400" b="1" kern="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gray">
          <a:xfrm rot="16200000">
            <a:off x="-386556" y="5110956"/>
            <a:ext cx="1800225" cy="176213"/>
          </a:xfrm>
          <a:prstGeom prst="rect">
            <a:avLst/>
          </a:prstGeom>
          <a:solidFill>
            <a:schemeClr val="bg2"/>
          </a:solidFill>
          <a:ln w="9525" algn="ctr">
            <a:noFill/>
            <a:miter lim="800000"/>
            <a:headEnd/>
            <a:tailEnd/>
          </a:ln>
        </p:spPr>
        <p:txBody>
          <a:bodyPr lIns="137160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kern="0" dirty="0">
                <a:solidFill>
                  <a:srgbClr val="FFFFFF"/>
                </a:solidFill>
                <a:cs typeface="+mn-cs"/>
              </a:rPr>
              <a:t>Вычет</a:t>
            </a:r>
            <a:endParaRPr lang="en-US" sz="1400" b="1" kern="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32776" name="Line 7"/>
          <p:cNvSpPr>
            <a:spLocks noChangeShapeType="1"/>
          </p:cNvSpPr>
          <p:nvPr/>
        </p:nvSpPr>
        <p:spPr bwMode="gray">
          <a:xfrm>
            <a:off x="652463" y="4116388"/>
            <a:ext cx="3917950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777" name="Line 7"/>
          <p:cNvSpPr>
            <a:spLocks noChangeShapeType="1"/>
          </p:cNvSpPr>
          <p:nvPr/>
        </p:nvSpPr>
        <p:spPr bwMode="gray">
          <a:xfrm>
            <a:off x="4768850" y="4116388"/>
            <a:ext cx="3917950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3277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9288" y="1997075"/>
            <a:ext cx="3852862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67263" y="1997075"/>
            <a:ext cx="3919537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9288" y="4173538"/>
            <a:ext cx="3852862" cy="2109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81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67263" y="4173538"/>
            <a:ext cx="3919537" cy="210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82" name="TextBox 2"/>
          <p:cNvSpPr txBox="1">
            <a:spLocks noChangeArrowheads="1"/>
          </p:cNvSpPr>
          <p:nvPr/>
        </p:nvSpPr>
        <p:spPr bwMode="gray">
          <a:xfrm>
            <a:off x="1349375" y="2797175"/>
            <a:ext cx="241300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-25%</a:t>
            </a:r>
          </a:p>
        </p:txBody>
      </p:sp>
      <p:sp>
        <p:nvSpPr>
          <p:cNvPr id="32783" name="TextBox 27"/>
          <p:cNvSpPr txBox="1">
            <a:spLocks noChangeArrowheads="1"/>
          </p:cNvSpPr>
          <p:nvPr/>
        </p:nvSpPr>
        <p:spPr bwMode="gray">
          <a:xfrm>
            <a:off x="1857375" y="2667000"/>
            <a:ext cx="182563" cy="122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-7%</a:t>
            </a:r>
          </a:p>
        </p:txBody>
      </p:sp>
      <p:sp>
        <p:nvSpPr>
          <p:cNvPr id="32784" name="TextBox 28"/>
          <p:cNvSpPr txBox="1">
            <a:spLocks noChangeArrowheads="1"/>
          </p:cNvSpPr>
          <p:nvPr/>
        </p:nvSpPr>
        <p:spPr bwMode="gray">
          <a:xfrm>
            <a:off x="1366838" y="5054600"/>
            <a:ext cx="206375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10%</a:t>
            </a:r>
          </a:p>
        </p:txBody>
      </p:sp>
      <p:sp>
        <p:nvSpPr>
          <p:cNvPr id="32785" name="TextBox 29"/>
          <p:cNvSpPr txBox="1">
            <a:spLocks noChangeArrowheads="1"/>
          </p:cNvSpPr>
          <p:nvPr/>
        </p:nvSpPr>
        <p:spPr bwMode="gray">
          <a:xfrm>
            <a:off x="1846263" y="4924425"/>
            <a:ext cx="206375" cy="122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36%</a:t>
            </a:r>
          </a:p>
        </p:txBody>
      </p:sp>
      <p:sp>
        <p:nvSpPr>
          <p:cNvPr id="32786" name="TextBox 30"/>
          <p:cNvSpPr txBox="1">
            <a:spLocks noChangeArrowheads="1"/>
          </p:cNvSpPr>
          <p:nvPr/>
        </p:nvSpPr>
        <p:spPr bwMode="gray">
          <a:xfrm>
            <a:off x="2408238" y="2847975"/>
            <a:ext cx="241300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-33%</a:t>
            </a:r>
          </a:p>
        </p:txBody>
      </p:sp>
      <p:sp>
        <p:nvSpPr>
          <p:cNvPr id="32787" name="TextBox 31"/>
          <p:cNvSpPr txBox="1">
            <a:spLocks noChangeArrowheads="1"/>
          </p:cNvSpPr>
          <p:nvPr/>
        </p:nvSpPr>
        <p:spPr bwMode="gray">
          <a:xfrm>
            <a:off x="2900363" y="2736850"/>
            <a:ext cx="239712" cy="122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-18%</a:t>
            </a:r>
          </a:p>
        </p:txBody>
      </p:sp>
      <p:sp>
        <p:nvSpPr>
          <p:cNvPr id="32788" name="TextBox 32"/>
          <p:cNvSpPr txBox="1">
            <a:spLocks noChangeArrowheads="1"/>
          </p:cNvSpPr>
          <p:nvPr/>
        </p:nvSpPr>
        <p:spPr bwMode="gray">
          <a:xfrm>
            <a:off x="2438400" y="5100638"/>
            <a:ext cx="206375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24%</a:t>
            </a:r>
          </a:p>
        </p:txBody>
      </p:sp>
      <p:sp>
        <p:nvSpPr>
          <p:cNvPr id="32789" name="TextBox 33"/>
          <p:cNvSpPr txBox="1">
            <a:spLocks noChangeArrowheads="1"/>
          </p:cNvSpPr>
          <p:nvPr/>
        </p:nvSpPr>
        <p:spPr bwMode="gray">
          <a:xfrm>
            <a:off x="2917825" y="4970463"/>
            <a:ext cx="206375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51%</a:t>
            </a:r>
          </a:p>
        </p:txBody>
      </p:sp>
      <p:sp>
        <p:nvSpPr>
          <p:cNvPr id="32790" name="TextBox 34"/>
          <p:cNvSpPr txBox="1">
            <a:spLocks noChangeArrowheads="1"/>
          </p:cNvSpPr>
          <p:nvPr/>
        </p:nvSpPr>
        <p:spPr bwMode="gray">
          <a:xfrm>
            <a:off x="3475038" y="2867025"/>
            <a:ext cx="239712" cy="122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-35%</a:t>
            </a:r>
          </a:p>
        </p:txBody>
      </p:sp>
      <p:sp>
        <p:nvSpPr>
          <p:cNvPr id="32791" name="TextBox 35"/>
          <p:cNvSpPr txBox="1">
            <a:spLocks noChangeArrowheads="1"/>
          </p:cNvSpPr>
          <p:nvPr/>
        </p:nvSpPr>
        <p:spPr bwMode="gray">
          <a:xfrm>
            <a:off x="3965575" y="2760663"/>
            <a:ext cx="241300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-21%</a:t>
            </a:r>
          </a:p>
        </p:txBody>
      </p:sp>
      <p:sp>
        <p:nvSpPr>
          <p:cNvPr id="32792" name="TextBox 36"/>
          <p:cNvSpPr txBox="1">
            <a:spLocks noChangeArrowheads="1"/>
          </p:cNvSpPr>
          <p:nvPr/>
        </p:nvSpPr>
        <p:spPr bwMode="gray">
          <a:xfrm>
            <a:off x="3468688" y="5137150"/>
            <a:ext cx="265112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109%</a:t>
            </a:r>
          </a:p>
        </p:txBody>
      </p:sp>
      <p:sp>
        <p:nvSpPr>
          <p:cNvPr id="32793" name="TextBox 37"/>
          <p:cNvSpPr txBox="1">
            <a:spLocks noChangeArrowheads="1"/>
          </p:cNvSpPr>
          <p:nvPr/>
        </p:nvSpPr>
        <p:spPr bwMode="gray">
          <a:xfrm>
            <a:off x="3948113" y="5006975"/>
            <a:ext cx="263525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153%</a:t>
            </a:r>
          </a:p>
        </p:txBody>
      </p:sp>
      <p:sp>
        <p:nvSpPr>
          <p:cNvPr id="32794" name="TextBox 38"/>
          <p:cNvSpPr txBox="1">
            <a:spLocks noChangeArrowheads="1"/>
          </p:cNvSpPr>
          <p:nvPr/>
        </p:nvSpPr>
        <p:spPr bwMode="gray">
          <a:xfrm>
            <a:off x="5459413" y="2705100"/>
            <a:ext cx="241300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-34%</a:t>
            </a:r>
          </a:p>
        </p:txBody>
      </p:sp>
      <p:sp>
        <p:nvSpPr>
          <p:cNvPr id="32795" name="TextBox 39"/>
          <p:cNvSpPr txBox="1">
            <a:spLocks noChangeArrowheads="1"/>
          </p:cNvSpPr>
          <p:nvPr/>
        </p:nvSpPr>
        <p:spPr bwMode="gray">
          <a:xfrm>
            <a:off x="5970588" y="2505075"/>
            <a:ext cx="241300" cy="122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-16%</a:t>
            </a:r>
          </a:p>
        </p:txBody>
      </p:sp>
      <p:sp>
        <p:nvSpPr>
          <p:cNvPr id="32796" name="TextBox 40"/>
          <p:cNvSpPr txBox="1">
            <a:spLocks noChangeArrowheads="1"/>
          </p:cNvSpPr>
          <p:nvPr/>
        </p:nvSpPr>
        <p:spPr bwMode="gray">
          <a:xfrm>
            <a:off x="5459413" y="4879975"/>
            <a:ext cx="241300" cy="122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-15%</a:t>
            </a:r>
          </a:p>
        </p:txBody>
      </p:sp>
      <p:sp>
        <p:nvSpPr>
          <p:cNvPr id="32797" name="TextBox 41"/>
          <p:cNvSpPr txBox="1">
            <a:spLocks noChangeArrowheads="1"/>
          </p:cNvSpPr>
          <p:nvPr/>
        </p:nvSpPr>
        <p:spPr bwMode="gray">
          <a:xfrm>
            <a:off x="6016625" y="4679950"/>
            <a:ext cx="149225" cy="122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7%</a:t>
            </a:r>
          </a:p>
        </p:txBody>
      </p:sp>
      <p:sp>
        <p:nvSpPr>
          <p:cNvPr id="32798" name="TextBox 42"/>
          <p:cNvSpPr txBox="1">
            <a:spLocks noChangeArrowheads="1"/>
          </p:cNvSpPr>
          <p:nvPr/>
        </p:nvSpPr>
        <p:spPr bwMode="gray">
          <a:xfrm>
            <a:off x="6553200" y="2843213"/>
            <a:ext cx="239713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-50%</a:t>
            </a:r>
          </a:p>
        </p:txBody>
      </p:sp>
      <p:sp>
        <p:nvSpPr>
          <p:cNvPr id="32799" name="TextBox 43"/>
          <p:cNvSpPr txBox="1">
            <a:spLocks noChangeArrowheads="1"/>
          </p:cNvSpPr>
          <p:nvPr/>
        </p:nvSpPr>
        <p:spPr bwMode="gray">
          <a:xfrm>
            <a:off x="7051675" y="2713038"/>
            <a:ext cx="239713" cy="122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-38%</a:t>
            </a:r>
          </a:p>
        </p:txBody>
      </p:sp>
      <p:sp>
        <p:nvSpPr>
          <p:cNvPr id="32800" name="TextBox 44"/>
          <p:cNvSpPr txBox="1">
            <a:spLocks noChangeArrowheads="1"/>
          </p:cNvSpPr>
          <p:nvPr/>
        </p:nvSpPr>
        <p:spPr bwMode="gray">
          <a:xfrm>
            <a:off x="6553200" y="4999038"/>
            <a:ext cx="239713" cy="122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-28%</a:t>
            </a:r>
          </a:p>
        </p:txBody>
      </p:sp>
      <p:sp>
        <p:nvSpPr>
          <p:cNvPr id="32801" name="TextBox 45"/>
          <p:cNvSpPr txBox="1">
            <a:spLocks noChangeArrowheads="1"/>
          </p:cNvSpPr>
          <p:nvPr/>
        </p:nvSpPr>
        <p:spPr bwMode="gray">
          <a:xfrm>
            <a:off x="7051675" y="4867275"/>
            <a:ext cx="239713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-11%</a:t>
            </a:r>
          </a:p>
        </p:txBody>
      </p:sp>
      <p:sp>
        <p:nvSpPr>
          <p:cNvPr id="32802" name="TextBox 46"/>
          <p:cNvSpPr txBox="1">
            <a:spLocks noChangeArrowheads="1"/>
          </p:cNvSpPr>
          <p:nvPr/>
        </p:nvSpPr>
        <p:spPr bwMode="gray">
          <a:xfrm>
            <a:off x="7634288" y="2851150"/>
            <a:ext cx="241300" cy="122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-53%</a:t>
            </a:r>
          </a:p>
        </p:txBody>
      </p:sp>
      <p:sp>
        <p:nvSpPr>
          <p:cNvPr id="32803" name="TextBox 47"/>
          <p:cNvSpPr txBox="1">
            <a:spLocks noChangeArrowheads="1"/>
          </p:cNvSpPr>
          <p:nvPr/>
        </p:nvSpPr>
        <p:spPr bwMode="gray">
          <a:xfrm>
            <a:off x="8132763" y="2719388"/>
            <a:ext cx="239712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-42%</a:t>
            </a:r>
          </a:p>
        </p:txBody>
      </p:sp>
      <p:sp>
        <p:nvSpPr>
          <p:cNvPr id="32804" name="TextBox 48"/>
          <p:cNvSpPr txBox="1">
            <a:spLocks noChangeArrowheads="1"/>
          </p:cNvSpPr>
          <p:nvPr/>
        </p:nvSpPr>
        <p:spPr bwMode="gray">
          <a:xfrm>
            <a:off x="7634288" y="5019675"/>
            <a:ext cx="241300" cy="122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-21%</a:t>
            </a:r>
          </a:p>
        </p:txBody>
      </p:sp>
      <p:sp>
        <p:nvSpPr>
          <p:cNvPr id="32805" name="TextBox 49"/>
          <p:cNvSpPr txBox="1">
            <a:spLocks noChangeArrowheads="1"/>
          </p:cNvSpPr>
          <p:nvPr/>
        </p:nvSpPr>
        <p:spPr bwMode="gray">
          <a:xfrm>
            <a:off x="8161338" y="4887913"/>
            <a:ext cx="182562" cy="123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>
              <a:spcBef>
                <a:spcPct val="50000"/>
              </a:spcBef>
              <a:buClr>
                <a:schemeClr val="tx2"/>
              </a:buClr>
            </a:pPr>
            <a:r>
              <a:rPr lang="ru-RU" sz="800" b="1"/>
              <a:t>-2%</a:t>
            </a:r>
          </a:p>
        </p:txBody>
      </p:sp>
      <p:sp>
        <p:nvSpPr>
          <p:cNvPr id="32806" name="Прямоугольник 5"/>
          <p:cNvSpPr>
            <a:spLocks noChangeArrowheads="1"/>
          </p:cNvSpPr>
          <p:nvPr/>
        </p:nvSpPr>
        <p:spPr bwMode="auto">
          <a:xfrm>
            <a:off x="425450" y="4100513"/>
            <a:ext cx="8264525" cy="2182812"/>
          </a:xfrm>
          <a:prstGeom prst="rect">
            <a:avLst/>
          </a:prstGeom>
          <a:solidFill>
            <a:schemeClr val="bg1">
              <a:alpha val="76862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/>
            <a:endParaRPr lang="ru-RU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Влияние вычета на стоимость прямогонного бензина по сравнению с ШФЛУ и СПБТ</a:t>
            </a:r>
            <a:endParaRPr lang="en-US" smtClean="0"/>
          </a:p>
        </p:txBody>
      </p:sp>
      <p:sp>
        <p:nvSpPr>
          <p:cNvPr id="34818" name="Text Box 4"/>
          <p:cNvSpPr txBox="1">
            <a:spLocks noChangeArrowheads="1"/>
          </p:cNvSpPr>
          <p:nvPr/>
        </p:nvSpPr>
        <p:spPr bwMode="gray">
          <a:xfrm>
            <a:off x="4768850" y="1639888"/>
            <a:ext cx="3917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eaLnBrk="0" hangingPunct="0"/>
            <a:r>
              <a:rPr lang="ru-RU" altLang="en-US" sz="1400" b="1">
                <a:solidFill>
                  <a:srgbClr val="666666"/>
                </a:solidFill>
              </a:rPr>
              <a:t>Позитивный сценарий, руб./т с НДС</a:t>
            </a:r>
            <a:endParaRPr lang="en-US" altLang="en-US" sz="1400" b="1">
              <a:solidFill>
                <a:srgbClr val="666666"/>
              </a:solidFill>
            </a:endParaRPr>
          </a:p>
        </p:txBody>
      </p:sp>
      <p:sp>
        <p:nvSpPr>
          <p:cNvPr id="34819" name="Line 7"/>
          <p:cNvSpPr>
            <a:spLocks noChangeShapeType="1"/>
          </p:cNvSpPr>
          <p:nvPr/>
        </p:nvSpPr>
        <p:spPr bwMode="gray">
          <a:xfrm>
            <a:off x="4768850" y="1947863"/>
            <a:ext cx="3917950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820" name="Line 7"/>
          <p:cNvSpPr>
            <a:spLocks noChangeShapeType="1"/>
          </p:cNvSpPr>
          <p:nvPr/>
        </p:nvSpPr>
        <p:spPr bwMode="gray">
          <a:xfrm>
            <a:off x="4768850" y="4116388"/>
            <a:ext cx="3917950" cy="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34821" name="Picture 4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3425" y="1639888"/>
            <a:ext cx="7953375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CS_PPT_Template_0613">
  <a:themeElements>
    <a:clrScheme name="Custom 6">
      <a:dk1>
        <a:srgbClr val="4B4B4B"/>
      </a:dk1>
      <a:lt1>
        <a:srgbClr val="FFFFFF"/>
      </a:lt1>
      <a:dk2>
        <a:srgbClr val="FF9100"/>
      </a:dk2>
      <a:lt2>
        <a:srgbClr val="828282"/>
      </a:lt2>
      <a:accent1>
        <a:srgbClr val="005A84"/>
      </a:accent1>
      <a:accent2>
        <a:srgbClr val="46166B"/>
      </a:accent2>
      <a:accent3>
        <a:srgbClr val="A00000"/>
      </a:accent3>
      <a:accent4>
        <a:srgbClr val="397C2B"/>
      </a:accent4>
      <a:accent5>
        <a:srgbClr val="FFB400"/>
      </a:accent5>
      <a:accent6>
        <a:srgbClr val="0083BF"/>
      </a:accent6>
      <a:hlink>
        <a:srgbClr val="766C62"/>
      </a:hlink>
      <a:folHlink>
        <a:srgbClr val="BABABA"/>
      </a:folHlink>
    </a:clrScheme>
    <a:fontScheme name="tr_general_use_template_05-01-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/>
        </a:solidFill>
        <a:ln w="9525" algn="ctr">
          <a:noFill/>
          <a:miter lim="800000"/>
          <a:headEnd/>
          <a:tailEnd/>
        </a:ln>
      </a:spPr>
      <a:bodyPr lIns="92075" tIns="46038" rIns="92075" bIns="46038" rtlCol="0" anchor="ctr"/>
      <a:lstStyle>
        <a:defPPr eaLnBrk="0" hangingPunct="0">
          <a:spcBef>
            <a:spcPct val="0"/>
          </a:spcBef>
          <a:defRPr sz="1400" b="1" dirty="0" err="1" smtClean="0">
            <a:solidFill>
              <a:schemeClr val="bg1"/>
            </a:solidFill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8288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 bwMode="gray">
        <a:noFill/>
        <a:ln w="9525" algn="ctr">
          <a:noFill/>
          <a:miter lim="800000"/>
          <a:headEnd/>
          <a:tailEnd/>
        </a:ln>
      </a:spPr>
      <a:bodyPr lIns="45720" rIns="45720">
        <a:spAutoFit/>
      </a:bodyPr>
      <a:lstStyle>
        <a:defPPr marL="169863" indent="-169863">
          <a:buClr>
            <a:schemeClr val="tx2"/>
          </a:buClr>
          <a:buFontTx/>
          <a:buChar char="•"/>
          <a:defRPr sz="1400" dirty="0"/>
        </a:defPPr>
      </a:lstStyle>
    </a:txDef>
  </a:objectDefaults>
  <a:extraClrSchemeLst>
    <a:extraClrScheme>
      <a:clrScheme name="tr_general_use_template_05-01-08 1">
        <a:dk1>
          <a:srgbClr val="666666"/>
        </a:dk1>
        <a:lt1>
          <a:srgbClr val="FFFFFF"/>
        </a:lt1>
        <a:dk2>
          <a:srgbClr val="FF8000"/>
        </a:dk2>
        <a:lt2>
          <a:srgbClr val="BABABA"/>
        </a:lt2>
        <a:accent1>
          <a:srgbClr val="FF8000"/>
        </a:accent1>
        <a:accent2>
          <a:srgbClr val="DC0A0A"/>
        </a:accent2>
        <a:accent3>
          <a:srgbClr val="FFFFFF"/>
        </a:accent3>
        <a:accent4>
          <a:srgbClr val="565656"/>
        </a:accent4>
        <a:accent5>
          <a:srgbClr val="FFC0AA"/>
        </a:accent5>
        <a:accent6>
          <a:srgbClr val="C70808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_general_use_template_05-01-08 2">
        <a:dk1>
          <a:srgbClr val="666666"/>
        </a:dk1>
        <a:lt1>
          <a:srgbClr val="FFFFFF"/>
        </a:lt1>
        <a:dk2>
          <a:srgbClr val="FF8000"/>
        </a:dk2>
        <a:lt2>
          <a:srgbClr val="A0968C"/>
        </a:lt2>
        <a:accent1>
          <a:srgbClr val="005A84"/>
        </a:accent1>
        <a:accent2>
          <a:srgbClr val="6234A4"/>
        </a:accent2>
        <a:accent3>
          <a:srgbClr val="FFFFFF"/>
        </a:accent3>
        <a:accent4>
          <a:srgbClr val="565656"/>
        </a:accent4>
        <a:accent5>
          <a:srgbClr val="AAB5C2"/>
        </a:accent5>
        <a:accent6>
          <a:srgbClr val="582E94"/>
        </a:accent6>
        <a:hlink>
          <a:srgbClr val="828282"/>
        </a:hlink>
        <a:folHlink>
          <a:srgbClr val="BABA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_general_use_template_05-01-08 3">
        <a:dk1>
          <a:srgbClr val="666666"/>
        </a:dk1>
        <a:lt1>
          <a:srgbClr val="FFFFFF"/>
        </a:lt1>
        <a:dk2>
          <a:srgbClr val="FF8000"/>
        </a:dk2>
        <a:lt2>
          <a:srgbClr val="BABABA"/>
        </a:lt2>
        <a:accent1>
          <a:srgbClr val="78A22F"/>
        </a:accent1>
        <a:accent2>
          <a:srgbClr val="FFB400"/>
        </a:accent2>
        <a:accent3>
          <a:srgbClr val="FFFFFF"/>
        </a:accent3>
        <a:accent4>
          <a:srgbClr val="565656"/>
        </a:accent4>
        <a:accent5>
          <a:srgbClr val="BECEAD"/>
        </a:accent5>
        <a:accent6>
          <a:srgbClr val="E7A300"/>
        </a:accent6>
        <a:hlink>
          <a:srgbClr val="766C62"/>
        </a:hlink>
        <a:folHlink>
          <a:srgbClr val="A0968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_general_use_template_05-01-08 4">
        <a:dk1>
          <a:srgbClr val="666666"/>
        </a:dk1>
        <a:lt1>
          <a:srgbClr val="FFFFFF"/>
        </a:lt1>
        <a:dk2>
          <a:srgbClr val="FF8000"/>
        </a:dk2>
        <a:lt2>
          <a:srgbClr val="BABABA"/>
        </a:lt2>
        <a:accent1>
          <a:srgbClr val="766C62"/>
        </a:accent1>
        <a:accent2>
          <a:srgbClr val="A0968C"/>
        </a:accent2>
        <a:accent3>
          <a:srgbClr val="FFFFFF"/>
        </a:accent3>
        <a:accent4>
          <a:srgbClr val="565656"/>
        </a:accent4>
        <a:accent5>
          <a:srgbClr val="BDBAB7"/>
        </a:accent5>
        <a:accent6>
          <a:srgbClr val="91877E"/>
        </a:accent6>
        <a:hlink>
          <a:srgbClr val="0083BF"/>
        </a:hlink>
        <a:folHlink>
          <a:srgbClr val="78A22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GCS_PPT_Template_0613</Template>
  <TotalTime>3937</TotalTime>
  <Words>348</Words>
  <Application>Microsoft Office PowerPoint</Application>
  <PresentationFormat>Экран (4:3)</PresentationFormat>
  <Paragraphs>79</Paragraphs>
  <Slides>9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GCS_PPT_Template_0613</vt:lpstr>
      <vt:lpstr>GCS_PPT_Template_0613</vt:lpstr>
      <vt:lpstr>GCS_PPT_Template_0613</vt:lpstr>
      <vt:lpstr>GCS_PPT_Template_0613</vt:lpstr>
      <vt:lpstr>GCS_PPT_Template_0613</vt:lpstr>
      <vt:lpstr>GCS_PPT_Template_0613</vt:lpstr>
      <vt:lpstr>GCS_PPT_Template_0613</vt:lpstr>
      <vt:lpstr>GCS_PPT_Template_0613</vt:lpstr>
      <vt:lpstr>«Налоговый маневр» и его влияние на стоимость сырья для нефтехимии</vt:lpstr>
      <vt:lpstr>Прямогонный бензин: параметры «налогового маневра»</vt:lpstr>
      <vt:lpstr>Схема выплат акциза и применения вычета</vt:lpstr>
      <vt:lpstr>Влияние налогового маневра на цену и стоимость прямогонного бензина</vt:lpstr>
      <vt:lpstr>Бензол, параксилол, ортоксилол: параметры «налогового маневра»</vt:lpstr>
      <vt:lpstr>Влияние налогового маневра на стоимость бензола, орто- и пара- ксилолов</vt:lpstr>
      <vt:lpstr>Сырье для пиролиза: динамика цен и сравнение</vt:lpstr>
      <vt:lpstr>Влияние вычета на стоимость прямогонного бензина по сравнению с ШФЛУ и СПБТ</vt:lpstr>
      <vt:lpstr>Влияние вычета на стоимость прямогонного бензина по сравнению с ШФЛУ и СПБТ</vt:lpstr>
    </vt:vector>
  </TitlesOfParts>
  <Company>Thomson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Thomson Reuters PowerPoint Template</dc:title>
  <dc:creator>u0061158</dc:creator>
  <cp:lastModifiedBy>Оля</cp:lastModifiedBy>
  <cp:revision>531</cp:revision>
  <cp:lastPrinted>2009-09-03T17:54:01Z</cp:lastPrinted>
  <dcterms:created xsi:type="dcterms:W3CDTF">2013-07-15T17:03:25Z</dcterms:created>
  <dcterms:modified xsi:type="dcterms:W3CDTF">2015-06-11T11:13:01Z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ServerID">
    <vt:lpwstr>827ef9c6-9019-45bb-9c94-05eb52e667cd</vt:lpwstr>
  </property>
  <property fmtid="{D5CDD505-2E9C-101B-9397-08002B2CF9AE}" pid="3" name="Offisync_UpdateToken">
    <vt:lpwstr>1</vt:lpwstr>
  </property>
  <property fmtid="{D5CDD505-2E9C-101B-9397-08002B2CF9AE}" pid="4" name="Offisync_UniqueId">
    <vt:lpwstr>899480</vt:lpwstr>
  </property>
  <property fmtid="{D5CDD505-2E9C-101B-9397-08002B2CF9AE}" pid="5" name="Offisync_ProviderInitializationData">
    <vt:lpwstr>https://thehub.thomsonreuters.com</vt:lpwstr>
  </property>
  <property fmtid="{D5CDD505-2E9C-101B-9397-08002B2CF9AE}" pid="6" name="Jive_LatestUserAccountName">
    <vt:lpwstr>0180741</vt:lpwstr>
  </property>
  <property fmtid="{D5CDD505-2E9C-101B-9397-08002B2CF9AE}" pid="7" name="Jive_VersionGuid">
    <vt:lpwstr>1c084dd1-3779-4262-92e7-864d59b1a0b1</vt:lpwstr>
  </property>
</Properties>
</file>