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charts/chart6.xml" ContentType="application/vnd.openxmlformats-officedocument.drawingml.chart+xml"/>
  <Override PartName="/ppt/charts/chart7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18"/>
  </p:notesMasterIdLst>
  <p:handoutMasterIdLst>
    <p:handoutMasterId r:id="rId19"/>
  </p:handoutMasterIdLst>
  <p:sldIdLst>
    <p:sldId id="586" r:id="rId2"/>
    <p:sldId id="622" r:id="rId3"/>
    <p:sldId id="619" r:id="rId4"/>
    <p:sldId id="630" r:id="rId5"/>
    <p:sldId id="632" r:id="rId6"/>
    <p:sldId id="633" r:id="rId7"/>
    <p:sldId id="625" r:id="rId8"/>
    <p:sldId id="635" r:id="rId9"/>
    <p:sldId id="640" r:id="rId10"/>
    <p:sldId id="615" r:id="rId11"/>
    <p:sldId id="616" r:id="rId12"/>
    <p:sldId id="624" r:id="rId13"/>
    <p:sldId id="638" r:id="rId14"/>
    <p:sldId id="626" r:id="rId15"/>
    <p:sldId id="628" r:id="rId16"/>
    <p:sldId id="588" r:id="rId17"/>
  </p:sldIdLst>
  <p:sldSz cx="9144000" cy="6858000" type="screen4x3"/>
  <p:notesSz cx="6718300" cy="98679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FF"/>
    <a:srgbClr val="CCECFF"/>
    <a:srgbClr val="B1AD63"/>
    <a:srgbClr val="BEFFBE"/>
    <a:srgbClr val="009261"/>
    <a:srgbClr val="996633"/>
    <a:srgbClr val="557FDD"/>
    <a:srgbClr val="66CCFF"/>
    <a:srgbClr val="2F2FFF"/>
    <a:srgbClr val="FF33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9104" autoAdjust="0"/>
    <p:restoredTop sz="91333" autoAdjust="0"/>
  </p:normalViewPr>
  <p:slideViewPr>
    <p:cSldViewPr snapToObjects="1">
      <p:cViewPr>
        <p:scale>
          <a:sx n="80" d="100"/>
          <a:sy n="80" d="100"/>
        </p:scale>
        <p:origin x="-1020" y="-30"/>
      </p:cViewPr>
      <p:guideLst>
        <p:guide orient="horz" pos="4319"/>
        <p:guide pos="260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>
        <c:manualLayout>
          <c:layoutTarget val="inner"/>
          <c:xMode val="edge"/>
          <c:yMode val="edge"/>
          <c:x val="0.10972866238942362"/>
          <c:y val="3.4988609150568083E-2"/>
          <c:w val="0.51042699523670576"/>
          <c:h val="0.81607380817064734"/>
        </c:manualLayout>
      </c:layout>
      <c:barChart>
        <c:barDir val="col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Роснефть</c:v>
                </c:pt>
              </c:strCache>
            </c:strRef>
          </c:tx>
          <c:spPr>
            <a:solidFill>
              <a:schemeClr val="accent6">
                <a:lumMod val="50000"/>
              </a:schemeClr>
            </a:solidFill>
          </c:spPr>
          <c:dLbls>
            <c:numFmt formatCode="#,##0.0" sourceLinked="0"/>
            <c:txPr>
              <a:bodyPr/>
              <a:lstStyle/>
              <a:p>
                <a:pPr>
                  <a:defRPr b="1">
                    <a:solidFill>
                      <a:schemeClr val="accent3"/>
                    </a:solidFill>
                  </a:defRPr>
                </a:pPr>
                <a:endParaRPr lang="ru-RU"/>
              </a:p>
            </c:txPr>
            <c:showVal val="1"/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</c:numCache>
            </c:numRef>
          </c:cat>
          <c:val>
            <c:numRef>
              <c:f>Лист1!$B$2:$B$5</c:f>
              <c:numCache>
                <c:formatCode>0.00</c:formatCode>
                <c:ptCount val="4"/>
                <c:pt idx="0">
                  <c:v>4.0330000000000004</c:v>
                </c:pt>
                <c:pt idx="1">
                  <c:v>4.048</c:v>
                </c:pt>
                <c:pt idx="2">
                  <c:v>3.8820000000000001</c:v>
                </c:pt>
                <c:pt idx="3">
                  <c:v>6.0460000000000003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ТНК-ВР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</c:spPr>
          <c:dLbls>
            <c:numFmt formatCode="#,##0.0" sourceLinked="0"/>
            <c:showVal val="1"/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</c:numCache>
            </c:numRef>
          </c:cat>
          <c:val>
            <c:numRef>
              <c:f>Лист1!$C$2:$C$5</c:f>
              <c:numCache>
                <c:formatCode>0.00</c:formatCode>
                <c:ptCount val="4"/>
                <c:pt idx="0">
                  <c:v>3.9</c:v>
                </c:pt>
                <c:pt idx="1">
                  <c:v>2.5</c:v>
                </c:pt>
                <c:pt idx="2">
                  <c:v>2</c:v>
                </c:pt>
                <c:pt idx="3">
                  <c:v>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ЛУКОЙЛ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</c:spPr>
          <c:dLbls>
            <c:numFmt formatCode="#,##0.0" sourceLinked="0"/>
            <c:txPr>
              <a:bodyPr/>
              <a:lstStyle/>
              <a:p>
                <a:pPr algn="ctr">
                  <a:defRPr lang="ru-RU" sz="1400" b="0" i="0" u="none" strike="noStrike" kern="1200" baseline="0">
                    <a:solidFill>
                      <a:srgbClr val="000000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ru-RU"/>
              </a:p>
            </c:txPr>
            <c:showVal val="1"/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</c:numCache>
            </c:numRef>
          </c:cat>
          <c:val>
            <c:numRef>
              <c:f>Лист1!$D$2:$D$5</c:f>
              <c:numCache>
                <c:formatCode>0.00</c:formatCode>
                <c:ptCount val="4"/>
                <c:pt idx="0">
                  <c:v>2.2999999999999998</c:v>
                </c:pt>
                <c:pt idx="1">
                  <c:v>2.2000000000000002</c:v>
                </c:pt>
                <c:pt idx="2">
                  <c:v>2.4</c:v>
                </c:pt>
                <c:pt idx="3">
                  <c:v>2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Газпромнефть</c:v>
                </c:pt>
              </c:strCache>
            </c:strRef>
          </c:tx>
          <c:spPr>
            <a:solidFill>
              <a:schemeClr val="accent6">
                <a:lumMod val="20000"/>
                <a:lumOff val="80000"/>
              </a:schemeClr>
            </a:solidFill>
          </c:spPr>
          <c:dLbls>
            <c:numFmt formatCode="#,##0.0" sourceLinked="0"/>
            <c:showVal val="1"/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</c:numCache>
            </c:numRef>
          </c:cat>
          <c:val>
            <c:numRef>
              <c:f>Лист1!$E$2:$E$5</c:f>
              <c:numCache>
                <c:formatCode>0.00</c:formatCode>
                <c:ptCount val="4"/>
                <c:pt idx="0">
                  <c:v>3.13</c:v>
                </c:pt>
                <c:pt idx="1">
                  <c:v>2.4300000000000002</c:v>
                </c:pt>
                <c:pt idx="2">
                  <c:v>2.2200000000000002</c:v>
                </c:pt>
                <c:pt idx="3">
                  <c:v>1.97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Сургутнефтегаз</c:v>
                </c:pt>
              </c:strCache>
            </c:strRef>
          </c:tx>
          <c:spPr>
            <a:solidFill>
              <a:srgbClr val="BEFFBE"/>
            </a:solidFill>
          </c:spPr>
          <c:dLbls>
            <c:delete val="1"/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</c:numCache>
            </c:numRef>
          </c:cat>
          <c:val>
            <c:numRef>
              <c:f>Лист1!$F$2:$F$5</c:f>
              <c:numCache>
                <c:formatCode>0.00</c:formatCode>
                <c:ptCount val="4"/>
                <c:pt idx="0">
                  <c:v>0.86</c:v>
                </c:pt>
                <c:pt idx="1">
                  <c:v>0.68</c:v>
                </c:pt>
                <c:pt idx="2">
                  <c:v>0.44</c:v>
                </c:pt>
                <c:pt idx="3">
                  <c:v>0.56999999999999995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Прочие</c:v>
                </c:pt>
              </c:strCache>
            </c:strRef>
          </c:tx>
          <c:spPr>
            <a:solidFill>
              <a:schemeClr val="tx1">
                <a:lumMod val="50000"/>
                <a:lumOff val="50000"/>
              </a:schemeClr>
            </a:solidFill>
          </c:spPr>
          <c:dLbls>
            <c:delete val="1"/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</c:numCache>
            </c:numRef>
          </c:cat>
          <c:val>
            <c:numRef>
              <c:f>Лист1!$G$2:$G$5</c:f>
              <c:numCache>
                <c:formatCode>0.00</c:formatCode>
                <c:ptCount val="4"/>
                <c:pt idx="0">
                  <c:v>0.97465100000000005</c:v>
                </c:pt>
                <c:pt idx="1">
                  <c:v>1.006168</c:v>
                </c:pt>
                <c:pt idx="2">
                  <c:v>0.87224999999999997</c:v>
                </c:pt>
                <c:pt idx="3">
                  <c:v>0.88865999999999989</c:v>
                </c:pt>
              </c:numCache>
            </c:numRef>
          </c:val>
        </c:ser>
        <c:dLbls>
          <c:showVal val="1"/>
        </c:dLbls>
        <c:gapWidth val="100"/>
        <c:overlap val="100"/>
        <c:axId val="54612736"/>
        <c:axId val="54614272"/>
      </c:barChart>
      <c:lineChart>
        <c:grouping val="standard"/>
        <c:ser>
          <c:idx val="6"/>
          <c:order val="6"/>
          <c:tx>
            <c:strRef>
              <c:f>Лист1!$H$1</c:f>
              <c:strCache>
                <c:ptCount val="1"/>
                <c:pt idx="0">
                  <c:v>Cжигание (%)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circle"/>
            <c:size val="7"/>
            <c:spPr>
              <a:solidFill>
                <a:schemeClr val="bg1"/>
              </a:solidFill>
              <a:ln>
                <a:solidFill>
                  <a:srgbClr val="FF0000"/>
                </a:solidFill>
              </a:ln>
            </c:spPr>
          </c:marker>
          <c:dLbls>
            <c:dLbl>
              <c:idx val="3"/>
              <c:layout>
                <c:manualLayout>
                  <c:x val="0"/>
                  <c:y val="-4.571127636378447E-2"/>
                </c:manualLayout>
              </c:layout>
              <c:dLblPos val="t"/>
              <c:showVal val="1"/>
            </c:dLbl>
            <c:numFmt formatCode="0.0%" sourceLinked="0"/>
            <c:txPr>
              <a:bodyPr anchor="t" anchorCtr="1"/>
              <a:lstStyle/>
              <a:p>
                <a:pPr>
                  <a:defRPr sz="1400" b="1">
                    <a:solidFill>
                      <a:srgbClr val="FF0000"/>
                    </a:solidFill>
                  </a:defRPr>
                </a:pPr>
                <a:endParaRPr lang="ru-RU"/>
              </a:p>
            </c:txPr>
            <c:dLblPos val="t"/>
            <c:showVal val="1"/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</c:numCache>
            </c:numRef>
          </c:cat>
          <c:val>
            <c:numRef>
              <c:f>Лист1!$H$2:$H$5</c:f>
              <c:numCache>
                <c:formatCode>0%</c:formatCode>
                <c:ptCount val="4"/>
                <c:pt idx="0">
                  <c:v>0.28086968847846006</c:v>
                </c:pt>
                <c:pt idx="1">
                  <c:v>0.2387289275851682</c:v>
                </c:pt>
                <c:pt idx="2">
                  <c:v>0.21595858099313692</c:v>
                </c:pt>
                <c:pt idx="3">
                  <c:v>0.23345225694256452</c:v>
                </c:pt>
              </c:numCache>
            </c:numRef>
          </c:val>
        </c:ser>
        <c:dLbls>
          <c:showVal val="1"/>
        </c:dLbls>
        <c:marker val="1"/>
        <c:axId val="54617984"/>
        <c:axId val="54616448"/>
      </c:lineChart>
      <c:catAx>
        <c:axId val="54612736"/>
        <c:scaling>
          <c:orientation val="minMax"/>
        </c:scaling>
        <c:axPos val="b"/>
        <c:numFmt formatCode="General" sourceLinked="1"/>
        <c:tickLblPos val="nextTo"/>
        <c:crossAx val="54614272"/>
        <c:crosses val="autoZero"/>
        <c:auto val="1"/>
        <c:lblAlgn val="ctr"/>
        <c:lblOffset val="100"/>
      </c:catAx>
      <c:valAx>
        <c:axId val="54614272"/>
        <c:scaling>
          <c:orientation val="minMax"/>
        </c:scaling>
        <c:axPos val="l"/>
        <c:title>
          <c:tx>
            <c:rich>
              <a:bodyPr rot="-5400000" vert="horz"/>
              <a:lstStyle/>
              <a:p>
                <a:pPr>
                  <a:defRPr sz="1200"/>
                </a:pPr>
                <a:r>
                  <a:rPr lang="ru-RU" sz="1200" dirty="0" smtClean="0"/>
                  <a:t>млрд. куб.м</a:t>
                </a:r>
                <a:endParaRPr lang="ru-RU" sz="1200" dirty="0"/>
              </a:p>
            </c:rich>
          </c:tx>
          <c:layout>
            <c:manualLayout>
              <c:xMode val="edge"/>
              <c:yMode val="edge"/>
              <c:x val="0"/>
              <c:y val="3.8212373360794472E-3"/>
            </c:manualLayout>
          </c:layout>
        </c:title>
        <c:numFmt formatCode="0.0" sourceLinked="0"/>
        <c:tickLblPos val="nextTo"/>
        <c:crossAx val="54612736"/>
        <c:crosses val="autoZero"/>
        <c:crossBetween val="between"/>
      </c:valAx>
      <c:valAx>
        <c:axId val="54616448"/>
        <c:scaling>
          <c:orientation val="minMax"/>
        </c:scaling>
        <c:axPos val="r"/>
        <c:numFmt formatCode="0%" sourceLinked="1"/>
        <c:tickLblPos val="nextTo"/>
        <c:crossAx val="54617984"/>
        <c:crosses val="max"/>
        <c:crossBetween val="between"/>
      </c:valAx>
      <c:catAx>
        <c:axId val="54617984"/>
        <c:scaling>
          <c:orientation val="minMax"/>
        </c:scaling>
        <c:delete val="1"/>
        <c:axPos val="b"/>
        <c:numFmt formatCode="General" sourceLinked="1"/>
        <c:tickLblPos val="none"/>
        <c:crossAx val="54616448"/>
        <c:crosses val="autoZero"/>
        <c:auto val="1"/>
        <c:lblAlgn val="ctr"/>
        <c:lblOffset val="100"/>
      </c:catAx>
    </c:plotArea>
    <c:legend>
      <c:legendPos val="r"/>
      <c:layout>
        <c:manualLayout>
          <c:xMode val="edge"/>
          <c:yMode val="edge"/>
          <c:x val="0.67969452399015395"/>
          <c:y val="0.26673581136568358"/>
          <c:w val="0.31104620580563797"/>
          <c:h val="0.40878781765122085"/>
        </c:manualLayout>
      </c:layout>
    </c:legend>
    <c:plotVisOnly val="1"/>
    <c:dispBlanksAs val="gap"/>
  </c:chart>
  <c:txPr>
    <a:bodyPr/>
    <a:lstStyle/>
    <a:p>
      <a:pPr>
        <a:defRPr sz="1400">
          <a:latin typeface="Verdana" pitchFamily="34" charset="0"/>
          <a:ea typeface="Verdana" pitchFamily="34" charset="0"/>
          <a:cs typeface="Verdana" pitchFamily="34" charset="0"/>
        </a:defRPr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>
        <c:manualLayout>
          <c:layoutTarget val="inner"/>
          <c:xMode val="edge"/>
          <c:yMode val="edge"/>
          <c:x val="2.2916666666666672E-2"/>
          <c:y val="3.7358021653543315E-2"/>
          <c:w val="0.47310613517060413"/>
          <c:h val="0.70965920275590633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explosion val="11"/>
            <c:spPr>
              <a:solidFill>
                <a:schemeClr val="accent6"/>
              </a:solidFill>
            </c:spPr>
          </c:dPt>
          <c:dPt>
            <c:idx val="1"/>
            <c:spPr>
              <a:solidFill>
                <a:srgbClr val="C00000"/>
              </a:solidFill>
            </c:spPr>
          </c:dPt>
          <c:dPt>
            <c:idx val="2"/>
            <c:spPr>
              <a:solidFill>
                <a:schemeClr val="bg1">
                  <a:lumMod val="75000"/>
                </a:schemeClr>
              </a:solidFill>
            </c:spPr>
          </c:dPt>
          <c:dLbls>
            <c:dLbl>
              <c:idx val="0"/>
              <c:numFmt formatCode="0.0%" sourceLinked="0"/>
              <c:spPr/>
              <c:txPr>
                <a:bodyPr/>
                <a:lstStyle/>
                <a:p>
                  <a:pPr>
                    <a:defRPr b="1">
                      <a:solidFill>
                        <a:schemeClr val="bg1"/>
                      </a:solidFill>
                    </a:defRPr>
                  </a:pPr>
                  <a:endParaRPr lang="ru-RU"/>
                </a:p>
              </c:txPr>
            </c:dLbl>
            <c:dLbl>
              <c:idx val="1"/>
              <c:layout>
                <c:manualLayout>
                  <c:x val="-5.4166666666666745E-2"/>
                  <c:y val="9.3750000000000222E-3"/>
                </c:manualLayout>
              </c:layout>
              <c:numFmt formatCode="0.0%" sourceLinked="0"/>
              <c:spPr/>
              <c:txPr>
                <a:bodyPr/>
                <a:lstStyle/>
                <a:p>
                  <a:pPr>
                    <a:defRPr b="1">
                      <a:solidFill>
                        <a:schemeClr val="bg1"/>
                      </a:solidFill>
                    </a:defRPr>
                  </a:pPr>
                  <a:endParaRPr lang="ru-RU"/>
                </a:p>
              </c:txPr>
              <c:dLblPos val="ctr"/>
              <c:showVal val="1"/>
            </c:dLbl>
            <c:dLbl>
              <c:idx val="2"/>
              <c:layout>
                <c:manualLayout>
                  <c:x val="-0.10625000000000002"/>
                  <c:y val="-0.140625"/>
                </c:manualLayout>
              </c:layout>
              <c:numFmt formatCode="0.0%" sourceLinked="0"/>
              <c:spPr/>
              <c:txPr>
                <a:bodyPr/>
                <a:lstStyle/>
                <a:p>
                  <a:pPr>
                    <a:defRPr b="1"/>
                  </a:pPr>
                  <a:endParaRPr lang="ru-RU"/>
                </a:p>
              </c:txPr>
              <c:dLblPos val="ctr"/>
              <c:showVal val="1"/>
            </c:dLbl>
            <c:numFmt formatCode="0.0%" sourceLinked="0"/>
            <c:dLblPos val="ctr"/>
            <c:showVal val="1"/>
            <c:showLeaderLines val="1"/>
          </c:dLbls>
          <c:cat>
            <c:strRef>
              <c:f>Лист1!$A$2:$A$4</c:f>
              <c:strCache>
                <c:ptCount val="3"/>
                <c:pt idx="0">
                  <c:v>Использование</c:v>
                </c:pt>
                <c:pt idx="1">
                  <c:v>Сжигание</c:v>
                </c:pt>
                <c:pt idx="2">
                  <c:v>Технологические потери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0.74465340127310065</c:v>
                </c:pt>
                <c:pt idx="1">
                  <c:v>0.23373572383397045</c:v>
                </c:pt>
                <c:pt idx="2">
                  <c:v>1.271941145990348E-2</c:v>
                </c:pt>
              </c:numCache>
            </c:numRef>
          </c:val>
        </c:ser>
        <c:firstSliceAng val="316"/>
      </c:pieChart>
    </c:plotArea>
    <c:legend>
      <c:legendPos val="r"/>
      <c:layout>
        <c:manualLayout>
          <c:xMode val="edge"/>
          <c:yMode val="edge"/>
          <c:x val="1.8946850393700842E-4"/>
          <c:y val="0.78210408464566927"/>
          <c:w val="0.57897719816272952"/>
          <c:h val="0.21391683070866174"/>
        </c:manualLayout>
      </c:layout>
      <c:txPr>
        <a:bodyPr/>
        <a:lstStyle/>
        <a:p>
          <a:pPr>
            <a:defRPr sz="1400" b="1">
              <a:latin typeface="Verdana" pitchFamily="34" charset="0"/>
              <a:ea typeface="Verdana" pitchFamily="34" charset="0"/>
              <a:cs typeface="Verdana" pitchFamily="34" charset="0"/>
            </a:defRPr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0.13023261154855637"/>
          <c:y val="4.7968749999999998E-2"/>
          <c:w val="0.68703849965609365"/>
          <c:h val="0.69794752321570763"/>
        </c:manualLayout>
      </c:layout>
      <c:barChart>
        <c:barDir val="col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Собственная переработка</c:v>
                </c:pt>
              </c:strCache>
            </c:strRef>
          </c:tx>
          <c:spPr>
            <a:solidFill>
              <a:schemeClr val="accent6">
                <a:lumMod val="50000"/>
              </a:schemeClr>
            </a:solidFill>
          </c:spPr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Val val="1"/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Лист1!$B$2</c:f>
              <c:numCache>
                <c:formatCode>0%</c:formatCode>
                <c:ptCount val="1"/>
                <c:pt idx="0">
                  <c:v>0.39093117501551145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Сторонним организациям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</c:spPr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Val val="1"/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Лист1!$C$2</c:f>
              <c:numCache>
                <c:formatCode>0%</c:formatCode>
                <c:ptCount val="1"/>
                <c:pt idx="0">
                  <c:v>0.24030281654859031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Собственные нужды</c:v>
                </c:pt>
              </c:strCache>
            </c:strRef>
          </c:tx>
          <c:spPr>
            <a:solidFill>
              <a:schemeClr val="accent6">
                <a:lumMod val="20000"/>
                <a:lumOff val="80000"/>
              </a:schemeClr>
            </a:solidFill>
          </c:spPr>
          <c:dLbls>
            <c:showVal val="1"/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Лист1!$D$2</c:f>
              <c:numCache>
                <c:formatCode>0%</c:formatCode>
                <c:ptCount val="1"/>
                <c:pt idx="0">
                  <c:v>0.1134194097089976</c:v>
                </c:pt>
              </c:numCache>
            </c:numRef>
          </c:val>
        </c:ser>
        <c:dLbls>
          <c:showVal val="1"/>
        </c:dLbls>
        <c:gapWidth val="40"/>
        <c:overlap val="100"/>
        <c:axId val="55109888"/>
        <c:axId val="55123968"/>
      </c:barChart>
      <c:catAx>
        <c:axId val="55109888"/>
        <c:scaling>
          <c:orientation val="minMax"/>
        </c:scaling>
        <c:axPos val="b"/>
        <c:numFmt formatCode="General" sourceLinked="1"/>
        <c:tickLblPos val="nextTo"/>
        <c:crossAx val="55123968"/>
        <c:crosses val="autoZero"/>
        <c:auto val="1"/>
        <c:lblAlgn val="ctr"/>
        <c:lblOffset val="100"/>
      </c:catAx>
      <c:valAx>
        <c:axId val="55123968"/>
        <c:scaling>
          <c:orientation val="minMax"/>
          <c:max val="0.8"/>
        </c:scaling>
        <c:delete val="1"/>
        <c:axPos val="l"/>
        <c:numFmt formatCode="0%" sourceLinked="1"/>
        <c:tickLblPos val="none"/>
        <c:crossAx val="5510988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"/>
          <c:y val="0.80673315771398191"/>
          <c:w val="1"/>
          <c:h val="0.1932668422860182"/>
        </c:manualLayout>
      </c:layout>
      <c:txPr>
        <a:bodyPr/>
        <a:lstStyle/>
        <a:p>
          <a:pPr>
            <a:defRPr sz="1300" b="1"/>
          </a:pPr>
          <a:endParaRPr lang="ru-RU"/>
        </a:p>
      </c:txPr>
    </c:legend>
    <c:plotVisOnly val="1"/>
    <c:dispBlanksAs val="gap"/>
  </c:chart>
  <c:txPr>
    <a:bodyPr/>
    <a:lstStyle/>
    <a:p>
      <a:pPr>
        <a:defRPr sz="1200">
          <a:latin typeface="Verdana" pitchFamily="34" charset="0"/>
          <a:ea typeface="Verdana" pitchFamily="34" charset="0"/>
          <a:cs typeface="Verdana" pitchFamily="34" charset="0"/>
        </a:defRPr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0.11241813642156977"/>
          <c:y val="5.0798625728440176E-2"/>
          <c:w val="0.86091020154513265"/>
          <c:h val="0.65193341943472993"/>
        </c:manualLayout>
      </c:layout>
      <c:barChart>
        <c:barDir val="col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Rosneft</c:v>
                </c:pt>
              </c:strCache>
            </c:strRef>
          </c:tx>
          <c:spPr>
            <a:solidFill>
              <a:schemeClr val="accent6">
                <a:lumMod val="50000"/>
              </a:schemeClr>
            </a:solidFill>
          </c:spPr>
          <c:cat>
            <c:strRef>
              <c:f>Лист1!$A$2:$A$7</c:f>
              <c:strCache>
                <c:ptCount val="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</c:strCache>
            </c:strRef>
          </c:cat>
          <c:val>
            <c:numRef>
              <c:f>Лист1!$B$2:$B$7</c:f>
              <c:numCache>
                <c:formatCode>0</c:formatCode>
                <c:ptCount val="6"/>
                <c:pt idx="0">
                  <c:v>29000</c:v>
                </c:pt>
                <c:pt idx="1">
                  <c:v>29870</c:v>
                </c:pt>
                <c:pt idx="2">
                  <c:v>36410</c:v>
                </c:pt>
                <c:pt idx="3">
                  <c:v>28260</c:v>
                </c:pt>
                <c:pt idx="4">
                  <c:v>4190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TNK-BP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</c:spPr>
          <c:cat>
            <c:strRef>
              <c:f>Лист1!$A$2:$A$7</c:f>
              <c:strCache>
                <c:ptCount val="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</c:strCache>
            </c:strRef>
          </c:cat>
          <c:val>
            <c:numRef>
              <c:f>Лист1!$C$2:$C$7</c:f>
              <c:numCache>
                <c:formatCode>0</c:formatCode>
                <c:ptCount val="6"/>
                <c:pt idx="0">
                  <c:v>5426</c:v>
                </c:pt>
                <c:pt idx="1">
                  <c:v>16551</c:v>
                </c:pt>
                <c:pt idx="2">
                  <c:v>21482</c:v>
                </c:pt>
                <c:pt idx="3">
                  <c:v>15959</c:v>
                </c:pt>
                <c:pt idx="4">
                  <c:v>9022</c:v>
                </c:pt>
                <c:pt idx="5">
                  <c:v>11112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LUKOIL</c:v>
                </c:pt>
              </c:strCache>
            </c:strRef>
          </c:tx>
          <c:spPr>
            <a:solidFill>
              <a:srgbClr val="00B050"/>
            </a:solidFill>
          </c:spPr>
          <c:cat>
            <c:strRef>
              <c:f>Лист1!$A$2:$A$7</c:f>
              <c:strCache>
                <c:ptCount val="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</c:strCache>
            </c:strRef>
          </c:cat>
          <c:val>
            <c:numRef>
              <c:f>Лист1!$D$2:$D$7</c:f>
              <c:numCache>
                <c:formatCode>0</c:formatCode>
                <c:ptCount val="6"/>
                <c:pt idx="0">
                  <c:v>4414.7</c:v>
                </c:pt>
                <c:pt idx="1">
                  <c:v>16483.7</c:v>
                </c:pt>
                <c:pt idx="2">
                  <c:v>5105.8</c:v>
                </c:pt>
                <c:pt idx="3">
                  <c:v>8122.7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Gazpromneft</c:v>
                </c:pt>
              </c:strCache>
            </c:strRef>
          </c:tx>
          <c:spPr>
            <a:solidFill>
              <a:schemeClr val="accent6">
                <a:lumMod val="20000"/>
                <a:lumOff val="80000"/>
              </a:schemeClr>
            </a:solidFill>
          </c:spPr>
          <c:cat>
            <c:strRef>
              <c:f>Лист1!$A$2:$A$7</c:f>
              <c:strCache>
                <c:ptCount val="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</c:strCache>
            </c:strRef>
          </c:cat>
          <c:val>
            <c:numRef>
              <c:f>Лист1!$E$2:$E$7</c:f>
              <c:numCache>
                <c:formatCode>0</c:formatCode>
                <c:ptCount val="6"/>
                <c:pt idx="0">
                  <c:v>391</c:v>
                </c:pt>
                <c:pt idx="1">
                  <c:v>4629</c:v>
                </c:pt>
                <c:pt idx="2">
                  <c:v>9368</c:v>
                </c:pt>
                <c:pt idx="3">
                  <c:v>3462</c:v>
                </c:pt>
                <c:pt idx="4">
                  <c:v>3494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Others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</c:spPr>
          <c:cat>
            <c:strRef>
              <c:f>Лист1!$A$2:$A$7</c:f>
              <c:strCache>
                <c:ptCount val="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</c:strCache>
            </c:strRef>
          </c:cat>
          <c:val>
            <c:numRef>
              <c:f>Лист1!$F$2:$F$7</c:f>
              <c:numCache>
                <c:formatCode>0</c:formatCode>
                <c:ptCount val="6"/>
                <c:pt idx="0">
                  <c:v>8361.987000000001</c:v>
                </c:pt>
                <c:pt idx="1">
                  <c:v>5840.6730000000007</c:v>
                </c:pt>
                <c:pt idx="2">
                  <c:v>10511.994999999994</c:v>
                </c:pt>
                <c:pt idx="3">
                  <c:v>4972.1400000000003</c:v>
                </c:pt>
                <c:pt idx="4">
                  <c:v>3117.1</c:v>
                </c:pt>
                <c:pt idx="5">
                  <c:v>26.2</c:v>
                </c:pt>
              </c:numCache>
            </c:numRef>
          </c:val>
        </c:ser>
        <c:gapWidth val="50"/>
        <c:overlap val="100"/>
        <c:axId val="52086272"/>
        <c:axId val="52087808"/>
      </c:barChart>
      <c:lineChart>
        <c:grouping val="standard"/>
        <c:ser>
          <c:idx val="5"/>
          <c:order val="5"/>
          <c:tx>
            <c:strRef>
              <c:f>Лист1!$G$1</c:f>
              <c:strCache>
                <c:ptCount val="1"/>
                <c:pt idx="0">
                  <c:v>Столбец1</c:v>
                </c:pt>
              </c:strCache>
            </c:strRef>
          </c:tx>
          <c:spPr>
            <a:ln>
              <a:noFill/>
            </a:ln>
          </c:spPr>
          <c:marker>
            <c:symbol val="none"/>
          </c:marker>
          <c:dLbls>
            <c:dLbl>
              <c:idx val="0"/>
              <c:layout>
                <c:manualLayout>
                  <c:x val="-3.6085264006141364E-2"/>
                  <c:y val="-5.0065180175516533E-2"/>
                </c:manualLayout>
              </c:layout>
              <c:showVal val="1"/>
            </c:dLbl>
            <c:dLbl>
              <c:idx val="1"/>
              <c:layout>
                <c:manualLayout>
                  <c:x val="-3.1378490440122871E-2"/>
                  <c:y val="-4.4795161209672724E-2"/>
                </c:manualLayout>
              </c:layout>
              <c:showVal val="1"/>
            </c:dLbl>
            <c:dLbl>
              <c:idx val="2"/>
              <c:layout>
                <c:manualLayout>
                  <c:x val="-3.1378613977486799E-2"/>
                  <c:y val="-4.4795161209672724E-2"/>
                </c:manualLayout>
              </c:layout>
              <c:showVal val="1"/>
            </c:dLbl>
            <c:dLbl>
              <c:idx val="3"/>
              <c:layout>
                <c:manualLayout>
                  <c:x val="-4.2360962094165892E-2"/>
                  <c:y val="-4.4795161209672724E-2"/>
                </c:manualLayout>
              </c:layout>
              <c:showVal val="1"/>
            </c:dLbl>
            <c:dLbl>
              <c:idx val="4"/>
              <c:layout>
                <c:manualLayout>
                  <c:x val="-3.7654188528147482E-2"/>
                  <c:y val="-4.2160151726750764E-2"/>
                </c:manualLayout>
              </c:layout>
              <c:showVal val="1"/>
            </c:dLbl>
            <c:dLbl>
              <c:idx val="5"/>
              <c:layout>
                <c:manualLayout>
                  <c:x val="-3.7654188528147482E-2"/>
                  <c:y val="-3.6890132760906968E-2"/>
                </c:manualLayout>
              </c:layout>
              <c:showVal val="1"/>
            </c:dLbl>
            <c:numFmt formatCode="#,##0.0" sourceLinked="0"/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Val val="1"/>
          </c:dLbls>
          <c:cat>
            <c:strRef>
              <c:f>Лист1!$A$2:$A$7</c:f>
              <c:strCache>
                <c:ptCount val="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</c:strCache>
            </c:strRef>
          </c:cat>
          <c:val>
            <c:numRef>
              <c:f>Лист1!$G$2:$G$7</c:f>
              <c:numCache>
                <c:formatCode>0</c:formatCode>
                <c:ptCount val="6"/>
                <c:pt idx="0">
                  <c:v>47593.687000000005</c:v>
                </c:pt>
                <c:pt idx="1">
                  <c:v>73374.372999999992</c:v>
                </c:pt>
                <c:pt idx="2">
                  <c:v>82877.794999999998</c:v>
                </c:pt>
                <c:pt idx="3">
                  <c:v>60775.840000000011</c:v>
                </c:pt>
                <c:pt idx="4">
                  <c:v>19823.099999999988</c:v>
                </c:pt>
                <c:pt idx="5">
                  <c:v>11138.2</c:v>
                </c:pt>
              </c:numCache>
            </c:numRef>
          </c:val>
        </c:ser>
        <c:marker val="1"/>
        <c:axId val="52086272"/>
        <c:axId val="52087808"/>
      </c:lineChart>
      <c:catAx>
        <c:axId val="52086272"/>
        <c:scaling>
          <c:orientation val="minMax"/>
        </c:scaling>
        <c:axPos val="b"/>
        <c:tickLblPos val="nextTo"/>
        <c:crossAx val="52087808"/>
        <c:crosses val="autoZero"/>
        <c:auto val="1"/>
        <c:lblAlgn val="ctr"/>
        <c:lblOffset val="100"/>
      </c:catAx>
      <c:valAx>
        <c:axId val="52087808"/>
        <c:scaling>
          <c:orientation val="minMax"/>
        </c:scaling>
        <c:axPos val="l"/>
        <c:title>
          <c:tx>
            <c:rich>
              <a:bodyPr rot="-5400000" vert="horz"/>
              <a:lstStyle/>
              <a:p>
                <a:pPr>
                  <a:defRPr sz="1200"/>
                </a:pPr>
                <a:r>
                  <a:rPr lang="ru-RU" sz="1200" dirty="0" smtClean="0"/>
                  <a:t>Млрд. руб.</a:t>
                </a:r>
                <a:endParaRPr lang="ru-RU" sz="1200" dirty="0"/>
              </a:p>
            </c:rich>
          </c:tx>
          <c:layout>
            <c:manualLayout>
              <c:xMode val="edge"/>
              <c:yMode val="edge"/>
              <c:x val="7.6557339805702904E-3"/>
              <c:y val="2.8219499194662261E-3"/>
            </c:manualLayout>
          </c:layout>
        </c:title>
        <c:numFmt formatCode="0" sourceLinked="0"/>
        <c:tickLblPos val="nextTo"/>
        <c:crossAx val="52086272"/>
        <c:crosses val="autoZero"/>
        <c:crossBetween val="between"/>
        <c:majorUnit val="10000"/>
        <c:dispUnits>
          <c:builtInUnit val="thousands"/>
        </c:dispUnits>
      </c:valAx>
    </c:plotArea>
    <c:legend>
      <c:legendPos val="r"/>
      <c:legendEntry>
        <c:idx val="5"/>
        <c:delete val="1"/>
      </c:legendEntry>
      <c:layout>
        <c:manualLayout>
          <c:xMode val="edge"/>
          <c:yMode val="edge"/>
          <c:x val="0.17001434392332693"/>
          <c:y val="0.74640295270448465"/>
          <c:w val="0.71951393187327528"/>
          <c:h val="0.16515804591069155"/>
        </c:manualLayout>
      </c:layout>
    </c:legend>
    <c:plotVisOnly val="1"/>
    <c:dispBlanksAs val="gap"/>
  </c:chart>
  <c:txPr>
    <a:bodyPr/>
    <a:lstStyle/>
    <a:p>
      <a:pPr>
        <a:defRPr sz="1400">
          <a:latin typeface="Verdana" pitchFamily="34" charset="0"/>
          <a:ea typeface="Verdana" pitchFamily="34" charset="0"/>
          <a:cs typeface="Verdana" pitchFamily="34" charset="0"/>
        </a:defRPr>
      </a:pPr>
      <a:endParaRPr lang="ru-RU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>
        <c:manualLayout>
          <c:layoutTarget val="inner"/>
          <c:xMode val="edge"/>
          <c:yMode val="edge"/>
          <c:x val="0.11241813642156977"/>
          <c:y val="5.0798625728440204E-2"/>
          <c:w val="0.86091020154513265"/>
          <c:h val="0.7072687047807994"/>
        </c:manualLayout>
      </c:layout>
      <c:lineChart>
        <c:grouping val="standard"/>
        <c:ser>
          <c:idx val="0"/>
          <c:order val="0"/>
          <c:tx>
            <c:strRef>
              <c:f>Лист1!$B$1</c:f>
              <c:strCache>
                <c:ptCount val="1"/>
                <c:pt idx="0">
                  <c:v>Роснефть</c:v>
                </c:pt>
              </c:strCache>
            </c:strRef>
          </c:tx>
          <c:spPr>
            <a:ln w="38100">
              <a:solidFill>
                <a:srgbClr val="FFFF00"/>
              </a:solidFill>
            </a:ln>
          </c:spPr>
          <c:marker>
            <c:symbol val="none"/>
          </c:marker>
          <c:cat>
            <c:strRef>
              <c:f>Лист1!$A$2:$A$6</c:f>
              <c:strCach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strCache>
            </c:strRef>
          </c:cat>
          <c:val>
            <c:numRef>
              <c:f>Лист1!$B$2:$B$6</c:f>
              <c:numCache>
                <c:formatCode>0.0%</c:formatCode>
                <c:ptCount val="5"/>
                <c:pt idx="0">
                  <c:v>0.43795726186164435</c:v>
                </c:pt>
                <c:pt idx="1">
                  <c:v>0.48513152878383531</c:v>
                </c:pt>
                <c:pt idx="2">
                  <c:v>0.35809157637189792</c:v>
                </c:pt>
                <c:pt idx="3">
                  <c:v>0.14873653907666062</c:v>
                </c:pt>
                <c:pt idx="4">
                  <c:v>4.9267211075658429E-2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ТНК-ВР</c:v>
                </c:pt>
              </c:strCache>
            </c:strRef>
          </c:tx>
          <c:spPr>
            <a:ln w="38100"/>
          </c:spPr>
          <c:marker>
            <c:symbol val="none"/>
          </c:marker>
          <c:cat>
            <c:strRef>
              <c:f>Лист1!$A$2:$A$6</c:f>
              <c:strCach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strCache>
            </c:strRef>
          </c:cat>
          <c:val>
            <c:numRef>
              <c:f>Лист1!$C$2:$C$6</c:f>
              <c:numCache>
                <c:formatCode>0.0%</c:formatCode>
                <c:ptCount val="5"/>
                <c:pt idx="0">
                  <c:v>0.15267175572519084</c:v>
                </c:pt>
                <c:pt idx="1">
                  <c:v>0.16176470588235295</c:v>
                </c:pt>
                <c:pt idx="2">
                  <c:v>0.12413793103448276</c:v>
                </c:pt>
                <c:pt idx="3">
                  <c:v>8.6092715231788089E-2</c:v>
                </c:pt>
                <c:pt idx="4">
                  <c:v>5.7692307692307696E-2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ЛУКОЙЛ</c:v>
                </c:pt>
              </c:strCache>
            </c:strRef>
          </c:tx>
          <c:spPr>
            <a:ln w="38100">
              <a:solidFill>
                <a:srgbClr val="996633"/>
              </a:solidFill>
            </a:ln>
          </c:spPr>
          <c:marker>
            <c:symbol val="none"/>
          </c:marker>
          <c:cat>
            <c:strRef>
              <c:f>Лист1!$A$2:$A$6</c:f>
              <c:strCach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strCache>
            </c:strRef>
          </c:cat>
          <c:val>
            <c:numRef>
              <c:f>Лист1!$D$2:$D$6</c:f>
              <c:numCache>
                <c:formatCode>0.0%</c:formatCode>
                <c:ptCount val="5"/>
                <c:pt idx="0">
                  <c:v>0.23255813953488372</c:v>
                </c:pt>
                <c:pt idx="1">
                  <c:v>0.20689655172413796</c:v>
                </c:pt>
                <c:pt idx="2">
                  <c:v>9.4117647058823528E-2</c:v>
                </c:pt>
                <c:pt idx="3">
                  <c:v>6.741573033707865E-2</c:v>
                </c:pt>
                <c:pt idx="4">
                  <c:v>5.5555555555555552E-2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Газпромнефть</c:v>
                </c:pt>
              </c:strCache>
            </c:strRef>
          </c:tx>
          <c:spPr>
            <a:ln w="38100"/>
          </c:spPr>
          <c:marker>
            <c:symbol val="none"/>
          </c:marker>
          <c:cat>
            <c:strRef>
              <c:f>Лист1!$A$2:$A$6</c:f>
              <c:strCach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strCache>
            </c:strRef>
          </c:cat>
          <c:val>
            <c:numRef>
              <c:f>Лист1!$E$2:$E$6</c:f>
              <c:numCache>
                <c:formatCode>0.0%</c:formatCode>
                <c:ptCount val="5"/>
                <c:pt idx="0">
                  <c:v>0.44874715261959003</c:v>
                </c:pt>
                <c:pt idx="1">
                  <c:v>0.39211618257261405</c:v>
                </c:pt>
                <c:pt idx="2">
                  <c:v>0.28351648351648351</c:v>
                </c:pt>
                <c:pt idx="3">
                  <c:v>7.9470198675496678E-2</c:v>
                </c:pt>
                <c:pt idx="4">
                  <c:v>4.7722342733188719E-2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Славнефть</c:v>
                </c:pt>
              </c:strCache>
            </c:strRef>
          </c:tx>
          <c:spPr>
            <a:ln w="38100">
              <a:solidFill>
                <a:srgbClr val="7030A0"/>
              </a:solidFill>
            </a:ln>
          </c:spPr>
          <c:marker>
            <c:symbol val="none"/>
          </c:marker>
          <c:cat>
            <c:strRef>
              <c:f>Лист1!$A$2:$A$6</c:f>
              <c:strCach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strCache>
            </c:strRef>
          </c:cat>
          <c:val>
            <c:numRef>
              <c:f>Лист1!$F$2:$F$6</c:f>
              <c:numCache>
                <c:formatCode>0.0%</c:formatCode>
                <c:ptCount val="5"/>
                <c:pt idx="0">
                  <c:v>0.28132142781753322</c:v>
                </c:pt>
                <c:pt idx="1">
                  <c:v>0.27992887874346251</c:v>
                </c:pt>
                <c:pt idx="2">
                  <c:v>0.19790396648231154</c:v>
                </c:pt>
                <c:pt idx="3">
                  <c:v>0.1735094976222184</c:v>
                </c:pt>
                <c:pt idx="4">
                  <c:v>4.9961093154105317E-2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Россия</c:v>
                </c:pt>
              </c:strCache>
            </c:strRef>
          </c:tx>
          <c:spPr>
            <a:ln w="76200">
              <a:solidFill>
                <a:srgbClr val="C00000"/>
              </a:solidFill>
            </a:ln>
          </c:spPr>
          <c:marker>
            <c:symbol val="none"/>
          </c:marker>
          <c:cat>
            <c:strRef>
              <c:f>Лист1!$A$2:$A$6</c:f>
              <c:strCach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strCache>
            </c:strRef>
          </c:cat>
          <c:val>
            <c:numRef>
              <c:f>Лист1!$G$2:$G$6</c:f>
              <c:numCache>
                <c:formatCode>0.0%</c:formatCode>
                <c:ptCount val="5"/>
                <c:pt idx="0">
                  <c:v>0.23345225694256452</c:v>
                </c:pt>
                <c:pt idx="1">
                  <c:v>0.25053387873160815</c:v>
                </c:pt>
                <c:pt idx="2">
                  <c:v>0.17917842249625449</c:v>
                </c:pt>
                <c:pt idx="3">
                  <c:v>0.10697104285031561</c:v>
                </c:pt>
                <c:pt idx="4">
                  <c:v>5.3868261068707006E-2</c:v>
                </c:pt>
              </c:numCache>
            </c:numRef>
          </c:val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Столбец1</c:v>
                </c:pt>
              </c:strCache>
            </c:strRef>
          </c:tx>
          <c:spPr>
            <a:ln w="38100">
              <a:solidFill>
                <a:srgbClr val="009261"/>
              </a:solidFill>
              <a:prstDash val="dash"/>
            </a:ln>
          </c:spPr>
          <c:marker>
            <c:symbol val="none"/>
          </c:marker>
          <c:cat>
            <c:strRef>
              <c:f>Лист1!$A$2:$A$6</c:f>
              <c:strCach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strCache>
            </c:strRef>
          </c:cat>
          <c:val>
            <c:numRef>
              <c:f>Лист1!$H$2:$H$6</c:f>
              <c:numCache>
                <c:formatCode>0.0%</c:formatCode>
                <c:ptCount val="5"/>
                <c:pt idx="0">
                  <c:v>0.05</c:v>
                </c:pt>
                <c:pt idx="1">
                  <c:v>0.05</c:v>
                </c:pt>
                <c:pt idx="2">
                  <c:v>0.05</c:v>
                </c:pt>
                <c:pt idx="3">
                  <c:v>0.05</c:v>
                </c:pt>
                <c:pt idx="4">
                  <c:v>0.05</c:v>
                </c:pt>
              </c:numCache>
            </c:numRef>
          </c:val>
        </c:ser>
        <c:marker val="1"/>
        <c:axId val="52949760"/>
        <c:axId val="52951296"/>
      </c:lineChart>
      <c:catAx>
        <c:axId val="52949760"/>
        <c:scaling>
          <c:orientation val="minMax"/>
        </c:scaling>
        <c:axPos val="b"/>
        <c:tickLblPos val="nextTo"/>
        <c:crossAx val="52951296"/>
        <c:crosses val="autoZero"/>
        <c:auto val="1"/>
        <c:lblAlgn val="ctr"/>
        <c:lblOffset val="100"/>
      </c:catAx>
      <c:valAx>
        <c:axId val="52951296"/>
        <c:scaling>
          <c:orientation val="minMax"/>
          <c:max val="0.5"/>
        </c:scaling>
        <c:axPos val="l"/>
        <c:numFmt formatCode="0%" sourceLinked="0"/>
        <c:tickLblPos val="nextTo"/>
        <c:crossAx val="52949760"/>
        <c:crosses val="autoZero"/>
        <c:crossBetween val="between"/>
        <c:majorUnit val="0.1"/>
      </c:valAx>
    </c:plotArea>
    <c:legend>
      <c:legendPos val="r"/>
      <c:legendEntry>
        <c:idx val="6"/>
        <c:delete val="1"/>
      </c:legendEntry>
      <c:layout>
        <c:manualLayout>
          <c:xMode val="edge"/>
          <c:yMode val="edge"/>
          <c:x val="0.1198087592191302"/>
          <c:y val="0.87024839840181534"/>
          <c:w val="0.73509611268683084"/>
          <c:h val="0.12975160159818513"/>
        </c:manualLayout>
      </c:layout>
    </c:legend>
    <c:plotVisOnly val="1"/>
    <c:dispBlanksAs val="gap"/>
  </c:chart>
  <c:txPr>
    <a:bodyPr/>
    <a:lstStyle/>
    <a:p>
      <a:pPr>
        <a:defRPr sz="1400">
          <a:latin typeface="Verdana" pitchFamily="34" charset="0"/>
          <a:ea typeface="Verdana" pitchFamily="34" charset="0"/>
          <a:cs typeface="Verdana" pitchFamily="34" charset="0"/>
        </a:defRPr>
      </a:pPr>
      <a:endParaRPr lang="ru-RU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>
        <c:manualLayout>
          <c:layoutTarget val="inner"/>
          <c:xMode val="edge"/>
          <c:yMode val="edge"/>
          <c:x val="8.4843378373155046E-2"/>
          <c:y val="5.6625311532878697E-2"/>
          <c:w val="0.91515662162684508"/>
          <c:h val="0.82598723742228863"/>
        </c:manualLayout>
      </c:layout>
      <c:areaChart>
        <c:grouping val="standard"/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spPr>
            <a:solidFill>
              <a:srgbClr val="C00000"/>
            </a:solidFill>
          </c:spPr>
          <c:cat>
            <c:numRef>
              <c:f>Лист1!$A$2:$A$42</c:f>
              <c:numCache>
                <c:formatCode>General</c:formatCode>
                <c:ptCount val="4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</c:numCache>
            </c:numRef>
          </c:cat>
          <c:val>
            <c:numRef>
              <c:f>Лист1!$C$2:$C$42</c:f>
              <c:numCache>
                <c:formatCode>0.0</c:formatCode>
                <c:ptCount val="41"/>
                <c:pt idx="0">
                  <c:v>0</c:v>
                </c:pt>
                <c:pt idx="1">
                  <c:v>0</c:v>
                </c:pt>
                <c:pt idx="2">
                  <c:v>0.45</c:v>
                </c:pt>
                <c:pt idx="3">
                  <c:v>0.45</c:v>
                </c:pt>
                <c:pt idx="4">
                  <c:v>0.45</c:v>
                </c:pt>
                <c:pt idx="5">
                  <c:v>0.9</c:v>
                </c:pt>
                <c:pt idx="6">
                  <c:v>1.8</c:v>
                </c:pt>
                <c:pt idx="7">
                  <c:v>3.6</c:v>
                </c:pt>
                <c:pt idx="8">
                  <c:v>5.4</c:v>
                </c:pt>
                <c:pt idx="9">
                  <c:v>0.4</c:v>
                </c:pt>
                <c:pt idx="10">
                  <c:v>0.5</c:v>
                </c:pt>
                <c:pt idx="11">
                  <c:v>0.60000000000000064</c:v>
                </c:pt>
                <c:pt idx="12">
                  <c:v>0.6500000000000008</c:v>
                </c:pt>
                <c:pt idx="13">
                  <c:v>0.67500000000000082</c:v>
                </c:pt>
                <c:pt idx="14">
                  <c:v>0.70000000000000062</c:v>
                </c:pt>
                <c:pt idx="15">
                  <c:v>0.70000000000000062</c:v>
                </c:pt>
                <c:pt idx="16">
                  <c:v>0.70000000000000062</c:v>
                </c:pt>
                <c:pt idx="17">
                  <c:v>0.70000000000000062</c:v>
                </c:pt>
                <c:pt idx="18">
                  <c:v>0.67500000000000082</c:v>
                </c:pt>
                <c:pt idx="19">
                  <c:v>0.6500000000000008</c:v>
                </c:pt>
                <c:pt idx="20">
                  <c:v>0.58500000000000008</c:v>
                </c:pt>
                <c:pt idx="21">
                  <c:v>0.52650000000000008</c:v>
                </c:pt>
                <c:pt idx="22">
                  <c:v>0.47385000000000038</c:v>
                </c:pt>
                <c:pt idx="23">
                  <c:v>0.42646500000000032</c:v>
                </c:pt>
                <c:pt idx="24">
                  <c:v>0.38381850000000073</c:v>
                </c:pt>
                <c:pt idx="25">
                  <c:v>0.34543665000000012</c:v>
                </c:pt>
                <c:pt idx="26">
                  <c:v>0.31089298500000079</c:v>
                </c:pt>
                <c:pt idx="27">
                  <c:v>0.27980368650000031</c:v>
                </c:pt>
                <c:pt idx="28">
                  <c:v>0.25182331785000045</c:v>
                </c:pt>
                <c:pt idx="29">
                  <c:v>0.22664098606500024</c:v>
                </c:pt>
                <c:pt idx="30">
                  <c:v>0.20397688745850009</c:v>
                </c:pt>
                <c:pt idx="31">
                  <c:v>0.18357919871265024</c:v>
                </c:pt>
                <c:pt idx="32">
                  <c:v>0.16522127884138521</c:v>
                </c:pt>
                <c:pt idx="33">
                  <c:v>0.14869915095724678</c:v>
                </c:pt>
                <c:pt idx="34">
                  <c:v>0.13382923586152207</c:v>
                </c:pt>
                <c:pt idx="35">
                  <c:v>0.12044631227536973</c:v>
                </c:pt>
                <c:pt idx="36">
                  <c:v>0.10840168104783279</c:v>
                </c:pt>
                <c:pt idx="37">
                  <c:v>9.7561512943049628E-2</c:v>
                </c:pt>
                <c:pt idx="38">
                  <c:v>8.7805361648744543E-2</c:v>
                </c:pt>
                <c:pt idx="39">
                  <c:v>7.902482548387009E-2</c:v>
                </c:pt>
                <c:pt idx="40">
                  <c:v>7.1122342935483085E-2</c:v>
                </c:pt>
              </c:numCache>
            </c:numRef>
          </c:val>
        </c:ser>
        <c:axId val="57135872"/>
        <c:axId val="57137408"/>
      </c:areaChart>
      <c:lineChart>
        <c:grouping val="standard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ln w="50800">
              <a:solidFill>
                <a:schemeClr val="accent6">
                  <a:lumMod val="50000"/>
                </a:schemeClr>
              </a:solidFill>
            </a:ln>
          </c:spPr>
          <c:marker>
            <c:symbol val="none"/>
          </c:marker>
          <c:dPt>
            <c:idx val="10"/>
            <c:spPr>
              <a:ln w="50800">
                <a:solidFill>
                  <a:schemeClr val="accent6">
                    <a:lumMod val="50000"/>
                  </a:schemeClr>
                </a:solidFill>
              </a:ln>
            </c:spPr>
          </c:dPt>
          <c:cat>
            <c:numRef>
              <c:f>Лист1!$A$2:$A$42</c:f>
              <c:numCache>
                <c:formatCode>General</c:formatCode>
                <c:ptCount val="4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</c:numCache>
            </c:numRef>
          </c:cat>
          <c:val>
            <c:numRef>
              <c:f>Лист1!$B$2:$B$42</c:f>
              <c:numCache>
                <c:formatCode>0.0</c:formatCode>
                <c:ptCount val="41"/>
                <c:pt idx="0">
                  <c:v>0</c:v>
                </c:pt>
                <c:pt idx="1">
                  <c:v>0</c:v>
                </c:pt>
                <c:pt idx="2">
                  <c:v>0.5</c:v>
                </c:pt>
                <c:pt idx="3">
                  <c:v>0.5</c:v>
                </c:pt>
                <c:pt idx="4">
                  <c:v>0.5</c:v>
                </c:pt>
                <c:pt idx="5">
                  <c:v>1</c:v>
                </c:pt>
                <c:pt idx="6">
                  <c:v>2</c:v>
                </c:pt>
                <c:pt idx="7">
                  <c:v>4</c:v>
                </c:pt>
                <c:pt idx="8">
                  <c:v>6</c:v>
                </c:pt>
                <c:pt idx="9">
                  <c:v>8</c:v>
                </c:pt>
                <c:pt idx="10">
                  <c:v>10</c:v>
                </c:pt>
                <c:pt idx="11">
                  <c:v>12</c:v>
                </c:pt>
                <c:pt idx="12">
                  <c:v>13</c:v>
                </c:pt>
                <c:pt idx="13">
                  <c:v>13.5</c:v>
                </c:pt>
                <c:pt idx="14">
                  <c:v>14</c:v>
                </c:pt>
                <c:pt idx="15">
                  <c:v>14</c:v>
                </c:pt>
                <c:pt idx="16">
                  <c:v>14</c:v>
                </c:pt>
                <c:pt idx="17">
                  <c:v>14</c:v>
                </c:pt>
                <c:pt idx="18">
                  <c:v>13.5</c:v>
                </c:pt>
                <c:pt idx="19">
                  <c:v>13</c:v>
                </c:pt>
                <c:pt idx="20">
                  <c:v>11.700000000000001</c:v>
                </c:pt>
                <c:pt idx="21">
                  <c:v>10.530000000000001</c:v>
                </c:pt>
                <c:pt idx="22">
                  <c:v>9.4770000000000021</c:v>
                </c:pt>
                <c:pt idx="23">
                  <c:v>8.529300000000001</c:v>
                </c:pt>
                <c:pt idx="24">
                  <c:v>7.676370000000003</c:v>
                </c:pt>
                <c:pt idx="25">
                  <c:v>6.9087330000000033</c:v>
                </c:pt>
                <c:pt idx="26">
                  <c:v>6.2178597000000027</c:v>
                </c:pt>
                <c:pt idx="27">
                  <c:v>5.5960737300000023</c:v>
                </c:pt>
                <c:pt idx="28">
                  <c:v>5.0364663570000019</c:v>
                </c:pt>
                <c:pt idx="29">
                  <c:v>4.5328197213000019</c:v>
                </c:pt>
                <c:pt idx="30">
                  <c:v>4.0795377491700018</c:v>
                </c:pt>
                <c:pt idx="31">
                  <c:v>3.6715839742529996</c:v>
                </c:pt>
                <c:pt idx="32">
                  <c:v>3.3044255768277018</c:v>
                </c:pt>
                <c:pt idx="33">
                  <c:v>2.9739830191449315</c:v>
                </c:pt>
                <c:pt idx="34">
                  <c:v>2.6765847172304409</c:v>
                </c:pt>
                <c:pt idx="35">
                  <c:v>2.4089262455073994</c:v>
                </c:pt>
                <c:pt idx="36">
                  <c:v>2.1680336209566575</c:v>
                </c:pt>
                <c:pt idx="37">
                  <c:v>1.9512302588609898</c:v>
                </c:pt>
                <c:pt idx="38">
                  <c:v>1.7561072329748908</c:v>
                </c:pt>
                <c:pt idx="39">
                  <c:v>1.5804965096774017</c:v>
                </c:pt>
                <c:pt idx="40">
                  <c:v>1.4224468587096606</c:v>
                </c:pt>
              </c:numCache>
            </c:numRef>
          </c:val>
        </c:ser>
        <c:marker val="1"/>
        <c:axId val="57135872"/>
        <c:axId val="57137408"/>
      </c:lineChart>
      <c:catAx>
        <c:axId val="57135872"/>
        <c:scaling>
          <c:orientation val="minMax"/>
        </c:scaling>
        <c:axPos val="b"/>
        <c:numFmt formatCode="General" sourceLinked="1"/>
        <c:tickLblPos val="nextTo"/>
        <c:crossAx val="57137408"/>
        <c:crosses val="autoZero"/>
        <c:auto val="1"/>
        <c:lblAlgn val="ctr"/>
        <c:lblOffset val="100"/>
        <c:tickLblSkip val="5"/>
        <c:tickMarkSkip val="5"/>
      </c:catAx>
      <c:valAx>
        <c:axId val="57137408"/>
        <c:scaling>
          <c:orientation val="minMax"/>
        </c:scaling>
        <c:axPos val="l"/>
        <c:numFmt formatCode="0.0" sourceLinked="1"/>
        <c:tickLblPos val="nextTo"/>
        <c:txPr>
          <a:bodyPr/>
          <a:lstStyle/>
          <a:p>
            <a:pPr>
              <a:defRPr>
                <a:solidFill>
                  <a:schemeClr val="bg1"/>
                </a:solidFill>
              </a:defRPr>
            </a:pPr>
            <a:endParaRPr lang="ru-RU"/>
          </a:p>
        </c:txPr>
        <c:crossAx val="57135872"/>
        <c:crosses val="autoZero"/>
        <c:crossBetween val="midCat"/>
      </c:valAx>
      <c:spPr>
        <a:noFill/>
        <a:ln w="25400">
          <a:noFill/>
        </a:ln>
      </c:spPr>
    </c:plotArea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5.6405673758865293E-2"/>
          <c:y val="3.6543593769787185E-2"/>
          <c:w val="0.90926749408983454"/>
          <c:h val="0.70662339908909699"/>
        </c:manualLayout>
      </c:layout>
      <c:barChart>
        <c:barDir val="col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dPt>
            <c:idx val="1"/>
            <c:spPr>
              <a:noFill/>
            </c:spPr>
          </c:dPt>
          <c:dPt>
            <c:idx val="3"/>
            <c:spPr>
              <a:noFill/>
            </c:spPr>
          </c:dPt>
          <c:dPt>
            <c:idx val="4"/>
            <c:spPr>
              <a:noFill/>
            </c:spPr>
          </c:dPt>
          <c:dPt>
            <c:idx val="5"/>
            <c:spPr>
              <a:noFill/>
            </c:spPr>
          </c:dPt>
          <c:dPt>
            <c:idx val="6"/>
            <c:spPr>
              <a:solidFill>
                <a:srgbClr val="C00000"/>
              </a:solidFill>
            </c:spPr>
          </c:dPt>
          <c:dPt>
            <c:idx val="7"/>
            <c:spPr>
              <a:solidFill>
                <a:srgbClr val="C00000"/>
              </a:solidFill>
            </c:spPr>
          </c:dPt>
          <c:dLbls>
            <c:dLbl>
              <c:idx val="1"/>
              <c:delete val="1"/>
            </c:dLbl>
            <c:dLbl>
              <c:idx val="3"/>
              <c:delete val="1"/>
            </c:dLbl>
            <c:dLbl>
              <c:idx val="4"/>
              <c:delete val="1"/>
            </c:dLbl>
            <c:dLbl>
              <c:idx val="5"/>
              <c:delete val="1"/>
            </c:dLbl>
            <c:dLbl>
              <c:idx val="6"/>
              <c:delete val="1"/>
            </c:dLbl>
            <c:dLbl>
              <c:idx val="7"/>
              <c:layout>
                <c:manualLayout>
                  <c:x val="1.5011820330968204E-3"/>
                  <c:y val="3.8646813768003552E-2"/>
                </c:manualLayout>
              </c:layout>
              <c:numFmt formatCode="#,##0.0" sourceLinked="0"/>
              <c:spPr/>
              <c:txPr>
                <a:bodyPr/>
                <a:lstStyle/>
                <a:p>
                  <a:pPr>
                    <a:defRPr b="1">
                      <a:solidFill>
                        <a:srgbClr val="C00000"/>
                      </a:solidFill>
                    </a:defRPr>
                  </a:pPr>
                  <a:endParaRPr lang="ru-RU"/>
                </a:p>
              </c:txPr>
              <c:dLblPos val="ctr"/>
              <c:showVal val="1"/>
            </c:dLbl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dLblPos val="ctr"/>
            <c:showVal val="1"/>
          </c:dLbls>
          <c:cat>
            <c:strRef>
              <c:f>Лист1!$A$2:$A$9</c:f>
              <c:strCache>
                <c:ptCount val="8"/>
                <c:pt idx="0">
                  <c:v>Выручка</c:v>
                </c:pt>
                <c:pt idx="1">
                  <c:v>Операц. затраты</c:v>
                </c:pt>
                <c:pt idx="2">
                  <c:v>NPV проекта до налогов</c:v>
                </c:pt>
                <c:pt idx="3">
                  <c:v>Налог на имущество и прибыль</c:v>
                </c:pt>
                <c:pt idx="4">
                  <c:v>Таможенная пошлина</c:v>
                </c:pt>
                <c:pt idx="5">
                  <c:v>НДПИ</c:v>
                </c:pt>
                <c:pt idx="6">
                  <c:v>Затраты на утилизацию ПНГ</c:v>
                </c:pt>
                <c:pt idx="7">
                  <c:v>NPV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31.8</c:v>
                </c:pt>
                <c:pt idx="1">
                  <c:v>24.200000000000003</c:v>
                </c:pt>
                <c:pt idx="2">
                  <c:v>24.2</c:v>
                </c:pt>
                <c:pt idx="3">
                  <c:v>23.599999999999987</c:v>
                </c:pt>
                <c:pt idx="4">
                  <c:v>8.2000000000000011</c:v>
                </c:pt>
                <c:pt idx="5">
                  <c:v>2.4999999999999973</c:v>
                </c:pt>
                <c:pt idx="6">
                  <c:v>-1.0000000000000027</c:v>
                </c:pt>
                <c:pt idx="7">
                  <c:v>-1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spPr>
            <a:solidFill>
              <a:srgbClr val="2D2D8A">
                <a:lumMod val="75000"/>
              </a:srgbClr>
            </a:solidFill>
          </c:spPr>
          <c:dPt>
            <c:idx val="3"/>
            <c:spPr>
              <a:solidFill>
                <a:schemeClr val="accent2">
                  <a:lumMod val="50000"/>
                </a:schemeClr>
              </a:solidFill>
            </c:spPr>
          </c:dPt>
          <c:dPt>
            <c:idx val="6"/>
            <c:spPr>
              <a:solidFill>
                <a:srgbClr val="C00000"/>
              </a:solidFill>
            </c:spPr>
          </c:dPt>
          <c:dLbls>
            <c:dLbl>
              <c:idx val="3"/>
              <c:layout>
                <c:manualLayout>
                  <c:x val="4.5035460992907846E-3"/>
                  <c:y val="-4.2075160150648973E-2"/>
                </c:manualLayout>
              </c:layout>
              <c:spPr/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dLblPos val="ctr"/>
              <c:showVal val="1"/>
            </c:dLbl>
            <c:dLbl>
              <c:idx val="4"/>
              <c:layout>
                <c:manualLayout>
                  <c:x val="0"/>
                  <c:y val="-2.5764542512002341E-2"/>
                </c:manualLayout>
              </c:layout>
              <c:dLblPos val="ctr"/>
              <c:showVal val="1"/>
            </c:dLbl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Val val="1"/>
          </c:dLbls>
          <c:cat>
            <c:strRef>
              <c:f>Лист1!$A$2:$A$9</c:f>
              <c:strCache>
                <c:ptCount val="8"/>
                <c:pt idx="0">
                  <c:v>Выручка</c:v>
                </c:pt>
                <c:pt idx="1">
                  <c:v>Операц. затраты</c:v>
                </c:pt>
                <c:pt idx="2">
                  <c:v>NPV проекта до налогов</c:v>
                </c:pt>
                <c:pt idx="3">
                  <c:v>Налог на имущество и прибыль</c:v>
                </c:pt>
                <c:pt idx="4">
                  <c:v>Таможенная пошлина</c:v>
                </c:pt>
                <c:pt idx="5">
                  <c:v>НДПИ</c:v>
                </c:pt>
                <c:pt idx="6">
                  <c:v>Затраты на утилизацию ПНГ</c:v>
                </c:pt>
                <c:pt idx="7">
                  <c:v>NPV</c:v>
                </c:pt>
              </c:strCache>
            </c:strRef>
          </c:cat>
          <c:val>
            <c:numRef>
              <c:f>Лист1!$C$2:$C$9</c:f>
              <c:numCache>
                <c:formatCode>General</c:formatCode>
                <c:ptCount val="8"/>
                <c:pt idx="1">
                  <c:v>7.6</c:v>
                </c:pt>
                <c:pt idx="3">
                  <c:v>0.60000000000000053</c:v>
                </c:pt>
                <c:pt idx="4">
                  <c:v>15.4</c:v>
                </c:pt>
                <c:pt idx="5">
                  <c:v>5.7</c:v>
                </c:pt>
                <c:pt idx="6">
                  <c:v>3.5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cat>
            <c:strRef>
              <c:f>Лист1!$A$2:$A$9</c:f>
              <c:strCache>
                <c:ptCount val="8"/>
                <c:pt idx="0">
                  <c:v>Выручка</c:v>
                </c:pt>
                <c:pt idx="1">
                  <c:v>Операц. затраты</c:v>
                </c:pt>
                <c:pt idx="2">
                  <c:v>NPV проекта до налогов</c:v>
                </c:pt>
                <c:pt idx="3">
                  <c:v>Налог на имущество и прибыль</c:v>
                </c:pt>
                <c:pt idx="4">
                  <c:v>Таможенная пошлина</c:v>
                </c:pt>
                <c:pt idx="5">
                  <c:v>НДПИ</c:v>
                </c:pt>
                <c:pt idx="6">
                  <c:v>Затраты на утилизацию ПНГ</c:v>
                </c:pt>
                <c:pt idx="7">
                  <c:v>NPV</c:v>
                </c:pt>
              </c:strCache>
            </c:strRef>
          </c:cat>
          <c:val>
            <c:numRef>
              <c:f>Лист1!$D$2:$D$9</c:f>
              <c:numCache>
                <c:formatCode>General</c:formatCode>
                <c:ptCount val="8"/>
              </c:numCache>
            </c:numRef>
          </c:val>
        </c:ser>
        <c:gapWidth val="99"/>
        <c:overlap val="100"/>
        <c:axId val="71454720"/>
        <c:axId val="71456256"/>
      </c:barChart>
      <c:catAx>
        <c:axId val="71454720"/>
        <c:scaling>
          <c:orientation val="minMax"/>
        </c:scaling>
        <c:axPos val="b"/>
        <c:tickLblPos val="nextTo"/>
        <c:txPr>
          <a:bodyPr rot="-5400000" vert="horz" anchor="ctr" anchorCtr="0"/>
          <a:lstStyle/>
          <a:p>
            <a:pPr>
              <a:defRPr/>
            </a:pPr>
            <a:endParaRPr lang="ru-RU"/>
          </a:p>
        </c:txPr>
        <c:crossAx val="71456256"/>
        <c:crosses val="autoZero"/>
        <c:auto val="1"/>
        <c:lblAlgn val="ctr"/>
        <c:lblOffset val="100"/>
      </c:catAx>
      <c:valAx>
        <c:axId val="71456256"/>
        <c:scaling>
          <c:orientation val="minMax"/>
        </c:scaling>
        <c:axPos val="l"/>
        <c:numFmt formatCode="General" sourceLinked="1"/>
        <c:tickLblPos val="nextTo"/>
        <c:crossAx val="71454720"/>
        <c:crosses val="autoZero"/>
        <c:crossBetween val="between"/>
      </c:valAx>
    </c:plotArea>
    <c:plotVisOnly val="1"/>
  </c:chart>
  <c:txPr>
    <a:bodyPr/>
    <a:lstStyle/>
    <a:p>
      <a:pPr>
        <a:defRPr sz="1200">
          <a:latin typeface="Verdana" pitchFamily="34" charset="0"/>
          <a:ea typeface="Verdana" pitchFamily="34" charset="0"/>
          <a:cs typeface="Verdana" pitchFamily="34" charset="0"/>
        </a:defRPr>
      </a:pPr>
      <a:endParaRPr lang="ru-RU"/>
    </a:p>
  </c:txPr>
  <c:externalData r:id="rId1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11475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669" tIns="45335" rIns="90669" bIns="45335" numCol="1" anchor="t" anchorCtr="0" compatLnSpc="1">
            <a:prstTxWarp prst="textNoShape">
              <a:avLst/>
            </a:prstTxWarp>
          </a:bodyPr>
          <a:lstStyle>
            <a:lvl1pPr defTabSz="90640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05239" y="0"/>
            <a:ext cx="2911475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669" tIns="45335" rIns="90669" bIns="45335" numCol="1" anchor="t" anchorCtr="0" compatLnSpc="1">
            <a:prstTxWarp prst="textNoShape">
              <a:avLst/>
            </a:prstTxWarp>
          </a:bodyPr>
          <a:lstStyle>
            <a:lvl1pPr algn="r" defTabSz="90640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372600"/>
            <a:ext cx="2911475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669" tIns="45335" rIns="90669" bIns="45335" numCol="1" anchor="b" anchorCtr="0" compatLnSpc="1">
            <a:prstTxWarp prst="textNoShape">
              <a:avLst/>
            </a:prstTxWarp>
          </a:bodyPr>
          <a:lstStyle>
            <a:lvl1pPr defTabSz="90640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05239" y="9372600"/>
            <a:ext cx="2911475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669" tIns="45335" rIns="90669" bIns="45335" numCol="1" anchor="b" anchorCtr="0" compatLnSpc="1">
            <a:prstTxWarp prst="textNoShape">
              <a:avLst/>
            </a:prstTxWarp>
          </a:bodyPr>
          <a:lstStyle>
            <a:lvl1pPr algn="r" defTabSz="90640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364FDE10-4306-4A22-99F9-19DBD5F9E9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11475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669" tIns="45335" rIns="90669" bIns="45335" numCol="1" anchor="t" anchorCtr="0" compatLnSpc="1">
            <a:prstTxWarp prst="textNoShape">
              <a:avLst/>
            </a:prstTxWarp>
          </a:bodyPr>
          <a:lstStyle>
            <a:lvl1pPr defTabSz="90640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05239" y="0"/>
            <a:ext cx="2911475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669" tIns="45335" rIns="90669" bIns="45335" numCol="1" anchor="t" anchorCtr="0" compatLnSpc="1">
            <a:prstTxWarp prst="textNoShape">
              <a:avLst/>
            </a:prstTxWarp>
          </a:bodyPr>
          <a:lstStyle>
            <a:lvl1pPr algn="r" defTabSz="90640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95350" y="741363"/>
            <a:ext cx="4929188" cy="36988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1514" y="4687889"/>
            <a:ext cx="5375275" cy="444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669" tIns="45335" rIns="90669" bIns="4533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372600"/>
            <a:ext cx="2911475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669" tIns="45335" rIns="90669" bIns="45335" numCol="1" anchor="b" anchorCtr="0" compatLnSpc="1">
            <a:prstTxWarp prst="textNoShape">
              <a:avLst/>
            </a:prstTxWarp>
          </a:bodyPr>
          <a:lstStyle>
            <a:lvl1pPr defTabSz="90640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05239" y="9372600"/>
            <a:ext cx="2911475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669" tIns="45335" rIns="90669" bIns="45335" numCol="1" anchor="b" anchorCtr="0" compatLnSpc="1">
            <a:prstTxWarp prst="textNoShape">
              <a:avLst/>
            </a:prstTxWarp>
          </a:bodyPr>
          <a:lstStyle>
            <a:lvl1pPr algn="r" defTabSz="90640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BCC6B5B9-A87F-4C2F-92B3-6AA8C06052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31013" y="80963"/>
            <a:ext cx="2205037" cy="6045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15900" y="80963"/>
            <a:ext cx="6462713" cy="60452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215900" y="80963"/>
            <a:ext cx="8820150" cy="60452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3" name="Rectangle 53"/>
          <p:cNvSpPr>
            <a:spLocks noChangeArrowheads="1"/>
          </p:cNvSpPr>
          <p:nvPr/>
        </p:nvSpPr>
        <p:spPr bwMode="gray">
          <a:xfrm rot="-5400000">
            <a:off x="-3065462" y="3065462"/>
            <a:ext cx="6489700" cy="358775"/>
          </a:xfrm>
          <a:prstGeom prst="rect">
            <a:avLst/>
          </a:prstGeom>
          <a:solidFill>
            <a:srgbClr val="C0C0C0"/>
          </a:solidFill>
          <a:ln w="25400" algn="ctr">
            <a:noFill/>
            <a:miter lim="800000"/>
            <a:headEnd/>
            <a:tailEnd/>
          </a:ln>
        </p:spPr>
        <p:txBody>
          <a:bodyPr vert="eaVert" wrap="none" anchor="ctr"/>
          <a:lstStyle/>
          <a:p>
            <a:pPr>
              <a:defRPr/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0532" name="Rectangle 52"/>
          <p:cNvSpPr>
            <a:spLocks noChangeArrowheads="1"/>
          </p:cNvSpPr>
          <p:nvPr/>
        </p:nvSpPr>
        <p:spPr bwMode="gray">
          <a:xfrm rot="-5400000">
            <a:off x="107156" y="6346032"/>
            <a:ext cx="288925" cy="503238"/>
          </a:xfrm>
          <a:prstGeom prst="rect">
            <a:avLst/>
          </a:prstGeom>
          <a:solidFill>
            <a:srgbClr val="C0C0C0"/>
          </a:solidFill>
          <a:ln w="25400" algn="ctr">
            <a:noFill/>
            <a:miter lim="800000"/>
            <a:headEnd/>
            <a:tailEnd/>
          </a:ln>
        </p:spPr>
        <p:txBody>
          <a:bodyPr vert="eaVert" wrap="none" anchor="ctr"/>
          <a:lstStyle/>
          <a:p>
            <a:pPr>
              <a:defRPr/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0530" name="Rectangle 50"/>
          <p:cNvSpPr>
            <a:spLocks noChangeArrowheads="1"/>
          </p:cNvSpPr>
          <p:nvPr/>
        </p:nvSpPr>
        <p:spPr bwMode="gray">
          <a:xfrm>
            <a:off x="0" y="6705600"/>
            <a:ext cx="9144000" cy="152400"/>
          </a:xfrm>
          <a:prstGeom prst="rect">
            <a:avLst/>
          </a:prstGeom>
          <a:solidFill>
            <a:srgbClr val="C0C0C0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0488" name="Rectangle 8"/>
          <p:cNvSpPr>
            <a:spLocks noChangeArrowheads="1"/>
          </p:cNvSpPr>
          <p:nvPr/>
        </p:nvSpPr>
        <p:spPr bwMode="auto">
          <a:xfrm>
            <a:off x="-227013" y="6400800"/>
            <a:ext cx="969963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fld id="{DC287FC4-E12A-4683-A05E-8E26A7C48375}" type="slidenum">
              <a:rPr lang="ru-RU" sz="2400" b="1">
                <a:solidFill>
                  <a:schemeClr val="bg1"/>
                </a:solidFill>
                <a:latin typeface="Benguiat Bk BT"/>
                <a:ea typeface="Batang" pitchFamily="18" charset="-127"/>
                <a:cs typeface="Arial" pitchFamily="34" charset="0"/>
              </a:rPr>
              <a:pPr algn="ctr">
                <a:defRPr/>
              </a:pPr>
              <a:t>‹#›</a:t>
            </a:fld>
            <a:endParaRPr lang="ru-RU" sz="2400" b="1">
              <a:solidFill>
                <a:schemeClr val="bg1"/>
              </a:solidFill>
              <a:latin typeface="Benguiat Bk BT"/>
              <a:ea typeface="Batang" pitchFamily="18" charset="-127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gif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6.bin"/><Relationship Id="rId5" Type="http://schemas.openxmlformats.org/officeDocument/2006/relationships/oleObject" Target="../embeddings/oleObject5.bin"/><Relationship Id="rId4" Type="http://schemas.openxmlformats.org/officeDocument/2006/relationships/oleObject" Target="../embeddings/oleObject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7" descr="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3222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2" name="Rectangle 41"/>
          <p:cNvSpPr>
            <a:spLocks noChangeArrowheads="1"/>
          </p:cNvSpPr>
          <p:nvPr/>
        </p:nvSpPr>
        <p:spPr bwMode="auto">
          <a:xfrm>
            <a:off x="1655763" y="5589588"/>
            <a:ext cx="7488237" cy="369332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5363" name="Text Box 37"/>
          <p:cNvSpPr txBox="1">
            <a:spLocks noChangeArrowheads="1"/>
          </p:cNvSpPr>
          <p:nvPr/>
        </p:nvSpPr>
        <p:spPr bwMode="auto">
          <a:xfrm>
            <a:off x="288653" y="547849"/>
            <a:ext cx="1042987" cy="39687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dirty="0" smtClean="0">
                <a:solidFill>
                  <a:schemeClr val="bg1"/>
                </a:solidFill>
                <a:latin typeface="Arial Black" pitchFamily="34" charset="0"/>
              </a:rPr>
              <a:t>2011</a:t>
            </a:r>
            <a:endParaRPr lang="ru-RU" sz="20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15364" name="Text Box 22"/>
          <p:cNvSpPr txBox="1">
            <a:spLocks noChangeArrowheads="1"/>
          </p:cNvSpPr>
          <p:nvPr/>
        </p:nvSpPr>
        <p:spPr bwMode="auto">
          <a:xfrm>
            <a:off x="1628478" y="1160748"/>
            <a:ext cx="6930379" cy="1077218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20000"/>
              </a:spcBef>
            </a:pPr>
            <a:r>
              <a:rPr lang="ru-RU" sz="2000" b="1" dirty="0" smtClean="0">
                <a:solidFill>
                  <a:schemeClr val="bg1"/>
                </a:solidFill>
                <a:latin typeface="Verdana" pitchFamily="34" charset="0"/>
              </a:rPr>
              <a:t>Экономическое стимулирование снижения объемов сжигания ПНГ</a:t>
            </a:r>
          </a:p>
          <a:p>
            <a:pPr algn="ctr">
              <a:spcBef>
                <a:spcPct val="20000"/>
              </a:spcBef>
            </a:pPr>
            <a:endParaRPr lang="ru-RU" sz="2000" b="1" dirty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15365" name="Text Box 44"/>
          <p:cNvSpPr txBox="1">
            <a:spLocks noChangeArrowheads="1"/>
          </p:cNvSpPr>
          <p:nvPr/>
        </p:nvSpPr>
        <p:spPr bwMode="auto">
          <a:xfrm>
            <a:off x="5265738" y="5583238"/>
            <a:ext cx="3816350" cy="52387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1400" b="1" dirty="0">
                <a:solidFill>
                  <a:schemeClr val="bg1"/>
                </a:solidFill>
                <a:latin typeface="Verdana" pitchFamily="34" charset="0"/>
              </a:rPr>
              <a:t>Директор Департамента экономики и финансов</a:t>
            </a:r>
          </a:p>
        </p:txBody>
      </p:sp>
      <p:sp>
        <p:nvSpPr>
          <p:cNvPr id="15366" name="Text Box 45"/>
          <p:cNvSpPr txBox="1">
            <a:spLocks noChangeArrowheads="1"/>
          </p:cNvSpPr>
          <p:nvPr/>
        </p:nvSpPr>
        <p:spPr bwMode="auto">
          <a:xfrm>
            <a:off x="1187624" y="312713"/>
            <a:ext cx="7812087" cy="30797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400" b="1" dirty="0">
                <a:solidFill>
                  <a:schemeClr val="bg1"/>
                </a:solidFill>
                <a:latin typeface="Verdana" pitchFamily="34" charset="0"/>
              </a:rPr>
              <a:t>Министерство природных ресурсов и экологии Российской Федерации</a:t>
            </a:r>
          </a:p>
        </p:txBody>
      </p:sp>
      <p:sp>
        <p:nvSpPr>
          <p:cNvPr id="15367" name="Text Box 44"/>
          <p:cNvSpPr txBox="1">
            <a:spLocks noChangeArrowheads="1"/>
          </p:cNvSpPr>
          <p:nvPr/>
        </p:nvSpPr>
        <p:spPr bwMode="auto">
          <a:xfrm>
            <a:off x="3919711" y="6497638"/>
            <a:ext cx="2347912" cy="246062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000" b="1" dirty="0" smtClean="0">
                <a:solidFill>
                  <a:schemeClr val="bg1"/>
                </a:solidFill>
                <a:latin typeface="Verdana" pitchFamily="34" charset="0"/>
              </a:rPr>
              <a:t>Салехард, 12 апреля 2011 </a:t>
            </a:r>
            <a:r>
              <a:rPr lang="ru-RU" sz="1000" b="1" dirty="0">
                <a:solidFill>
                  <a:schemeClr val="bg1"/>
                </a:solidFill>
                <a:latin typeface="Verdana" pitchFamily="34" charset="0"/>
              </a:rPr>
              <a:t>г.</a:t>
            </a:r>
          </a:p>
        </p:txBody>
      </p:sp>
      <p:sp>
        <p:nvSpPr>
          <p:cNvPr id="15368" name="Text Box 44"/>
          <p:cNvSpPr txBox="1">
            <a:spLocks noChangeArrowheads="1"/>
          </p:cNvSpPr>
          <p:nvPr/>
        </p:nvSpPr>
        <p:spPr bwMode="auto">
          <a:xfrm>
            <a:off x="5265738" y="6115050"/>
            <a:ext cx="3816350" cy="30797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1400" b="1" dirty="0">
                <a:solidFill>
                  <a:schemeClr val="bg1"/>
                </a:solidFill>
                <a:latin typeface="Verdana" pitchFamily="34" charset="0"/>
              </a:rPr>
              <a:t>Г.В. Выгон</a:t>
            </a:r>
          </a:p>
        </p:txBody>
      </p:sp>
      <p:sp>
        <p:nvSpPr>
          <p:cNvPr id="11" name="Freeform 12"/>
          <p:cNvSpPr>
            <a:spLocks noEditPoints="1"/>
          </p:cNvSpPr>
          <p:nvPr/>
        </p:nvSpPr>
        <p:spPr bwMode="auto">
          <a:xfrm>
            <a:off x="287624" y="44450"/>
            <a:ext cx="900000" cy="684000"/>
          </a:xfrm>
          <a:custGeom>
            <a:avLst/>
            <a:gdLst>
              <a:gd name="T0" fmla="*/ 761576 w 90"/>
              <a:gd name="T1" fmla="*/ 645331 h 67"/>
              <a:gd name="T2" fmla="*/ 503184 w 90"/>
              <a:gd name="T3" fmla="*/ 586664 h 67"/>
              <a:gd name="T4" fmla="*/ 489585 w 90"/>
              <a:gd name="T5" fmla="*/ 469332 h 67"/>
              <a:gd name="T6" fmla="*/ 380788 w 90"/>
              <a:gd name="T7" fmla="*/ 454665 h 67"/>
              <a:gd name="T8" fmla="*/ 339989 w 90"/>
              <a:gd name="T9" fmla="*/ 425332 h 67"/>
              <a:gd name="T10" fmla="*/ 231193 w 90"/>
              <a:gd name="T11" fmla="*/ 513331 h 67"/>
              <a:gd name="T12" fmla="*/ 203994 w 90"/>
              <a:gd name="T13" fmla="*/ 601331 h 67"/>
              <a:gd name="T14" fmla="*/ 244792 w 90"/>
              <a:gd name="T15" fmla="*/ 645331 h 67"/>
              <a:gd name="T16" fmla="*/ 271992 w 90"/>
              <a:gd name="T17" fmla="*/ 630664 h 67"/>
              <a:gd name="T18" fmla="*/ 271992 w 90"/>
              <a:gd name="T19" fmla="*/ 615998 h 67"/>
              <a:gd name="T20" fmla="*/ 244792 w 90"/>
              <a:gd name="T21" fmla="*/ 659997 h 67"/>
              <a:gd name="T22" fmla="*/ 761576 w 90"/>
              <a:gd name="T23" fmla="*/ 703997 h 67"/>
              <a:gd name="T24" fmla="*/ 938371 w 90"/>
              <a:gd name="T25" fmla="*/ 615998 h 67"/>
              <a:gd name="T26" fmla="*/ 924771 w 90"/>
              <a:gd name="T27" fmla="*/ 527998 h 67"/>
              <a:gd name="T28" fmla="*/ 938371 w 90"/>
              <a:gd name="T29" fmla="*/ 439998 h 67"/>
              <a:gd name="T30" fmla="*/ 843174 w 90"/>
              <a:gd name="T31" fmla="*/ 425332 h 67"/>
              <a:gd name="T32" fmla="*/ 788775 w 90"/>
              <a:gd name="T33" fmla="*/ 454665 h 67"/>
              <a:gd name="T34" fmla="*/ 734377 w 90"/>
              <a:gd name="T35" fmla="*/ 586664 h 67"/>
              <a:gd name="T36" fmla="*/ 489585 w 90"/>
              <a:gd name="T37" fmla="*/ 439998 h 67"/>
              <a:gd name="T38" fmla="*/ 503184 w 90"/>
              <a:gd name="T39" fmla="*/ 425332 h 67"/>
              <a:gd name="T40" fmla="*/ 639180 w 90"/>
              <a:gd name="T41" fmla="*/ 425332 h 67"/>
              <a:gd name="T42" fmla="*/ 380788 w 90"/>
              <a:gd name="T43" fmla="*/ 425332 h 67"/>
              <a:gd name="T44" fmla="*/ 883973 w 90"/>
              <a:gd name="T45" fmla="*/ 366665 h 67"/>
              <a:gd name="T46" fmla="*/ 965570 w 90"/>
              <a:gd name="T47" fmla="*/ 733330 h 67"/>
              <a:gd name="T48" fmla="*/ 951971 w 90"/>
              <a:gd name="T49" fmla="*/ 689331 h 67"/>
              <a:gd name="T50" fmla="*/ 938371 w 90"/>
              <a:gd name="T51" fmla="*/ 747997 h 67"/>
              <a:gd name="T52" fmla="*/ 1223962 w 90"/>
              <a:gd name="T53" fmla="*/ 601331 h 67"/>
              <a:gd name="T54" fmla="*/ 530384 w 90"/>
              <a:gd name="T55" fmla="*/ 219999 h 67"/>
              <a:gd name="T56" fmla="*/ 190394 w 90"/>
              <a:gd name="T57" fmla="*/ 351999 h 67"/>
              <a:gd name="T58" fmla="*/ 231193 w 90"/>
              <a:gd name="T59" fmla="*/ 454665 h 67"/>
              <a:gd name="T60" fmla="*/ 203994 w 90"/>
              <a:gd name="T61" fmla="*/ 513331 h 67"/>
              <a:gd name="T62" fmla="*/ 203994 w 90"/>
              <a:gd name="T63" fmla="*/ 571998 h 67"/>
              <a:gd name="T64" fmla="*/ 95197 w 90"/>
              <a:gd name="T65" fmla="*/ 703997 h 67"/>
              <a:gd name="T66" fmla="*/ 231193 w 90"/>
              <a:gd name="T67" fmla="*/ 689331 h 67"/>
              <a:gd name="T68" fmla="*/ 938371 w 90"/>
              <a:gd name="T69" fmla="*/ 674664 h 67"/>
              <a:gd name="T70" fmla="*/ 1006369 w 90"/>
              <a:gd name="T71" fmla="*/ 645331 h 67"/>
              <a:gd name="T72" fmla="*/ 924771 w 90"/>
              <a:gd name="T73" fmla="*/ 571998 h 67"/>
              <a:gd name="T74" fmla="*/ 951971 w 90"/>
              <a:gd name="T75" fmla="*/ 498665 h 67"/>
              <a:gd name="T76" fmla="*/ 1019968 w 90"/>
              <a:gd name="T77" fmla="*/ 527998 h 67"/>
              <a:gd name="T78" fmla="*/ 979170 w 90"/>
              <a:gd name="T79" fmla="*/ 454665 h 67"/>
              <a:gd name="T80" fmla="*/ 1019968 w 90"/>
              <a:gd name="T81" fmla="*/ 351999 h 67"/>
              <a:gd name="T82" fmla="*/ 992769 w 90"/>
              <a:gd name="T83" fmla="*/ 689331 h 67"/>
              <a:gd name="T84" fmla="*/ 897572 w 90"/>
              <a:gd name="T85" fmla="*/ 351999 h 67"/>
              <a:gd name="T86" fmla="*/ 843174 w 90"/>
              <a:gd name="T87" fmla="*/ 395998 h 67"/>
              <a:gd name="T88" fmla="*/ 775176 w 90"/>
              <a:gd name="T89" fmla="*/ 439998 h 67"/>
              <a:gd name="T90" fmla="*/ 720778 w 90"/>
              <a:gd name="T91" fmla="*/ 439998 h 67"/>
              <a:gd name="T92" fmla="*/ 625581 w 90"/>
              <a:gd name="T93" fmla="*/ 425332 h 67"/>
              <a:gd name="T94" fmla="*/ 571182 w 90"/>
              <a:gd name="T95" fmla="*/ 439998 h 67"/>
              <a:gd name="T96" fmla="*/ 557583 w 90"/>
              <a:gd name="T97" fmla="*/ 395998 h 67"/>
              <a:gd name="T98" fmla="*/ 489585 w 90"/>
              <a:gd name="T99" fmla="*/ 395998 h 67"/>
              <a:gd name="T100" fmla="*/ 462386 w 90"/>
              <a:gd name="T101" fmla="*/ 425332 h 67"/>
              <a:gd name="T102" fmla="*/ 448786 w 90"/>
              <a:gd name="T103" fmla="*/ 439998 h 67"/>
              <a:gd name="T104" fmla="*/ 407987 w 90"/>
              <a:gd name="T105" fmla="*/ 395998 h 67"/>
              <a:gd name="T106" fmla="*/ 639180 w 90"/>
              <a:gd name="T107" fmla="*/ 234666 h 67"/>
              <a:gd name="T108" fmla="*/ 639180 w 90"/>
              <a:gd name="T109" fmla="*/ 219999 h 67"/>
              <a:gd name="T110" fmla="*/ 625581 w 90"/>
              <a:gd name="T111" fmla="*/ 527998 h 67"/>
              <a:gd name="T112" fmla="*/ 666379 w 90"/>
              <a:gd name="T113" fmla="*/ 234666 h 67"/>
              <a:gd name="T114" fmla="*/ 652780 w 90"/>
              <a:gd name="T115" fmla="*/ 117333 h 67"/>
              <a:gd name="T116" fmla="*/ 571182 w 90"/>
              <a:gd name="T117" fmla="*/ 73333 h 67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90"/>
              <a:gd name="T178" fmla="*/ 0 h 67"/>
              <a:gd name="T179" fmla="*/ 90 w 90"/>
              <a:gd name="T180" fmla="*/ 67 h 67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90" h="67">
                <a:moveTo>
                  <a:pt x="57" y="39"/>
                </a:moveTo>
                <a:cubicBezTo>
                  <a:pt x="56" y="40"/>
                  <a:pt x="57" y="41"/>
                  <a:pt x="57" y="41"/>
                </a:cubicBezTo>
                <a:lnTo>
                  <a:pt x="56" y="42"/>
                </a:lnTo>
                <a:cubicBezTo>
                  <a:pt x="56" y="42"/>
                  <a:pt x="56" y="43"/>
                  <a:pt x="55" y="43"/>
                </a:cubicBezTo>
                <a:cubicBezTo>
                  <a:pt x="55" y="43"/>
                  <a:pt x="54" y="44"/>
                  <a:pt x="54" y="44"/>
                </a:cubicBezTo>
                <a:lnTo>
                  <a:pt x="53" y="45"/>
                </a:lnTo>
                <a:cubicBezTo>
                  <a:pt x="53" y="45"/>
                  <a:pt x="53" y="46"/>
                  <a:pt x="54" y="46"/>
                </a:cubicBezTo>
                <a:cubicBezTo>
                  <a:pt x="55" y="46"/>
                  <a:pt x="55" y="45"/>
                  <a:pt x="55" y="45"/>
                </a:cubicBezTo>
                <a:cubicBezTo>
                  <a:pt x="56" y="45"/>
                  <a:pt x="56" y="44"/>
                  <a:pt x="56" y="44"/>
                </a:cubicBezTo>
                <a:cubicBezTo>
                  <a:pt x="57" y="43"/>
                  <a:pt x="58" y="43"/>
                  <a:pt x="58" y="43"/>
                </a:cubicBezTo>
                <a:lnTo>
                  <a:pt x="58" y="41"/>
                </a:lnTo>
                <a:cubicBezTo>
                  <a:pt x="58" y="41"/>
                  <a:pt x="58" y="41"/>
                  <a:pt x="58" y="40"/>
                </a:cubicBezTo>
                <a:cubicBezTo>
                  <a:pt x="58" y="40"/>
                  <a:pt x="58" y="39"/>
                  <a:pt x="58" y="39"/>
                </a:cubicBezTo>
                <a:cubicBezTo>
                  <a:pt x="58" y="39"/>
                  <a:pt x="58" y="38"/>
                  <a:pt x="58" y="38"/>
                </a:cubicBezTo>
                <a:cubicBezTo>
                  <a:pt x="57" y="38"/>
                  <a:pt x="57" y="39"/>
                  <a:pt x="57" y="39"/>
                </a:cubicBezTo>
                <a:close/>
                <a:moveTo>
                  <a:pt x="40" y="35"/>
                </a:moveTo>
                <a:lnTo>
                  <a:pt x="39" y="40"/>
                </a:lnTo>
                <a:cubicBezTo>
                  <a:pt x="39" y="40"/>
                  <a:pt x="38" y="40"/>
                  <a:pt x="37" y="40"/>
                </a:cubicBezTo>
                <a:lnTo>
                  <a:pt x="37" y="34"/>
                </a:lnTo>
                <a:cubicBezTo>
                  <a:pt x="37" y="34"/>
                  <a:pt x="37" y="34"/>
                  <a:pt x="37" y="34"/>
                </a:cubicBezTo>
                <a:cubicBezTo>
                  <a:pt x="37" y="34"/>
                  <a:pt x="37" y="33"/>
                  <a:pt x="37" y="33"/>
                </a:cubicBezTo>
                <a:lnTo>
                  <a:pt x="36" y="33"/>
                </a:lnTo>
                <a:lnTo>
                  <a:pt x="36" y="32"/>
                </a:lnTo>
                <a:cubicBezTo>
                  <a:pt x="36" y="32"/>
                  <a:pt x="36" y="32"/>
                  <a:pt x="36" y="32"/>
                </a:cubicBezTo>
                <a:cubicBezTo>
                  <a:pt x="35" y="32"/>
                  <a:pt x="35" y="32"/>
                  <a:pt x="34" y="32"/>
                </a:cubicBezTo>
                <a:cubicBezTo>
                  <a:pt x="34" y="32"/>
                  <a:pt x="33" y="31"/>
                  <a:pt x="32" y="31"/>
                </a:cubicBezTo>
                <a:cubicBezTo>
                  <a:pt x="32" y="31"/>
                  <a:pt x="32" y="31"/>
                  <a:pt x="32" y="31"/>
                </a:cubicBezTo>
                <a:cubicBezTo>
                  <a:pt x="31" y="31"/>
                  <a:pt x="31" y="31"/>
                  <a:pt x="31" y="31"/>
                </a:cubicBezTo>
                <a:cubicBezTo>
                  <a:pt x="30" y="31"/>
                  <a:pt x="30" y="31"/>
                  <a:pt x="30" y="31"/>
                </a:cubicBezTo>
                <a:cubicBezTo>
                  <a:pt x="29" y="31"/>
                  <a:pt x="29" y="31"/>
                  <a:pt x="28" y="31"/>
                </a:cubicBezTo>
                <a:cubicBezTo>
                  <a:pt x="28" y="31"/>
                  <a:pt x="28" y="31"/>
                  <a:pt x="28" y="31"/>
                </a:cubicBezTo>
                <a:cubicBezTo>
                  <a:pt x="28" y="31"/>
                  <a:pt x="27" y="31"/>
                  <a:pt x="26" y="31"/>
                </a:cubicBezTo>
                <a:cubicBezTo>
                  <a:pt x="26" y="32"/>
                  <a:pt x="24" y="31"/>
                  <a:pt x="25" y="30"/>
                </a:cubicBezTo>
                <a:cubicBezTo>
                  <a:pt x="25" y="30"/>
                  <a:pt x="25" y="29"/>
                  <a:pt x="25" y="29"/>
                </a:cubicBezTo>
                <a:cubicBezTo>
                  <a:pt x="25" y="29"/>
                  <a:pt x="26" y="29"/>
                  <a:pt x="26" y="29"/>
                </a:cubicBezTo>
                <a:cubicBezTo>
                  <a:pt x="26" y="29"/>
                  <a:pt x="26" y="29"/>
                  <a:pt x="25" y="29"/>
                </a:cubicBezTo>
                <a:cubicBezTo>
                  <a:pt x="25" y="29"/>
                  <a:pt x="25" y="29"/>
                  <a:pt x="25" y="29"/>
                </a:cubicBezTo>
                <a:cubicBezTo>
                  <a:pt x="25" y="30"/>
                  <a:pt x="24" y="30"/>
                  <a:pt x="24" y="30"/>
                </a:cubicBezTo>
                <a:cubicBezTo>
                  <a:pt x="24" y="31"/>
                  <a:pt x="22" y="31"/>
                  <a:pt x="21" y="31"/>
                </a:cubicBezTo>
                <a:cubicBezTo>
                  <a:pt x="21" y="31"/>
                  <a:pt x="21" y="32"/>
                  <a:pt x="20" y="31"/>
                </a:cubicBezTo>
                <a:cubicBezTo>
                  <a:pt x="19" y="31"/>
                  <a:pt x="19" y="32"/>
                  <a:pt x="19" y="32"/>
                </a:cubicBezTo>
                <a:cubicBezTo>
                  <a:pt x="19" y="32"/>
                  <a:pt x="18" y="32"/>
                  <a:pt x="18" y="32"/>
                </a:cubicBezTo>
                <a:lnTo>
                  <a:pt x="18" y="33"/>
                </a:lnTo>
                <a:cubicBezTo>
                  <a:pt x="19" y="33"/>
                  <a:pt x="19" y="33"/>
                  <a:pt x="18" y="34"/>
                </a:cubicBezTo>
                <a:cubicBezTo>
                  <a:pt x="18" y="34"/>
                  <a:pt x="18" y="34"/>
                  <a:pt x="17" y="35"/>
                </a:cubicBezTo>
                <a:cubicBezTo>
                  <a:pt x="17" y="35"/>
                  <a:pt x="17" y="35"/>
                  <a:pt x="17" y="35"/>
                </a:cubicBezTo>
                <a:cubicBezTo>
                  <a:pt x="17" y="35"/>
                  <a:pt x="17" y="36"/>
                  <a:pt x="17" y="36"/>
                </a:cubicBezTo>
                <a:cubicBezTo>
                  <a:pt x="17" y="36"/>
                  <a:pt x="17" y="36"/>
                  <a:pt x="17" y="37"/>
                </a:cubicBezTo>
                <a:cubicBezTo>
                  <a:pt x="17" y="37"/>
                  <a:pt x="17" y="37"/>
                  <a:pt x="16" y="37"/>
                </a:cubicBezTo>
                <a:cubicBezTo>
                  <a:pt x="17" y="38"/>
                  <a:pt x="17" y="38"/>
                  <a:pt x="17" y="38"/>
                </a:cubicBezTo>
                <a:cubicBezTo>
                  <a:pt x="18" y="39"/>
                  <a:pt x="18" y="40"/>
                  <a:pt x="17" y="40"/>
                </a:cubicBezTo>
                <a:cubicBezTo>
                  <a:pt x="16" y="41"/>
                  <a:pt x="16" y="41"/>
                  <a:pt x="16" y="41"/>
                </a:cubicBezTo>
                <a:cubicBezTo>
                  <a:pt x="15" y="41"/>
                  <a:pt x="15" y="41"/>
                  <a:pt x="15" y="41"/>
                </a:cubicBezTo>
                <a:cubicBezTo>
                  <a:pt x="15" y="41"/>
                  <a:pt x="15" y="41"/>
                  <a:pt x="14" y="41"/>
                </a:cubicBezTo>
                <a:cubicBezTo>
                  <a:pt x="14" y="42"/>
                  <a:pt x="14" y="42"/>
                  <a:pt x="14" y="42"/>
                </a:cubicBezTo>
                <a:cubicBezTo>
                  <a:pt x="14" y="42"/>
                  <a:pt x="14" y="42"/>
                  <a:pt x="14" y="42"/>
                </a:cubicBezTo>
                <a:cubicBezTo>
                  <a:pt x="14" y="42"/>
                  <a:pt x="14" y="43"/>
                  <a:pt x="14" y="43"/>
                </a:cubicBezTo>
                <a:cubicBezTo>
                  <a:pt x="14" y="43"/>
                  <a:pt x="14" y="44"/>
                  <a:pt x="15" y="44"/>
                </a:cubicBezTo>
                <a:cubicBezTo>
                  <a:pt x="15" y="44"/>
                  <a:pt x="15" y="44"/>
                  <a:pt x="15" y="45"/>
                </a:cubicBezTo>
                <a:cubicBezTo>
                  <a:pt x="16" y="45"/>
                  <a:pt x="16" y="45"/>
                  <a:pt x="16" y="46"/>
                </a:cubicBezTo>
                <a:lnTo>
                  <a:pt x="16" y="45"/>
                </a:lnTo>
                <a:cubicBezTo>
                  <a:pt x="17" y="45"/>
                  <a:pt x="16" y="45"/>
                  <a:pt x="18" y="44"/>
                </a:cubicBezTo>
                <a:cubicBezTo>
                  <a:pt x="18" y="44"/>
                  <a:pt x="18" y="44"/>
                  <a:pt x="18" y="44"/>
                </a:cubicBezTo>
                <a:lnTo>
                  <a:pt x="18" y="43"/>
                </a:lnTo>
                <a:cubicBezTo>
                  <a:pt x="18" y="43"/>
                  <a:pt x="18" y="43"/>
                  <a:pt x="19" y="44"/>
                </a:cubicBezTo>
                <a:cubicBezTo>
                  <a:pt x="19" y="43"/>
                  <a:pt x="19" y="43"/>
                  <a:pt x="19" y="43"/>
                </a:cubicBezTo>
                <a:cubicBezTo>
                  <a:pt x="19" y="43"/>
                  <a:pt x="19" y="43"/>
                  <a:pt x="19" y="43"/>
                </a:cubicBezTo>
                <a:cubicBezTo>
                  <a:pt x="19" y="43"/>
                  <a:pt x="19" y="43"/>
                  <a:pt x="19" y="43"/>
                </a:cubicBezTo>
                <a:cubicBezTo>
                  <a:pt x="19" y="43"/>
                  <a:pt x="19" y="43"/>
                  <a:pt x="20" y="43"/>
                </a:cubicBezTo>
                <a:lnTo>
                  <a:pt x="19" y="42"/>
                </a:lnTo>
                <a:cubicBezTo>
                  <a:pt x="19" y="42"/>
                  <a:pt x="19" y="42"/>
                  <a:pt x="19" y="42"/>
                </a:cubicBezTo>
                <a:cubicBezTo>
                  <a:pt x="18" y="42"/>
                  <a:pt x="19" y="41"/>
                  <a:pt x="19" y="41"/>
                </a:cubicBezTo>
                <a:cubicBezTo>
                  <a:pt x="20" y="41"/>
                  <a:pt x="20" y="41"/>
                  <a:pt x="20" y="41"/>
                </a:cubicBezTo>
                <a:cubicBezTo>
                  <a:pt x="20" y="41"/>
                  <a:pt x="20" y="41"/>
                  <a:pt x="20" y="41"/>
                </a:cubicBezTo>
                <a:cubicBezTo>
                  <a:pt x="20" y="41"/>
                  <a:pt x="21" y="42"/>
                  <a:pt x="21" y="42"/>
                </a:cubicBezTo>
                <a:cubicBezTo>
                  <a:pt x="20" y="42"/>
                  <a:pt x="20" y="42"/>
                  <a:pt x="20" y="42"/>
                </a:cubicBezTo>
                <a:cubicBezTo>
                  <a:pt x="20" y="42"/>
                  <a:pt x="20" y="42"/>
                  <a:pt x="20" y="42"/>
                </a:cubicBezTo>
                <a:cubicBezTo>
                  <a:pt x="20" y="42"/>
                  <a:pt x="20" y="43"/>
                  <a:pt x="20" y="43"/>
                </a:cubicBezTo>
                <a:cubicBezTo>
                  <a:pt x="20" y="43"/>
                  <a:pt x="20" y="44"/>
                  <a:pt x="20" y="44"/>
                </a:cubicBezTo>
                <a:cubicBezTo>
                  <a:pt x="20" y="44"/>
                  <a:pt x="19" y="44"/>
                  <a:pt x="19" y="45"/>
                </a:cubicBezTo>
                <a:cubicBezTo>
                  <a:pt x="19" y="45"/>
                  <a:pt x="19" y="45"/>
                  <a:pt x="19" y="45"/>
                </a:cubicBezTo>
                <a:cubicBezTo>
                  <a:pt x="19" y="45"/>
                  <a:pt x="19" y="45"/>
                  <a:pt x="18" y="45"/>
                </a:cubicBezTo>
                <a:cubicBezTo>
                  <a:pt x="18" y="45"/>
                  <a:pt x="18" y="45"/>
                  <a:pt x="18" y="45"/>
                </a:cubicBezTo>
                <a:cubicBezTo>
                  <a:pt x="18" y="45"/>
                  <a:pt x="18" y="46"/>
                  <a:pt x="17" y="46"/>
                </a:cubicBezTo>
                <a:cubicBezTo>
                  <a:pt x="17" y="46"/>
                  <a:pt x="17" y="47"/>
                  <a:pt x="17" y="47"/>
                </a:cubicBezTo>
                <a:lnTo>
                  <a:pt x="19" y="48"/>
                </a:lnTo>
                <a:cubicBezTo>
                  <a:pt x="23" y="44"/>
                  <a:pt x="23" y="44"/>
                  <a:pt x="25" y="47"/>
                </a:cubicBezTo>
                <a:cubicBezTo>
                  <a:pt x="29" y="50"/>
                  <a:pt x="30" y="40"/>
                  <a:pt x="35" y="45"/>
                </a:cubicBezTo>
                <a:cubicBezTo>
                  <a:pt x="39" y="49"/>
                  <a:pt x="39" y="46"/>
                  <a:pt x="41" y="42"/>
                </a:cubicBezTo>
                <a:cubicBezTo>
                  <a:pt x="45" y="35"/>
                  <a:pt x="46" y="34"/>
                  <a:pt x="49" y="44"/>
                </a:cubicBezTo>
                <a:cubicBezTo>
                  <a:pt x="53" y="52"/>
                  <a:pt x="53" y="51"/>
                  <a:pt x="56" y="48"/>
                </a:cubicBezTo>
                <a:cubicBezTo>
                  <a:pt x="59" y="43"/>
                  <a:pt x="59" y="45"/>
                  <a:pt x="60" y="46"/>
                </a:cubicBezTo>
                <a:cubicBezTo>
                  <a:pt x="65" y="50"/>
                  <a:pt x="65" y="47"/>
                  <a:pt x="66" y="47"/>
                </a:cubicBezTo>
                <a:cubicBezTo>
                  <a:pt x="68" y="44"/>
                  <a:pt x="67" y="43"/>
                  <a:pt x="71" y="46"/>
                </a:cubicBezTo>
                <a:cubicBezTo>
                  <a:pt x="71" y="46"/>
                  <a:pt x="71" y="46"/>
                  <a:pt x="71" y="46"/>
                </a:cubicBezTo>
                <a:cubicBezTo>
                  <a:pt x="71" y="46"/>
                  <a:pt x="71" y="46"/>
                  <a:pt x="71" y="46"/>
                </a:cubicBezTo>
                <a:cubicBezTo>
                  <a:pt x="71" y="46"/>
                  <a:pt x="71" y="46"/>
                  <a:pt x="71" y="46"/>
                </a:cubicBezTo>
                <a:cubicBezTo>
                  <a:pt x="71" y="46"/>
                  <a:pt x="71" y="45"/>
                  <a:pt x="71" y="45"/>
                </a:cubicBezTo>
                <a:cubicBezTo>
                  <a:pt x="71" y="44"/>
                  <a:pt x="70" y="43"/>
                  <a:pt x="70" y="42"/>
                </a:cubicBezTo>
                <a:cubicBezTo>
                  <a:pt x="70" y="42"/>
                  <a:pt x="70" y="42"/>
                  <a:pt x="69" y="42"/>
                </a:cubicBezTo>
                <a:cubicBezTo>
                  <a:pt x="69" y="42"/>
                  <a:pt x="69" y="42"/>
                  <a:pt x="69" y="42"/>
                </a:cubicBezTo>
                <a:cubicBezTo>
                  <a:pt x="69" y="42"/>
                  <a:pt x="68" y="42"/>
                  <a:pt x="68" y="42"/>
                </a:cubicBezTo>
                <a:cubicBezTo>
                  <a:pt x="68" y="43"/>
                  <a:pt x="68" y="42"/>
                  <a:pt x="67" y="42"/>
                </a:cubicBezTo>
                <a:cubicBezTo>
                  <a:pt x="67" y="42"/>
                  <a:pt x="67" y="42"/>
                  <a:pt x="66" y="41"/>
                </a:cubicBezTo>
                <a:cubicBezTo>
                  <a:pt x="66" y="40"/>
                  <a:pt x="67" y="39"/>
                  <a:pt x="67" y="39"/>
                </a:cubicBezTo>
                <a:cubicBezTo>
                  <a:pt x="67" y="38"/>
                  <a:pt x="66" y="38"/>
                  <a:pt x="66" y="38"/>
                </a:cubicBezTo>
                <a:cubicBezTo>
                  <a:pt x="66" y="37"/>
                  <a:pt x="66" y="36"/>
                  <a:pt x="68" y="36"/>
                </a:cubicBezTo>
                <a:cubicBezTo>
                  <a:pt x="68" y="36"/>
                  <a:pt x="68" y="36"/>
                  <a:pt x="68" y="36"/>
                </a:cubicBezTo>
                <a:cubicBezTo>
                  <a:pt x="68" y="36"/>
                  <a:pt x="68" y="35"/>
                  <a:pt x="68" y="35"/>
                </a:cubicBezTo>
                <a:cubicBezTo>
                  <a:pt x="68" y="35"/>
                  <a:pt x="69" y="35"/>
                  <a:pt x="69" y="35"/>
                </a:cubicBezTo>
                <a:cubicBezTo>
                  <a:pt x="69" y="34"/>
                  <a:pt x="68" y="34"/>
                  <a:pt x="68" y="34"/>
                </a:cubicBezTo>
                <a:cubicBezTo>
                  <a:pt x="68" y="33"/>
                  <a:pt x="68" y="32"/>
                  <a:pt x="69" y="32"/>
                </a:cubicBezTo>
                <a:cubicBezTo>
                  <a:pt x="68" y="31"/>
                  <a:pt x="68" y="31"/>
                  <a:pt x="68" y="31"/>
                </a:cubicBezTo>
                <a:cubicBezTo>
                  <a:pt x="68" y="30"/>
                  <a:pt x="69" y="30"/>
                  <a:pt x="69" y="30"/>
                </a:cubicBezTo>
                <a:cubicBezTo>
                  <a:pt x="69" y="30"/>
                  <a:pt x="69" y="30"/>
                  <a:pt x="69" y="30"/>
                </a:cubicBezTo>
                <a:cubicBezTo>
                  <a:pt x="70" y="31"/>
                  <a:pt x="70" y="31"/>
                  <a:pt x="70" y="31"/>
                </a:cubicBezTo>
                <a:cubicBezTo>
                  <a:pt x="70" y="31"/>
                  <a:pt x="70" y="31"/>
                  <a:pt x="70" y="31"/>
                </a:cubicBezTo>
                <a:lnTo>
                  <a:pt x="70" y="30"/>
                </a:lnTo>
                <a:cubicBezTo>
                  <a:pt x="70" y="30"/>
                  <a:pt x="69" y="28"/>
                  <a:pt x="69" y="28"/>
                </a:cubicBezTo>
                <a:lnTo>
                  <a:pt x="68" y="28"/>
                </a:lnTo>
                <a:cubicBezTo>
                  <a:pt x="68" y="28"/>
                  <a:pt x="68" y="28"/>
                  <a:pt x="68" y="28"/>
                </a:cubicBezTo>
                <a:cubicBezTo>
                  <a:pt x="68" y="28"/>
                  <a:pt x="68" y="28"/>
                  <a:pt x="68" y="28"/>
                </a:cubicBezTo>
                <a:cubicBezTo>
                  <a:pt x="66" y="29"/>
                  <a:pt x="64" y="29"/>
                  <a:pt x="62" y="30"/>
                </a:cubicBezTo>
                <a:lnTo>
                  <a:pt x="62" y="29"/>
                </a:lnTo>
                <a:cubicBezTo>
                  <a:pt x="62" y="29"/>
                  <a:pt x="63" y="29"/>
                  <a:pt x="63" y="29"/>
                </a:cubicBezTo>
                <a:cubicBezTo>
                  <a:pt x="63" y="29"/>
                  <a:pt x="62" y="28"/>
                  <a:pt x="62" y="28"/>
                </a:cubicBezTo>
                <a:cubicBezTo>
                  <a:pt x="61" y="30"/>
                  <a:pt x="61" y="29"/>
                  <a:pt x="60" y="29"/>
                </a:cubicBezTo>
                <a:cubicBezTo>
                  <a:pt x="60" y="29"/>
                  <a:pt x="60" y="29"/>
                  <a:pt x="60" y="29"/>
                </a:cubicBezTo>
                <a:cubicBezTo>
                  <a:pt x="60" y="29"/>
                  <a:pt x="60" y="29"/>
                  <a:pt x="60" y="29"/>
                </a:cubicBezTo>
                <a:cubicBezTo>
                  <a:pt x="60" y="30"/>
                  <a:pt x="59" y="30"/>
                  <a:pt x="59" y="30"/>
                </a:cubicBezTo>
                <a:cubicBezTo>
                  <a:pt x="60" y="30"/>
                  <a:pt x="60" y="30"/>
                  <a:pt x="59" y="30"/>
                </a:cubicBezTo>
                <a:cubicBezTo>
                  <a:pt x="59" y="31"/>
                  <a:pt x="59" y="31"/>
                  <a:pt x="58" y="31"/>
                </a:cubicBezTo>
                <a:cubicBezTo>
                  <a:pt x="58" y="31"/>
                  <a:pt x="58" y="31"/>
                  <a:pt x="58" y="31"/>
                </a:cubicBezTo>
                <a:cubicBezTo>
                  <a:pt x="58" y="32"/>
                  <a:pt x="56" y="31"/>
                  <a:pt x="55" y="31"/>
                </a:cubicBezTo>
                <a:cubicBezTo>
                  <a:pt x="55" y="31"/>
                  <a:pt x="55" y="31"/>
                  <a:pt x="55" y="31"/>
                </a:cubicBezTo>
                <a:cubicBezTo>
                  <a:pt x="55" y="31"/>
                  <a:pt x="55" y="31"/>
                  <a:pt x="55" y="31"/>
                </a:cubicBezTo>
                <a:cubicBezTo>
                  <a:pt x="55" y="31"/>
                  <a:pt x="54" y="31"/>
                  <a:pt x="54" y="31"/>
                </a:cubicBezTo>
                <a:lnTo>
                  <a:pt x="54" y="33"/>
                </a:lnTo>
                <a:lnTo>
                  <a:pt x="53" y="33"/>
                </a:lnTo>
                <a:lnTo>
                  <a:pt x="54" y="40"/>
                </a:lnTo>
                <a:cubicBezTo>
                  <a:pt x="53" y="40"/>
                  <a:pt x="52" y="40"/>
                  <a:pt x="51" y="40"/>
                </a:cubicBezTo>
                <a:lnTo>
                  <a:pt x="51" y="33"/>
                </a:lnTo>
                <a:lnTo>
                  <a:pt x="42" y="33"/>
                </a:lnTo>
                <a:cubicBezTo>
                  <a:pt x="42" y="33"/>
                  <a:pt x="42" y="33"/>
                  <a:pt x="42" y="34"/>
                </a:cubicBezTo>
                <a:cubicBezTo>
                  <a:pt x="42" y="34"/>
                  <a:pt x="42" y="34"/>
                  <a:pt x="42" y="34"/>
                </a:cubicBezTo>
                <a:cubicBezTo>
                  <a:pt x="42" y="34"/>
                  <a:pt x="42" y="34"/>
                  <a:pt x="42" y="34"/>
                </a:cubicBezTo>
                <a:cubicBezTo>
                  <a:pt x="41" y="34"/>
                  <a:pt x="41" y="34"/>
                  <a:pt x="40" y="34"/>
                </a:cubicBezTo>
                <a:cubicBezTo>
                  <a:pt x="40" y="34"/>
                  <a:pt x="40" y="34"/>
                  <a:pt x="40" y="35"/>
                </a:cubicBezTo>
                <a:close/>
                <a:moveTo>
                  <a:pt x="36" y="30"/>
                </a:moveTo>
                <a:lnTo>
                  <a:pt x="36" y="30"/>
                </a:lnTo>
                <a:lnTo>
                  <a:pt x="38" y="30"/>
                </a:lnTo>
                <a:cubicBezTo>
                  <a:pt x="38" y="30"/>
                  <a:pt x="39" y="30"/>
                  <a:pt x="39" y="30"/>
                </a:cubicBezTo>
                <a:cubicBezTo>
                  <a:pt x="39" y="30"/>
                  <a:pt x="39" y="30"/>
                  <a:pt x="39" y="30"/>
                </a:cubicBezTo>
                <a:lnTo>
                  <a:pt x="38" y="30"/>
                </a:lnTo>
                <a:lnTo>
                  <a:pt x="38" y="29"/>
                </a:lnTo>
                <a:cubicBezTo>
                  <a:pt x="38" y="29"/>
                  <a:pt x="38" y="29"/>
                  <a:pt x="38" y="29"/>
                </a:cubicBezTo>
                <a:cubicBezTo>
                  <a:pt x="37" y="29"/>
                  <a:pt x="37" y="29"/>
                  <a:pt x="37" y="29"/>
                </a:cubicBezTo>
                <a:cubicBezTo>
                  <a:pt x="37" y="29"/>
                  <a:pt x="37" y="29"/>
                  <a:pt x="37" y="29"/>
                </a:cubicBezTo>
                <a:cubicBezTo>
                  <a:pt x="36" y="29"/>
                  <a:pt x="36" y="30"/>
                  <a:pt x="36" y="30"/>
                </a:cubicBezTo>
                <a:cubicBezTo>
                  <a:pt x="36" y="30"/>
                  <a:pt x="36" y="30"/>
                  <a:pt x="36" y="30"/>
                </a:cubicBezTo>
                <a:close/>
                <a:moveTo>
                  <a:pt x="45" y="30"/>
                </a:moveTo>
                <a:lnTo>
                  <a:pt x="49" y="30"/>
                </a:lnTo>
                <a:cubicBezTo>
                  <a:pt x="50" y="30"/>
                  <a:pt x="50" y="30"/>
                  <a:pt x="50" y="30"/>
                </a:cubicBezTo>
                <a:lnTo>
                  <a:pt x="49" y="29"/>
                </a:lnTo>
                <a:cubicBezTo>
                  <a:pt x="49" y="29"/>
                  <a:pt x="49" y="29"/>
                  <a:pt x="49" y="29"/>
                </a:cubicBezTo>
                <a:cubicBezTo>
                  <a:pt x="49" y="29"/>
                  <a:pt x="49" y="29"/>
                  <a:pt x="48" y="29"/>
                </a:cubicBezTo>
                <a:cubicBezTo>
                  <a:pt x="48" y="29"/>
                  <a:pt x="47" y="30"/>
                  <a:pt x="47" y="29"/>
                </a:cubicBezTo>
                <a:cubicBezTo>
                  <a:pt x="47" y="30"/>
                  <a:pt x="46" y="30"/>
                  <a:pt x="46" y="30"/>
                </a:cubicBezTo>
                <a:cubicBezTo>
                  <a:pt x="45" y="30"/>
                  <a:pt x="45" y="30"/>
                  <a:pt x="45" y="30"/>
                </a:cubicBezTo>
                <a:cubicBezTo>
                  <a:pt x="45" y="30"/>
                  <a:pt x="45" y="30"/>
                  <a:pt x="45" y="30"/>
                </a:cubicBezTo>
                <a:close/>
                <a:moveTo>
                  <a:pt x="26" y="28"/>
                </a:moveTo>
                <a:cubicBezTo>
                  <a:pt x="26" y="28"/>
                  <a:pt x="26" y="28"/>
                  <a:pt x="26" y="28"/>
                </a:cubicBezTo>
                <a:lnTo>
                  <a:pt x="27" y="28"/>
                </a:lnTo>
                <a:lnTo>
                  <a:pt x="28" y="29"/>
                </a:lnTo>
                <a:cubicBezTo>
                  <a:pt x="28" y="29"/>
                  <a:pt x="28" y="29"/>
                  <a:pt x="28" y="29"/>
                </a:cubicBezTo>
                <a:cubicBezTo>
                  <a:pt x="27" y="29"/>
                  <a:pt x="27" y="28"/>
                  <a:pt x="26" y="28"/>
                </a:cubicBezTo>
                <a:close/>
                <a:moveTo>
                  <a:pt x="64" y="28"/>
                </a:moveTo>
                <a:cubicBezTo>
                  <a:pt x="64" y="28"/>
                  <a:pt x="64" y="28"/>
                  <a:pt x="64" y="28"/>
                </a:cubicBezTo>
                <a:cubicBezTo>
                  <a:pt x="64" y="28"/>
                  <a:pt x="64" y="28"/>
                  <a:pt x="64" y="28"/>
                </a:cubicBezTo>
                <a:cubicBezTo>
                  <a:pt x="64" y="28"/>
                  <a:pt x="64" y="27"/>
                  <a:pt x="65" y="27"/>
                </a:cubicBezTo>
                <a:cubicBezTo>
                  <a:pt x="65" y="26"/>
                  <a:pt x="64" y="26"/>
                  <a:pt x="64" y="26"/>
                </a:cubicBezTo>
                <a:cubicBezTo>
                  <a:pt x="64" y="26"/>
                  <a:pt x="65" y="25"/>
                  <a:pt x="65" y="25"/>
                </a:cubicBezTo>
                <a:cubicBezTo>
                  <a:pt x="65" y="25"/>
                  <a:pt x="66" y="26"/>
                  <a:pt x="66" y="26"/>
                </a:cubicBezTo>
                <a:cubicBezTo>
                  <a:pt x="66" y="26"/>
                  <a:pt x="66" y="26"/>
                  <a:pt x="66" y="25"/>
                </a:cubicBezTo>
                <a:cubicBezTo>
                  <a:pt x="66" y="25"/>
                  <a:pt x="66" y="26"/>
                  <a:pt x="66" y="26"/>
                </a:cubicBezTo>
                <a:cubicBezTo>
                  <a:pt x="66" y="26"/>
                  <a:pt x="67" y="27"/>
                  <a:pt x="67" y="27"/>
                </a:cubicBezTo>
                <a:cubicBezTo>
                  <a:pt x="67" y="27"/>
                  <a:pt x="67" y="27"/>
                  <a:pt x="67" y="28"/>
                </a:cubicBezTo>
                <a:cubicBezTo>
                  <a:pt x="66" y="28"/>
                  <a:pt x="65" y="28"/>
                  <a:pt x="64" y="28"/>
                </a:cubicBezTo>
                <a:close/>
                <a:moveTo>
                  <a:pt x="71" y="47"/>
                </a:moveTo>
                <a:cubicBezTo>
                  <a:pt x="72" y="48"/>
                  <a:pt x="72" y="49"/>
                  <a:pt x="71" y="50"/>
                </a:cubicBezTo>
                <a:cubicBezTo>
                  <a:pt x="71" y="50"/>
                  <a:pt x="71" y="50"/>
                  <a:pt x="71" y="49"/>
                </a:cubicBezTo>
                <a:cubicBezTo>
                  <a:pt x="71" y="49"/>
                  <a:pt x="71" y="49"/>
                  <a:pt x="71" y="49"/>
                </a:cubicBezTo>
                <a:cubicBezTo>
                  <a:pt x="71" y="48"/>
                  <a:pt x="71" y="48"/>
                  <a:pt x="71" y="47"/>
                </a:cubicBezTo>
                <a:cubicBezTo>
                  <a:pt x="71" y="47"/>
                  <a:pt x="71" y="47"/>
                  <a:pt x="71" y="46"/>
                </a:cubicBezTo>
                <a:cubicBezTo>
                  <a:pt x="71" y="47"/>
                  <a:pt x="71" y="47"/>
                  <a:pt x="71" y="47"/>
                </a:cubicBezTo>
                <a:close/>
                <a:moveTo>
                  <a:pt x="69" y="46"/>
                </a:moveTo>
                <a:cubicBezTo>
                  <a:pt x="69" y="46"/>
                  <a:pt x="69" y="46"/>
                  <a:pt x="69" y="46"/>
                </a:cubicBezTo>
                <a:cubicBezTo>
                  <a:pt x="69" y="47"/>
                  <a:pt x="69" y="47"/>
                  <a:pt x="69" y="47"/>
                </a:cubicBezTo>
                <a:cubicBezTo>
                  <a:pt x="69" y="47"/>
                  <a:pt x="70" y="47"/>
                  <a:pt x="70" y="47"/>
                </a:cubicBezTo>
                <a:cubicBezTo>
                  <a:pt x="70" y="48"/>
                  <a:pt x="70" y="48"/>
                  <a:pt x="70" y="48"/>
                </a:cubicBezTo>
                <a:cubicBezTo>
                  <a:pt x="70" y="49"/>
                  <a:pt x="69" y="49"/>
                  <a:pt x="69" y="49"/>
                </a:cubicBezTo>
                <a:cubicBezTo>
                  <a:pt x="68" y="49"/>
                  <a:pt x="68" y="48"/>
                  <a:pt x="67" y="48"/>
                </a:cubicBezTo>
                <a:lnTo>
                  <a:pt x="67" y="49"/>
                </a:lnTo>
                <a:cubicBezTo>
                  <a:pt x="68" y="49"/>
                  <a:pt x="68" y="49"/>
                  <a:pt x="69" y="50"/>
                </a:cubicBezTo>
                <a:cubicBezTo>
                  <a:pt x="69" y="50"/>
                  <a:pt x="69" y="50"/>
                  <a:pt x="70" y="51"/>
                </a:cubicBezTo>
                <a:cubicBezTo>
                  <a:pt x="70" y="51"/>
                  <a:pt x="70" y="51"/>
                  <a:pt x="70" y="51"/>
                </a:cubicBezTo>
                <a:cubicBezTo>
                  <a:pt x="70" y="51"/>
                  <a:pt x="70" y="51"/>
                  <a:pt x="70" y="51"/>
                </a:cubicBezTo>
                <a:lnTo>
                  <a:pt x="69" y="51"/>
                </a:lnTo>
                <a:cubicBezTo>
                  <a:pt x="69" y="52"/>
                  <a:pt x="70" y="53"/>
                  <a:pt x="71" y="51"/>
                </a:cubicBezTo>
                <a:cubicBezTo>
                  <a:pt x="71" y="51"/>
                  <a:pt x="71" y="51"/>
                  <a:pt x="71" y="51"/>
                </a:cubicBezTo>
                <a:cubicBezTo>
                  <a:pt x="72" y="51"/>
                  <a:pt x="72" y="51"/>
                  <a:pt x="72" y="51"/>
                </a:cubicBezTo>
                <a:cubicBezTo>
                  <a:pt x="76" y="52"/>
                  <a:pt x="79" y="54"/>
                  <a:pt x="80" y="55"/>
                </a:cubicBezTo>
                <a:cubicBezTo>
                  <a:pt x="73" y="62"/>
                  <a:pt x="60" y="67"/>
                  <a:pt x="45" y="67"/>
                </a:cubicBezTo>
                <a:cubicBezTo>
                  <a:pt x="45" y="67"/>
                  <a:pt x="45" y="67"/>
                  <a:pt x="45" y="67"/>
                </a:cubicBezTo>
                <a:cubicBezTo>
                  <a:pt x="70" y="67"/>
                  <a:pt x="90" y="55"/>
                  <a:pt x="90" y="41"/>
                </a:cubicBezTo>
                <a:cubicBezTo>
                  <a:pt x="90" y="28"/>
                  <a:pt x="73" y="17"/>
                  <a:pt x="51" y="15"/>
                </a:cubicBezTo>
                <a:lnTo>
                  <a:pt x="50" y="8"/>
                </a:lnTo>
                <a:lnTo>
                  <a:pt x="49" y="8"/>
                </a:lnTo>
                <a:lnTo>
                  <a:pt x="51" y="8"/>
                </a:lnTo>
                <a:lnTo>
                  <a:pt x="51" y="5"/>
                </a:lnTo>
                <a:lnTo>
                  <a:pt x="39" y="5"/>
                </a:lnTo>
                <a:lnTo>
                  <a:pt x="39" y="8"/>
                </a:lnTo>
                <a:lnTo>
                  <a:pt x="40" y="8"/>
                </a:lnTo>
                <a:lnTo>
                  <a:pt x="39" y="15"/>
                </a:lnTo>
                <a:cubicBezTo>
                  <a:pt x="18" y="17"/>
                  <a:pt x="0" y="28"/>
                  <a:pt x="0" y="41"/>
                </a:cubicBezTo>
                <a:cubicBezTo>
                  <a:pt x="0" y="55"/>
                  <a:pt x="20" y="67"/>
                  <a:pt x="45" y="67"/>
                </a:cubicBezTo>
                <a:cubicBezTo>
                  <a:pt x="30" y="67"/>
                  <a:pt x="17" y="62"/>
                  <a:pt x="10" y="55"/>
                </a:cubicBezTo>
                <a:cubicBezTo>
                  <a:pt x="13" y="53"/>
                  <a:pt x="18" y="51"/>
                  <a:pt x="23" y="50"/>
                </a:cubicBezTo>
                <a:lnTo>
                  <a:pt x="23" y="49"/>
                </a:lnTo>
                <a:cubicBezTo>
                  <a:pt x="18" y="50"/>
                  <a:pt x="13" y="52"/>
                  <a:pt x="9" y="55"/>
                </a:cubicBezTo>
                <a:cubicBezTo>
                  <a:pt x="5" y="51"/>
                  <a:pt x="3" y="46"/>
                  <a:pt x="3" y="41"/>
                </a:cubicBezTo>
                <a:cubicBezTo>
                  <a:pt x="3" y="34"/>
                  <a:pt x="7" y="28"/>
                  <a:pt x="14" y="24"/>
                </a:cubicBezTo>
                <a:cubicBezTo>
                  <a:pt x="16" y="25"/>
                  <a:pt x="19" y="27"/>
                  <a:pt x="24" y="28"/>
                </a:cubicBezTo>
                <a:cubicBezTo>
                  <a:pt x="24" y="28"/>
                  <a:pt x="24" y="29"/>
                  <a:pt x="24" y="29"/>
                </a:cubicBezTo>
                <a:cubicBezTo>
                  <a:pt x="23" y="29"/>
                  <a:pt x="23" y="29"/>
                  <a:pt x="23" y="29"/>
                </a:cubicBezTo>
                <a:cubicBezTo>
                  <a:pt x="22" y="29"/>
                  <a:pt x="21" y="30"/>
                  <a:pt x="20" y="30"/>
                </a:cubicBezTo>
                <a:cubicBezTo>
                  <a:pt x="20" y="30"/>
                  <a:pt x="20" y="30"/>
                  <a:pt x="19" y="30"/>
                </a:cubicBezTo>
                <a:cubicBezTo>
                  <a:pt x="19" y="30"/>
                  <a:pt x="19" y="31"/>
                  <a:pt x="18" y="31"/>
                </a:cubicBezTo>
                <a:cubicBezTo>
                  <a:pt x="18" y="31"/>
                  <a:pt x="18" y="31"/>
                  <a:pt x="18" y="31"/>
                </a:cubicBezTo>
                <a:lnTo>
                  <a:pt x="17" y="31"/>
                </a:lnTo>
                <a:cubicBezTo>
                  <a:pt x="17" y="31"/>
                  <a:pt x="17" y="32"/>
                  <a:pt x="17" y="32"/>
                </a:cubicBezTo>
                <a:cubicBezTo>
                  <a:pt x="17" y="32"/>
                  <a:pt x="17" y="32"/>
                  <a:pt x="17" y="32"/>
                </a:cubicBezTo>
                <a:cubicBezTo>
                  <a:pt x="17" y="33"/>
                  <a:pt x="17" y="33"/>
                  <a:pt x="17" y="33"/>
                </a:cubicBezTo>
                <a:cubicBezTo>
                  <a:pt x="17" y="33"/>
                  <a:pt x="17" y="33"/>
                  <a:pt x="17" y="33"/>
                </a:cubicBezTo>
                <a:cubicBezTo>
                  <a:pt x="16" y="34"/>
                  <a:pt x="16" y="34"/>
                  <a:pt x="16" y="34"/>
                </a:cubicBezTo>
                <a:cubicBezTo>
                  <a:pt x="16" y="34"/>
                  <a:pt x="16" y="34"/>
                  <a:pt x="15" y="35"/>
                </a:cubicBezTo>
                <a:cubicBezTo>
                  <a:pt x="14" y="35"/>
                  <a:pt x="15" y="36"/>
                  <a:pt x="15" y="36"/>
                </a:cubicBezTo>
                <a:cubicBezTo>
                  <a:pt x="15" y="36"/>
                  <a:pt x="15" y="37"/>
                  <a:pt x="15" y="37"/>
                </a:cubicBezTo>
                <a:cubicBezTo>
                  <a:pt x="15" y="37"/>
                  <a:pt x="15" y="37"/>
                  <a:pt x="15" y="38"/>
                </a:cubicBezTo>
                <a:cubicBezTo>
                  <a:pt x="15" y="38"/>
                  <a:pt x="15" y="38"/>
                  <a:pt x="16" y="38"/>
                </a:cubicBezTo>
                <a:cubicBezTo>
                  <a:pt x="16" y="39"/>
                  <a:pt x="16" y="39"/>
                  <a:pt x="16" y="39"/>
                </a:cubicBezTo>
                <a:cubicBezTo>
                  <a:pt x="16" y="39"/>
                  <a:pt x="16" y="39"/>
                  <a:pt x="16" y="40"/>
                </a:cubicBezTo>
                <a:cubicBezTo>
                  <a:pt x="15" y="40"/>
                  <a:pt x="15" y="39"/>
                  <a:pt x="15" y="39"/>
                </a:cubicBezTo>
                <a:cubicBezTo>
                  <a:pt x="15" y="39"/>
                  <a:pt x="14" y="40"/>
                  <a:pt x="14" y="40"/>
                </a:cubicBezTo>
                <a:cubicBezTo>
                  <a:pt x="14" y="40"/>
                  <a:pt x="13" y="40"/>
                  <a:pt x="13" y="40"/>
                </a:cubicBezTo>
                <a:lnTo>
                  <a:pt x="13" y="41"/>
                </a:lnTo>
                <a:cubicBezTo>
                  <a:pt x="13" y="41"/>
                  <a:pt x="13" y="41"/>
                  <a:pt x="13" y="41"/>
                </a:cubicBezTo>
                <a:cubicBezTo>
                  <a:pt x="12" y="40"/>
                  <a:pt x="12" y="41"/>
                  <a:pt x="12" y="42"/>
                </a:cubicBezTo>
                <a:cubicBezTo>
                  <a:pt x="12" y="43"/>
                  <a:pt x="12" y="44"/>
                  <a:pt x="13" y="44"/>
                </a:cubicBezTo>
                <a:cubicBezTo>
                  <a:pt x="13" y="44"/>
                  <a:pt x="13" y="44"/>
                  <a:pt x="13" y="44"/>
                </a:cubicBezTo>
                <a:lnTo>
                  <a:pt x="7" y="48"/>
                </a:lnTo>
                <a:lnTo>
                  <a:pt x="4" y="46"/>
                </a:lnTo>
                <a:lnTo>
                  <a:pt x="8" y="49"/>
                </a:lnTo>
                <a:lnTo>
                  <a:pt x="14" y="45"/>
                </a:lnTo>
                <a:lnTo>
                  <a:pt x="15" y="46"/>
                </a:lnTo>
                <a:cubicBezTo>
                  <a:pt x="15" y="46"/>
                  <a:pt x="15" y="46"/>
                  <a:pt x="15" y="47"/>
                </a:cubicBezTo>
                <a:cubicBezTo>
                  <a:pt x="15" y="47"/>
                  <a:pt x="15" y="48"/>
                  <a:pt x="16" y="48"/>
                </a:cubicBezTo>
                <a:cubicBezTo>
                  <a:pt x="17" y="48"/>
                  <a:pt x="17" y="48"/>
                  <a:pt x="17" y="47"/>
                </a:cubicBezTo>
                <a:lnTo>
                  <a:pt x="20" y="49"/>
                </a:lnTo>
                <a:cubicBezTo>
                  <a:pt x="25" y="46"/>
                  <a:pt x="24" y="47"/>
                  <a:pt x="27" y="49"/>
                </a:cubicBezTo>
                <a:cubicBezTo>
                  <a:pt x="31" y="52"/>
                  <a:pt x="31" y="43"/>
                  <a:pt x="36" y="47"/>
                </a:cubicBezTo>
                <a:cubicBezTo>
                  <a:pt x="40" y="51"/>
                  <a:pt x="39" y="51"/>
                  <a:pt x="42" y="47"/>
                </a:cubicBezTo>
                <a:cubicBezTo>
                  <a:pt x="46" y="40"/>
                  <a:pt x="47" y="40"/>
                  <a:pt x="51" y="50"/>
                </a:cubicBezTo>
                <a:cubicBezTo>
                  <a:pt x="53" y="53"/>
                  <a:pt x="52" y="55"/>
                  <a:pt x="55" y="51"/>
                </a:cubicBezTo>
                <a:cubicBezTo>
                  <a:pt x="59" y="47"/>
                  <a:pt x="59" y="46"/>
                  <a:pt x="61" y="48"/>
                </a:cubicBezTo>
                <a:cubicBezTo>
                  <a:pt x="66" y="51"/>
                  <a:pt x="66" y="48"/>
                  <a:pt x="67" y="48"/>
                </a:cubicBezTo>
                <a:cubicBezTo>
                  <a:pt x="68" y="47"/>
                  <a:pt x="69" y="46"/>
                  <a:pt x="69" y="46"/>
                </a:cubicBezTo>
                <a:close/>
                <a:moveTo>
                  <a:pt x="73" y="50"/>
                </a:moveTo>
                <a:cubicBezTo>
                  <a:pt x="73" y="49"/>
                  <a:pt x="73" y="48"/>
                  <a:pt x="73" y="48"/>
                </a:cubicBezTo>
                <a:cubicBezTo>
                  <a:pt x="74" y="49"/>
                  <a:pt x="75" y="48"/>
                  <a:pt x="76" y="46"/>
                </a:cubicBezTo>
                <a:cubicBezTo>
                  <a:pt x="79" y="45"/>
                  <a:pt x="79" y="45"/>
                  <a:pt x="82" y="48"/>
                </a:cubicBezTo>
                <a:cubicBezTo>
                  <a:pt x="85" y="49"/>
                  <a:pt x="85" y="47"/>
                  <a:pt x="85" y="47"/>
                </a:cubicBezTo>
                <a:cubicBezTo>
                  <a:pt x="84" y="48"/>
                  <a:pt x="82" y="47"/>
                  <a:pt x="80" y="46"/>
                </a:cubicBezTo>
                <a:cubicBezTo>
                  <a:pt x="77" y="44"/>
                  <a:pt x="77" y="44"/>
                  <a:pt x="75" y="46"/>
                </a:cubicBezTo>
                <a:cubicBezTo>
                  <a:pt x="75" y="46"/>
                  <a:pt x="75" y="46"/>
                  <a:pt x="75" y="46"/>
                </a:cubicBezTo>
                <a:cubicBezTo>
                  <a:pt x="75" y="45"/>
                  <a:pt x="74" y="45"/>
                  <a:pt x="74" y="44"/>
                </a:cubicBezTo>
                <a:cubicBezTo>
                  <a:pt x="74" y="44"/>
                  <a:pt x="74" y="44"/>
                  <a:pt x="74" y="44"/>
                </a:cubicBezTo>
                <a:cubicBezTo>
                  <a:pt x="74" y="44"/>
                  <a:pt x="74" y="43"/>
                  <a:pt x="74" y="43"/>
                </a:cubicBezTo>
                <a:cubicBezTo>
                  <a:pt x="73" y="42"/>
                  <a:pt x="72" y="42"/>
                  <a:pt x="72" y="41"/>
                </a:cubicBezTo>
                <a:cubicBezTo>
                  <a:pt x="71" y="41"/>
                  <a:pt x="70" y="40"/>
                  <a:pt x="70" y="40"/>
                </a:cubicBezTo>
                <a:cubicBezTo>
                  <a:pt x="70" y="41"/>
                  <a:pt x="70" y="41"/>
                  <a:pt x="70" y="41"/>
                </a:cubicBezTo>
                <a:cubicBezTo>
                  <a:pt x="69" y="41"/>
                  <a:pt x="69" y="41"/>
                  <a:pt x="69" y="41"/>
                </a:cubicBezTo>
                <a:cubicBezTo>
                  <a:pt x="69" y="41"/>
                  <a:pt x="68" y="41"/>
                  <a:pt x="68" y="41"/>
                </a:cubicBezTo>
                <a:cubicBezTo>
                  <a:pt x="68" y="41"/>
                  <a:pt x="68" y="41"/>
                  <a:pt x="68" y="41"/>
                </a:cubicBezTo>
                <a:cubicBezTo>
                  <a:pt x="68" y="40"/>
                  <a:pt x="68" y="39"/>
                  <a:pt x="68" y="39"/>
                </a:cubicBezTo>
                <a:cubicBezTo>
                  <a:pt x="68" y="38"/>
                  <a:pt x="68" y="38"/>
                  <a:pt x="68" y="38"/>
                </a:cubicBezTo>
                <a:lnTo>
                  <a:pt x="68" y="37"/>
                </a:lnTo>
                <a:cubicBezTo>
                  <a:pt x="68" y="37"/>
                  <a:pt x="68" y="37"/>
                  <a:pt x="68" y="37"/>
                </a:cubicBezTo>
                <a:cubicBezTo>
                  <a:pt x="69" y="37"/>
                  <a:pt x="68" y="37"/>
                  <a:pt x="69" y="36"/>
                </a:cubicBezTo>
                <a:cubicBezTo>
                  <a:pt x="69" y="36"/>
                  <a:pt x="69" y="36"/>
                  <a:pt x="69" y="36"/>
                </a:cubicBezTo>
                <a:cubicBezTo>
                  <a:pt x="70" y="37"/>
                  <a:pt x="70" y="35"/>
                  <a:pt x="71" y="35"/>
                </a:cubicBezTo>
                <a:lnTo>
                  <a:pt x="70" y="34"/>
                </a:lnTo>
                <a:cubicBezTo>
                  <a:pt x="70" y="34"/>
                  <a:pt x="70" y="34"/>
                  <a:pt x="70" y="34"/>
                </a:cubicBezTo>
                <a:cubicBezTo>
                  <a:pt x="70" y="34"/>
                  <a:pt x="70" y="33"/>
                  <a:pt x="69" y="33"/>
                </a:cubicBezTo>
                <a:cubicBezTo>
                  <a:pt x="70" y="33"/>
                  <a:pt x="70" y="33"/>
                  <a:pt x="70" y="33"/>
                </a:cubicBezTo>
                <a:cubicBezTo>
                  <a:pt x="71" y="36"/>
                  <a:pt x="71" y="36"/>
                  <a:pt x="75" y="39"/>
                </a:cubicBezTo>
                <a:cubicBezTo>
                  <a:pt x="75" y="40"/>
                  <a:pt x="77" y="40"/>
                  <a:pt x="76" y="39"/>
                </a:cubicBezTo>
                <a:cubicBezTo>
                  <a:pt x="76" y="39"/>
                  <a:pt x="75" y="38"/>
                  <a:pt x="75" y="37"/>
                </a:cubicBezTo>
                <a:cubicBezTo>
                  <a:pt x="75" y="37"/>
                  <a:pt x="75" y="37"/>
                  <a:pt x="75" y="37"/>
                </a:cubicBezTo>
                <a:cubicBezTo>
                  <a:pt x="75" y="36"/>
                  <a:pt x="75" y="36"/>
                  <a:pt x="75" y="36"/>
                </a:cubicBezTo>
                <a:cubicBezTo>
                  <a:pt x="75" y="35"/>
                  <a:pt x="74" y="35"/>
                  <a:pt x="74" y="35"/>
                </a:cubicBezTo>
                <a:cubicBezTo>
                  <a:pt x="74" y="34"/>
                  <a:pt x="74" y="34"/>
                  <a:pt x="73" y="34"/>
                </a:cubicBezTo>
                <a:cubicBezTo>
                  <a:pt x="73" y="33"/>
                  <a:pt x="73" y="33"/>
                  <a:pt x="72" y="33"/>
                </a:cubicBezTo>
                <a:cubicBezTo>
                  <a:pt x="72" y="33"/>
                  <a:pt x="72" y="33"/>
                  <a:pt x="72" y="32"/>
                </a:cubicBezTo>
                <a:cubicBezTo>
                  <a:pt x="72" y="32"/>
                  <a:pt x="72" y="32"/>
                  <a:pt x="72" y="32"/>
                </a:cubicBezTo>
                <a:cubicBezTo>
                  <a:pt x="72" y="32"/>
                  <a:pt x="72" y="31"/>
                  <a:pt x="72" y="31"/>
                </a:cubicBezTo>
                <a:cubicBezTo>
                  <a:pt x="72" y="31"/>
                  <a:pt x="72" y="31"/>
                  <a:pt x="72" y="31"/>
                </a:cubicBezTo>
                <a:cubicBezTo>
                  <a:pt x="72" y="31"/>
                  <a:pt x="72" y="31"/>
                  <a:pt x="72" y="30"/>
                </a:cubicBezTo>
                <a:lnTo>
                  <a:pt x="71" y="30"/>
                </a:lnTo>
                <a:lnTo>
                  <a:pt x="71" y="29"/>
                </a:lnTo>
                <a:cubicBezTo>
                  <a:pt x="71" y="29"/>
                  <a:pt x="70" y="29"/>
                  <a:pt x="70" y="28"/>
                </a:cubicBezTo>
                <a:cubicBezTo>
                  <a:pt x="70" y="28"/>
                  <a:pt x="70" y="28"/>
                  <a:pt x="70" y="28"/>
                </a:cubicBezTo>
                <a:cubicBezTo>
                  <a:pt x="70" y="28"/>
                  <a:pt x="70" y="27"/>
                  <a:pt x="70" y="27"/>
                </a:cubicBezTo>
                <a:cubicBezTo>
                  <a:pt x="72" y="26"/>
                  <a:pt x="74" y="25"/>
                  <a:pt x="76" y="24"/>
                </a:cubicBezTo>
                <a:lnTo>
                  <a:pt x="75" y="24"/>
                </a:lnTo>
                <a:cubicBezTo>
                  <a:pt x="83" y="28"/>
                  <a:pt x="87" y="34"/>
                  <a:pt x="87" y="41"/>
                </a:cubicBezTo>
                <a:cubicBezTo>
                  <a:pt x="87" y="46"/>
                  <a:pt x="85" y="50"/>
                  <a:pt x="81" y="54"/>
                </a:cubicBezTo>
                <a:cubicBezTo>
                  <a:pt x="80" y="53"/>
                  <a:pt x="77" y="51"/>
                  <a:pt x="73" y="50"/>
                </a:cubicBezTo>
                <a:close/>
                <a:moveTo>
                  <a:pt x="73" y="47"/>
                </a:moveTo>
                <a:cubicBezTo>
                  <a:pt x="73" y="47"/>
                  <a:pt x="73" y="46"/>
                  <a:pt x="73" y="46"/>
                </a:cubicBezTo>
                <a:cubicBezTo>
                  <a:pt x="73" y="46"/>
                  <a:pt x="73" y="46"/>
                  <a:pt x="73" y="47"/>
                </a:cubicBezTo>
                <a:cubicBezTo>
                  <a:pt x="73" y="47"/>
                  <a:pt x="73" y="47"/>
                  <a:pt x="73" y="47"/>
                </a:cubicBezTo>
                <a:cubicBezTo>
                  <a:pt x="73" y="47"/>
                  <a:pt x="73" y="47"/>
                  <a:pt x="73" y="47"/>
                </a:cubicBezTo>
                <a:close/>
                <a:moveTo>
                  <a:pt x="69" y="27"/>
                </a:moveTo>
                <a:cubicBezTo>
                  <a:pt x="69" y="27"/>
                  <a:pt x="69" y="27"/>
                  <a:pt x="68" y="27"/>
                </a:cubicBezTo>
                <a:cubicBezTo>
                  <a:pt x="68" y="26"/>
                  <a:pt x="68" y="26"/>
                  <a:pt x="68" y="26"/>
                </a:cubicBezTo>
                <a:cubicBezTo>
                  <a:pt x="68" y="26"/>
                  <a:pt x="68" y="26"/>
                  <a:pt x="68" y="25"/>
                </a:cubicBezTo>
                <a:cubicBezTo>
                  <a:pt x="68" y="25"/>
                  <a:pt x="67" y="25"/>
                  <a:pt x="67" y="25"/>
                </a:cubicBezTo>
                <a:lnTo>
                  <a:pt x="67" y="24"/>
                </a:lnTo>
                <a:cubicBezTo>
                  <a:pt x="67" y="24"/>
                  <a:pt x="66" y="24"/>
                  <a:pt x="66" y="24"/>
                </a:cubicBezTo>
                <a:cubicBezTo>
                  <a:pt x="65" y="24"/>
                  <a:pt x="65" y="24"/>
                  <a:pt x="65" y="24"/>
                </a:cubicBezTo>
                <a:cubicBezTo>
                  <a:pt x="64" y="24"/>
                  <a:pt x="63" y="25"/>
                  <a:pt x="63" y="26"/>
                </a:cubicBezTo>
                <a:cubicBezTo>
                  <a:pt x="63" y="26"/>
                  <a:pt x="63" y="26"/>
                  <a:pt x="63" y="26"/>
                </a:cubicBezTo>
                <a:cubicBezTo>
                  <a:pt x="63" y="26"/>
                  <a:pt x="63" y="27"/>
                  <a:pt x="63" y="27"/>
                </a:cubicBezTo>
                <a:cubicBezTo>
                  <a:pt x="63" y="27"/>
                  <a:pt x="63" y="27"/>
                  <a:pt x="63" y="27"/>
                </a:cubicBezTo>
                <a:cubicBezTo>
                  <a:pt x="63" y="27"/>
                  <a:pt x="63" y="27"/>
                  <a:pt x="63" y="27"/>
                </a:cubicBezTo>
                <a:cubicBezTo>
                  <a:pt x="62" y="27"/>
                  <a:pt x="62" y="27"/>
                  <a:pt x="62" y="27"/>
                </a:cubicBezTo>
                <a:cubicBezTo>
                  <a:pt x="61" y="27"/>
                  <a:pt x="61" y="28"/>
                  <a:pt x="61" y="28"/>
                </a:cubicBezTo>
                <a:cubicBezTo>
                  <a:pt x="61" y="28"/>
                  <a:pt x="61" y="28"/>
                  <a:pt x="60" y="28"/>
                </a:cubicBezTo>
                <a:cubicBezTo>
                  <a:pt x="60" y="28"/>
                  <a:pt x="60" y="28"/>
                  <a:pt x="60" y="28"/>
                </a:cubicBezTo>
                <a:cubicBezTo>
                  <a:pt x="59" y="28"/>
                  <a:pt x="59" y="28"/>
                  <a:pt x="59" y="28"/>
                </a:cubicBezTo>
                <a:cubicBezTo>
                  <a:pt x="59" y="28"/>
                  <a:pt x="59" y="28"/>
                  <a:pt x="59" y="28"/>
                </a:cubicBezTo>
                <a:cubicBezTo>
                  <a:pt x="58" y="28"/>
                  <a:pt x="57" y="28"/>
                  <a:pt x="57" y="29"/>
                </a:cubicBezTo>
                <a:cubicBezTo>
                  <a:pt x="57" y="29"/>
                  <a:pt x="57" y="29"/>
                  <a:pt x="57" y="30"/>
                </a:cubicBezTo>
                <a:cubicBezTo>
                  <a:pt x="57" y="30"/>
                  <a:pt x="57" y="30"/>
                  <a:pt x="57" y="30"/>
                </a:cubicBezTo>
                <a:cubicBezTo>
                  <a:pt x="57" y="30"/>
                  <a:pt x="57" y="30"/>
                  <a:pt x="57" y="30"/>
                </a:cubicBezTo>
                <a:cubicBezTo>
                  <a:pt x="57" y="30"/>
                  <a:pt x="57" y="30"/>
                  <a:pt x="57" y="30"/>
                </a:cubicBezTo>
                <a:cubicBezTo>
                  <a:pt x="56" y="30"/>
                  <a:pt x="56" y="30"/>
                  <a:pt x="56" y="30"/>
                </a:cubicBezTo>
                <a:cubicBezTo>
                  <a:pt x="56" y="29"/>
                  <a:pt x="56" y="29"/>
                  <a:pt x="55" y="29"/>
                </a:cubicBezTo>
                <a:cubicBezTo>
                  <a:pt x="55" y="29"/>
                  <a:pt x="55" y="29"/>
                  <a:pt x="54" y="29"/>
                </a:cubicBezTo>
                <a:cubicBezTo>
                  <a:pt x="54" y="29"/>
                  <a:pt x="53" y="29"/>
                  <a:pt x="53" y="30"/>
                </a:cubicBezTo>
                <a:cubicBezTo>
                  <a:pt x="53" y="30"/>
                  <a:pt x="53" y="30"/>
                  <a:pt x="52" y="30"/>
                </a:cubicBezTo>
                <a:lnTo>
                  <a:pt x="51" y="16"/>
                </a:lnTo>
                <a:cubicBezTo>
                  <a:pt x="60" y="17"/>
                  <a:pt x="68" y="19"/>
                  <a:pt x="75" y="23"/>
                </a:cubicBezTo>
                <a:cubicBezTo>
                  <a:pt x="73" y="25"/>
                  <a:pt x="71" y="26"/>
                  <a:pt x="69" y="27"/>
                </a:cubicBezTo>
                <a:close/>
                <a:moveTo>
                  <a:pt x="48" y="28"/>
                </a:moveTo>
                <a:cubicBezTo>
                  <a:pt x="47" y="28"/>
                  <a:pt x="47" y="28"/>
                  <a:pt x="47" y="28"/>
                </a:cubicBezTo>
                <a:cubicBezTo>
                  <a:pt x="47" y="28"/>
                  <a:pt x="47" y="28"/>
                  <a:pt x="47" y="28"/>
                </a:cubicBezTo>
                <a:cubicBezTo>
                  <a:pt x="47" y="28"/>
                  <a:pt x="46" y="28"/>
                  <a:pt x="46" y="29"/>
                </a:cubicBezTo>
                <a:cubicBezTo>
                  <a:pt x="46" y="29"/>
                  <a:pt x="46" y="29"/>
                  <a:pt x="46" y="29"/>
                </a:cubicBezTo>
                <a:cubicBezTo>
                  <a:pt x="46" y="29"/>
                  <a:pt x="46" y="29"/>
                  <a:pt x="45" y="29"/>
                </a:cubicBezTo>
                <a:lnTo>
                  <a:pt x="45" y="26"/>
                </a:lnTo>
                <a:lnTo>
                  <a:pt x="48" y="28"/>
                </a:lnTo>
                <a:close/>
                <a:moveTo>
                  <a:pt x="45" y="29"/>
                </a:moveTo>
                <a:cubicBezTo>
                  <a:pt x="44" y="29"/>
                  <a:pt x="44" y="29"/>
                  <a:pt x="44" y="30"/>
                </a:cubicBezTo>
                <a:cubicBezTo>
                  <a:pt x="44" y="30"/>
                  <a:pt x="43" y="29"/>
                  <a:pt x="43" y="29"/>
                </a:cubicBezTo>
                <a:cubicBezTo>
                  <a:pt x="43" y="29"/>
                  <a:pt x="43" y="29"/>
                  <a:pt x="43" y="29"/>
                </a:cubicBezTo>
                <a:cubicBezTo>
                  <a:pt x="42" y="30"/>
                  <a:pt x="42" y="30"/>
                  <a:pt x="42" y="30"/>
                </a:cubicBezTo>
                <a:cubicBezTo>
                  <a:pt x="42" y="30"/>
                  <a:pt x="42" y="30"/>
                  <a:pt x="42" y="30"/>
                </a:cubicBezTo>
                <a:cubicBezTo>
                  <a:pt x="42" y="30"/>
                  <a:pt x="42" y="30"/>
                  <a:pt x="42" y="30"/>
                </a:cubicBezTo>
                <a:cubicBezTo>
                  <a:pt x="42" y="30"/>
                  <a:pt x="42" y="30"/>
                  <a:pt x="42" y="30"/>
                </a:cubicBezTo>
                <a:cubicBezTo>
                  <a:pt x="41" y="30"/>
                  <a:pt x="41" y="30"/>
                  <a:pt x="41" y="30"/>
                </a:cubicBezTo>
                <a:cubicBezTo>
                  <a:pt x="41" y="30"/>
                  <a:pt x="41" y="29"/>
                  <a:pt x="40" y="29"/>
                </a:cubicBezTo>
                <a:lnTo>
                  <a:pt x="40" y="28"/>
                </a:lnTo>
                <a:cubicBezTo>
                  <a:pt x="41" y="28"/>
                  <a:pt x="42" y="28"/>
                  <a:pt x="42" y="27"/>
                </a:cubicBezTo>
                <a:cubicBezTo>
                  <a:pt x="42" y="27"/>
                  <a:pt x="41" y="27"/>
                  <a:pt x="41" y="27"/>
                </a:cubicBezTo>
                <a:cubicBezTo>
                  <a:pt x="41" y="27"/>
                  <a:pt x="41" y="27"/>
                  <a:pt x="40" y="27"/>
                </a:cubicBezTo>
                <a:cubicBezTo>
                  <a:pt x="40" y="27"/>
                  <a:pt x="40" y="27"/>
                  <a:pt x="40" y="27"/>
                </a:cubicBezTo>
                <a:lnTo>
                  <a:pt x="41" y="22"/>
                </a:lnTo>
                <a:lnTo>
                  <a:pt x="45" y="25"/>
                </a:lnTo>
                <a:lnTo>
                  <a:pt x="45" y="29"/>
                </a:lnTo>
                <a:close/>
                <a:moveTo>
                  <a:pt x="38" y="27"/>
                </a:moveTo>
                <a:cubicBezTo>
                  <a:pt x="38" y="27"/>
                  <a:pt x="38" y="27"/>
                  <a:pt x="38" y="27"/>
                </a:cubicBezTo>
                <a:cubicBezTo>
                  <a:pt x="37" y="27"/>
                  <a:pt x="37" y="27"/>
                  <a:pt x="37" y="27"/>
                </a:cubicBezTo>
                <a:cubicBezTo>
                  <a:pt x="36" y="27"/>
                  <a:pt x="36" y="27"/>
                  <a:pt x="36" y="27"/>
                </a:cubicBezTo>
                <a:lnTo>
                  <a:pt x="36" y="28"/>
                </a:lnTo>
                <a:cubicBezTo>
                  <a:pt x="36" y="28"/>
                  <a:pt x="36" y="28"/>
                  <a:pt x="36" y="28"/>
                </a:cubicBezTo>
                <a:cubicBezTo>
                  <a:pt x="36" y="28"/>
                  <a:pt x="35" y="28"/>
                  <a:pt x="35" y="28"/>
                </a:cubicBezTo>
                <a:cubicBezTo>
                  <a:pt x="35" y="28"/>
                  <a:pt x="34" y="28"/>
                  <a:pt x="34" y="28"/>
                </a:cubicBezTo>
                <a:cubicBezTo>
                  <a:pt x="34" y="29"/>
                  <a:pt x="34" y="29"/>
                  <a:pt x="34" y="29"/>
                </a:cubicBezTo>
                <a:cubicBezTo>
                  <a:pt x="34" y="29"/>
                  <a:pt x="34" y="29"/>
                  <a:pt x="34" y="29"/>
                </a:cubicBezTo>
                <a:cubicBezTo>
                  <a:pt x="34" y="29"/>
                  <a:pt x="34" y="29"/>
                  <a:pt x="34" y="29"/>
                </a:cubicBezTo>
                <a:cubicBezTo>
                  <a:pt x="34" y="29"/>
                  <a:pt x="34" y="29"/>
                  <a:pt x="34" y="29"/>
                </a:cubicBezTo>
                <a:lnTo>
                  <a:pt x="34" y="30"/>
                </a:lnTo>
                <a:cubicBezTo>
                  <a:pt x="34" y="30"/>
                  <a:pt x="35" y="30"/>
                  <a:pt x="35" y="30"/>
                </a:cubicBezTo>
                <a:cubicBezTo>
                  <a:pt x="35" y="30"/>
                  <a:pt x="35" y="30"/>
                  <a:pt x="36" y="30"/>
                </a:cubicBezTo>
                <a:lnTo>
                  <a:pt x="36" y="31"/>
                </a:lnTo>
                <a:cubicBezTo>
                  <a:pt x="36" y="31"/>
                  <a:pt x="35" y="31"/>
                  <a:pt x="35" y="31"/>
                </a:cubicBezTo>
                <a:cubicBezTo>
                  <a:pt x="35" y="31"/>
                  <a:pt x="35" y="31"/>
                  <a:pt x="34" y="31"/>
                </a:cubicBezTo>
                <a:cubicBezTo>
                  <a:pt x="34" y="30"/>
                  <a:pt x="34" y="30"/>
                  <a:pt x="34" y="30"/>
                </a:cubicBezTo>
                <a:cubicBezTo>
                  <a:pt x="33" y="30"/>
                  <a:pt x="34" y="30"/>
                  <a:pt x="33" y="30"/>
                </a:cubicBezTo>
                <a:cubicBezTo>
                  <a:pt x="32" y="30"/>
                  <a:pt x="32" y="30"/>
                  <a:pt x="32" y="30"/>
                </a:cubicBezTo>
                <a:cubicBezTo>
                  <a:pt x="32" y="30"/>
                  <a:pt x="32" y="29"/>
                  <a:pt x="31" y="29"/>
                </a:cubicBezTo>
                <a:cubicBezTo>
                  <a:pt x="31" y="29"/>
                  <a:pt x="30" y="29"/>
                  <a:pt x="30" y="29"/>
                </a:cubicBezTo>
                <a:cubicBezTo>
                  <a:pt x="30" y="29"/>
                  <a:pt x="30" y="28"/>
                  <a:pt x="30" y="27"/>
                </a:cubicBezTo>
                <a:cubicBezTo>
                  <a:pt x="30" y="27"/>
                  <a:pt x="30" y="27"/>
                  <a:pt x="30" y="27"/>
                </a:cubicBezTo>
                <a:cubicBezTo>
                  <a:pt x="30" y="26"/>
                  <a:pt x="29" y="26"/>
                  <a:pt x="28" y="26"/>
                </a:cubicBezTo>
                <a:cubicBezTo>
                  <a:pt x="27" y="26"/>
                  <a:pt x="27" y="26"/>
                  <a:pt x="26" y="27"/>
                </a:cubicBezTo>
                <a:cubicBezTo>
                  <a:pt x="26" y="27"/>
                  <a:pt x="25" y="27"/>
                  <a:pt x="25" y="28"/>
                </a:cubicBezTo>
                <a:cubicBezTo>
                  <a:pt x="20" y="26"/>
                  <a:pt x="17" y="25"/>
                  <a:pt x="16" y="23"/>
                </a:cubicBezTo>
                <a:cubicBezTo>
                  <a:pt x="22" y="19"/>
                  <a:pt x="30" y="17"/>
                  <a:pt x="39" y="16"/>
                </a:cubicBezTo>
                <a:lnTo>
                  <a:pt x="38" y="27"/>
                </a:lnTo>
                <a:close/>
                <a:moveTo>
                  <a:pt x="45" y="16"/>
                </a:moveTo>
                <a:cubicBezTo>
                  <a:pt x="46" y="16"/>
                  <a:pt x="47" y="16"/>
                  <a:pt x="47" y="16"/>
                </a:cubicBezTo>
                <a:lnTo>
                  <a:pt x="41" y="20"/>
                </a:lnTo>
                <a:lnTo>
                  <a:pt x="41" y="16"/>
                </a:lnTo>
                <a:cubicBezTo>
                  <a:pt x="42" y="16"/>
                  <a:pt x="43" y="16"/>
                  <a:pt x="44" y="16"/>
                </a:cubicBezTo>
                <a:lnTo>
                  <a:pt x="44" y="17"/>
                </a:lnTo>
                <a:lnTo>
                  <a:pt x="45" y="16"/>
                </a:lnTo>
                <a:close/>
                <a:moveTo>
                  <a:pt x="47" y="15"/>
                </a:moveTo>
                <a:cubicBezTo>
                  <a:pt x="47" y="15"/>
                  <a:pt x="46" y="15"/>
                  <a:pt x="45" y="15"/>
                </a:cubicBezTo>
                <a:lnTo>
                  <a:pt x="45" y="14"/>
                </a:lnTo>
                <a:lnTo>
                  <a:pt x="47" y="15"/>
                </a:lnTo>
                <a:close/>
                <a:moveTo>
                  <a:pt x="44" y="15"/>
                </a:moveTo>
                <a:cubicBezTo>
                  <a:pt x="43" y="15"/>
                  <a:pt x="42" y="15"/>
                  <a:pt x="41" y="15"/>
                </a:cubicBezTo>
                <a:lnTo>
                  <a:pt x="41" y="10"/>
                </a:lnTo>
                <a:lnTo>
                  <a:pt x="44" y="13"/>
                </a:lnTo>
                <a:lnTo>
                  <a:pt x="44" y="15"/>
                </a:lnTo>
                <a:close/>
                <a:moveTo>
                  <a:pt x="45" y="34"/>
                </a:moveTo>
                <a:lnTo>
                  <a:pt x="46" y="34"/>
                </a:lnTo>
                <a:lnTo>
                  <a:pt x="46" y="36"/>
                </a:lnTo>
                <a:lnTo>
                  <a:pt x="45" y="35"/>
                </a:lnTo>
                <a:lnTo>
                  <a:pt x="45" y="34"/>
                </a:lnTo>
                <a:close/>
                <a:moveTo>
                  <a:pt x="45" y="19"/>
                </a:moveTo>
                <a:lnTo>
                  <a:pt x="45" y="23"/>
                </a:lnTo>
                <a:lnTo>
                  <a:pt x="45" y="22"/>
                </a:lnTo>
                <a:lnTo>
                  <a:pt x="45" y="20"/>
                </a:lnTo>
                <a:lnTo>
                  <a:pt x="42" y="21"/>
                </a:lnTo>
                <a:lnTo>
                  <a:pt x="50" y="27"/>
                </a:lnTo>
                <a:lnTo>
                  <a:pt x="49" y="16"/>
                </a:lnTo>
                <a:lnTo>
                  <a:pt x="45" y="19"/>
                </a:lnTo>
                <a:close/>
                <a:moveTo>
                  <a:pt x="45" y="8"/>
                </a:moveTo>
                <a:lnTo>
                  <a:pt x="45" y="11"/>
                </a:lnTo>
                <a:lnTo>
                  <a:pt x="44" y="10"/>
                </a:lnTo>
                <a:lnTo>
                  <a:pt x="44" y="8"/>
                </a:lnTo>
                <a:lnTo>
                  <a:pt x="42" y="8"/>
                </a:lnTo>
                <a:lnTo>
                  <a:pt x="41" y="9"/>
                </a:lnTo>
                <a:lnTo>
                  <a:pt x="49" y="15"/>
                </a:lnTo>
                <a:lnTo>
                  <a:pt x="48" y="8"/>
                </a:lnTo>
                <a:lnTo>
                  <a:pt x="45" y="8"/>
                </a:lnTo>
                <a:close/>
                <a:moveTo>
                  <a:pt x="45" y="0"/>
                </a:moveTo>
                <a:lnTo>
                  <a:pt x="49" y="2"/>
                </a:lnTo>
                <a:lnTo>
                  <a:pt x="49" y="5"/>
                </a:lnTo>
                <a:lnTo>
                  <a:pt x="48" y="5"/>
                </a:lnTo>
                <a:lnTo>
                  <a:pt x="48" y="3"/>
                </a:lnTo>
                <a:lnTo>
                  <a:pt x="45" y="1"/>
                </a:lnTo>
                <a:lnTo>
                  <a:pt x="42" y="3"/>
                </a:lnTo>
                <a:lnTo>
                  <a:pt x="42" y="5"/>
                </a:lnTo>
                <a:lnTo>
                  <a:pt x="40" y="5"/>
                </a:lnTo>
                <a:lnTo>
                  <a:pt x="41" y="2"/>
                </a:lnTo>
                <a:lnTo>
                  <a:pt x="45" y="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/>
          <p:nvPr/>
        </p:nvGraphicFramePr>
        <p:xfrm>
          <a:off x="493711" y="951457"/>
          <a:ext cx="8459847" cy="4564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4" name="Прямоугольник 13"/>
          <p:cNvSpPr/>
          <p:nvPr/>
        </p:nvSpPr>
        <p:spPr bwMode="auto">
          <a:xfrm>
            <a:off x="1201691" y="1298545"/>
            <a:ext cx="936000" cy="3675114"/>
          </a:xfrm>
          <a:prstGeom prst="rect">
            <a:avLst/>
          </a:prstGeom>
          <a:noFill/>
          <a:ln w="12700" cap="flat" cmpd="sng" algn="ctr">
            <a:solidFill>
              <a:schemeClr val="bg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5" name="Прямоугольник 14"/>
          <p:cNvSpPr/>
          <p:nvPr/>
        </p:nvSpPr>
        <p:spPr bwMode="auto">
          <a:xfrm>
            <a:off x="2137380" y="1625659"/>
            <a:ext cx="540000" cy="3348000"/>
          </a:xfrm>
          <a:prstGeom prst="rect">
            <a:avLst/>
          </a:prstGeom>
          <a:noFill/>
          <a:ln w="12700" cap="flat" cmpd="sng" algn="ctr">
            <a:solidFill>
              <a:schemeClr val="bg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222" name="Rectangle 3"/>
          <p:cNvSpPr>
            <a:spLocks noChangeArrowheads="1"/>
          </p:cNvSpPr>
          <p:nvPr/>
        </p:nvSpPr>
        <p:spPr bwMode="auto">
          <a:xfrm>
            <a:off x="457200" y="82600"/>
            <a:ext cx="8229600" cy="3046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>
              <a:lnSpc>
                <a:spcPct val="90000"/>
              </a:lnSpc>
            </a:pPr>
            <a:r>
              <a:rPr lang="ru-RU" sz="2200" b="0" dirty="0" smtClean="0">
                <a:latin typeface="Impact" pitchFamily="34" charset="0"/>
              </a:rPr>
              <a:t>Проблемы утилизации ПНГ на новых месторождениях</a:t>
            </a:r>
            <a:endParaRPr lang="ru-RU" sz="2200" b="0" dirty="0">
              <a:latin typeface="Impact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347743" y="995633"/>
            <a:ext cx="64008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ОПР: </a:t>
            </a:r>
            <a:r>
              <a:rPr lang="ru-RU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3-5 лет, отбор запасов до 2%;</a:t>
            </a:r>
          </a:p>
          <a:p>
            <a:endParaRPr lang="ru-RU" sz="1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149442" y="1323945"/>
            <a:ext cx="59769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Обустройство:</a:t>
            </a:r>
            <a:r>
              <a:rPr lang="ru-RU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2-3 года, накопленный отбор запасов до 5%</a:t>
            </a:r>
            <a:endParaRPr lang="ru-RU" sz="1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738134" y="5665095"/>
            <a:ext cx="817891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Механизмы квотирования и вычетов при незначительных объемах добычи на этапе ОПР должны </a:t>
            </a:r>
            <a:r>
              <a:rPr lang="ru-RU" sz="1600" b="1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компенсировать повышение ставок платы за выбросы</a:t>
            </a:r>
            <a:endParaRPr lang="ru-RU" sz="1600" b="1" dirty="0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3" name="Text Box 125"/>
          <p:cNvSpPr txBox="1">
            <a:spLocks noChangeArrowheads="1"/>
          </p:cNvSpPr>
          <p:nvPr/>
        </p:nvSpPr>
        <p:spPr bwMode="auto">
          <a:xfrm>
            <a:off x="493711" y="534536"/>
            <a:ext cx="8240771" cy="338554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latin typeface="Verdana" pitchFamily="34" charset="0"/>
              </a:rPr>
              <a:t>Профиль объема  добычи и сжигания ПНГ</a:t>
            </a:r>
            <a:endParaRPr lang="ru-RU" sz="1200" b="1" i="1" dirty="0" smtClean="0">
              <a:latin typeface="Verdana" pitchFamily="34" charset="0"/>
            </a:endParaRPr>
          </a:p>
        </p:txBody>
      </p:sp>
      <p:sp>
        <p:nvSpPr>
          <p:cNvPr id="10" name="Скругленная прямоугольная выноска 9"/>
          <p:cNvSpPr/>
          <p:nvPr/>
        </p:nvSpPr>
        <p:spPr bwMode="auto">
          <a:xfrm>
            <a:off x="493711" y="2808279"/>
            <a:ext cx="2263806" cy="1055608"/>
          </a:xfrm>
          <a:prstGeom prst="wedgeRoundRectCallout">
            <a:avLst>
              <a:gd name="adj1" fmla="val -85"/>
              <a:gd name="adj2" fmla="val 153663"/>
              <a:gd name="adj3" fmla="val 16667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Добыча ПНГ на этапе ОПР незначительна,</a:t>
            </a:r>
            <a:r>
              <a:rPr kumimoji="0" lang="ru-RU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плата за выбросы невелика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Скругленная прямоугольная выноска 10"/>
          <p:cNvSpPr/>
          <p:nvPr/>
        </p:nvSpPr>
        <p:spPr bwMode="auto">
          <a:xfrm>
            <a:off x="3147993" y="2569916"/>
            <a:ext cx="2263806" cy="1293971"/>
          </a:xfrm>
          <a:prstGeom prst="wedgeRoundRectCallout">
            <a:avLst>
              <a:gd name="adj1" fmla="val -87164"/>
              <a:gd name="adj2" fmla="val 127789"/>
              <a:gd name="adj3" fmla="val 16667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В период обустройства</a:t>
            </a:r>
            <a:r>
              <a:rPr kumimoji="0" lang="ru-RU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должен работать механизм вычетов расходов на утилизацию из платы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2" name="Rectangle 3"/>
          <p:cNvSpPr>
            <a:spLocks noChangeArrowheads="1"/>
          </p:cNvSpPr>
          <p:nvPr/>
        </p:nvSpPr>
        <p:spPr bwMode="auto">
          <a:xfrm>
            <a:off x="457200" y="51556"/>
            <a:ext cx="8460000" cy="3046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>
              <a:lnSpc>
                <a:spcPct val="90000"/>
              </a:lnSpc>
            </a:pPr>
            <a:r>
              <a:rPr lang="ru-RU" sz="2200" b="0" dirty="0" smtClean="0">
                <a:latin typeface="Impact" pitchFamily="34" charset="0"/>
              </a:rPr>
              <a:t>Проблемы утилизации ПНГ для удаленных месторождений </a:t>
            </a:r>
            <a:endParaRPr lang="ru-RU" sz="1200" dirty="0">
              <a:latin typeface="Impact" pitchFamily="34" charset="0"/>
            </a:endParaRPr>
          </a:p>
        </p:txBody>
      </p:sp>
      <p:sp>
        <p:nvSpPr>
          <p:cNvPr id="13" name="Полилиния 12"/>
          <p:cNvSpPr/>
          <p:nvPr/>
        </p:nvSpPr>
        <p:spPr>
          <a:xfrm>
            <a:off x="2709837" y="4735064"/>
            <a:ext cx="309284" cy="464204"/>
          </a:xfrm>
          <a:custGeom>
            <a:avLst/>
            <a:gdLst>
              <a:gd name="connsiteX0" fmla="*/ 14287 w 214312"/>
              <a:gd name="connsiteY0" fmla="*/ 28575 h 461962"/>
              <a:gd name="connsiteX1" fmla="*/ 61912 w 214312"/>
              <a:gd name="connsiteY1" fmla="*/ 0 h 461962"/>
              <a:gd name="connsiteX2" fmla="*/ 123825 w 214312"/>
              <a:gd name="connsiteY2" fmla="*/ 9525 h 461962"/>
              <a:gd name="connsiteX3" fmla="*/ 171450 w 214312"/>
              <a:gd name="connsiteY3" fmla="*/ 33337 h 461962"/>
              <a:gd name="connsiteX4" fmla="*/ 200025 w 214312"/>
              <a:gd name="connsiteY4" fmla="*/ 85725 h 461962"/>
              <a:gd name="connsiteX5" fmla="*/ 214312 w 214312"/>
              <a:gd name="connsiteY5" fmla="*/ 152400 h 461962"/>
              <a:gd name="connsiteX6" fmla="*/ 204787 w 214312"/>
              <a:gd name="connsiteY6" fmla="*/ 209550 h 461962"/>
              <a:gd name="connsiteX7" fmla="*/ 190500 w 214312"/>
              <a:gd name="connsiteY7" fmla="*/ 266700 h 461962"/>
              <a:gd name="connsiteX8" fmla="*/ 180975 w 214312"/>
              <a:gd name="connsiteY8" fmla="*/ 300037 h 461962"/>
              <a:gd name="connsiteX9" fmla="*/ 180975 w 214312"/>
              <a:gd name="connsiteY9" fmla="*/ 300037 h 461962"/>
              <a:gd name="connsiteX10" fmla="*/ 185737 w 214312"/>
              <a:gd name="connsiteY10" fmla="*/ 357187 h 461962"/>
              <a:gd name="connsiteX11" fmla="*/ 176212 w 214312"/>
              <a:gd name="connsiteY11" fmla="*/ 385762 h 461962"/>
              <a:gd name="connsiteX12" fmla="*/ 142875 w 214312"/>
              <a:gd name="connsiteY12" fmla="*/ 423862 h 461962"/>
              <a:gd name="connsiteX13" fmla="*/ 114300 w 214312"/>
              <a:gd name="connsiteY13" fmla="*/ 461962 h 461962"/>
              <a:gd name="connsiteX14" fmla="*/ 71437 w 214312"/>
              <a:gd name="connsiteY14" fmla="*/ 461962 h 461962"/>
              <a:gd name="connsiteX15" fmla="*/ 33337 w 214312"/>
              <a:gd name="connsiteY15" fmla="*/ 414337 h 461962"/>
              <a:gd name="connsiteX16" fmla="*/ 14287 w 214312"/>
              <a:gd name="connsiteY16" fmla="*/ 357187 h 461962"/>
              <a:gd name="connsiteX17" fmla="*/ 9525 w 214312"/>
              <a:gd name="connsiteY17" fmla="*/ 290512 h 461962"/>
              <a:gd name="connsiteX18" fmla="*/ 0 w 214312"/>
              <a:gd name="connsiteY18" fmla="*/ 223837 h 461962"/>
              <a:gd name="connsiteX19" fmla="*/ 0 w 214312"/>
              <a:gd name="connsiteY19" fmla="*/ 142875 h 461962"/>
              <a:gd name="connsiteX20" fmla="*/ 0 w 214312"/>
              <a:gd name="connsiteY20" fmla="*/ 95250 h 461962"/>
              <a:gd name="connsiteX21" fmla="*/ 14287 w 214312"/>
              <a:gd name="connsiteY21" fmla="*/ 28575 h 461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214312" h="461962">
                <a:moveTo>
                  <a:pt x="14287" y="28575"/>
                </a:moveTo>
                <a:lnTo>
                  <a:pt x="61912" y="0"/>
                </a:lnTo>
                <a:lnTo>
                  <a:pt x="123825" y="9525"/>
                </a:lnTo>
                <a:lnTo>
                  <a:pt x="171450" y="33337"/>
                </a:lnTo>
                <a:lnTo>
                  <a:pt x="200025" y="85725"/>
                </a:lnTo>
                <a:lnTo>
                  <a:pt x="214312" y="152400"/>
                </a:lnTo>
                <a:lnTo>
                  <a:pt x="204787" y="209550"/>
                </a:lnTo>
                <a:lnTo>
                  <a:pt x="190500" y="266700"/>
                </a:lnTo>
                <a:lnTo>
                  <a:pt x="180975" y="300037"/>
                </a:lnTo>
                <a:lnTo>
                  <a:pt x="180975" y="300037"/>
                </a:lnTo>
                <a:lnTo>
                  <a:pt x="185737" y="357187"/>
                </a:lnTo>
                <a:lnTo>
                  <a:pt x="176212" y="385762"/>
                </a:lnTo>
                <a:lnTo>
                  <a:pt x="142875" y="423862"/>
                </a:lnTo>
                <a:lnTo>
                  <a:pt x="114300" y="461962"/>
                </a:lnTo>
                <a:lnTo>
                  <a:pt x="71437" y="461962"/>
                </a:lnTo>
                <a:lnTo>
                  <a:pt x="33337" y="414337"/>
                </a:lnTo>
                <a:lnTo>
                  <a:pt x="14287" y="357187"/>
                </a:lnTo>
                <a:lnTo>
                  <a:pt x="9525" y="290512"/>
                </a:lnTo>
                <a:lnTo>
                  <a:pt x="0" y="223837"/>
                </a:lnTo>
                <a:lnTo>
                  <a:pt x="0" y="142875"/>
                </a:lnTo>
                <a:lnTo>
                  <a:pt x="0" y="95250"/>
                </a:lnTo>
                <a:lnTo>
                  <a:pt x="14287" y="28575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9525">
            <a:noFill/>
            <a:prstDash val="lg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4" name="Полилиния 13"/>
          <p:cNvSpPr/>
          <p:nvPr/>
        </p:nvSpPr>
        <p:spPr>
          <a:xfrm>
            <a:off x="1598609" y="1457298"/>
            <a:ext cx="581781" cy="1036768"/>
          </a:xfrm>
          <a:custGeom>
            <a:avLst/>
            <a:gdLst>
              <a:gd name="connsiteX0" fmla="*/ 238125 w 604837"/>
              <a:gd name="connsiteY0" fmla="*/ 152400 h 1052512"/>
              <a:gd name="connsiteX1" fmla="*/ 309562 w 604837"/>
              <a:gd name="connsiteY1" fmla="*/ 71437 h 1052512"/>
              <a:gd name="connsiteX2" fmla="*/ 366712 w 604837"/>
              <a:gd name="connsiteY2" fmla="*/ 0 h 1052512"/>
              <a:gd name="connsiteX3" fmla="*/ 504825 w 604837"/>
              <a:gd name="connsiteY3" fmla="*/ 9525 h 1052512"/>
              <a:gd name="connsiteX4" fmla="*/ 514350 w 604837"/>
              <a:gd name="connsiteY4" fmla="*/ 66675 h 1052512"/>
              <a:gd name="connsiteX5" fmla="*/ 533400 w 604837"/>
              <a:gd name="connsiteY5" fmla="*/ 157162 h 1052512"/>
              <a:gd name="connsiteX6" fmla="*/ 566737 w 604837"/>
              <a:gd name="connsiteY6" fmla="*/ 219075 h 1052512"/>
              <a:gd name="connsiteX7" fmla="*/ 590550 w 604837"/>
              <a:gd name="connsiteY7" fmla="*/ 338137 h 1052512"/>
              <a:gd name="connsiteX8" fmla="*/ 600075 w 604837"/>
              <a:gd name="connsiteY8" fmla="*/ 376237 h 1052512"/>
              <a:gd name="connsiteX9" fmla="*/ 604837 w 604837"/>
              <a:gd name="connsiteY9" fmla="*/ 447675 h 1052512"/>
              <a:gd name="connsiteX10" fmla="*/ 566737 w 604837"/>
              <a:gd name="connsiteY10" fmla="*/ 538162 h 1052512"/>
              <a:gd name="connsiteX11" fmla="*/ 514350 w 604837"/>
              <a:gd name="connsiteY11" fmla="*/ 647700 h 1052512"/>
              <a:gd name="connsiteX12" fmla="*/ 466725 w 604837"/>
              <a:gd name="connsiteY12" fmla="*/ 742950 h 1052512"/>
              <a:gd name="connsiteX13" fmla="*/ 442912 w 604837"/>
              <a:gd name="connsiteY13" fmla="*/ 795337 h 1052512"/>
              <a:gd name="connsiteX14" fmla="*/ 423862 w 604837"/>
              <a:gd name="connsiteY14" fmla="*/ 881062 h 1052512"/>
              <a:gd name="connsiteX15" fmla="*/ 400050 w 604837"/>
              <a:gd name="connsiteY15" fmla="*/ 928687 h 1052512"/>
              <a:gd name="connsiteX16" fmla="*/ 347662 w 604837"/>
              <a:gd name="connsiteY16" fmla="*/ 990600 h 1052512"/>
              <a:gd name="connsiteX17" fmla="*/ 290512 w 604837"/>
              <a:gd name="connsiteY17" fmla="*/ 1019175 h 1052512"/>
              <a:gd name="connsiteX18" fmla="*/ 219075 w 604837"/>
              <a:gd name="connsiteY18" fmla="*/ 1052512 h 1052512"/>
              <a:gd name="connsiteX19" fmla="*/ 171450 w 604837"/>
              <a:gd name="connsiteY19" fmla="*/ 1052512 h 1052512"/>
              <a:gd name="connsiteX20" fmla="*/ 119062 w 604837"/>
              <a:gd name="connsiteY20" fmla="*/ 1033462 h 1052512"/>
              <a:gd name="connsiteX21" fmla="*/ 71437 w 604837"/>
              <a:gd name="connsiteY21" fmla="*/ 995362 h 1052512"/>
              <a:gd name="connsiteX22" fmla="*/ 57150 w 604837"/>
              <a:gd name="connsiteY22" fmla="*/ 957262 h 1052512"/>
              <a:gd name="connsiteX23" fmla="*/ 57150 w 604837"/>
              <a:gd name="connsiteY23" fmla="*/ 866775 h 1052512"/>
              <a:gd name="connsiteX24" fmla="*/ 23812 w 604837"/>
              <a:gd name="connsiteY24" fmla="*/ 785812 h 1052512"/>
              <a:gd name="connsiteX25" fmla="*/ 0 w 604837"/>
              <a:gd name="connsiteY25" fmla="*/ 642937 h 1052512"/>
              <a:gd name="connsiteX26" fmla="*/ 0 w 604837"/>
              <a:gd name="connsiteY26" fmla="*/ 600075 h 1052512"/>
              <a:gd name="connsiteX27" fmla="*/ 9525 w 604837"/>
              <a:gd name="connsiteY27" fmla="*/ 528637 h 1052512"/>
              <a:gd name="connsiteX28" fmla="*/ 19050 w 604837"/>
              <a:gd name="connsiteY28" fmla="*/ 485775 h 1052512"/>
              <a:gd name="connsiteX29" fmla="*/ 42862 w 604837"/>
              <a:gd name="connsiteY29" fmla="*/ 452437 h 1052512"/>
              <a:gd name="connsiteX30" fmla="*/ 71437 w 604837"/>
              <a:gd name="connsiteY30" fmla="*/ 414337 h 1052512"/>
              <a:gd name="connsiteX31" fmla="*/ 76200 w 604837"/>
              <a:gd name="connsiteY31" fmla="*/ 333375 h 1052512"/>
              <a:gd name="connsiteX32" fmla="*/ 90487 w 604837"/>
              <a:gd name="connsiteY32" fmla="*/ 266700 h 1052512"/>
              <a:gd name="connsiteX33" fmla="*/ 109537 w 604837"/>
              <a:gd name="connsiteY33" fmla="*/ 219075 h 1052512"/>
              <a:gd name="connsiteX34" fmla="*/ 138112 w 604837"/>
              <a:gd name="connsiteY34" fmla="*/ 180975 h 1052512"/>
              <a:gd name="connsiteX35" fmla="*/ 185737 w 604837"/>
              <a:gd name="connsiteY35" fmla="*/ 171450 h 1052512"/>
              <a:gd name="connsiteX36" fmla="*/ 238125 w 604837"/>
              <a:gd name="connsiteY36" fmla="*/ 152400 h 1052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604837" h="1052512">
                <a:moveTo>
                  <a:pt x="238125" y="152400"/>
                </a:moveTo>
                <a:lnTo>
                  <a:pt x="309562" y="71437"/>
                </a:lnTo>
                <a:lnTo>
                  <a:pt x="366712" y="0"/>
                </a:lnTo>
                <a:lnTo>
                  <a:pt x="504825" y="9525"/>
                </a:lnTo>
                <a:lnTo>
                  <a:pt x="514350" y="66675"/>
                </a:lnTo>
                <a:lnTo>
                  <a:pt x="533400" y="157162"/>
                </a:lnTo>
                <a:lnTo>
                  <a:pt x="566737" y="219075"/>
                </a:lnTo>
                <a:lnTo>
                  <a:pt x="590550" y="338137"/>
                </a:lnTo>
                <a:lnTo>
                  <a:pt x="600075" y="376237"/>
                </a:lnTo>
                <a:lnTo>
                  <a:pt x="604837" y="447675"/>
                </a:lnTo>
                <a:lnTo>
                  <a:pt x="566737" y="538162"/>
                </a:lnTo>
                <a:lnTo>
                  <a:pt x="514350" y="647700"/>
                </a:lnTo>
                <a:lnTo>
                  <a:pt x="466725" y="742950"/>
                </a:lnTo>
                <a:lnTo>
                  <a:pt x="442912" y="795337"/>
                </a:lnTo>
                <a:lnTo>
                  <a:pt x="423862" y="881062"/>
                </a:lnTo>
                <a:lnTo>
                  <a:pt x="400050" y="928687"/>
                </a:lnTo>
                <a:lnTo>
                  <a:pt x="347662" y="990600"/>
                </a:lnTo>
                <a:lnTo>
                  <a:pt x="290512" y="1019175"/>
                </a:lnTo>
                <a:lnTo>
                  <a:pt x="219075" y="1052512"/>
                </a:lnTo>
                <a:lnTo>
                  <a:pt x="171450" y="1052512"/>
                </a:lnTo>
                <a:lnTo>
                  <a:pt x="119062" y="1033462"/>
                </a:lnTo>
                <a:lnTo>
                  <a:pt x="71437" y="995362"/>
                </a:lnTo>
                <a:lnTo>
                  <a:pt x="57150" y="957262"/>
                </a:lnTo>
                <a:lnTo>
                  <a:pt x="57150" y="866775"/>
                </a:lnTo>
                <a:lnTo>
                  <a:pt x="23812" y="785812"/>
                </a:lnTo>
                <a:lnTo>
                  <a:pt x="0" y="642937"/>
                </a:lnTo>
                <a:lnTo>
                  <a:pt x="0" y="600075"/>
                </a:lnTo>
                <a:lnTo>
                  <a:pt x="9525" y="528637"/>
                </a:lnTo>
                <a:lnTo>
                  <a:pt x="19050" y="485775"/>
                </a:lnTo>
                <a:lnTo>
                  <a:pt x="42862" y="452437"/>
                </a:lnTo>
                <a:lnTo>
                  <a:pt x="71437" y="414337"/>
                </a:lnTo>
                <a:lnTo>
                  <a:pt x="76200" y="333375"/>
                </a:lnTo>
                <a:lnTo>
                  <a:pt x="90487" y="266700"/>
                </a:lnTo>
                <a:lnTo>
                  <a:pt x="109537" y="219075"/>
                </a:lnTo>
                <a:lnTo>
                  <a:pt x="138112" y="180975"/>
                </a:lnTo>
                <a:lnTo>
                  <a:pt x="185737" y="171450"/>
                </a:lnTo>
                <a:lnTo>
                  <a:pt x="238125" y="1524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9525">
            <a:noFill/>
            <a:prstDash val="lg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5" name="Полилиния 14"/>
          <p:cNvSpPr/>
          <p:nvPr/>
        </p:nvSpPr>
        <p:spPr>
          <a:xfrm>
            <a:off x="1616325" y="2807795"/>
            <a:ext cx="564069" cy="658963"/>
          </a:xfrm>
          <a:custGeom>
            <a:avLst/>
            <a:gdLst>
              <a:gd name="connsiteX0" fmla="*/ 185738 w 657225"/>
              <a:gd name="connsiteY0" fmla="*/ 0 h 714375"/>
              <a:gd name="connsiteX1" fmla="*/ 390525 w 657225"/>
              <a:gd name="connsiteY1" fmla="*/ 0 h 714375"/>
              <a:gd name="connsiteX2" fmla="*/ 561975 w 657225"/>
              <a:gd name="connsiteY2" fmla="*/ 104775 h 714375"/>
              <a:gd name="connsiteX3" fmla="*/ 657225 w 657225"/>
              <a:gd name="connsiteY3" fmla="*/ 261938 h 714375"/>
              <a:gd name="connsiteX4" fmla="*/ 633413 w 657225"/>
              <a:gd name="connsiteY4" fmla="*/ 481013 h 714375"/>
              <a:gd name="connsiteX5" fmla="*/ 581025 w 657225"/>
              <a:gd name="connsiteY5" fmla="*/ 600075 h 714375"/>
              <a:gd name="connsiteX6" fmla="*/ 404813 w 657225"/>
              <a:gd name="connsiteY6" fmla="*/ 695325 h 714375"/>
              <a:gd name="connsiteX7" fmla="*/ 285750 w 657225"/>
              <a:gd name="connsiteY7" fmla="*/ 714375 h 714375"/>
              <a:gd name="connsiteX8" fmla="*/ 114300 w 657225"/>
              <a:gd name="connsiteY8" fmla="*/ 614363 h 714375"/>
              <a:gd name="connsiteX9" fmla="*/ 85725 w 657225"/>
              <a:gd name="connsiteY9" fmla="*/ 557213 h 714375"/>
              <a:gd name="connsiteX10" fmla="*/ 33338 w 657225"/>
              <a:gd name="connsiteY10" fmla="*/ 509588 h 714375"/>
              <a:gd name="connsiteX11" fmla="*/ 23813 w 657225"/>
              <a:gd name="connsiteY11" fmla="*/ 447675 h 714375"/>
              <a:gd name="connsiteX12" fmla="*/ 0 w 657225"/>
              <a:gd name="connsiteY12" fmla="*/ 376238 h 714375"/>
              <a:gd name="connsiteX13" fmla="*/ 0 w 657225"/>
              <a:gd name="connsiteY13" fmla="*/ 276225 h 714375"/>
              <a:gd name="connsiteX14" fmla="*/ 0 w 657225"/>
              <a:gd name="connsiteY14" fmla="*/ 228600 h 714375"/>
              <a:gd name="connsiteX15" fmla="*/ 57150 w 657225"/>
              <a:gd name="connsiteY15" fmla="*/ 138113 h 714375"/>
              <a:gd name="connsiteX16" fmla="*/ 185738 w 657225"/>
              <a:gd name="connsiteY16" fmla="*/ 0 h 714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657225" h="714375">
                <a:moveTo>
                  <a:pt x="185738" y="0"/>
                </a:moveTo>
                <a:lnTo>
                  <a:pt x="390525" y="0"/>
                </a:lnTo>
                <a:lnTo>
                  <a:pt x="561975" y="104775"/>
                </a:lnTo>
                <a:lnTo>
                  <a:pt x="657225" y="261938"/>
                </a:lnTo>
                <a:lnTo>
                  <a:pt x="633413" y="481013"/>
                </a:lnTo>
                <a:lnTo>
                  <a:pt x="581025" y="600075"/>
                </a:lnTo>
                <a:lnTo>
                  <a:pt x="404813" y="695325"/>
                </a:lnTo>
                <a:lnTo>
                  <a:pt x="285750" y="714375"/>
                </a:lnTo>
                <a:lnTo>
                  <a:pt x="114300" y="614363"/>
                </a:lnTo>
                <a:lnTo>
                  <a:pt x="85725" y="557213"/>
                </a:lnTo>
                <a:lnTo>
                  <a:pt x="33338" y="509588"/>
                </a:lnTo>
                <a:lnTo>
                  <a:pt x="23813" y="447675"/>
                </a:lnTo>
                <a:lnTo>
                  <a:pt x="0" y="376238"/>
                </a:lnTo>
                <a:lnTo>
                  <a:pt x="0" y="276225"/>
                </a:lnTo>
                <a:lnTo>
                  <a:pt x="0" y="228600"/>
                </a:lnTo>
                <a:lnTo>
                  <a:pt x="57150" y="138113"/>
                </a:lnTo>
                <a:lnTo>
                  <a:pt x="185738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9525">
            <a:noFill/>
            <a:prstDash val="lg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6" name="Полилиния 15"/>
          <p:cNvSpPr/>
          <p:nvPr/>
        </p:nvSpPr>
        <p:spPr>
          <a:xfrm>
            <a:off x="1252536" y="3605862"/>
            <a:ext cx="1042301" cy="2126253"/>
          </a:xfrm>
          <a:custGeom>
            <a:avLst/>
            <a:gdLst>
              <a:gd name="connsiteX0" fmla="*/ 19050 w 1214438"/>
              <a:gd name="connsiteY0" fmla="*/ 423863 h 2305050"/>
              <a:gd name="connsiteX1" fmla="*/ 142875 w 1214438"/>
              <a:gd name="connsiteY1" fmla="*/ 204788 h 2305050"/>
              <a:gd name="connsiteX2" fmla="*/ 195263 w 1214438"/>
              <a:gd name="connsiteY2" fmla="*/ 166688 h 2305050"/>
              <a:gd name="connsiteX3" fmla="*/ 333375 w 1214438"/>
              <a:gd name="connsiteY3" fmla="*/ 61913 h 2305050"/>
              <a:gd name="connsiteX4" fmla="*/ 423863 w 1214438"/>
              <a:gd name="connsiteY4" fmla="*/ 4763 h 2305050"/>
              <a:gd name="connsiteX5" fmla="*/ 490538 w 1214438"/>
              <a:gd name="connsiteY5" fmla="*/ 0 h 2305050"/>
              <a:gd name="connsiteX6" fmla="*/ 566738 w 1214438"/>
              <a:gd name="connsiteY6" fmla="*/ 38100 h 2305050"/>
              <a:gd name="connsiteX7" fmla="*/ 623888 w 1214438"/>
              <a:gd name="connsiteY7" fmla="*/ 90488 h 2305050"/>
              <a:gd name="connsiteX8" fmla="*/ 661988 w 1214438"/>
              <a:gd name="connsiteY8" fmla="*/ 138113 h 2305050"/>
              <a:gd name="connsiteX9" fmla="*/ 704850 w 1214438"/>
              <a:gd name="connsiteY9" fmla="*/ 147638 h 2305050"/>
              <a:gd name="connsiteX10" fmla="*/ 762000 w 1214438"/>
              <a:gd name="connsiteY10" fmla="*/ 138113 h 2305050"/>
              <a:gd name="connsiteX11" fmla="*/ 823913 w 1214438"/>
              <a:gd name="connsiteY11" fmla="*/ 95250 h 2305050"/>
              <a:gd name="connsiteX12" fmla="*/ 885825 w 1214438"/>
              <a:gd name="connsiteY12" fmla="*/ 52388 h 2305050"/>
              <a:gd name="connsiteX13" fmla="*/ 938213 w 1214438"/>
              <a:gd name="connsiteY13" fmla="*/ 28575 h 2305050"/>
              <a:gd name="connsiteX14" fmla="*/ 995363 w 1214438"/>
              <a:gd name="connsiteY14" fmla="*/ 9525 h 2305050"/>
              <a:gd name="connsiteX15" fmla="*/ 1014413 w 1214438"/>
              <a:gd name="connsiteY15" fmla="*/ 0 h 2305050"/>
              <a:gd name="connsiteX16" fmla="*/ 1062038 w 1214438"/>
              <a:gd name="connsiteY16" fmla="*/ 9525 h 2305050"/>
              <a:gd name="connsiteX17" fmla="*/ 1081088 w 1214438"/>
              <a:gd name="connsiteY17" fmla="*/ 52388 h 2305050"/>
              <a:gd name="connsiteX18" fmla="*/ 1114425 w 1214438"/>
              <a:gd name="connsiteY18" fmla="*/ 180975 h 2305050"/>
              <a:gd name="connsiteX19" fmla="*/ 1109663 w 1214438"/>
              <a:gd name="connsiteY19" fmla="*/ 276225 h 2305050"/>
              <a:gd name="connsiteX20" fmla="*/ 1057275 w 1214438"/>
              <a:gd name="connsiteY20" fmla="*/ 361950 h 2305050"/>
              <a:gd name="connsiteX21" fmla="*/ 1023938 w 1214438"/>
              <a:gd name="connsiteY21" fmla="*/ 390525 h 2305050"/>
              <a:gd name="connsiteX22" fmla="*/ 1009650 w 1214438"/>
              <a:gd name="connsiteY22" fmla="*/ 452438 h 2305050"/>
              <a:gd name="connsiteX23" fmla="*/ 1009650 w 1214438"/>
              <a:gd name="connsiteY23" fmla="*/ 571500 h 2305050"/>
              <a:gd name="connsiteX24" fmla="*/ 1028700 w 1214438"/>
              <a:gd name="connsiteY24" fmla="*/ 676275 h 2305050"/>
              <a:gd name="connsiteX25" fmla="*/ 1076325 w 1214438"/>
              <a:gd name="connsiteY25" fmla="*/ 766763 h 2305050"/>
              <a:gd name="connsiteX26" fmla="*/ 1128713 w 1214438"/>
              <a:gd name="connsiteY26" fmla="*/ 866775 h 2305050"/>
              <a:gd name="connsiteX27" fmla="*/ 1166813 w 1214438"/>
              <a:gd name="connsiteY27" fmla="*/ 962025 h 2305050"/>
              <a:gd name="connsiteX28" fmla="*/ 1185863 w 1214438"/>
              <a:gd name="connsiteY28" fmla="*/ 1052513 h 2305050"/>
              <a:gd name="connsiteX29" fmla="*/ 1209675 w 1214438"/>
              <a:gd name="connsiteY29" fmla="*/ 1133475 h 2305050"/>
              <a:gd name="connsiteX30" fmla="*/ 1181100 w 1214438"/>
              <a:gd name="connsiteY30" fmla="*/ 1214438 h 2305050"/>
              <a:gd name="connsiteX31" fmla="*/ 1171575 w 1214438"/>
              <a:gd name="connsiteY31" fmla="*/ 1281113 h 2305050"/>
              <a:gd name="connsiteX32" fmla="*/ 1162050 w 1214438"/>
              <a:gd name="connsiteY32" fmla="*/ 1314450 h 2305050"/>
              <a:gd name="connsiteX33" fmla="*/ 1190625 w 1214438"/>
              <a:gd name="connsiteY33" fmla="*/ 1404938 h 2305050"/>
              <a:gd name="connsiteX34" fmla="*/ 1214438 w 1214438"/>
              <a:gd name="connsiteY34" fmla="*/ 1504950 h 2305050"/>
              <a:gd name="connsiteX35" fmla="*/ 1214438 w 1214438"/>
              <a:gd name="connsiteY35" fmla="*/ 1638300 h 2305050"/>
              <a:gd name="connsiteX36" fmla="*/ 1200150 w 1214438"/>
              <a:gd name="connsiteY36" fmla="*/ 1771650 h 2305050"/>
              <a:gd name="connsiteX37" fmla="*/ 1214438 w 1214438"/>
              <a:gd name="connsiteY37" fmla="*/ 1933575 h 2305050"/>
              <a:gd name="connsiteX38" fmla="*/ 1190625 w 1214438"/>
              <a:gd name="connsiteY38" fmla="*/ 2138363 h 2305050"/>
              <a:gd name="connsiteX39" fmla="*/ 1109663 w 1214438"/>
              <a:gd name="connsiteY39" fmla="*/ 2228850 h 2305050"/>
              <a:gd name="connsiteX40" fmla="*/ 1042988 w 1214438"/>
              <a:gd name="connsiteY40" fmla="*/ 2271713 h 2305050"/>
              <a:gd name="connsiteX41" fmla="*/ 933450 w 1214438"/>
              <a:gd name="connsiteY41" fmla="*/ 2305050 h 2305050"/>
              <a:gd name="connsiteX42" fmla="*/ 871538 w 1214438"/>
              <a:gd name="connsiteY42" fmla="*/ 2281238 h 2305050"/>
              <a:gd name="connsiteX43" fmla="*/ 776288 w 1214438"/>
              <a:gd name="connsiteY43" fmla="*/ 2257425 h 2305050"/>
              <a:gd name="connsiteX44" fmla="*/ 695325 w 1214438"/>
              <a:gd name="connsiteY44" fmla="*/ 2176463 h 2305050"/>
              <a:gd name="connsiteX45" fmla="*/ 681038 w 1214438"/>
              <a:gd name="connsiteY45" fmla="*/ 2138363 h 2305050"/>
              <a:gd name="connsiteX46" fmla="*/ 671513 w 1214438"/>
              <a:gd name="connsiteY46" fmla="*/ 2062163 h 2305050"/>
              <a:gd name="connsiteX47" fmla="*/ 657225 w 1214438"/>
              <a:gd name="connsiteY47" fmla="*/ 1966913 h 2305050"/>
              <a:gd name="connsiteX48" fmla="*/ 623888 w 1214438"/>
              <a:gd name="connsiteY48" fmla="*/ 1905000 h 2305050"/>
              <a:gd name="connsiteX49" fmla="*/ 647700 w 1214438"/>
              <a:gd name="connsiteY49" fmla="*/ 1857375 h 2305050"/>
              <a:gd name="connsiteX50" fmla="*/ 681038 w 1214438"/>
              <a:gd name="connsiteY50" fmla="*/ 1776413 h 2305050"/>
              <a:gd name="connsiteX51" fmla="*/ 647700 w 1214438"/>
              <a:gd name="connsiteY51" fmla="*/ 1690688 h 2305050"/>
              <a:gd name="connsiteX52" fmla="*/ 642938 w 1214438"/>
              <a:gd name="connsiteY52" fmla="*/ 1485900 h 2305050"/>
              <a:gd name="connsiteX53" fmla="*/ 633413 w 1214438"/>
              <a:gd name="connsiteY53" fmla="*/ 1343025 h 2305050"/>
              <a:gd name="connsiteX54" fmla="*/ 642938 w 1214438"/>
              <a:gd name="connsiteY54" fmla="*/ 1266825 h 2305050"/>
              <a:gd name="connsiteX55" fmla="*/ 623888 w 1214438"/>
              <a:gd name="connsiteY55" fmla="*/ 1185863 h 2305050"/>
              <a:gd name="connsiteX56" fmla="*/ 590550 w 1214438"/>
              <a:gd name="connsiteY56" fmla="*/ 1109663 h 2305050"/>
              <a:gd name="connsiteX57" fmla="*/ 581025 w 1214438"/>
              <a:gd name="connsiteY57" fmla="*/ 1042988 h 2305050"/>
              <a:gd name="connsiteX58" fmla="*/ 566738 w 1214438"/>
              <a:gd name="connsiteY58" fmla="*/ 1000125 h 2305050"/>
              <a:gd name="connsiteX59" fmla="*/ 523875 w 1214438"/>
              <a:gd name="connsiteY59" fmla="*/ 962025 h 2305050"/>
              <a:gd name="connsiteX60" fmla="*/ 466725 w 1214438"/>
              <a:gd name="connsiteY60" fmla="*/ 957263 h 2305050"/>
              <a:gd name="connsiteX61" fmla="*/ 404813 w 1214438"/>
              <a:gd name="connsiteY61" fmla="*/ 957263 h 2305050"/>
              <a:gd name="connsiteX62" fmla="*/ 381000 w 1214438"/>
              <a:gd name="connsiteY62" fmla="*/ 904875 h 2305050"/>
              <a:gd name="connsiteX63" fmla="*/ 347663 w 1214438"/>
              <a:gd name="connsiteY63" fmla="*/ 819150 h 2305050"/>
              <a:gd name="connsiteX64" fmla="*/ 323850 w 1214438"/>
              <a:gd name="connsiteY64" fmla="*/ 771525 h 2305050"/>
              <a:gd name="connsiteX65" fmla="*/ 290513 w 1214438"/>
              <a:gd name="connsiteY65" fmla="*/ 742950 h 2305050"/>
              <a:gd name="connsiteX66" fmla="*/ 214313 w 1214438"/>
              <a:gd name="connsiteY66" fmla="*/ 700088 h 2305050"/>
              <a:gd name="connsiteX67" fmla="*/ 109538 w 1214438"/>
              <a:gd name="connsiteY67" fmla="*/ 666750 h 2305050"/>
              <a:gd name="connsiteX68" fmla="*/ 33338 w 1214438"/>
              <a:gd name="connsiteY68" fmla="*/ 638175 h 2305050"/>
              <a:gd name="connsiteX69" fmla="*/ 4763 w 1214438"/>
              <a:gd name="connsiteY69" fmla="*/ 619125 h 2305050"/>
              <a:gd name="connsiteX70" fmla="*/ 0 w 1214438"/>
              <a:gd name="connsiteY70" fmla="*/ 500063 h 2305050"/>
              <a:gd name="connsiteX71" fmla="*/ 19050 w 1214438"/>
              <a:gd name="connsiteY71" fmla="*/ 423863 h 2305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</a:cxnLst>
            <a:rect l="l" t="t" r="r" b="b"/>
            <a:pathLst>
              <a:path w="1214438" h="2305050">
                <a:moveTo>
                  <a:pt x="19050" y="423863"/>
                </a:moveTo>
                <a:lnTo>
                  <a:pt x="142875" y="204788"/>
                </a:lnTo>
                <a:lnTo>
                  <a:pt x="195263" y="166688"/>
                </a:lnTo>
                <a:lnTo>
                  <a:pt x="333375" y="61913"/>
                </a:lnTo>
                <a:lnTo>
                  <a:pt x="423863" y="4763"/>
                </a:lnTo>
                <a:lnTo>
                  <a:pt x="490538" y="0"/>
                </a:lnTo>
                <a:lnTo>
                  <a:pt x="566738" y="38100"/>
                </a:lnTo>
                <a:lnTo>
                  <a:pt x="623888" y="90488"/>
                </a:lnTo>
                <a:lnTo>
                  <a:pt x="661988" y="138113"/>
                </a:lnTo>
                <a:lnTo>
                  <a:pt x="704850" y="147638"/>
                </a:lnTo>
                <a:lnTo>
                  <a:pt x="762000" y="138113"/>
                </a:lnTo>
                <a:lnTo>
                  <a:pt x="823913" y="95250"/>
                </a:lnTo>
                <a:lnTo>
                  <a:pt x="885825" y="52388"/>
                </a:lnTo>
                <a:lnTo>
                  <a:pt x="938213" y="28575"/>
                </a:lnTo>
                <a:lnTo>
                  <a:pt x="995363" y="9525"/>
                </a:lnTo>
                <a:lnTo>
                  <a:pt x="1014413" y="0"/>
                </a:lnTo>
                <a:lnTo>
                  <a:pt x="1062038" y="9525"/>
                </a:lnTo>
                <a:lnTo>
                  <a:pt x="1081088" y="52388"/>
                </a:lnTo>
                <a:lnTo>
                  <a:pt x="1114425" y="180975"/>
                </a:lnTo>
                <a:lnTo>
                  <a:pt x="1109663" y="276225"/>
                </a:lnTo>
                <a:lnTo>
                  <a:pt x="1057275" y="361950"/>
                </a:lnTo>
                <a:lnTo>
                  <a:pt x="1023938" y="390525"/>
                </a:lnTo>
                <a:lnTo>
                  <a:pt x="1009650" y="452438"/>
                </a:lnTo>
                <a:lnTo>
                  <a:pt x="1009650" y="571500"/>
                </a:lnTo>
                <a:lnTo>
                  <a:pt x="1028700" y="676275"/>
                </a:lnTo>
                <a:lnTo>
                  <a:pt x="1076325" y="766763"/>
                </a:lnTo>
                <a:lnTo>
                  <a:pt x="1128713" y="866775"/>
                </a:lnTo>
                <a:lnTo>
                  <a:pt x="1166813" y="962025"/>
                </a:lnTo>
                <a:lnTo>
                  <a:pt x="1185863" y="1052513"/>
                </a:lnTo>
                <a:lnTo>
                  <a:pt x="1209675" y="1133475"/>
                </a:lnTo>
                <a:lnTo>
                  <a:pt x="1181100" y="1214438"/>
                </a:lnTo>
                <a:lnTo>
                  <a:pt x="1171575" y="1281113"/>
                </a:lnTo>
                <a:lnTo>
                  <a:pt x="1162050" y="1314450"/>
                </a:lnTo>
                <a:lnTo>
                  <a:pt x="1190625" y="1404938"/>
                </a:lnTo>
                <a:lnTo>
                  <a:pt x="1214438" y="1504950"/>
                </a:lnTo>
                <a:lnTo>
                  <a:pt x="1214438" y="1638300"/>
                </a:lnTo>
                <a:lnTo>
                  <a:pt x="1200150" y="1771650"/>
                </a:lnTo>
                <a:lnTo>
                  <a:pt x="1214438" y="1933575"/>
                </a:lnTo>
                <a:lnTo>
                  <a:pt x="1190625" y="2138363"/>
                </a:lnTo>
                <a:lnTo>
                  <a:pt x="1109663" y="2228850"/>
                </a:lnTo>
                <a:lnTo>
                  <a:pt x="1042988" y="2271713"/>
                </a:lnTo>
                <a:lnTo>
                  <a:pt x="933450" y="2305050"/>
                </a:lnTo>
                <a:lnTo>
                  <a:pt x="871538" y="2281238"/>
                </a:lnTo>
                <a:lnTo>
                  <a:pt x="776288" y="2257425"/>
                </a:lnTo>
                <a:lnTo>
                  <a:pt x="695325" y="2176463"/>
                </a:lnTo>
                <a:lnTo>
                  <a:pt x="681038" y="2138363"/>
                </a:lnTo>
                <a:lnTo>
                  <a:pt x="671513" y="2062163"/>
                </a:lnTo>
                <a:lnTo>
                  <a:pt x="657225" y="1966913"/>
                </a:lnTo>
                <a:lnTo>
                  <a:pt x="623888" y="1905000"/>
                </a:lnTo>
                <a:lnTo>
                  <a:pt x="647700" y="1857375"/>
                </a:lnTo>
                <a:lnTo>
                  <a:pt x="681038" y="1776413"/>
                </a:lnTo>
                <a:lnTo>
                  <a:pt x="647700" y="1690688"/>
                </a:lnTo>
                <a:lnTo>
                  <a:pt x="642938" y="1485900"/>
                </a:lnTo>
                <a:lnTo>
                  <a:pt x="633413" y="1343025"/>
                </a:lnTo>
                <a:lnTo>
                  <a:pt x="642938" y="1266825"/>
                </a:lnTo>
                <a:lnTo>
                  <a:pt x="623888" y="1185863"/>
                </a:lnTo>
                <a:lnTo>
                  <a:pt x="590550" y="1109663"/>
                </a:lnTo>
                <a:lnTo>
                  <a:pt x="581025" y="1042988"/>
                </a:lnTo>
                <a:lnTo>
                  <a:pt x="566738" y="1000125"/>
                </a:lnTo>
                <a:lnTo>
                  <a:pt x="523875" y="962025"/>
                </a:lnTo>
                <a:lnTo>
                  <a:pt x="466725" y="957263"/>
                </a:lnTo>
                <a:lnTo>
                  <a:pt x="404813" y="957263"/>
                </a:lnTo>
                <a:lnTo>
                  <a:pt x="381000" y="904875"/>
                </a:lnTo>
                <a:lnTo>
                  <a:pt x="347663" y="819150"/>
                </a:lnTo>
                <a:lnTo>
                  <a:pt x="323850" y="771525"/>
                </a:lnTo>
                <a:lnTo>
                  <a:pt x="290513" y="742950"/>
                </a:lnTo>
                <a:lnTo>
                  <a:pt x="214313" y="700088"/>
                </a:lnTo>
                <a:lnTo>
                  <a:pt x="109538" y="666750"/>
                </a:lnTo>
                <a:lnTo>
                  <a:pt x="33338" y="638175"/>
                </a:lnTo>
                <a:lnTo>
                  <a:pt x="4763" y="619125"/>
                </a:lnTo>
                <a:lnTo>
                  <a:pt x="0" y="500063"/>
                </a:lnTo>
                <a:lnTo>
                  <a:pt x="19050" y="423863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9525">
            <a:noFill/>
            <a:prstDash val="lg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cxnSp>
        <p:nvCxnSpPr>
          <p:cNvPr id="17" name="AutoShape 316"/>
          <p:cNvCxnSpPr>
            <a:cxnSpLocks noChangeShapeType="1"/>
          </p:cNvCxnSpPr>
          <p:nvPr/>
        </p:nvCxnSpPr>
        <p:spPr bwMode="auto">
          <a:xfrm>
            <a:off x="1871104" y="1913098"/>
            <a:ext cx="777867" cy="2929"/>
          </a:xfrm>
          <a:prstGeom prst="straightConnector1">
            <a:avLst/>
          </a:prstGeom>
          <a:noFill/>
          <a:ln w="12700">
            <a:solidFill>
              <a:schemeClr val="bg1">
                <a:lumMod val="65000"/>
              </a:schemeClr>
            </a:solidFill>
            <a:round/>
            <a:headEnd/>
            <a:tailEnd/>
          </a:ln>
        </p:spPr>
      </p:cxnSp>
      <p:cxnSp>
        <p:nvCxnSpPr>
          <p:cNvPr id="18" name="AutoShape 316"/>
          <p:cNvCxnSpPr>
            <a:cxnSpLocks noChangeShapeType="1"/>
          </p:cNvCxnSpPr>
          <p:nvPr/>
        </p:nvCxnSpPr>
        <p:spPr bwMode="auto">
          <a:xfrm rot="16200000" flipH="1">
            <a:off x="1185469" y="2593598"/>
            <a:ext cx="1418971" cy="28610"/>
          </a:xfrm>
          <a:prstGeom prst="straightConnector1">
            <a:avLst/>
          </a:prstGeom>
          <a:noFill/>
          <a:ln w="12700">
            <a:solidFill>
              <a:schemeClr val="bg1">
                <a:lumMod val="65000"/>
              </a:schemeClr>
            </a:solidFill>
            <a:round/>
            <a:headEnd/>
            <a:tailEnd/>
          </a:ln>
        </p:spPr>
      </p:cxnSp>
      <p:cxnSp>
        <p:nvCxnSpPr>
          <p:cNvPr id="19" name="AutoShape 316"/>
          <p:cNvCxnSpPr>
            <a:cxnSpLocks noChangeShapeType="1"/>
          </p:cNvCxnSpPr>
          <p:nvPr/>
        </p:nvCxnSpPr>
        <p:spPr bwMode="auto">
          <a:xfrm rot="16200000" flipH="1">
            <a:off x="1351103" y="3854765"/>
            <a:ext cx="1200777" cy="38150"/>
          </a:xfrm>
          <a:prstGeom prst="straightConnector1">
            <a:avLst/>
          </a:prstGeom>
          <a:noFill/>
          <a:ln w="12700">
            <a:solidFill>
              <a:schemeClr val="bg1">
                <a:lumMod val="65000"/>
              </a:schemeClr>
            </a:solidFill>
            <a:round/>
            <a:headEnd/>
            <a:tailEnd/>
          </a:ln>
        </p:spPr>
      </p:cxnSp>
      <p:cxnSp>
        <p:nvCxnSpPr>
          <p:cNvPr id="20" name="AutoShape 316"/>
          <p:cNvCxnSpPr>
            <a:cxnSpLocks noChangeShapeType="1"/>
          </p:cNvCxnSpPr>
          <p:nvPr/>
        </p:nvCxnSpPr>
        <p:spPr bwMode="auto">
          <a:xfrm rot="10800000">
            <a:off x="2046871" y="4521100"/>
            <a:ext cx="753173" cy="382225"/>
          </a:xfrm>
          <a:prstGeom prst="straightConnector1">
            <a:avLst/>
          </a:prstGeom>
          <a:noFill/>
          <a:ln w="12700">
            <a:solidFill>
              <a:schemeClr val="bg1">
                <a:lumMod val="65000"/>
              </a:schemeClr>
            </a:solidFill>
            <a:round/>
            <a:headEnd/>
            <a:tailEnd/>
          </a:ln>
        </p:spPr>
      </p:cxnSp>
      <p:sp>
        <p:nvSpPr>
          <p:cNvPr id="21" name="Text Box 319"/>
          <p:cNvSpPr txBox="1">
            <a:spLocks noChangeAspect="1" noChangeArrowheads="1"/>
          </p:cNvSpPr>
          <p:nvPr/>
        </p:nvSpPr>
        <p:spPr bwMode="auto">
          <a:xfrm rot="1497614">
            <a:off x="1988166" y="4654653"/>
            <a:ext cx="1030038" cy="130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60 км, Ø 530</a:t>
            </a:r>
          </a:p>
          <a:p>
            <a:pPr algn="ctr"/>
            <a:r>
              <a:rPr lang="ru-RU" sz="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7</a:t>
            </a:r>
            <a:r>
              <a:rPr lang="en-US" sz="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кг/см2  </a:t>
            </a:r>
          </a:p>
        </p:txBody>
      </p:sp>
      <p:sp>
        <p:nvSpPr>
          <p:cNvPr id="22" name="Text Box 319"/>
          <p:cNvSpPr txBox="1">
            <a:spLocks noChangeAspect="1" noChangeArrowheads="1"/>
          </p:cNvSpPr>
          <p:nvPr/>
        </p:nvSpPr>
        <p:spPr bwMode="auto">
          <a:xfrm rot="16200000">
            <a:off x="1362584" y="2700933"/>
            <a:ext cx="1039697" cy="121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600" dirty="0">
                <a:solidFill>
                  <a:schemeClr val="bg1">
                    <a:lumMod val="50000"/>
                  </a:schemeClr>
                </a:solidFill>
              </a:rPr>
              <a:t>40 км, Ø 720</a:t>
            </a:r>
          </a:p>
          <a:p>
            <a:pPr algn="ctr"/>
            <a:r>
              <a:rPr lang="en-US" sz="6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sz="600" dirty="0">
                <a:solidFill>
                  <a:schemeClr val="bg1">
                    <a:lumMod val="50000"/>
                  </a:schemeClr>
                </a:solidFill>
              </a:rPr>
              <a:t>4 кг/см2</a:t>
            </a:r>
            <a:r>
              <a:rPr lang="en-US" sz="6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sz="600" dirty="0">
                <a:solidFill>
                  <a:schemeClr val="bg1">
                    <a:lumMod val="50000"/>
                  </a:schemeClr>
                </a:solidFill>
              </a:rPr>
              <a:t>  </a:t>
            </a:r>
          </a:p>
        </p:txBody>
      </p:sp>
      <p:sp>
        <p:nvSpPr>
          <p:cNvPr id="23" name="Text Box 319"/>
          <p:cNvSpPr txBox="1">
            <a:spLocks noChangeAspect="1" noChangeArrowheads="1"/>
          </p:cNvSpPr>
          <p:nvPr/>
        </p:nvSpPr>
        <p:spPr bwMode="auto">
          <a:xfrm rot="16047365">
            <a:off x="1475277" y="3845276"/>
            <a:ext cx="862508" cy="1171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55 км, Ø 820</a:t>
            </a:r>
          </a:p>
          <a:p>
            <a:pPr algn="ctr"/>
            <a:r>
              <a:rPr lang="ru-RU" sz="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16 кг/см2</a:t>
            </a:r>
            <a:r>
              <a:rPr lang="en-US" sz="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 </a:t>
            </a:r>
          </a:p>
        </p:txBody>
      </p:sp>
      <p:sp>
        <p:nvSpPr>
          <p:cNvPr id="24" name="Rectangle 32"/>
          <p:cNvSpPr>
            <a:spLocks noChangeArrowheads="1"/>
          </p:cNvSpPr>
          <p:nvPr/>
        </p:nvSpPr>
        <p:spPr bwMode="auto">
          <a:xfrm>
            <a:off x="768694" y="4393047"/>
            <a:ext cx="991071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defTabSz="873125"/>
            <a:r>
              <a:rPr lang="ru-RU" sz="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КС </a:t>
            </a:r>
            <a:r>
              <a:rPr lang="ru-RU" sz="8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Вынгапуровская</a:t>
            </a:r>
            <a:r>
              <a:rPr lang="ru-RU" sz="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(ГПЗ)</a:t>
            </a:r>
            <a:endParaRPr lang="ru-RU" sz="8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pSp>
        <p:nvGrpSpPr>
          <p:cNvPr id="25" name="Группа 142"/>
          <p:cNvGrpSpPr>
            <a:grpSpLocks/>
          </p:cNvGrpSpPr>
          <p:nvPr/>
        </p:nvGrpSpPr>
        <p:grpSpPr bwMode="auto">
          <a:xfrm>
            <a:off x="1809793" y="3206103"/>
            <a:ext cx="222085" cy="194760"/>
            <a:chOff x="2648743" y="3501002"/>
            <a:chExt cx="259403" cy="210057"/>
          </a:xfrm>
        </p:grpSpPr>
        <p:grpSp>
          <p:nvGrpSpPr>
            <p:cNvPr id="42" name="Группа 133"/>
            <p:cNvGrpSpPr>
              <a:grpSpLocks/>
            </p:cNvGrpSpPr>
            <p:nvPr/>
          </p:nvGrpSpPr>
          <p:grpSpPr bwMode="auto">
            <a:xfrm>
              <a:off x="2648743" y="3501002"/>
              <a:ext cx="259403" cy="210057"/>
              <a:chOff x="8380247" y="1858744"/>
              <a:chExt cx="259403" cy="210046"/>
            </a:xfrm>
          </p:grpSpPr>
          <p:sp>
            <p:nvSpPr>
              <p:cNvPr id="44" name="Freeform 435"/>
              <p:cNvSpPr>
                <a:spLocks/>
              </p:cNvSpPr>
              <p:nvPr/>
            </p:nvSpPr>
            <p:spPr bwMode="auto">
              <a:xfrm>
                <a:off x="8450382" y="1928031"/>
                <a:ext cx="123860" cy="140759"/>
              </a:xfrm>
              <a:custGeom>
                <a:avLst/>
                <a:gdLst>
                  <a:gd name="T0" fmla="*/ 2147483647 w 20000"/>
                  <a:gd name="T1" fmla="*/ 2147483647 h 20000"/>
                  <a:gd name="T2" fmla="*/ 0 w 20000"/>
                  <a:gd name="T3" fmla="*/ 2147483647 h 20000"/>
                  <a:gd name="T4" fmla="*/ 2147483647 w 20000"/>
                  <a:gd name="T5" fmla="*/ 2147483647 h 20000"/>
                  <a:gd name="T6" fmla="*/ 0 w 20000"/>
                  <a:gd name="T7" fmla="*/ 2147483647 h 20000"/>
                  <a:gd name="T8" fmla="*/ 2147483647 w 20000"/>
                  <a:gd name="T9" fmla="*/ 2147483647 h 20000"/>
                  <a:gd name="T10" fmla="*/ 2147483647 w 20000"/>
                  <a:gd name="T11" fmla="*/ 0 h 20000"/>
                  <a:gd name="T12" fmla="*/ 2147483647 w 20000"/>
                  <a:gd name="T13" fmla="*/ 2147483647 h 2000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0000"/>
                  <a:gd name="T22" fmla="*/ 0 h 20000"/>
                  <a:gd name="T23" fmla="*/ 20000 w 20000"/>
                  <a:gd name="T24" fmla="*/ 20000 h 20000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0000" h="20000">
                    <a:moveTo>
                      <a:pt x="234" y="19899"/>
                    </a:moveTo>
                    <a:lnTo>
                      <a:pt x="0" y="19899"/>
                    </a:lnTo>
                    <a:lnTo>
                      <a:pt x="234" y="19899"/>
                    </a:lnTo>
                    <a:lnTo>
                      <a:pt x="0" y="19899"/>
                    </a:lnTo>
                    <a:lnTo>
                      <a:pt x="19883" y="19899"/>
                    </a:lnTo>
                    <a:lnTo>
                      <a:pt x="9708" y="0"/>
                    </a:lnTo>
                    <a:lnTo>
                      <a:pt x="234" y="19899"/>
                    </a:lnTo>
                    <a:close/>
                  </a:path>
                </a:pathLst>
              </a:custGeom>
              <a:solidFill>
                <a:srgbClr val="000000"/>
              </a:solidFill>
              <a:ln w="635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5" name="Freeform 434"/>
              <p:cNvSpPr>
                <a:spLocks/>
              </p:cNvSpPr>
              <p:nvPr/>
            </p:nvSpPr>
            <p:spPr bwMode="auto">
              <a:xfrm>
                <a:off x="8380247" y="1858744"/>
                <a:ext cx="128532" cy="134264"/>
              </a:xfrm>
              <a:custGeom>
                <a:avLst/>
                <a:gdLst>
                  <a:gd name="T0" fmla="*/ 0 w 20000"/>
                  <a:gd name="T1" fmla="*/ 2147483647 h 20000"/>
                  <a:gd name="T2" fmla="*/ 0 w 20000"/>
                  <a:gd name="T3" fmla="*/ 2147483647 h 20000"/>
                  <a:gd name="T4" fmla="*/ 0 w 20000"/>
                  <a:gd name="T5" fmla="*/ 2147483647 h 20000"/>
                  <a:gd name="T6" fmla="*/ 0 w 20000"/>
                  <a:gd name="T7" fmla="*/ 2147483647 h 20000"/>
                  <a:gd name="T8" fmla="*/ 0 w 20000"/>
                  <a:gd name="T9" fmla="*/ 0 h 20000"/>
                  <a:gd name="T10" fmla="*/ 2147483647 w 20000"/>
                  <a:gd name="T11" fmla="*/ 2147483647 h 20000"/>
                  <a:gd name="T12" fmla="*/ 0 w 20000"/>
                  <a:gd name="T13" fmla="*/ 2147483647 h 2000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0000"/>
                  <a:gd name="T22" fmla="*/ 0 h 20000"/>
                  <a:gd name="T23" fmla="*/ 20000 w 20000"/>
                  <a:gd name="T24" fmla="*/ 20000 h 20000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0000" h="20000">
                    <a:moveTo>
                      <a:pt x="0" y="19791"/>
                    </a:moveTo>
                    <a:lnTo>
                      <a:pt x="0" y="19895"/>
                    </a:lnTo>
                    <a:lnTo>
                      <a:pt x="0" y="19791"/>
                    </a:lnTo>
                    <a:lnTo>
                      <a:pt x="0" y="19895"/>
                    </a:lnTo>
                    <a:lnTo>
                      <a:pt x="0" y="0"/>
                    </a:lnTo>
                    <a:lnTo>
                      <a:pt x="19886" y="10262"/>
                    </a:lnTo>
                    <a:lnTo>
                      <a:pt x="0" y="19791"/>
                    </a:lnTo>
                    <a:close/>
                  </a:path>
                </a:pathLst>
              </a:custGeom>
              <a:solidFill>
                <a:srgbClr val="000000"/>
              </a:solidFill>
              <a:ln w="635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6" name="Freeform 433"/>
              <p:cNvSpPr>
                <a:spLocks/>
              </p:cNvSpPr>
              <p:nvPr/>
            </p:nvSpPr>
            <p:spPr bwMode="auto">
              <a:xfrm>
                <a:off x="8511118" y="1858744"/>
                <a:ext cx="128532" cy="134264"/>
              </a:xfrm>
              <a:custGeom>
                <a:avLst/>
                <a:gdLst>
                  <a:gd name="T0" fmla="*/ 2147483647 w 20000"/>
                  <a:gd name="T1" fmla="*/ 2147483647 h 20000"/>
                  <a:gd name="T2" fmla="*/ 2147483647 w 20000"/>
                  <a:gd name="T3" fmla="*/ 2147483647 h 20000"/>
                  <a:gd name="T4" fmla="*/ 2147483647 w 20000"/>
                  <a:gd name="T5" fmla="*/ 2147483647 h 20000"/>
                  <a:gd name="T6" fmla="*/ 2147483647 w 20000"/>
                  <a:gd name="T7" fmla="*/ 2147483647 h 20000"/>
                  <a:gd name="T8" fmla="*/ 2147483647 w 20000"/>
                  <a:gd name="T9" fmla="*/ 0 h 20000"/>
                  <a:gd name="T10" fmla="*/ 0 w 20000"/>
                  <a:gd name="T11" fmla="*/ 2147483647 h 20000"/>
                  <a:gd name="T12" fmla="*/ 2147483647 w 20000"/>
                  <a:gd name="T13" fmla="*/ 2147483647 h 2000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0000"/>
                  <a:gd name="T22" fmla="*/ 0 h 20000"/>
                  <a:gd name="T23" fmla="*/ 20000 w 20000"/>
                  <a:gd name="T24" fmla="*/ 20000 h 20000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0000" h="20000">
                    <a:moveTo>
                      <a:pt x="19886" y="19791"/>
                    </a:moveTo>
                    <a:lnTo>
                      <a:pt x="19886" y="19895"/>
                    </a:lnTo>
                    <a:lnTo>
                      <a:pt x="19886" y="19791"/>
                    </a:lnTo>
                    <a:lnTo>
                      <a:pt x="19886" y="19895"/>
                    </a:lnTo>
                    <a:lnTo>
                      <a:pt x="19886" y="0"/>
                    </a:lnTo>
                    <a:lnTo>
                      <a:pt x="0" y="10262"/>
                    </a:lnTo>
                    <a:lnTo>
                      <a:pt x="19886" y="19791"/>
                    </a:lnTo>
                    <a:close/>
                  </a:path>
                </a:pathLst>
              </a:custGeom>
              <a:solidFill>
                <a:srgbClr val="000000"/>
              </a:solidFill>
              <a:ln w="635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43" name="Oval 432"/>
            <p:cNvSpPr>
              <a:spLocks noChangeArrowheads="1"/>
            </p:cNvSpPr>
            <p:nvPr/>
          </p:nvSpPr>
          <p:spPr bwMode="auto">
            <a:xfrm>
              <a:off x="2699446" y="3505200"/>
              <a:ext cx="162248" cy="158874"/>
            </a:xfrm>
            <a:prstGeom prst="ellipse">
              <a:avLst/>
            </a:prstGeom>
            <a:solidFill>
              <a:schemeClr val="bg2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6" name="Text Box 319"/>
          <p:cNvSpPr txBox="1">
            <a:spLocks noChangeAspect="1" noChangeArrowheads="1"/>
          </p:cNvSpPr>
          <p:nvPr/>
        </p:nvSpPr>
        <p:spPr bwMode="auto">
          <a:xfrm>
            <a:off x="1760499" y="1822609"/>
            <a:ext cx="925127" cy="118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600" dirty="0">
                <a:solidFill>
                  <a:schemeClr val="bg1">
                    <a:lumMod val="50000"/>
                  </a:schemeClr>
                </a:solidFill>
              </a:rPr>
              <a:t>60 км, Ø 520</a:t>
            </a:r>
          </a:p>
          <a:p>
            <a:pPr algn="ctr"/>
            <a:r>
              <a:rPr lang="ru-RU" sz="600" dirty="0">
                <a:solidFill>
                  <a:schemeClr val="bg1">
                    <a:lumMod val="50000"/>
                  </a:schemeClr>
                </a:solidFill>
              </a:rPr>
              <a:t>7 кг/см2</a:t>
            </a:r>
          </a:p>
        </p:txBody>
      </p:sp>
      <p:sp>
        <p:nvSpPr>
          <p:cNvPr id="27" name="Прямоугольник 120"/>
          <p:cNvSpPr>
            <a:spLocks noChangeArrowheads="1"/>
          </p:cNvSpPr>
          <p:nvPr/>
        </p:nvSpPr>
        <p:spPr bwMode="auto">
          <a:xfrm>
            <a:off x="1125086" y="1679258"/>
            <a:ext cx="867023" cy="1987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8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Вынгаяхинское</a:t>
            </a:r>
            <a:r>
              <a:rPr lang="ru-RU" sz="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endParaRPr lang="ru-RU" sz="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8" name="Прямоугольник 124"/>
          <p:cNvSpPr>
            <a:spLocks noChangeArrowheads="1"/>
          </p:cNvSpPr>
          <p:nvPr/>
        </p:nvSpPr>
        <p:spPr bwMode="auto">
          <a:xfrm>
            <a:off x="1898639" y="2936444"/>
            <a:ext cx="682668" cy="1987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Новогоднее</a:t>
            </a:r>
            <a:endParaRPr lang="ru-RU" sz="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9" name="Прямоугольник 126"/>
          <p:cNvSpPr>
            <a:spLocks noChangeArrowheads="1"/>
          </p:cNvSpPr>
          <p:nvPr/>
        </p:nvSpPr>
        <p:spPr bwMode="auto">
          <a:xfrm>
            <a:off x="1115322" y="4909583"/>
            <a:ext cx="898666" cy="1987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8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Вынгапуровское</a:t>
            </a:r>
            <a:endParaRPr lang="ru-RU" sz="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0" name="Прямоугольник 130"/>
          <p:cNvSpPr>
            <a:spLocks noChangeArrowheads="1"/>
          </p:cNvSpPr>
          <p:nvPr/>
        </p:nvSpPr>
        <p:spPr bwMode="auto">
          <a:xfrm>
            <a:off x="2381220" y="5126242"/>
            <a:ext cx="732195" cy="1987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8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Ярайнерское</a:t>
            </a:r>
            <a:endParaRPr lang="ru-RU" sz="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1" name="Полилиния 30"/>
          <p:cNvSpPr/>
          <p:nvPr/>
        </p:nvSpPr>
        <p:spPr>
          <a:xfrm>
            <a:off x="2490759" y="1545505"/>
            <a:ext cx="309284" cy="625283"/>
          </a:xfrm>
          <a:custGeom>
            <a:avLst/>
            <a:gdLst>
              <a:gd name="connsiteX0" fmla="*/ 14287 w 214312"/>
              <a:gd name="connsiteY0" fmla="*/ 28575 h 461962"/>
              <a:gd name="connsiteX1" fmla="*/ 61912 w 214312"/>
              <a:gd name="connsiteY1" fmla="*/ 0 h 461962"/>
              <a:gd name="connsiteX2" fmla="*/ 123825 w 214312"/>
              <a:gd name="connsiteY2" fmla="*/ 9525 h 461962"/>
              <a:gd name="connsiteX3" fmla="*/ 171450 w 214312"/>
              <a:gd name="connsiteY3" fmla="*/ 33337 h 461962"/>
              <a:gd name="connsiteX4" fmla="*/ 200025 w 214312"/>
              <a:gd name="connsiteY4" fmla="*/ 85725 h 461962"/>
              <a:gd name="connsiteX5" fmla="*/ 214312 w 214312"/>
              <a:gd name="connsiteY5" fmla="*/ 152400 h 461962"/>
              <a:gd name="connsiteX6" fmla="*/ 204787 w 214312"/>
              <a:gd name="connsiteY6" fmla="*/ 209550 h 461962"/>
              <a:gd name="connsiteX7" fmla="*/ 190500 w 214312"/>
              <a:gd name="connsiteY7" fmla="*/ 266700 h 461962"/>
              <a:gd name="connsiteX8" fmla="*/ 180975 w 214312"/>
              <a:gd name="connsiteY8" fmla="*/ 300037 h 461962"/>
              <a:gd name="connsiteX9" fmla="*/ 180975 w 214312"/>
              <a:gd name="connsiteY9" fmla="*/ 300037 h 461962"/>
              <a:gd name="connsiteX10" fmla="*/ 185737 w 214312"/>
              <a:gd name="connsiteY10" fmla="*/ 357187 h 461962"/>
              <a:gd name="connsiteX11" fmla="*/ 176212 w 214312"/>
              <a:gd name="connsiteY11" fmla="*/ 385762 h 461962"/>
              <a:gd name="connsiteX12" fmla="*/ 142875 w 214312"/>
              <a:gd name="connsiteY12" fmla="*/ 423862 h 461962"/>
              <a:gd name="connsiteX13" fmla="*/ 114300 w 214312"/>
              <a:gd name="connsiteY13" fmla="*/ 461962 h 461962"/>
              <a:gd name="connsiteX14" fmla="*/ 71437 w 214312"/>
              <a:gd name="connsiteY14" fmla="*/ 461962 h 461962"/>
              <a:gd name="connsiteX15" fmla="*/ 33337 w 214312"/>
              <a:gd name="connsiteY15" fmla="*/ 414337 h 461962"/>
              <a:gd name="connsiteX16" fmla="*/ 14287 w 214312"/>
              <a:gd name="connsiteY16" fmla="*/ 357187 h 461962"/>
              <a:gd name="connsiteX17" fmla="*/ 9525 w 214312"/>
              <a:gd name="connsiteY17" fmla="*/ 290512 h 461962"/>
              <a:gd name="connsiteX18" fmla="*/ 0 w 214312"/>
              <a:gd name="connsiteY18" fmla="*/ 223837 h 461962"/>
              <a:gd name="connsiteX19" fmla="*/ 0 w 214312"/>
              <a:gd name="connsiteY19" fmla="*/ 142875 h 461962"/>
              <a:gd name="connsiteX20" fmla="*/ 0 w 214312"/>
              <a:gd name="connsiteY20" fmla="*/ 95250 h 461962"/>
              <a:gd name="connsiteX21" fmla="*/ 14287 w 214312"/>
              <a:gd name="connsiteY21" fmla="*/ 28575 h 461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214312" h="461962">
                <a:moveTo>
                  <a:pt x="14287" y="28575"/>
                </a:moveTo>
                <a:lnTo>
                  <a:pt x="61912" y="0"/>
                </a:lnTo>
                <a:lnTo>
                  <a:pt x="123825" y="9525"/>
                </a:lnTo>
                <a:lnTo>
                  <a:pt x="171450" y="33337"/>
                </a:lnTo>
                <a:lnTo>
                  <a:pt x="200025" y="85725"/>
                </a:lnTo>
                <a:lnTo>
                  <a:pt x="214312" y="152400"/>
                </a:lnTo>
                <a:lnTo>
                  <a:pt x="204787" y="209550"/>
                </a:lnTo>
                <a:lnTo>
                  <a:pt x="190500" y="266700"/>
                </a:lnTo>
                <a:lnTo>
                  <a:pt x="180975" y="300037"/>
                </a:lnTo>
                <a:lnTo>
                  <a:pt x="180975" y="300037"/>
                </a:lnTo>
                <a:lnTo>
                  <a:pt x="185737" y="357187"/>
                </a:lnTo>
                <a:lnTo>
                  <a:pt x="176212" y="385762"/>
                </a:lnTo>
                <a:lnTo>
                  <a:pt x="142875" y="423862"/>
                </a:lnTo>
                <a:lnTo>
                  <a:pt x="114300" y="461962"/>
                </a:lnTo>
                <a:lnTo>
                  <a:pt x="71437" y="461962"/>
                </a:lnTo>
                <a:lnTo>
                  <a:pt x="33337" y="414337"/>
                </a:lnTo>
                <a:lnTo>
                  <a:pt x="14287" y="357187"/>
                </a:lnTo>
                <a:lnTo>
                  <a:pt x="9525" y="290512"/>
                </a:lnTo>
                <a:lnTo>
                  <a:pt x="0" y="223837"/>
                </a:lnTo>
                <a:lnTo>
                  <a:pt x="0" y="142875"/>
                </a:lnTo>
                <a:lnTo>
                  <a:pt x="0" y="95250"/>
                </a:lnTo>
                <a:lnTo>
                  <a:pt x="14287" y="28575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9525">
            <a:noFill/>
            <a:prstDash val="lg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32" name="Прямоугольник 122"/>
          <p:cNvSpPr>
            <a:spLocks noChangeArrowheads="1"/>
          </p:cNvSpPr>
          <p:nvPr/>
        </p:nvSpPr>
        <p:spPr bwMode="auto">
          <a:xfrm>
            <a:off x="2197693" y="2118989"/>
            <a:ext cx="835379" cy="1987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8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Еты-Пуровское</a:t>
            </a:r>
            <a:endParaRPr lang="ru-RU" sz="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607637" y="1328890"/>
            <a:ext cx="2592288" cy="4802072"/>
          </a:xfrm>
          <a:prstGeom prst="rect">
            <a:avLst/>
          </a:prstGeom>
          <a:noFill/>
          <a:ln w="9525">
            <a:solidFill>
              <a:srgbClr val="00926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34" name="Group 22"/>
          <p:cNvGrpSpPr>
            <a:grpSpLocks/>
          </p:cNvGrpSpPr>
          <p:nvPr/>
        </p:nvGrpSpPr>
        <p:grpSpPr bwMode="auto">
          <a:xfrm>
            <a:off x="1747311" y="4335685"/>
            <a:ext cx="370808" cy="265690"/>
            <a:chOff x="2817" y="1270"/>
            <a:chExt cx="876" cy="682"/>
          </a:xfrm>
          <a:solidFill>
            <a:srgbClr val="00B050"/>
          </a:solidFill>
        </p:grpSpPr>
        <p:sp>
          <p:nvSpPr>
            <p:cNvPr id="36" name="AutoShape 23"/>
            <p:cNvSpPr>
              <a:spLocks noChangeArrowheads="1"/>
            </p:cNvSpPr>
            <p:nvPr/>
          </p:nvSpPr>
          <p:spPr bwMode="gray">
            <a:xfrm>
              <a:off x="3197" y="1270"/>
              <a:ext cx="250" cy="638"/>
            </a:xfrm>
            <a:prstGeom prst="roundRect">
              <a:avLst>
                <a:gd name="adj" fmla="val 48486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83465" tIns="41730" rIns="83465" bIns="41730" anchor="ctr"/>
            <a:lstStyle/>
            <a:p>
              <a:pPr algn="ctr" defTabSz="833438">
                <a:defRPr/>
              </a:pPr>
              <a:endParaRPr lang="de-DE" sz="1200">
                <a:latin typeface="Arial" charset="0"/>
                <a:cs typeface="+mn-cs"/>
              </a:endParaRPr>
            </a:p>
          </p:txBody>
        </p:sp>
        <p:sp>
          <p:nvSpPr>
            <p:cNvPr id="37" name="AutoShape 24"/>
            <p:cNvSpPr>
              <a:spLocks noChangeArrowheads="1"/>
            </p:cNvSpPr>
            <p:nvPr/>
          </p:nvSpPr>
          <p:spPr bwMode="gray">
            <a:xfrm>
              <a:off x="2959" y="1270"/>
              <a:ext cx="251" cy="638"/>
            </a:xfrm>
            <a:prstGeom prst="roundRect">
              <a:avLst>
                <a:gd name="adj" fmla="val 48486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83465" tIns="41730" rIns="83465" bIns="41730" anchor="ctr"/>
            <a:lstStyle/>
            <a:p>
              <a:pPr algn="ctr" defTabSz="833438">
                <a:defRPr/>
              </a:pPr>
              <a:endParaRPr lang="de-DE" sz="1200">
                <a:latin typeface="Arial" charset="0"/>
                <a:cs typeface="+mn-cs"/>
              </a:endParaRPr>
            </a:p>
          </p:txBody>
        </p:sp>
        <p:sp>
          <p:nvSpPr>
            <p:cNvPr id="38" name="Rectangle 25"/>
            <p:cNvSpPr>
              <a:spLocks noChangeArrowheads="1"/>
            </p:cNvSpPr>
            <p:nvPr/>
          </p:nvSpPr>
          <p:spPr bwMode="gray">
            <a:xfrm>
              <a:off x="3132" y="1515"/>
              <a:ext cx="152" cy="34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83465" tIns="41730" rIns="83465" bIns="41730" anchor="ctr"/>
            <a:lstStyle/>
            <a:p>
              <a:pPr algn="ctr" defTabSz="833438">
                <a:defRPr/>
              </a:pPr>
              <a:endParaRPr lang="de-DE" sz="1200">
                <a:latin typeface="Arial" charset="0"/>
                <a:cs typeface="+mn-cs"/>
              </a:endParaRPr>
            </a:p>
          </p:txBody>
        </p:sp>
        <p:sp>
          <p:nvSpPr>
            <p:cNvPr id="39" name="Rectangle 26"/>
            <p:cNvSpPr>
              <a:spLocks noChangeArrowheads="1"/>
            </p:cNvSpPr>
            <p:nvPr/>
          </p:nvSpPr>
          <p:spPr bwMode="gray">
            <a:xfrm>
              <a:off x="3359" y="1510"/>
              <a:ext cx="151" cy="345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83465" tIns="41730" rIns="83465" bIns="41730" anchor="ctr"/>
            <a:lstStyle/>
            <a:p>
              <a:pPr algn="ctr" defTabSz="833438">
                <a:defRPr/>
              </a:pPr>
              <a:endParaRPr lang="de-DE" sz="1200">
                <a:latin typeface="Arial" charset="0"/>
                <a:cs typeface="+mn-cs"/>
              </a:endParaRPr>
            </a:p>
          </p:txBody>
        </p:sp>
        <p:sp>
          <p:nvSpPr>
            <p:cNvPr id="40" name="Line 27"/>
            <p:cNvSpPr>
              <a:spLocks noChangeShapeType="1"/>
            </p:cNvSpPr>
            <p:nvPr/>
          </p:nvSpPr>
          <p:spPr bwMode="gray">
            <a:xfrm>
              <a:off x="2858" y="1812"/>
              <a:ext cx="758" cy="0"/>
            </a:xfrm>
            <a:prstGeom prst="line">
              <a:avLst/>
            </a:prstGeom>
            <a:grp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  <a:cs typeface="+mn-cs"/>
              </a:endParaRPr>
            </a:p>
          </p:txBody>
        </p:sp>
        <p:sp>
          <p:nvSpPr>
            <p:cNvPr id="41" name="Rectangle 28"/>
            <p:cNvSpPr>
              <a:spLocks noChangeArrowheads="1"/>
            </p:cNvSpPr>
            <p:nvPr/>
          </p:nvSpPr>
          <p:spPr bwMode="gray">
            <a:xfrm>
              <a:off x="2817" y="1812"/>
              <a:ext cx="876" cy="140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83465" tIns="41730" rIns="83465" bIns="41730" anchor="ctr"/>
            <a:lstStyle/>
            <a:p>
              <a:pPr algn="ctr" defTabSz="833438">
                <a:defRPr/>
              </a:pPr>
              <a:endParaRPr lang="de-DE" sz="1300">
                <a:latin typeface="Arial" charset="0"/>
                <a:cs typeface="+mn-cs"/>
              </a:endParaRPr>
            </a:p>
          </p:txBody>
        </p:sp>
      </p:grpSp>
      <p:cxnSp>
        <p:nvCxnSpPr>
          <p:cNvPr id="68" name="AutoShape 316"/>
          <p:cNvCxnSpPr>
            <a:cxnSpLocks noChangeShapeType="1"/>
            <a:stCxn id="51" idx="18"/>
            <a:endCxn id="13" idx="8"/>
          </p:cNvCxnSpPr>
          <p:nvPr/>
        </p:nvCxnSpPr>
        <p:spPr bwMode="auto">
          <a:xfrm flipH="1" flipV="1">
            <a:off x="2971011" y="5036557"/>
            <a:ext cx="1810371" cy="777904"/>
          </a:xfrm>
          <a:prstGeom prst="straightConnector1">
            <a:avLst/>
          </a:prstGeom>
          <a:noFill/>
          <a:ln w="12700">
            <a:solidFill>
              <a:schemeClr val="bg1">
                <a:lumMod val="65000"/>
              </a:schemeClr>
            </a:solidFill>
            <a:prstDash val="sysDash"/>
            <a:round/>
            <a:headEnd type="stealth"/>
            <a:tailEnd type="stealth"/>
          </a:ln>
        </p:spPr>
      </p:cxnSp>
      <p:sp>
        <p:nvSpPr>
          <p:cNvPr id="74" name="TextBox 73"/>
          <p:cNvSpPr txBox="1"/>
          <p:nvPr/>
        </p:nvSpPr>
        <p:spPr>
          <a:xfrm>
            <a:off x="607637" y="1070760"/>
            <a:ext cx="2592288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solidFill>
                  <a:schemeClr val="tx2"/>
                </a:solidFill>
              </a:rPr>
              <a:t>Утилизация ПНГ 2010г.:  69%</a:t>
            </a:r>
          </a:p>
        </p:txBody>
      </p:sp>
      <p:grpSp>
        <p:nvGrpSpPr>
          <p:cNvPr id="94" name="Группа 93"/>
          <p:cNvGrpSpPr/>
          <p:nvPr/>
        </p:nvGrpSpPr>
        <p:grpSpPr>
          <a:xfrm>
            <a:off x="3308155" y="4755221"/>
            <a:ext cx="4391771" cy="1375741"/>
            <a:chOff x="3308155" y="4536143"/>
            <a:chExt cx="4391771" cy="1375741"/>
          </a:xfrm>
        </p:grpSpPr>
        <p:sp>
          <p:nvSpPr>
            <p:cNvPr id="48" name="Text Box 319"/>
            <p:cNvSpPr txBox="1">
              <a:spLocks noChangeAspect="1" noChangeArrowheads="1"/>
            </p:cNvSpPr>
            <p:nvPr/>
          </p:nvSpPr>
          <p:spPr bwMode="auto">
            <a:xfrm rot="961394">
              <a:off x="3592388" y="5329774"/>
              <a:ext cx="533969" cy="941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ru-RU" sz="1000" b="1" dirty="0">
                  <a:solidFill>
                    <a:srgbClr val="C00000"/>
                  </a:solidFill>
                </a:rPr>
                <a:t>150 </a:t>
              </a:r>
              <a:r>
                <a:rPr lang="ru-RU" sz="1000" b="1" dirty="0" smtClean="0">
                  <a:solidFill>
                    <a:srgbClr val="C00000"/>
                  </a:solidFill>
                </a:rPr>
                <a:t>км  </a:t>
              </a:r>
              <a:endParaRPr lang="ru-RU" sz="1000" b="1" dirty="0">
                <a:solidFill>
                  <a:srgbClr val="C00000"/>
                </a:solidFill>
              </a:endParaRPr>
            </a:p>
          </p:txBody>
        </p:sp>
        <p:sp>
          <p:nvSpPr>
            <p:cNvPr id="49" name="Freeform 273"/>
            <p:cNvSpPr>
              <a:spLocks/>
            </p:cNvSpPr>
            <p:nvPr/>
          </p:nvSpPr>
          <p:spPr bwMode="auto">
            <a:xfrm rot="17807336">
              <a:off x="3351565" y="4941359"/>
              <a:ext cx="250797" cy="207655"/>
            </a:xfrm>
            <a:custGeom>
              <a:avLst/>
              <a:gdLst>
                <a:gd name="T0" fmla="*/ 0 w 237"/>
                <a:gd name="T1" fmla="*/ 2147483647 h 147"/>
                <a:gd name="T2" fmla="*/ 2147483647 w 237"/>
                <a:gd name="T3" fmla="*/ 2147483647 h 147"/>
                <a:gd name="T4" fmla="*/ 2147483647 w 237"/>
                <a:gd name="T5" fmla="*/ 2147483647 h 147"/>
                <a:gd name="T6" fmla="*/ 2147483647 w 237"/>
                <a:gd name="T7" fmla="*/ 0 h 14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7"/>
                <a:gd name="T13" fmla="*/ 0 h 147"/>
                <a:gd name="T14" fmla="*/ 237 w 237"/>
                <a:gd name="T15" fmla="*/ 147 h 14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7" h="147">
                  <a:moveTo>
                    <a:pt x="0" y="147"/>
                  </a:moveTo>
                  <a:cubicBezTo>
                    <a:pt x="16" y="111"/>
                    <a:pt x="33" y="76"/>
                    <a:pt x="60" y="66"/>
                  </a:cubicBezTo>
                  <a:cubicBezTo>
                    <a:pt x="87" y="56"/>
                    <a:pt x="135" y="97"/>
                    <a:pt x="164" y="86"/>
                  </a:cubicBezTo>
                  <a:cubicBezTo>
                    <a:pt x="193" y="75"/>
                    <a:pt x="224" y="15"/>
                    <a:pt x="237" y="0"/>
                  </a:cubicBezTo>
                </a:path>
              </a:pathLst>
            </a:custGeom>
            <a:noFill/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0" name="Freeform 273"/>
            <p:cNvSpPr>
              <a:spLocks/>
            </p:cNvSpPr>
            <p:nvPr/>
          </p:nvSpPr>
          <p:spPr bwMode="auto">
            <a:xfrm rot="17807336">
              <a:off x="3286584" y="4941359"/>
              <a:ext cx="250797" cy="207655"/>
            </a:xfrm>
            <a:custGeom>
              <a:avLst/>
              <a:gdLst>
                <a:gd name="T0" fmla="*/ 0 w 237"/>
                <a:gd name="T1" fmla="*/ 2147483647 h 147"/>
                <a:gd name="T2" fmla="*/ 2147483647 w 237"/>
                <a:gd name="T3" fmla="*/ 2147483647 h 147"/>
                <a:gd name="T4" fmla="*/ 2147483647 w 237"/>
                <a:gd name="T5" fmla="*/ 2147483647 h 147"/>
                <a:gd name="T6" fmla="*/ 2147483647 w 237"/>
                <a:gd name="T7" fmla="*/ 0 h 14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7"/>
                <a:gd name="T13" fmla="*/ 0 h 147"/>
                <a:gd name="T14" fmla="*/ 237 w 237"/>
                <a:gd name="T15" fmla="*/ 147 h 14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7" h="147">
                  <a:moveTo>
                    <a:pt x="0" y="147"/>
                  </a:moveTo>
                  <a:cubicBezTo>
                    <a:pt x="16" y="111"/>
                    <a:pt x="33" y="76"/>
                    <a:pt x="60" y="66"/>
                  </a:cubicBezTo>
                  <a:cubicBezTo>
                    <a:pt x="87" y="56"/>
                    <a:pt x="135" y="97"/>
                    <a:pt x="164" y="86"/>
                  </a:cubicBezTo>
                  <a:cubicBezTo>
                    <a:pt x="193" y="75"/>
                    <a:pt x="224" y="15"/>
                    <a:pt x="237" y="0"/>
                  </a:cubicBezTo>
                </a:path>
              </a:pathLst>
            </a:custGeom>
            <a:noFill/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" name="Полилиния 50"/>
            <p:cNvSpPr/>
            <p:nvPr/>
          </p:nvSpPr>
          <p:spPr>
            <a:xfrm>
              <a:off x="4781382" y="5478990"/>
              <a:ext cx="385645" cy="240215"/>
            </a:xfrm>
            <a:custGeom>
              <a:avLst/>
              <a:gdLst>
                <a:gd name="connsiteX0" fmla="*/ 14287 w 214312"/>
                <a:gd name="connsiteY0" fmla="*/ 28575 h 461962"/>
                <a:gd name="connsiteX1" fmla="*/ 61912 w 214312"/>
                <a:gd name="connsiteY1" fmla="*/ 0 h 461962"/>
                <a:gd name="connsiteX2" fmla="*/ 123825 w 214312"/>
                <a:gd name="connsiteY2" fmla="*/ 9525 h 461962"/>
                <a:gd name="connsiteX3" fmla="*/ 171450 w 214312"/>
                <a:gd name="connsiteY3" fmla="*/ 33337 h 461962"/>
                <a:gd name="connsiteX4" fmla="*/ 200025 w 214312"/>
                <a:gd name="connsiteY4" fmla="*/ 85725 h 461962"/>
                <a:gd name="connsiteX5" fmla="*/ 214312 w 214312"/>
                <a:gd name="connsiteY5" fmla="*/ 152400 h 461962"/>
                <a:gd name="connsiteX6" fmla="*/ 204787 w 214312"/>
                <a:gd name="connsiteY6" fmla="*/ 209550 h 461962"/>
                <a:gd name="connsiteX7" fmla="*/ 190500 w 214312"/>
                <a:gd name="connsiteY7" fmla="*/ 266700 h 461962"/>
                <a:gd name="connsiteX8" fmla="*/ 180975 w 214312"/>
                <a:gd name="connsiteY8" fmla="*/ 300037 h 461962"/>
                <a:gd name="connsiteX9" fmla="*/ 180975 w 214312"/>
                <a:gd name="connsiteY9" fmla="*/ 300037 h 461962"/>
                <a:gd name="connsiteX10" fmla="*/ 185737 w 214312"/>
                <a:gd name="connsiteY10" fmla="*/ 357187 h 461962"/>
                <a:gd name="connsiteX11" fmla="*/ 176212 w 214312"/>
                <a:gd name="connsiteY11" fmla="*/ 385762 h 461962"/>
                <a:gd name="connsiteX12" fmla="*/ 142875 w 214312"/>
                <a:gd name="connsiteY12" fmla="*/ 423862 h 461962"/>
                <a:gd name="connsiteX13" fmla="*/ 114300 w 214312"/>
                <a:gd name="connsiteY13" fmla="*/ 461962 h 461962"/>
                <a:gd name="connsiteX14" fmla="*/ 71437 w 214312"/>
                <a:gd name="connsiteY14" fmla="*/ 461962 h 461962"/>
                <a:gd name="connsiteX15" fmla="*/ 33337 w 214312"/>
                <a:gd name="connsiteY15" fmla="*/ 414337 h 461962"/>
                <a:gd name="connsiteX16" fmla="*/ 14287 w 214312"/>
                <a:gd name="connsiteY16" fmla="*/ 357187 h 461962"/>
                <a:gd name="connsiteX17" fmla="*/ 9525 w 214312"/>
                <a:gd name="connsiteY17" fmla="*/ 290512 h 461962"/>
                <a:gd name="connsiteX18" fmla="*/ 0 w 214312"/>
                <a:gd name="connsiteY18" fmla="*/ 223837 h 461962"/>
                <a:gd name="connsiteX19" fmla="*/ 0 w 214312"/>
                <a:gd name="connsiteY19" fmla="*/ 142875 h 461962"/>
                <a:gd name="connsiteX20" fmla="*/ 0 w 214312"/>
                <a:gd name="connsiteY20" fmla="*/ 95250 h 461962"/>
                <a:gd name="connsiteX21" fmla="*/ 14287 w 214312"/>
                <a:gd name="connsiteY21" fmla="*/ 28575 h 4619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14312" h="461962">
                  <a:moveTo>
                    <a:pt x="14287" y="28575"/>
                  </a:moveTo>
                  <a:lnTo>
                    <a:pt x="61912" y="0"/>
                  </a:lnTo>
                  <a:lnTo>
                    <a:pt x="123825" y="9525"/>
                  </a:lnTo>
                  <a:lnTo>
                    <a:pt x="171450" y="33337"/>
                  </a:lnTo>
                  <a:lnTo>
                    <a:pt x="200025" y="85725"/>
                  </a:lnTo>
                  <a:lnTo>
                    <a:pt x="214312" y="152400"/>
                  </a:lnTo>
                  <a:lnTo>
                    <a:pt x="204787" y="209550"/>
                  </a:lnTo>
                  <a:lnTo>
                    <a:pt x="190500" y="266700"/>
                  </a:lnTo>
                  <a:lnTo>
                    <a:pt x="180975" y="300037"/>
                  </a:lnTo>
                  <a:lnTo>
                    <a:pt x="180975" y="300037"/>
                  </a:lnTo>
                  <a:lnTo>
                    <a:pt x="185737" y="357187"/>
                  </a:lnTo>
                  <a:lnTo>
                    <a:pt x="176212" y="385762"/>
                  </a:lnTo>
                  <a:lnTo>
                    <a:pt x="142875" y="423862"/>
                  </a:lnTo>
                  <a:lnTo>
                    <a:pt x="114300" y="461962"/>
                  </a:lnTo>
                  <a:lnTo>
                    <a:pt x="71437" y="461962"/>
                  </a:lnTo>
                  <a:lnTo>
                    <a:pt x="33337" y="414337"/>
                  </a:lnTo>
                  <a:lnTo>
                    <a:pt x="14287" y="357187"/>
                  </a:lnTo>
                  <a:lnTo>
                    <a:pt x="9525" y="290512"/>
                  </a:lnTo>
                  <a:lnTo>
                    <a:pt x="0" y="223837"/>
                  </a:lnTo>
                  <a:lnTo>
                    <a:pt x="0" y="142875"/>
                  </a:lnTo>
                  <a:lnTo>
                    <a:pt x="0" y="95250"/>
                  </a:lnTo>
                  <a:lnTo>
                    <a:pt x="14287" y="28575"/>
                  </a:lnTo>
                  <a:close/>
                </a:path>
              </a:pathLst>
            </a:custGeom>
            <a:solidFill>
              <a:srgbClr val="B1AD63"/>
            </a:solidFill>
            <a:ln w="9525">
              <a:noFill/>
              <a:prstDash val="lg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/>
            </a:p>
          </p:txBody>
        </p:sp>
        <p:sp>
          <p:nvSpPr>
            <p:cNvPr id="52" name="Полилиния 51"/>
            <p:cNvSpPr/>
            <p:nvPr/>
          </p:nvSpPr>
          <p:spPr>
            <a:xfrm>
              <a:off x="5230594" y="4807030"/>
              <a:ext cx="576348" cy="336513"/>
            </a:xfrm>
            <a:custGeom>
              <a:avLst/>
              <a:gdLst>
                <a:gd name="connsiteX0" fmla="*/ 14287 w 214312"/>
                <a:gd name="connsiteY0" fmla="*/ 28575 h 461962"/>
                <a:gd name="connsiteX1" fmla="*/ 61912 w 214312"/>
                <a:gd name="connsiteY1" fmla="*/ 0 h 461962"/>
                <a:gd name="connsiteX2" fmla="*/ 123825 w 214312"/>
                <a:gd name="connsiteY2" fmla="*/ 9525 h 461962"/>
                <a:gd name="connsiteX3" fmla="*/ 171450 w 214312"/>
                <a:gd name="connsiteY3" fmla="*/ 33337 h 461962"/>
                <a:gd name="connsiteX4" fmla="*/ 200025 w 214312"/>
                <a:gd name="connsiteY4" fmla="*/ 85725 h 461962"/>
                <a:gd name="connsiteX5" fmla="*/ 214312 w 214312"/>
                <a:gd name="connsiteY5" fmla="*/ 152400 h 461962"/>
                <a:gd name="connsiteX6" fmla="*/ 204787 w 214312"/>
                <a:gd name="connsiteY6" fmla="*/ 209550 h 461962"/>
                <a:gd name="connsiteX7" fmla="*/ 190500 w 214312"/>
                <a:gd name="connsiteY7" fmla="*/ 266700 h 461962"/>
                <a:gd name="connsiteX8" fmla="*/ 180975 w 214312"/>
                <a:gd name="connsiteY8" fmla="*/ 300037 h 461962"/>
                <a:gd name="connsiteX9" fmla="*/ 180975 w 214312"/>
                <a:gd name="connsiteY9" fmla="*/ 300037 h 461962"/>
                <a:gd name="connsiteX10" fmla="*/ 185737 w 214312"/>
                <a:gd name="connsiteY10" fmla="*/ 357187 h 461962"/>
                <a:gd name="connsiteX11" fmla="*/ 176212 w 214312"/>
                <a:gd name="connsiteY11" fmla="*/ 385762 h 461962"/>
                <a:gd name="connsiteX12" fmla="*/ 142875 w 214312"/>
                <a:gd name="connsiteY12" fmla="*/ 423862 h 461962"/>
                <a:gd name="connsiteX13" fmla="*/ 114300 w 214312"/>
                <a:gd name="connsiteY13" fmla="*/ 461962 h 461962"/>
                <a:gd name="connsiteX14" fmla="*/ 71437 w 214312"/>
                <a:gd name="connsiteY14" fmla="*/ 461962 h 461962"/>
                <a:gd name="connsiteX15" fmla="*/ 33337 w 214312"/>
                <a:gd name="connsiteY15" fmla="*/ 414337 h 461962"/>
                <a:gd name="connsiteX16" fmla="*/ 14287 w 214312"/>
                <a:gd name="connsiteY16" fmla="*/ 357187 h 461962"/>
                <a:gd name="connsiteX17" fmla="*/ 9525 w 214312"/>
                <a:gd name="connsiteY17" fmla="*/ 290512 h 461962"/>
                <a:gd name="connsiteX18" fmla="*/ 0 w 214312"/>
                <a:gd name="connsiteY18" fmla="*/ 223837 h 461962"/>
                <a:gd name="connsiteX19" fmla="*/ 0 w 214312"/>
                <a:gd name="connsiteY19" fmla="*/ 142875 h 461962"/>
                <a:gd name="connsiteX20" fmla="*/ 0 w 214312"/>
                <a:gd name="connsiteY20" fmla="*/ 95250 h 461962"/>
                <a:gd name="connsiteX21" fmla="*/ 14287 w 214312"/>
                <a:gd name="connsiteY21" fmla="*/ 28575 h 4619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14312" h="461962">
                  <a:moveTo>
                    <a:pt x="14287" y="28575"/>
                  </a:moveTo>
                  <a:lnTo>
                    <a:pt x="61912" y="0"/>
                  </a:lnTo>
                  <a:lnTo>
                    <a:pt x="123825" y="9525"/>
                  </a:lnTo>
                  <a:lnTo>
                    <a:pt x="171450" y="33337"/>
                  </a:lnTo>
                  <a:lnTo>
                    <a:pt x="200025" y="85725"/>
                  </a:lnTo>
                  <a:lnTo>
                    <a:pt x="214312" y="152400"/>
                  </a:lnTo>
                  <a:lnTo>
                    <a:pt x="204787" y="209550"/>
                  </a:lnTo>
                  <a:lnTo>
                    <a:pt x="190500" y="266700"/>
                  </a:lnTo>
                  <a:lnTo>
                    <a:pt x="180975" y="300037"/>
                  </a:lnTo>
                  <a:lnTo>
                    <a:pt x="180975" y="300037"/>
                  </a:lnTo>
                  <a:lnTo>
                    <a:pt x="185737" y="357187"/>
                  </a:lnTo>
                  <a:lnTo>
                    <a:pt x="176212" y="385762"/>
                  </a:lnTo>
                  <a:lnTo>
                    <a:pt x="142875" y="423862"/>
                  </a:lnTo>
                  <a:lnTo>
                    <a:pt x="114300" y="461962"/>
                  </a:lnTo>
                  <a:lnTo>
                    <a:pt x="71437" y="461962"/>
                  </a:lnTo>
                  <a:lnTo>
                    <a:pt x="33337" y="414337"/>
                  </a:lnTo>
                  <a:lnTo>
                    <a:pt x="14287" y="357187"/>
                  </a:lnTo>
                  <a:lnTo>
                    <a:pt x="9525" y="290512"/>
                  </a:lnTo>
                  <a:lnTo>
                    <a:pt x="0" y="223837"/>
                  </a:lnTo>
                  <a:lnTo>
                    <a:pt x="0" y="142875"/>
                  </a:lnTo>
                  <a:lnTo>
                    <a:pt x="0" y="95250"/>
                  </a:lnTo>
                  <a:lnTo>
                    <a:pt x="14287" y="28575"/>
                  </a:lnTo>
                  <a:close/>
                </a:path>
              </a:pathLst>
            </a:custGeom>
            <a:solidFill>
              <a:srgbClr val="B1AD63"/>
            </a:solidFill>
            <a:ln w="9525">
              <a:noFill/>
              <a:prstDash val="lg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/>
            </a:p>
          </p:txBody>
        </p:sp>
        <p:sp>
          <p:nvSpPr>
            <p:cNvPr id="53" name="Полилиния 52"/>
            <p:cNvSpPr/>
            <p:nvPr/>
          </p:nvSpPr>
          <p:spPr>
            <a:xfrm>
              <a:off x="3949353" y="4999618"/>
              <a:ext cx="447799" cy="335455"/>
            </a:xfrm>
            <a:custGeom>
              <a:avLst/>
              <a:gdLst>
                <a:gd name="connsiteX0" fmla="*/ 14287 w 214312"/>
                <a:gd name="connsiteY0" fmla="*/ 28575 h 461962"/>
                <a:gd name="connsiteX1" fmla="*/ 61912 w 214312"/>
                <a:gd name="connsiteY1" fmla="*/ 0 h 461962"/>
                <a:gd name="connsiteX2" fmla="*/ 123825 w 214312"/>
                <a:gd name="connsiteY2" fmla="*/ 9525 h 461962"/>
                <a:gd name="connsiteX3" fmla="*/ 171450 w 214312"/>
                <a:gd name="connsiteY3" fmla="*/ 33337 h 461962"/>
                <a:gd name="connsiteX4" fmla="*/ 200025 w 214312"/>
                <a:gd name="connsiteY4" fmla="*/ 85725 h 461962"/>
                <a:gd name="connsiteX5" fmla="*/ 214312 w 214312"/>
                <a:gd name="connsiteY5" fmla="*/ 152400 h 461962"/>
                <a:gd name="connsiteX6" fmla="*/ 204787 w 214312"/>
                <a:gd name="connsiteY6" fmla="*/ 209550 h 461962"/>
                <a:gd name="connsiteX7" fmla="*/ 190500 w 214312"/>
                <a:gd name="connsiteY7" fmla="*/ 266700 h 461962"/>
                <a:gd name="connsiteX8" fmla="*/ 180975 w 214312"/>
                <a:gd name="connsiteY8" fmla="*/ 300037 h 461962"/>
                <a:gd name="connsiteX9" fmla="*/ 180975 w 214312"/>
                <a:gd name="connsiteY9" fmla="*/ 300037 h 461962"/>
                <a:gd name="connsiteX10" fmla="*/ 185737 w 214312"/>
                <a:gd name="connsiteY10" fmla="*/ 357187 h 461962"/>
                <a:gd name="connsiteX11" fmla="*/ 176212 w 214312"/>
                <a:gd name="connsiteY11" fmla="*/ 385762 h 461962"/>
                <a:gd name="connsiteX12" fmla="*/ 142875 w 214312"/>
                <a:gd name="connsiteY12" fmla="*/ 423862 h 461962"/>
                <a:gd name="connsiteX13" fmla="*/ 114300 w 214312"/>
                <a:gd name="connsiteY13" fmla="*/ 461962 h 461962"/>
                <a:gd name="connsiteX14" fmla="*/ 71437 w 214312"/>
                <a:gd name="connsiteY14" fmla="*/ 461962 h 461962"/>
                <a:gd name="connsiteX15" fmla="*/ 33337 w 214312"/>
                <a:gd name="connsiteY15" fmla="*/ 414337 h 461962"/>
                <a:gd name="connsiteX16" fmla="*/ 14287 w 214312"/>
                <a:gd name="connsiteY16" fmla="*/ 357187 h 461962"/>
                <a:gd name="connsiteX17" fmla="*/ 9525 w 214312"/>
                <a:gd name="connsiteY17" fmla="*/ 290512 h 461962"/>
                <a:gd name="connsiteX18" fmla="*/ 0 w 214312"/>
                <a:gd name="connsiteY18" fmla="*/ 223837 h 461962"/>
                <a:gd name="connsiteX19" fmla="*/ 0 w 214312"/>
                <a:gd name="connsiteY19" fmla="*/ 142875 h 461962"/>
                <a:gd name="connsiteX20" fmla="*/ 0 w 214312"/>
                <a:gd name="connsiteY20" fmla="*/ 95250 h 461962"/>
                <a:gd name="connsiteX21" fmla="*/ 14287 w 214312"/>
                <a:gd name="connsiteY21" fmla="*/ 28575 h 4619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14312" h="461962">
                  <a:moveTo>
                    <a:pt x="14287" y="28575"/>
                  </a:moveTo>
                  <a:lnTo>
                    <a:pt x="61912" y="0"/>
                  </a:lnTo>
                  <a:lnTo>
                    <a:pt x="123825" y="9525"/>
                  </a:lnTo>
                  <a:lnTo>
                    <a:pt x="171450" y="33337"/>
                  </a:lnTo>
                  <a:lnTo>
                    <a:pt x="200025" y="85725"/>
                  </a:lnTo>
                  <a:lnTo>
                    <a:pt x="214312" y="152400"/>
                  </a:lnTo>
                  <a:lnTo>
                    <a:pt x="204787" y="209550"/>
                  </a:lnTo>
                  <a:lnTo>
                    <a:pt x="190500" y="266700"/>
                  </a:lnTo>
                  <a:lnTo>
                    <a:pt x="180975" y="300037"/>
                  </a:lnTo>
                  <a:lnTo>
                    <a:pt x="180975" y="300037"/>
                  </a:lnTo>
                  <a:lnTo>
                    <a:pt x="185737" y="357187"/>
                  </a:lnTo>
                  <a:lnTo>
                    <a:pt x="176212" y="385762"/>
                  </a:lnTo>
                  <a:lnTo>
                    <a:pt x="142875" y="423862"/>
                  </a:lnTo>
                  <a:lnTo>
                    <a:pt x="114300" y="461962"/>
                  </a:lnTo>
                  <a:lnTo>
                    <a:pt x="71437" y="461962"/>
                  </a:lnTo>
                  <a:lnTo>
                    <a:pt x="33337" y="414337"/>
                  </a:lnTo>
                  <a:lnTo>
                    <a:pt x="14287" y="357187"/>
                  </a:lnTo>
                  <a:lnTo>
                    <a:pt x="9525" y="290512"/>
                  </a:lnTo>
                  <a:lnTo>
                    <a:pt x="0" y="223837"/>
                  </a:lnTo>
                  <a:lnTo>
                    <a:pt x="0" y="142875"/>
                  </a:lnTo>
                  <a:lnTo>
                    <a:pt x="0" y="95250"/>
                  </a:lnTo>
                  <a:lnTo>
                    <a:pt x="14287" y="28575"/>
                  </a:lnTo>
                  <a:close/>
                </a:path>
              </a:pathLst>
            </a:custGeom>
            <a:solidFill>
              <a:srgbClr val="009261"/>
            </a:solidFill>
            <a:ln w="9525">
              <a:noFill/>
              <a:prstDash val="lg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/>
            </a:p>
          </p:txBody>
        </p:sp>
        <p:sp>
          <p:nvSpPr>
            <p:cNvPr id="54" name="Text Box 319"/>
            <p:cNvSpPr txBox="1">
              <a:spLocks noChangeAspect="1" noChangeArrowheads="1"/>
            </p:cNvSpPr>
            <p:nvPr/>
          </p:nvSpPr>
          <p:spPr bwMode="auto">
            <a:xfrm rot="18238165">
              <a:off x="4952196" y="5183320"/>
              <a:ext cx="400005" cy="1257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ru-RU" sz="6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45 км  </a:t>
              </a:r>
            </a:p>
          </p:txBody>
        </p:sp>
        <p:cxnSp>
          <p:nvCxnSpPr>
            <p:cNvPr id="55" name="AutoShape 316"/>
            <p:cNvCxnSpPr>
              <a:cxnSpLocks noChangeShapeType="1"/>
            </p:cNvCxnSpPr>
            <p:nvPr/>
          </p:nvCxnSpPr>
          <p:spPr bwMode="auto">
            <a:xfrm rot="5400000">
              <a:off x="4922837" y="4965287"/>
              <a:ext cx="625405" cy="501479"/>
            </a:xfrm>
            <a:prstGeom prst="straightConnector1">
              <a:avLst/>
            </a:prstGeom>
            <a:noFill/>
            <a:ln w="12700">
              <a:solidFill>
                <a:schemeClr val="bg1">
                  <a:lumMod val="65000"/>
                </a:schemeClr>
              </a:solidFill>
              <a:prstDash val="sysDash"/>
              <a:round/>
              <a:headEnd type="stealth"/>
              <a:tailEnd type="stealth"/>
            </a:ln>
          </p:spPr>
        </p:cxnSp>
        <p:sp>
          <p:nvSpPr>
            <p:cNvPr id="56" name="Text Box 319"/>
            <p:cNvSpPr txBox="1">
              <a:spLocks noChangeAspect="1" noChangeArrowheads="1"/>
            </p:cNvSpPr>
            <p:nvPr/>
          </p:nvSpPr>
          <p:spPr bwMode="auto">
            <a:xfrm rot="2506430">
              <a:off x="4345120" y="5266343"/>
              <a:ext cx="464290" cy="108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ru-RU" sz="6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22 км  </a:t>
              </a:r>
            </a:p>
          </p:txBody>
        </p:sp>
        <p:cxnSp>
          <p:nvCxnSpPr>
            <p:cNvPr id="57" name="AutoShape 316"/>
            <p:cNvCxnSpPr>
              <a:cxnSpLocks noChangeShapeType="1"/>
            </p:cNvCxnSpPr>
            <p:nvPr/>
          </p:nvCxnSpPr>
          <p:spPr bwMode="auto">
            <a:xfrm rot="16200000" flipV="1">
              <a:off x="4282659" y="5017242"/>
              <a:ext cx="471964" cy="627202"/>
            </a:xfrm>
            <a:prstGeom prst="straightConnector1">
              <a:avLst/>
            </a:prstGeom>
            <a:noFill/>
            <a:ln w="12700">
              <a:solidFill>
                <a:schemeClr val="bg1">
                  <a:lumMod val="65000"/>
                </a:schemeClr>
              </a:solidFill>
              <a:prstDash val="sysDash"/>
              <a:round/>
              <a:headEnd type="stealth"/>
              <a:tailEnd type="stealth"/>
            </a:ln>
          </p:spPr>
        </p:cxnSp>
        <p:sp>
          <p:nvSpPr>
            <p:cNvPr id="58" name="Прямоугольник 132"/>
            <p:cNvSpPr>
              <a:spLocks noChangeArrowheads="1"/>
            </p:cNvSpPr>
            <p:nvPr/>
          </p:nvSpPr>
          <p:spPr bwMode="auto">
            <a:xfrm>
              <a:off x="3842367" y="4786493"/>
              <a:ext cx="662140" cy="1436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8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Равнинное</a:t>
              </a:r>
              <a:endParaRPr lang="ru-RU" sz="8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59" name="Прямоугольник 163"/>
            <p:cNvSpPr>
              <a:spLocks noChangeArrowheads="1"/>
            </p:cNvSpPr>
            <p:nvPr/>
          </p:nvSpPr>
          <p:spPr bwMode="auto">
            <a:xfrm>
              <a:off x="5250338" y="5095403"/>
              <a:ext cx="821899" cy="1436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800" b="1" dirty="0" err="1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Чатылкинское</a:t>
              </a:r>
              <a:endParaRPr lang="ru-RU" sz="8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60" name="Прямоугольник 164"/>
            <p:cNvSpPr>
              <a:spLocks noChangeArrowheads="1"/>
            </p:cNvSpPr>
            <p:nvPr/>
          </p:nvSpPr>
          <p:spPr bwMode="auto">
            <a:xfrm>
              <a:off x="4771039" y="5689149"/>
              <a:ext cx="664993" cy="1436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8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Холмистое</a:t>
              </a:r>
              <a:endParaRPr lang="ru-RU" sz="8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61" name="Полилиния 8"/>
            <p:cNvSpPr/>
            <p:nvPr/>
          </p:nvSpPr>
          <p:spPr>
            <a:xfrm>
              <a:off x="6595922" y="4903403"/>
              <a:ext cx="447799" cy="335455"/>
            </a:xfrm>
            <a:custGeom>
              <a:avLst/>
              <a:gdLst>
                <a:gd name="connsiteX0" fmla="*/ 14287 w 214312"/>
                <a:gd name="connsiteY0" fmla="*/ 28575 h 461962"/>
                <a:gd name="connsiteX1" fmla="*/ 61912 w 214312"/>
                <a:gd name="connsiteY1" fmla="*/ 0 h 461962"/>
                <a:gd name="connsiteX2" fmla="*/ 123825 w 214312"/>
                <a:gd name="connsiteY2" fmla="*/ 9525 h 461962"/>
                <a:gd name="connsiteX3" fmla="*/ 171450 w 214312"/>
                <a:gd name="connsiteY3" fmla="*/ 33337 h 461962"/>
                <a:gd name="connsiteX4" fmla="*/ 200025 w 214312"/>
                <a:gd name="connsiteY4" fmla="*/ 85725 h 461962"/>
                <a:gd name="connsiteX5" fmla="*/ 214312 w 214312"/>
                <a:gd name="connsiteY5" fmla="*/ 152400 h 461962"/>
                <a:gd name="connsiteX6" fmla="*/ 204787 w 214312"/>
                <a:gd name="connsiteY6" fmla="*/ 209550 h 461962"/>
                <a:gd name="connsiteX7" fmla="*/ 190500 w 214312"/>
                <a:gd name="connsiteY7" fmla="*/ 266700 h 461962"/>
                <a:gd name="connsiteX8" fmla="*/ 180975 w 214312"/>
                <a:gd name="connsiteY8" fmla="*/ 300037 h 461962"/>
                <a:gd name="connsiteX9" fmla="*/ 180975 w 214312"/>
                <a:gd name="connsiteY9" fmla="*/ 300037 h 461962"/>
                <a:gd name="connsiteX10" fmla="*/ 185737 w 214312"/>
                <a:gd name="connsiteY10" fmla="*/ 357187 h 461962"/>
                <a:gd name="connsiteX11" fmla="*/ 176212 w 214312"/>
                <a:gd name="connsiteY11" fmla="*/ 385762 h 461962"/>
                <a:gd name="connsiteX12" fmla="*/ 142875 w 214312"/>
                <a:gd name="connsiteY12" fmla="*/ 423862 h 461962"/>
                <a:gd name="connsiteX13" fmla="*/ 114300 w 214312"/>
                <a:gd name="connsiteY13" fmla="*/ 461962 h 461962"/>
                <a:gd name="connsiteX14" fmla="*/ 71437 w 214312"/>
                <a:gd name="connsiteY14" fmla="*/ 461962 h 461962"/>
                <a:gd name="connsiteX15" fmla="*/ 33337 w 214312"/>
                <a:gd name="connsiteY15" fmla="*/ 414337 h 461962"/>
                <a:gd name="connsiteX16" fmla="*/ 14287 w 214312"/>
                <a:gd name="connsiteY16" fmla="*/ 357187 h 461962"/>
                <a:gd name="connsiteX17" fmla="*/ 9525 w 214312"/>
                <a:gd name="connsiteY17" fmla="*/ 290512 h 461962"/>
                <a:gd name="connsiteX18" fmla="*/ 0 w 214312"/>
                <a:gd name="connsiteY18" fmla="*/ 223837 h 461962"/>
                <a:gd name="connsiteX19" fmla="*/ 0 w 214312"/>
                <a:gd name="connsiteY19" fmla="*/ 142875 h 461962"/>
                <a:gd name="connsiteX20" fmla="*/ 0 w 214312"/>
                <a:gd name="connsiteY20" fmla="*/ 95250 h 461962"/>
                <a:gd name="connsiteX21" fmla="*/ 14287 w 214312"/>
                <a:gd name="connsiteY21" fmla="*/ 28575 h 4619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14312" h="461962">
                  <a:moveTo>
                    <a:pt x="14287" y="28575"/>
                  </a:moveTo>
                  <a:lnTo>
                    <a:pt x="61912" y="0"/>
                  </a:lnTo>
                  <a:lnTo>
                    <a:pt x="123825" y="9525"/>
                  </a:lnTo>
                  <a:lnTo>
                    <a:pt x="171450" y="33337"/>
                  </a:lnTo>
                  <a:lnTo>
                    <a:pt x="200025" y="85725"/>
                  </a:lnTo>
                  <a:lnTo>
                    <a:pt x="214312" y="152400"/>
                  </a:lnTo>
                  <a:lnTo>
                    <a:pt x="204787" y="209550"/>
                  </a:lnTo>
                  <a:lnTo>
                    <a:pt x="190500" y="266700"/>
                  </a:lnTo>
                  <a:lnTo>
                    <a:pt x="180975" y="300037"/>
                  </a:lnTo>
                  <a:lnTo>
                    <a:pt x="180975" y="300037"/>
                  </a:lnTo>
                  <a:lnTo>
                    <a:pt x="185737" y="357187"/>
                  </a:lnTo>
                  <a:lnTo>
                    <a:pt x="176212" y="385762"/>
                  </a:lnTo>
                  <a:lnTo>
                    <a:pt x="142875" y="423862"/>
                  </a:lnTo>
                  <a:lnTo>
                    <a:pt x="114300" y="461962"/>
                  </a:lnTo>
                  <a:lnTo>
                    <a:pt x="71437" y="461962"/>
                  </a:lnTo>
                  <a:lnTo>
                    <a:pt x="33337" y="414337"/>
                  </a:lnTo>
                  <a:lnTo>
                    <a:pt x="14287" y="357187"/>
                  </a:lnTo>
                  <a:lnTo>
                    <a:pt x="9525" y="290512"/>
                  </a:lnTo>
                  <a:lnTo>
                    <a:pt x="0" y="223837"/>
                  </a:lnTo>
                  <a:lnTo>
                    <a:pt x="0" y="142875"/>
                  </a:lnTo>
                  <a:lnTo>
                    <a:pt x="0" y="95250"/>
                  </a:lnTo>
                  <a:lnTo>
                    <a:pt x="14287" y="28575"/>
                  </a:lnTo>
                  <a:close/>
                </a:path>
              </a:pathLst>
            </a:custGeom>
            <a:solidFill>
              <a:srgbClr val="009261"/>
            </a:solidFill>
            <a:ln w="9525">
              <a:noFill/>
              <a:prstDash val="lg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/>
            </a:p>
          </p:txBody>
        </p:sp>
        <p:sp>
          <p:nvSpPr>
            <p:cNvPr id="62" name="Полилиния 7"/>
            <p:cNvSpPr/>
            <p:nvPr/>
          </p:nvSpPr>
          <p:spPr>
            <a:xfrm>
              <a:off x="6152253" y="5575371"/>
              <a:ext cx="576348" cy="336513"/>
            </a:xfrm>
            <a:custGeom>
              <a:avLst/>
              <a:gdLst>
                <a:gd name="connsiteX0" fmla="*/ 14287 w 214312"/>
                <a:gd name="connsiteY0" fmla="*/ 28575 h 461962"/>
                <a:gd name="connsiteX1" fmla="*/ 61912 w 214312"/>
                <a:gd name="connsiteY1" fmla="*/ 0 h 461962"/>
                <a:gd name="connsiteX2" fmla="*/ 123825 w 214312"/>
                <a:gd name="connsiteY2" fmla="*/ 9525 h 461962"/>
                <a:gd name="connsiteX3" fmla="*/ 171450 w 214312"/>
                <a:gd name="connsiteY3" fmla="*/ 33337 h 461962"/>
                <a:gd name="connsiteX4" fmla="*/ 200025 w 214312"/>
                <a:gd name="connsiteY4" fmla="*/ 85725 h 461962"/>
                <a:gd name="connsiteX5" fmla="*/ 214312 w 214312"/>
                <a:gd name="connsiteY5" fmla="*/ 152400 h 461962"/>
                <a:gd name="connsiteX6" fmla="*/ 204787 w 214312"/>
                <a:gd name="connsiteY6" fmla="*/ 209550 h 461962"/>
                <a:gd name="connsiteX7" fmla="*/ 190500 w 214312"/>
                <a:gd name="connsiteY7" fmla="*/ 266700 h 461962"/>
                <a:gd name="connsiteX8" fmla="*/ 180975 w 214312"/>
                <a:gd name="connsiteY8" fmla="*/ 300037 h 461962"/>
                <a:gd name="connsiteX9" fmla="*/ 180975 w 214312"/>
                <a:gd name="connsiteY9" fmla="*/ 300037 h 461962"/>
                <a:gd name="connsiteX10" fmla="*/ 185737 w 214312"/>
                <a:gd name="connsiteY10" fmla="*/ 357187 h 461962"/>
                <a:gd name="connsiteX11" fmla="*/ 176212 w 214312"/>
                <a:gd name="connsiteY11" fmla="*/ 385762 h 461962"/>
                <a:gd name="connsiteX12" fmla="*/ 142875 w 214312"/>
                <a:gd name="connsiteY12" fmla="*/ 423862 h 461962"/>
                <a:gd name="connsiteX13" fmla="*/ 114300 w 214312"/>
                <a:gd name="connsiteY13" fmla="*/ 461962 h 461962"/>
                <a:gd name="connsiteX14" fmla="*/ 71437 w 214312"/>
                <a:gd name="connsiteY14" fmla="*/ 461962 h 461962"/>
                <a:gd name="connsiteX15" fmla="*/ 33337 w 214312"/>
                <a:gd name="connsiteY15" fmla="*/ 414337 h 461962"/>
                <a:gd name="connsiteX16" fmla="*/ 14287 w 214312"/>
                <a:gd name="connsiteY16" fmla="*/ 357187 h 461962"/>
                <a:gd name="connsiteX17" fmla="*/ 9525 w 214312"/>
                <a:gd name="connsiteY17" fmla="*/ 290512 h 461962"/>
                <a:gd name="connsiteX18" fmla="*/ 0 w 214312"/>
                <a:gd name="connsiteY18" fmla="*/ 223837 h 461962"/>
                <a:gd name="connsiteX19" fmla="*/ 0 w 214312"/>
                <a:gd name="connsiteY19" fmla="*/ 142875 h 461962"/>
                <a:gd name="connsiteX20" fmla="*/ 0 w 214312"/>
                <a:gd name="connsiteY20" fmla="*/ 95250 h 461962"/>
                <a:gd name="connsiteX21" fmla="*/ 14287 w 214312"/>
                <a:gd name="connsiteY21" fmla="*/ 28575 h 4619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14312" h="461962">
                  <a:moveTo>
                    <a:pt x="14287" y="28575"/>
                  </a:moveTo>
                  <a:lnTo>
                    <a:pt x="61912" y="0"/>
                  </a:lnTo>
                  <a:lnTo>
                    <a:pt x="123825" y="9525"/>
                  </a:lnTo>
                  <a:lnTo>
                    <a:pt x="171450" y="33337"/>
                  </a:lnTo>
                  <a:lnTo>
                    <a:pt x="200025" y="85725"/>
                  </a:lnTo>
                  <a:lnTo>
                    <a:pt x="214312" y="152400"/>
                  </a:lnTo>
                  <a:lnTo>
                    <a:pt x="204787" y="209550"/>
                  </a:lnTo>
                  <a:lnTo>
                    <a:pt x="190500" y="266700"/>
                  </a:lnTo>
                  <a:lnTo>
                    <a:pt x="180975" y="300037"/>
                  </a:lnTo>
                  <a:lnTo>
                    <a:pt x="180975" y="300037"/>
                  </a:lnTo>
                  <a:lnTo>
                    <a:pt x="185737" y="357187"/>
                  </a:lnTo>
                  <a:lnTo>
                    <a:pt x="176212" y="385762"/>
                  </a:lnTo>
                  <a:lnTo>
                    <a:pt x="142875" y="423862"/>
                  </a:lnTo>
                  <a:lnTo>
                    <a:pt x="114300" y="461962"/>
                  </a:lnTo>
                  <a:lnTo>
                    <a:pt x="71437" y="461962"/>
                  </a:lnTo>
                  <a:lnTo>
                    <a:pt x="33337" y="414337"/>
                  </a:lnTo>
                  <a:lnTo>
                    <a:pt x="14287" y="357187"/>
                  </a:lnTo>
                  <a:lnTo>
                    <a:pt x="9525" y="290512"/>
                  </a:lnTo>
                  <a:lnTo>
                    <a:pt x="0" y="223837"/>
                  </a:lnTo>
                  <a:lnTo>
                    <a:pt x="0" y="142875"/>
                  </a:lnTo>
                  <a:lnTo>
                    <a:pt x="0" y="95250"/>
                  </a:lnTo>
                  <a:lnTo>
                    <a:pt x="14287" y="28575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 w="9525">
              <a:noFill/>
              <a:prstDash val="lg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/>
            </a:p>
          </p:txBody>
        </p:sp>
        <p:sp>
          <p:nvSpPr>
            <p:cNvPr id="63" name="Прямоугольник 163"/>
            <p:cNvSpPr>
              <a:spLocks noChangeArrowheads="1"/>
            </p:cNvSpPr>
            <p:nvPr/>
          </p:nvSpPr>
          <p:spPr bwMode="auto">
            <a:xfrm>
              <a:off x="6652075" y="4765970"/>
              <a:ext cx="690670" cy="1436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800" b="1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Воргенское</a:t>
              </a:r>
              <a:endParaRPr lang="ru-RU" sz="8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64" name="Прямоугольник 163"/>
            <p:cNvSpPr>
              <a:spLocks noChangeArrowheads="1"/>
            </p:cNvSpPr>
            <p:nvPr/>
          </p:nvSpPr>
          <p:spPr bwMode="auto">
            <a:xfrm>
              <a:off x="6531845" y="5623403"/>
              <a:ext cx="1132594" cy="184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800" b="1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Южно-Удмурдское</a:t>
              </a:r>
              <a:endParaRPr lang="ru-RU" sz="8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cxnSp>
          <p:nvCxnSpPr>
            <p:cNvPr id="65" name="AutoShape 316"/>
            <p:cNvCxnSpPr>
              <a:cxnSpLocks noChangeShapeType="1"/>
              <a:stCxn id="61" idx="15"/>
            </p:cNvCxnSpPr>
            <p:nvPr/>
          </p:nvCxnSpPr>
          <p:spPr bwMode="auto">
            <a:xfrm flipH="1">
              <a:off x="5120412" y="5204275"/>
              <a:ext cx="1545166" cy="426043"/>
            </a:xfrm>
            <a:prstGeom prst="straightConnector1">
              <a:avLst/>
            </a:prstGeom>
            <a:noFill/>
            <a:ln w="12700">
              <a:solidFill>
                <a:schemeClr val="bg1">
                  <a:lumMod val="65000"/>
                </a:schemeClr>
              </a:solidFill>
              <a:prstDash val="sysDash"/>
              <a:round/>
              <a:headEnd type="stealth"/>
              <a:tailEnd type="stealth"/>
            </a:ln>
          </p:spPr>
        </p:cxnSp>
        <p:cxnSp>
          <p:nvCxnSpPr>
            <p:cNvPr id="66" name="AutoShape 316"/>
            <p:cNvCxnSpPr>
              <a:cxnSpLocks noChangeShapeType="1"/>
              <a:stCxn id="62" idx="2"/>
              <a:endCxn id="61" idx="14"/>
            </p:cNvCxnSpPr>
            <p:nvPr/>
          </p:nvCxnSpPr>
          <p:spPr bwMode="auto">
            <a:xfrm flipV="1">
              <a:off x="6485255" y="5238858"/>
              <a:ext cx="259933" cy="343451"/>
            </a:xfrm>
            <a:prstGeom prst="straightConnector1">
              <a:avLst/>
            </a:prstGeom>
            <a:noFill/>
            <a:ln w="12700">
              <a:solidFill>
                <a:schemeClr val="bg1">
                  <a:lumMod val="65000"/>
                </a:schemeClr>
              </a:solidFill>
              <a:prstDash val="sysDash"/>
              <a:round/>
              <a:headEnd type="stealth"/>
              <a:tailEnd type="stealth"/>
            </a:ln>
          </p:spPr>
        </p:cxnSp>
        <p:sp>
          <p:nvSpPr>
            <p:cNvPr id="67" name="Прямоугольник 66"/>
            <p:cNvSpPr/>
            <p:nvPr/>
          </p:nvSpPr>
          <p:spPr>
            <a:xfrm>
              <a:off x="3626168" y="4759028"/>
              <a:ext cx="4073758" cy="1152000"/>
            </a:xfrm>
            <a:prstGeom prst="rect">
              <a:avLst/>
            </a:prstGeom>
            <a:noFill/>
            <a:ln w="9525">
              <a:solidFill>
                <a:srgbClr val="00926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1" name="Text Box 319"/>
            <p:cNvSpPr txBox="1">
              <a:spLocks noChangeAspect="1" noChangeArrowheads="1"/>
            </p:cNvSpPr>
            <p:nvPr/>
          </p:nvSpPr>
          <p:spPr bwMode="auto">
            <a:xfrm rot="20730919">
              <a:off x="5797440" y="5352902"/>
              <a:ext cx="538243" cy="110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6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22 </a:t>
              </a:r>
              <a:r>
                <a:rPr lang="ru-RU" sz="6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км  </a:t>
              </a:r>
              <a:endParaRPr lang="ru-RU" sz="6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3626166" y="4536143"/>
              <a:ext cx="4073759" cy="276999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ru-RU" sz="1200" b="1" dirty="0" smtClean="0">
                  <a:solidFill>
                    <a:schemeClr val="tx2"/>
                  </a:solidFill>
                </a:rPr>
                <a:t>Утилизация ПНГ 2010 г.: 7%</a:t>
              </a:r>
            </a:p>
          </p:txBody>
        </p:sp>
      </p:grpSp>
      <p:sp>
        <p:nvSpPr>
          <p:cNvPr id="90" name="TextBox 89"/>
          <p:cNvSpPr txBox="1"/>
          <p:nvPr/>
        </p:nvSpPr>
        <p:spPr>
          <a:xfrm>
            <a:off x="3335130" y="1078594"/>
            <a:ext cx="5652000" cy="992571"/>
          </a:xfrm>
          <a:prstGeom prst="rect">
            <a:avLst/>
          </a:prstGeom>
          <a:noFill/>
        </p:spPr>
        <p:txBody>
          <a:bodyPr wrap="square" lIns="91432" tIns="45716" rIns="91432" bIns="45716" rtlCol="0">
            <a:spAutoFit/>
          </a:bodyPr>
          <a:lstStyle/>
          <a:p>
            <a:pPr marL="177800" lvl="1" indent="-177800">
              <a:spcBef>
                <a:spcPts val="0"/>
              </a:spcBef>
              <a:spcAft>
                <a:spcPts val="300"/>
              </a:spcAft>
              <a:buFont typeface="Wingdings" pitchFamily="2" charset="2"/>
              <a:buChar char="§"/>
              <a:tabLst>
                <a:tab pos="542925" algn="l"/>
              </a:tabLst>
            </a:pPr>
            <a:r>
              <a:rPr lang="ru-RU" sz="1400" b="1" dirty="0" smtClean="0"/>
              <a:t>Описание:</a:t>
            </a:r>
            <a:r>
              <a:rPr lang="ru-RU" sz="1400" dirty="0" smtClean="0"/>
              <a:t> Расширение узких мест системе транспорта ПНГ и </a:t>
            </a:r>
            <a:r>
              <a:rPr lang="ru-RU" sz="1400" dirty="0" smtClean="0"/>
              <a:t>ГПЗ </a:t>
            </a:r>
          </a:p>
          <a:p>
            <a:pPr marL="177800" lvl="1" indent="-177800">
              <a:spcBef>
                <a:spcPts val="0"/>
              </a:spcBef>
              <a:spcAft>
                <a:spcPts val="300"/>
              </a:spcAft>
              <a:buFont typeface="Wingdings" pitchFamily="2" charset="2"/>
              <a:buChar char="§"/>
              <a:tabLst>
                <a:tab pos="542925" algn="l"/>
              </a:tabLst>
            </a:pPr>
            <a:r>
              <a:rPr lang="ru-RU" sz="1400" b="1" dirty="0" smtClean="0"/>
              <a:t>Экономика</a:t>
            </a:r>
            <a:r>
              <a:rPr lang="ru-RU" sz="1400" b="1" dirty="0" smtClean="0"/>
              <a:t>: </a:t>
            </a:r>
            <a:r>
              <a:rPr lang="ru-RU" sz="1400" dirty="0" smtClean="0"/>
              <a:t>Капвложения: 3,7 млрд. руб.</a:t>
            </a:r>
            <a:r>
              <a:rPr lang="ru-RU" sz="1400" b="1" dirty="0" smtClean="0"/>
              <a:t> </a:t>
            </a:r>
            <a:r>
              <a:rPr lang="ru-RU" sz="1400" dirty="0" smtClean="0"/>
              <a:t>Экономика проекта маржинальная, проект реализуется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613810" y="742151"/>
            <a:ext cx="8352000" cy="30776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lIns="91432" tIns="45716" rIns="91432" bIns="45716" rtlCol="0">
            <a:spAutoFit/>
          </a:bodyPr>
          <a:lstStyle/>
          <a:p>
            <a:pPr algn="ctr"/>
            <a:r>
              <a:rPr lang="ru-RU" sz="1400" b="1" dirty="0" err="1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Вынгапуровская</a:t>
            </a:r>
            <a:r>
              <a:rPr lang="ru-RU" sz="1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группа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3330558" y="2653526"/>
            <a:ext cx="5688000" cy="1963606"/>
          </a:xfrm>
          <a:prstGeom prst="rect">
            <a:avLst/>
          </a:prstGeom>
          <a:noFill/>
        </p:spPr>
        <p:txBody>
          <a:bodyPr wrap="square" lIns="91432" tIns="45716" rIns="91432" bIns="45716" rtlCol="0">
            <a:spAutoFit/>
          </a:bodyPr>
          <a:lstStyle/>
          <a:p>
            <a:pPr marL="177800" lvl="1" indent="-177800">
              <a:spcBef>
                <a:spcPts val="0"/>
              </a:spcBef>
              <a:spcAft>
                <a:spcPts val="300"/>
              </a:spcAft>
              <a:buFont typeface="Wingdings" pitchFamily="2" charset="2"/>
              <a:buChar char="§"/>
              <a:tabLst>
                <a:tab pos="628650" algn="l"/>
              </a:tabLst>
            </a:pPr>
            <a:r>
              <a:rPr lang="ru-RU" sz="1400" b="1" dirty="0" smtClean="0"/>
              <a:t>Описание:</a:t>
            </a:r>
            <a:r>
              <a:rPr lang="ru-RU" sz="1400" dirty="0" smtClean="0"/>
              <a:t> В радиусе </a:t>
            </a:r>
            <a:r>
              <a:rPr lang="en-US" sz="1400" dirty="0" smtClean="0"/>
              <a:t>&gt;</a:t>
            </a:r>
            <a:r>
              <a:rPr lang="ru-RU" sz="1400" dirty="0" smtClean="0"/>
              <a:t>150 км полностью отсутствует транспортная </a:t>
            </a:r>
            <a:r>
              <a:rPr lang="ru-RU" sz="1400" dirty="0" smtClean="0"/>
              <a:t>инфраструктура</a:t>
            </a:r>
          </a:p>
          <a:p>
            <a:pPr marL="177800" lvl="1" indent="-177800">
              <a:spcBef>
                <a:spcPts val="0"/>
              </a:spcBef>
              <a:spcAft>
                <a:spcPts val="300"/>
              </a:spcAft>
              <a:buFont typeface="Wingdings" pitchFamily="2" charset="2"/>
              <a:buChar char="§"/>
              <a:tabLst>
                <a:tab pos="628650" algn="l"/>
              </a:tabLst>
            </a:pPr>
            <a:r>
              <a:rPr lang="ru-RU" sz="1400" dirty="0" smtClean="0"/>
              <a:t>Общие </a:t>
            </a:r>
            <a:r>
              <a:rPr lang="ru-RU" sz="1400" dirty="0" smtClean="0"/>
              <a:t>запасы нефти (А</a:t>
            </a:r>
            <a:r>
              <a:rPr lang="en-US" sz="1400" dirty="0" smtClean="0"/>
              <a:t>BC1</a:t>
            </a:r>
            <a:r>
              <a:rPr lang="ru-RU" sz="1400" dirty="0" smtClean="0"/>
              <a:t>+</a:t>
            </a:r>
            <a:r>
              <a:rPr lang="en-US" sz="1400" dirty="0" smtClean="0"/>
              <a:t>C2</a:t>
            </a:r>
            <a:r>
              <a:rPr lang="ru-RU" sz="1400" dirty="0" smtClean="0"/>
              <a:t>) около 20 млн. т нефти, текущая добыча  нефти - 1 млн. т и ПНГ - 240 млн. куб.м.</a:t>
            </a:r>
          </a:p>
          <a:p>
            <a:pPr marL="177800" lvl="1" indent="-177800" algn="just">
              <a:lnSpc>
                <a:spcPct val="105000"/>
              </a:lnSpc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§"/>
              <a:tabLst>
                <a:tab pos="628650" algn="l"/>
              </a:tabLst>
            </a:pPr>
            <a:r>
              <a:rPr lang="ru-RU" sz="1400" b="1" dirty="0" smtClean="0"/>
              <a:t>Экономика: </a:t>
            </a:r>
            <a:r>
              <a:rPr lang="ru-RU" sz="1400" dirty="0" smtClean="0"/>
              <a:t>Капвложения более 8 млрд. руб.</a:t>
            </a:r>
            <a:r>
              <a:rPr lang="ru-RU" sz="1400" b="1" dirty="0" smtClean="0"/>
              <a:t> </a:t>
            </a:r>
            <a:r>
              <a:rPr lang="ru-RU" sz="1400" dirty="0" smtClean="0"/>
              <a:t>Отрицательная экономика утилизации ПНГ делает общую экономику разработки месторождений неэффективной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3338766" y="2329828"/>
            <a:ext cx="5616000" cy="30776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lIns="91432" tIns="45716" rIns="91432" bIns="45716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Отдаленные месторождения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607637" y="6203421"/>
            <a:ext cx="78712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Требование </a:t>
            </a:r>
            <a:r>
              <a:rPr lang="ru-RU" sz="1600" b="1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 достижению 5% сжигания </a:t>
            </a:r>
            <a:r>
              <a:rPr lang="ru-RU" sz="1600" b="1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для удаленных месторождений может </a:t>
            </a:r>
            <a:r>
              <a:rPr lang="ru-RU" sz="1600" b="1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привести к сокращению добычи нефти</a:t>
            </a:r>
            <a:endParaRPr lang="ru-RU" sz="1600" b="1" dirty="0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9" name="Text Box 125"/>
          <p:cNvSpPr txBox="1">
            <a:spLocks noChangeArrowheads="1"/>
          </p:cNvSpPr>
          <p:nvPr/>
        </p:nvSpPr>
        <p:spPr bwMode="auto">
          <a:xfrm>
            <a:off x="446031" y="361908"/>
            <a:ext cx="8460000" cy="338554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latin typeface="Verdana" pitchFamily="34" charset="0"/>
              </a:rPr>
              <a:t>На примере месторождений ОАО «Газпром нефть» в ЯНАО</a:t>
            </a:r>
            <a:endParaRPr lang="ru-RU" sz="1200" b="1" i="1" dirty="0" smtClean="0">
              <a:latin typeface="Verdana" pitchFamily="34" charset="0"/>
            </a:endParaRPr>
          </a:p>
        </p:txBody>
      </p:sp>
      <p:sp>
        <p:nvSpPr>
          <p:cNvPr id="70" name="Прямоугольник 69"/>
          <p:cNvSpPr/>
          <p:nvPr/>
        </p:nvSpPr>
        <p:spPr bwMode="auto">
          <a:xfrm>
            <a:off x="7868256" y="5330144"/>
            <a:ext cx="108012" cy="115080"/>
          </a:xfrm>
          <a:prstGeom prst="rect">
            <a:avLst/>
          </a:prstGeom>
          <a:solidFill>
            <a:srgbClr val="009261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2" name="Прямоугольник 71"/>
          <p:cNvSpPr/>
          <p:nvPr/>
        </p:nvSpPr>
        <p:spPr bwMode="auto">
          <a:xfrm>
            <a:off x="7868256" y="5128661"/>
            <a:ext cx="108012" cy="115080"/>
          </a:xfrm>
          <a:prstGeom prst="rect">
            <a:avLst/>
          </a:prstGeom>
          <a:solidFill>
            <a:srgbClr val="B1AD63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3" name="Прямоугольник 72"/>
          <p:cNvSpPr/>
          <p:nvPr/>
        </p:nvSpPr>
        <p:spPr bwMode="auto">
          <a:xfrm>
            <a:off x="7868256" y="5538083"/>
            <a:ext cx="108012" cy="1150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7954323" y="5063819"/>
            <a:ext cx="91621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В разработке</a:t>
            </a:r>
            <a:endParaRPr lang="ru-RU" sz="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7976268" y="5272528"/>
            <a:ext cx="91621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ОПР</a:t>
            </a:r>
            <a:endParaRPr lang="ru-RU" sz="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7976268" y="5488220"/>
            <a:ext cx="91621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ГРР</a:t>
            </a:r>
            <a:endParaRPr lang="ru-RU" sz="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2" name="Rectangle 3"/>
          <p:cNvSpPr>
            <a:spLocks noChangeArrowheads="1"/>
          </p:cNvSpPr>
          <p:nvPr/>
        </p:nvSpPr>
        <p:spPr bwMode="auto">
          <a:xfrm>
            <a:off x="457200" y="51556"/>
            <a:ext cx="8460000" cy="3046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>
              <a:lnSpc>
                <a:spcPct val="90000"/>
              </a:lnSpc>
            </a:pPr>
            <a:r>
              <a:rPr lang="ru-RU" sz="2200" dirty="0" smtClean="0">
                <a:latin typeface="Impact" pitchFamily="34" charset="0"/>
              </a:rPr>
              <a:t>Экономика утилизации ПНГ </a:t>
            </a:r>
            <a:r>
              <a:rPr lang="ru-RU" sz="2200" dirty="0" smtClean="0">
                <a:latin typeface="Impact" pitchFamily="34" charset="0"/>
              </a:rPr>
              <a:t>удаленного</a:t>
            </a:r>
            <a:r>
              <a:rPr lang="ru-RU" sz="2200" dirty="0" smtClean="0">
                <a:latin typeface="Impact" pitchFamily="34" charset="0"/>
              </a:rPr>
              <a:t> месторождения</a:t>
            </a:r>
            <a:endParaRPr lang="ru-RU" sz="1200" dirty="0">
              <a:latin typeface="Impact" pitchFamily="34" charset="0"/>
            </a:endParaRPr>
          </a:p>
        </p:txBody>
      </p:sp>
      <p:graphicFrame>
        <p:nvGraphicFramePr>
          <p:cNvPr id="69" name="Диаграмма 68"/>
          <p:cNvGraphicFramePr/>
          <p:nvPr/>
        </p:nvGraphicFramePr>
        <p:xfrm>
          <a:off x="684000" y="982629"/>
          <a:ext cx="8460000" cy="496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7" name="Прямоугольник 76"/>
          <p:cNvSpPr/>
          <p:nvPr/>
        </p:nvSpPr>
        <p:spPr bwMode="auto">
          <a:xfrm>
            <a:off x="3987792" y="1711302"/>
            <a:ext cx="2957553" cy="2227292"/>
          </a:xfrm>
          <a:prstGeom prst="rect">
            <a:avLst/>
          </a:prstGeom>
          <a:noFill/>
          <a:ln w="1587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539552" y="6054387"/>
            <a:ext cx="842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Льгота по НДПИ может сделать реализацию проектов по утилизации ПНГ на удаленных месторождениях экономически целесообразной</a:t>
            </a:r>
            <a:endParaRPr lang="ru-RU" sz="1600" b="1" dirty="0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81" name="TextBox 80"/>
          <p:cNvSpPr txBox="1"/>
          <p:nvPr/>
        </p:nvSpPr>
        <p:spPr>
          <a:xfrm rot="16200000">
            <a:off x="-230326" y="1419901"/>
            <a:ext cx="15208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млрд. руб.</a:t>
            </a:r>
            <a:endParaRPr lang="ru-RU" sz="12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8" name="Скругленная прямоугольная выноска 7"/>
          <p:cNvSpPr/>
          <p:nvPr/>
        </p:nvSpPr>
        <p:spPr bwMode="auto">
          <a:xfrm>
            <a:off x="4122731" y="841903"/>
            <a:ext cx="2019328" cy="578882"/>
          </a:xfrm>
          <a:prstGeom prst="wedgeRoundRectCallout">
            <a:avLst>
              <a:gd name="adj1" fmla="val 13758"/>
              <a:gd name="adj2" fmla="val 99796"/>
              <a:gd name="adj3" fmla="val 16667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Доходы бюджета –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21,7 млрд. руб.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2" name="Rectangle 3"/>
          <p:cNvSpPr>
            <a:spLocks noChangeArrowheads="1"/>
          </p:cNvSpPr>
          <p:nvPr/>
        </p:nvSpPr>
        <p:spPr bwMode="auto">
          <a:xfrm>
            <a:off x="457200" y="82600"/>
            <a:ext cx="8229600" cy="3046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>
              <a:lnSpc>
                <a:spcPct val="90000"/>
              </a:lnSpc>
            </a:pPr>
            <a:r>
              <a:rPr lang="ru-RU" sz="2200" dirty="0" smtClean="0">
                <a:latin typeface="Impact" pitchFamily="34" charset="0"/>
              </a:rPr>
              <a:t>Влияние платы за выбросы на нефтяную отрасль</a:t>
            </a:r>
            <a:endParaRPr lang="ru-RU" sz="2200" dirty="0" smtClean="0">
              <a:latin typeface="Impact" pitchFamily="34" charset="0"/>
            </a:endParaRPr>
          </a:p>
        </p:txBody>
      </p:sp>
      <p:sp>
        <p:nvSpPr>
          <p:cNvPr id="26" name="Rectangle 26"/>
          <p:cNvSpPr>
            <a:spLocks noChangeArrowheads="1"/>
          </p:cNvSpPr>
          <p:nvPr/>
        </p:nvSpPr>
        <p:spPr bwMode="auto">
          <a:xfrm>
            <a:off x="1592631" y="471447"/>
            <a:ext cx="6156000" cy="5847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ru-RU" sz="1600" b="1" dirty="0" smtClean="0">
                <a:latin typeface="Verdana" pitchFamily="34" charset="0"/>
              </a:rPr>
              <a:t>Экономические показатели нефтедобывающей отрасли в 2010 г. (</a:t>
            </a:r>
            <a:r>
              <a:rPr lang="ru-RU" sz="1200" b="1" dirty="0" smtClean="0">
                <a:latin typeface="Verdana" pitchFamily="34" charset="0"/>
              </a:rPr>
              <a:t>трлн. руб.</a:t>
            </a:r>
            <a:r>
              <a:rPr lang="ru-RU" sz="1600" b="1" dirty="0" smtClean="0">
                <a:latin typeface="Verdana" pitchFamily="34" charset="0"/>
              </a:rPr>
              <a:t>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28596" y="6094449"/>
            <a:ext cx="842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Увеличение платы за выбросы при сжигании ПНГ в 100 раз не скажется на финансовом состоянии нефтяной отрасли</a:t>
            </a:r>
            <a:endParaRPr lang="ru-RU" sz="1600" b="1" dirty="0" smtClean="0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8" name="Rectangle 70"/>
          <p:cNvSpPr>
            <a:spLocks noChangeArrowheads="1"/>
          </p:cNvSpPr>
          <p:nvPr/>
        </p:nvSpPr>
        <p:spPr bwMode="auto">
          <a:xfrm>
            <a:off x="1979577" y="1243350"/>
            <a:ext cx="3780000" cy="360000"/>
          </a:xfrm>
          <a:prstGeom prst="rect">
            <a:avLst/>
          </a:prstGeom>
          <a:solidFill>
            <a:srgbClr val="7A7AD4"/>
          </a:solidFill>
          <a:ln w="19050" algn="ctr">
            <a:noFill/>
            <a:round/>
            <a:headEnd/>
            <a:tailEnd/>
          </a:ln>
          <a:effectLst>
            <a:innerShdw blurRad="114300">
              <a:schemeClr val="accent2">
                <a:lumMod val="50000"/>
              </a:schemeClr>
            </a:innerShdw>
          </a:effectLst>
        </p:spPr>
        <p:txBody>
          <a:bodyPr anchor="ctr"/>
          <a:lstStyle/>
          <a:p>
            <a:pPr algn="ctr">
              <a:tabLst>
                <a:tab pos="571500" algn="l"/>
              </a:tabLst>
              <a:defRPr/>
            </a:pPr>
            <a:r>
              <a:rPr lang="ru-RU" sz="1600" b="1" dirty="0" smtClean="0">
                <a:solidFill>
                  <a:schemeClr val="bg1"/>
                </a:solidFill>
                <a:latin typeface="Verdana" pitchFamily="34" charset="0"/>
              </a:rPr>
              <a:t>Показатель</a:t>
            </a:r>
            <a:endParaRPr lang="ru-RU" sz="1600" b="1" dirty="0" smtClean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30" name="Rectangle 70"/>
          <p:cNvSpPr>
            <a:spLocks noChangeArrowheads="1"/>
          </p:cNvSpPr>
          <p:nvPr/>
        </p:nvSpPr>
        <p:spPr bwMode="auto">
          <a:xfrm>
            <a:off x="6034752" y="1238220"/>
            <a:ext cx="1404000" cy="360000"/>
          </a:xfrm>
          <a:prstGeom prst="rect">
            <a:avLst/>
          </a:prstGeom>
          <a:solidFill>
            <a:srgbClr val="7A7AD4"/>
          </a:solidFill>
          <a:ln w="19050" algn="ctr">
            <a:noFill/>
            <a:round/>
            <a:headEnd/>
            <a:tailEnd/>
          </a:ln>
          <a:effectLst>
            <a:innerShdw blurRad="114300">
              <a:schemeClr val="accent2">
                <a:lumMod val="50000"/>
              </a:schemeClr>
            </a:innerShdw>
          </a:effectLst>
        </p:spPr>
        <p:txBody>
          <a:bodyPr anchor="ctr"/>
          <a:lstStyle/>
          <a:p>
            <a:pPr algn="ctr">
              <a:tabLst>
                <a:tab pos="571500" algn="l"/>
              </a:tabLst>
              <a:defRPr/>
            </a:pPr>
            <a:r>
              <a:rPr lang="ru-RU" sz="1600" b="1" dirty="0" smtClean="0">
                <a:solidFill>
                  <a:schemeClr val="bg1"/>
                </a:solidFill>
                <a:latin typeface="Verdana" pitchFamily="34" charset="0"/>
              </a:rPr>
              <a:t>Значение</a:t>
            </a:r>
            <a:endParaRPr lang="ru-RU" sz="1600" b="1" dirty="0" smtClean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44" name="Rectangle 70"/>
          <p:cNvSpPr>
            <a:spLocks noChangeArrowheads="1"/>
          </p:cNvSpPr>
          <p:nvPr/>
        </p:nvSpPr>
        <p:spPr bwMode="auto">
          <a:xfrm>
            <a:off x="1979577" y="1812276"/>
            <a:ext cx="3780000" cy="3600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9050" algn="ctr">
            <a:noFill/>
            <a:round/>
            <a:headEnd/>
            <a:tailEnd/>
          </a:ln>
          <a:effectLst>
            <a:innerShdw blurRad="114300">
              <a:schemeClr val="accent2">
                <a:lumMod val="50000"/>
              </a:schemeClr>
            </a:innerShdw>
          </a:effectLst>
        </p:spPr>
        <p:txBody>
          <a:bodyPr anchor="ctr"/>
          <a:lstStyle/>
          <a:p>
            <a:pPr>
              <a:defRPr/>
            </a:pPr>
            <a:r>
              <a:rPr lang="ru-RU" sz="1600" dirty="0" smtClean="0">
                <a:latin typeface="Verdana" pitchFamily="34" charset="0"/>
              </a:rPr>
              <a:t>Выручка</a:t>
            </a:r>
            <a:endParaRPr lang="ru-RU" sz="1400" dirty="0" smtClean="0">
              <a:latin typeface="Verdana" pitchFamily="34" charset="0"/>
            </a:endParaRPr>
          </a:p>
        </p:txBody>
      </p:sp>
      <p:sp>
        <p:nvSpPr>
          <p:cNvPr id="46" name="Rectangle 70"/>
          <p:cNvSpPr>
            <a:spLocks noChangeArrowheads="1"/>
          </p:cNvSpPr>
          <p:nvPr/>
        </p:nvSpPr>
        <p:spPr bwMode="auto">
          <a:xfrm>
            <a:off x="6034752" y="1807879"/>
            <a:ext cx="1404000" cy="3600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9050" algn="ctr">
            <a:noFill/>
            <a:round/>
            <a:headEnd/>
            <a:tailEnd/>
          </a:ln>
          <a:effectLst>
            <a:innerShdw blurRad="114300">
              <a:schemeClr val="accent2">
                <a:lumMod val="50000"/>
              </a:schemeClr>
            </a:innerShdw>
          </a:effectLst>
        </p:spPr>
        <p:txBody>
          <a:bodyPr anchor="ctr"/>
          <a:lstStyle/>
          <a:p>
            <a:pPr algn="ctr">
              <a:defRPr/>
            </a:pPr>
            <a:r>
              <a:rPr lang="ru-RU" sz="1600" dirty="0" smtClean="0">
                <a:latin typeface="Verdana" pitchFamily="34" charset="0"/>
              </a:rPr>
              <a:t>5</a:t>
            </a:r>
            <a:r>
              <a:rPr lang="ru-RU" sz="1600" dirty="0" smtClean="0">
                <a:latin typeface="Verdana" pitchFamily="34" charset="0"/>
              </a:rPr>
              <a:t>,9</a:t>
            </a:r>
            <a:endParaRPr lang="ru-RU" sz="1400" dirty="0" smtClean="0">
              <a:latin typeface="Verdana" pitchFamily="34" charset="0"/>
            </a:endParaRPr>
          </a:p>
        </p:txBody>
      </p:sp>
      <p:sp>
        <p:nvSpPr>
          <p:cNvPr id="47" name="Rectangle 70"/>
          <p:cNvSpPr>
            <a:spLocks noChangeArrowheads="1"/>
          </p:cNvSpPr>
          <p:nvPr/>
        </p:nvSpPr>
        <p:spPr bwMode="auto">
          <a:xfrm>
            <a:off x="1979577" y="2381202"/>
            <a:ext cx="3780000" cy="3600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9050" algn="ctr">
            <a:noFill/>
            <a:round/>
            <a:headEnd/>
            <a:tailEnd/>
          </a:ln>
          <a:effectLst>
            <a:innerShdw blurRad="114300">
              <a:schemeClr val="accent2">
                <a:lumMod val="50000"/>
              </a:schemeClr>
            </a:innerShdw>
          </a:effectLst>
        </p:spPr>
        <p:txBody>
          <a:bodyPr anchor="ctr"/>
          <a:lstStyle/>
          <a:p>
            <a:pPr>
              <a:defRPr/>
            </a:pPr>
            <a:r>
              <a:rPr lang="ru-RU" sz="1600" dirty="0" smtClean="0">
                <a:latin typeface="Verdana" pitchFamily="34" charset="0"/>
              </a:rPr>
              <a:t>Налоги</a:t>
            </a:r>
            <a:endParaRPr lang="ru-RU" sz="1400" dirty="0" smtClean="0">
              <a:latin typeface="Verdana" pitchFamily="34" charset="0"/>
            </a:endParaRPr>
          </a:p>
        </p:txBody>
      </p:sp>
      <p:sp>
        <p:nvSpPr>
          <p:cNvPr id="49" name="Rectangle 70"/>
          <p:cNvSpPr>
            <a:spLocks noChangeArrowheads="1"/>
          </p:cNvSpPr>
          <p:nvPr/>
        </p:nvSpPr>
        <p:spPr bwMode="auto">
          <a:xfrm>
            <a:off x="6034752" y="2377538"/>
            <a:ext cx="1404000" cy="3600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9050" algn="ctr">
            <a:noFill/>
            <a:round/>
            <a:headEnd/>
            <a:tailEnd/>
          </a:ln>
          <a:effectLst>
            <a:innerShdw blurRad="114300">
              <a:schemeClr val="accent2">
                <a:lumMod val="50000"/>
              </a:schemeClr>
            </a:innerShdw>
          </a:effectLst>
        </p:spPr>
        <p:txBody>
          <a:bodyPr anchor="ctr"/>
          <a:lstStyle/>
          <a:p>
            <a:pPr algn="ctr">
              <a:defRPr/>
            </a:pPr>
            <a:r>
              <a:rPr lang="ru-RU" sz="1600" dirty="0" smtClean="0">
                <a:latin typeface="Verdana" pitchFamily="34" charset="0"/>
              </a:rPr>
              <a:t>3,6</a:t>
            </a:r>
            <a:endParaRPr lang="ru-RU" sz="1400" dirty="0" smtClean="0">
              <a:latin typeface="Verdana" pitchFamily="34" charset="0"/>
            </a:endParaRPr>
          </a:p>
        </p:txBody>
      </p:sp>
      <p:sp>
        <p:nvSpPr>
          <p:cNvPr id="50" name="Rectangle 70"/>
          <p:cNvSpPr>
            <a:spLocks noChangeArrowheads="1"/>
          </p:cNvSpPr>
          <p:nvPr/>
        </p:nvSpPr>
        <p:spPr bwMode="auto">
          <a:xfrm>
            <a:off x="1979577" y="2950128"/>
            <a:ext cx="3780000" cy="3960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9050" algn="ctr">
            <a:noFill/>
            <a:round/>
            <a:headEnd/>
            <a:tailEnd/>
          </a:ln>
          <a:effectLst>
            <a:innerShdw blurRad="114300">
              <a:schemeClr val="accent2">
                <a:lumMod val="50000"/>
              </a:schemeClr>
            </a:innerShdw>
          </a:effectLst>
        </p:spPr>
        <p:txBody>
          <a:bodyPr anchor="ctr"/>
          <a:lstStyle/>
          <a:p>
            <a:pPr>
              <a:defRPr/>
            </a:pPr>
            <a:r>
              <a:rPr lang="ru-RU" sz="1600" dirty="0" smtClean="0">
                <a:latin typeface="Verdana" pitchFamily="34" charset="0"/>
              </a:rPr>
              <a:t>Операционный денежный поток</a:t>
            </a:r>
            <a:endParaRPr lang="ru-RU" sz="1400" dirty="0" smtClean="0">
              <a:latin typeface="Verdana" pitchFamily="34" charset="0"/>
            </a:endParaRPr>
          </a:p>
        </p:txBody>
      </p:sp>
      <p:sp>
        <p:nvSpPr>
          <p:cNvPr id="52" name="Rectangle 70"/>
          <p:cNvSpPr>
            <a:spLocks noChangeArrowheads="1"/>
          </p:cNvSpPr>
          <p:nvPr/>
        </p:nvSpPr>
        <p:spPr bwMode="auto">
          <a:xfrm>
            <a:off x="6034752" y="2947197"/>
            <a:ext cx="1404000" cy="3960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9050" algn="ctr">
            <a:noFill/>
            <a:round/>
            <a:headEnd/>
            <a:tailEnd/>
          </a:ln>
          <a:effectLst>
            <a:innerShdw blurRad="114300">
              <a:schemeClr val="accent2">
                <a:lumMod val="50000"/>
              </a:schemeClr>
            </a:innerShdw>
          </a:effectLst>
        </p:spPr>
        <p:txBody>
          <a:bodyPr anchor="ctr"/>
          <a:lstStyle/>
          <a:p>
            <a:pPr algn="ctr">
              <a:defRPr/>
            </a:pPr>
            <a:r>
              <a:rPr lang="ru-RU" sz="1600" dirty="0" smtClean="0">
                <a:latin typeface="Verdana" pitchFamily="34" charset="0"/>
              </a:rPr>
              <a:t>1</a:t>
            </a:r>
            <a:r>
              <a:rPr lang="ru-RU" sz="1600" dirty="0" smtClean="0">
                <a:latin typeface="Verdana" pitchFamily="34" charset="0"/>
              </a:rPr>
              <a:t>,1</a:t>
            </a:r>
            <a:endParaRPr lang="ru-RU" sz="1400" dirty="0" smtClean="0">
              <a:latin typeface="Verdana" pitchFamily="34" charset="0"/>
            </a:endParaRPr>
          </a:p>
        </p:txBody>
      </p:sp>
      <p:sp>
        <p:nvSpPr>
          <p:cNvPr id="53" name="Rectangle 70"/>
          <p:cNvSpPr>
            <a:spLocks noChangeArrowheads="1"/>
          </p:cNvSpPr>
          <p:nvPr/>
        </p:nvSpPr>
        <p:spPr bwMode="auto">
          <a:xfrm>
            <a:off x="1979577" y="3555054"/>
            <a:ext cx="3780000" cy="3960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9050" algn="ctr">
            <a:noFill/>
            <a:round/>
            <a:headEnd/>
            <a:tailEnd/>
          </a:ln>
          <a:effectLst>
            <a:innerShdw blurRad="114300">
              <a:schemeClr val="accent2">
                <a:lumMod val="50000"/>
              </a:schemeClr>
            </a:innerShdw>
          </a:effectLst>
        </p:spPr>
        <p:txBody>
          <a:bodyPr anchor="ctr"/>
          <a:lstStyle/>
          <a:p>
            <a:pPr>
              <a:defRPr/>
            </a:pPr>
            <a:r>
              <a:rPr lang="ru-RU" sz="1600" dirty="0" smtClean="0">
                <a:latin typeface="Verdana" pitchFamily="34" charset="0"/>
              </a:rPr>
              <a:t>Инвестиции в разведку и добычу</a:t>
            </a:r>
            <a:endParaRPr lang="ru-RU" sz="1400" dirty="0" smtClean="0">
              <a:latin typeface="Verdana" pitchFamily="34" charset="0"/>
            </a:endParaRPr>
          </a:p>
        </p:txBody>
      </p:sp>
      <p:sp>
        <p:nvSpPr>
          <p:cNvPr id="55" name="Rectangle 70"/>
          <p:cNvSpPr>
            <a:spLocks noChangeArrowheads="1"/>
          </p:cNvSpPr>
          <p:nvPr/>
        </p:nvSpPr>
        <p:spPr bwMode="auto">
          <a:xfrm>
            <a:off x="6034752" y="3552856"/>
            <a:ext cx="1404000" cy="3960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9050" algn="ctr">
            <a:noFill/>
            <a:round/>
            <a:headEnd/>
            <a:tailEnd/>
          </a:ln>
          <a:effectLst>
            <a:innerShdw blurRad="114300">
              <a:schemeClr val="accent2">
                <a:lumMod val="50000"/>
              </a:schemeClr>
            </a:innerShdw>
          </a:effectLst>
        </p:spPr>
        <p:txBody>
          <a:bodyPr anchor="ctr"/>
          <a:lstStyle/>
          <a:p>
            <a:pPr algn="ctr">
              <a:defRPr/>
            </a:pPr>
            <a:r>
              <a:rPr lang="ru-RU" sz="1600" dirty="0" smtClean="0">
                <a:latin typeface="Verdana" pitchFamily="34" charset="0"/>
              </a:rPr>
              <a:t>0</a:t>
            </a:r>
            <a:r>
              <a:rPr lang="ru-RU" sz="1600" dirty="0" smtClean="0">
                <a:latin typeface="Verdana" pitchFamily="34" charset="0"/>
              </a:rPr>
              <a:t>,8</a:t>
            </a:r>
            <a:endParaRPr lang="ru-RU" sz="1400" dirty="0" smtClean="0">
              <a:latin typeface="Verdana" pitchFamily="34" charset="0"/>
            </a:endParaRPr>
          </a:p>
        </p:txBody>
      </p:sp>
      <p:sp>
        <p:nvSpPr>
          <p:cNvPr id="56" name="Rectangle 70"/>
          <p:cNvSpPr>
            <a:spLocks noChangeArrowheads="1"/>
          </p:cNvSpPr>
          <p:nvPr/>
        </p:nvSpPr>
        <p:spPr bwMode="auto">
          <a:xfrm>
            <a:off x="1979577" y="4764906"/>
            <a:ext cx="3780000" cy="3960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9050" algn="ctr">
            <a:noFill/>
            <a:round/>
            <a:headEnd/>
            <a:tailEnd/>
          </a:ln>
          <a:effectLst>
            <a:innerShdw blurRad="114300">
              <a:schemeClr val="accent2">
                <a:lumMod val="50000"/>
              </a:schemeClr>
            </a:innerShdw>
          </a:effectLst>
        </p:spPr>
        <p:txBody>
          <a:bodyPr anchor="ctr"/>
          <a:lstStyle/>
          <a:p>
            <a:pPr>
              <a:defRPr/>
            </a:pPr>
            <a:r>
              <a:rPr lang="ru-RU" sz="1600" dirty="0" smtClean="0">
                <a:latin typeface="Verdana" pitchFamily="34" charset="0"/>
              </a:rPr>
              <a:t>Инвестиции в утилизацию ПНГ</a:t>
            </a:r>
            <a:endParaRPr lang="ru-RU" sz="1400" dirty="0" smtClean="0">
              <a:latin typeface="Verdana" pitchFamily="34" charset="0"/>
            </a:endParaRPr>
          </a:p>
        </p:txBody>
      </p:sp>
      <p:sp>
        <p:nvSpPr>
          <p:cNvPr id="58" name="Rectangle 70"/>
          <p:cNvSpPr>
            <a:spLocks noChangeArrowheads="1"/>
          </p:cNvSpPr>
          <p:nvPr/>
        </p:nvSpPr>
        <p:spPr bwMode="auto">
          <a:xfrm>
            <a:off x="6034752" y="4764174"/>
            <a:ext cx="1404000" cy="3960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9050" algn="ctr">
            <a:noFill/>
            <a:round/>
            <a:headEnd/>
            <a:tailEnd/>
          </a:ln>
          <a:effectLst>
            <a:innerShdw blurRad="114300">
              <a:schemeClr val="accent2">
                <a:lumMod val="50000"/>
              </a:schemeClr>
            </a:innerShdw>
          </a:effectLst>
        </p:spPr>
        <p:txBody>
          <a:bodyPr anchor="ctr"/>
          <a:lstStyle/>
          <a:p>
            <a:pPr algn="ctr">
              <a:defRPr/>
            </a:pPr>
            <a:r>
              <a:rPr lang="ru-RU" sz="1600" dirty="0" smtClean="0">
                <a:latin typeface="Verdana" pitchFamily="34" charset="0"/>
              </a:rPr>
              <a:t>0</a:t>
            </a:r>
            <a:r>
              <a:rPr lang="ru-RU" sz="1600" dirty="0" smtClean="0">
                <a:latin typeface="Verdana" pitchFamily="34" charset="0"/>
              </a:rPr>
              <a:t>,05</a:t>
            </a:r>
            <a:endParaRPr lang="ru-RU" sz="1400" dirty="0" smtClean="0">
              <a:latin typeface="Verdana" pitchFamily="34" charset="0"/>
            </a:endParaRPr>
          </a:p>
        </p:txBody>
      </p:sp>
      <p:sp>
        <p:nvSpPr>
          <p:cNvPr id="59" name="Rectangle 70"/>
          <p:cNvSpPr>
            <a:spLocks noChangeArrowheads="1"/>
          </p:cNvSpPr>
          <p:nvPr/>
        </p:nvSpPr>
        <p:spPr bwMode="auto">
          <a:xfrm>
            <a:off x="1983968" y="4159980"/>
            <a:ext cx="3780000" cy="3960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9050" algn="ctr">
            <a:noFill/>
            <a:round/>
            <a:headEnd/>
            <a:tailEnd/>
          </a:ln>
          <a:effectLst>
            <a:innerShdw blurRad="114300">
              <a:schemeClr val="accent2">
                <a:lumMod val="50000"/>
              </a:schemeClr>
            </a:innerShdw>
          </a:effectLst>
        </p:spPr>
        <p:txBody>
          <a:bodyPr anchor="ctr"/>
          <a:lstStyle/>
          <a:p>
            <a:pPr>
              <a:defRPr/>
            </a:pPr>
            <a:r>
              <a:rPr lang="ru-RU" sz="1600" dirty="0" smtClean="0">
                <a:latin typeface="Verdana" pitchFamily="34" charset="0"/>
              </a:rPr>
              <a:t>Свободный денежный поток</a:t>
            </a:r>
            <a:endParaRPr lang="ru-RU" sz="1400" dirty="0" smtClean="0">
              <a:latin typeface="Verdana" pitchFamily="34" charset="0"/>
            </a:endParaRPr>
          </a:p>
        </p:txBody>
      </p:sp>
      <p:sp>
        <p:nvSpPr>
          <p:cNvPr id="61" name="Rectangle 70"/>
          <p:cNvSpPr>
            <a:spLocks noChangeArrowheads="1"/>
          </p:cNvSpPr>
          <p:nvPr/>
        </p:nvSpPr>
        <p:spPr bwMode="auto">
          <a:xfrm>
            <a:off x="6034752" y="4158515"/>
            <a:ext cx="1404000" cy="3960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9050" algn="ctr">
            <a:noFill/>
            <a:round/>
            <a:headEnd/>
            <a:tailEnd/>
          </a:ln>
          <a:effectLst>
            <a:innerShdw blurRad="114300">
              <a:schemeClr val="accent2">
                <a:lumMod val="50000"/>
              </a:schemeClr>
            </a:innerShdw>
          </a:effectLst>
        </p:spPr>
        <p:txBody>
          <a:bodyPr anchor="ctr"/>
          <a:lstStyle/>
          <a:p>
            <a:pPr algn="ctr">
              <a:defRPr/>
            </a:pPr>
            <a:r>
              <a:rPr lang="ru-RU" sz="1600" dirty="0" smtClean="0">
                <a:latin typeface="Verdana" pitchFamily="34" charset="0"/>
              </a:rPr>
              <a:t>0</a:t>
            </a:r>
            <a:r>
              <a:rPr lang="ru-RU" sz="1600" dirty="0" smtClean="0">
                <a:latin typeface="Verdana" pitchFamily="34" charset="0"/>
              </a:rPr>
              <a:t>,3</a:t>
            </a:r>
            <a:endParaRPr lang="ru-RU" sz="1400" dirty="0" smtClean="0">
              <a:latin typeface="Verdana" pitchFamily="34" charset="0"/>
            </a:endParaRPr>
          </a:p>
        </p:txBody>
      </p:sp>
      <p:sp>
        <p:nvSpPr>
          <p:cNvPr id="62" name="Rectangle 70"/>
          <p:cNvSpPr>
            <a:spLocks noChangeArrowheads="1"/>
          </p:cNvSpPr>
          <p:nvPr/>
        </p:nvSpPr>
        <p:spPr bwMode="auto">
          <a:xfrm>
            <a:off x="1979577" y="5369832"/>
            <a:ext cx="3780000" cy="3960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9050" algn="ctr">
            <a:noFill/>
            <a:round/>
            <a:headEnd/>
            <a:tailEnd/>
          </a:ln>
          <a:effectLst>
            <a:innerShdw blurRad="114300">
              <a:schemeClr val="accent2">
                <a:lumMod val="50000"/>
              </a:schemeClr>
            </a:innerShdw>
          </a:effectLst>
        </p:spPr>
        <p:txBody>
          <a:bodyPr anchor="ctr"/>
          <a:lstStyle/>
          <a:p>
            <a:pPr>
              <a:defRPr/>
            </a:pPr>
            <a:r>
              <a:rPr lang="ru-RU" sz="1600" b="1" dirty="0" smtClean="0">
                <a:latin typeface="Verdana" pitchFamily="34" charset="0"/>
              </a:rPr>
              <a:t>Плата за выбросы</a:t>
            </a:r>
            <a:endParaRPr lang="ru-RU" sz="1400" b="1" dirty="0" smtClean="0">
              <a:latin typeface="Verdana" pitchFamily="34" charset="0"/>
            </a:endParaRPr>
          </a:p>
        </p:txBody>
      </p:sp>
      <p:sp>
        <p:nvSpPr>
          <p:cNvPr id="64" name="Rectangle 70"/>
          <p:cNvSpPr>
            <a:spLocks noChangeArrowheads="1"/>
          </p:cNvSpPr>
          <p:nvPr/>
        </p:nvSpPr>
        <p:spPr bwMode="auto">
          <a:xfrm>
            <a:off x="6034752" y="5369832"/>
            <a:ext cx="1404000" cy="3960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9050" algn="ctr">
            <a:noFill/>
            <a:round/>
            <a:headEnd/>
            <a:tailEnd/>
          </a:ln>
          <a:effectLst>
            <a:innerShdw blurRad="114300">
              <a:schemeClr val="accent2">
                <a:lumMod val="50000"/>
              </a:schemeClr>
            </a:innerShdw>
          </a:effectLst>
        </p:spPr>
        <p:txBody>
          <a:bodyPr anchor="ctr"/>
          <a:lstStyle/>
          <a:p>
            <a:pPr algn="ctr">
              <a:defRPr/>
            </a:pPr>
            <a:r>
              <a:rPr lang="ru-RU" sz="1600" b="1" dirty="0" smtClean="0">
                <a:latin typeface="Verdana" pitchFamily="34" charset="0"/>
              </a:rPr>
              <a:t>0</a:t>
            </a:r>
            <a:r>
              <a:rPr lang="ru-RU" sz="1600" b="1" dirty="0" smtClean="0">
                <a:latin typeface="Verdana" pitchFamily="34" charset="0"/>
              </a:rPr>
              <a:t>,0002</a:t>
            </a:r>
            <a:endParaRPr lang="ru-RU" sz="1400" b="1" dirty="0" smtClean="0"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5"/>
          <p:cNvSpPr>
            <a:spLocks noChangeArrowheads="1"/>
          </p:cNvSpPr>
          <p:nvPr/>
        </p:nvSpPr>
        <p:spPr bwMode="auto">
          <a:xfrm>
            <a:off x="482981" y="1362033"/>
            <a:ext cx="8532000" cy="4104000"/>
          </a:xfrm>
          <a:prstGeom prst="rect">
            <a:avLst/>
          </a:prstGeom>
          <a:solidFill>
            <a:srgbClr val="FF99CC"/>
          </a:solidFill>
          <a:ln w="19050" algn="ctr">
            <a:noFill/>
            <a:round/>
            <a:headEnd/>
            <a:tailEnd/>
          </a:ln>
          <a:effectLst>
            <a:innerShdw blurRad="114300">
              <a:schemeClr val="accent2">
                <a:lumMod val="50000"/>
              </a:schemeClr>
            </a:innerShdw>
          </a:effectLst>
        </p:spPr>
        <p:txBody>
          <a:bodyPr anchor="ctr"/>
          <a:lstStyle/>
          <a:p>
            <a:pPr algn="ctr">
              <a:defRPr/>
            </a:pPr>
            <a:endParaRPr lang="ru-RU" sz="1000" b="1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9222" name="Rectangle 3"/>
          <p:cNvSpPr>
            <a:spLocks noChangeArrowheads="1"/>
          </p:cNvSpPr>
          <p:nvPr/>
        </p:nvSpPr>
        <p:spPr bwMode="auto">
          <a:xfrm>
            <a:off x="457200" y="82600"/>
            <a:ext cx="8229600" cy="3046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>
              <a:lnSpc>
                <a:spcPct val="90000"/>
              </a:lnSpc>
            </a:pPr>
            <a:r>
              <a:rPr lang="ru-RU" sz="2200" dirty="0" smtClean="0">
                <a:latin typeface="Impact" pitchFamily="34" charset="0"/>
              </a:rPr>
              <a:t>Риски неэффективных решений при </a:t>
            </a:r>
            <a:r>
              <a:rPr lang="ru-RU" sz="2200" dirty="0" smtClean="0">
                <a:latin typeface="Impact" pitchFamily="34" charset="0"/>
              </a:rPr>
              <a:t>утилизации ПНГ</a:t>
            </a:r>
            <a:endParaRPr lang="ru-RU" sz="2200" b="0" dirty="0">
              <a:latin typeface="Impact" pitchFamily="34" charset="0"/>
            </a:endParaRPr>
          </a:p>
        </p:txBody>
      </p:sp>
      <p:sp>
        <p:nvSpPr>
          <p:cNvPr id="12" name="Rectangle 56"/>
          <p:cNvSpPr>
            <a:spLocks noChangeArrowheads="1"/>
          </p:cNvSpPr>
          <p:nvPr/>
        </p:nvSpPr>
        <p:spPr bwMode="auto">
          <a:xfrm>
            <a:off x="540500" y="1471102"/>
            <a:ext cx="8424000" cy="3276000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/>
          <a:lstStyle/>
          <a:p>
            <a:pPr marL="355600" indent="-355600" algn="just">
              <a:spcBef>
                <a:spcPct val="30000"/>
              </a:spcBef>
              <a:buAutoNum type="arabicPeriod"/>
              <a:tabLst>
                <a:tab pos="571500" algn="l"/>
              </a:tabLst>
            </a:pPr>
            <a:r>
              <a:rPr lang="ru-RU" sz="1600" b="1" dirty="0" smtClean="0">
                <a:latin typeface="Verdana" pitchFamily="34" charset="0"/>
              </a:rPr>
              <a:t>Остановка добычи на месторождениях </a:t>
            </a:r>
          </a:p>
          <a:p>
            <a:pPr marL="355600" indent="-355600" algn="just">
              <a:spcBef>
                <a:spcPts val="300"/>
              </a:spcBef>
              <a:buFont typeface="Arial" pitchFamily="34" charset="0"/>
              <a:buChar char="•"/>
              <a:tabLst>
                <a:tab pos="355600" algn="l"/>
              </a:tabLst>
            </a:pPr>
            <a:r>
              <a:rPr lang="ru-RU" sz="1600" dirty="0" smtClean="0">
                <a:latin typeface="Verdana" pitchFamily="34" charset="0"/>
              </a:rPr>
              <a:t>плата за выбросы </a:t>
            </a:r>
            <a:r>
              <a:rPr lang="ru-RU" sz="1600" dirty="0" smtClean="0">
                <a:latin typeface="Verdana" pitchFamily="34" charset="0"/>
              </a:rPr>
              <a:t>делает добычу нефти нерентабельной</a:t>
            </a:r>
          </a:p>
          <a:p>
            <a:pPr marL="355600" indent="-355600" algn="just">
              <a:spcBef>
                <a:spcPts val="300"/>
              </a:spcBef>
              <a:buFont typeface="Arial" pitchFamily="34" charset="0"/>
              <a:buChar char="•"/>
              <a:tabLst>
                <a:tab pos="355600" algn="l"/>
              </a:tabLst>
            </a:pPr>
            <a:r>
              <a:rPr lang="ru-RU" sz="1600" dirty="0" smtClean="0">
                <a:latin typeface="Verdana" pitchFamily="34" charset="0"/>
              </a:rPr>
              <a:t>затраты </a:t>
            </a:r>
            <a:r>
              <a:rPr lang="ru-RU" sz="1600" dirty="0" smtClean="0">
                <a:latin typeface="Verdana" pitchFamily="34" charset="0"/>
              </a:rPr>
              <a:t>на утилизацию сделают дальнейшую разработку экономически неэффективной </a:t>
            </a:r>
            <a:endParaRPr lang="ru-RU" sz="1600" dirty="0" smtClean="0">
              <a:latin typeface="Verdana" pitchFamily="34" charset="0"/>
            </a:endParaRPr>
          </a:p>
          <a:p>
            <a:pPr marL="355600" indent="-355600" algn="just">
              <a:spcBef>
                <a:spcPts val="300"/>
              </a:spcBef>
              <a:buFont typeface="Arial" pitchFamily="34" charset="0"/>
              <a:buChar char="•"/>
              <a:tabLst>
                <a:tab pos="355600" algn="l"/>
              </a:tabLst>
            </a:pPr>
            <a:r>
              <a:rPr lang="ru-RU" sz="1600" dirty="0" smtClean="0">
                <a:latin typeface="Verdana" pitchFamily="34" charset="0"/>
              </a:rPr>
              <a:t>несоблюдение </a:t>
            </a:r>
            <a:r>
              <a:rPr lang="ru-RU" sz="1600" dirty="0" smtClean="0">
                <a:latin typeface="Verdana" pitchFamily="34" charset="0"/>
              </a:rPr>
              <a:t>условий лицензионных соглашений об утилизации 95</a:t>
            </a:r>
            <a:r>
              <a:rPr lang="ru-RU" sz="1600" dirty="0" smtClean="0">
                <a:latin typeface="Verdana" pitchFamily="34" charset="0"/>
              </a:rPr>
              <a:t>%</a:t>
            </a:r>
            <a:endParaRPr lang="ru-RU" sz="1600" dirty="0" smtClean="0">
              <a:latin typeface="Verdana" pitchFamily="34" charset="0"/>
            </a:endParaRPr>
          </a:p>
          <a:p>
            <a:pPr marL="355600" indent="-355600" algn="just">
              <a:spcBef>
                <a:spcPct val="30000"/>
              </a:spcBef>
              <a:tabLst>
                <a:tab pos="571500" algn="l"/>
              </a:tabLst>
            </a:pPr>
            <a:r>
              <a:rPr lang="ru-RU" sz="1600" b="1" dirty="0" smtClean="0">
                <a:latin typeface="Verdana" pitchFamily="34" charset="0"/>
              </a:rPr>
              <a:t>2.	Неэффективное использование ПНГ</a:t>
            </a:r>
          </a:p>
          <a:p>
            <a:pPr marL="355600" indent="-355600" algn="just">
              <a:spcBef>
                <a:spcPts val="300"/>
              </a:spcBef>
              <a:buFont typeface="Arial" pitchFamily="34" charset="0"/>
              <a:buChar char="•"/>
              <a:tabLst>
                <a:tab pos="355600" algn="l"/>
              </a:tabLst>
            </a:pPr>
            <a:r>
              <a:rPr lang="ru-RU" sz="1600" dirty="0" smtClean="0">
                <a:latin typeface="Verdana" pitchFamily="34" charset="0"/>
              </a:rPr>
              <a:t>строительство электростанций с низким </a:t>
            </a:r>
            <a:r>
              <a:rPr lang="ru-RU" sz="1600" dirty="0" smtClean="0">
                <a:latin typeface="Verdana" pitchFamily="34" charset="0"/>
              </a:rPr>
              <a:t>КПД</a:t>
            </a:r>
            <a:endParaRPr lang="ru-RU" sz="1600" dirty="0" smtClean="0">
              <a:latin typeface="Verdana" pitchFamily="34" charset="0"/>
            </a:endParaRPr>
          </a:p>
          <a:p>
            <a:pPr marL="355600" indent="-355600" algn="just">
              <a:spcBef>
                <a:spcPts val="300"/>
              </a:spcBef>
              <a:buFont typeface="Arial" pitchFamily="34" charset="0"/>
              <a:buChar char="•"/>
              <a:tabLst>
                <a:tab pos="355600" algn="l"/>
              </a:tabLst>
            </a:pPr>
            <a:r>
              <a:rPr lang="ru-RU" sz="1600" dirty="0" smtClean="0">
                <a:latin typeface="Verdana" pitchFamily="34" charset="0"/>
              </a:rPr>
              <a:t>производство излишнего тепла</a:t>
            </a:r>
          </a:p>
          <a:p>
            <a:pPr marL="355600" indent="-355600" algn="just">
              <a:spcBef>
                <a:spcPts val="300"/>
              </a:spcBef>
              <a:buFont typeface="Arial" pitchFamily="34" charset="0"/>
              <a:buChar char="•"/>
              <a:tabLst>
                <a:tab pos="355600" algn="l"/>
              </a:tabLst>
            </a:pPr>
            <a:r>
              <a:rPr lang="ru-RU" sz="1600" dirty="0" smtClean="0">
                <a:latin typeface="Verdana" pitchFamily="34" charset="0"/>
              </a:rPr>
              <a:t>закачка ПНГ в непродуктивный пласт </a:t>
            </a:r>
          </a:p>
          <a:p>
            <a:pPr marL="355600" indent="-355600" algn="just">
              <a:spcBef>
                <a:spcPts val="300"/>
              </a:spcBef>
              <a:buFont typeface="Arial" pitchFamily="34" charset="0"/>
              <a:buChar char="•"/>
              <a:tabLst>
                <a:tab pos="355600" algn="l"/>
              </a:tabLst>
            </a:pPr>
            <a:r>
              <a:rPr lang="ru-RU" sz="1600" dirty="0" smtClean="0">
                <a:latin typeface="Verdana" pitchFamily="34" charset="0"/>
              </a:rPr>
              <a:t>нарушение технологий при закачке, приводящее к прорыву газа и снижению КИН</a:t>
            </a:r>
          </a:p>
          <a:p>
            <a:pPr marL="355600" indent="-355600" algn="just">
              <a:spcBef>
                <a:spcPct val="30000"/>
              </a:spcBef>
              <a:tabLst>
                <a:tab pos="571500" algn="l"/>
              </a:tabLst>
            </a:pPr>
            <a:r>
              <a:rPr lang="ru-RU" sz="1600" b="1" dirty="0" smtClean="0">
                <a:latin typeface="Verdana" pitchFamily="34" charset="0"/>
              </a:rPr>
              <a:t>3.	Неэффективные инвестиционные решения</a:t>
            </a:r>
          </a:p>
          <a:p>
            <a:pPr marL="355600" indent="-355600" algn="just">
              <a:spcBef>
                <a:spcPts val="300"/>
              </a:spcBef>
              <a:buFont typeface="Arial" pitchFamily="34" charset="0"/>
              <a:buChar char="•"/>
              <a:tabLst>
                <a:tab pos="355600" algn="l"/>
              </a:tabLst>
            </a:pPr>
            <a:r>
              <a:rPr lang="ru-RU" sz="1600" dirty="0" smtClean="0">
                <a:latin typeface="Verdana" pitchFamily="34" charset="0"/>
              </a:rPr>
              <a:t>строительство избыточных мощностей ГПЗ, ГТЭС, ГПЭС, КС и </a:t>
            </a:r>
            <a:r>
              <a:rPr lang="ru-RU" sz="1600" dirty="0" smtClean="0">
                <a:latin typeface="Verdana" pitchFamily="34" charset="0"/>
              </a:rPr>
              <a:t>трубопроводов</a:t>
            </a:r>
            <a:endParaRPr lang="ru-RU" sz="1600" dirty="0" smtClean="0">
              <a:latin typeface="Verdana" pitchFamily="34" charset="0"/>
            </a:endParaRPr>
          </a:p>
        </p:txBody>
      </p:sp>
      <p:sp>
        <p:nvSpPr>
          <p:cNvPr id="6" name="Равнобедренный треугольник 5"/>
          <p:cNvSpPr/>
          <p:nvPr/>
        </p:nvSpPr>
        <p:spPr bwMode="auto">
          <a:xfrm rot="10800000">
            <a:off x="505440" y="5549318"/>
            <a:ext cx="8496000" cy="180000"/>
          </a:xfrm>
          <a:prstGeom prst="triangle">
            <a:avLst/>
          </a:prstGeom>
          <a:solidFill>
            <a:schemeClr val="bg1">
              <a:lumMod val="75000"/>
            </a:schemeClr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Rectangle 56"/>
          <p:cNvSpPr>
            <a:spLocks noChangeArrowheads="1"/>
          </p:cNvSpPr>
          <p:nvPr/>
        </p:nvSpPr>
        <p:spPr bwMode="auto">
          <a:xfrm>
            <a:off x="590916" y="5848605"/>
            <a:ext cx="3780000" cy="684000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/>
          <a:lstStyle/>
          <a:p>
            <a:pPr marL="185738" indent="-185738" algn="just">
              <a:spcBef>
                <a:spcPts val="300"/>
              </a:spcBef>
              <a:buFont typeface="Arial" pitchFamily="34" charset="0"/>
              <a:buChar char="•"/>
              <a:tabLst>
                <a:tab pos="571500" algn="l"/>
              </a:tabLst>
            </a:pPr>
            <a:r>
              <a:rPr lang="ru-RU" sz="1600" b="1" dirty="0" smtClean="0">
                <a:solidFill>
                  <a:srgbClr val="C00000"/>
                </a:solidFill>
                <a:latin typeface="Verdana" pitchFamily="34" charset="0"/>
              </a:rPr>
              <a:t>Падение </a:t>
            </a:r>
            <a:r>
              <a:rPr lang="ru-RU" sz="1600" b="1" dirty="0" smtClean="0">
                <a:solidFill>
                  <a:srgbClr val="C00000"/>
                </a:solidFill>
                <a:latin typeface="Verdana" pitchFamily="34" charset="0"/>
              </a:rPr>
              <a:t>добычи </a:t>
            </a:r>
            <a:r>
              <a:rPr lang="ru-RU" sz="1600" b="1" dirty="0" smtClean="0">
                <a:solidFill>
                  <a:srgbClr val="C00000"/>
                </a:solidFill>
                <a:latin typeface="Verdana" pitchFamily="34" charset="0"/>
              </a:rPr>
              <a:t>нефти</a:t>
            </a:r>
          </a:p>
          <a:p>
            <a:pPr marL="185738" indent="-185738" algn="just">
              <a:spcBef>
                <a:spcPts val="300"/>
              </a:spcBef>
              <a:buFont typeface="Arial" pitchFamily="34" charset="0"/>
              <a:buChar char="•"/>
              <a:tabLst>
                <a:tab pos="571500" algn="l"/>
              </a:tabLst>
            </a:pPr>
            <a:r>
              <a:rPr lang="ru-RU" sz="1600" b="1" dirty="0" smtClean="0">
                <a:solidFill>
                  <a:srgbClr val="C00000"/>
                </a:solidFill>
                <a:latin typeface="Verdana" pitchFamily="34" charset="0"/>
              </a:rPr>
              <a:t>Снижение налоговых </a:t>
            </a:r>
            <a:r>
              <a:rPr lang="ru-RU" sz="1600" b="1" dirty="0" smtClean="0">
                <a:solidFill>
                  <a:srgbClr val="C00000"/>
                </a:solidFill>
                <a:latin typeface="Verdana" pitchFamily="34" charset="0"/>
              </a:rPr>
              <a:t>поступлений</a:t>
            </a:r>
            <a:endParaRPr lang="ru-RU" sz="1600" b="1" dirty="0" smtClean="0">
              <a:solidFill>
                <a:srgbClr val="C00000"/>
              </a:solidFill>
              <a:latin typeface="Verdana" pitchFamily="34" charset="0"/>
            </a:endParaRPr>
          </a:p>
        </p:txBody>
      </p:sp>
      <p:sp>
        <p:nvSpPr>
          <p:cNvPr id="9" name="Прямоугольник 10"/>
          <p:cNvSpPr>
            <a:spLocks noChangeArrowheads="1"/>
          </p:cNvSpPr>
          <p:nvPr/>
        </p:nvSpPr>
        <p:spPr bwMode="auto">
          <a:xfrm>
            <a:off x="1498960" y="751100"/>
            <a:ext cx="6493420" cy="540000"/>
          </a:xfrm>
          <a:prstGeom prst="rect">
            <a:avLst/>
          </a:prstGeom>
          <a:solidFill>
            <a:srgbClr val="FF0000"/>
          </a:solidFill>
          <a:ln w="19050" algn="ctr">
            <a:noFill/>
            <a:round/>
            <a:headEnd/>
            <a:tailEnd/>
          </a:ln>
          <a:effectLst>
            <a:innerShdw blurRad="114300">
              <a:schemeClr val="accent2">
                <a:lumMod val="50000"/>
              </a:schemeClr>
            </a:innerShdw>
          </a:effectLst>
        </p:spPr>
        <p:txBody>
          <a:bodyPr anchor="ctr"/>
          <a:lstStyle/>
          <a:p>
            <a:pPr algn="ctr">
              <a:defRPr/>
            </a:pPr>
            <a:r>
              <a:rPr lang="ru-RU" sz="1600" b="1" dirty="0" smtClean="0">
                <a:solidFill>
                  <a:schemeClr val="bg1"/>
                </a:solidFill>
                <a:latin typeface="Verdana" pitchFamily="34" charset="0"/>
              </a:rPr>
              <a:t>Высокая плата за выбросы и жесткие требования по сжиганию могут привести:</a:t>
            </a:r>
            <a:endParaRPr lang="ru-RU" sz="1600" b="1" dirty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10" name="Rectangle 56"/>
          <p:cNvSpPr>
            <a:spLocks noChangeArrowheads="1"/>
          </p:cNvSpPr>
          <p:nvPr/>
        </p:nvSpPr>
        <p:spPr bwMode="auto">
          <a:xfrm>
            <a:off x="4316409" y="5812092"/>
            <a:ext cx="4680000" cy="684000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/>
          <a:lstStyle/>
          <a:p>
            <a:pPr marL="185738" indent="-185738" algn="just">
              <a:spcBef>
                <a:spcPts val="300"/>
              </a:spcBef>
              <a:buFont typeface="Arial" pitchFamily="34" charset="0"/>
              <a:buChar char="•"/>
              <a:tabLst>
                <a:tab pos="571500" algn="l"/>
              </a:tabLst>
            </a:pPr>
            <a:r>
              <a:rPr lang="ru-RU" sz="1600" b="1" dirty="0" smtClean="0">
                <a:solidFill>
                  <a:srgbClr val="C00000"/>
                </a:solidFill>
                <a:latin typeface="Verdana" pitchFamily="34" charset="0"/>
              </a:rPr>
              <a:t>Рост </a:t>
            </a:r>
            <a:r>
              <a:rPr lang="ru-RU" sz="1600" b="1" dirty="0" smtClean="0">
                <a:solidFill>
                  <a:srgbClr val="C00000"/>
                </a:solidFill>
                <a:latin typeface="Verdana" pitchFamily="34" charset="0"/>
              </a:rPr>
              <a:t>социальной напряженности</a:t>
            </a:r>
          </a:p>
          <a:p>
            <a:pPr marL="185738" indent="-185738" algn="just">
              <a:spcBef>
                <a:spcPts val="300"/>
              </a:spcBef>
              <a:buFont typeface="Arial" pitchFamily="34" charset="0"/>
              <a:buChar char="•"/>
              <a:tabLst>
                <a:tab pos="571500" algn="l"/>
              </a:tabLst>
            </a:pPr>
            <a:r>
              <a:rPr lang="ru-RU" sz="1600" b="1" dirty="0" smtClean="0">
                <a:solidFill>
                  <a:srgbClr val="C00000"/>
                </a:solidFill>
                <a:latin typeface="Verdana" pitchFamily="34" charset="0"/>
              </a:rPr>
              <a:t>Нерациональное </a:t>
            </a:r>
            <a:r>
              <a:rPr lang="ru-RU" sz="1600" b="1" dirty="0" err="1" smtClean="0">
                <a:solidFill>
                  <a:srgbClr val="C00000"/>
                </a:solidFill>
                <a:latin typeface="Verdana" pitchFamily="34" charset="0"/>
              </a:rPr>
              <a:t>недропользование</a:t>
            </a:r>
            <a:r>
              <a:rPr lang="ru-RU" sz="1600" b="1" dirty="0" smtClean="0">
                <a:solidFill>
                  <a:srgbClr val="C00000"/>
                </a:solidFill>
                <a:latin typeface="Verdana" pitchFamily="34" charset="0"/>
              </a:rPr>
              <a:t> и использование ПНГ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70"/>
          <p:cNvSpPr>
            <a:spLocks noChangeArrowheads="1"/>
          </p:cNvSpPr>
          <p:nvPr/>
        </p:nvSpPr>
        <p:spPr bwMode="auto">
          <a:xfrm>
            <a:off x="647544" y="4487877"/>
            <a:ext cx="8352000" cy="18360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9050" algn="ctr">
            <a:noFill/>
            <a:round/>
            <a:headEnd/>
            <a:tailEnd/>
          </a:ln>
          <a:effectLst>
            <a:innerShdw blurRad="114300">
              <a:schemeClr val="accent2">
                <a:lumMod val="50000"/>
              </a:schemeClr>
            </a:innerShdw>
          </a:effectLst>
        </p:spPr>
        <p:txBody>
          <a:bodyPr anchor="ctr"/>
          <a:lstStyle/>
          <a:p>
            <a:pPr>
              <a:defRPr/>
            </a:pPr>
            <a:endParaRPr lang="ru-RU" sz="1400" b="1">
              <a:latin typeface="Verdana" pitchFamily="34" charset="0"/>
              <a:cs typeface="+mn-cs"/>
            </a:endParaRPr>
          </a:p>
        </p:txBody>
      </p:sp>
      <p:sp>
        <p:nvSpPr>
          <p:cNvPr id="9222" name="Rectangle 3"/>
          <p:cNvSpPr>
            <a:spLocks noChangeArrowheads="1"/>
          </p:cNvSpPr>
          <p:nvPr/>
        </p:nvSpPr>
        <p:spPr bwMode="auto">
          <a:xfrm>
            <a:off x="457200" y="82600"/>
            <a:ext cx="8229600" cy="3046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>
              <a:lnSpc>
                <a:spcPct val="90000"/>
              </a:lnSpc>
            </a:pPr>
            <a:r>
              <a:rPr lang="ru-RU" sz="2200" dirty="0" smtClean="0">
                <a:latin typeface="Impact" pitchFamily="34" charset="0"/>
              </a:rPr>
              <a:t>Направление стимулирования утилизации ПНГ</a:t>
            </a:r>
            <a:endParaRPr lang="ru-RU" sz="2200" b="0" dirty="0">
              <a:latin typeface="Impact" pitchFamily="34" charset="0"/>
            </a:endParaRPr>
          </a:p>
        </p:txBody>
      </p:sp>
      <p:sp>
        <p:nvSpPr>
          <p:cNvPr id="4" name="Rectangle 70"/>
          <p:cNvSpPr>
            <a:spLocks noChangeArrowheads="1"/>
          </p:cNvSpPr>
          <p:nvPr/>
        </p:nvSpPr>
        <p:spPr bwMode="auto">
          <a:xfrm>
            <a:off x="647544" y="1037083"/>
            <a:ext cx="8352000" cy="29160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9050" algn="ctr">
            <a:noFill/>
            <a:round/>
            <a:headEnd/>
            <a:tailEnd/>
          </a:ln>
          <a:effectLst>
            <a:innerShdw blurRad="114300">
              <a:schemeClr val="accent2">
                <a:lumMod val="50000"/>
              </a:schemeClr>
            </a:innerShdw>
          </a:effectLst>
        </p:spPr>
        <p:txBody>
          <a:bodyPr anchor="ctr"/>
          <a:lstStyle/>
          <a:p>
            <a:pPr>
              <a:defRPr/>
            </a:pPr>
            <a:endParaRPr lang="ru-RU" sz="1400" b="1">
              <a:latin typeface="Verdana" pitchFamily="34" charset="0"/>
              <a:cs typeface="+mn-cs"/>
            </a:endParaRPr>
          </a:p>
        </p:txBody>
      </p:sp>
      <p:sp>
        <p:nvSpPr>
          <p:cNvPr id="5" name="Rectangle 70"/>
          <p:cNvSpPr>
            <a:spLocks noChangeArrowheads="1"/>
          </p:cNvSpPr>
          <p:nvPr/>
        </p:nvSpPr>
        <p:spPr bwMode="auto">
          <a:xfrm>
            <a:off x="647544" y="690525"/>
            <a:ext cx="8352000" cy="360000"/>
          </a:xfrm>
          <a:prstGeom prst="rect">
            <a:avLst/>
          </a:prstGeom>
          <a:solidFill>
            <a:srgbClr val="7A7AD4"/>
          </a:solidFill>
          <a:ln w="19050" algn="ctr">
            <a:noFill/>
            <a:round/>
            <a:headEnd/>
            <a:tailEnd/>
          </a:ln>
          <a:effectLst>
            <a:innerShdw blurRad="114300">
              <a:schemeClr val="accent2">
                <a:lumMod val="50000"/>
              </a:schemeClr>
            </a:innerShdw>
          </a:effectLst>
        </p:spPr>
        <p:txBody>
          <a:bodyPr anchor="ctr"/>
          <a:lstStyle/>
          <a:p>
            <a:pPr algn="ctr">
              <a:tabLst>
                <a:tab pos="571500" algn="l"/>
              </a:tabLst>
              <a:defRPr/>
            </a:pPr>
            <a:r>
              <a:rPr lang="ru-RU" sz="1600" b="1" dirty="0" smtClean="0">
                <a:solidFill>
                  <a:schemeClr val="bg1"/>
                </a:solidFill>
                <a:latin typeface="Verdana" pitchFamily="34" charset="0"/>
              </a:rPr>
              <a:t>Постановление </a:t>
            </a:r>
            <a:r>
              <a:rPr lang="ru-RU" sz="1600" b="1" dirty="0" smtClean="0">
                <a:solidFill>
                  <a:schemeClr val="bg1"/>
                </a:solidFill>
                <a:latin typeface="Verdana" pitchFamily="34" charset="0"/>
              </a:rPr>
              <a:t>Правительства РФ </a:t>
            </a:r>
            <a:r>
              <a:rPr lang="ru-RU" sz="1600" b="1" dirty="0" smtClean="0">
                <a:solidFill>
                  <a:schemeClr val="bg1"/>
                </a:solidFill>
                <a:latin typeface="Verdana" pitchFamily="34" charset="0"/>
              </a:rPr>
              <a:t>№</a:t>
            </a:r>
            <a:r>
              <a:rPr lang="ru-RU" sz="1600" b="1" dirty="0" smtClean="0">
                <a:solidFill>
                  <a:schemeClr val="bg1"/>
                </a:solidFill>
                <a:latin typeface="Verdana" pitchFamily="34" charset="0"/>
              </a:rPr>
              <a:t>7, Приказ Минприроды России</a:t>
            </a:r>
            <a:endParaRPr lang="ru-RU" sz="1600" b="1" dirty="0" smtClean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6" name="Rectangle 56"/>
          <p:cNvSpPr>
            <a:spLocks noChangeArrowheads="1"/>
          </p:cNvSpPr>
          <p:nvPr/>
        </p:nvSpPr>
        <p:spPr bwMode="auto">
          <a:xfrm>
            <a:off x="611538" y="1064712"/>
            <a:ext cx="8388000" cy="2808000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/>
          <a:lstStyle/>
          <a:p>
            <a:pPr marL="185738" indent="-185738" algn="just">
              <a:spcBef>
                <a:spcPts val="300"/>
              </a:spcBef>
              <a:buFont typeface="Arial" pitchFamily="34" charset="0"/>
              <a:buChar char="•"/>
              <a:tabLst>
                <a:tab pos="571500" algn="l"/>
              </a:tabLst>
            </a:pPr>
            <a:r>
              <a:rPr lang="ru-RU" sz="1600" dirty="0" smtClean="0">
                <a:latin typeface="Verdana" pitchFamily="34" charset="0"/>
              </a:rPr>
              <a:t>Показатель сжигания ПНГ </a:t>
            </a:r>
            <a:r>
              <a:rPr lang="ru-RU" sz="1600" b="1" dirty="0" smtClean="0">
                <a:latin typeface="Verdana" pitchFamily="34" charset="0"/>
              </a:rPr>
              <a:t>рассчитывать по </a:t>
            </a:r>
            <a:r>
              <a:rPr lang="ru-RU" sz="1600" b="1" dirty="0" smtClean="0">
                <a:latin typeface="Verdana" pitchFamily="34" charset="0"/>
              </a:rPr>
              <a:t>материнской компании</a:t>
            </a:r>
            <a:endParaRPr lang="ru-RU" sz="1600" dirty="0" smtClean="0">
              <a:latin typeface="Verdana" pitchFamily="34" charset="0"/>
            </a:endParaRPr>
          </a:p>
          <a:p>
            <a:pPr marL="185738" indent="-185738" algn="just">
              <a:spcBef>
                <a:spcPts val="300"/>
              </a:spcBef>
              <a:buFont typeface="Arial" pitchFamily="34" charset="0"/>
              <a:buChar char="•"/>
              <a:tabLst>
                <a:tab pos="571500" algn="l"/>
              </a:tabLst>
            </a:pPr>
            <a:r>
              <a:rPr lang="ru-RU" sz="1600" dirty="0" smtClean="0">
                <a:latin typeface="Verdana" pitchFamily="34" charset="0"/>
              </a:rPr>
              <a:t>В случае </a:t>
            </a:r>
            <a:r>
              <a:rPr lang="ru-RU" sz="1600" dirty="0" smtClean="0">
                <a:latin typeface="Verdana" pitchFamily="34" charset="0"/>
              </a:rPr>
              <a:t>превышения целевого значения показателя сжигания применять </a:t>
            </a:r>
            <a:r>
              <a:rPr lang="ru-RU" sz="1600" dirty="0" smtClean="0">
                <a:latin typeface="Verdana" pitchFamily="34" charset="0"/>
              </a:rPr>
              <a:t>к нормативам </a:t>
            </a:r>
            <a:r>
              <a:rPr lang="ru-RU" sz="1600" dirty="0" smtClean="0">
                <a:latin typeface="Verdana" pitchFamily="34" charset="0"/>
              </a:rPr>
              <a:t>платы повышающий коэффициент </a:t>
            </a:r>
            <a:r>
              <a:rPr lang="ru-RU" sz="1600" b="1" dirty="0" smtClean="0">
                <a:latin typeface="Verdana" pitchFamily="34" charset="0"/>
              </a:rPr>
              <a:t>равный </a:t>
            </a:r>
            <a:r>
              <a:rPr lang="ru-RU" sz="1600" b="1" dirty="0" smtClean="0">
                <a:latin typeface="Verdana" pitchFamily="34" charset="0"/>
              </a:rPr>
              <a:t>100</a:t>
            </a:r>
            <a:endParaRPr lang="ru-RU" sz="1600" dirty="0" smtClean="0">
              <a:latin typeface="Verdana" pitchFamily="34" charset="0"/>
            </a:endParaRPr>
          </a:p>
          <a:p>
            <a:pPr marL="185738" indent="-185738" algn="just">
              <a:spcBef>
                <a:spcPts val="300"/>
              </a:spcBef>
              <a:buFont typeface="Arial" pitchFamily="34" charset="0"/>
              <a:buChar char="•"/>
              <a:tabLst>
                <a:tab pos="571500" algn="l"/>
              </a:tabLst>
            </a:pPr>
            <a:r>
              <a:rPr lang="ru-RU" sz="1600" dirty="0" smtClean="0">
                <a:latin typeface="Verdana" pitchFamily="34" charset="0"/>
              </a:rPr>
              <a:t>В </a:t>
            </a:r>
            <a:r>
              <a:rPr lang="ru-RU" sz="1600" dirty="0" smtClean="0">
                <a:latin typeface="Verdana" pitchFamily="34" charset="0"/>
              </a:rPr>
              <a:t>случае отсутствия системы автоматического учета ПНГ на факельной установке </a:t>
            </a:r>
            <a:r>
              <a:rPr lang="ru-RU" sz="1600" dirty="0" smtClean="0">
                <a:latin typeface="Verdana" pitchFamily="34" charset="0"/>
              </a:rPr>
              <a:t>применять дополнительный показатель </a:t>
            </a:r>
            <a:r>
              <a:rPr lang="ru-RU" sz="1600" b="1" dirty="0" smtClean="0">
                <a:latin typeface="Verdana" pitchFamily="34" charset="0"/>
              </a:rPr>
              <a:t>равный 10</a:t>
            </a:r>
            <a:endParaRPr lang="ru-RU" sz="1600" b="1" dirty="0" smtClean="0">
              <a:latin typeface="Verdana" pitchFamily="34" charset="0"/>
            </a:endParaRPr>
          </a:p>
          <a:p>
            <a:pPr marL="185738" indent="-185738" algn="just">
              <a:spcBef>
                <a:spcPts val="300"/>
              </a:spcBef>
              <a:buFont typeface="Arial" pitchFamily="34" charset="0"/>
              <a:buChar char="•"/>
              <a:tabLst>
                <a:tab pos="571500" algn="l"/>
              </a:tabLst>
            </a:pPr>
            <a:r>
              <a:rPr lang="ru-RU" sz="1600" dirty="0" smtClean="0">
                <a:latin typeface="Verdana" pitchFamily="34" charset="0"/>
              </a:rPr>
              <a:t>Неприменение </a:t>
            </a:r>
            <a:r>
              <a:rPr lang="ru-RU" sz="1600" dirty="0" smtClean="0">
                <a:latin typeface="Verdana" pitchFamily="34" charset="0"/>
              </a:rPr>
              <a:t>повышающих коэффициентов к плате за выбросы </a:t>
            </a:r>
            <a:r>
              <a:rPr lang="ru-RU" sz="1600" dirty="0" smtClean="0">
                <a:latin typeface="Verdana" pitchFamily="34" charset="0"/>
              </a:rPr>
              <a:t>для месторождений с добычей ПНГ</a:t>
            </a:r>
            <a:r>
              <a:rPr lang="ru-RU" sz="1600" b="1" dirty="0" smtClean="0">
                <a:latin typeface="Verdana" pitchFamily="34" charset="0"/>
              </a:rPr>
              <a:t> менее 5 млн. куб. м</a:t>
            </a:r>
            <a:r>
              <a:rPr lang="ru-RU" sz="1600" dirty="0" smtClean="0">
                <a:latin typeface="Verdana" pitchFamily="34" charset="0"/>
              </a:rPr>
              <a:t>  в год и содержанием </a:t>
            </a:r>
            <a:r>
              <a:rPr lang="ru-RU" sz="1600" dirty="0" err="1" smtClean="0">
                <a:latin typeface="Verdana" pitchFamily="34" charset="0"/>
              </a:rPr>
              <a:t>неуглеводородных</a:t>
            </a:r>
            <a:r>
              <a:rPr lang="ru-RU" sz="1600" dirty="0" smtClean="0">
                <a:latin typeface="Verdana" pitchFamily="34" charset="0"/>
              </a:rPr>
              <a:t> компонентов </a:t>
            </a:r>
            <a:r>
              <a:rPr lang="ru-RU" sz="1600" b="1" dirty="0" smtClean="0">
                <a:latin typeface="Verdana" pitchFamily="34" charset="0"/>
              </a:rPr>
              <a:t>свыше 50%</a:t>
            </a:r>
            <a:endParaRPr lang="ru-RU" sz="1400" b="1" dirty="0" smtClean="0">
              <a:latin typeface="Verdana" pitchFamily="34" charset="0"/>
            </a:endParaRPr>
          </a:p>
          <a:p>
            <a:pPr marL="177800" indent="-177800" algn="just">
              <a:spcBef>
                <a:spcPts val="300"/>
              </a:spcBef>
              <a:buFont typeface="Wingdings" pitchFamily="2" charset="2"/>
              <a:buChar char="§"/>
              <a:tabLst>
                <a:tab pos="177800" algn="l"/>
              </a:tabLst>
            </a:pPr>
            <a:r>
              <a:rPr lang="ru-RU" sz="1600" b="1" dirty="0" smtClean="0">
                <a:latin typeface="Verdana" pitchFamily="34" charset="0"/>
              </a:rPr>
              <a:t>Введение понижающих коэффициентов </a:t>
            </a:r>
            <a:r>
              <a:rPr lang="ru-RU" sz="1600" dirty="0" smtClean="0">
                <a:latin typeface="Verdana" pitchFamily="34" charset="0"/>
              </a:rPr>
              <a:t>к плате за выбросы </a:t>
            </a:r>
            <a:r>
              <a:rPr lang="ru-RU" sz="1600" b="1" dirty="0" smtClean="0">
                <a:latin typeface="Verdana" pitchFamily="34" charset="0"/>
              </a:rPr>
              <a:t>для компаний, реализующих программу утилизации ПНГ</a:t>
            </a:r>
            <a:r>
              <a:rPr lang="en-US" sz="1600" b="1" dirty="0" smtClean="0">
                <a:latin typeface="Verdana" pitchFamily="34" charset="0"/>
              </a:rPr>
              <a:t> </a:t>
            </a:r>
            <a:r>
              <a:rPr lang="en-US" sz="1600" dirty="0" smtClean="0">
                <a:latin typeface="Verdana" pitchFamily="34" charset="0"/>
              </a:rPr>
              <a:t>(</a:t>
            </a:r>
            <a:r>
              <a:rPr lang="ru-RU" sz="1400" dirty="0" smtClean="0">
                <a:latin typeface="Verdana" pitchFamily="34" charset="0"/>
              </a:rPr>
              <a:t>аналог вычетов</a:t>
            </a:r>
            <a:r>
              <a:rPr lang="ru-RU" sz="1600" dirty="0" smtClean="0">
                <a:latin typeface="Verdana" pitchFamily="34" charset="0"/>
              </a:rPr>
              <a:t>)</a:t>
            </a:r>
          </a:p>
        </p:txBody>
      </p:sp>
      <p:sp>
        <p:nvSpPr>
          <p:cNvPr id="9" name="Rectangle 56"/>
          <p:cNvSpPr>
            <a:spLocks noChangeArrowheads="1"/>
          </p:cNvSpPr>
          <p:nvPr/>
        </p:nvSpPr>
        <p:spPr bwMode="auto">
          <a:xfrm>
            <a:off x="611538" y="4473796"/>
            <a:ext cx="8388000" cy="1115720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/>
          <a:lstStyle/>
          <a:p>
            <a:pPr marL="185738" indent="-185738" algn="just">
              <a:spcBef>
                <a:spcPct val="30000"/>
              </a:spcBef>
              <a:buFont typeface="Arial" pitchFamily="34" charset="0"/>
              <a:buChar char="•"/>
              <a:tabLst>
                <a:tab pos="571500" algn="l"/>
              </a:tabLst>
            </a:pPr>
            <a:r>
              <a:rPr lang="ru-RU" sz="1600" dirty="0" smtClean="0">
                <a:latin typeface="Verdana" pitchFamily="34" charset="0"/>
              </a:rPr>
              <a:t>Введение понижающих коэффициентов к ставке НДПИ для удаленных и мелких месторождений</a:t>
            </a:r>
          </a:p>
          <a:p>
            <a:pPr marL="185738" indent="-185738" algn="just">
              <a:spcBef>
                <a:spcPct val="30000"/>
              </a:spcBef>
              <a:buFont typeface="Arial" pitchFamily="34" charset="0"/>
              <a:buChar char="•"/>
              <a:tabLst>
                <a:tab pos="571500" algn="l"/>
              </a:tabLst>
            </a:pPr>
            <a:r>
              <a:rPr lang="ru-RU" sz="1600" dirty="0" smtClean="0">
                <a:latin typeface="Verdana" pitchFamily="34" charset="0"/>
              </a:rPr>
              <a:t>Вычеты из НДПИ расходов по проектам утилизации ПНГ</a:t>
            </a:r>
          </a:p>
          <a:p>
            <a:pPr marL="185738" indent="-185738" algn="just">
              <a:spcBef>
                <a:spcPct val="30000"/>
              </a:spcBef>
              <a:buFont typeface="Arial" pitchFamily="34" charset="0"/>
              <a:buChar char="•"/>
              <a:tabLst>
                <a:tab pos="571500" algn="l"/>
              </a:tabLst>
            </a:pPr>
            <a:r>
              <a:rPr lang="ru-RU" sz="1600" dirty="0" smtClean="0">
                <a:latin typeface="Verdana" pitchFamily="34" charset="0"/>
              </a:rPr>
              <a:t>Обеспечение приоритетного доступа СОГ в ЕСГ</a:t>
            </a:r>
          </a:p>
          <a:p>
            <a:pPr marL="185738" indent="-185738" algn="just">
              <a:spcBef>
                <a:spcPct val="30000"/>
              </a:spcBef>
              <a:buFont typeface="Arial" pitchFamily="34" charset="0"/>
              <a:buChar char="•"/>
              <a:tabLst>
                <a:tab pos="571500" algn="l"/>
              </a:tabLst>
            </a:pPr>
            <a:r>
              <a:rPr lang="ru-RU" sz="1600" dirty="0" smtClean="0">
                <a:latin typeface="Verdana" pitchFamily="34" charset="0"/>
              </a:rPr>
              <a:t>Обеспечение приоритетного подключения к энергосетям для параллельной работы на условиях «</a:t>
            </a:r>
            <a:r>
              <a:rPr lang="ru-RU" sz="1600" dirty="0" err="1" smtClean="0">
                <a:latin typeface="Verdana" pitchFamily="34" charset="0"/>
              </a:rPr>
              <a:t>некотлового</a:t>
            </a:r>
            <a:r>
              <a:rPr lang="ru-RU" sz="1600" dirty="0" smtClean="0">
                <a:latin typeface="Verdana" pitchFamily="34" charset="0"/>
              </a:rPr>
              <a:t>» тарифа</a:t>
            </a:r>
          </a:p>
        </p:txBody>
      </p:sp>
      <p:sp>
        <p:nvSpPr>
          <p:cNvPr id="10" name="Rectangle 70"/>
          <p:cNvSpPr>
            <a:spLocks noChangeArrowheads="1"/>
          </p:cNvSpPr>
          <p:nvPr/>
        </p:nvSpPr>
        <p:spPr bwMode="auto">
          <a:xfrm>
            <a:off x="647544" y="4182076"/>
            <a:ext cx="8352000" cy="360000"/>
          </a:xfrm>
          <a:prstGeom prst="rect">
            <a:avLst/>
          </a:prstGeom>
          <a:solidFill>
            <a:srgbClr val="7A7AD4"/>
          </a:solidFill>
          <a:ln w="19050" algn="ctr">
            <a:noFill/>
            <a:round/>
            <a:headEnd/>
            <a:tailEnd/>
          </a:ln>
          <a:effectLst>
            <a:innerShdw blurRad="114300">
              <a:schemeClr val="accent2">
                <a:lumMod val="50000"/>
              </a:schemeClr>
            </a:innerShdw>
          </a:effectLst>
        </p:spPr>
        <p:txBody>
          <a:bodyPr anchor="ctr"/>
          <a:lstStyle/>
          <a:p>
            <a:pPr algn="ctr">
              <a:tabLst>
                <a:tab pos="571500" algn="l"/>
              </a:tabLst>
              <a:defRPr/>
            </a:pPr>
            <a:r>
              <a:rPr lang="ru-RU" sz="1600" b="1" dirty="0" smtClean="0">
                <a:solidFill>
                  <a:schemeClr val="bg1"/>
                </a:solidFill>
                <a:latin typeface="Verdana" pitchFamily="34" charset="0"/>
              </a:rPr>
              <a:t>Законодательство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2" descr="2008_2"/>
          <p:cNvPicPr>
            <a:picLocks noChangeAspect="1" noChangeArrowheads="1"/>
          </p:cNvPicPr>
          <p:nvPr/>
        </p:nvPicPr>
        <p:blipFill>
          <a:blip r:embed="rId2" cstate="print"/>
          <a:srcRect l="792"/>
          <a:stretch>
            <a:fillRect/>
          </a:stretch>
        </p:blipFill>
        <p:spPr bwMode="auto">
          <a:xfrm>
            <a:off x="0" y="3222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4" name="Text Box 3"/>
          <p:cNvSpPr txBox="1">
            <a:spLocks noChangeArrowheads="1"/>
          </p:cNvSpPr>
          <p:nvPr/>
        </p:nvSpPr>
        <p:spPr bwMode="auto">
          <a:xfrm>
            <a:off x="420688" y="752475"/>
            <a:ext cx="1042987" cy="39687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dirty="0" smtClean="0">
                <a:solidFill>
                  <a:schemeClr val="bg1"/>
                </a:solidFill>
                <a:latin typeface="Arial Black" pitchFamily="34" charset="0"/>
              </a:rPr>
              <a:t>2011</a:t>
            </a:r>
            <a:endParaRPr lang="ru-RU" sz="20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18435" name="Rectangle 4"/>
          <p:cNvSpPr>
            <a:spLocks noChangeArrowheads="1"/>
          </p:cNvSpPr>
          <p:nvPr/>
        </p:nvSpPr>
        <p:spPr bwMode="auto">
          <a:xfrm>
            <a:off x="1655763" y="5589588"/>
            <a:ext cx="7488237" cy="1116012"/>
          </a:xfrm>
          <a:prstGeom prst="rect">
            <a:avLst/>
          </a:prstGeom>
          <a:solidFill>
            <a:schemeClr val="bg1"/>
          </a:solidFill>
          <a:ln w="19050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8436" name="Rectangle 5"/>
          <p:cNvSpPr>
            <a:spLocks noChangeArrowheads="1"/>
          </p:cNvSpPr>
          <p:nvPr/>
        </p:nvSpPr>
        <p:spPr bwMode="auto">
          <a:xfrm>
            <a:off x="1619250" y="1917700"/>
            <a:ext cx="7488238" cy="1116013"/>
          </a:xfrm>
          <a:prstGeom prst="rect">
            <a:avLst/>
          </a:prstGeom>
          <a:solidFill>
            <a:schemeClr val="bg1"/>
          </a:solidFill>
          <a:ln w="19050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8437" name="Text Box 6"/>
          <p:cNvSpPr txBox="1">
            <a:spLocks noChangeArrowheads="1"/>
          </p:cNvSpPr>
          <p:nvPr/>
        </p:nvSpPr>
        <p:spPr bwMode="auto">
          <a:xfrm>
            <a:off x="2987675" y="3295650"/>
            <a:ext cx="5184775" cy="106680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>
                <a:latin typeface="Verdana" pitchFamily="34" charset="0"/>
              </a:rPr>
              <a:t>СПАСИБО ЗА ВНИМАНИЕ!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2" name="Rectangle 3"/>
          <p:cNvSpPr>
            <a:spLocks noChangeArrowheads="1"/>
          </p:cNvSpPr>
          <p:nvPr/>
        </p:nvSpPr>
        <p:spPr bwMode="auto">
          <a:xfrm>
            <a:off x="457200" y="82550"/>
            <a:ext cx="8229600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>
              <a:lnSpc>
                <a:spcPct val="90000"/>
              </a:lnSpc>
            </a:pPr>
            <a:r>
              <a:rPr lang="ru-RU" sz="2200" dirty="0" smtClean="0">
                <a:latin typeface="Impact" pitchFamily="34" charset="0"/>
              </a:rPr>
              <a:t>Объемы и показатель сжигания ПНГ в России</a:t>
            </a:r>
            <a:endParaRPr lang="ru-RU" sz="2200" b="0" dirty="0">
              <a:latin typeface="Impact" pitchFamily="34" charset="0"/>
            </a:endParaRPr>
          </a:p>
        </p:txBody>
      </p:sp>
      <p:sp>
        <p:nvSpPr>
          <p:cNvPr id="23" name="Text Box 125"/>
          <p:cNvSpPr txBox="1">
            <a:spLocks noChangeArrowheads="1"/>
          </p:cNvSpPr>
          <p:nvPr/>
        </p:nvSpPr>
        <p:spPr bwMode="auto">
          <a:xfrm>
            <a:off x="446029" y="568948"/>
            <a:ext cx="8240771" cy="523220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latin typeface="Verdana" pitchFamily="34" charset="0"/>
              </a:rPr>
              <a:t>Объем  и показатель сжигания ПНГ по 9 крупнейшим компаниям</a:t>
            </a:r>
          </a:p>
          <a:p>
            <a:pPr algn="ctr"/>
            <a:r>
              <a:rPr lang="ru-RU" sz="1200" b="1" i="1" dirty="0" smtClean="0">
                <a:latin typeface="Verdana" pitchFamily="34" charset="0"/>
              </a:rPr>
              <a:t>(около 86% добычи ПНГ в России)</a:t>
            </a:r>
          </a:p>
        </p:txBody>
      </p:sp>
      <p:graphicFrame>
        <p:nvGraphicFramePr>
          <p:cNvPr id="55" name="Диаграмма 54"/>
          <p:cNvGraphicFramePr/>
          <p:nvPr/>
        </p:nvGraphicFramePr>
        <p:xfrm>
          <a:off x="457201" y="1071254"/>
          <a:ext cx="8459846" cy="52787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6" name="Скругленная прямоугольная выноска 65"/>
          <p:cNvSpPr/>
          <p:nvPr/>
        </p:nvSpPr>
        <p:spPr bwMode="auto">
          <a:xfrm>
            <a:off x="6251598" y="4816494"/>
            <a:ext cx="2808000" cy="1055608"/>
          </a:xfrm>
          <a:prstGeom prst="wedgeRoundRectCallout">
            <a:avLst>
              <a:gd name="adj1" fmla="val -77645"/>
              <a:gd name="adj2" fmla="val -46580"/>
              <a:gd name="adj3" fmla="val 16667"/>
            </a:avLst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600"/>
              </a:spcAft>
            </a:pPr>
            <a:r>
              <a:rPr lang="ru-RU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Рост объемов и показателя сжигания в 2010 г. приходится на </a:t>
            </a:r>
            <a:r>
              <a:rPr lang="ru-RU" sz="1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Ванкорское</a:t>
            </a:r>
            <a:r>
              <a:rPr lang="ru-RU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месторождение Роснефти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2" name="Rectangle 3"/>
          <p:cNvSpPr>
            <a:spLocks noChangeArrowheads="1"/>
          </p:cNvSpPr>
          <p:nvPr/>
        </p:nvSpPr>
        <p:spPr bwMode="auto">
          <a:xfrm>
            <a:off x="457200" y="82600"/>
            <a:ext cx="8229600" cy="3046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>
              <a:lnSpc>
                <a:spcPct val="90000"/>
              </a:lnSpc>
            </a:pPr>
            <a:r>
              <a:rPr lang="ru-RU" sz="2200" dirty="0" smtClean="0">
                <a:latin typeface="Impact" pitchFamily="34" charset="0"/>
              </a:rPr>
              <a:t>Структура использования ПНГ крупнейшими компаниями в 2010 г.</a:t>
            </a:r>
            <a:endParaRPr lang="ru-RU" sz="2200" b="0" dirty="0">
              <a:latin typeface="Impact" pitchFamily="34" charset="0"/>
            </a:endParaRPr>
          </a:p>
        </p:txBody>
      </p:sp>
      <p:graphicFrame>
        <p:nvGraphicFramePr>
          <p:cNvPr id="69" name="Диаграмма 68"/>
          <p:cNvGraphicFramePr/>
          <p:nvPr/>
        </p:nvGraphicFramePr>
        <p:xfrm>
          <a:off x="519057" y="1019142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0" name="Стрелка вправо с вырезом 69"/>
          <p:cNvSpPr/>
          <p:nvPr/>
        </p:nvSpPr>
        <p:spPr bwMode="auto">
          <a:xfrm>
            <a:off x="3805227" y="2187558"/>
            <a:ext cx="876312" cy="733663"/>
          </a:xfrm>
          <a:prstGeom prst="notchedRightArrow">
            <a:avLst/>
          </a:prstGeom>
          <a:solidFill>
            <a:schemeClr val="accent6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6689754" y="1176097"/>
            <a:ext cx="234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ГТЭС, котельные, печи, КС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6689754" y="1796818"/>
            <a:ext cx="19605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ГРЭС, продажи </a:t>
            </a:r>
            <a:r>
              <a:rPr lang="ru-RU" sz="12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СИБУРу</a:t>
            </a:r>
            <a:r>
              <a:rPr lang="ru-RU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населению</a:t>
            </a:r>
          </a:p>
        </p:txBody>
      </p:sp>
      <p:sp>
        <p:nvSpPr>
          <p:cNvPr id="77" name="Rectangle 25"/>
          <p:cNvSpPr>
            <a:spLocks noChangeArrowheads="1"/>
          </p:cNvSpPr>
          <p:nvPr/>
        </p:nvSpPr>
        <p:spPr bwMode="auto">
          <a:xfrm>
            <a:off x="519057" y="6057369"/>
            <a:ext cx="8534345" cy="58477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spcAft>
                <a:spcPts val="600"/>
              </a:spcAft>
            </a:pPr>
            <a:r>
              <a:rPr lang="ru-RU" sz="1600" b="1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Для достижения 5% сжигания ПНГ компании должны находить новые рынки сбыта и /или внедрять технологии газовых МУН</a:t>
            </a:r>
          </a:p>
        </p:txBody>
      </p:sp>
      <p:graphicFrame>
        <p:nvGraphicFramePr>
          <p:cNvPr id="10" name="Диаграмма 9"/>
          <p:cNvGraphicFramePr/>
          <p:nvPr>
            <p:extLst>
              <p:ext uri="{D42A27DB-BD31-4B8C-83A1-F6EECF244321}">
                <p14:modId xmlns="" xmlns:p14="http://schemas.microsoft.com/office/powerpoint/2010/main" val="2814033861"/>
              </p:ext>
            </p:extLst>
          </p:nvPr>
        </p:nvGraphicFramePr>
        <p:xfrm>
          <a:off x="4024305" y="701582"/>
          <a:ext cx="3286170" cy="4381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6689754" y="2819182"/>
            <a:ext cx="216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smtClean="0">
                <a:latin typeface="Verdana" pitchFamily="34" charset="0"/>
                <a:ea typeface="Verdana" pitchFamily="34" charset="0"/>
                <a:cs typeface="Verdana" pitchFamily="34" charset="0"/>
              </a:rPr>
              <a:t>Собственные  ГПЗ   </a:t>
            </a:r>
            <a:r>
              <a:rPr lang="ru-RU" sz="12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процессинг</a:t>
            </a:r>
            <a:r>
              <a:rPr lang="ru-RU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на ГПЗ </a:t>
            </a:r>
            <a:r>
              <a:rPr lang="ru-RU" sz="12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СИБУРа</a:t>
            </a:r>
            <a:endParaRPr lang="ru-RU" sz="12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2" name="Rectangle 3"/>
          <p:cNvSpPr>
            <a:spLocks noChangeArrowheads="1"/>
          </p:cNvSpPr>
          <p:nvPr/>
        </p:nvSpPr>
        <p:spPr bwMode="auto">
          <a:xfrm>
            <a:off x="457200" y="82550"/>
            <a:ext cx="8229600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>
              <a:lnSpc>
                <a:spcPct val="90000"/>
              </a:lnSpc>
            </a:pPr>
            <a:r>
              <a:rPr lang="ru-RU" sz="2200" b="0" dirty="0" smtClean="0">
                <a:latin typeface="Impact" pitchFamily="34" charset="0"/>
              </a:rPr>
              <a:t>Проблемы измерения объемов извлечения и сжигания ПНГ</a:t>
            </a:r>
            <a:endParaRPr lang="ru-RU" sz="2200" b="0" dirty="0">
              <a:latin typeface="Impact" pitchFamily="34" charset="0"/>
            </a:endParaRPr>
          </a:p>
        </p:txBody>
      </p:sp>
      <p:sp>
        <p:nvSpPr>
          <p:cNvPr id="57" name="Прямоугольник 15"/>
          <p:cNvSpPr>
            <a:spLocks noChangeArrowheads="1"/>
          </p:cNvSpPr>
          <p:nvPr/>
        </p:nvSpPr>
        <p:spPr bwMode="auto">
          <a:xfrm>
            <a:off x="612504" y="5130657"/>
            <a:ext cx="8460000" cy="1548000"/>
          </a:xfrm>
          <a:prstGeom prst="rect">
            <a:avLst/>
          </a:prstGeom>
          <a:solidFill>
            <a:srgbClr val="FF99CC"/>
          </a:solidFill>
          <a:ln w="19050" algn="ctr">
            <a:noFill/>
            <a:round/>
            <a:headEnd/>
            <a:tailEnd/>
          </a:ln>
          <a:effectLst>
            <a:innerShdw blurRad="114300">
              <a:schemeClr val="accent2">
                <a:lumMod val="50000"/>
              </a:schemeClr>
            </a:innerShdw>
          </a:effectLst>
        </p:spPr>
        <p:txBody>
          <a:bodyPr anchor="ctr"/>
          <a:lstStyle/>
          <a:p>
            <a:pPr algn="ctr">
              <a:defRPr/>
            </a:pPr>
            <a:endParaRPr lang="ru-RU" sz="1000" b="1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70" name="Rectangle 25"/>
          <p:cNvSpPr>
            <a:spLocks noChangeArrowheads="1"/>
          </p:cNvSpPr>
          <p:nvPr/>
        </p:nvSpPr>
        <p:spPr bwMode="auto">
          <a:xfrm>
            <a:off x="612069" y="5125864"/>
            <a:ext cx="8676000" cy="1514261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185738" indent="-185738">
              <a:lnSpc>
                <a:spcPct val="150000"/>
              </a:lnSpc>
              <a:spcBef>
                <a:spcPct val="20000"/>
              </a:spcBef>
              <a:buFont typeface="+mj-lt"/>
              <a:buAutoNum type="arabicPeriod"/>
            </a:pPr>
            <a:r>
              <a:rPr lang="ru-RU" sz="1400" dirty="0" smtClean="0">
                <a:latin typeface="Verdana" pitchFamily="34" charset="0"/>
              </a:rPr>
              <a:t>Отсутствие </a:t>
            </a:r>
            <a:r>
              <a:rPr lang="ru-RU" sz="1400" dirty="0" smtClean="0">
                <a:latin typeface="Verdana" pitchFamily="34" charset="0"/>
              </a:rPr>
              <a:t>измерительных приборов на ФУ (данные по оснащенности противоречивы)</a:t>
            </a:r>
          </a:p>
          <a:p>
            <a:pPr marL="185738" indent="-185738">
              <a:lnSpc>
                <a:spcPct val="150000"/>
              </a:lnSpc>
              <a:spcBef>
                <a:spcPct val="20000"/>
              </a:spcBef>
              <a:buFont typeface="+mj-lt"/>
              <a:buAutoNum type="arabicPeriod"/>
            </a:pPr>
            <a:r>
              <a:rPr lang="ru-RU" sz="1400" dirty="0" smtClean="0">
                <a:latin typeface="Verdana" pitchFamily="34" charset="0"/>
              </a:rPr>
              <a:t>Низкая оснащенность измерительными приборами по ступеням сепарации </a:t>
            </a:r>
          </a:p>
          <a:p>
            <a:pPr marL="185738" indent="-185738">
              <a:lnSpc>
                <a:spcPct val="150000"/>
              </a:lnSpc>
              <a:spcBef>
                <a:spcPct val="20000"/>
              </a:spcBef>
              <a:buFont typeface="+mj-lt"/>
              <a:buAutoNum type="arabicPeriod"/>
            </a:pPr>
            <a:r>
              <a:rPr lang="ru-RU" sz="1400" dirty="0" smtClean="0">
                <a:latin typeface="Verdana" pitchFamily="34" charset="0"/>
              </a:rPr>
              <a:t>Отсутствие автоматизированных систем учета, влияние человеческого фактора</a:t>
            </a:r>
          </a:p>
          <a:p>
            <a:pPr marL="185738" indent="-185738">
              <a:lnSpc>
                <a:spcPct val="150000"/>
              </a:lnSpc>
              <a:spcBef>
                <a:spcPct val="20000"/>
              </a:spcBef>
              <a:buFont typeface="+mj-lt"/>
              <a:buAutoNum type="arabicPeriod"/>
            </a:pPr>
            <a:r>
              <a:rPr lang="ru-RU" sz="1400" b="1" dirty="0" smtClean="0">
                <a:latin typeface="Verdana" pitchFamily="34" charset="0"/>
              </a:rPr>
              <a:t>Отсутствие единых требований (стандартов) к измерительным приборам</a:t>
            </a:r>
          </a:p>
        </p:txBody>
      </p:sp>
      <p:sp>
        <p:nvSpPr>
          <p:cNvPr id="75" name="Прямоугольник 10"/>
          <p:cNvSpPr>
            <a:spLocks noChangeArrowheads="1"/>
          </p:cNvSpPr>
          <p:nvPr/>
        </p:nvSpPr>
        <p:spPr bwMode="auto">
          <a:xfrm>
            <a:off x="3204232" y="4779981"/>
            <a:ext cx="3456000" cy="360000"/>
          </a:xfrm>
          <a:prstGeom prst="rect">
            <a:avLst/>
          </a:prstGeom>
          <a:solidFill>
            <a:srgbClr val="FF0000"/>
          </a:solidFill>
          <a:ln w="19050" algn="ctr">
            <a:noFill/>
            <a:round/>
            <a:headEnd/>
            <a:tailEnd/>
          </a:ln>
          <a:effectLst>
            <a:innerShdw blurRad="114300">
              <a:schemeClr val="accent2">
                <a:lumMod val="50000"/>
              </a:schemeClr>
            </a:innerShdw>
          </a:effectLst>
        </p:spPr>
        <p:txBody>
          <a:bodyPr anchor="ctr"/>
          <a:lstStyle/>
          <a:p>
            <a:pPr algn="ctr">
              <a:defRPr/>
            </a:pPr>
            <a:r>
              <a:rPr lang="ru-RU" sz="1600" b="1" dirty="0" smtClean="0">
                <a:solidFill>
                  <a:schemeClr val="bg1"/>
                </a:solidFill>
                <a:latin typeface="Verdana" pitchFamily="34" charset="0"/>
              </a:rPr>
              <a:t>Проблемы учета ПНГ</a:t>
            </a:r>
            <a:endParaRPr lang="ru-RU" sz="1600" b="1" dirty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6" name="Text Box 125"/>
          <p:cNvSpPr txBox="1">
            <a:spLocks noChangeArrowheads="1"/>
          </p:cNvSpPr>
          <p:nvPr/>
        </p:nvSpPr>
        <p:spPr bwMode="auto">
          <a:xfrm>
            <a:off x="1979576" y="471447"/>
            <a:ext cx="6012803" cy="338554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latin typeface="Verdana" pitchFamily="34" charset="0"/>
              </a:rPr>
              <a:t>Схема подготовки нефти и учета ПНГ (УКПН)</a:t>
            </a:r>
            <a:endParaRPr lang="ru-RU" sz="1200" b="1" dirty="0">
              <a:latin typeface="Verdana" pitchFamily="34" charset="0"/>
            </a:endParaRPr>
          </a:p>
        </p:txBody>
      </p:sp>
      <p:sp>
        <p:nvSpPr>
          <p:cNvPr id="7" name="Rectangle 122"/>
          <p:cNvSpPr/>
          <p:nvPr/>
        </p:nvSpPr>
        <p:spPr>
          <a:xfrm>
            <a:off x="2303748" y="836712"/>
            <a:ext cx="6383052" cy="3744000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73"/>
          <p:cNvCxnSpPr/>
          <p:nvPr/>
        </p:nvCxnSpPr>
        <p:spPr>
          <a:xfrm flipV="1">
            <a:off x="1223628" y="3063445"/>
            <a:ext cx="1368000" cy="720000"/>
          </a:xfrm>
          <a:prstGeom prst="bentConnector3">
            <a:avLst>
              <a:gd name="adj1" fmla="val 50000"/>
            </a:avLst>
          </a:prstGeom>
          <a:ln w="38100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77"/>
          <p:cNvCxnSpPr/>
          <p:nvPr/>
        </p:nvCxnSpPr>
        <p:spPr>
          <a:xfrm>
            <a:off x="1223780" y="2336260"/>
            <a:ext cx="1368000" cy="720000"/>
          </a:xfrm>
          <a:prstGeom prst="bentConnector3">
            <a:avLst>
              <a:gd name="adj1" fmla="val 50000"/>
            </a:avLst>
          </a:prstGeom>
          <a:ln w="38100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81"/>
          <p:cNvSpPr/>
          <p:nvPr/>
        </p:nvSpPr>
        <p:spPr>
          <a:xfrm>
            <a:off x="503548" y="4005064"/>
            <a:ext cx="11521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rgbClr val="002776"/>
                </a:solidFill>
              </a:rPr>
              <a:t>Нефтяные скважины</a:t>
            </a:r>
          </a:p>
        </p:txBody>
      </p:sp>
      <p:cxnSp>
        <p:nvCxnSpPr>
          <p:cNvPr id="12" name="Straight Connector 83"/>
          <p:cNvCxnSpPr/>
          <p:nvPr/>
        </p:nvCxnSpPr>
        <p:spPr>
          <a:xfrm rot="5400000">
            <a:off x="2961271" y="3607197"/>
            <a:ext cx="773186" cy="0"/>
          </a:xfrm>
          <a:prstGeom prst="line">
            <a:avLst/>
          </a:prstGeom>
          <a:ln w="38100">
            <a:solidFill>
              <a:srgbClr val="002776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03"/>
          <p:cNvSpPr/>
          <p:nvPr/>
        </p:nvSpPr>
        <p:spPr>
          <a:xfrm>
            <a:off x="4037945" y="3681262"/>
            <a:ext cx="60388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dirty="0" smtClean="0">
                <a:solidFill>
                  <a:srgbClr val="002776"/>
                </a:solidFill>
              </a:rPr>
              <a:t>Вода</a:t>
            </a:r>
            <a:endParaRPr lang="en-US" sz="1400" dirty="0"/>
          </a:p>
        </p:txBody>
      </p:sp>
      <p:sp>
        <p:nvSpPr>
          <p:cNvPr id="17" name="Rectangle 118"/>
          <p:cNvSpPr/>
          <p:nvPr/>
        </p:nvSpPr>
        <p:spPr>
          <a:xfrm rot="10800000" flipV="1">
            <a:off x="7713231" y="3184449"/>
            <a:ext cx="121525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rgbClr val="002776"/>
                </a:solidFill>
              </a:rPr>
              <a:t>Товарная нефть</a:t>
            </a:r>
            <a:endParaRPr lang="en-US" sz="1400" dirty="0"/>
          </a:p>
        </p:txBody>
      </p:sp>
      <p:graphicFrame>
        <p:nvGraphicFramePr>
          <p:cNvPr id="28" name="Object 136"/>
          <p:cNvGraphicFramePr>
            <a:graphicFrameLocks noChangeAspect="1"/>
          </p:cNvGraphicFramePr>
          <p:nvPr/>
        </p:nvGraphicFramePr>
        <p:xfrm>
          <a:off x="3095836" y="908720"/>
          <a:ext cx="677218" cy="537790"/>
        </p:xfrm>
        <a:graphic>
          <a:graphicData uri="http://schemas.openxmlformats.org/presentationml/2006/ole">
            <p:oleObj spid="_x0000_s19458" name="Visio" r:id="rId3" imgW="620268" imgH="1362761" progId="">
              <p:embed/>
            </p:oleObj>
          </a:graphicData>
        </a:graphic>
      </p:graphicFrame>
      <p:grpSp>
        <p:nvGrpSpPr>
          <p:cNvPr id="2" name="Group 160"/>
          <p:cNvGrpSpPr/>
          <p:nvPr/>
        </p:nvGrpSpPr>
        <p:grpSpPr>
          <a:xfrm>
            <a:off x="531739" y="2079763"/>
            <a:ext cx="466725" cy="352425"/>
            <a:chOff x="1582738" y="1649413"/>
            <a:chExt cx="466725" cy="352425"/>
          </a:xfrm>
        </p:grpSpPr>
        <p:sp>
          <p:nvSpPr>
            <p:cNvPr id="30" name="Freeform 4"/>
            <p:cNvSpPr>
              <a:spLocks/>
            </p:cNvSpPr>
            <p:nvPr/>
          </p:nvSpPr>
          <p:spPr bwMode="auto">
            <a:xfrm>
              <a:off x="1582738" y="1649413"/>
              <a:ext cx="466725" cy="352425"/>
            </a:xfrm>
            <a:custGeom>
              <a:avLst/>
              <a:gdLst>
                <a:gd name="T0" fmla="*/ 171 w 220"/>
                <a:gd name="T1" fmla="*/ 147 h 163"/>
                <a:gd name="T2" fmla="*/ 161 w 220"/>
                <a:gd name="T3" fmla="*/ 149 h 163"/>
                <a:gd name="T4" fmla="*/ 156 w 220"/>
                <a:gd name="T5" fmla="*/ 97 h 163"/>
                <a:gd name="T6" fmla="*/ 147 w 220"/>
                <a:gd name="T7" fmla="*/ 139 h 163"/>
                <a:gd name="T8" fmla="*/ 130 w 220"/>
                <a:gd name="T9" fmla="*/ 140 h 163"/>
                <a:gd name="T10" fmla="*/ 118 w 220"/>
                <a:gd name="T11" fmla="*/ 138 h 163"/>
                <a:gd name="T12" fmla="*/ 110 w 220"/>
                <a:gd name="T13" fmla="*/ 122 h 163"/>
                <a:gd name="T14" fmla="*/ 102 w 220"/>
                <a:gd name="T15" fmla="*/ 111 h 163"/>
                <a:gd name="T16" fmla="*/ 101 w 220"/>
                <a:gd name="T17" fmla="*/ 98 h 163"/>
                <a:gd name="T18" fmla="*/ 106 w 220"/>
                <a:gd name="T19" fmla="*/ 89 h 163"/>
                <a:gd name="T20" fmla="*/ 124 w 220"/>
                <a:gd name="T21" fmla="*/ 67 h 163"/>
                <a:gd name="T22" fmla="*/ 110 w 220"/>
                <a:gd name="T23" fmla="*/ 64 h 163"/>
                <a:gd name="T24" fmla="*/ 101 w 220"/>
                <a:gd name="T25" fmla="*/ 42 h 163"/>
                <a:gd name="T26" fmla="*/ 98 w 220"/>
                <a:gd name="T27" fmla="*/ 18 h 163"/>
                <a:gd name="T28" fmla="*/ 120 w 220"/>
                <a:gd name="T29" fmla="*/ 25 h 163"/>
                <a:gd name="T30" fmla="*/ 135 w 220"/>
                <a:gd name="T31" fmla="*/ 33 h 163"/>
                <a:gd name="T32" fmla="*/ 130 w 220"/>
                <a:gd name="T33" fmla="*/ 60 h 163"/>
                <a:gd name="T34" fmla="*/ 142 w 220"/>
                <a:gd name="T35" fmla="*/ 45 h 163"/>
                <a:gd name="T36" fmla="*/ 153 w 220"/>
                <a:gd name="T37" fmla="*/ 62 h 163"/>
                <a:gd name="T38" fmla="*/ 157 w 220"/>
                <a:gd name="T39" fmla="*/ 39 h 163"/>
                <a:gd name="T40" fmla="*/ 169 w 220"/>
                <a:gd name="T41" fmla="*/ 40 h 163"/>
                <a:gd name="T42" fmla="*/ 192 w 220"/>
                <a:gd name="T43" fmla="*/ 47 h 163"/>
                <a:gd name="T44" fmla="*/ 189 w 220"/>
                <a:gd name="T45" fmla="*/ 90 h 163"/>
                <a:gd name="T46" fmla="*/ 205 w 220"/>
                <a:gd name="T47" fmla="*/ 82 h 163"/>
                <a:gd name="T48" fmla="*/ 220 w 220"/>
                <a:gd name="T49" fmla="*/ 50 h 163"/>
                <a:gd name="T50" fmla="*/ 219 w 220"/>
                <a:gd name="T51" fmla="*/ 18 h 163"/>
                <a:gd name="T52" fmla="*/ 210 w 220"/>
                <a:gd name="T53" fmla="*/ 7 h 163"/>
                <a:gd name="T54" fmla="*/ 198 w 220"/>
                <a:gd name="T55" fmla="*/ 34 h 163"/>
                <a:gd name="T56" fmla="*/ 179 w 220"/>
                <a:gd name="T57" fmla="*/ 28 h 163"/>
                <a:gd name="T58" fmla="*/ 145 w 220"/>
                <a:gd name="T59" fmla="*/ 17 h 163"/>
                <a:gd name="T60" fmla="*/ 111 w 220"/>
                <a:gd name="T61" fmla="*/ 6 h 163"/>
                <a:gd name="T62" fmla="*/ 94 w 220"/>
                <a:gd name="T63" fmla="*/ 0 h 163"/>
                <a:gd name="T64" fmla="*/ 80 w 220"/>
                <a:gd name="T65" fmla="*/ 11 h 163"/>
                <a:gd name="T66" fmla="*/ 76 w 220"/>
                <a:gd name="T67" fmla="*/ 15 h 163"/>
                <a:gd name="T68" fmla="*/ 74 w 220"/>
                <a:gd name="T69" fmla="*/ 36 h 163"/>
                <a:gd name="T70" fmla="*/ 84 w 220"/>
                <a:gd name="T71" fmla="*/ 42 h 163"/>
                <a:gd name="T72" fmla="*/ 87 w 220"/>
                <a:gd name="T73" fmla="*/ 30 h 163"/>
                <a:gd name="T74" fmla="*/ 90 w 220"/>
                <a:gd name="T75" fmla="*/ 52 h 163"/>
                <a:gd name="T76" fmla="*/ 85 w 220"/>
                <a:gd name="T77" fmla="*/ 51 h 163"/>
                <a:gd name="T78" fmla="*/ 79 w 220"/>
                <a:gd name="T79" fmla="*/ 70 h 163"/>
                <a:gd name="T80" fmla="*/ 75 w 220"/>
                <a:gd name="T81" fmla="*/ 78 h 163"/>
                <a:gd name="T82" fmla="*/ 48 w 220"/>
                <a:gd name="T83" fmla="*/ 82 h 163"/>
                <a:gd name="T84" fmla="*/ 26 w 220"/>
                <a:gd name="T85" fmla="*/ 99 h 163"/>
                <a:gd name="T86" fmla="*/ 35 w 220"/>
                <a:gd name="T87" fmla="*/ 108 h 163"/>
                <a:gd name="T88" fmla="*/ 49 w 220"/>
                <a:gd name="T89" fmla="*/ 105 h 163"/>
                <a:gd name="T90" fmla="*/ 47 w 220"/>
                <a:gd name="T91" fmla="*/ 137 h 163"/>
                <a:gd name="T92" fmla="*/ 35 w 220"/>
                <a:gd name="T93" fmla="*/ 146 h 163"/>
                <a:gd name="T94" fmla="*/ 24 w 220"/>
                <a:gd name="T95" fmla="*/ 149 h 163"/>
                <a:gd name="T96" fmla="*/ 13 w 220"/>
                <a:gd name="T97" fmla="*/ 153 h 163"/>
                <a:gd name="T98" fmla="*/ 6 w 220"/>
                <a:gd name="T99" fmla="*/ 156 h 163"/>
                <a:gd name="T100" fmla="*/ 1 w 220"/>
                <a:gd name="T101" fmla="*/ 163 h 163"/>
                <a:gd name="T102" fmla="*/ 42 w 220"/>
                <a:gd name="T103" fmla="*/ 163 h 163"/>
                <a:gd name="T104" fmla="*/ 120 w 220"/>
                <a:gd name="T105" fmla="*/ 163 h 163"/>
                <a:gd name="T106" fmla="*/ 192 w 220"/>
                <a:gd name="T107" fmla="*/ 163 h 163"/>
                <a:gd name="T108" fmla="*/ 217 w 220"/>
                <a:gd name="T109" fmla="*/ 162 h 163"/>
                <a:gd name="T110" fmla="*/ 205 w 220"/>
                <a:gd name="T111" fmla="*/ 154 h 163"/>
                <a:gd name="T112" fmla="*/ 192 w 220"/>
                <a:gd name="T113" fmla="*/ 149 h 163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220"/>
                <a:gd name="T172" fmla="*/ 0 h 163"/>
                <a:gd name="T173" fmla="*/ 220 w 220"/>
                <a:gd name="T174" fmla="*/ 163 h 163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220" h="163">
                  <a:moveTo>
                    <a:pt x="181" y="146"/>
                  </a:moveTo>
                  <a:lnTo>
                    <a:pt x="179" y="146"/>
                  </a:lnTo>
                  <a:lnTo>
                    <a:pt x="178" y="146"/>
                  </a:lnTo>
                  <a:lnTo>
                    <a:pt x="176" y="146"/>
                  </a:lnTo>
                  <a:lnTo>
                    <a:pt x="175" y="147"/>
                  </a:lnTo>
                  <a:lnTo>
                    <a:pt x="174" y="147"/>
                  </a:lnTo>
                  <a:lnTo>
                    <a:pt x="172" y="147"/>
                  </a:lnTo>
                  <a:lnTo>
                    <a:pt x="171" y="147"/>
                  </a:lnTo>
                  <a:lnTo>
                    <a:pt x="169" y="149"/>
                  </a:lnTo>
                  <a:lnTo>
                    <a:pt x="168" y="149"/>
                  </a:lnTo>
                  <a:lnTo>
                    <a:pt x="166" y="149"/>
                  </a:lnTo>
                  <a:lnTo>
                    <a:pt x="165" y="149"/>
                  </a:lnTo>
                  <a:lnTo>
                    <a:pt x="164" y="149"/>
                  </a:lnTo>
                  <a:lnTo>
                    <a:pt x="162" y="149"/>
                  </a:lnTo>
                  <a:lnTo>
                    <a:pt x="161" y="149"/>
                  </a:lnTo>
                  <a:lnTo>
                    <a:pt x="159" y="147"/>
                  </a:lnTo>
                  <a:lnTo>
                    <a:pt x="159" y="146"/>
                  </a:lnTo>
                  <a:lnTo>
                    <a:pt x="159" y="142"/>
                  </a:lnTo>
                  <a:lnTo>
                    <a:pt x="158" y="136"/>
                  </a:lnTo>
                  <a:lnTo>
                    <a:pt x="158" y="127"/>
                  </a:lnTo>
                  <a:lnTo>
                    <a:pt x="157" y="118"/>
                  </a:lnTo>
                  <a:lnTo>
                    <a:pt x="157" y="108"/>
                  </a:lnTo>
                  <a:lnTo>
                    <a:pt x="156" y="97"/>
                  </a:lnTo>
                  <a:lnTo>
                    <a:pt x="155" y="86"/>
                  </a:lnTo>
                  <a:lnTo>
                    <a:pt x="145" y="86"/>
                  </a:lnTo>
                  <a:lnTo>
                    <a:pt x="147" y="105"/>
                  </a:lnTo>
                  <a:lnTo>
                    <a:pt x="148" y="121"/>
                  </a:lnTo>
                  <a:lnTo>
                    <a:pt x="148" y="134"/>
                  </a:lnTo>
                  <a:lnTo>
                    <a:pt x="149" y="138"/>
                  </a:lnTo>
                  <a:lnTo>
                    <a:pt x="148" y="139"/>
                  </a:lnTo>
                  <a:lnTo>
                    <a:pt x="147" y="139"/>
                  </a:lnTo>
                  <a:lnTo>
                    <a:pt x="145" y="139"/>
                  </a:lnTo>
                  <a:lnTo>
                    <a:pt x="144" y="139"/>
                  </a:lnTo>
                  <a:lnTo>
                    <a:pt x="142" y="139"/>
                  </a:lnTo>
                  <a:lnTo>
                    <a:pt x="139" y="140"/>
                  </a:lnTo>
                  <a:lnTo>
                    <a:pt x="137" y="140"/>
                  </a:lnTo>
                  <a:lnTo>
                    <a:pt x="135" y="140"/>
                  </a:lnTo>
                  <a:lnTo>
                    <a:pt x="132" y="140"/>
                  </a:lnTo>
                  <a:lnTo>
                    <a:pt x="130" y="140"/>
                  </a:lnTo>
                  <a:lnTo>
                    <a:pt x="127" y="140"/>
                  </a:lnTo>
                  <a:lnTo>
                    <a:pt x="124" y="142"/>
                  </a:lnTo>
                  <a:lnTo>
                    <a:pt x="122" y="142"/>
                  </a:lnTo>
                  <a:lnTo>
                    <a:pt x="121" y="142"/>
                  </a:lnTo>
                  <a:lnTo>
                    <a:pt x="119" y="142"/>
                  </a:lnTo>
                  <a:lnTo>
                    <a:pt x="118" y="140"/>
                  </a:lnTo>
                  <a:lnTo>
                    <a:pt x="118" y="139"/>
                  </a:lnTo>
                  <a:lnTo>
                    <a:pt x="118" y="138"/>
                  </a:lnTo>
                  <a:lnTo>
                    <a:pt x="117" y="137"/>
                  </a:lnTo>
                  <a:lnTo>
                    <a:pt x="117" y="136"/>
                  </a:lnTo>
                  <a:lnTo>
                    <a:pt x="116" y="135"/>
                  </a:lnTo>
                  <a:lnTo>
                    <a:pt x="115" y="134"/>
                  </a:lnTo>
                  <a:lnTo>
                    <a:pt x="113" y="134"/>
                  </a:lnTo>
                  <a:lnTo>
                    <a:pt x="110" y="133"/>
                  </a:lnTo>
                  <a:lnTo>
                    <a:pt x="110" y="128"/>
                  </a:lnTo>
                  <a:lnTo>
                    <a:pt x="110" y="122"/>
                  </a:lnTo>
                  <a:lnTo>
                    <a:pt x="110" y="118"/>
                  </a:lnTo>
                  <a:lnTo>
                    <a:pt x="110" y="114"/>
                  </a:lnTo>
                  <a:lnTo>
                    <a:pt x="109" y="112"/>
                  </a:lnTo>
                  <a:lnTo>
                    <a:pt x="107" y="112"/>
                  </a:lnTo>
                  <a:lnTo>
                    <a:pt x="106" y="112"/>
                  </a:lnTo>
                  <a:lnTo>
                    <a:pt x="105" y="111"/>
                  </a:lnTo>
                  <a:lnTo>
                    <a:pt x="103" y="111"/>
                  </a:lnTo>
                  <a:lnTo>
                    <a:pt x="102" y="111"/>
                  </a:lnTo>
                  <a:lnTo>
                    <a:pt x="100" y="111"/>
                  </a:lnTo>
                  <a:lnTo>
                    <a:pt x="99" y="111"/>
                  </a:lnTo>
                  <a:lnTo>
                    <a:pt x="104" y="101"/>
                  </a:lnTo>
                  <a:lnTo>
                    <a:pt x="103" y="101"/>
                  </a:lnTo>
                  <a:lnTo>
                    <a:pt x="103" y="100"/>
                  </a:lnTo>
                  <a:lnTo>
                    <a:pt x="102" y="100"/>
                  </a:lnTo>
                  <a:lnTo>
                    <a:pt x="102" y="99"/>
                  </a:lnTo>
                  <a:lnTo>
                    <a:pt x="101" y="98"/>
                  </a:lnTo>
                  <a:lnTo>
                    <a:pt x="100" y="98"/>
                  </a:lnTo>
                  <a:lnTo>
                    <a:pt x="99" y="97"/>
                  </a:lnTo>
                  <a:lnTo>
                    <a:pt x="100" y="97"/>
                  </a:lnTo>
                  <a:lnTo>
                    <a:pt x="100" y="96"/>
                  </a:lnTo>
                  <a:lnTo>
                    <a:pt x="101" y="94"/>
                  </a:lnTo>
                  <a:lnTo>
                    <a:pt x="102" y="93"/>
                  </a:lnTo>
                  <a:lnTo>
                    <a:pt x="104" y="91"/>
                  </a:lnTo>
                  <a:lnTo>
                    <a:pt x="106" y="89"/>
                  </a:lnTo>
                  <a:lnTo>
                    <a:pt x="108" y="87"/>
                  </a:lnTo>
                  <a:lnTo>
                    <a:pt x="110" y="85"/>
                  </a:lnTo>
                  <a:lnTo>
                    <a:pt x="112" y="81"/>
                  </a:lnTo>
                  <a:lnTo>
                    <a:pt x="114" y="79"/>
                  </a:lnTo>
                  <a:lnTo>
                    <a:pt x="117" y="75"/>
                  </a:lnTo>
                  <a:lnTo>
                    <a:pt x="120" y="72"/>
                  </a:lnTo>
                  <a:lnTo>
                    <a:pt x="122" y="69"/>
                  </a:lnTo>
                  <a:lnTo>
                    <a:pt x="124" y="67"/>
                  </a:lnTo>
                  <a:lnTo>
                    <a:pt x="127" y="63"/>
                  </a:lnTo>
                  <a:lnTo>
                    <a:pt x="130" y="60"/>
                  </a:lnTo>
                  <a:lnTo>
                    <a:pt x="119" y="60"/>
                  </a:lnTo>
                  <a:lnTo>
                    <a:pt x="99" y="83"/>
                  </a:lnTo>
                  <a:lnTo>
                    <a:pt x="102" y="80"/>
                  </a:lnTo>
                  <a:lnTo>
                    <a:pt x="104" y="74"/>
                  </a:lnTo>
                  <a:lnTo>
                    <a:pt x="107" y="69"/>
                  </a:lnTo>
                  <a:lnTo>
                    <a:pt x="110" y="64"/>
                  </a:lnTo>
                  <a:lnTo>
                    <a:pt x="112" y="58"/>
                  </a:lnTo>
                  <a:lnTo>
                    <a:pt x="114" y="56"/>
                  </a:lnTo>
                  <a:lnTo>
                    <a:pt x="115" y="52"/>
                  </a:lnTo>
                  <a:lnTo>
                    <a:pt x="116" y="51"/>
                  </a:lnTo>
                  <a:lnTo>
                    <a:pt x="103" y="40"/>
                  </a:lnTo>
                  <a:lnTo>
                    <a:pt x="102" y="40"/>
                  </a:lnTo>
                  <a:lnTo>
                    <a:pt x="101" y="41"/>
                  </a:lnTo>
                  <a:lnTo>
                    <a:pt x="101" y="42"/>
                  </a:lnTo>
                  <a:lnTo>
                    <a:pt x="100" y="42"/>
                  </a:lnTo>
                  <a:lnTo>
                    <a:pt x="100" y="43"/>
                  </a:lnTo>
                  <a:lnTo>
                    <a:pt x="99" y="44"/>
                  </a:lnTo>
                  <a:lnTo>
                    <a:pt x="98" y="45"/>
                  </a:lnTo>
                  <a:lnTo>
                    <a:pt x="96" y="17"/>
                  </a:lnTo>
                  <a:lnTo>
                    <a:pt x="96" y="18"/>
                  </a:lnTo>
                  <a:lnTo>
                    <a:pt x="97" y="18"/>
                  </a:lnTo>
                  <a:lnTo>
                    <a:pt x="98" y="18"/>
                  </a:lnTo>
                  <a:lnTo>
                    <a:pt x="100" y="18"/>
                  </a:lnTo>
                  <a:lnTo>
                    <a:pt x="102" y="19"/>
                  </a:lnTo>
                  <a:lnTo>
                    <a:pt x="105" y="21"/>
                  </a:lnTo>
                  <a:lnTo>
                    <a:pt x="108" y="21"/>
                  </a:lnTo>
                  <a:lnTo>
                    <a:pt x="110" y="22"/>
                  </a:lnTo>
                  <a:lnTo>
                    <a:pt x="113" y="23"/>
                  </a:lnTo>
                  <a:lnTo>
                    <a:pt x="116" y="24"/>
                  </a:lnTo>
                  <a:lnTo>
                    <a:pt x="120" y="25"/>
                  </a:lnTo>
                  <a:lnTo>
                    <a:pt x="122" y="25"/>
                  </a:lnTo>
                  <a:lnTo>
                    <a:pt x="125" y="26"/>
                  </a:lnTo>
                  <a:lnTo>
                    <a:pt x="128" y="27"/>
                  </a:lnTo>
                  <a:lnTo>
                    <a:pt x="131" y="28"/>
                  </a:lnTo>
                  <a:lnTo>
                    <a:pt x="134" y="29"/>
                  </a:lnTo>
                  <a:lnTo>
                    <a:pt x="134" y="30"/>
                  </a:lnTo>
                  <a:lnTo>
                    <a:pt x="134" y="32"/>
                  </a:lnTo>
                  <a:lnTo>
                    <a:pt x="135" y="33"/>
                  </a:lnTo>
                  <a:lnTo>
                    <a:pt x="136" y="34"/>
                  </a:lnTo>
                  <a:lnTo>
                    <a:pt x="137" y="34"/>
                  </a:lnTo>
                  <a:lnTo>
                    <a:pt x="137" y="35"/>
                  </a:lnTo>
                  <a:lnTo>
                    <a:pt x="138" y="35"/>
                  </a:lnTo>
                  <a:lnTo>
                    <a:pt x="139" y="35"/>
                  </a:lnTo>
                  <a:lnTo>
                    <a:pt x="140" y="35"/>
                  </a:lnTo>
                  <a:lnTo>
                    <a:pt x="119" y="60"/>
                  </a:lnTo>
                  <a:lnTo>
                    <a:pt x="130" y="60"/>
                  </a:lnTo>
                  <a:lnTo>
                    <a:pt x="132" y="58"/>
                  </a:lnTo>
                  <a:lnTo>
                    <a:pt x="134" y="56"/>
                  </a:lnTo>
                  <a:lnTo>
                    <a:pt x="136" y="53"/>
                  </a:lnTo>
                  <a:lnTo>
                    <a:pt x="137" y="52"/>
                  </a:lnTo>
                  <a:lnTo>
                    <a:pt x="138" y="50"/>
                  </a:lnTo>
                  <a:lnTo>
                    <a:pt x="139" y="49"/>
                  </a:lnTo>
                  <a:lnTo>
                    <a:pt x="140" y="46"/>
                  </a:lnTo>
                  <a:lnTo>
                    <a:pt x="142" y="45"/>
                  </a:lnTo>
                  <a:lnTo>
                    <a:pt x="142" y="51"/>
                  </a:lnTo>
                  <a:lnTo>
                    <a:pt x="143" y="60"/>
                  </a:lnTo>
                  <a:lnTo>
                    <a:pt x="144" y="72"/>
                  </a:lnTo>
                  <a:lnTo>
                    <a:pt x="145" y="86"/>
                  </a:lnTo>
                  <a:lnTo>
                    <a:pt x="155" y="86"/>
                  </a:lnTo>
                  <a:lnTo>
                    <a:pt x="154" y="78"/>
                  </a:lnTo>
                  <a:lnTo>
                    <a:pt x="154" y="70"/>
                  </a:lnTo>
                  <a:lnTo>
                    <a:pt x="153" y="62"/>
                  </a:lnTo>
                  <a:lnTo>
                    <a:pt x="153" y="56"/>
                  </a:lnTo>
                  <a:lnTo>
                    <a:pt x="152" y="50"/>
                  </a:lnTo>
                  <a:lnTo>
                    <a:pt x="152" y="45"/>
                  </a:lnTo>
                  <a:lnTo>
                    <a:pt x="151" y="42"/>
                  </a:lnTo>
                  <a:lnTo>
                    <a:pt x="151" y="40"/>
                  </a:lnTo>
                  <a:lnTo>
                    <a:pt x="154" y="41"/>
                  </a:lnTo>
                  <a:lnTo>
                    <a:pt x="156" y="40"/>
                  </a:lnTo>
                  <a:lnTo>
                    <a:pt x="157" y="39"/>
                  </a:lnTo>
                  <a:lnTo>
                    <a:pt x="157" y="37"/>
                  </a:lnTo>
                  <a:lnTo>
                    <a:pt x="157" y="36"/>
                  </a:lnTo>
                  <a:lnTo>
                    <a:pt x="158" y="36"/>
                  </a:lnTo>
                  <a:lnTo>
                    <a:pt x="160" y="37"/>
                  </a:lnTo>
                  <a:lnTo>
                    <a:pt x="162" y="37"/>
                  </a:lnTo>
                  <a:lnTo>
                    <a:pt x="164" y="39"/>
                  </a:lnTo>
                  <a:lnTo>
                    <a:pt x="167" y="40"/>
                  </a:lnTo>
                  <a:lnTo>
                    <a:pt x="169" y="40"/>
                  </a:lnTo>
                  <a:lnTo>
                    <a:pt x="173" y="41"/>
                  </a:lnTo>
                  <a:lnTo>
                    <a:pt x="176" y="42"/>
                  </a:lnTo>
                  <a:lnTo>
                    <a:pt x="180" y="43"/>
                  </a:lnTo>
                  <a:lnTo>
                    <a:pt x="183" y="44"/>
                  </a:lnTo>
                  <a:lnTo>
                    <a:pt x="186" y="45"/>
                  </a:lnTo>
                  <a:lnTo>
                    <a:pt x="189" y="46"/>
                  </a:lnTo>
                  <a:lnTo>
                    <a:pt x="192" y="47"/>
                  </a:lnTo>
                  <a:lnTo>
                    <a:pt x="194" y="47"/>
                  </a:lnTo>
                  <a:lnTo>
                    <a:pt x="194" y="49"/>
                  </a:lnTo>
                  <a:lnTo>
                    <a:pt x="194" y="51"/>
                  </a:lnTo>
                  <a:lnTo>
                    <a:pt x="193" y="57"/>
                  </a:lnTo>
                  <a:lnTo>
                    <a:pt x="192" y="64"/>
                  </a:lnTo>
                  <a:lnTo>
                    <a:pt x="192" y="74"/>
                  </a:lnTo>
                  <a:lnTo>
                    <a:pt x="190" y="82"/>
                  </a:lnTo>
                  <a:lnTo>
                    <a:pt x="189" y="90"/>
                  </a:lnTo>
                  <a:lnTo>
                    <a:pt x="188" y="96"/>
                  </a:lnTo>
                  <a:lnTo>
                    <a:pt x="187" y="98"/>
                  </a:lnTo>
                  <a:lnTo>
                    <a:pt x="192" y="100"/>
                  </a:lnTo>
                  <a:lnTo>
                    <a:pt x="194" y="97"/>
                  </a:lnTo>
                  <a:lnTo>
                    <a:pt x="198" y="93"/>
                  </a:lnTo>
                  <a:lnTo>
                    <a:pt x="201" y="90"/>
                  </a:lnTo>
                  <a:lnTo>
                    <a:pt x="204" y="86"/>
                  </a:lnTo>
                  <a:lnTo>
                    <a:pt x="205" y="82"/>
                  </a:lnTo>
                  <a:lnTo>
                    <a:pt x="208" y="79"/>
                  </a:lnTo>
                  <a:lnTo>
                    <a:pt x="210" y="74"/>
                  </a:lnTo>
                  <a:lnTo>
                    <a:pt x="213" y="71"/>
                  </a:lnTo>
                  <a:lnTo>
                    <a:pt x="215" y="67"/>
                  </a:lnTo>
                  <a:lnTo>
                    <a:pt x="216" y="63"/>
                  </a:lnTo>
                  <a:lnTo>
                    <a:pt x="218" y="58"/>
                  </a:lnTo>
                  <a:lnTo>
                    <a:pt x="219" y="54"/>
                  </a:lnTo>
                  <a:lnTo>
                    <a:pt x="220" y="50"/>
                  </a:lnTo>
                  <a:lnTo>
                    <a:pt x="220" y="45"/>
                  </a:lnTo>
                  <a:lnTo>
                    <a:pt x="220" y="41"/>
                  </a:lnTo>
                  <a:lnTo>
                    <a:pt x="220" y="35"/>
                  </a:lnTo>
                  <a:lnTo>
                    <a:pt x="220" y="32"/>
                  </a:lnTo>
                  <a:lnTo>
                    <a:pt x="220" y="28"/>
                  </a:lnTo>
                  <a:lnTo>
                    <a:pt x="220" y="25"/>
                  </a:lnTo>
                  <a:lnTo>
                    <a:pt x="220" y="22"/>
                  </a:lnTo>
                  <a:lnTo>
                    <a:pt x="219" y="18"/>
                  </a:lnTo>
                  <a:lnTo>
                    <a:pt x="218" y="15"/>
                  </a:lnTo>
                  <a:lnTo>
                    <a:pt x="217" y="11"/>
                  </a:lnTo>
                  <a:lnTo>
                    <a:pt x="215" y="10"/>
                  </a:lnTo>
                  <a:lnTo>
                    <a:pt x="214" y="8"/>
                  </a:lnTo>
                  <a:lnTo>
                    <a:pt x="213" y="8"/>
                  </a:lnTo>
                  <a:lnTo>
                    <a:pt x="212" y="7"/>
                  </a:lnTo>
                  <a:lnTo>
                    <a:pt x="211" y="7"/>
                  </a:lnTo>
                  <a:lnTo>
                    <a:pt x="210" y="7"/>
                  </a:lnTo>
                  <a:lnTo>
                    <a:pt x="208" y="11"/>
                  </a:lnTo>
                  <a:lnTo>
                    <a:pt x="206" y="15"/>
                  </a:lnTo>
                  <a:lnTo>
                    <a:pt x="204" y="19"/>
                  </a:lnTo>
                  <a:lnTo>
                    <a:pt x="202" y="24"/>
                  </a:lnTo>
                  <a:lnTo>
                    <a:pt x="201" y="27"/>
                  </a:lnTo>
                  <a:lnTo>
                    <a:pt x="199" y="30"/>
                  </a:lnTo>
                  <a:lnTo>
                    <a:pt x="198" y="33"/>
                  </a:lnTo>
                  <a:lnTo>
                    <a:pt x="198" y="34"/>
                  </a:lnTo>
                  <a:lnTo>
                    <a:pt x="197" y="34"/>
                  </a:lnTo>
                  <a:lnTo>
                    <a:pt x="195" y="33"/>
                  </a:lnTo>
                  <a:lnTo>
                    <a:pt x="194" y="33"/>
                  </a:lnTo>
                  <a:lnTo>
                    <a:pt x="192" y="32"/>
                  </a:lnTo>
                  <a:lnTo>
                    <a:pt x="189" y="32"/>
                  </a:lnTo>
                  <a:lnTo>
                    <a:pt x="186" y="30"/>
                  </a:lnTo>
                  <a:lnTo>
                    <a:pt x="183" y="29"/>
                  </a:lnTo>
                  <a:lnTo>
                    <a:pt x="179" y="28"/>
                  </a:lnTo>
                  <a:lnTo>
                    <a:pt x="175" y="27"/>
                  </a:lnTo>
                  <a:lnTo>
                    <a:pt x="171" y="26"/>
                  </a:lnTo>
                  <a:lnTo>
                    <a:pt x="168" y="24"/>
                  </a:lnTo>
                  <a:lnTo>
                    <a:pt x="163" y="23"/>
                  </a:lnTo>
                  <a:lnTo>
                    <a:pt x="158" y="22"/>
                  </a:lnTo>
                  <a:lnTo>
                    <a:pt x="154" y="19"/>
                  </a:lnTo>
                  <a:lnTo>
                    <a:pt x="150" y="18"/>
                  </a:lnTo>
                  <a:lnTo>
                    <a:pt x="145" y="17"/>
                  </a:lnTo>
                  <a:lnTo>
                    <a:pt x="140" y="15"/>
                  </a:lnTo>
                  <a:lnTo>
                    <a:pt x="136" y="14"/>
                  </a:lnTo>
                  <a:lnTo>
                    <a:pt x="131" y="12"/>
                  </a:lnTo>
                  <a:lnTo>
                    <a:pt x="127" y="11"/>
                  </a:lnTo>
                  <a:lnTo>
                    <a:pt x="122" y="10"/>
                  </a:lnTo>
                  <a:lnTo>
                    <a:pt x="119" y="8"/>
                  </a:lnTo>
                  <a:lnTo>
                    <a:pt x="115" y="7"/>
                  </a:lnTo>
                  <a:lnTo>
                    <a:pt x="111" y="6"/>
                  </a:lnTo>
                  <a:lnTo>
                    <a:pt x="108" y="5"/>
                  </a:lnTo>
                  <a:lnTo>
                    <a:pt x="105" y="4"/>
                  </a:lnTo>
                  <a:lnTo>
                    <a:pt x="102" y="3"/>
                  </a:lnTo>
                  <a:lnTo>
                    <a:pt x="100" y="3"/>
                  </a:lnTo>
                  <a:lnTo>
                    <a:pt x="98" y="1"/>
                  </a:lnTo>
                  <a:lnTo>
                    <a:pt x="96" y="1"/>
                  </a:lnTo>
                  <a:lnTo>
                    <a:pt x="95" y="1"/>
                  </a:lnTo>
                  <a:lnTo>
                    <a:pt x="94" y="0"/>
                  </a:lnTo>
                  <a:lnTo>
                    <a:pt x="92" y="1"/>
                  </a:lnTo>
                  <a:lnTo>
                    <a:pt x="91" y="3"/>
                  </a:lnTo>
                  <a:lnTo>
                    <a:pt x="88" y="4"/>
                  </a:lnTo>
                  <a:lnTo>
                    <a:pt x="87" y="5"/>
                  </a:lnTo>
                  <a:lnTo>
                    <a:pt x="86" y="7"/>
                  </a:lnTo>
                  <a:lnTo>
                    <a:pt x="84" y="8"/>
                  </a:lnTo>
                  <a:lnTo>
                    <a:pt x="82" y="10"/>
                  </a:lnTo>
                  <a:lnTo>
                    <a:pt x="80" y="11"/>
                  </a:lnTo>
                  <a:lnTo>
                    <a:pt x="81" y="11"/>
                  </a:lnTo>
                  <a:lnTo>
                    <a:pt x="81" y="12"/>
                  </a:lnTo>
                  <a:lnTo>
                    <a:pt x="81" y="14"/>
                  </a:lnTo>
                  <a:lnTo>
                    <a:pt x="80" y="14"/>
                  </a:lnTo>
                  <a:lnTo>
                    <a:pt x="78" y="14"/>
                  </a:lnTo>
                  <a:lnTo>
                    <a:pt x="77" y="15"/>
                  </a:lnTo>
                  <a:lnTo>
                    <a:pt x="76" y="15"/>
                  </a:lnTo>
                  <a:lnTo>
                    <a:pt x="75" y="16"/>
                  </a:lnTo>
                  <a:lnTo>
                    <a:pt x="74" y="16"/>
                  </a:lnTo>
                  <a:lnTo>
                    <a:pt x="72" y="17"/>
                  </a:lnTo>
                  <a:lnTo>
                    <a:pt x="73" y="22"/>
                  </a:lnTo>
                  <a:lnTo>
                    <a:pt x="73" y="26"/>
                  </a:lnTo>
                  <a:lnTo>
                    <a:pt x="73" y="32"/>
                  </a:lnTo>
                  <a:lnTo>
                    <a:pt x="74" y="36"/>
                  </a:lnTo>
                  <a:lnTo>
                    <a:pt x="75" y="35"/>
                  </a:lnTo>
                  <a:lnTo>
                    <a:pt x="76" y="34"/>
                  </a:lnTo>
                  <a:lnTo>
                    <a:pt x="77" y="34"/>
                  </a:lnTo>
                  <a:lnTo>
                    <a:pt x="77" y="35"/>
                  </a:lnTo>
                  <a:lnTo>
                    <a:pt x="77" y="37"/>
                  </a:lnTo>
                  <a:lnTo>
                    <a:pt x="77" y="40"/>
                  </a:lnTo>
                  <a:lnTo>
                    <a:pt x="77" y="42"/>
                  </a:lnTo>
                  <a:lnTo>
                    <a:pt x="84" y="42"/>
                  </a:lnTo>
                  <a:lnTo>
                    <a:pt x="84" y="40"/>
                  </a:lnTo>
                  <a:lnTo>
                    <a:pt x="84" y="37"/>
                  </a:lnTo>
                  <a:lnTo>
                    <a:pt x="84" y="34"/>
                  </a:lnTo>
                  <a:lnTo>
                    <a:pt x="83" y="32"/>
                  </a:lnTo>
                  <a:lnTo>
                    <a:pt x="84" y="32"/>
                  </a:lnTo>
                  <a:lnTo>
                    <a:pt x="85" y="32"/>
                  </a:lnTo>
                  <a:lnTo>
                    <a:pt x="86" y="30"/>
                  </a:lnTo>
                  <a:lnTo>
                    <a:pt x="87" y="30"/>
                  </a:lnTo>
                  <a:lnTo>
                    <a:pt x="88" y="30"/>
                  </a:lnTo>
                  <a:lnTo>
                    <a:pt x="88" y="29"/>
                  </a:lnTo>
                  <a:lnTo>
                    <a:pt x="89" y="32"/>
                  </a:lnTo>
                  <a:lnTo>
                    <a:pt x="89" y="37"/>
                  </a:lnTo>
                  <a:lnTo>
                    <a:pt x="90" y="44"/>
                  </a:lnTo>
                  <a:lnTo>
                    <a:pt x="91" y="51"/>
                  </a:lnTo>
                  <a:lnTo>
                    <a:pt x="90" y="52"/>
                  </a:lnTo>
                  <a:lnTo>
                    <a:pt x="89" y="53"/>
                  </a:lnTo>
                  <a:lnTo>
                    <a:pt x="88" y="54"/>
                  </a:lnTo>
                  <a:lnTo>
                    <a:pt x="87" y="56"/>
                  </a:lnTo>
                  <a:lnTo>
                    <a:pt x="87" y="57"/>
                  </a:lnTo>
                  <a:lnTo>
                    <a:pt x="86" y="58"/>
                  </a:lnTo>
                  <a:lnTo>
                    <a:pt x="85" y="60"/>
                  </a:lnTo>
                  <a:lnTo>
                    <a:pt x="85" y="56"/>
                  </a:lnTo>
                  <a:lnTo>
                    <a:pt x="85" y="51"/>
                  </a:lnTo>
                  <a:lnTo>
                    <a:pt x="84" y="46"/>
                  </a:lnTo>
                  <a:lnTo>
                    <a:pt x="84" y="42"/>
                  </a:lnTo>
                  <a:lnTo>
                    <a:pt x="77" y="42"/>
                  </a:lnTo>
                  <a:lnTo>
                    <a:pt x="78" y="51"/>
                  </a:lnTo>
                  <a:lnTo>
                    <a:pt x="78" y="60"/>
                  </a:lnTo>
                  <a:lnTo>
                    <a:pt x="79" y="67"/>
                  </a:lnTo>
                  <a:lnTo>
                    <a:pt x="79" y="69"/>
                  </a:lnTo>
                  <a:lnTo>
                    <a:pt x="79" y="70"/>
                  </a:lnTo>
                  <a:lnTo>
                    <a:pt x="78" y="71"/>
                  </a:lnTo>
                  <a:lnTo>
                    <a:pt x="78" y="72"/>
                  </a:lnTo>
                  <a:lnTo>
                    <a:pt x="77" y="74"/>
                  </a:lnTo>
                  <a:lnTo>
                    <a:pt x="76" y="74"/>
                  </a:lnTo>
                  <a:lnTo>
                    <a:pt x="76" y="75"/>
                  </a:lnTo>
                  <a:lnTo>
                    <a:pt x="76" y="76"/>
                  </a:lnTo>
                  <a:lnTo>
                    <a:pt x="75" y="76"/>
                  </a:lnTo>
                  <a:lnTo>
                    <a:pt x="75" y="78"/>
                  </a:lnTo>
                  <a:lnTo>
                    <a:pt x="63" y="71"/>
                  </a:lnTo>
                  <a:lnTo>
                    <a:pt x="62" y="71"/>
                  </a:lnTo>
                  <a:lnTo>
                    <a:pt x="61" y="72"/>
                  </a:lnTo>
                  <a:lnTo>
                    <a:pt x="59" y="74"/>
                  </a:lnTo>
                  <a:lnTo>
                    <a:pt x="57" y="74"/>
                  </a:lnTo>
                  <a:lnTo>
                    <a:pt x="55" y="76"/>
                  </a:lnTo>
                  <a:lnTo>
                    <a:pt x="51" y="79"/>
                  </a:lnTo>
                  <a:lnTo>
                    <a:pt x="48" y="82"/>
                  </a:lnTo>
                  <a:lnTo>
                    <a:pt x="44" y="85"/>
                  </a:lnTo>
                  <a:lnTo>
                    <a:pt x="41" y="87"/>
                  </a:lnTo>
                  <a:lnTo>
                    <a:pt x="38" y="89"/>
                  </a:lnTo>
                  <a:lnTo>
                    <a:pt x="34" y="92"/>
                  </a:lnTo>
                  <a:lnTo>
                    <a:pt x="31" y="94"/>
                  </a:lnTo>
                  <a:lnTo>
                    <a:pt x="28" y="96"/>
                  </a:lnTo>
                  <a:lnTo>
                    <a:pt x="27" y="98"/>
                  </a:lnTo>
                  <a:lnTo>
                    <a:pt x="26" y="99"/>
                  </a:lnTo>
                  <a:lnTo>
                    <a:pt x="25" y="100"/>
                  </a:lnTo>
                  <a:lnTo>
                    <a:pt x="26" y="101"/>
                  </a:lnTo>
                  <a:lnTo>
                    <a:pt x="28" y="103"/>
                  </a:lnTo>
                  <a:lnTo>
                    <a:pt x="29" y="104"/>
                  </a:lnTo>
                  <a:lnTo>
                    <a:pt x="30" y="105"/>
                  </a:lnTo>
                  <a:lnTo>
                    <a:pt x="32" y="105"/>
                  </a:lnTo>
                  <a:lnTo>
                    <a:pt x="34" y="107"/>
                  </a:lnTo>
                  <a:lnTo>
                    <a:pt x="35" y="108"/>
                  </a:lnTo>
                  <a:lnTo>
                    <a:pt x="37" y="109"/>
                  </a:lnTo>
                  <a:lnTo>
                    <a:pt x="39" y="109"/>
                  </a:lnTo>
                  <a:lnTo>
                    <a:pt x="41" y="109"/>
                  </a:lnTo>
                  <a:lnTo>
                    <a:pt x="41" y="108"/>
                  </a:lnTo>
                  <a:lnTo>
                    <a:pt x="43" y="107"/>
                  </a:lnTo>
                  <a:lnTo>
                    <a:pt x="45" y="107"/>
                  </a:lnTo>
                  <a:lnTo>
                    <a:pt x="47" y="105"/>
                  </a:lnTo>
                  <a:lnTo>
                    <a:pt x="49" y="105"/>
                  </a:lnTo>
                  <a:lnTo>
                    <a:pt x="51" y="105"/>
                  </a:lnTo>
                  <a:lnTo>
                    <a:pt x="50" y="110"/>
                  </a:lnTo>
                  <a:lnTo>
                    <a:pt x="49" y="115"/>
                  </a:lnTo>
                  <a:lnTo>
                    <a:pt x="49" y="119"/>
                  </a:lnTo>
                  <a:lnTo>
                    <a:pt x="48" y="124"/>
                  </a:lnTo>
                  <a:lnTo>
                    <a:pt x="48" y="128"/>
                  </a:lnTo>
                  <a:lnTo>
                    <a:pt x="48" y="133"/>
                  </a:lnTo>
                  <a:lnTo>
                    <a:pt x="47" y="137"/>
                  </a:lnTo>
                  <a:lnTo>
                    <a:pt x="46" y="142"/>
                  </a:lnTo>
                  <a:lnTo>
                    <a:pt x="44" y="143"/>
                  </a:lnTo>
                  <a:lnTo>
                    <a:pt x="42" y="143"/>
                  </a:lnTo>
                  <a:lnTo>
                    <a:pt x="41" y="143"/>
                  </a:lnTo>
                  <a:lnTo>
                    <a:pt x="40" y="144"/>
                  </a:lnTo>
                  <a:lnTo>
                    <a:pt x="38" y="144"/>
                  </a:lnTo>
                  <a:lnTo>
                    <a:pt x="36" y="145"/>
                  </a:lnTo>
                  <a:lnTo>
                    <a:pt x="35" y="146"/>
                  </a:lnTo>
                  <a:lnTo>
                    <a:pt x="33" y="146"/>
                  </a:lnTo>
                  <a:lnTo>
                    <a:pt x="31" y="147"/>
                  </a:lnTo>
                  <a:lnTo>
                    <a:pt x="30" y="147"/>
                  </a:lnTo>
                  <a:lnTo>
                    <a:pt x="28" y="147"/>
                  </a:lnTo>
                  <a:lnTo>
                    <a:pt x="28" y="149"/>
                  </a:lnTo>
                  <a:lnTo>
                    <a:pt x="27" y="149"/>
                  </a:lnTo>
                  <a:lnTo>
                    <a:pt x="25" y="149"/>
                  </a:lnTo>
                  <a:lnTo>
                    <a:pt x="24" y="149"/>
                  </a:lnTo>
                  <a:lnTo>
                    <a:pt x="22" y="149"/>
                  </a:lnTo>
                  <a:lnTo>
                    <a:pt x="21" y="150"/>
                  </a:lnTo>
                  <a:lnTo>
                    <a:pt x="19" y="150"/>
                  </a:lnTo>
                  <a:lnTo>
                    <a:pt x="18" y="151"/>
                  </a:lnTo>
                  <a:lnTo>
                    <a:pt x="17" y="151"/>
                  </a:lnTo>
                  <a:lnTo>
                    <a:pt x="15" y="152"/>
                  </a:lnTo>
                  <a:lnTo>
                    <a:pt x="14" y="152"/>
                  </a:lnTo>
                  <a:lnTo>
                    <a:pt x="13" y="153"/>
                  </a:lnTo>
                  <a:lnTo>
                    <a:pt x="12" y="154"/>
                  </a:lnTo>
                  <a:lnTo>
                    <a:pt x="11" y="154"/>
                  </a:lnTo>
                  <a:lnTo>
                    <a:pt x="10" y="154"/>
                  </a:lnTo>
                  <a:lnTo>
                    <a:pt x="9" y="154"/>
                  </a:lnTo>
                  <a:lnTo>
                    <a:pt x="8" y="155"/>
                  </a:lnTo>
                  <a:lnTo>
                    <a:pt x="7" y="155"/>
                  </a:lnTo>
                  <a:lnTo>
                    <a:pt x="6" y="155"/>
                  </a:lnTo>
                  <a:lnTo>
                    <a:pt x="6" y="156"/>
                  </a:lnTo>
                  <a:lnTo>
                    <a:pt x="6" y="157"/>
                  </a:lnTo>
                  <a:lnTo>
                    <a:pt x="5" y="158"/>
                  </a:lnTo>
                  <a:lnTo>
                    <a:pt x="4" y="160"/>
                  </a:lnTo>
                  <a:lnTo>
                    <a:pt x="3" y="160"/>
                  </a:lnTo>
                  <a:lnTo>
                    <a:pt x="2" y="161"/>
                  </a:lnTo>
                  <a:lnTo>
                    <a:pt x="1" y="162"/>
                  </a:lnTo>
                  <a:lnTo>
                    <a:pt x="0" y="163"/>
                  </a:lnTo>
                  <a:lnTo>
                    <a:pt x="1" y="163"/>
                  </a:lnTo>
                  <a:lnTo>
                    <a:pt x="3" y="163"/>
                  </a:lnTo>
                  <a:lnTo>
                    <a:pt x="6" y="163"/>
                  </a:lnTo>
                  <a:lnTo>
                    <a:pt x="9" y="163"/>
                  </a:lnTo>
                  <a:lnTo>
                    <a:pt x="14" y="163"/>
                  </a:lnTo>
                  <a:lnTo>
                    <a:pt x="21" y="163"/>
                  </a:lnTo>
                  <a:lnTo>
                    <a:pt x="28" y="163"/>
                  </a:lnTo>
                  <a:lnTo>
                    <a:pt x="35" y="163"/>
                  </a:lnTo>
                  <a:lnTo>
                    <a:pt x="42" y="163"/>
                  </a:lnTo>
                  <a:lnTo>
                    <a:pt x="51" y="163"/>
                  </a:lnTo>
                  <a:lnTo>
                    <a:pt x="60" y="163"/>
                  </a:lnTo>
                  <a:lnTo>
                    <a:pt x="70" y="163"/>
                  </a:lnTo>
                  <a:lnTo>
                    <a:pt x="79" y="163"/>
                  </a:lnTo>
                  <a:lnTo>
                    <a:pt x="89" y="163"/>
                  </a:lnTo>
                  <a:lnTo>
                    <a:pt x="99" y="163"/>
                  </a:lnTo>
                  <a:lnTo>
                    <a:pt x="110" y="163"/>
                  </a:lnTo>
                  <a:lnTo>
                    <a:pt x="120" y="163"/>
                  </a:lnTo>
                  <a:lnTo>
                    <a:pt x="130" y="163"/>
                  </a:lnTo>
                  <a:lnTo>
                    <a:pt x="139" y="163"/>
                  </a:lnTo>
                  <a:lnTo>
                    <a:pt x="150" y="163"/>
                  </a:lnTo>
                  <a:lnTo>
                    <a:pt x="159" y="163"/>
                  </a:lnTo>
                  <a:lnTo>
                    <a:pt x="168" y="163"/>
                  </a:lnTo>
                  <a:lnTo>
                    <a:pt x="176" y="163"/>
                  </a:lnTo>
                  <a:lnTo>
                    <a:pt x="185" y="163"/>
                  </a:lnTo>
                  <a:lnTo>
                    <a:pt x="192" y="163"/>
                  </a:lnTo>
                  <a:lnTo>
                    <a:pt x="198" y="163"/>
                  </a:lnTo>
                  <a:lnTo>
                    <a:pt x="204" y="163"/>
                  </a:lnTo>
                  <a:lnTo>
                    <a:pt x="209" y="163"/>
                  </a:lnTo>
                  <a:lnTo>
                    <a:pt x="213" y="163"/>
                  </a:lnTo>
                  <a:lnTo>
                    <a:pt x="216" y="163"/>
                  </a:lnTo>
                  <a:lnTo>
                    <a:pt x="218" y="163"/>
                  </a:lnTo>
                  <a:lnTo>
                    <a:pt x="219" y="163"/>
                  </a:lnTo>
                  <a:lnTo>
                    <a:pt x="217" y="162"/>
                  </a:lnTo>
                  <a:lnTo>
                    <a:pt x="216" y="161"/>
                  </a:lnTo>
                  <a:lnTo>
                    <a:pt x="214" y="160"/>
                  </a:lnTo>
                  <a:lnTo>
                    <a:pt x="213" y="158"/>
                  </a:lnTo>
                  <a:lnTo>
                    <a:pt x="211" y="157"/>
                  </a:lnTo>
                  <a:lnTo>
                    <a:pt x="210" y="157"/>
                  </a:lnTo>
                  <a:lnTo>
                    <a:pt x="208" y="156"/>
                  </a:lnTo>
                  <a:lnTo>
                    <a:pt x="206" y="155"/>
                  </a:lnTo>
                  <a:lnTo>
                    <a:pt x="205" y="154"/>
                  </a:lnTo>
                  <a:lnTo>
                    <a:pt x="204" y="153"/>
                  </a:lnTo>
                  <a:lnTo>
                    <a:pt x="203" y="152"/>
                  </a:lnTo>
                  <a:lnTo>
                    <a:pt x="201" y="152"/>
                  </a:lnTo>
                  <a:lnTo>
                    <a:pt x="199" y="151"/>
                  </a:lnTo>
                  <a:lnTo>
                    <a:pt x="198" y="150"/>
                  </a:lnTo>
                  <a:lnTo>
                    <a:pt x="196" y="149"/>
                  </a:lnTo>
                  <a:lnTo>
                    <a:pt x="194" y="149"/>
                  </a:lnTo>
                  <a:lnTo>
                    <a:pt x="192" y="149"/>
                  </a:lnTo>
                  <a:lnTo>
                    <a:pt x="192" y="147"/>
                  </a:lnTo>
                  <a:lnTo>
                    <a:pt x="190" y="147"/>
                  </a:lnTo>
                  <a:lnTo>
                    <a:pt x="188" y="146"/>
                  </a:lnTo>
                  <a:lnTo>
                    <a:pt x="186" y="146"/>
                  </a:lnTo>
                  <a:lnTo>
                    <a:pt x="184" y="146"/>
                  </a:lnTo>
                  <a:lnTo>
                    <a:pt x="183" y="146"/>
                  </a:lnTo>
                  <a:lnTo>
                    <a:pt x="181" y="14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5"/>
            <p:cNvSpPr>
              <a:spLocks/>
            </p:cNvSpPr>
            <p:nvPr/>
          </p:nvSpPr>
          <p:spPr bwMode="auto">
            <a:xfrm>
              <a:off x="1992313" y="1681163"/>
              <a:ext cx="44450" cy="158750"/>
            </a:xfrm>
            <a:custGeom>
              <a:avLst/>
              <a:gdLst>
                <a:gd name="T0" fmla="*/ 19 w 21"/>
                <a:gd name="T1" fmla="*/ 0 h 73"/>
                <a:gd name="T2" fmla="*/ 19 w 21"/>
                <a:gd name="T3" fmla="*/ 0 h 73"/>
                <a:gd name="T4" fmla="*/ 19 w 21"/>
                <a:gd name="T5" fmla="*/ 1 h 73"/>
                <a:gd name="T6" fmla="*/ 19 w 21"/>
                <a:gd name="T7" fmla="*/ 3 h 73"/>
                <a:gd name="T8" fmla="*/ 19 w 21"/>
                <a:gd name="T9" fmla="*/ 5 h 73"/>
                <a:gd name="T10" fmla="*/ 19 w 21"/>
                <a:gd name="T11" fmla="*/ 7 h 73"/>
                <a:gd name="T12" fmla="*/ 19 w 21"/>
                <a:gd name="T13" fmla="*/ 11 h 73"/>
                <a:gd name="T14" fmla="*/ 19 w 21"/>
                <a:gd name="T15" fmla="*/ 15 h 73"/>
                <a:gd name="T16" fmla="*/ 19 w 21"/>
                <a:gd name="T17" fmla="*/ 18 h 73"/>
                <a:gd name="T18" fmla="*/ 18 w 21"/>
                <a:gd name="T19" fmla="*/ 24 h 73"/>
                <a:gd name="T20" fmla="*/ 17 w 21"/>
                <a:gd name="T21" fmla="*/ 30 h 73"/>
                <a:gd name="T22" fmla="*/ 15 w 21"/>
                <a:gd name="T23" fmla="*/ 35 h 73"/>
                <a:gd name="T24" fmla="*/ 13 w 21"/>
                <a:gd name="T25" fmla="*/ 42 h 73"/>
                <a:gd name="T26" fmla="*/ 10 w 21"/>
                <a:gd name="T27" fmla="*/ 49 h 73"/>
                <a:gd name="T28" fmla="*/ 8 w 21"/>
                <a:gd name="T29" fmla="*/ 56 h 73"/>
                <a:gd name="T30" fmla="*/ 4 w 21"/>
                <a:gd name="T31" fmla="*/ 63 h 73"/>
                <a:gd name="T32" fmla="*/ 0 w 21"/>
                <a:gd name="T33" fmla="*/ 73 h 73"/>
                <a:gd name="T34" fmla="*/ 0 w 21"/>
                <a:gd name="T35" fmla="*/ 72 h 73"/>
                <a:gd name="T36" fmla="*/ 1 w 21"/>
                <a:gd name="T37" fmla="*/ 70 h 73"/>
                <a:gd name="T38" fmla="*/ 3 w 21"/>
                <a:gd name="T39" fmla="*/ 68 h 73"/>
                <a:gd name="T40" fmla="*/ 5 w 21"/>
                <a:gd name="T41" fmla="*/ 65 h 73"/>
                <a:gd name="T42" fmla="*/ 8 w 21"/>
                <a:gd name="T43" fmla="*/ 61 h 73"/>
                <a:gd name="T44" fmla="*/ 10 w 21"/>
                <a:gd name="T45" fmla="*/ 58 h 73"/>
                <a:gd name="T46" fmla="*/ 12 w 21"/>
                <a:gd name="T47" fmla="*/ 52 h 73"/>
                <a:gd name="T48" fmla="*/ 14 w 21"/>
                <a:gd name="T49" fmla="*/ 48 h 73"/>
                <a:gd name="T50" fmla="*/ 17 w 21"/>
                <a:gd name="T51" fmla="*/ 42 h 73"/>
                <a:gd name="T52" fmla="*/ 19 w 21"/>
                <a:gd name="T53" fmla="*/ 37 h 73"/>
                <a:gd name="T54" fmla="*/ 20 w 21"/>
                <a:gd name="T55" fmla="*/ 30 h 73"/>
                <a:gd name="T56" fmla="*/ 21 w 21"/>
                <a:gd name="T57" fmla="*/ 24 h 73"/>
                <a:gd name="T58" fmla="*/ 21 w 21"/>
                <a:gd name="T59" fmla="*/ 17 h 73"/>
                <a:gd name="T60" fmla="*/ 21 w 21"/>
                <a:gd name="T61" fmla="*/ 11 h 73"/>
                <a:gd name="T62" fmla="*/ 20 w 21"/>
                <a:gd name="T63" fmla="*/ 6 h 73"/>
                <a:gd name="T64" fmla="*/ 19 w 21"/>
                <a:gd name="T65" fmla="*/ 0 h 7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1"/>
                <a:gd name="T100" fmla="*/ 0 h 73"/>
                <a:gd name="T101" fmla="*/ 21 w 21"/>
                <a:gd name="T102" fmla="*/ 73 h 7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1" h="73">
                  <a:moveTo>
                    <a:pt x="19" y="0"/>
                  </a:moveTo>
                  <a:lnTo>
                    <a:pt x="19" y="0"/>
                  </a:lnTo>
                  <a:lnTo>
                    <a:pt x="19" y="1"/>
                  </a:lnTo>
                  <a:lnTo>
                    <a:pt x="19" y="3"/>
                  </a:lnTo>
                  <a:lnTo>
                    <a:pt x="19" y="5"/>
                  </a:lnTo>
                  <a:lnTo>
                    <a:pt x="19" y="7"/>
                  </a:lnTo>
                  <a:lnTo>
                    <a:pt x="19" y="11"/>
                  </a:lnTo>
                  <a:lnTo>
                    <a:pt x="19" y="15"/>
                  </a:lnTo>
                  <a:lnTo>
                    <a:pt x="19" y="18"/>
                  </a:lnTo>
                  <a:lnTo>
                    <a:pt x="18" y="24"/>
                  </a:lnTo>
                  <a:lnTo>
                    <a:pt x="17" y="30"/>
                  </a:lnTo>
                  <a:lnTo>
                    <a:pt x="15" y="35"/>
                  </a:lnTo>
                  <a:lnTo>
                    <a:pt x="13" y="42"/>
                  </a:lnTo>
                  <a:lnTo>
                    <a:pt x="10" y="49"/>
                  </a:lnTo>
                  <a:lnTo>
                    <a:pt x="8" y="56"/>
                  </a:lnTo>
                  <a:lnTo>
                    <a:pt x="4" y="63"/>
                  </a:lnTo>
                  <a:lnTo>
                    <a:pt x="0" y="73"/>
                  </a:lnTo>
                  <a:lnTo>
                    <a:pt x="0" y="72"/>
                  </a:lnTo>
                  <a:lnTo>
                    <a:pt x="1" y="70"/>
                  </a:lnTo>
                  <a:lnTo>
                    <a:pt x="3" y="68"/>
                  </a:lnTo>
                  <a:lnTo>
                    <a:pt x="5" y="65"/>
                  </a:lnTo>
                  <a:lnTo>
                    <a:pt x="8" y="61"/>
                  </a:lnTo>
                  <a:lnTo>
                    <a:pt x="10" y="58"/>
                  </a:lnTo>
                  <a:lnTo>
                    <a:pt x="12" y="52"/>
                  </a:lnTo>
                  <a:lnTo>
                    <a:pt x="14" y="48"/>
                  </a:lnTo>
                  <a:lnTo>
                    <a:pt x="17" y="42"/>
                  </a:lnTo>
                  <a:lnTo>
                    <a:pt x="19" y="37"/>
                  </a:lnTo>
                  <a:lnTo>
                    <a:pt x="20" y="30"/>
                  </a:lnTo>
                  <a:lnTo>
                    <a:pt x="21" y="24"/>
                  </a:lnTo>
                  <a:lnTo>
                    <a:pt x="21" y="17"/>
                  </a:lnTo>
                  <a:lnTo>
                    <a:pt x="21" y="11"/>
                  </a:lnTo>
                  <a:lnTo>
                    <a:pt x="20" y="6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6"/>
            <p:cNvSpPr>
              <a:spLocks/>
            </p:cNvSpPr>
            <p:nvPr/>
          </p:nvSpPr>
          <p:spPr bwMode="auto">
            <a:xfrm>
              <a:off x="1789113" y="1657350"/>
              <a:ext cx="212725" cy="77788"/>
            </a:xfrm>
            <a:custGeom>
              <a:avLst/>
              <a:gdLst>
                <a:gd name="T0" fmla="*/ 100 w 100"/>
                <a:gd name="T1" fmla="*/ 36 h 36"/>
                <a:gd name="T2" fmla="*/ 0 w 100"/>
                <a:gd name="T3" fmla="*/ 3 h 36"/>
                <a:gd name="T4" fmla="*/ 0 w 100"/>
                <a:gd name="T5" fmla="*/ 0 h 36"/>
                <a:gd name="T6" fmla="*/ 100 w 100"/>
                <a:gd name="T7" fmla="*/ 36 h 3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0"/>
                <a:gd name="T13" fmla="*/ 0 h 36"/>
                <a:gd name="T14" fmla="*/ 100 w 100"/>
                <a:gd name="T15" fmla="*/ 36 h 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0" h="36">
                  <a:moveTo>
                    <a:pt x="100" y="36"/>
                  </a:moveTo>
                  <a:lnTo>
                    <a:pt x="0" y="3"/>
                  </a:lnTo>
                  <a:lnTo>
                    <a:pt x="0" y="0"/>
                  </a:lnTo>
                  <a:lnTo>
                    <a:pt x="100" y="36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7"/>
            <p:cNvSpPr>
              <a:spLocks/>
            </p:cNvSpPr>
            <p:nvPr/>
          </p:nvSpPr>
          <p:spPr bwMode="auto">
            <a:xfrm>
              <a:off x="1890713" y="1719263"/>
              <a:ext cx="11112" cy="6350"/>
            </a:xfrm>
            <a:custGeom>
              <a:avLst/>
              <a:gdLst>
                <a:gd name="T0" fmla="*/ 2 w 5"/>
                <a:gd name="T1" fmla="*/ 3 h 3"/>
                <a:gd name="T2" fmla="*/ 3 w 5"/>
                <a:gd name="T3" fmla="*/ 3 h 3"/>
                <a:gd name="T4" fmla="*/ 4 w 5"/>
                <a:gd name="T5" fmla="*/ 3 h 3"/>
                <a:gd name="T6" fmla="*/ 5 w 5"/>
                <a:gd name="T7" fmla="*/ 2 h 3"/>
                <a:gd name="T8" fmla="*/ 5 w 5"/>
                <a:gd name="T9" fmla="*/ 1 h 3"/>
                <a:gd name="T10" fmla="*/ 4 w 5"/>
                <a:gd name="T11" fmla="*/ 1 h 3"/>
                <a:gd name="T12" fmla="*/ 3 w 5"/>
                <a:gd name="T13" fmla="*/ 1 h 3"/>
                <a:gd name="T14" fmla="*/ 2 w 5"/>
                <a:gd name="T15" fmla="*/ 0 h 3"/>
                <a:gd name="T16" fmla="*/ 2 w 5"/>
                <a:gd name="T17" fmla="*/ 1 h 3"/>
                <a:gd name="T18" fmla="*/ 1 w 5"/>
                <a:gd name="T19" fmla="*/ 1 h 3"/>
                <a:gd name="T20" fmla="*/ 0 w 5"/>
                <a:gd name="T21" fmla="*/ 1 h 3"/>
                <a:gd name="T22" fmla="*/ 0 w 5"/>
                <a:gd name="T23" fmla="*/ 2 h 3"/>
                <a:gd name="T24" fmla="*/ 1 w 5"/>
                <a:gd name="T25" fmla="*/ 3 h 3"/>
                <a:gd name="T26" fmla="*/ 2 w 5"/>
                <a:gd name="T27" fmla="*/ 3 h 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5"/>
                <a:gd name="T43" fmla="*/ 0 h 3"/>
                <a:gd name="T44" fmla="*/ 5 w 5"/>
                <a:gd name="T45" fmla="*/ 3 h 3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5" h="3">
                  <a:moveTo>
                    <a:pt x="2" y="3"/>
                  </a:moveTo>
                  <a:lnTo>
                    <a:pt x="3" y="3"/>
                  </a:lnTo>
                  <a:lnTo>
                    <a:pt x="4" y="3"/>
                  </a:lnTo>
                  <a:lnTo>
                    <a:pt x="5" y="2"/>
                  </a:lnTo>
                  <a:lnTo>
                    <a:pt x="5" y="1"/>
                  </a:lnTo>
                  <a:lnTo>
                    <a:pt x="4" y="1"/>
                  </a:lnTo>
                  <a:lnTo>
                    <a:pt x="3" y="1"/>
                  </a:lnTo>
                  <a:lnTo>
                    <a:pt x="2" y="0"/>
                  </a:lnTo>
                  <a:lnTo>
                    <a:pt x="2" y="1"/>
                  </a:lnTo>
                  <a:lnTo>
                    <a:pt x="1" y="1"/>
                  </a:lnTo>
                  <a:lnTo>
                    <a:pt x="0" y="1"/>
                  </a:lnTo>
                  <a:lnTo>
                    <a:pt x="0" y="2"/>
                  </a:lnTo>
                  <a:lnTo>
                    <a:pt x="1" y="3"/>
                  </a:lnTo>
                  <a:lnTo>
                    <a:pt x="2" y="3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8"/>
            <p:cNvSpPr>
              <a:spLocks/>
            </p:cNvSpPr>
            <p:nvPr/>
          </p:nvSpPr>
          <p:spPr bwMode="auto">
            <a:xfrm>
              <a:off x="1762125" y="1898650"/>
              <a:ext cx="46038" cy="36513"/>
            </a:xfrm>
            <a:custGeom>
              <a:avLst/>
              <a:gdLst>
                <a:gd name="T0" fmla="*/ 1 w 22"/>
                <a:gd name="T1" fmla="*/ 0 h 17"/>
                <a:gd name="T2" fmla="*/ 0 w 22"/>
                <a:gd name="T3" fmla="*/ 17 h 17"/>
                <a:gd name="T4" fmla="*/ 22 w 22"/>
                <a:gd name="T5" fmla="*/ 2 h 17"/>
                <a:gd name="T6" fmla="*/ 1 w 22"/>
                <a:gd name="T7" fmla="*/ 0 h 1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2"/>
                <a:gd name="T13" fmla="*/ 0 h 17"/>
                <a:gd name="T14" fmla="*/ 22 w 22"/>
                <a:gd name="T15" fmla="*/ 17 h 1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2" h="17">
                  <a:moveTo>
                    <a:pt x="1" y="0"/>
                  </a:moveTo>
                  <a:lnTo>
                    <a:pt x="0" y="17"/>
                  </a:lnTo>
                  <a:lnTo>
                    <a:pt x="22" y="2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9"/>
            <p:cNvSpPr>
              <a:spLocks/>
            </p:cNvSpPr>
            <p:nvPr/>
          </p:nvSpPr>
          <p:spPr bwMode="auto">
            <a:xfrm>
              <a:off x="1778000" y="1962150"/>
              <a:ext cx="176213" cy="28575"/>
            </a:xfrm>
            <a:custGeom>
              <a:avLst/>
              <a:gdLst>
                <a:gd name="T0" fmla="*/ 0 w 83"/>
                <a:gd name="T1" fmla="*/ 6 h 13"/>
                <a:gd name="T2" fmla="*/ 1 w 83"/>
                <a:gd name="T3" fmla="*/ 6 h 13"/>
                <a:gd name="T4" fmla="*/ 3 w 83"/>
                <a:gd name="T5" fmla="*/ 5 h 13"/>
                <a:gd name="T6" fmla="*/ 7 w 83"/>
                <a:gd name="T7" fmla="*/ 4 h 13"/>
                <a:gd name="T8" fmla="*/ 10 w 83"/>
                <a:gd name="T9" fmla="*/ 4 h 13"/>
                <a:gd name="T10" fmla="*/ 13 w 83"/>
                <a:gd name="T11" fmla="*/ 3 h 13"/>
                <a:gd name="T12" fmla="*/ 15 w 83"/>
                <a:gd name="T13" fmla="*/ 1 h 13"/>
                <a:gd name="T14" fmla="*/ 17 w 83"/>
                <a:gd name="T15" fmla="*/ 0 h 13"/>
                <a:gd name="T16" fmla="*/ 18 w 83"/>
                <a:gd name="T17" fmla="*/ 0 h 13"/>
                <a:gd name="T18" fmla="*/ 29 w 83"/>
                <a:gd name="T19" fmla="*/ 4 h 13"/>
                <a:gd name="T20" fmla="*/ 60 w 83"/>
                <a:gd name="T21" fmla="*/ 4 h 13"/>
                <a:gd name="T22" fmla="*/ 66 w 83"/>
                <a:gd name="T23" fmla="*/ 11 h 13"/>
                <a:gd name="T24" fmla="*/ 83 w 83"/>
                <a:gd name="T25" fmla="*/ 8 h 13"/>
                <a:gd name="T26" fmla="*/ 63 w 83"/>
                <a:gd name="T27" fmla="*/ 13 h 13"/>
                <a:gd name="T28" fmla="*/ 56 w 83"/>
                <a:gd name="T29" fmla="*/ 8 h 13"/>
                <a:gd name="T30" fmla="*/ 18 w 83"/>
                <a:gd name="T31" fmla="*/ 12 h 13"/>
                <a:gd name="T32" fmla="*/ 23 w 83"/>
                <a:gd name="T33" fmla="*/ 6 h 13"/>
                <a:gd name="T34" fmla="*/ 0 w 83"/>
                <a:gd name="T35" fmla="*/ 6 h 1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83"/>
                <a:gd name="T55" fmla="*/ 0 h 13"/>
                <a:gd name="T56" fmla="*/ 83 w 83"/>
                <a:gd name="T57" fmla="*/ 13 h 1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83" h="13">
                  <a:moveTo>
                    <a:pt x="0" y="6"/>
                  </a:moveTo>
                  <a:lnTo>
                    <a:pt x="1" y="6"/>
                  </a:lnTo>
                  <a:lnTo>
                    <a:pt x="3" y="5"/>
                  </a:lnTo>
                  <a:lnTo>
                    <a:pt x="7" y="4"/>
                  </a:lnTo>
                  <a:lnTo>
                    <a:pt x="10" y="4"/>
                  </a:lnTo>
                  <a:lnTo>
                    <a:pt x="13" y="3"/>
                  </a:lnTo>
                  <a:lnTo>
                    <a:pt x="15" y="1"/>
                  </a:lnTo>
                  <a:lnTo>
                    <a:pt x="17" y="0"/>
                  </a:lnTo>
                  <a:lnTo>
                    <a:pt x="18" y="0"/>
                  </a:lnTo>
                  <a:lnTo>
                    <a:pt x="29" y="4"/>
                  </a:lnTo>
                  <a:lnTo>
                    <a:pt x="60" y="4"/>
                  </a:lnTo>
                  <a:lnTo>
                    <a:pt x="66" y="11"/>
                  </a:lnTo>
                  <a:lnTo>
                    <a:pt x="83" y="8"/>
                  </a:lnTo>
                  <a:lnTo>
                    <a:pt x="63" y="13"/>
                  </a:lnTo>
                  <a:lnTo>
                    <a:pt x="56" y="8"/>
                  </a:lnTo>
                  <a:lnTo>
                    <a:pt x="18" y="12"/>
                  </a:lnTo>
                  <a:lnTo>
                    <a:pt x="23" y="6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 10"/>
            <p:cNvSpPr>
              <a:spLocks/>
            </p:cNvSpPr>
            <p:nvPr/>
          </p:nvSpPr>
          <p:spPr bwMode="auto">
            <a:xfrm>
              <a:off x="1958975" y="1979613"/>
              <a:ext cx="42863" cy="9525"/>
            </a:xfrm>
            <a:custGeom>
              <a:avLst/>
              <a:gdLst>
                <a:gd name="T0" fmla="*/ 0 w 20"/>
                <a:gd name="T1" fmla="*/ 4 h 4"/>
                <a:gd name="T2" fmla="*/ 1 w 20"/>
                <a:gd name="T3" fmla="*/ 4 h 4"/>
                <a:gd name="T4" fmla="*/ 3 w 20"/>
                <a:gd name="T5" fmla="*/ 4 h 4"/>
                <a:gd name="T6" fmla="*/ 5 w 20"/>
                <a:gd name="T7" fmla="*/ 3 h 4"/>
                <a:gd name="T8" fmla="*/ 8 w 20"/>
                <a:gd name="T9" fmla="*/ 2 h 4"/>
                <a:gd name="T10" fmla="*/ 11 w 20"/>
                <a:gd name="T11" fmla="*/ 2 h 4"/>
                <a:gd name="T12" fmla="*/ 13 w 20"/>
                <a:gd name="T13" fmla="*/ 0 h 4"/>
                <a:gd name="T14" fmla="*/ 15 w 20"/>
                <a:gd name="T15" fmla="*/ 0 h 4"/>
                <a:gd name="T16" fmla="*/ 20 w 20"/>
                <a:gd name="T17" fmla="*/ 3 h 4"/>
                <a:gd name="T18" fmla="*/ 0 w 20"/>
                <a:gd name="T19" fmla="*/ 4 h 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0"/>
                <a:gd name="T31" fmla="*/ 0 h 4"/>
                <a:gd name="T32" fmla="*/ 20 w 20"/>
                <a:gd name="T33" fmla="*/ 4 h 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0" h="4">
                  <a:moveTo>
                    <a:pt x="0" y="4"/>
                  </a:moveTo>
                  <a:lnTo>
                    <a:pt x="1" y="4"/>
                  </a:lnTo>
                  <a:lnTo>
                    <a:pt x="3" y="4"/>
                  </a:lnTo>
                  <a:lnTo>
                    <a:pt x="5" y="3"/>
                  </a:lnTo>
                  <a:lnTo>
                    <a:pt x="8" y="2"/>
                  </a:lnTo>
                  <a:lnTo>
                    <a:pt x="11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20" y="3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11"/>
            <p:cNvSpPr>
              <a:spLocks/>
            </p:cNvSpPr>
            <p:nvPr/>
          </p:nvSpPr>
          <p:spPr bwMode="auto">
            <a:xfrm>
              <a:off x="1747838" y="1743075"/>
              <a:ext cx="71437" cy="79375"/>
            </a:xfrm>
            <a:custGeom>
              <a:avLst/>
              <a:gdLst>
                <a:gd name="T0" fmla="*/ 23 w 34"/>
                <a:gd name="T1" fmla="*/ 0 h 37"/>
                <a:gd name="T2" fmla="*/ 0 w 34"/>
                <a:gd name="T3" fmla="*/ 37 h 37"/>
                <a:gd name="T4" fmla="*/ 24 w 34"/>
                <a:gd name="T5" fmla="*/ 6 h 37"/>
                <a:gd name="T6" fmla="*/ 31 w 34"/>
                <a:gd name="T7" fmla="*/ 13 h 37"/>
                <a:gd name="T8" fmla="*/ 34 w 34"/>
                <a:gd name="T9" fmla="*/ 9 h 37"/>
                <a:gd name="T10" fmla="*/ 23 w 34"/>
                <a:gd name="T11" fmla="*/ 0 h 3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4"/>
                <a:gd name="T19" fmla="*/ 0 h 37"/>
                <a:gd name="T20" fmla="*/ 34 w 34"/>
                <a:gd name="T21" fmla="*/ 37 h 3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4" h="37">
                  <a:moveTo>
                    <a:pt x="23" y="0"/>
                  </a:moveTo>
                  <a:lnTo>
                    <a:pt x="0" y="37"/>
                  </a:lnTo>
                  <a:lnTo>
                    <a:pt x="24" y="6"/>
                  </a:lnTo>
                  <a:lnTo>
                    <a:pt x="31" y="13"/>
                  </a:lnTo>
                  <a:lnTo>
                    <a:pt x="34" y="9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12"/>
            <p:cNvSpPr>
              <a:spLocks/>
            </p:cNvSpPr>
            <p:nvPr/>
          </p:nvSpPr>
          <p:spPr bwMode="auto">
            <a:xfrm>
              <a:off x="1727200" y="1827213"/>
              <a:ext cx="57150" cy="60325"/>
            </a:xfrm>
            <a:custGeom>
              <a:avLst/>
              <a:gdLst>
                <a:gd name="T0" fmla="*/ 0 w 27"/>
                <a:gd name="T1" fmla="*/ 0 h 28"/>
                <a:gd name="T2" fmla="*/ 22 w 27"/>
                <a:gd name="T3" fmla="*/ 28 h 28"/>
                <a:gd name="T4" fmla="*/ 27 w 27"/>
                <a:gd name="T5" fmla="*/ 20 h 28"/>
                <a:gd name="T6" fmla="*/ 0 w 27"/>
                <a:gd name="T7" fmla="*/ 0 h 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7"/>
                <a:gd name="T13" fmla="*/ 0 h 28"/>
                <a:gd name="T14" fmla="*/ 27 w 27"/>
                <a:gd name="T15" fmla="*/ 28 h 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7" h="28">
                  <a:moveTo>
                    <a:pt x="0" y="0"/>
                  </a:moveTo>
                  <a:lnTo>
                    <a:pt x="22" y="28"/>
                  </a:lnTo>
                  <a:lnTo>
                    <a:pt x="27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Rectangle 13"/>
            <p:cNvSpPr>
              <a:spLocks noChangeArrowheads="1"/>
            </p:cNvSpPr>
            <p:nvPr/>
          </p:nvSpPr>
          <p:spPr bwMode="auto">
            <a:xfrm>
              <a:off x="1727200" y="1851025"/>
              <a:ext cx="6350" cy="111125"/>
            </a:xfrm>
            <a:prstGeom prst="rect">
              <a:avLst/>
            </a:prstGeom>
            <a:solidFill>
              <a:srgbClr val="7F7F7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Freeform 14"/>
            <p:cNvSpPr>
              <a:spLocks/>
            </p:cNvSpPr>
            <p:nvPr/>
          </p:nvSpPr>
          <p:spPr bwMode="auto">
            <a:xfrm>
              <a:off x="1897063" y="1749425"/>
              <a:ext cx="17462" cy="203200"/>
            </a:xfrm>
            <a:custGeom>
              <a:avLst/>
              <a:gdLst>
                <a:gd name="T0" fmla="*/ 8 w 8"/>
                <a:gd name="T1" fmla="*/ 94 h 94"/>
                <a:gd name="T2" fmla="*/ 0 w 8"/>
                <a:gd name="T3" fmla="*/ 0 h 94"/>
                <a:gd name="T4" fmla="*/ 0 w 8"/>
                <a:gd name="T5" fmla="*/ 8 h 94"/>
                <a:gd name="T6" fmla="*/ 7 w 8"/>
                <a:gd name="T7" fmla="*/ 94 h 94"/>
                <a:gd name="T8" fmla="*/ 8 w 8"/>
                <a:gd name="T9" fmla="*/ 94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"/>
                <a:gd name="T16" fmla="*/ 0 h 94"/>
                <a:gd name="T17" fmla="*/ 8 w 8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" h="94">
                  <a:moveTo>
                    <a:pt x="8" y="94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7" y="94"/>
                  </a:lnTo>
                  <a:lnTo>
                    <a:pt x="8" y="94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Freeform 15"/>
            <p:cNvSpPr>
              <a:spLocks/>
            </p:cNvSpPr>
            <p:nvPr/>
          </p:nvSpPr>
          <p:spPr bwMode="auto">
            <a:xfrm>
              <a:off x="1644650" y="1809750"/>
              <a:ext cx="69850" cy="49213"/>
            </a:xfrm>
            <a:custGeom>
              <a:avLst/>
              <a:gdLst>
                <a:gd name="T0" fmla="*/ 0 w 33"/>
                <a:gd name="T1" fmla="*/ 23 h 23"/>
                <a:gd name="T2" fmla="*/ 33 w 33"/>
                <a:gd name="T3" fmla="*/ 0 h 23"/>
                <a:gd name="T4" fmla="*/ 33 w 33"/>
                <a:gd name="T5" fmla="*/ 6 h 23"/>
                <a:gd name="T6" fmla="*/ 0 w 33"/>
                <a:gd name="T7" fmla="*/ 23 h 2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3"/>
                <a:gd name="T13" fmla="*/ 0 h 23"/>
                <a:gd name="T14" fmla="*/ 33 w 33"/>
                <a:gd name="T15" fmla="*/ 23 h 2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3" h="23">
                  <a:moveTo>
                    <a:pt x="0" y="23"/>
                  </a:moveTo>
                  <a:lnTo>
                    <a:pt x="33" y="0"/>
                  </a:lnTo>
                  <a:lnTo>
                    <a:pt x="33" y="6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Freeform 16"/>
            <p:cNvSpPr>
              <a:spLocks/>
            </p:cNvSpPr>
            <p:nvPr/>
          </p:nvSpPr>
          <p:spPr bwMode="auto">
            <a:xfrm>
              <a:off x="1611313" y="1970088"/>
              <a:ext cx="66675" cy="20637"/>
            </a:xfrm>
            <a:custGeom>
              <a:avLst/>
              <a:gdLst>
                <a:gd name="T0" fmla="*/ 0 w 31"/>
                <a:gd name="T1" fmla="*/ 8 h 10"/>
                <a:gd name="T2" fmla="*/ 1 w 31"/>
                <a:gd name="T3" fmla="*/ 8 h 10"/>
                <a:gd name="T4" fmla="*/ 3 w 31"/>
                <a:gd name="T5" fmla="*/ 7 h 10"/>
                <a:gd name="T6" fmla="*/ 5 w 31"/>
                <a:gd name="T7" fmla="*/ 7 h 10"/>
                <a:gd name="T8" fmla="*/ 7 w 31"/>
                <a:gd name="T9" fmla="*/ 7 h 10"/>
                <a:gd name="T10" fmla="*/ 9 w 31"/>
                <a:gd name="T11" fmla="*/ 7 h 10"/>
                <a:gd name="T12" fmla="*/ 11 w 31"/>
                <a:gd name="T13" fmla="*/ 7 h 10"/>
                <a:gd name="T14" fmla="*/ 13 w 31"/>
                <a:gd name="T15" fmla="*/ 5 h 10"/>
                <a:gd name="T16" fmla="*/ 22 w 31"/>
                <a:gd name="T17" fmla="*/ 1 h 10"/>
                <a:gd name="T18" fmla="*/ 31 w 31"/>
                <a:gd name="T19" fmla="*/ 0 h 10"/>
                <a:gd name="T20" fmla="*/ 19 w 31"/>
                <a:gd name="T21" fmla="*/ 9 h 10"/>
                <a:gd name="T22" fmla="*/ 20 w 31"/>
                <a:gd name="T23" fmla="*/ 5 h 10"/>
                <a:gd name="T24" fmla="*/ 8 w 31"/>
                <a:gd name="T25" fmla="*/ 10 h 10"/>
                <a:gd name="T26" fmla="*/ 0 w 31"/>
                <a:gd name="T27" fmla="*/ 8 h 1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31"/>
                <a:gd name="T43" fmla="*/ 0 h 10"/>
                <a:gd name="T44" fmla="*/ 31 w 31"/>
                <a:gd name="T45" fmla="*/ 10 h 10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31" h="10">
                  <a:moveTo>
                    <a:pt x="0" y="8"/>
                  </a:moveTo>
                  <a:lnTo>
                    <a:pt x="1" y="8"/>
                  </a:lnTo>
                  <a:lnTo>
                    <a:pt x="3" y="7"/>
                  </a:lnTo>
                  <a:lnTo>
                    <a:pt x="5" y="7"/>
                  </a:lnTo>
                  <a:lnTo>
                    <a:pt x="7" y="7"/>
                  </a:lnTo>
                  <a:lnTo>
                    <a:pt x="9" y="7"/>
                  </a:lnTo>
                  <a:lnTo>
                    <a:pt x="11" y="7"/>
                  </a:lnTo>
                  <a:lnTo>
                    <a:pt x="13" y="5"/>
                  </a:lnTo>
                  <a:lnTo>
                    <a:pt x="22" y="1"/>
                  </a:lnTo>
                  <a:lnTo>
                    <a:pt x="31" y="0"/>
                  </a:lnTo>
                  <a:lnTo>
                    <a:pt x="19" y="9"/>
                  </a:lnTo>
                  <a:lnTo>
                    <a:pt x="20" y="5"/>
                  </a:lnTo>
                  <a:lnTo>
                    <a:pt x="8" y="10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Freeform 17"/>
            <p:cNvSpPr>
              <a:spLocks/>
            </p:cNvSpPr>
            <p:nvPr/>
          </p:nvSpPr>
          <p:spPr bwMode="auto">
            <a:xfrm>
              <a:off x="1681163" y="1966913"/>
              <a:ext cx="73025" cy="19050"/>
            </a:xfrm>
            <a:custGeom>
              <a:avLst/>
              <a:gdLst>
                <a:gd name="T0" fmla="*/ 0 w 35"/>
                <a:gd name="T1" fmla="*/ 7 h 9"/>
                <a:gd name="T2" fmla="*/ 1 w 35"/>
                <a:gd name="T3" fmla="*/ 6 h 9"/>
                <a:gd name="T4" fmla="*/ 2 w 35"/>
                <a:gd name="T5" fmla="*/ 6 h 9"/>
                <a:gd name="T6" fmla="*/ 5 w 35"/>
                <a:gd name="T7" fmla="*/ 5 h 9"/>
                <a:gd name="T8" fmla="*/ 7 w 35"/>
                <a:gd name="T9" fmla="*/ 3 h 9"/>
                <a:gd name="T10" fmla="*/ 9 w 35"/>
                <a:gd name="T11" fmla="*/ 2 h 9"/>
                <a:gd name="T12" fmla="*/ 12 w 35"/>
                <a:gd name="T13" fmla="*/ 1 h 9"/>
                <a:gd name="T14" fmla="*/ 13 w 35"/>
                <a:gd name="T15" fmla="*/ 0 h 9"/>
                <a:gd name="T16" fmla="*/ 15 w 35"/>
                <a:gd name="T17" fmla="*/ 0 h 9"/>
                <a:gd name="T18" fmla="*/ 16 w 35"/>
                <a:gd name="T19" fmla="*/ 0 h 9"/>
                <a:gd name="T20" fmla="*/ 17 w 35"/>
                <a:gd name="T21" fmla="*/ 1 h 9"/>
                <a:gd name="T22" fmla="*/ 18 w 35"/>
                <a:gd name="T23" fmla="*/ 1 h 9"/>
                <a:gd name="T24" fmla="*/ 21 w 35"/>
                <a:gd name="T25" fmla="*/ 2 h 9"/>
                <a:gd name="T26" fmla="*/ 23 w 35"/>
                <a:gd name="T27" fmla="*/ 2 h 9"/>
                <a:gd name="T28" fmla="*/ 25 w 35"/>
                <a:gd name="T29" fmla="*/ 3 h 9"/>
                <a:gd name="T30" fmla="*/ 27 w 35"/>
                <a:gd name="T31" fmla="*/ 3 h 9"/>
                <a:gd name="T32" fmla="*/ 35 w 35"/>
                <a:gd name="T33" fmla="*/ 2 h 9"/>
                <a:gd name="T34" fmla="*/ 29 w 35"/>
                <a:gd name="T35" fmla="*/ 9 h 9"/>
                <a:gd name="T36" fmla="*/ 24 w 35"/>
                <a:gd name="T37" fmla="*/ 5 h 9"/>
                <a:gd name="T38" fmla="*/ 12 w 35"/>
                <a:gd name="T39" fmla="*/ 6 h 9"/>
                <a:gd name="T40" fmla="*/ 14 w 35"/>
                <a:gd name="T41" fmla="*/ 3 h 9"/>
                <a:gd name="T42" fmla="*/ 0 w 35"/>
                <a:gd name="T43" fmla="*/ 7 h 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35"/>
                <a:gd name="T67" fmla="*/ 0 h 9"/>
                <a:gd name="T68" fmla="*/ 35 w 35"/>
                <a:gd name="T69" fmla="*/ 9 h 9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35" h="9">
                  <a:moveTo>
                    <a:pt x="0" y="7"/>
                  </a:moveTo>
                  <a:lnTo>
                    <a:pt x="1" y="6"/>
                  </a:lnTo>
                  <a:lnTo>
                    <a:pt x="2" y="6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2"/>
                  </a:lnTo>
                  <a:lnTo>
                    <a:pt x="12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6" y="0"/>
                  </a:lnTo>
                  <a:lnTo>
                    <a:pt x="17" y="1"/>
                  </a:lnTo>
                  <a:lnTo>
                    <a:pt x="18" y="1"/>
                  </a:lnTo>
                  <a:lnTo>
                    <a:pt x="21" y="2"/>
                  </a:lnTo>
                  <a:lnTo>
                    <a:pt x="23" y="2"/>
                  </a:lnTo>
                  <a:lnTo>
                    <a:pt x="25" y="3"/>
                  </a:lnTo>
                  <a:lnTo>
                    <a:pt x="27" y="3"/>
                  </a:lnTo>
                  <a:lnTo>
                    <a:pt x="35" y="2"/>
                  </a:lnTo>
                  <a:lnTo>
                    <a:pt x="29" y="9"/>
                  </a:lnTo>
                  <a:lnTo>
                    <a:pt x="24" y="5"/>
                  </a:lnTo>
                  <a:lnTo>
                    <a:pt x="12" y="6"/>
                  </a:lnTo>
                  <a:lnTo>
                    <a:pt x="14" y="3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Freeform 35"/>
            <p:cNvSpPr>
              <a:spLocks/>
            </p:cNvSpPr>
            <p:nvPr/>
          </p:nvSpPr>
          <p:spPr bwMode="auto">
            <a:xfrm>
              <a:off x="1582738" y="1649413"/>
              <a:ext cx="466725" cy="352425"/>
            </a:xfrm>
            <a:custGeom>
              <a:avLst/>
              <a:gdLst>
                <a:gd name="T0" fmla="*/ 171 w 220"/>
                <a:gd name="T1" fmla="*/ 147 h 163"/>
                <a:gd name="T2" fmla="*/ 161 w 220"/>
                <a:gd name="T3" fmla="*/ 149 h 163"/>
                <a:gd name="T4" fmla="*/ 156 w 220"/>
                <a:gd name="T5" fmla="*/ 97 h 163"/>
                <a:gd name="T6" fmla="*/ 147 w 220"/>
                <a:gd name="T7" fmla="*/ 139 h 163"/>
                <a:gd name="T8" fmla="*/ 130 w 220"/>
                <a:gd name="T9" fmla="*/ 140 h 163"/>
                <a:gd name="T10" fmla="*/ 118 w 220"/>
                <a:gd name="T11" fmla="*/ 138 h 163"/>
                <a:gd name="T12" fmla="*/ 110 w 220"/>
                <a:gd name="T13" fmla="*/ 122 h 163"/>
                <a:gd name="T14" fmla="*/ 102 w 220"/>
                <a:gd name="T15" fmla="*/ 111 h 163"/>
                <a:gd name="T16" fmla="*/ 101 w 220"/>
                <a:gd name="T17" fmla="*/ 98 h 163"/>
                <a:gd name="T18" fmla="*/ 106 w 220"/>
                <a:gd name="T19" fmla="*/ 89 h 163"/>
                <a:gd name="T20" fmla="*/ 124 w 220"/>
                <a:gd name="T21" fmla="*/ 67 h 163"/>
                <a:gd name="T22" fmla="*/ 110 w 220"/>
                <a:gd name="T23" fmla="*/ 64 h 163"/>
                <a:gd name="T24" fmla="*/ 101 w 220"/>
                <a:gd name="T25" fmla="*/ 42 h 163"/>
                <a:gd name="T26" fmla="*/ 98 w 220"/>
                <a:gd name="T27" fmla="*/ 18 h 163"/>
                <a:gd name="T28" fmla="*/ 120 w 220"/>
                <a:gd name="T29" fmla="*/ 25 h 163"/>
                <a:gd name="T30" fmla="*/ 135 w 220"/>
                <a:gd name="T31" fmla="*/ 33 h 163"/>
                <a:gd name="T32" fmla="*/ 130 w 220"/>
                <a:gd name="T33" fmla="*/ 60 h 163"/>
                <a:gd name="T34" fmla="*/ 142 w 220"/>
                <a:gd name="T35" fmla="*/ 45 h 163"/>
                <a:gd name="T36" fmla="*/ 153 w 220"/>
                <a:gd name="T37" fmla="*/ 62 h 163"/>
                <a:gd name="T38" fmla="*/ 157 w 220"/>
                <a:gd name="T39" fmla="*/ 39 h 163"/>
                <a:gd name="T40" fmla="*/ 169 w 220"/>
                <a:gd name="T41" fmla="*/ 40 h 163"/>
                <a:gd name="T42" fmla="*/ 192 w 220"/>
                <a:gd name="T43" fmla="*/ 47 h 163"/>
                <a:gd name="T44" fmla="*/ 189 w 220"/>
                <a:gd name="T45" fmla="*/ 90 h 163"/>
                <a:gd name="T46" fmla="*/ 205 w 220"/>
                <a:gd name="T47" fmla="*/ 82 h 163"/>
                <a:gd name="T48" fmla="*/ 220 w 220"/>
                <a:gd name="T49" fmla="*/ 50 h 163"/>
                <a:gd name="T50" fmla="*/ 219 w 220"/>
                <a:gd name="T51" fmla="*/ 18 h 163"/>
                <a:gd name="T52" fmla="*/ 210 w 220"/>
                <a:gd name="T53" fmla="*/ 7 h 163"/>
                <a:gd name="T54" fmla="*/ 198 w 220"/>
                <a:gd name="T55" fmla="*/ 34 h 163"/>
                <a:gd name="T56" fmla="*/ 179 w 220"/>
                <a:gd name="T57" fmla="*/ 28 h 163"/>
                <a:gd name="T58" fmla="*/ 145 w 220"/>
                <a:gd name="T59" fmla="*/ 17 h 163"/>
                <a:gd name="T60" fmla="*/ 111 w 220"/>
                <a:gd name="T61" fmla="*/ 6 h 163"/>
                <a:gd name="T62" fmla="*/ 94 w 220"/>
                <a:gd name="T63" fmla="*/ 0 h 163"/>
                <a:gd name="T64" fmla="*/ 80 w 220"/>
                <a:gd name="T65" fmla="*/ 11 h 163"/>
                <a:gd name="T66" fmla="*/ 76 w 220"/>
                <a:gd name="T67" fmla="*/ 15 h 163"/>
                <a:gd name="T68" fmla="*/ 74 w 220"/>
                <a:gd name="T69" fmla="*/ 36 h 163"/>
                <a:gd name="T70" fmla="*/ 84 w 220"/>
                <a:gd name="T71" fmla="*/ 42 h 163"/>
                <a:gd name="T72" fmla="*/ 87 w 220"/>
                <a:gd name="T73" fmla="*/ 30 h 163"/>
                <a:gd name="T74" fmla="*/ 90 w 220"/>
                <a:gd name="T75" fmla="*/ 52 h 163"/>
                <a:gd name="T76" fmla="*/ 85 w 220"/>
                <a:gd name="T77" fmla="*/ 51 h 163"/>
                <a:gd name="T78" fmla="*/ 79 w 220"/>
                <a:gd name="T79" fmla="*/ 70 h 163"/>
                <a:gd name="T80" fmla="*/ 75 w 220"/>
                <a:gd name="T81" fmla="*/ 78 h 163"/>
                <a:gd name="T82" fmla="*/ 48 w 220"/>
                <a:gd name="T83" fmla="*/ 82 h 163"/>
                <a:gd name="T84" fmla="*/ 26 w 220"/>
                <a:gd name="T85" fmla="*/ 99 h 163"/>
                <a:gd name="T86" fmla="*/ 35 w 220"/>
                <a:gd name="T87" fmla="*/ 108 h 163"/>
                <a:gd name="T88" fmla="*/ 49 w 220"/>
                <a:gd name="T89" fmla="*/ 105 h 163"/>
                <a:gd name="T90" fmla="*/ 47 w 220"/>
                <a:gd name="T91" fmla="*/ 137 h 163"/>
                <a:gd name="T92" fmla="*/ 35 w 220"/>
                <a:gd name="T93" fmla="*/ 146 h 163"/>
                <a:gd name="T94" fmla="*/ 24 w 220"/>
                <a:gd name="T95" fmla="*/ 149 h 163"/>
                <a:gd name="T96" fmla="*/ 13 w 220"/>
                <a:gd name="T97" fmla="*/ 153 h 163"/>
                <a:gd name="T98" fmla="*/ 6 w 220"/>
                <a:gd name="T99" fmla="*/ 156 h 163"/>
                <a:gd name="T100" fmla="*/ 1 w 220"/>
                <a:gd name="T101" fmla="*/ 163 h 163"/>
                <a:gd name="T102" fmla="*/ 42 w 220"/>
                <a:gd name="T103" fmla="*/ 163 h 163"/>
                <a:gd name="T104" fmla="*/ 120 w 220"/>
                <a:gd name="T105" fmla="*/ 163 h 163"/>
                <a:gd name="T106" fmla="*/ 192 w 220"/>
                <a:gd name="T107" fmla="*/ 163 h 163"/>
                <a:gd name="T108" fmla="*/ 217 w 220"/>
                <a:gd name="T109" fmla="*/ 162 h 163"/>
                <a:gd name="T110" fmla="*/ 205 w 220"/>
                <a:gd name="T111" fmla="*/ 154 h 163"/>
                <a:gd name="T112" fmla="*/ 192 w 220"/>
                <a:gd name="T113" fmla="*/ 149 h 163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220"/>
                <a:gd name="T172" fmla="*/ 0 h 163"/>
                <a:gd name="T173" fmla="*/ 220 w 220"/>
                <a:gd name="T174" fmla="*/ 163 h 163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220" h="163">
                  <a:moveTo>
                    <a:pt x="181" y="146"/>
                  </a:moveTo>
                  <a:lnTo>
                    <a:pt x="179" y="146"/>
                  </a:lnTo>
                  <a:lnTo>
                    <a:pt x="178" y="146"/>
                  </a:lnTo>
                  <a:lnTo>
                    <a:pt x="176" y="146"/>
                  </a:lnTo>
                  <a:lnTo>
                    <a:pt x="175" y="147"/>
                  </a:lnTo>
                  <a:lnTo>
                    <a:pt x="174" y="147"/>
                  </a:lnTo>
                  <a:lnTo>
                    <a:pt x="172" y="147"/>
                  </a:lnTo>
                  <a:lnTo>
                    <a:pt x="171" y="147"/>
                  </a:lnTo>
                  <a:lnTo>
                    <a:pt x="169" y="149"/>
                  </a:lnTo>
                  <a:lnTo>
                    <a:pt x="168" y="149"/>
                  </a:lnTo>
                  <a:lnTo>
                    <a:pt x="166" y="149"/>
                  </a:lnTo>
                  <a:lnTo>
                    <a:pt x="165" y="149"/>
                  </a:lnTo>
                  <a:lnTo>
                    <a:pt x="164" y="149"/>
                  </a:lnTo>
                  <a:lnTo>
                    <a:pt x="162" y="149"/>
                  </a:lnTo>
                  <a:lnTo>
                    <a:pt x="161" y="149"/>
                  </a:lnTo>
                  <a:lnTo>
                    <a:pt x="159" y="147"/>
                  </a:lnTo>
                  <a:lnTo>
                    <a:pt x="159" y="146"/>
                  </a:lnTo>
                  <a:lnTo>
                    <a:pt x="159" y="142"/>
                  </a:lnTo>
                  <a:lnTo>
                    <a:pt x="158" y="136"/>
                  </a:lnTo>
                  <a:lnTo>
                    <a:pt x="158" y="127"/>
                  </a:lnTo>
                  <a:lnTo>
                    <a:pt x="157" y="118"/>
                  </a:lnTo>
                  <a:lnTo>
                    <a:pt x="157" y="108"/>
                  </a:lnTo>
                  <a:lnTo>
                    <a:pt x="156" y="97"/>
                  </a:lnTo>
                  <a:lnTo>
                    <a:pt x="155" y="86"/>
                  </a:lnTo>
                  <a:lnTo>
                    <a:pt x="145" y="86"/>
                  </a:lnTo>
                  <a:lnTo>
                    <a:pt x="147" y="105"/>
                  </a:lnTo>
                  <a:lnTo>
                    <a:pt x="148" y="121"/>
                  </a:lnTo>
                  <a:lnTo>
                    <a:pt x="148" y="134"/>
                  </a:lnTo>
                  <a:lnTo>
                    <a:pt x="149" y="138"/>
                  </a:lnTo>
                  <a:lnTo>
                    <a:pt x="148" y="139"/>
                  </a:lnTo>
                  <a:lnTo>
                    <a:pt x="147" y="139"/>
                  </a:lnTo>
                  <a:lnTo>
                    <a:pt x="145" y="139"/>
                  </a:lnTo>
                  <a:lnTo>
                    <a:pt x="144" y="139"/>
                  </a:lnTo>
                  <a:lnTo>
                    <a:pt x="142" y="139"/>
                  </a:lnTo>
                  <a:lnTo>
                    <a:pt x="139" y="140"/>
                  </a:lnTo>
                  <a:lnTo>
                    <a:pt x="137" y="140"/>
                  </a:lnTo>
                  <a:lnTo>
                    <a:pt x="135" y="140"/>
                  </a:lnTo>
                  <a:lnTo>
                    <a:pt x="132" y="140"/>
                  </a:lnTo>
                  <a:lnTo>
                    <a:pt x="130" y="140"/>
                  </a:lnTo>
                  <a:lnTo>
                    <a:pt x="127" y="140"/>
                  </a:lnTo>
                  <a:lnTo>
                    <a:pt x="124" y="142"/>
                  </a:lnTo>
                  <a:lnTo>
                    <a:pt x="122" y="142"/>
                  </a:lnTo>
                  <a:lnTo>
                    <a:pt x="121" y="142"/>
                  </a:lnTo>
                  <a:lnTo>
                    <a:pt x="119" y="142"/>
                  </a:lnTo>
                  <a:lnTo>
                    <a:pt x="118" y="140"/>
                  </a:lnTo>
                  <a:lnTo>
                    <a:pt x="118" y="139"/>
                  </a:lnTo>
                  <a:lnTo>
                    <a:pt x="118" y="138"/>
                  </a:lnTo>
                  <a:lnTo>
                    <a:pt x="117" y="137"/>
                  </a:lnTo>
                  <a:lnTo>
                    <a:pt x="117" y="136"/>
                  </a:lnTo>
                  <a:lnTo>
                    <a:pt x="116" y="135"/>
                  </a:lnTo>
                  <a:lnTo>
                    <a:pt x="115" y="134"/>
                  </a:lnTo>
                  <a:lnTo>
                    <a:pt x="113" y="134"/>
                  </a:lnTo>
                  <a:lnTo>
                    <a:pt x="110" y="133"/>
                  </a:lnTo>
                  <a:lnTo>
                    <a:pt x="110" y="128"/>
                  </a:lnTo>
                  <a:lnTo>
                    <a:pt x="110" y="122"/>
                  </a:lnTo>
                  <a:lnTo>
                    <a:pt x="110" y="118"/>
                  </a:lnTo>
                  <a:lnTo>
                    <a:pt x="110" y="114"/>
                  </a:lnTo>
                  <a:lnTo>
                    <a:pt x="109" y="112"/>
                  </a:lnTo>
                  <a:lnTo>
                    <a:pt x="107" y="112"/>
                  </a:lnTo>
                  <a:lnTo>
                    <a:pt x="106" y="112"/>
                  </a:lnTo>
                  <a:lnTo>
                    <a:pt x="105" y="111"/>
                  </a:lnTo>
                  <a:lnTo>
                    <a:pt x="103" y="111"/>
                  </a:lnTo>
                  <a:lnTo>
                    <a:pt x="102" y="111"/>
                  </a:lnTo>
                  <a:lnTo>
                    <a:pt x="100" y="111"/>
                  </a:lnTo>
                  <a:lnTo>
                    <a:pt x="99" y="111"/>
                  </a:lnTo>
                  <a:lnTo>
                    <a:pt x="104" y="101"/>
                  </a:lnTo>
                  <a:lnTo>
                    <a:pt x="103" y="101"/>
                  </a:lnTo>
                  <a:lnTo>
                    <a:pt x="103" y="100"/>
                  </a:lnTo>
                  <a:lnTo>
                    <a:pt x="102" y="100"/>
                  </a:lnTo>
                  <a:lnTo>
                    <a:pt x="102" y="99"/>
                  </a:lnTo>
                  <a:lnTo>
                    <a:pt x="101" y="98"/>
                  </a:lnTo>
                  <a:lnTo>
                    <a:pt x="100" y="98"/>
                  </a:lnTo>
                  <a:lnTo>
                    <a:pt x="99" y="97"/>
                  </a:lnTo>
                  <a:lnTo>
                    <a:pt x="100" y="97"/>
                  </a:lnTo>
                  <a:lnTo>
                    <a:pt x="100" y="96"/>
                  </a:lnTo>
                  <a:lnTo>
                    <a:pt x="101" y="94"/>
                  </a:lnTo>
                  <a:lnTo>
                    <a:pt x="102" y="93"/>
                  </a:lnTo>
                  <a:lnTo>
                    <a:pt x="104" y="91"/>
                  </a:lnTo>
                  <a:lnTo>
                    <a:pt x="106" y="89"/>
                  </a:lnTo>
                  <a:lnTo>
                    <a:pt x="108" y="87"/>
                  </a:lnTo>
                  <a:lnTo>
                    <a:pt x="110" y="85"/>
                  </a:lnTo>
                  <a:lnTo>
                    <a:pt x="112" y="81"/>
                  </a:lnTo>
                  <a:lnTo>
                    <a:pt x="114" y="79"/>
                  </a:lnTo>
                  <a:lnTo>
                    <a:pt x="117" y="75"/>
                  </a:lnTo>
                  <a:lnTo>
                    <a:pt x="120" y="72"/>
                  </a:lnTo>
                  <a:lnTo>
                    <a:pt x="122" y="69"/>
                  </a:lnTo>
                  <a:lnTo>
                    <a:pt x="124" y="67"/>
                  </a:lnTo>
                  <a:lnTo>
                    <a:pt x="127" y="63"/>
                  </a:lnTo>
                  <a:lnTo>
                    <a:pt x="130" y="60"/>
                  </a:lnTo>
                  <a:lnTo>
                    <a:pt x="119" y="60"/>
                  </a:lnTo>
                  <a:lnTo>
                    <a:pt x="99" y="83"/>
                  </a:lnTo>
                  <a:lnTo>
                    <a:pt x="102" y="80"/>
                  </a:lnTo>
                  <a:lnTo>
                    <a:pt x="104" y="74"/>
                  </a:lnTo>
                  <a:lnTo>
                    <a:pt x="107" y="69"/>
                  </a:lnTo>
                  <a:lnTo>
                    <a:pt x="110" y="64"/>
                  </a:lnTo>
                  <a:lnTo>
                    <a:pt x="112" y="58"/>
                  </a:lnTo>
                  <a:lnTo>
                    <a:pt x="114" y="56"/>
                  </a:lnTo>
                  <a:lnTo>
                    <a:pt x="115" y="52"/>
                  </a:lnTo>
                  <a:lnTo>
                    <a:pt x="116" y="51"/>
                  </a:lnTo>
                  <a:lnTo>
                    <a:pt x="103" y="40"/>
                  </a:lnTo>
                  <a:lnTo>
                    <a:pt x="102" y="40"/>
                  </a:lnTo>
                  <a:lnTo>
                    <a:pt x="101" y="41"/>
                  </a:lnTo>
                  <a:lnTo>
                    <a:pt x="101" y="42"/>
                  </a:lnTo>
                  <a:lnTo>
                    <a:pt x="100" y="42"/>
                  </a:lnTo>
                  <a:lnTo>
                    <a:pt x="100" y="43"/>
                  </a:lnTo>
                  <a:lnTo>
                    <a:pt x="99" y="44"/>
                  </a:lnTo>
                  <a:lnTo>
                    <a:pt x="98" y="45"/>
                  </a:lnTo>
                  <a:lnTo>
                    <a:pt x="96" y="17"/>
                  </a:lnTo>
                  <a:lnTo>
                    <a:pt x="96" y="18"/>
                  </a:lnTo>
                  <a:lnTo>
                    <a:pt x="97" y="18"/>
                  </a:lnTo>
                  <a:lnTo>
                    <a:pt x="98" y="18"/>
                  </a:lnTo>
                  <a:lnTo>
                    <a:pt x="100" y="18"/>
                  </a:lnTo>
                  <a:lnTo>
                    <a:pt x="102" y="19"/>
                  </a:lnTo>
                  <a:lnTo>
                    <a:pt x="105" y="21"/>
                  </a:lnTo>
                  <a:lnTo>
                    <a:pt x="108" y="21"/>
                  </a:lnTo>
                  <a:lnTo>
                    <a:pt x="110" y="22"/>
                  </a:lnTo>
                  <a:lnTo>
                    <a:pt x="113" y="23"/>
                  </a:lnTo>
                  <a:lnTo>
                    <a:pt x="116" y="24"/>
                  </a:lnTo>
                  <a:lnTo>
                    <a:pt x="120" y="25"/>
                  </a:lnTo>
                  <a:lnTo>
                    <a:pt x="122" y="25"/>
                  </a:lnTo>
                  <a:lnTo>
                    <a:pt x="125" y="26"/>
                  </a:lnTo>
                  <a:lnTo>
                    <a:pt x="128" y="27"/>
                  </a:lnTo>
                  <a:lnTo>
                    <a:pt x="131" y="28"/>
                  </a:lnTo>
                  <a:lnTo>
                    <a:pt x="134" y="29"/>
                  </a:lnTo>
                  <a:lnTo>
                    <a:pt x="134" y="30"/>
                  </a:lnTo>
                  <a:lnTo>
                    <a:pt x="134" y="32"/>
                  </a:lnTo>
                  <a:lnTo>
                    <a:pt x="135" y="33"/>
                  </a:lnTo>
                  <a:lnTo>
                    <a:pt x="136" y="34"/>
                  </a:lnTo>
                  <a:lnTo>
                    <a:pt x="137" y="34"/>
                  </a:lnTo>
                  <a:lnTo>
                    <a:pt x="137" y="35"/>
                  </a:lnTo>
                  <a:lnTo>
                    <a:pt x="138" y="35"/>
                  </a:lnTo>
                  <a:lnTo>
                    <a:pt x="139" y="35"/>
                  </a:lnTo>
                  <a:lnTo>
                    <a:pt x="140" y="35"/>
                  </a:lnTo>
                  <a:lnTo>
                    <a:pt x="119" y="60"/>
                  </a:lnTo>
                  <a:lnTo>
                    <a:pt x="130" y="60"/>
                  </a:lnTo>
                  <a:lnTo>
                    <a:pt x="132" y="58"/>
                  </a:lnTo>
                  <a:lnTo>
                    <a:pt x="134" y="56"/>
                  </a:lnTo>
                  <a:lnTo>
                    <a:pt x="136" y="53"/>
                  </a:lnTo>
                  <a:lnTo>
                    <a:pt x="137" y="52"/>
                  </a:lnTo>
                  <a:lnTo>
                    <a:pt x="138" y="50"/>
                  </a:lnTo>
                  <a:lnTo>
                    <a:pt x="139" y="49"/>
                  </a:lnTo>
                  <a:lnTo>
                    <a:pt x="140" y="46"/>
                  </a:lnTo>
                  <a:lnTo>
                    <a:pt x="142" y="45"/>
                  </a:lnTo>
                  <a:lnTo>
                    <a:pt x="142" y="51"/>
                  </a:lnTo>
                  <a:lnTo>
                    <a:pt x="143" y="60"/>
                  </a:lnTo>
                  <a:lnTo>
                    <a:pt x="144" y="72"/>
                  </a:lnTo>
                  <a:lnTo>
                    <a:pt x="145" y="86"/>
                  </a:lnTo>
                  <a:lnTo>
                    <a:pt x="155" y="86"/>
                  </a:lnTo>
                  <a:lnTo>
                    <a:pt x="154" y="78"/>
                  </a:lnTo>
                  <a:lnTo>
                    <a:pt x="154" y="70"/>
                  </a:lnTo>
                  <a:lnTo>
                    <a:pt x="153" y="62"/>
                  </a:lnTo>
                  <a:lnTo>
                    <a:pt x="153" y="56"/>
                  </a:lnTo>
                  <a:lnTo>
                    <a:pt x="152" y="50"/>
                  </a:lnTo>
                  <a:lnTo>
                    <a:pt x="152" y="45"/>
                  </a:lnTo>
                  <a:lnTo>
                    <a:pt x="151" y="42"/>
                  </a:lnTo>
                  <a:lnTo>
                    <a:pt x="151" y="40"/>
                  </a:lnTo>
                  <a:lnTo>
                    <a:pt x="154" y="41"/>
                  </a:lnTo>
                  <a:lnTo>
                    <a:pt x="156" y="40"/>
                  </a:lnTo>
                  <a:lnTo>
                    <a:pt x="157" y="39"/>
                  </a:lnTo>
                  <a:lnTo>
                    <a:pt x="157" y="37"/>
                  </a:lnTo>
                  <a:lnTo>
                    <a:pt x="157" y="36"/>
                  </a:lnTo>
                  <a:lnTo>
                    <a:pt x="158" y="36"/>
                  </a:lnTo>
                  <a:lnTo>
                    <a:pt x="160" y="37"/>
                  </a:lnTo>
                  <a:lnTo>
                    <a:pt x="162" y="37"/>
                  </a:lnTo>
                  <a:lnTo>
                    <a:pt x="164" y="39"/>
                  </a:lnTo>
                  <a:lnTo>
                    <a:pt x="167" y="40"/>
                  </a:lnTo>
                  <a:lnTo>
                    <a:pt x="169" y="40"/>
                  </a:lnTo>
                  <a:lnTo>
                    <a:pt x="173" y="41"/>
                  </a:lnTo>
                  <a:lnTo>
                    <a:pt x="176" y="42"/>
                  </a:lnTo>
                  <a:lnTo>
                    <a:pt x="180" y="43"/>
                  </a:lnTo>
                  <a:lnTo>
                    <a:pt x="183" y="44"/>
                  </a:lnTo>
                  <a:lnTo>
                    <a:pt x="186" y="45"/>
                  </a:lnTo>
                  <a:lnTo>
                    <a:pt x="189" y="46"/>
                  </a:lnTo>
                  <a:lnTo>
                    <a:pt x="192" y="47"/>
                  </a:lnTo>
                  <a:lnTo>
                    <a:pt x="194" y="47"/>
                  </a:lnTo>
                  <a:lnTo>
                    <a:pt x="194" y="49"/>
                  </a:lnTo>
                  <a:lnTo>
                    <a:pt x="194" y="51"/>
                  </a:lnTo>
                  <a:lnTo>
                    <a:pt x="193" y="57"/>
                  </a:lnTo>
                  <a:lnTo>
                    <a:pt x="192" y="64"/>
                  </a:lnTo>
                  <a:lnTo>
                    <a:pt x="192" y="74"/>
                  </a:lnTo>
                  <a:lnTo>
                    <a:pt x="190" y="82"/>
                  </a:lnTo>
                  <a:lnTo>
                    <a:pt x="189" y="90"/>
                  </a:lnTo>
                  <a:lnTo>
                    <a:pt x="188" y="96"/>
                  </a:lnTo>
                  <a:lnTo>
                    <a:pt x="187" y="98"/>
                  </a:lnTo>
                  <a:lnTo>
                    <a:pt x="192" y="100"/>
                  </a:lnTo>
                  <a:lnTo>
                    <a:pt x="194" y="97"/>
                  </a:lnTo>
                  <a:lnTo>
                    <a:pt x="198" y="93"/>
                  </a:lnTo>
                  <a:lnTo>
                    <a:pt x="201" y="90"/>
                  </a:lnTo>
                  <a:lnTo>
                    <a:pt x="204" y="86"/>
                  </a:lnTo>
                  <a:lnTo>
                    <a:pt x="205" y="82"/>
                  </a:lnTo>
                  <a:lnTo>
                    <a:pt x="208" y="79"/>
                  </a:lnTo>
                  <a:lnTo>
                    <a:pt x="210" y="74"/>
                  </a:lnTo>
                  <a:lnTo>
                    <a:pt x="213" y="71"/>
                  </a:lnTo>
                  <a:lnTo>
                    <a:pt x="215" y="67"/>
                  </a:lnTo>
                  <a:lnTo>
                    <a:pt x="216" y="63"/>
                  </a:lnTo>
                  <a:lnTo>
                    <a:pt x="218" y="58"/>
                  </a:lnTo>
                  <a:lnTo>
                    <a:pt x="219" y="54"/>
                  </a:lnTo>
                  <a:lnTo>
                    <a:pt x="220" y="50"/>
                  </a:lnTo>
                  <a:lnTo>
                    <a:pt x="220" y="45"/>
                  </a:lnTo>
                  <a:lnTo>
                    <a:pt x="220" y="41"/>
                  </a:lnTo>
                  <a:lnTo>
                    <a:pt x="220" y="35"/>
                  </a:lnTo>
                  <a:lnTo>
                    <a:pt x="220" y="32"/>
                  </a:lnTo>
                  <a:lnTo>
                    <a:pt x="220" y="28"/>
                  </a:lnTo>
                  <a:lnTo>
                    <a:pt x="220" y="25"/>
                  </a:lnTo>
                  <a:lnTo>
                    <a:pt x="220" y="22"/>
                  </a:lnTo>
                  <a:lnTo>
                    <a:pt x="219" y="18"/>
                  </a:lnTo>
                  <a:lnTo>
                    <a:pt x="218" y="15"/>
                  </a:lnTo>
                  <a:lnTo>
                    <a:pt x="217" y="11"/>
                  </a:lnTo>
                  <a:lnTo>
                    <a:pt x="215" y="10"/>
                  </a:lnTo>
                  <a:lnTo>
                    <a:pt x="214" y="8"/>
                  </a:lnTo>
                  <a:lnTo>
                    <a:pt x="213" y="8"/>
                  </a:lnTo>
                  <a:lnTo>
                    <a:pt x="212" y="7"/>
                  </a:lnTo>
                  <a:lnTo>
                    <a:pt x="211" y="7"/>
                  </a:lnTo>
                  <a:lnTo>
                    <a:pt x="210" y="7"/>
                  </a:lnTo>
                  <a:lnTo>
                    <a:pt x="208" y="11"/>
                  </a:lnTo>
                  <a:lnTo>
                    <a:pt x="206" y="15"/>
                  </a:lnTo>
                  <a:lnTo>
                    <a:pt x="204" y="19"/>
                  </a:lnTo>
                  <a:lnTo>
                    <a:pt x="202" y="24"/>
                  </a:lnTo>
                  <a:lnTo>
                    <a:pt x="201" y="27"/>
                  </a:lnTo>
                  <a:lnTo>
                    <a:pt x="199" y="30"/>
                  </a:lnTo>
                  <a:lnTo>
                    <a:pt x="198" y="33"/>
                  </a:lnTo>
                  <a:lnTo>
                    <a:pt x="198" y="34"/>
                  </a:lnTo>
                  <a:lnTo>
                    <a:pt x="197" y="34"/>
                  </a:lnTo>
                  <a:lnTo>
                    <a:pt x="195" y="33"/>
                  </a:lnTo>
                  <a:lnTo>
                    <a:pt x="194" y="33"/>
                  </a:lnTo>
                  <a:lnTo>
                    <a:pt x="192" y="32"/>
                  </a:lnTo>
                  <a:lnTo>
                    <a:pt x="189" y="32"/>
                  </a:lnTo>
                  <a:lnTo>
                    <a:pt x="186" y="30"/>
                  </a:lnTo>
                  <a:lnTo>
                    <a:pt x="183" y="29"/>
                  </a:lnTo>
                  <a:lnTo>
                    <a:pt x="179" y="28"/>
                  </a:lnTo>
                  <a:lnTo>
                    <a:pt x="175" y="27"/>
                  </a:lnTo>
                  <a:lnTo>
                    <a:pt x="171" y="26"/>
                  </a:lnTo>
                  <a:lnTo>
                    <a:pt x="168" y="24"/>
                  </a:lnTo>
                  <a:lnTo>
                    <a:pt x="163" y="23"/>
                  </a:lnTo>
                  <a:lnTo>
                    <a:pt x="158" y="22"/>
                  </a:lnTo>
                  <a:lnTo>
                    <a:pt x="154" y="19"/>
                  </a:lnTo>
                  <a:lnTo>
                    <a:pt x="150" y="18"/>
                  </a:lnTo>
                  <a:lnTo>
                    <a:pt x="145" y="17"/>
                  </a:lnTo>
                  <a:lnTo>
                    <a:pt x="140" y="15"/>
                  </a:lnTo>
                  <a:lnTo>
                    <a:pt x="136" y="14"/>
                  </a:lnTo>
                  <a:lnTo>
                    <a:pt x="131" y="12"/>
                  </a:lnTo>
                  <a:lnTo>
                    <a:pt x="127" y="11"/>
                  </a:lnTo>
                  <a:lnTo>
                    <a:pt x="122" y="10"/>
                  </a:lnTo>
                  <a:lnTo>
                    <a:pt x="119" y="8"/>
                  </a:lnTo>
                  <a:lnTo>
                    <a:pt x="115" y="7"/>
                  </a:lnTo>
                  <a:lnTo>
                    <a:pt x="111" y="6"/>
                  </a:lnTo>
                  <a:lnTo>
                    <a:pt x="108" y="5"/>
                  </a:lnTo>
                  <a:lnTo>
                    <a:pt x="105" y="4"/>
                  </a:lnTo>
                  <a:lnTo>
                    <a:pt x="102" y="3"/>
                  </a:lnTo>
                  <a:lnTo>
                    <a:pt x="100" y="3"/>
                  </a:lnTo>
                  <a:lnTo>
                    <a:pt x="98" y="1"/>
                  </a:lnTo>
                  <a:lnTo>
                    <a:pt x="96" y="1"/>
                  </a:lnTo>
                  <a:lnTo>
                    <a:pt x="95" y="1"/>
                  </a:lnTo>
                  <a:lnTo>
                    <a:pt x="94" y="0"/>
                  </a:lnTo>
                  <a:lnTo>
                    <a:pt x="92" y="1"/>
                  </a:lnTo>
                  <a:lnTo>
                    <a:pt x="91" y="3"/>
                  </a:lnTo>
                  <a:lnTo>
                    <a:pt x="88" y="4"/>
                  </a:lnTo>
                  <a:lnTo>
                    <a:pt x="87" y="5"/>
                  </a:lnTo>
                  <a:lnTo>
                    <a:pt x="86" y="7"/>
                  </a:lnTo>
                  <a:lnTo>
                    <a:pt x="84" y="8"/>
                  </a:lnTo>
                  <a:lnTo>
                    <a:pt x="82" y="10"/>
                  </a:lnTo>
                  <a:lnTo>
                    <a:pt x="80" y="11"/>
                  </a:lnTo>
                  <a:lnTo>
                    <a:pt x="81" y="11"/>
                  </a:lnTo>
                  <a:lnTo>
                    <a:pt x="81" y="12"/>
                  </a:lnTo>
                  <a:lnTo>
                    <a:pt x="81" y="14"/>
                  </a:lnTo>
                  <a:lnTo>
                    <a:pt x="80" y="14"/>
                  </a:lnTo>
                  <a:lnTo>
                    <a:pt x="78" y="14"/>
                  </a:lnTo>
                  <a:lnTo>
                    <a:pt x="77" y="15"/>
                  </a:lnTo>
                  <a:lnTo>
                    <a:pt x="76" y="15"/>
                  </a:lnTo>
                  <a:lnTo>
                    <a:pt x="75" y="16"/>
                  </a:lnTo>
                  <a:lnTo>
                    <a:pt x="74" y="16"/>
                  </a:lnTo>
                  <a:lnTo>
                    <a:pt x="72" y="17"/>
                  </a:lnTo>
                  <a:lnTo>
                    <a:pt x="73" y="22"/>
                  </a:lnTo>
                  <a:lnTo>
                    <a:pt x="73" y="26"/>
                  </a:lnTo>
                  <a:lnTo>
                    <a:pt x="73" y="32"/>
                  </a:lnTo>
                  <a:lnTo>
                    <a:pt x="74" y="36"/>
                  </a:lnTo>
                  <a:lnTo>
                    <a:pt x="75" y="35"/>
                  </a:lnTo>
                  <a:lnTo>
                    <a:pt x="76" y="34"/>
                  </a:lnTo>
                  <a:lnTo>
                    <a:pt x="77" y="34"/>
                  </a:lnTo>
                  <a:lnTo>
                    <a:pt x="77" y="35"/>
                  </a:lnTo>
                  <a:lnTo>
                    <a:pt x="77" y="37"/>
                  </a:lnTo>
                  <a:lnTo>
                    <a:pt x="77" y="40"/>
                  </a:lnTo>
                  <a:lnTo>
                    <a:pt x="77" y="42"/>
                  </a:lnTo>
                  <a:lnTo>
                    <a:pt x="84" y="42"/>
                  </a:lnTo>
                  <a:lnTo>
                    <a:pt x="84" y="40"/>
                  </a:lnTo>
                  <a:lnTo>
                    <a:pt x="84" y="37"/>
                  </a:lnTo>
                  <a:lnTo>
                    <a:pt x="84" y="34"/>
                  </a:lnTo>
                  <a:lnTo>
                    <a:pt x="83" y="32"/>
                  </a:lnTo>
                  <a:lnTo>
                    <a:pt x="84" y="32"/>
                  </a:lnTo>
                  <a:lnTo>
                    <a:pt x="85" y="32"/>
                  </a:lnTo>
                  <a:lnTo>
                    <a:pt x="86" y="30"/>
                  </a:lnTo>
                  <a:lnTo>
                    <a:pt x="87" y="30"/>
                  </a:lnTo>
                  <a:lnTo>
                    <a:pt x="88" y="30"/>
                  </a:lnTo>
                  <a:lnTo>
                    <a:pt x="88" y="29"/>
                  </a:lnTo>
                  <a:lnTo>
                    <a:pt x="89" y="32"/>
                  </a:lnTo>
                  <a:lnTo>
                    <a:pt x="89" y="37"/>
                  </a:lnTo>
                  <a:lnTo>
                    <a:pt x="90" y="44"/>
                  </a:lnTo>
                  <a:lnTo>
                    <a:pt x="91" y="51"/>
                  </a:lnTo>
                  <a:lnTo>
                    <a:pt x="90" y="52"/>
                  </a:lnTo>
                  <a:lnTo>
                    <a:pt x="89" y="53"/>
                  </a:lnTo>
                  <a:lnTo>
                    <a:pt x="88" y="54"/>
                  </a:lnTo>
                  <a:lnTo>
                    <a:pt x="87" y="56"/>
                  </a:lnTo>
                  <a:lnTo>
                    <a:pt x="87" y="57"/>
                  </a:lnTo>
                  <a:lnTo>
                    <a:pt x="86" y="58"/>
                  </a:lnTo>
                  <a:lnTo>
                    <a:pt x="85" y="60"/>
                  </a:lnTo>
                  <a:lnTo>
                    <a:pt x="85" y="56"/>
                  </a:lnTo>
                  <a:lnTo>
                    <a:pt x="85" y="51"/>
                  </a:lnTo>
                  <a:lnTo>
                    <a:pt x="84" y="46"/>
                  </a:lnTo>
                  <a:lnTo>
                    <a:pt x="84" y="42"/>
                  </a:lnTo>
                  <a:lnTo>
                    <a:pt x="77" y="42"/>
                  </a:lnTo>
                  <a:lnTo>
                    <a:pt x="78" y="51"/>
                  </a:lnTo>
                  <a:lnTo>
                    <a:pt x="78" y="60"/>
                  </a:lnTo>
                  <a:lnTo>
                    <a:pt x="79" y="67"/>
                  </a:lnTo>
                  <a:lnTo>
                    <a:pt x="79" y="69"/>
                  </a:lnTo>
                  <a:lnTo>
                    <a:pt x="79" y="70"/>
                  </a:lnTo>
                  <a:lnTo>
                    <a:pt x="78" y="71"/>
                  </a:lnTo>
                  <a:lnTo>
                    <a:pt x="78" y="72"/>
                  </a:lnTo>
                  <a:lnTo>
                    <a:pt x="77" y="74"/>
                  </a:lnTo>
                  <a:lnTo>
                    <a:pt x="76" y="74"/>
                  </a:lnTo>
                  <a:lnTo>
                    <a:pt x="76" y="75"/>
                  </a:lnTo>
                  <a:lnTo>
                    <a:pt x="76" y="76"/>
                  </a:lnTo>
                  <a:lnTo>
                    <a:pt x="75" y="76"/>
                  </a:lnTo>
                  <a:lnTo>
                    <a:pt x="75" y="78"/>
                  </a:lnTo>
                  <a:lnTo>
                    <a:pt x="63" y="71"/>
                  </a:lnTo>
                  <a:lnTo>
                    <a:pt x="62" y="71"/>
                  </a:lnTo>
                  <a:lnTo>
                    <a:pt x="61" y="72"/>
                  </a:lnTo>
                  <a:lnTo>
                    <a:pt x="59" y="74"/>
                  </a:lnTo>
                  <a:lnTo>
                    <a:pt x="57" y="74"/>
                  </a:lnTo>
                  <a:lnTo>
                    <a:pt x="55" y="76"/>
                  </a:lnTo>
                  <a:lnTo>
                    <a:pt x="51" y="79"/>
                  </a:lnTo>
                  <a:lnTo>
                    <a:pt x="48" y="82"/>
                  </a:lnTo>
                  <a:lnTo>
                    <a:pt x="44" y="85"/>
                  </a:lnTo>
                  <a:lnTo>
                    <a:pt x="41" y="87"/>
                  </a:lnTo>
                  <a:lnTo>
                    <a:pt x="38" y="89"/>
                  </a:lnTo>
                  <a:lnTo>
                    <a:pt x="34" y="92"/>
                  </a:lnTo>
                  <a:lnTo>
                    <a:pt x="31" y="94"/>
                  </a:lnTo>
                  <a:lnTo>
                    <a:pt x="28" y="96"/>
                  </a:lnTo>
                  <a:lnTo>
                    <a:pt x="27" y="98"/>
                  </a:lnTo>
                  <a:lnTo>
                    <a:pt x="26" y="99"/>
                  </a:lnTo>
                  <a:lnTo>
                    <a:pt x="25" y="100"/>
                  </a:lnTo>
                  <a:lnTo>
                    <a:pt x="26" y="101"/>
                  </a:lnTo>
                  <a:lnTo>
                    <a:pt x="28" y="103"/>
                  </a:lnTo>
                  <a:lnTo>
                    <a:pt x="29" y="104"/>
                  </a:lnTo>
                  <a:lnTo>
                    <a:pt x="30" y="105"/>
                  </a:lnTo>
                  <a:lnTo>
                    <a:pt x="32" y="105"/>
                  </a:lnTo>
                  <a:lnTo>
                    <a:pt x="34" y="107"/>
                  </a:lnTo>
                  <a:lnTo>
                    <a:pt x="35" y="108"/>
                  </a:lnTo>
                  <a:lnTo>
                    <a:pt x="37" y="109"/>
                  </a:lnTo>
                  <a:lnTo>
                    <a:pt x="39" y="109"/>
                  </a:lnTo>
                  <a:lnTo>
                    <a:pt x="41" y="109"/>
                  </a:lnTo>
                  <a:lnTo>
                    <a:pt x="41" y="108"/>
                  </a:lnTo>
                  <a:lnTo>
                    <a:pt x="43" y="107"/>
                  </a:lnTo>
                  <a:lnTo>
                    <a:pt x="45" y="107"/>
                  </a:lnTo>
                  <a:lnTo>
                    <a:pt x="47" y="105"/>
                  </a:lnTo>
                  <a:lnTo>
                    <a:pt x="49" y="105"/>
                  </a:lnTo>
                  <a:lnTo>
                    <a:pt x="51" y="105"/>
                  </a:lnTo>
                  <a:lnTo>
                    <a:pt x="50" y="110"/>
                  </a:lnTo>
                  <a:lnTo>
                    <a:pt x="49" y="115"/>
                  </a:lnTo>
                  <a:lnTo>
                    <a:pt x="49" y="119"/>
                  </a:lnTo>
                  <a:lnTo>
                    <a:pt x="48" y="124"/>
                  </a:lnTo>
                  <a:lnTo>
                    <a:pt x="48" y="128"/>
                  </a:lnTo>
                  <a:lnTo>
                    <a:pt x="48" y="133"/>
                  </a:lnTo>
                  <a:lnTo>
                    <a:pt x="47" y="137"/>
                  </a:lnTo>
                  <a:lnTo>
                    <a:pt x="46" y="142"/>
                  </a:lnTo>
                  <a:lnTo>
                    <a:pt x="44" y="143"/>
                  </a:lnTo>
                  <a:lnTo>
                    <a:pt x="42" y="143"/>
                  </a:lnTo>
                  <a:lnTo>
                    <a:pt x="41" y="143"/>
                  </a:lnTo>
                  <a:lnTo>
                    <a:pt x="40" y="144"/>
                  </a:lnTo>
                  <a:lnTo>
                    <a:pt x="38" y="144"/>
                  </a:lnTo>
                  <a:lnTo>
                    <a:pt x="36" y="145"/>
                  </a:lnTo>
                  <a:lnTo>
                    <a:pt x="35" y="146"/>
                  </a:lnTo>
                  <a:lnTo>
                    <a:pt x="33" y="146"/>
                  </a:lnTo>
                  <a:lnTo>
                    <a:pt x="31" y="147"/>
                  </a:lnTo>
                  <a:lnTo>
                    <a:pt x="30" y="147"/>
                  </a:lnTo>
                  <a:lnTo>
                    <a:pt x="28" y="147"/>
                  </a:lnTo>
                  <a:lnTo>
                    <a:pt x="28" y="149"/>
                  </a:lnTo>
                  <a:lnTo>
                    <a:pt x="27" y="149"/>
                  </a:lnTo>
                  <a:lnTo>
                    <a:pt x="25" y="149"/>
                  </a:lnTo>
                  <a:lnTo>
                    <a:pt x="24" y="149"/>
                  </a:lnTo>
                  <a:lnTo>
                    <a:pt x="22" y="149"/>
                  </a:lnTo>
                  <a:lnTo>
                    <a:pt x="21" y="150"/>
                  </a:lnTo>
                  <a:lnTo>
                    <a:pt x="19" y="150"/>
                  </a:lnTo>
                  <a:lnTo>
                    <a:pt x="18" y="151"/>
                  </a:lnTo>
                  <a:lnTo>
                    <a:pt x="17" y="151"/>
                  </a:lnTo>
                  <a:lnTo>
                    <a:pt x="15" y="152"/>
                  </a:lnTo>
                  <a:lnTo>
                    <a:pt x="14" y="152"/>
                  </a:lnTo>
                  <a:lnTo>
                    <a:pt x="13" y="153"/>
                  </a:lnTo>
                  <a:lnTo>
                    <a:pt x="12" y="154"/>
                  </a:lnTo>
                  <a:lnTo>
                    <a:pt x="11" y="154"/>
                  </a:lnTo>
                  <a:lnTo>
                    <a:pt x="10" y="154"/>
                  </a:lnTo>
                  <a:lnTo>
                    <a:pt x="9" y="154"/>
                  </a:lnTo>
                  <a:lnTo>
                    <a:pt x="8" y="155"/>
                  </a:lnTo>
                  <a:lnTo>
                    <a:pt x="7" y="155"/>
                  </a:lnTo>
                  <a:lnTo>
                    <a:pt x="6" y="155"/>
                  </a:lnTo>
                  <a:lnTo>
                    <a:pt x="6" y="156"/>
                  </a:lnTo>
                  <a:lnTo>
                    <a:pt x="6" y="157"/>
                  </a:lnTo>
                  <a:lnTo>
                    <a:pt x="5" y="158"/>
                  </a:lnTo>
                  <a:lnTo>
                    <a:pt x="4" y="160"/>
                  </a:lnTo>
                  <a:lnTo>
                    <a:pt x="3" y="160"/>
                  </a:lnTo>
                  <a:lnTo>
                    <a:pt x="2" y="161"/>
                  </a:lnTo>
                  <a:lnTo>
                    <a:pt x="1" y="162"/>
                  </a:lnTo>
                  <a:lnTo>
                    <a:pt x="0" y="163"/>
                  </a:lnTo>
                  <a:lnTo>
                    <a:pt x="1" y="163"/>
                  </a:lnTo>
                  <a:lnTo>
                    <a:pt x="3" y="163"/>
                  </a:lnTo>
                  <a:lnTo>
                    <a:pt x="6" y="163"/>
                  </a:lnTo>
                  <a:lnTo>
                    <a:pt x="9" y="163"/>
                  </a:lnTo>
                  <a:lnTo>
                    <a:pt x="14" y="163"/>
                  </a:lnTo>
                  <a:lnTo>
                    <a:pt x="21" y="163"/>
                  </a:lnTo>
                  <a:lnTo>
                    <a:pt x="28" y="163"/>
                  </a:lnTo>
                  <a:lnTo>
                    <a:pt x="35" y="163"/>
                  </a:lnTo>
                  <a:lnTo>
                    <a:pt x="42" y="163"/>
                  </a:lnTo>
                  <a:lnTo>
                    <a:pt x="51" y="163"/>
                  </a:lnTo>
                  <a:lnTo>
                    <a:pt x="60" y="163"/>
                  </a:lnTo>
                  <a:lnTo>
                    <a:pt x="70" y="163"/>
                  </a:lnTo>
                  <a:lnTo>
                    <a:pt x="79" y="163"/>
                  </a:lnTo>
                  <a:lnTo>
                    <a:pt x="89" y="163"/>
                  </a:lnTo>
                  <a:lnTo>
                    <a:pt x="99" y="163"/>
                  </a:lnTo>
                  <a:lnTo>
                    <a:pt x="110" y="163"/>
                  </a:lnTo>
                  <a:lnTo>
                    <a:pt x="120" y="163"/>
                  </a:lnTo>
                  <a:lnTo>
                    <a:pt x="130" y="163"/>
                  </a:lnTo>
                  <a:lnTo>
                    <a:pt x="139" y="163"/>
                  </a:lnTo>
                  <a:lnTo>
                    <a:pt x="150" y="163"/>
                  </a:lnTo>
                  <a:lnTo>
                    <a:pt x="159" y="163"/>
                  </a:lnTo>
                  <a:lnTo>
                    <a:pt x="168" y="163"/>
                  </a:lnTo>
                  <a:lnTo>
                    <a:pt x="176" y="163"/>
                  </a:lnTo>
                  <a:lnTo>
                    <a:pt x="185" y="163"/>
                  </a:lnTo>
                  <a:lnTo>
                    <a:pt x="192" y="163"/>
                  </a:lnTo>
                  <a:lnTo>
                    <a:pt x="198" y="163"/>
                  </a:lnTo>
                  <a:lnTo>
                    <a:pt x="204" y="163"/>
                  </a:lnTo>
                  <a:lnTo>
                    <a:pt x="209" y="163"/>
                  </a:lnTo>
                  <a:lnTo>
                    <a:pt x="213" y="163"/>
                  </a:lnTo>
                  <a:lnTo>
                    <a:pt x="216" y="163"/>
                  </a:lnTo>
                  <a:lnTo>
                    <a:pt x="218" y="163"/>
                  </a:lnTo>
                  <a:lnTo>
                    <a:pt x="219" y="163"/>
                  </a:lnTo>
                  <a:lnTo>
                    <a:pt x="217" y="162"/>
                  </a:lnTo>
                  <a:lnTo>
                    <a:pt x="216" y="161"/>
                  </a:lnTo>
                  <a:lnTo>
                    <a:pt x="214" y="160"/>
                  </a:lnTo>
                  <a:lnTo>
                    <a:pt x="213" y="158"/>
                  </a:lnTo>
                  <a:lnTo>
                    <a:pt x="211" y="157"/>
                  </a:lnTo>
                  <a:lnTo>
                    <a:pt x="210" y="157"/>
                  </a:lnTo>
                  <a:lnTo>
                    <a:pt x="208" y="156"/>
                  </a:lnTo>
                  <a:lnTo>
                    <a:pt x="206" y="155"/>
                  </a:lnTo>
                  <a:lnTo>
                    <a:pt x="205" y="154"/>
                  </a:lnTo>
                  <a:lnTo>
                    <a:pt x="204" y="153"/>
                  </a:lnTo>
                  <a:lnTo>
                    <a:pt x="203" y="152"/>
                  </a:lnTo>
                  <a:lnTo>
                    <a:pt x="201" y="152"/>
                  </a:lnTo>
                  <a:lnTo>
                    <a:pt x="199" y="151"/>
                  </a:lnTo>
                  <a:lnTo>
                    <a:pt x="198" y="150"/>
                  </a:lnTo>
                  <a:lnTo>
                    <a:pt x="196" y="149"/>
                  </a:lnTo>
                  <a:lnTo>
                    <a:pt x="194" y="149"/>
                  </a:lnTo>
                  <a:lnTo>
                    <a:pt x="192" y="149"/>
                  </a:lnTo>
                  <a:lnTo>
                    <a:pt x="192" y="147"/>
                  </a:lnTo>
                  <a:lnTo>
                    <a:pt x="190" y="147"/>
                  </a:lnTo>
                  <a:lnTo>
                    <a:pt x="188" y="146"/>
                  </a:lnTo>
                  <a:lnTo>
                    <a:pt x="186" y="146"/>
                  </a:lnTo>
                  <a:lnTo>
                    <a:pt x="184" y="146"/>
                  </a:lnTo>
                  <a:lnTo>
                    <a:pt x="183" y="146"/>
                  </a:lnTo>
                  <a:lnTo>
                    <a:pt x="181" y="14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Freeform 36"/>
            <p:cNvSpPr>
              <a:spLocks/>
            </p:cNvSpPr>
            <p:nvPr/>
          </p:nvSpPr>
          <p:spPr bwMode="auto">
            <a:xfrm>
              <a:off x="1992313" y="1681163"/>
              <a:ext cx="46037" cy="158750"/>
            </a:xfrm>
            <a:custGeom>
              <a:avLst/>
              <a:gdLst>
                <a:gd name="T0" fmla="*/ 19 w 21"/>
                <a:gd name="T1" fmla="*/ 0 h 73"/>
                <a:gd name="T2" fmla="*/ 19 w 21"/>
                <a:gd name="T3" fmla="*/ 0 h 73"/>
                <a:gd name="T4" fmla="*/ 19 w 21"/>
                <a:gd name="T5" fmla="*/ 1 h 73"/>
                <a:gd name="T6" fmla="*/ 19 w 21"/>
                <a:gd name="T7" fmla="*/ 3 h 73"/>
                <a:gd name="T8" fmla="*/ 19 w 21"/>
                <a:gd name="T9" fmla="*/ 5 h 73"/>
                <a:gd name="T10" fmla="*/ 19 w 21"/>
                <a:gd name="T11" fmla="*/ 7 h 73"/>
                <a:gd name="T12" fmla="*/ 19 w 21"/>
                <a:gd name="T13" fmla="*/ 11 h 73"/>
                <a:gd name="T14" fmla="*/ 19 w 21"/>
                <a:gd name="T15" fmla="*/ 15 h 73"/>
                <a:gd name="T16" fmla="*/ 19 w 21"/>
                <a:gd name="T17" fmla="*/ 18 h 73"/>
                <a:gd name="T18" fmla="*/ 18 w 21"/>
                <a:gd name="T19" fmla="*/ 24 h 73"/>
                <a:gd name="T20" fmla="*/ 17 w 21"/>
                <a:gd name="T21" fmla="*/ 30 h 73"/>
                <a:gd name="T22" fmla="*/ 15 w 21"/>
                <a:gd name="T23" fmla="*/ 35 h 73"/>
                <a:gd name="T24" fmla="*/ 13 w 21"/>
                <a:gd name="T25" fmla="*/ 42 h 73"/>
                <a:gd name="T26" fmla="*/ 10 w 21"/>
                <a:gd name="T27" fmla="*/ 49 h 73"/>
                <a:gd name="T28" fmla="*/ 8 w 21"/>
                <a:gd name="T29" fmla="*/ 56 h 73"/>
                <a:gd name="T30" fmla="*/ 4 w 21"/>
                <a:gd name="T31" fmla="*/ 63 h 73"/>
                <a:gd name="T32" fmla="*/ 0 w 21"/>
                <a:gd name="T33" fmla="*/ 73 h 73"/>
                <a:gd name="T34" fmla="*/ 0 w 21"/>
                <a:gd name="T35" fmla="*/ 72 h 73"/>
                <a:gd name="T36" fmla="*/ 1 w 21"/>
                <a:gd name="T37" fmla="*/ 70 h 73"/>
                <a:gd name="T38" fmla="*/ 3 w 21"/>
                <a:gd name="T39" fmla="*/ 68 h 73"/>
                <a:gd name="T40" fmla="*/ 5 w 21"/>
                <a:gd name="T41" fmla="*/ 65 h 73"/>
                <a:gd name="T42" fmla="*/ 8 w 21"/>
                <a:gd name="T43" fmla="*/ 61 h 73"/>
                <a:gd name="T44" fmla="*/ 10 w 21"/>
                <a:gd name="T45" fmla="*/ 58 h 73"/>
                <a:gd name="T46" fmla="*/ 12 w 21"/>
                <a:gd name="T47" fmla="*/ 52 h 73"/>
                <a:gd name="T48" fmla="*/ 14 w 21"/>
                <a:gd name="T49" fmla="*/ 48 h 73"/>
                <a:gd name="T50" fmla="*/ 17 w 21"/>
                <a:gd name="T51" fmla="*/ 42 h 73"/>
                <a:gd name="T52" fmla="*/ 19 w 21"/>
                <a:gd name="T53" fmla="*/ 37 h 73"/>
                <a:gd name="T54" fmla="*/ 20 w 21"/>
                <a:gd name="T55" fmla="*/ 30 h 73"/>
                <a:gd name="T56" fmla="*/ 21 w 21"/>
                <a:gd name="T57" fmla="*/ 24 h 73"/>
                <a:gd name="T58" fmla="*/ 21 w 21"/>
                <a:gd name="T59" fmla="*/ 17 h 73"/>
                <a:gd name="T60" fmla="*/ 21 w 21"/>
                <a:gd name="T61" fmla="*/ 11 h 73"/>
                <a:gd name="T62" fmla="*/ 20 w 21"/>
                <a:gd name="T63" fmla="*/ 6 h 73"/>
                <a:gd name="T64" fmla="*/ 19 w 21"/>
                <a:gd name="T65" fmla="*/ 0 h 7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1"/>
                <a:gd name="T100" fmla="*/ 0 h 73"/>
                <a:gd name="T101" fmla="*/ 21 w 21"/>
                <a:gd name="T102" fmla="*/ 73 h 7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1" h="73">
                  <a:moveTo>
                    <a:pt x="19" y="0"/>
                  </a:moveTo>
                  <a:lnTo>
                    <a:pt x="19" y="0"/>
                  </a:lnTo>
                  <a:lnTo>
                    <a:pt x="19" y="1"/>
                  </a:lnTo>
                  <a:lnTo>
                    <a:pt x="19" y="3"/>
                  </a:lnTo>
                  <a:lnTo>
                    <a:pt x="19" y="5"/>
                  </a:lnTo>
                  <a:lnTo>
                    <a:pt x="19" y="7"/>
                  </a:lnTo>
                  <a:lnTo>
                    <a:pt x="19" y="11"/>
                  </a:lnTo>
                  <a:lnTo>
                    <a:pt x="19" y="15"/>
                  </a:lnTo>
                  <a:lnTo>
                    <a:pt x="19" y="18"/>
                  </a:lnTo>
                  <a:lnTo>
                    <a:pt x="18" y="24"/>
                  </a:lnTo>
                  <a:lnTo>
                    <a:pt x="17" y="30"/>
                  </a:lnTo>
                  <a:lnTo>
                    <a:pt x="15" y="35"/>
                  </a:lnTo>
                  <a:lnTo>
                    <a:pt x="13" y="42"/>
                  </a:lnTo>
                  <a:lnTo>
                    <a:pt x="10" y="49"/>
                  </a:lnTo>
                  <a:lnTo>
                    <a:pt x="8" y="56"/>
                  </a:lnTo>
                  <a:lnTo>
                    <a:pt x="4" y="63"/>
                  </a:lnTo>
                  <a:lnTo>
                    <a:pt x="0" y="73"/>
                  </a:lnTo>
                  <a:lnTo>
                    <a:pt x="0" y="72"/>
                  </a:lnTo>
                  <a:lnTo>
                    <a:pt x="1" y="70"/>
                  </a:lnTo>
                  <a:lnTo>
                    <a:pt x="3" y="68"/>
                  </a:lnTo>
                  <a:lnTo>
                    <a:pt x="5" y="65"/>
                  </a:lnTo>
                  <a:lnTo>
                    <a:pt x="8" y="61"/>
                  </a:lnTo>
                  <a:lnTo>
                    <a:pt x="10" y="58"/>
                  </a:lnTo>
                  <a:lnTo>
                    <a:pt x="12" y="52"/>
                  </a:lnTo>
                  <a:lnTo>
                    <a:pt x="14" y="48"/>
                  </a:lnTo>
                  <a:lnTo>
                    <a:pt x="17" y="42"/>
                  </a:lnTo>
                  <a:lnTo>
                    <a:pt x="19" y="37"/>
                  </a:lnTo>
                  <a:lnTo>
                    <a:pt x="20" y="30"/>
                  </a:lnTo>
                  <a:lnTo>
                    <a:pt x="21" y="24"/>
                  </a:lnTo>
                  <a:lnTo>
                    <a:pt x="21" y="17"/>
                  </a:lnTo>
                  <a:lnTo>
                    <a:pt x="21" y="11"/>
                  </a:lnTo>
                  <a:lnTo>
                    <a:pt x="20" y="6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Freeform 37"/>
            <p:cNvSpPr>
              <a:spLocks/>
            </p:cNvSpPr>
            <p:nvPr/>
          </p:nvSpPr>
          <p:spPr bwMode="auto">
            <a:xfrm>
              <a:off x="1789113" y="1657350"/>
              <a:ext cx="212725" cy="77788"/>
            </a:xfrm>
            <a:custGeom>
              <a:avLst/>
              <a:gdLst>
                <a:gd name="T0" fmla="*/ 100 w 100"/>
                <a:gd name="T1" fmla="*/ 36 h 36"/>
                <a:gd name="T2" fmla="*/ 0 w 100"/>
                <a:gd name="T3" fmla="*/ 3 h 36"/>
                <a:gd name="T4" fmla="*/ 0 w 100"/>
                <a:gd name="T5" fmla="*/ 0 h 36"/>
                <a:gd name="T6" fmla="*/ 100 w 100"/>
                <a:gd name="T7" fmla="*/ 36 h 3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0"/>
                <a:gd name="T13" fmla="*/ 0 h 36"/>
                <a:gd name="T14" fmla="*/ 100 w 100"/>
                <a:gd name="T15" fmla="*/ 36 h 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0" h="36">
                  <a:moveTo>
                    <a:pt x="100" y="36"/>
                  </a:moveTo>
                  <a:lnTo>
                    <a:pt x="0" y="3"/>
                  </a:lnTo>
                  <a:lnTo>
                    <a:pt x="0" y="0"/>
                  </a:lnTo>
                  <a:lnTo>
                    <a:pt x="100" y="36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Freeform 38"/>
            <p:cNvSpPr>
              <a:spLocks/>
            </p:cNvSpPr>
            <p:nvPr/>
          </p:nvSpPr>
          <p:spPr bwMode="auto">
            <a:xfrm>
              <a:off x="1890713" y="1717675"/>
              <a:ext cx="11112" cy="7938"/>
            </a:xfrm>
            <a:custGeom>
              <a:avLst/>
              <a:gdLst>
                <a:gd name="T0" fmla="*/ 2 w 5"/>
                <a:gd name="T1" fmla="*/ 3 h 3"/>
                <a:gd name="T2" fmla="*/ 3 w 5"/>
                <a:gd name="T3" fmla="*/ 3 h 3"/>
                <a:gd name="T4" fmla="*/ 4 w 5"/>
                <a:gd name="T5" fmla="*/ 3 h 3"/>
                <a:gd name="T6" fmla="*/ 5 w 5"/>
                <a:gd name="T7" fmla="*/ 2 h 3"/>
                <a:gd name="T8" fmla="*/ 5 w 5"/>
                <a:gd name="T9" fmla="*/ 1 h 3"/>
                <a:gd name="T10" fmla="*/ 4 w 5"/>
                <a:gd name="T11" fmla="*/ 1 h 3"/>
                <a:gd name="T12" fmla="*/ 3 w 5"/>
                <a:gd name="T13" fmla="*/ 1 h 3"/>
                <a:gd name="T14" fmla="*/ 2 w 5"/>
                <a:gd name="T15" fmla="*/ 0 h 3"/>
                <a:gd name="T16" fmla="*/ 2 w 5"/>
                <a:gd name="T17" fmla="*/ 1 h 3"/>
                <a:gd name="T18" fmla="*/ 1 w 5"/>
                <a:gd name="T19" fmla="*/ 1 h 3"/>
                <a:gd name="T20" fmla="*/ 0 w 5"/>
                <a:gd name="T21" fmla="*/ 1 h 3"/>
                <a:gd name="T22" fmla="*/ 0 w 5"/>
                <a:gd name="T23" fmla="*/ 2 h 3"/>
                <a:gd name="T24" fmla="*/ 1 w 5"/>
                <a:gd name="T25" fmla="*/ 3 h 3"/>
                <a:gd name="T26" fmla="*/ 2 w 5"/>
                <a:gd name="T27" fmla="*/ 3 h 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5"/>
                <a:gd name="T43" fmla="*/ 0 h 3"/>
                <a:gd name="T44" fmla="*/ 5 w 5"/>
                <a:gd name="T45" fmla="*/ 3 h 3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5" h="3">
                  <a:moveTo>
                    <a:pt x="2" y="3"/>
                  </a:moveTo>
                  <a:lnTo>
                    <a:pt x="3" y="3"/>
                  </a:lnTo>
                  <a:lnTo>
                    <a:pt x="4" y="3"/>
                  </a:lnTo>
                  <a:lnTo>
                    <a:pt x="5" y="2"/>
                  </a:lnTo>
                  <a:lnTo>
                    <a:pt x="5" y="1"/>
                  </a:lnTo>
                  <a:lnTo>
                    <a:pt x="4" y="1"/>
                  </a:lnTo>
                  <a:lnTo>
                    <a:pt x="3" y="1"/>
                  </a:lnTo>
                  <a:lnTo>
                    <a:pt x="2" y="0"/>
                  </a:lnTo>
                  <a:lnTo>
                    <a:pt x="2" y="1"/>
                  </a:lnTo>
                  <a:lnTo>
                    <a:pt x="1" y="1"/>
                  </a:lnTo>
                  <a:lnTo>
                    <a:pt x="0" y="1"/>
                  </a:lnTo>
                  <a:lnTo>
                    <a:pt x="0" y="2"/>
                  </a:lnTo>
                  <a:lnTo>
                    <a:pt x="1" y="3"/>
                  </a:lnTo>
                  <a:lnTo>
                    <a:pt x="2" y="3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Freeform 39"/>
            <p:cNvSpPr>
              <a:spLocks/>
            </p:cNvSpPr>
            <p:nvPr/>
          </p:nvSpPr>
          <p:spPr bwMode="auto">
            <a:xfrm>
              <a:off x="1762125" y="1898650"/>
              <a:ext cx="46038" cy="36513"/>
            </a:xfrm>
            <a:custGeom>
              <a:avLst/>
              <a:gdLst>
                <a:gd name="T0" fmla="*/ 1 w 22"/>
                <a:gd name="T1" fmla="*/ 0 h 17"/>
                <a:gd name="T2" fmla="*/ 0 w 22"/>
                <a:gd name="T3" fmla="*/ 17 h 17"/>
                <a:gd name="T4" fmla="*/ 22 w 22"/>
                <a:gd name="T5" fmla="*/ 2 h 17"/>
                <a:gd name="T6" fmla="*/ 1 w 22"/>
                <a:gd name="T7" fmla="*/ 0 h 1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2"/>
                <a:gd name="T13" fmla="*/ 0 h 17"/>
                <a:gd name="T14" fmla="*/ 22 w 22"/>
                <a:gd name="T15" fmla="*/ 17 h 1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2" h="17">
                  <a:moveTo>
                    <a:pt x="1" y="0"/>
                  </a:moveTo>
                  <a:lnTo>
                    <a:pt x="0" y="17"/>
                  </a:lnTo>
                  <a:lnTo>
                    <a:pt x="22" y="2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Freeform 40"/>
            <p:cNvSpPr>
              <a:spLocks/>
            </p:cNvSpPr>
            <p:nvPr/>
          </p:nvSpPr>
          <p:spPr bwMode="auto">
            <a:xfrm>
              <a:off x="1779588" y="1963738"/>
              <a:ext cx="174625" cy="26987"/>
            </a:xfrm>
            <a:custGeom>
              <a:avLst/>
              <a:gdLst>
                <a:gd name="T0" fmla="*/ 0 w 83"/>
                <a:gd name="T1" fmla="*/ 6 h 13"/>
                <a:gd name="T2" fmla="*/ 1 w 83"/>
                <a:gd name="T3" fmla="*/ 6 h 13"/>
                <a:gd name="T4" fmla="*/ 3 w 83"/>
                <a:gd name="T5" fmla="*/ 5 h 13"/>
                <a:gd name="T6" fmla="*/ 7 w 83"/>
                <a:gd name="T7" fmla="*/ 4 h 13"/>
                <a:gd name="T8" fmla="*/ 10 w 83"/>
                <a:gd name="T9" fmla="*/ 4 h 13"/>
                <a:gd name="T10" fmla="*/ 13 w 83"/>
                <a:gd name="T11" fmla="*/ 3 h 13"/>
                <a:gd name="T12" fmla="*/ 15 w 83"/>
                <a:gd name="T13" fmla="*/ 1 h 13"/>
                <a:gd name="T14" fmla="*/ 17 w 83"/>
                <a:gd name="T15" fmla="*/ 0 h 13"/>
                <a:gd name="T16" fmla="*/ 18 w 83"/>
                <a:gd name="T17" fmla="*/ 0 h 13"/>
                <a:gd name="T18" fmla="*/ 29 w 83"/>
                <a:gd name="T19" fmla="*/ 4 h 13"/>
                <a:gd name="T20" fmla="*/ 60 w 83"/>
                <a:gd name="T21" fmla="*/ 4 h 13"/>
                <a:gd name="T22" fmla="*/ 66 w 83"/>
                <a:gd name="T23" fmla="*/ 11 h 13"/>
                <a:gd name="T24" fmla="*/ 83 w 83"/>
                <a:gd name="T25" fmla="*/ 8 h 13"/>
                <a:gd name="T26" fmla="*/ 63 w 83"/>
                <a:gd name="T27" fmla="*/ 13 h 13"/>
                <a:gd name="T28" fmla="*/ 56 w 83"/>
                <a:gd name="T29" fmla="*/ 8 h 13"/>
                <a:gd name="T30" fmla="*/ 18 w 83"/>
                <a:gd name="T31" fmla="*/ 12 h 13"/>
                <a:gd name="T32" fmla="*/ 23 w 83"/>
                <a:gd name="T33" fmla="*/ 6 h 13"/>
                <a:gd name="T34" fmla="*/ 0 w 83"/>
                <a:gd name="T35" fmla="*/ 6 h 1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83"/>
                <a:gd name="T55" fmla="*/ 0 h 13"/>
                <a:gd name="T56" fmla="*/ 83 w 83"/>
                <a:gd name="T57" fmla="*/ 13 h 1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83" h="13">
                  <a:moveTo>
                    <a:pt x="0" y="6"/>
                  </a:moveTo>
                  <a:lnTo>
                    <a:pt x="1" y="6"/>
                  </a:lnTo>
                  <a:lnTo>
                    <a:pt x="3" y="5"/>
                  </a:lnTo>
                  <a:lnTo>
                    <a:pt x="7" y="4"/>
                  </a:lnTo>
                  <a:lnTo>
                    <a:pt x="10" y="4"/>
                  </a:lnTo>
                  <a:lnTo>
                    <a:pt x="13" y="3"/>
                  </a:lnTo>
                  <a:lnTo>
                    <a:pt x="15" y="1"/>
                  </a:lnTo>
                  <a:lnTo>
                    <a:pt x="17" y="0"/>
                  </a:lnTo>
                  <a:lnTo>
                    <a:pt x="18" y="0"/>
                  </a:lnTo>
                  <a:lnTo>
                    <a:pt x="29" y="4"/>
                  </a:lnTo>
                  <a:lnTo>
                    <a:pt x="60" y="4"/>
                  </a:lnTo>
                  <a:lnTo>
                    <a:pt x="66" y="11"/>
                  </a:lnTo>
                  <a:lnTo>
                    <a:pt x="83" y="8"/>
                  </a:lnTo>
                  <a:lnTo>
                    <a:pt x="63" y="13"/>
                  </a:lnTo>
                  <a:lnTo>
                    <a:pt x="56" y="8"/>
                  </a:lnTo>
                  <a:lnTo>
                    <a:pt x="18" y="12"/>
                  </a:lnTo>
                  <a:lnTo>
                    <a:pt x="23" y="6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Freeform 41"/>
            <p:cNvSpPr>
              <a:spLocks/>
            </p:cNvSpPr>
            <p:nvPr/>
          </p:nvSpPr>
          <p:spPr bwMode="auto">
            <a:xfrm>
              <a:off x="1958975" y="1981200"/>
              <a:ext cx="42863" cy="7938"/>
            </a:xfrm>
            <a:custGeom>
              <a:avLst/>
              <a:gdLst>
                <a:gd name="T0" fmla="*/ 0 w 20"/>
                <a:gd name="T1" fmla="*/ 4 h 4"/>
                <a:gd name="T2" fmla="*/ 1 w 20"/>
                <a:gd name="T3" fmla="*/ 4 h 4"/>
                <a:gd name="T4" fmla="*/ 3 w 20"/>
                <a:gd name="T5" fmla="*/ 4 h 4"/>
                <a:gd name="T6" fmla="*/ 5 w 20"/>
                <a:gd name="T7" fmla="*/ 3 h 4"/>
                <a:gd name="T8" fmla="*/ 8 w 20"/>
                <a:gd name="T9" fmla="*/ 2 h 4"/>
                <a:gd name="T10" fmla="*/ 11 w 20"/>
                <a:gd name="T11" fmla="*/ 2 h 4"/>
                <a:gd name="T12" fmla="*/ 13 w 20"/>
                <a:gd name="T13" fmla="*/ 0 h 4"/>
                <a:gd name="T14" fmla="*/ 15 w 20"/>
                <a:gd name="T15" fmla="*/ 0 h 4"/>
                <a:gd name="T16" fmla="*/ 20 w 20"/>
                <a:gd name="T17" fmla="*/ 3 h 4"/>
                <a:gd name="T18" fmla="*/ 0 w 20"/>
                <a:gd name="T19" fmla="*/ 4 h 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0"/>
                <a:gd name="T31" fmla="*/ 0 h 4"/>
                <a:gd name="T32" fmla="*/ 20 w 20"/>
                <a:gd name="T33" fmla="*/ 4 h 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0" h="4">
                  <a:moveTo>
                    <a:pt x="0" y="4"/>
                  </a:moveTo>
                  <a:lnTo>
                    <a:pt x="1" y="4"/>
                  </a:lnTo>
                  <a:lnTo>
                    <a:pt x="3" y="4"/>
                  </a:lnTo>
                  <a:lnTo>
                    <a:pt x="5" y="3"/>
                  </a:lnTo>
                  <a:lnTo>
                    <a:pt x="8" y="2"/>
                  </a:lnTo>
                  <a:lnTo>
                    <a:pt x="11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20" y="3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Freeform 42"/>
            <p:cNvSpPr>
              <a:spLocks/>
            </p:cNvSpPr>
            <p:nvPr/>
          </p:nvSpPr>
          <p:spPr bwMode="auto">
            <a:xfrm>
              <a:off x="1747838" y="1741488"/>
              <a:ext cx="73025" cy="80962"/>
            </a:xfrm>
            <a:custGeom>
              <a:avLst/>
              <a:gdLst>
                <a:gd name="T0" fmla="*/ 23 w 34"/>
                <a:gd name="T1" fmla="*/ 0 h 37"/>
                <a:gd name="T2" fmla="*/ 0 w 34"/>
                <a:gd name="T3" fmla="*/ 37 h 37"/>
                <a:gd name="T4" fmla="*/ 24 w 34"/>
                <a:gd name="T5" fmla="*/ 6 h 37"/>
                <a:gd name="T6" fmla="*/ 31 w 34"/>
                <a:gd name="T7" fmla="*/ 13 h 37"/>
                <a:gd name="T8" fmla="*/ 34 w 34"/>
                <a:gd name="T9" fmla="*/ 9 h 37"/>
                <a:gd name="T10" fmla="*/ 23 w 34"/>
                <a:gd name="T11" fmla="*/ 0 h 3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4"/>
                <a:gd name="T19" fmla="*/ 0 h 37"/>
                <a:gd name="T20" fmla="*/ 34 w 34"/>
                <a:gd name="T21" fmla="*/ 37 h 3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4" h="37">
                  <a:moveTo>
                    <a:pt x="23" y="0"/>
                  </a:moveTo>
                  <a:lnTo>
                    <a:pt x="0" y="37"/>
                  </a:lnTo>
                  <a:lnTo>
                    <a:pt x="24" y="6"/>
                  </a:lnTo>
                  <a:lnTo>
                    <a:pt x="31" y="13"/>
                  </a:lnTo>
                  <a:lnTo>
                    <a:pt x="34" y="9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Freeform 43"/>
            <p:cNvSpPr>
              <a:spLocks/>
            </p:cNvSpPr>
            <p:nvPr/>
          </p:nvSpPr>
          <p:spPr bwMode="auto">
            <a:xfrm>
              <a:off x="1727200" y="1827213"/>
              <a:ext cx="57150" cy="60325"/>
            </a:xfrm>
            <a:custGeom>
              <a:avLst/>
              <a:gdLst>
                <a:gd name="T0" fmla="*/ 0 w 27"/>
                <a:gd name="T1" fmla="*/ 0 h 28"/>
                <a:gd name="T2" fmla="*/ 22 w 27"/>
                <a:gd name="T3" fmla="*/ 28 h 28"/>
                <a:gd name="T4" fmla="*/ 27 w 27"/>
                <a:gd name="T5" fmla="*/ 20 h 28"/>
                <a:gd name="T6" fmla="*/ 0 w 27"/>
                <a:gd name="T7" fmla="*/ 0 h 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7"/>
                <a:gd name="T13" fmla="*/ 0 h 28"/>
                <a:gd name="T14" fmla="*/ 27 w 27"/>
                <a:gd name="T15" fmla="*/ 28 h 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7" h="28">
                  <a:moveTo>
                    <a:pt x="0" y="0"/>
                  </a:moveTo>
                  <a:lnTo>
                    <a:pt x="22" y="28"/>
                  </a:lnTo>
                  <a:lnTo>
                    <a:pt x="27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Rectangle 44"/>
            <p:cNvSpPr>
              <a:spLocks noChangeArrowheads="1"/>
            </p:cNvSpPr>
            <p:nvPr/>
          </p:nvSpPr>
          <p:spPr bwMode="auto">
            <a:xfrm>
              <a:off x="1727200" y="1851025"/>
              <a:ext cx="6350" cy="112713"/>
            </a:xfrm>
            <a:prstGeom prst="rect">
              <a:avLst/>
            </a:prstGeom>
            <a:solidFill>
              <a:srgbClr val="7F7F7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Freeform 45"/>
            <p:cNvSpPr>
              <a:spLocks/>
            </p:cNvSpPr>
            <p:nvPr/>
          </p:nvSpPr>
          <p:spPr bwMode="auto">
            <a:xfrm>
              <a:off x="1897063" y="1749425"/>
              <a:ext cx="17462" cy="203200"/>
            </a:xfrm>
            <a:custGeom>
              <a:avLst/>
              <a:gdLst>
                <a:gd name="T0" fmla="*/ 8 w 8"/>
                <a:gd name="T1" fmla="*/ 94 h 94"/>
                <a:gd name="T2" fmla="*/ 0 w 8"/>
                <a:gd name="T3" fmla="*/ 0 h 94"/>
                <a:gd name="T4" fmla="*/ 0 w 8"/>
                <a:gd name="T5" fmla="*/ 8 h 94"/>
                <a:gd name="T6" fmla="*/ 7 w 8"/>
                <a:gd name="T7" fmla="*/ 94 h 94"/>
                <a:gd name="T8" fmla="*/ 8 w 8"/>
                <a:gd name="T9" fmla="*/ 94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"/>
                <a:gd name="T16" fmla="*/ 0 h 94"/>
                <a:gd name="T17" fmla="*/ 8 w 8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" h="94">
                  <a:moveTo>
                    <a:pt x="8" y="94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7" y="94"/>
                  </a:lnTo>
                  <a:lnTo>
                    <a:pt x="8" y="94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Freeform 46"/>
            <p:cNvSpPr>
              <a:spLocks/>
            </p:cNvSpPr>
            <p:nvPr/>
          </p:nvSpPr>
          <p:spPr bwMode="auto">
            <a:xfrm>
              <a:off x="1644650" y="1809750"/>
              <a:ext cx="69850" cy="49213"/>
            </a:xfrm>
            <a:custGeom>
              <a:avLst/>
              <a:gdLst>
                <a:gd name="T0" fmla="*/ 0 w 33"/>
                <a:gd name="T1" fmla="*/ 23 h 23"/>
                <a:gd name="T2" fmla="*/ 33 w 33"/>
                <a:gd name="T3" fmla="*/ 0 h 23"/>
                <a:gd name="T4" fmla="*/ 33 w 33"/>
                <a:gd name="T5" fmla="*/ 6 h 23"/>
                <a:gd name="T6" fmla="*/ 0 w 33"/>
                <a:gd name="T7" fmla="*/ 23 h 2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3"/>
                <a:gd name="T13" fmla="*/ 0 h 23"/>
                <a:gd name="T14" fmla="*/ 33 w 33"/>
                <a:gd name="T15" fmla="*/ 23 h 2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3" h="23">
                  <a:moveTo>
                    <a:pt x="0" y="23"/>
                  </a:moveTo>
                  <a:lnTo>
                    <a:pt x="33" y="0"/>
                  </a:lnTo>
                  <a:lnTo>
                    <a:pt x="33" y="6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Freeform 48"/>
            <p:cNvSpPr>
              <a:spLocks/>
            </p:cNvSpPr>
            <p:nvPr/>
          </p:nvSpPr>
          <p:spPr bwMode="auto">
            <a:xfrm>
              <a:off x="1681163" y="1966913"/>
              <a:ext cx="74612" cy="20637"/>
            </a:xfrm>
            <a:custGeom>
              <a:avLst/>
              <a:gdLst>
                <a:gd name="T0" fmla="*/ 0 w 35"/>
                <a:gd name="T1" fmla="*/ 7 h 9"/>
                <a:gd name="T2" fmla="*/ 1 w 35"/>
                <a:gd name="T3" fmla="*/ 6 h 9"/>
                <a:gd name="T4" fmla="*/ 2 w 35"/>
                <a:gd name="T5" fmla="*/ 6 h 9"/>
                <a:gd name="T6" fmla="*/ 5 w 35"/>
                <a:gd name="T7" fmla="*/ 5 h 9"/>
                <a:gd name="T8" fmla="*/ 7 w 35"/>
                <a:gd name="T9" fmla="*/ 3 h 9"/>
                <a:gd name="T10" fmla="*/ 9 w 35"/>
                <a:gd name="T11" fmla="*/ 2 h 9"/>
                <a:gd name="T12" fmla="*/ 12 w 35"/>
                <a:gd name="T13" fmla="*/ 1 h 9"/>
                <a:gd name="T14" fmla="*/ 13 w 35"/>
                <a:gd name="T15" fmla="*/ 0 h 9"/>
                <a:gd name="T16" fmla="*/ 15 w 35"/>
                <a:gd name="T17" fmla="*/ 0 h 9"/>
                <a:gd name="T18" fmla="*/ 16 w 35"/>
                <a:gd name="T19" fmla="*/ 0 h 9"/>
                <a:gd name="T20" fmla="*/ 17 w 35"/>
                <a:gd name="T21" fmla="*/ 1 h 9"/>
                <a:gd name="T22" fmla="*/ 18 w 35"/>
                <a:gd name="T23" fmla="*/ 1 h 9"/>
                <a:gd name="T24" fmla="*/ 21 w 35"/>
                <a:gd name="T25" fmla="*/ 2 h 9"/>
                <a:gd name="T26" fmla="*/ 23 w 35"/>
                <a:gd name="T27" fmla="*/ 2 h 9"/>
                <a:gd name="T28" fmla="*/ 25 w 35"/>
                <a:gd name="T29" fmla="*/ 3 h 9"/>
                <a:gd name="T30" fmla="*/ 27 w 35"/>
                <a:gd name="T31" fmla="*/ 3 h 9"/>
                <a:gd name="T32" fmla="*/ 35 w 35"/>
                <a:gd name="T33" fmla="*/ 2 h 9"/>
                <a:gd name="T34" fmla="*/ 29 w 35"/>
                <a:gd name="T35" fmla="*/ 9 h 9"/>
                <a:gd name="T36" fmla="*/ 24 w 35"/>
                <a:gd name="T37" fmla="*/ 5 h 9"/>
                <a:gd name="T38" fmla="*/ 12 w 35"/>
                <a:gd name="T39" fmla="*/ 6 h 9"/>
                <a:gd name="T40" fmla="*/ 14 w 35"/>
                <a:gd name="T41" fmla="*/ 3 h 9"/>
                <a:gd name="T42" fmla="*/ 0 w 35"/>
                <a:gd name="T43" fmla="*/ 7 h 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35"/>
                <a:gd name="T67" fmla="*/ 0 h 9"/>
                <a:gd name="T68" fmla="*/ 35 w 35"/>
                <a:gd name="T69" fmla="*/ 9 h 9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35" h="9">
                  <a:moveTo>
                    <a:pt x="0" y="7"/>
                  </a:moveTo>
                  <a:lnTo>
                    <a:pt x="1" y="6"/>
                  </a:lnTo>
                  <a:lnTo>
                    <a:pt x="2" y="6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2"/>
                  </a:lnTo>
                  <a:lnTo>
                    <a:pt x="12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6" y="0"/>
                  </a:lnTo>
                  <a:lnTo>
                    <a:pt x="17" y="1"/>
                  </a:lnTo>
                  <a:lnTo>
                    <a:pt x="18" y="1"/>
                  </a:lnTo>
                  <a:lnTo>
                    <a:pt x="21" y="2"/>
                  </a:lnTo>
                  <a:lnTo>
                    <a:pt x="23" y="2"/>
                  </a:lnTo>
                  <a:lnTo>
                    <a:pt x="25" y="3"/>
                  </a:lnTo>
                  <a:lnTo>
                    <a:pt x="27" y="3"/>
                  </a:lnTo>
                  <a:lnTo>
                    <a:pt x="35" y="2"/>
                  </a:lnTo>
                  <a:lnTo>
                    <a:pt x="29" y="9"/>
                  </a:lnTo>
                  <a:lnTo>
                    <a:pt x="24" y="5"/>
                  </a:lnTo>
                  <a:lnTo>
                    <a:pt x="12" y="6"/>
                  </a:lnTo>
                  <a:lnTo>
                    <a:pt x="14" y="3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Freeform 49"/>
            <p:cNvSpPr>
              <a:spLocks/>
            </p:cNvSpPr>
            <p:nvPr/>
          </p:nvSpPr>
          <p:spPr bwMode="auto">
            <a:xfrm>
              <a:off x="1582738" y="1649413"/>
              <a:ext cx="466725" cy="352425"/>
            </a:xfrm>
            <a:custGeom>
              <a:avLst/>
              <a:gdLst>
                <a:gd name="T0" fmla="*/ 171 w 220"/>
                <a:gd name="T1" fmla="*/ 147 h 163"/>
                <a:gd name="T2" fmla="*/ 161 w 220"/>
                <a:gd name="T3" fmla="*/ 149 h 163"/>
                <a:gd name="T4" fmla="*/ 156 w 220"/>
                <a:gd name="T5" fmla="*/ 97 h 163"/>
                <a:gd name="T6" fmla="*/ 147 w 220"/>
                <a:gd name="T7" fmla="*/ 139 h 163"/>
                <a:gd name="T8" fmla="*/ 130 w 220"/>
                <a:gd name="T9" fmla="*/ 140 h 163"/>
                <a:gd name="T10" fmla="*/ 118 w 220"/>
                <a:gd name="T11" fmla="*/ 138 h 163"/>
                <a:gd name="T12" fmla="*/ 110 w 220"/>
                <a:gd name="T13" fmla="*/ 122 h 163"/>
                <a:gd name="T14" fmla="*/ 102 w 220"/>
                <a:gd name="T15" fmla="*/ 111 h 163"/>
                <a:gd name="T16" fmla="*/ 101 w 220"/>
                <a:gd name="T17" fmla="*/ 98 h 163"/>
                <a:gd name="T18" fmla="*/ 106 w 220"/>
                <a:gd name="T19" fmla="*/ 89 h 163"/>
                <a:gd name="T20" fmla="*/ 124 w 220"/>
                <a:gd name="T21" fmla="*/ 67 h 163"/>
                <a:gd name="T22" fmla="*/ 110 w 220"/>
                <a:gd name="T23" fmla="*/ 64 h 163"/>
                <a:gd name="T24" fmla="*/ 101 w 220"/>
                <a:gd name="T25" fmla="*/ 42 h 163"/>
                <a:gd name="T26" fmla="*/ 98 w 220"/>
                <a:gd name="T27" fmla="*/ 18 h 163"/>
                <a:gd name="T28" fmla="*/ 120 w 220"/>
                <a:gd name="T29" fmla="*/ 25 h 163"/>
                <a:gd name="T30" fmla="*/ 135 w 220"/>
                <a:gd name="T31" fmla="*/ 33 h 163"/>
                <a:gd name="T32" fmla="*/ 130 w 220"/>
                <a:gd name="T33" fmla="*/ 60 h 163"/>
                <a:gd name="T34" fmla="*/ 142 w 220"/>
                <a:gd name="T35" fmla="*/ 45 h 163"/>
                <a:gd name="T36" fmla="*/ 153 w 220"/>
                <a:gd name="T37" fmla="*/ 62 h 163"/>
                <a:gd name="T38" fmla="*/ 157 w 220"/>
                <a:gd name="T39" fmla="*/ 39 h 163"/>
                <a:gd name="T40" fmla="*/ 169 w 220"/>
                <a:gd name="T41" fmla="*/ 40 h 163"/>
                <a:gd name="T42" fmla="*/ 192 w 220"/>
                <a:gd name="T43" fmla="*/ 47 h 163"/>
                <a:gd name="T44" fmla="*/ 189 w 220"/>
                <a:gd name="T45" fmla="*/ 90 h 163"/>
                <a:gd name="T46" fmla="*/ 205 w 220"/>
                <a:gd name="T47" fmla="*/ 82 h 163"/>
                <a:gd name="T48" fmla="*/ 220 w 220"/>
                <a:gd name="T49" fmla="*/ 50 h 163"/>
                <a:gd name="T50" fmla="*/ 219 w 220"/>
                <a:gd name="T51" fmla="*/ 18 h 163"/>
                <a:gd name="T52" fmla="*/ 210 w 220"/>
                <a:gd name="T53" fmla="*/ 7 h 163"/>
                <a:gd name="T54" fmla="*/ 198 w 220"/>
                <a:gd name="T55" fmla="*/ 34 h 163"/>
                <a:gd name="T56" fmla="*/ 179 w 220"/>
                <a:gd name="T57" fmla="*/ 28 h 163"/>
                <a:gd name="T58" fmla="*/ 145 w 220"/>
                <a:gd name="T59" fmla="*/ 17 h 163"/>
                <a:gd name="T60" fmla="*/ 111 w 220"/>
                <a:gd name="T61" fmla="*/ 6 h 163"/>
                <a:gd name="T62" fmla="*/ 94 w 220"/>
                <a:gd name="T63" fmla="*/ 0 h 163"/>
                <a:gd name="T64" fmla="*/ 80 w 220"/>
                <a:gd name="T65" fmla="*/ 11 h 163"/>
                <a:gd name="T66" fmla="*/ 76 w 220"/>
                <a:gd name="T67" fmla="*/ 15 h 163"/>
                <a:gd name="T68" fmla="*/ 74 w 220"/>
                <a:gd name="T69" fmla="*/ 36 h 163"/>
                <a:gd name="T70" fmla="*/ 84 w 220"/>
                <a:gd name="T71" fmla="*/ 42 h 163"/>
                <a:gd name="T72" fmla="*/ 87 w 220"/>
                <a:gd name="T73" fmla="*/ 30 h 163"/>
                <a:gd name="T74" fmla="*/ 90 w 220"/>
                <a:gd name="T75" fmla="*/ 52 h 163"/>
                <a:gd name="T76" fmla="*/ 85 w 220"/>
                <a:gd name="T77" fmla="*/ 51 h 163"/>
                <a:gd name="T78" fmla="*/ 79 w 220"/>
                <a:gd name="T79" fmla="*/ 70 h 163"/>
                <a:gd name="T80" fmla="*/ 75 w 220"/>
                <a:gd name="T81" fmla="*/ 78 h 163"/>
                <a:gd name="T82" fmla="*/ 48 w 220"/>
                <a:gd name="T83" fmla="*/ 82 h 163"/>
                <a:gd name="T84" fmla="*/ 26 w 220"/>
                <a:gd name="T85" fmla="*/ 99 h 163"/>
                <a:gd name="T86" fmla="*/ 35 w 220"/>
                <a:gd name="T87" fmla="*/ 108 h 163"/>
                <a:gd name="T88" fmla="*/ 49 w 220"/>
                <a:gd name="T89" fmla="*/ 105 h 163"/>
                <a:gd name="T90" fmla="*/ 47 w 220"/>
                <a:gd name="T91" fmla="*/ 137 h 163"/>
                <a:gd name="T92" fmla="*/ 35 w 220"/>
                <a:gd name="T93" fmla="*/ 146 h 163"/>
                <a:gd name="T94" fmla="*/ 24 w 220"/>
                <a:gd name="T95" fmla="*/ 149 h 163"/>
                <a:gd name="T96" fmla="*/ 13 w 220"/>
                <a:gd name="T97" fmla="*/ 153 h 163"/>
                <a:gd name="T98" fmla="*/ 6 w 220"/>
                <a:gd name="T99" fmla="*/ 156 h 163"/>
                <a:gd name="T100" fmla="*/ 1 w 220"/>
                <a:gd name="T101" fmla="*/ 163 h 163"/>
                <a:gd name="T102" fmla="*/ 42 w 220"/>
                <a:gd name="T103" fmla="*/ 163 h 163"/>
                <a:gd name="T104" fmla="*/ 120 w 220"/>
                <a:gd name="T105" fmla="*/ 163 h 163"/>
                <a:gd name="T106" fmla="*/ 192 w 220"/>
                <a:gd name="T107" fmla="*/ 163 h 163"/>
                <a:gd name="T108" fmla="*/ 217 w 220"/>
                <a:gd name="T109" fmla="*/ 162 h 163"/>
                <a:gd name="T110" fmla="*/ 205 w 220"/>
                <a:gd name="T111" fmla="*/ 154 h 163"/>
                <a:gd name="T112" fmla="*/ 192 w 220"/>
                <a:gd name="T113" fmla="*/ 149 h 163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220"/>
                <a:gd name="T172" fmla="*/ 0 h 163"/>
                <a:gd name="T173" fmla="*/ 220 w 220"/>
                <a:gd name="T174" fmla="*/ 163 h 163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220" h="163">
                  <a:moveTo>
                    <a:pt x="181" y="146"/>
                  </a:moveTo>
                  <a:lnTo>
                    <a:pt x="179" y="146"/>
                  </a:lnTo>
                  <a:lnTo>
                    <a:pt x="178" y="146"/>
                  </a:lnTo>
                  <a:lnTo>
                    <a:pt x="176" y="146"/>
                  </a:lnTo>
                  <a:lnTo>
                    <a:pt x="175" y="147"/>
                  </a:lnTo>
                  <a:lnTo>
                    <a:pt x="174" y="147"/>
                  </a:lnTo>
                  <a:lnTo>
                    <a:pt x="172" y="147"/>
                  </a:lnTo>
                  <a:lnTo>
                    <a:pt x="171" y="147"/>
                  </a:lnTo>
                  <a:lnTo>
                    <a:pt x="169" y="149"/>
                  </a:lnTo>
                  <a:lnTo>
                    <a:pt x="168" y="149"/>
                  </a:lnTo>
                  <a:lnTo>
                    <a:pt x="166" y="149"/>
                  </a:lnTo>
                  <a:lnTo>
                    <a:pt x="165" y="149"/>
                  </a:lnTo>
                  <a:lnTo>
                    <a:pt x="164" y="149"/>
                  </a:lnTo>
                  <a:lnTo>
                    <a:pt x="162" y="149"/>
                  </a:lnTo>
                  <a:lnTo>
                    <a:pt x="161" y="149"/>
                  </a:lnTo>
                  <a:lnTo>
                    <a:pt x="159" y="147"/>
                  </a:lnTo>
                  <a:lnTo>
                    <a:pt x="159" y="146"/>
                  </a:lnTo>
                  <a:lnTo>
                    <a:pt x="159" y="142"/>
                  </a:lnTo>
                  <a:lnTo>
                    <a:pt x="158" y="136"/>
                  </a:lnTo>
                  <a:lnTo>
                    <a:pt x="158" y="127"/>
                  </a:lnTo>
                  <a:lnTo>
                    <a:pt x="157" y="118"/>
                  </a:lnTo>
                  <a:lnTo>
                    <a:pt x="157" y="108"/>
                  </a:lnTo>
                  <a:lnTo>
                    <a:pt x="156" y="97"/>
                  </a:lnTo>
                  <a:lnTo>
                    <a:pt x="155" y="86"/>
                  </a:lnTo>
                  <a:lnTo>
                    <a:pt x="145" y="86"/>
                  </a:lnTo>
                  <a:lnTo>
                    <a:pt x="147" y="105"/>
                  </a:lnTo>
                  <a:lnTo>
                    <a:pt x="148" y="121"/>
                  </a:lnTo>
                  <a:lnTo>
                    <a:pt x="148" y="134"/>
                  </a:lnTo>
                  <a:lnTo>
                    <a:pt x="149" y="138"/>
                  </a:lnTo>
                  <a:lnTo>
                    <a:pt x="148" y="139"/>
                  </a:lnTo>
                  <a:lnTo>
                    <a:pt x="147" y="139"/>
                  </a:lnTo>
                  <a:lnTo>
                    <a:pt x="145" y="139"/>
                  </a:lnTo>
                  <a:lnTo>
                    <a:pt x="144" y="139"/>
                  </a:lnTo>
                  <a:lnTo>
                    <a:pt x="142" y="139"/>
                  </a:lnTo>
                  <a:lnTo>
                    <a:pt x="139" y="140"/>
                  </a:lnTo>
                  <a:lnTo>
                    <a:pt x="137" y="140"/>
                  </a:lnTo>
                  <a:lnTo>
                    <a:pt x="135" y="140"/>
                  </a:lnTo>
                  <a:lnTo>
                    <a:pt x="132" y="140"/>
                  </a:lnTo>
                  <a:lnTo>
                    <a:pt x="130" y="140"/>
                  </a:lnTo>
                  <a:lnTo>
                    <a:pt x="127" y="140"/>
                  </a:lnTo>
                  <a:lnTo>
                    <a:pt x="124" y="142"/>
                  </a:lnTo>
                  <a:lnTo>
                    <a:pt x="122" y="142"/>
                  </a:lnTo>
                  <a:lnTo>
                    <a:pt x="121" y="142"/>
                  </a:lnTo>
                  <a:lnTo>
                    <a:pt x="119" y="142"/>
                  </a:lnTo>
                  <a:lnTo>
                    <a:pt x="118" y="140"/>
                  </a:lnTo>
                  <a:lnTo>
                    <a:pt x="118" y="139"/>
                  </a:lnTo>
                  <a:lnTo>
                    <a:pt x="118" y="138"/>
                  </a:lnTo>
                  <a:lnTo>
                    <a:pt x="117" y="137"/>
                  </a:lnTo>
                  <a:lnTo>
                    <a:pt x="117" y="136"/>
                  </a:lnTo>
                  <a:lnTo>
                    <a:pt x="116" y="135"/>
                  </a:lnTo>
                  <a:lnTo>
                    <a:pt x="115" y="134"/>
                  </a:lnTo>
                  <a:lnTo>
                    <a:pt x="113" y="134"/>
                  </a:lnTo>
                  <a:lnTo>
                    <a:pt x="110" y="133"/>
                  </a:lnTo>
                  <a:lnTo>
                    <a:pt x="110" y="128"/>
                  </a:lnTo>
                  <a:lnTo>
                    <a:pt x="110" y="122"/>
                  </a:lnTo>
                  <a:lnTo>
                    <a:pt x="110" y="118"/>
                  </a:lnTo>
                  <a:lnTo>
                    <a:pt x="110" y="114"/>
                  </a:lnTo>
                  <a:lnTo>
                    <a:pt x="109" y="112"/>
                  </a:lnTo>
                  <a:lnTo>
                    <a:pt x="107" y="112"/>
                  </a:lnTo>
                  <a:lnTo>
                    <a:pt x="106" y="112"/>
                  </a:lnTo>
                  <a:lnTo>
                    <a:pt x="105" y="111"/>
                  </a:lnTo>
                  <a:lnTo>
                    <a:pt x="103" y="111"/>
                  </a:lnTo>
                  <a:lnTo>
                    <a:pt x="102" y="111"/>
                  </a:lnTo>
                  <a:lnTo>
                    <a:pt x="100" y="111"/>
                  </a:lnTo>
                  <a:lnTo>
                    <a:pt x="99" y="111"/>
                  </a:lnTo>
                  <a:lnTo>
                    <a:pt x="104" y="101"/>
                  </a:lnTo>
                  <a:lnTo>
                    <a:pt x="103" y="101"/>
                  </a:lnTo>
                  <a:lnTo>
                    <a:pt x="103" y="100"/>
                  </a:lnTo>
                  <a:lnTo>
                    <a:pt x="102" y="100"/>
                  </a:lnTo>
                  <a:lnTo>
                    <a:pt x="102" y="99"/>
                  </a:lnTo>
                  <a:lnTo>
                    <a:pt x="101" y="98"/>
                  </a:lnTo>
                  <a:lnTo>
                    <a:pt x="100" y="98"/>
                  </a:lnTo>
                  <a:lnTo>
                    <a:pt x="99" y="97"/>
                  </a:lnTo>
                  <a:lnTo>
                    <a:pt x="100" y="97"/>
                  </a:lnTo>
                  <a:lnTo>
                    <a:pt x="100" y="96"/>
                  </a:lnTo>
                  <a:lnTo>
                    <a:pt x="101" y="94"/>
                  </a:lnTo>
                  <a:lnTo>
                    <a:pt x="102" y="93"/>
                  </a:lnTo>
                  <a:lnTo>
                    <a:pt x="104" y="91"/>
                  </a:lnTo>
                  <a:lnTo>
                    <a:pt x="106" y="89"/>
                  </a:lnTo>
                  <a:lnTo>
                    <a:pt x="108" y="87"/>
                  </a:lnTo>
                  <a:lnTo>
                    <a:pt x="110" y="85"/>
                  </a:lnTo>
                  <a:lnTo>
                    <a:pt x="112" y="81"/>
                  </a:lnTo>
                  <a:lnTo>
                    <a:pt x="114" y="79"/>
                  </a:lnTo>
                  <a:lnTo>
                    <a:pt x="117" y="75"/>
                  </a:lnTo>
                  <a:lnTo>
                    <a:pt x="120" y="72"/>
                  </a:lnTo>
                  <a:lnTo>
                    <a:pt x="122" y="69"/>
                  </a:lnTo>
                  <a:lnTo>
                    <a:pt x="124" y="67"/>
                  </a:lnTo>
                  <a:lnTo>
                    <a:pt x="127" y="63"/>
                  </a:lnTo>
                  <a:lnTo>
                    <a:pt x="130" y="60"/>
                  </a:lnTo>
                  <a:lnTo>
                    <a:pt x="119" y="60"/>
                  </a:lnTo>
                  <a:lnTo>
                    <a:pt x="99" y="83"/>
                  </a:lnTo>
                  <a:lnTo>
                    <a:pt x="102" y="80"/>
                  </a:lnTo>
                  <a:lnTo>
                    <a:pt x="104" y="74"/>
                  </a:lnTo>
                  <a:lnTo>
                    <a:pt x="107" y="69"/>
                  </a:lnTo>
                  <a:lnTo>
                    <a:pt x="110" y="64"/>
                  </a:lnTo>
                  <a:lnTo>
                    <a:pt x="112" y="58"/>
                  </a:lnTo>
                  <a:lnTo>
                    <a:pt x="114" y="56"/>
                  </a:lnTo>
                  <a:lnTo>
                    <a:pt x="115" y="52"/>
                  </a:lnTo>
                  <a:lnTo>
                    <a:pt x="116" y="51"/>
                  </a:lnTo>
                  <a:lnTo>
                    <a:pt x="103" y="40"/>
                  </a:lnTo>
                  <a:lnTo>
                    <a:pt x="102" y="40"/>
                  </a:lnTo>
                  <a:lnTo>
                    <a:pt x="101" y="41"/>
                  </a:lnTo>
                  <a:lnTo>
                    <a:pt x="101" y="42"/>
                  </a:lnTo>
                  <a:lnTo>
                    <a:pt x="100" y="42"/>
                  </a:lnTo>
                  <a:lnTo>
                    <a:pt x="100" y="43"/>
                  </a:lnTo>
                  <a:lnTo>
                    <a:pt x="99" y="44"/>
                  </a:lnTo>
                  <a:lnTo>
                    <a:pt x="98" y="45"/>
                  </a:lnTo>
                  <a:lnTo>
                    <a:pt x="96" y="17"/>
                  </a:lnTo>
                  <a:lnTo>
                    <a:pt x="96" y="18"/>
                  </a:lnTo>
                  <a:lnTo>
                    <a:pt x="97" y="18"/>
                  </a:lnTo>
                  <a:lnTo>
                    <a:pt x="98" y="18"/>
                  </a:lnTo>
                  <a:lnTo>
                    <a:pt x="100" y="18"/>
                  </a:lnTo>
                  <a:lnTo>
                    <a:pt x="102" y="19"/>
                  </a:lnTo>
                  <a:lnTo>
                    <a:pt x="105" y="21"/>
                  </a:lnTo>
                  <a:lnTo>
                    <a:pt x="108" y="21"/>
                  </a:lnTo>
                  <a:lnTo>
                    <a:pt x="110" y="22"/>
                  </a:lnTo>
                  <a:lnTo>
                    <a:pt x="113" y="23"/>
                  </a:lnTo>
                  <a:lnTo>
                    <a:pt x="116" y="24"/>
                  </a:lnTo>
                  <a:lnTo>
                    <a:pt x="120" y="25"/>
                  </a:lnTo>
                  <a:lnTo>
                    <a:pt x="122" y="25"/>
                  </a:lnTo>
                  <a:lnTo>
                    <a:pt x="125" y="26"/>
                  </a:lnTo>
                  <a:lnTo>
                    <a:pt x="128" y="27"/>
                  </a:lnTo>
                  <a:lnTo>
                    <a:pt x="131" y="28"/>
                  </a:lnTo>
                  <a:lnTo>
                    <a:pt x="134" y="29"/>
                  </a:lnTo>
                  <a:lnTo>
                    <a:pt x="134" y="30"/>
                  </a:lnTo>
                  <a:lnTo>
                    <a:pt x="134" y="32"/>
                  </a:lnTo>
                  <a:lnTo>
                    <a:pt x="135" y="33"/>
                  </a:lnTo>
                  <a:lnTo>
                    <a:pt x="136" y="34"/>
                  </a:lnTo>
                  <a:lnTo>
                    <a:pt x="137" y="34"/>
                  </a:lnTo>
                  <a:lnTo>
                    <a:pt x="137" y="35"/>
                  </a:lnTo>
                  <a:lnTo>
                    <a:pt x="138" y="35"/>
                  </a:lnTo>
                  <a:lnTo>
                    <a:pt x="139" y="35"/>
                  </a:lnTo>
                  <a:lnTo>
                    <a:pt x="140" y="35"/>
                  </a:lnTo>
                  <a:lnTo>
                    <a:pt x="119" y="60"/>
                  </a:lnTo>
                  <a:lnTo>
                    <a:pt x="130" y="60"/>
                  </a:lnTo>
                  <a:lnTo>
                    <a:pt x="132" y="58"/>
                  </a:lnTo>
                  <a:lnTo>
                    <a:pt x="134" y="56"/>
                  </a:lnTo>
                  <a:lnTo>
                    <a:pt x="136" y="53"/>
                  </a:lnTo>
                  <a:lnTo>
                    <a:pt x="137" y="52"/>
                  </a:lnTo>
                  <a:lnTo>
                    <a:pt x="138" y="50"/>
                  </a:lnTo>
                  <a:lnTo>
                    <a:pt x="139" y="49"/>
                  </a:lnTo>
                  <a:lnTo>
                    <a:pt x="140" y="46"/>
                  </a:lnTo>
                  <a:lnTo>
                    <a:pt x="142" y="45"/>
                  </a:lnTo>
                  <a:lnTo>
                    <a:pt x="142" y="51"/>
                  </a:lnTo>
                  <a:lnTo>
                    <a:pt x="143" y="60"/>
                  </a:lnTo>
                  <a:lnTo>
                    <a:pt x="144" y="72"/>
                  </a:lnTo>
                  <a:lnTo>
                    <a:pt x="145" y="86"/>
                  </a:lnTo>
                  <a:lnTo>
                    <a:pt x="155" y="86"/>
                  </a:lnTo>
                  <a:lnTo>
                    <a:pt x="154" y="78"/>
                  </a:lnTo>
                  <a:lnTo>
                    <a:pt x="154" y="70"/>
                  </a:lnTo>
                  <a:lnTo>
                    <a:pt x="153" y="62"/>
                  </a:lnTo>
                  <a:lnTo>
                    <a:pt x="153" y="56"/>
                  </a:lnTo>
                  <a:lnTo>
                    <a:pt x="152" y="50"/>
                  </a:lnTo>
                  <a:lnTo>
                    <a:pt x="152" y="45"/>
                  </a:lnTo>
                  <a:lnTo>
                    <a:pt x="151" y="42"/>
                  </a:lnTo>
                  <a:lnTo>
                    <a:pt x="151" y="40"/>
                  </a:lnTo>
                  <a:lnTo>
                    <a:pt x="154" y="41"/>
                  </a:lnTo>
                  <a:lnTo>
                    <a:pt x="156" y="40"/>
                  </a:lnTo>
                  <a:lnTo>
                    <a:pt x="157" y="39"/>
                  </a:lnTo>
                  <a:lnTo>
                    <a:pt x="157" y="37"/>
                  </a:lnTo>
                  <a:lnTo>
                    <a:pt x="157" y="36"/>
                  </a:lnTo>
                  <a:lnTo>
                    <a:pt x="158" y="36"/>
                  </a:lnTo>
                  <a:lnTo>
                    <a:pt x="160" y="37"/>
                  </a:lnTo>
                  <a:lnTo>
                    <a:pt x="162" y="37"/>
                  </a:lnTo>
                  <a:lnTo>
                    <a:pt x="164" y="39"/>
                  </a:lnTo>
                  <a:lnTo>
                    <a:pt x="167" y="40"/>
                  </a:lnTo>
                  <a:lnTo>
                    <a:pt x="169" y="40"/>
                  </a:lnTo>
                  <a:lnTo>
                    <a:pt x="173" y="41"/>
                  </a:lnTo>
                  <a:lnTo>
                    <a:pt x="176" y="42"/>
                  </a:lnTo>
                  <a:lnTo>
                    <a:pt x="180" y="43"/>
                  </a:lnTo>
                  <a:lnTo>
                    <a:pt x="183" y="44"/>
                  </a:lnTo>
                  <a:lnTo>
                    <a:pt x="186" y="45"/>
                  </a:lnTo>
                  <a:lnTo>
                    <a:pt x="189" y="46"/>
                  </a:lnTo>
                  <a:lnTo>
                    <a:pt x="192" y="47"/>
                  </a:lnTo>
                  <a:lnTo>
                    <a:pt x="194" y="47"/>
                  </a:lnTo>
                  <a:lnTo>
                    <a:pt x="194" y="49"/>
                  </a:lnTo>
                  <a:lnTo>
                    <a:pt x="194" y="51"/>
                  </a:lnTo>
                  <a:lnTo>
                    <a:pt x="193" y="57"/>
                  </a:lnTo>
                  <a:lnTo>
                    <a:pt x="192" y="64"/>
                  </a:lnTo>
                  <a:lnTo>
                    <a:pt x="192" y="74"/>
                  </a:lnTo>
                  <a:lnTo>
                    <a:pt x="190" y="82"/>
                  </a:lnTo>
                  <a:lnTo>
                    <a:pt x="189" y="90"/>
                  </a:lnTo>
                  <a:lnTo>
                    <a:pt x="188" y="96"/>
                  </a:lnTo>
                  <a:lnTo>
                    <a:pt x="187" y="98"/>
                  </a:lnTo>
                  <a:lnTo>
                    <a:pt x="192" y="100"/>
                  </a:lnTo>
                  <a:lnTo>
                    <a:pt x="194" y="97"/>
                  </a:lnTo>
                  <a:lnTo>
                    <a:pt x="198" y="93"/>
                  </a:lnTo>
                  <a:lnTo>
                    <a:pt x="201" y="90"/>
                  </a:lnTo>
                  <a:lnTo>
                    <a:pt x="204" y="86"/>
                  </a:lnTo>
                  <a:lnTo>
                    <a:pt x="205" y="82"/>
                  </a:lnTo>
                  <a:lnTo>
                    <a:pt x="208" y="79"/>
                  </a:lnTo>
                  <a:lnTo>
                    <a:pt x="210" y="74"/>
                  </a:lnTo>
                  <a:lnTo>
                    <a:pt x="213" y="71"/>
                  </a:lnTo>
                  <a:lnTo>
                    <a:pt x="215" y="67"/>
                  </a:lnTo>
                  <a:lnTo>
                    <a:pt x="216" y="63"/>
                  </a:lnTo>
                  <a:lnTo>
                    <a:pt x="218" y="58"/>
                  </a:lnTo>
                  <a:lnTo>
                    <a:pt x="219" y="54"/>
                  </a:lnTo>
                  <a:lnTo>
                    <a:pt x="220" y="50"/>
                  </a:lnTo>
                  <a:lnTo>
                    <a:pt x="220" y="45"/>
                  </a:lnTo>
                  <a:lnTo>
                    <a:pt x="220" y="41"/>
                  </a:lnTo>
                  <a:lnTo>
                    <a:pt x="220" y="35"/>
                  </a:lnTo>
                  <a:lnTo>
                    <a:pt x="220" y="32"/>
                  </a:lnTo>
                  <a:lnTo>
                    <a:pt x="220" y="28"/>
                  </a:lnTo>
                  <a:lnTo>
                    <a:pt x="220" y="25"/>
                  </a:lnTo>
                  <a:lnTo>
                    <a:pt x="220" y="22"/>
                  </a:lnTo>
                  <a:lnTo>
                    <a:pt x="219" y="18"/>
                  </a:lnTo>
                  <a:lnTo>
                    <a:pt x="218" y="15"/>
                  </a:lnTo>
                  <a:lnTo>
                    <a:pt x="217" y="11"/>
                  </a:lnTo>
                  <a:lnTo>
                    <a:pt x="215" y="10"/>
                  </a:lnTo>
                  <a:lnTo>
                    <a:pt x="214" y="8"/>
                  </a:lnTo>
                  <a:lnTo>
                    <a:pt x="213" y="8"/>
                  </a:lnTo>
                  <a:lnTo>
                    <a:pt x="212" y="7"/>
                  </a:lnTo>
                  <a:lnTo>
                    <a:pt x="211" y="7"/>
                  </a:lnTo>
                  <a:lnTo>
                    <a:pt x="210" y="7"/>
                  </a:lnTo>
                  <a:lnTo>
                    <a:pt x="208" y="11"/>
                  </a:lnTo>
                  <a:lnTo>
                    <a:pt x="206" y="15"/>
                  </a:lnTo>
                  <a:lnTo>
                    <a:pt x="204" y="19"/>
                  </a:lnTo>
                  <a:lnTo>
                    <a:pt x="202" y="24"/>
                  </a:lnTo>
                  <a:lnTo>
                    <a:pt x="201" y="27"/>
                  </a:lnTo>
                  <a:lnTo>
                    <a:pt x="199" y="30"/>
                  </a:lnTo>
                  <a:lnTo>
                    <a:pt x="198" y="33"/>
                  </a:lnTo>
                  <a:lnTo>
                    <a:pt x="198" y="34"/>
                  </a:lnTo>
                  <a:lnTo>
                    <a:pt x="197" y="34"/>
                  </a:lnTo>
                  <a:lnTo>
                    <a:pt x="195" y="33"/>
                  </a:lnTo>
                  <a:lnTo>
                    <a:pt x="194" y="33"/>
                  </a:lnTo>
                  <a:lnTo>
                    <a:pt x="192" y="32"/>
                  </a:lnTo>
                  <a:lnTo>
                    <a:pt x="189" y="32"/>
                  </a:lnTo>
                  <a:lnTo>
                    <a:pt x="186" y="30"/>
                  </a:lnTo>
                  <a:lnTo>
                    <a:pt x="183" y="29"/>
                  </a:lnTo>
                  <a:lnTo>
                    <a:pt x="179" y="28"/>
                  </a:lnTo>
                  <a:lnTo>
                    <a:pt x="175" y="27"/>
                  </a:lnTo>
                  <a:lnTo>
                    <a:pt x="171" y="26"/>
                  </a:lnTo>
                  <a:lnTo>
                    <a:pt x="168" y="24"/>
                  </a:lnTo>
                  <a:lnTo>
                    <a:pt x="163" y="23"/>
                  </a:lnTo>
                  <a:lnTo>
                    <a:pt x="158" y="22"/>
                  </a:lnTo>
                  <a:lnTo>
                    <a:pt x="154" y="19"/>
                  </a:lnTo>
                  <a:lnTo>
                    <a:pt x="150" y="18"/>
                  </a:lnTo>
                  <a:lnTo>
                    <a:pt x="145" y="17"/>
                  </a:lnTo>
                  <a:lnTo>
                    <a:pt x="140" y="15"/>
                  </a:lnTo>
                  <a:lnTo>
                    <a:pt x="136" y="14"/>
                  </a:lnTo>
                  <a:lnTo>
                    <a:pt x="131" y="12"/>
                  </a:lnTo>
                  <a:lnTo>
                    <a:pt x="127" y="11"/>
                  </a:lnTo>
                  <a:lnTo>
                    <a:pt x="122" y="10"/>
                  </a:lnTo>
                  <a:lnTo>
                    <a:pt x="119" y="8"/>
                  </a:lnTo>
                  <a:lnTo>
                    <a:pt x="115" y="7"/>
                  </a:lnTo>
                  <a:lnTo>
                    <a:pt x="111" y="6"/>
                  </a:lnTo>
                  <a:lnTo>
                    <a:pt x="108" y="5"/>
                  </a:lnTo>
                  <a:lnTo>
                    <a:pt x="105" y="4"/>
                  </a:lnTo>
                  <a:lnTo>
                    <a:pt x="102" y="3"/>
                  </a:lnTo>
                  <a:lnTo>
                    <a:pt x="100" y="3"/>
                  </a:lnTo>
                  <a:lnTo>
                    <a:pt x="98" y="1"/>
                  </a:lnTo>
                  <a:lnTo>
                    <a:pt x="96" y="1"/>
                  </a:lnTo>
                  <a:lnTo>
                    <a:pt x="95" y="1"/>
                  </a:lnTo>
                  <a:lnTo>
                    <a:pt x="94" y="0"/>
                  </a:lnTo>
                  <a:lnTo>
                    <a:pt x="92" y="1"/>
                  </a:lnTo>
                  <a:lnTo>
                    <a:pt x="91" y="3"/>
                  </a:lnTo>
                  <a:lnTo>
                    <a:pt x="88" y="4"/>
                  </a:lnTo>
                  <a:lnTo>
                    <a:pt x="87" y="5"/>
                  </a:lnTo>
                  <a:lnTo>
                    <a:pt x="86" y="7"/>
                  </a:lnTo>
                  <a:lnTo>
                    <a:pt x="84" y="8"/>
                  </a:lnTo>
                  <a:lnTo>
                    <a:pt x="82" y="10"/>
                  </a:lnTo>
                  <a:lnTo>
                    <a:pt x="80" y="11"/>
                  </a:lnTo>
                  <a:lnTo>
                    <a:pt x="81" y="11"/>
                  </a:lnTo>
                  <a:lnTo>
                    <a:pt x="81" y="12"/>
                  </a:lnTo>
                  <a:lnTo>
                    <a:pt x="81" y="14"/>
                  </a:lnTo>
                  <a:lnTo>
                    <a:pt x="80" y="14"/>
                  </a:lnTo>
                  <a:lnTo>
                    <a:pt x="78" y="14"/>
                  </a:lnTo>
                  <a:lnTo>
                    <a:pt x="77" y="15"/>
                  </a:lnTo>
                  <a:lnTo>
                    <a:pt x="76" y="15"/>
                  </a:lnTo>
                  <a:lnTo>
                    <a:pt x="75" y="16"/>
                  </a:lnTo>
                  <a:lnTo>
                    <a:pt x="74" y="16"/>
                  </a:lnTo>
                  <a:lnTo>
                    <a:pt x="72" y="17"/>
                  </a:lnTo>
                  <a:lnTo>
                    <a:pt x="73" y="22"/>
                  </a:lnTo>
                  <a:lnTo>
                    <a:pt x="73" y="26"/>
                  </a:lnTo>
                  <a:lnTo>
                    <a:pt x="73" y="32"/>
                  </a:lnTo>
                  <a:lnTo>
                    <a:pt x="74" y="36"/>
                  </a:lnTo>
                  <a:lnTo>
                    <a:pt x="75" y="35"/>
                  </a:lnTo>
                  <a:lnTo>
                    <a:pt x="76" y="34"/>
                  </a:lnTo>
                  <a:lnTo>
                    <a:pt x="77" y="34"/>
                  </a:lnTo>
                  <a:lnTo>
                    <a:pt x="77" y="35"/>
                  </a:lnTo>
                  <a:lnTo>
                    <a:pt x="77" y="37"/>
                  </a:lnTo>
                  <a:lnTo>
                    <a:pt x="77" y="40"/>
                  </a:lnTo>
                  <a:lnTo>
                    <a:pt x="77" y="42"/>
                  </a:lnTo>
                  <a:lnTo>
                    <a:pt x="84" y="42"/>
                  </a:lnTo>
                  <a:lnTo>
                    <a:pt x="84" y="40"/>
                  </a:lnTo>
                  <a:lnTo>
                    <a:pt x="84" y="37"/>
                  </a:lnTo>
                  <a:lnTo>
                    <a:pt x="84" y="34"/>
                  </a:lnTo>
                  <a:lnTo>
                    <a:pt x="83" y="32"/>
                  </a:lnTo>
                  <a:lnTo>
                    <a:pt x="84" y="32"/>
                  </a:lnTo>
                  <a:lnTo>
                    <a:pt x="85" y="32"/>
                  </a:lnTo>
                  <a:lnTo>
                    <a:pt x="86" y="30"/>
                  </a:lnTo>
                  <a:lnTo>
                    <a:pt x="87" y="30"/>
                  </a:lnTo>
                  <a:lnTo>
                    <a:pt x="88" y="30"/>
                  </a:lnTo>
                  <a:lnTo>
                    <a:pt x="88" y="29"/>
                  </a:lnTo>
                  <a:lnTo>
                    <a:pt x="89" y="32"/>
                  </a:lnTo>
                  <a:lnTo>
                    <a:pt x="89" y="37"/>
                  </a:lnTo>
                  <a:lnTo>
                    <a:pt x="90" y="44"/>
                  </a:lnTo>
                  <a:lnTo>
                    <a:pt x="91" y="51"/>
                  </a:lnTo>
                  <a:lnTo>
                    <a:pt x="90" y="52"/>
                  </a:lnTo>
                  <a:lnTo>
                    <a:pt x="89" y="53"/>
                  </a:lnTo>
                  <a:lnTo>
                    <a:pt x="88" y="54"/>
                  </a:lnTo>
                  <a:lnTo>
                    <a:pt x="87" y="56"/>
                  </a:lnTo>
                  <a:lnTo>
                    <a:pt x="87" y="57"/>
                  </a:lnTo>
                  <a:lnTo>
                    <a:pt x="86" y="58"/>
                  </a:lnTo>
                  <a:lnTo>
                    <a:pt x="85" y="60"/>
                  </a:lnTo>
                  <a:lnTo>
                    <a:pt x="85" y="56"/>
                  </a:lnTo>
                  <a:lnTo>
                    <a:pt x="85" y="51"/>
                  </a:lnTo>
                  <a:lnTo>
                    <a:pt x="84" y="46"/>
                  </a:lnTo>
                  <a:lnTo>
                    <a:pt x="84" y="42"/>
                  </a:lnTo>
                  <a:lnTo>
                    <a:pt x="77" y="42"/>
                  </a:lnTo>
                  <a:lnTo>
                    <a:pt x="78" y="51"/>
                  </a:lnTo>
                  <a:lnTo>
                    <a:pt x="78" y="60"/>
                  </a:lnTo>
                  <a:lnTo>
                    <a:pt x="79" y="67"/>
                  </a:lnTo>
                  <a:lnTo>
                    <a:pt x="79" y="69"/>
                  </a:lnTo>
                  <a:lnTo>
                    <a:pt x="79" y="70"/>
                  </a:lnTo>
                  <a:lnTo>
                    <a:pt x="78" y="71"/>
                  </a:lnTo>
                  <a:lnTo>
                    <a:pt x="78" y="72"/>
                  </a:lnTo>
                  <a:lnTo>
                    <a:pt x="77" y="74"/>
                  </a:lnTo>
                  <a:lnTo>
                    <a:pt x="76" y="74"/>
                  </a:lnTo>
                  <a:lnTo>
                    <a:pt x="76" y="75"/>
                  </a:lnTo>
                  <a:lnTo>
                    <a:pt x="76" y="76"/>
                  </a:lnTo>
                  <a:lnTo>
                    <a:pt x="75" y="76"/>
                  </a:lnTo>
                  <a:lnTo>
                    <a:pt x="75" y="78"/>
                  </a:lnTo>
                  <a:lnTo>
                    <a:pt x="63" y="71"/>
                  </a:lnTo>
                  <a:lnTo>
                    <a:pt x="62" y="71"/>
                  </a:lnTo>
                  <a:lnTo>
                    <a:pt x="61" y="72"/>
                  </a:lnTo>
                  <a:lnTo>
                    <a:pt x="59" y="74"/>
                  </a:lnTo>
                  <a:lnTo>
                    <a:pt x="57" y="74"/>
                  </a:lnTo>
                  <a:lnTo>
                    <a:pt x="55" y="76"/>
                  </a:lnTo>
                  <a:lnTo>
                    <a:pt x="51" y="79"/>
                  </a:lnTo>
                  <a:lnTo>
                    <a:pt x="48" y="82"/>
                  </a:lnTo>
                  <a:lnTo>
                    <a:pt x="44" y="85"/>
                  </a:lnTo>
                  <a:lnTo>
                    <a:pt x="41" y="87"/>
                  </a:lnTo>
                  <a:lnTo>
                    <a:pt x="38" y="89"/>
                  </a:lnTo>
                  <a:lnTo>
                    <a:pt x="34" y="92"/>
                  </a:lnTo>
                  <a:lnTo>
                    <a:pt x="31" y="94"/>
                  </a:lnTo>
                  <a:lnTo>
                    <a:pt x="28" y="96"/>
                  </a:lnTo>
                  <a:lnTo>
                    <a:pt x="27" y="98"/>
                  </a:lnTo>
                  <a:lnTo>
                    <a:pt x="26" y="99"/>
                  </a:lnTo>
                  <a:lnTo>
                    <a:pt x="25" y="100"/>
                  </a:lnTo>
                  <a:lnTo>
                    <a:pt x="26" y="101"/>
                  </a:lnTo>
                  <a:lnTo>
                    <a:pt x="28" y="103"/>
                  </a:lnTo>
                  <a:lnTo>
                    <a:pt x="29" y="104"/>
                  </a:lnTo>
                  <a:lnTo>
                    <a:pt x="30" y="105"/>
                  </a:lnTo>
                  <a:lnTo>
                    <a:pt x="32" y="105"/>
                  </a:lnTo>
                  <a:lnTo>
                    <a:pt x="34" y="107"/>
                  </a:lnTo>
                  <a:lnTo>
                    <a:pt x="35" y="108"/>
                  </a:lnTo>
                  <a:lnTo>
                    <a:pt x="37" y="109"/>
                  </a:lnTo>
                  <a:lnTo>
                    <a:pt x="39" y="109"/>
                  </a:lnTo>
                  <a:lnTo>
                    <a:pt x="41" y="109"/>
                  </a:lnTo>
                  <a:lnTo>
                    <a:pt x="41" y="108"/>
                  </a:lnTo>
                  <a:lnTo>
                    <a:pt x="43" y="107"/>
                  </a:lnTo>
                  <a:lnTo>
                    <a:pt x="45" y="107"/>
                  </a:lnTo>
                  <a:lnTo>
                    <a:pt x="47" y="105"/>
                  </a:lnTo>
                  <a:lnTo>
                    <a:pt x="49" y="105"/>
                  </a:lnTo>
                  <a:lnTo>
                    <a:pt x="51" y="105"/>
                  </a:lnTo>
                  <a:lnTo>
                    <a:pt x="50" y="110"/>
                  </a:lnTo>
                  <a:lnTo>
                    <a:pt x="49" y="115"/>
                  </a:lnTo>
                  <a:lnTo>
                    <a:pt x="49" y="119"/>
                  </a:lnTo>
                  <a:lnTo>
                    <a:pt x="48" y="124"/>
                  </a:lnTo>
                  <a:lnTo>
                    <a:pt x="48" y="128"/>
                  </a:lnTo>
                  <a:lnTo>
                    <a:pt x="48" y="133"/>
                  </a:lnTo>
                  <a:lnTo>
                    <a:pt x="47" y="137"/>
                  </a:lnTo>
                  <a:lnTo>
                    <a:pt x="46" y="142"/>
                  </a:lnTo>
                  <a:lnTo>
                    <a:pt x="44" y="143"/>
                  </a:lnTo>
                  <a:lnTo>
                    <a:pt x="42" y="143"/>
                  </a:lnTo>
                  <a:lnTo>
                    <a:pt x="41" y="143"/>
                  </a:lnTo>
                  <a:lnTo>
                    <a:pt x="40" y="144"/>
                  </a:lnTo>
                  <a:lnTo>
                    <a:pt x="38" y="144"/>
                  </a:lnTo>
                  <a:lnTo>
                    <a:pt x="36" y="145"/>
                  </a:lnTo>
                  <a:lnTo>
                    <a:pt x="35" y="146"/>
                  </a:lnTo>
                  <a:lnTo>
                    <a:pt x="33" y="146"/>
                  </a:lnTo>
                  <a:lnTo>
                    <a:pt x="31" y="147"/>
                  </a:lnTo>
                  <a:lnTo>
                    <a:pt x="30" y="147"/>
                  </a:lnTo>
                  <a:lnTo>
                    <a:pt x="28" y="147"/>
                  </a:lnTo>
                  <a:lnTo>
                    <a:pt x="28" y="149"/>
                  </a:lnTo>
                  <a:lnTo>
                    <a:pt x="27" y="149"/>
                  </a:lnTo>
                  <a:lnTo>
                    <a:pt x="25" y="149"/>
                  </a:lnTo>
                  <a:lnTo>
                    <a:pt x="24" y="149"/>
                  </a:lnTo>
                  <a:lnTo>
                    <a:pt x="22" y="149"/>
                  </a:lnTo>
                  <a:lnTo>
                    <a:pt x="21" y="150"/>
                  </a:lnTo>
                  <a:lnTo>
                    <a:pt x="19" y="150"/>
                  </a:lnTo>
                  <a:lnTo>
                    <a:pt x="18" y="151"/>
                  </a:lnTo>
                  <a:lnTo>
                    <a:pt x="17" y="151"/>
                  </a:lnTo>
                  <a:lnTo>
                    <a:pt x="15" y="152"/>
                  </a:lnTo>
                  <a:lnTo>
                    <a:pt x="14" y="152"/>
                  </a:lnTo>
                  <a:lnTo>
                    <a:pt x="13" y="153"/>
                  </a:lnTo>
                  <a:lnTo>
                    <a:pt x="12" y="154"/>
                  </a:lnTo>
                  <a:lnTo>
                    <a:pt x="11" y="154"/>
                  </a:lnTo>
                  <a:lnTo>
                    <a:pt x="10" y="154"/>
                  </a:lnTo>
                  <a:lnTo>
                    <a:pt x="9" y="154"/>
                  </a:lnTo>
                  <a:lnTo>
                    <a:pt x="8" y="155"/>
                  </a:lnTo>
                  <a:lnTo>
                    <a:pt x="7" y="155"/>
                  </a:lnTo>
                  <a:lnTo>
                    <a:pt x="6" y="155"/>
                  </a:lnTo>
                  <a:lnTo>
                    <a:pt x="6" y="156"/>
                  </a:lnTo>
                  <a:lnTo>
                    <a:pt x="6" y="157"/>
                  </a:lnTo>
                  <a:lnTo>
                    <a:pt x="5" y="158"/>
                  </a:lnTo>
                  <a:lnTo>
                    <a:pt x="4" y="160"/>
                  </a:lnTo>
                  <a:lnTo>
                    <a:pt x="3" y="160"/>
                  </a:lnTo>
                  <a:lnTo>
                    <a:pt x="2" y="161"/>
                  </a:lnTo>
                  <a:lnTo>
                    <a:pt x="1" y="162"/>
                  </a:lnTo>
                  <a:lnTo>
                    <a:pt x="0" y="163"/>
                  </a:lnTo>
                  <a:lnTo>
                    <a:pt x="1" y="163"/>
                  </a:lnTo>
                  <a:lnTo>
                    <a:pt x="3" y="163"/>
                  </a:lnTo>
                  <a:lnTo>
                    <a:pt x="6" y="163"/>
                  </a:lnTo>
                  <a:lnTo>
                    <a:pt x="9" y="163"/>
                  </a:lnTo>
                  <a:lnTo>
                    <a:pt x="14" y="163"/>
                  </a:lnTo>
                  <a:lnTo>
                    <a:pt x="21" y="163"/>
                  </a:lnTo>
                  <a:lnTo>
                    <a:pt x="28" y="163"/>
                  </a:lnTo>
                  <a:lnTo>
                    <a:pt x="35" y="163"/>
                  </a:lnTo>
                  <a:lnTo>
                    <a:pt x="42" y="163"/>
                  </a:lnTo>
                  <a:lnTo>
                    <a:pt x="51" y="163"/>
                  </a:lnTo>
                  <a:lnTo>
                    <a:pt x="60" y="163"/>
                  </a:lnTo>
                  <a:lnTo>
                    <a:pt x="70" y="163"/>
                  </a:lnTo>
                  <a:lnTo>
                    <a:pt x="79" y="163"/>
                  </a:lnTo>
                  <a:lnTo>
                    <a:pt x="89" y="163"/>
                  </a:lnTo>
                  <a:lnTo>
                    <a:pt x="99" y="163"/>
                  </a:lnTo>
                  <a:lnTo>
                    <a:pt x="110" y="163"/>
                  </a:lnTo>
                  <a:lnTo>
                    <a:pt x="120" y="163"/>
                  </a:lnTo>
                  <a:lnTo>
                    <a:pt x="130" y="163"/>
                  </a:lnTo>
                  <a:lnTo>
                    <a:pt x="139" y="163"/>
                  </a:lnTo>
                  <a:lnTo>
                    <a:pt x="150" y="163"/>
                  </a:lnTo>
                  <a:lnTo>
                    <a:pt x="159" y="163"/>
                  </a:lnTo>
                  <a:lnTo>
                    <a:pt x="168" y="163"/>
                  </a:lnTo>
                  <a:lnTo>
                    <a:pt x="176" y="163"/>
                  </a:lnTo>
                  <a:lnTo>
                    <a:pt x="185" y="163"/>
                  </a:lnTo>
                  <a:lnTo>
                    <a:pt x="192" y="163"/>
                  </a:lnTo>
                  <a:lnTo>
                    <a:pt x="198" y="163"/>
                  </a:lnTo>
                  <a:lnTo>
                    <a:pt x="204" y="163"/>
                  </a:lnTo>
                  <a:lnTo>
                    <a:pt x="209" y="163"/>
                  </a:lnTo>
                  <a:lnTo>
                    <a:pt x="213" y="163"/>
                  </a:lnTo>
                  <a:lnTo>
                    <a:pt x="216" y="163"/>
                  </a:lnTo>
                  <a:lnTo>
                    <a:pt x="218" y="163"/>
                  </a:lnTo>
                  <a:lnTo>
                    <a:pt x="219" y="163"/>
                  </a:lnTo>
                  <a:lnTo>
                    <a:pt x="217" y="162"/>
                  </a:lnTo>
                  <a:lnTo>
                    <a:pt x="216" y="161"/>
                  </a:lnTo>
                  <a:lnTo>
                    <a:pt x="214" y="160"/>
                  </a:lnTo>
                  <a:lnTo>
                    <a:pt x="213" y="158"/>
                  </a:lnTo>
                  <a:lnTo>
                    <a:pt x="211" y="157"/>
                  </a:lnTo>
                  <a:lnTo>
                    <a:pt x="210" y="157"/>
                  </a:lnTo>
                  <a:lnTo>
                    <a:pt x="208" y="156"/>
                  </a:lnTo>
                  <a:lnTo>
                    <a:pt x="206" y="155"/>
                  </a:lnTo>
                  <a:lnTo>
                    <a:pt x="205" y="154"/>
                  </a:lnTo>
                  <a:lnTo>
                    <a:pt x="204" y="153"/>
                  </a:lnTo>
                  <a:lnTo>
                    <a:pt x="203" y="152"/>
                  </a:lnTo>
                  <a:lnTo>
                    <a:pt x="201" y="152"/>
                  </a:lnTo>
                  <a:lnTo>
                    <a:pt x="199" y="151"/>
                  </a:lnTo>
                  <a:lnTo>
                    <a:pt x="198" y="150"/>
                  </a:lnTo>
                  <a:lnTo>
                    <a:pt x="196" y="149"/>
                  </a:lnTo>
                  <a:lnTo>
                    <a:pt x="194" y="149"/>
                  </a:lnTo>
                  <a:lnTo>
                    <a:pt x="192" y="149"/>
                  </a:lnTo>
                  <a:lnTo>
                    <a:pt x="192" y="147"/>
                  </a:lnTo>
                  <a:lnTo>
                    <a:pt x="190" y="147"/>
                  </a:lnTo>
                  <a:lnTo>
                    <a:pt x="188" y="146"/>
                  </a:lnTo>
                  <a:lnTo>
                    <a:pt x="186" y="146"/>
                  </a:lnTo>
                  <a:lnTo>
                    <a:pt x="184" y="146"/>
                  </a:lnTo>
                  <a:lnTo>
                    <a:pt x="183" y="146"/>
                  </a:lnTo>
                  <a:lnTo>
                    <a:pt x="181" y="14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Freeform 50"/>
            <p:cNvSpPr>
              <a:spLocks/>
            </p:cNvSpPr>
            <p:nvPr/>
          </p:nvSpPr>
          <p:spPr bwMode="auto">
            <a:xfrm>
              <a:off x="1992313" y="1681163"/>
              <a:ext cx="46037" cy="158750"/>
            </a:xfrm>
            <a:custGeom>
              <a:avLst/>
              <a:gdLst>
                <a:gd name="T0" fmla="*/ 19 w 21"/>
                <a:gd name="T1" fmla="*/ 0 h 73"/>
                <a:gd name="T2" fmla="*/ 19 w 21"/>
                <a:gd name="T3" fmla="*/ 0 h 73"/>
                <a:gd name="T4" fmla="*/ 19 w 21"/>
                <a:gd name="T5" fmla="*/ 1 h 73"/>
                <a:gd name="T6" fmla="*/ 19 w 21"/>
                <a:gd name="T7" fmla="*/ 3 h 73"/>
                <a:gd name="T8" fmla="*/ 19 w 21"/>
                <a:gd name="T9" fmla="*/ 5 h 73"/>
                <a:gd name="T10" fmla="*/ 19 w 21"/>
                <a:gd name="T11" fmla="*/ 7 h 73"/>
                <a:gd name="T12" fmla="*/ 19 w 21"/>
                <a:gd name="T13" fmla="*/ 11 h 73"/>
                <a:gd name="T14" fmla="*/ 19 w 21"/>
                <a:gd name="T15" fmla="*/ 15 h 73"/>
                <a:gd name="T16" fmla="*/ 19 w 21"/>
                <a:gd name="T17" fmla="*/ 18 h 73"/>
                <a:gd name="T18" fmla="*/ 18 w 21"/>
                <a:gd name="T19" fmla="*/ 24 h 73"/>
                <a:gd name="T20" fmla="*/ 17 w 21"/>
                <a:gd name="T21" fmla="*/ 30 h 73"/>
                <a:gd name="T22" fmla="*/ 15 w 21"/>
                <a:gd name="T23" fmla="*/ 35 h 73"/>
                <a:gd name="T24" fmla="*/ 13 w 21"/>
                <a:gd name="T25" fmla="*/ 42 h 73"/>
                <a:gd name="T26" fmla="*/ 10 w 21"/>
                <a:gd name="T27" fmla="*/ 49 h 73"/>
                <a:gd name="T28" fmla="*/ 8 w 21"/>
                <a:gd name="T29" fmla="*/ 56 h 73"/>
                <a:gd name="T30" fmla="*/ 4 w 21"/>
                <a:gd name="T31" fmla="*/ 63 h 73"/>
                <a:gd name="T32" fmla="*/ 0 w 21"/>
                <a:gd name="T33" fmla="*/ 73 h 73"/>
                <a:gd name="T34" fmla="*/ 0 w 21"/>
                <a:gd name="T35" fmla="*/ 72 h 73"/>
                <a:gd name="T36" fmla="*/ 1 w 21"/>
                <a:gd name="T37" fmla="*/ 70 h 73"/>
                <a:gd name="T38" fmla="*/ 3 w 21"/>
                <a:gd name="T39" fmla="*/ 68 h 73"/>
                <a:gd name="T40" fmla="*/ 5 w 21"/>
                <a:gd name="T41" fmla="*/ 65 h 73"/>
                <a:gd name="T42" fmla="*/ 8 w 21"/>
                <a:gd name="T43" fmla="*/ 61 h 73"/>
                <a:gd name="T44" fmla="*/ 10 w 21"/>
                <a:gd name="T45" fmla="*/ 58 h 73"/>
                <a:gd name="T46" fmla="*/ 12 w 21"/>
                <a:gd name="T47" fmla="*/ 52 h 73"/>
                <a:gd name="T48" fmla="*/ 14 w 21"/>
                <a:gd name="T49" fmla="*/ 48 h 73"/>
                <a:gd name="T50" fmla="*/ 17 w 21"/>
                <a:gd name="T51" fmla="*/ 42 h 73"/>
                <a:gd name="T52" fmla="*/ 19 w 21"/>
                <a:gd name="T53" fmla="*/ 37 h 73"/>
                <a:gd name="T54" fmla="*/ 20 w 21"/>
                <a:gd name="T55" fmla="*/ 30 h 73"/>
                <a:gd name="T56" fmla="*/ 21 w 21"/>
                <a:gd name="T57" fmla="*/ 24 h 73"/>
                <a:gd name="T58" fmla="*/ 21 w 21"/>
                <a:gd name="T59" fmla="*/ 17 h 73"/>
                <a:gd name="T60" fmla="*/ 21 w 21"/>
                <a:gd name="T61" fmla="*/ 11 h 73"/>
                <a:gd name="T62" fmla="*/ 20 w 21"/>
                <a:gd name="T63" fmla="*/ 6 h 73"/>
                <a:gd name="T64" fmla="*/ 19 w 21"/>
                <a:gd name="T65" fmla="*/ 0 h 7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1"/>
                <a:gd name="T100" fmla="*/ 0 h 73"/>
                <a:gd name="T101" fmla="*/ 21 w 21"/>
                <a:gd name="T102" fmla="*/ 73 h 7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1" h="73">
                  <a:moveTo>
                    <a:pt x="19" y="0"/>
                  </a:moveTo>
                  <a:lnTo>
                    <a:pt x="19" y="0"/>
                  </a:lnTo>
                  <a:lnTo>
                    <a:pt x="19" y="1"/>
                  </a:lnTo>
                  <a:lnTo>
                    <a:pt x="19" y="3"/>
                  </a:lnTo>
                  <a:lnTo>
                    <a:pt x="19" y="5"/>
                  </a:lnTo>
                  <a:lnTo>
                    <a:pt x="19" y="7"/>
                  </a:lnTo>
                  <a:lnTo>
                    <a:pt x="19" y="11"/>
                  </a:lnTo>
                  <a:lnTo>
                    <a:pt x="19" y="15"/>
                  </a:lnTo>
                  <a:lnTo>
                    <a:pt x="19" y="18"/>
                  </a:lnTo>
                  <a:lnTo>
                    <a:pt x="18" y="24"/>
                  </a:lnTo>
                  <a:lnTo>
                    <a:pt x="17" y="30"/>
                  </a:lnTo>
                  <a:lnTo>
                    <a:pt x="15" y="35"/>
                  </a:lnTo>
                  <a:lnTo>
                    <a:pt x="13" y="42"/>
                  </a:lnTo>
                  <a:lnTo>
                    <a:pt x="10" y="49"/>
                  </a:lnTo>
                  <a:lnTo>
                    <a:pt x="8" y="56"/>
                  </a:lnTo>
                  <a:lnTo>
                    <a:pt x="4" y="63"/>
                  </a:lnTo>
                  <a:lnTo>
                    <a:pt x="0" y="73"/>
                  </a:lnTo>
                  <a:lnTo>
                    <a:pt x="0" y="72"/>
                  </a:lnTo>
                  <a:lnTo>
                    <a:pt x="1" y="70"/>
                  </a:lnTo>
                  <a:lnTo>
                    <a:pt x="3" y="68"/>
                  </a:lnTo>
                  <a:lnTo>
                    <a:pt x="5" y="65"/>
                  </a:lnTo>
                  <a:lnTo>
                    <a:pt x="8" y="61"/>
                  </a:lnTo>
                  <a:lnTo>
                    <a:pt x="10" y="58"/>
                  </a:lnTo>
                  <a:lnTo>
                    <a:pt x="12" y="52"/>
                  </a:lnTo>
                  <a:lnTo>
                    <a:pt x="14" y="48"/>
                  </a:lnTo>
                  <a:lnTo>
                    <a:pt x="17" y="42"/>
                  </a:lnTo>
                  <a:lnTo>
                    <a:pt x="19" y="37"/>
                  </a:lnTo>
                  <a:lnTo>
                    <a:pt x="20" y="30"/>
                  </a:lnTo>
                  <a:lnTo>
                    <a:pt x="21" y="24"/>
                  </a:lnTo>
                  <a:lnTo>
                    <a:pt x="21" y="17"/>
                  </a:lnTo>
                  <a:lnTo>
                    <a:pt x="21" y="11"/>
                  </a:lnTo>
                  <a:lnTo>
                    <a:pt x="20" y="6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Freeform 51"/>
            <p:cNvSpPr>
              <a:spLocks/>
            </p:cNvSpPr>
            <p:nvPr/>
          </p:nvSpPr>
          <p:spPr bwMode="auto">
            <a:xfrm>
              <a:off x="1789113" y="1657350"/>
              <a:ext cx="212725" cy="77788"/>
            </a:xfrm>
            <a:custGeom>
              <a:avLst/>
              <a:gdLst>
                <a:gd name="T0" fmla="*/ 100 w 100"/>
                <a:gd name="T1" fmla="*/ 36 h 36"/>
                <a:gd name="T2" fmla="*/ 0 w 100"/>
                <a:gd name="T3" fmla="*/ 3 h 36"/>
                <a:gd name="T4" fmla="*/ 0 w 100"/>
                <a:gd name="T5" fmla="*/ 0 h 36"/>
                <a:gd name="T6" fmla="*/ 100 w 100"/>
                <a:gd name="T7" fmla="*/ 36 h 3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0"/>
                <a:gd name="T13" fmla="*/ 0 h 36"/>
                <a:gd name="T14" fmla="*/ 100 w 100"/>
                <a:gd name="T15" fmla="*/ 36 h 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0" h="36">
                  <a:moveTo>
                    <a:pt x="100" y="36"/>
                  </a:moveTo>
                  <a:lnTo>
                    <a:pt x="0" y="3"/>
                  </a:lnTo>
                  <a:lnTo>
                    <a:pt x="0" y="0"/>
                  </a:lnTo>
                  <a:lnTo>
                    <a:pt x="100" y="36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Freeform 52"/>
            <p:cNvSpPr>
              <a:spLocks/>
            </p:cNvSpPr>
            <p:nvPr/>
          </p:nvSpPr>
          <p:spPr bwMode="auto">
            <a:xfrm>
              <a:off x="1890713" y="1717675"/>
              <a:ext cx="11112" cy="7938"/>
            </a:xfrm>
            <a:custGeom>
              <a:avLst/>
              <a:gdLst>
                <a:gd name="T0" fmla="*/ 2 w 5"/>
                <a:gd name="T1" fmla="*/ 3 h 3"/>
                <a:gd name="T2" fmla="*/ 3 w 5"/>
                <a:gd name="T3" fmla="*/ 3 h 3"/>
                <a:gd name="T4" fmla="*/ 4 w 5"/>
                <a:gd name="T5" fmla="*/ 3 h 3"/>
                <a:gd name="T6" fmla="*/ 5 w 5"/>
                <a:gd name="T7" fmla="*/ 2 h 3"/>
                <a:gd name="T8" fmla="*/ 5 w 5"/>
                <a:gd name="T9" fmla="*/ 1 h 3"/>
                <a:gd name="T10" fmla="*/ 4 w 5"/>
                <a:gd name="T11" fmla="*/ 1 h 3"/>
                <a:gd name="T12" fmla="*/ 3 w 5"/>
                <a:gd name="T13" fmla="*/ 1 h 3"/>
                <a:gd name="T14" fmla="*/ 2 w 5"/>
                <a:gd name="T15" fmla="*/ 0 h 3"/>
                <a:gd name="T16" fmla="*/ 2 w 5"/>
                <a:gd name="T17" fmla="*/ 1 h 3"/>
                <a:gd name="T18" fmla="*/ 1 w 5"/>
                <a:gd name="T19" fmla="*/ 1 h 3"/>
                <a:gd name="T20" fmla="*/ 0 w 5"/>
                <a:gd name="T21" fmla="*/ 1 h 3"/>
                <a:gd name="T22" fmla="*/ 0 w 5"/>
                <a:gd name="T23" fmla="*/ 2 h 3"/>
                <a:gd name="T24" fmla="*/ 1 w 5"/>
                <a:gd name="T25" fmla="*/ 3 h 3"/>
                <a:gd name="T26" fmla="*/ 2 w 5"/>
                <a:gd name="T27" fmla="*/ 3 h 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5"/>
                <a:gd name="T43" fmla="*/ 0 h 3"/>
                <a:gd name="T44" fmla="*/ 5 w 5"/>
                <a:gd name="T45" fmla="*/ 3 h 3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5" h="3">
                  <a:moveTo>
                    <a:pt x="2" y="3"/>
                  </a:moveTo>
                  <a:lnTo>
                    <a:pt x="3" y="3"/>
                  </a:lnTo>
                  <a:lnTo>
                    <a:pt x="4" y="3"/>
                  </a:lnTo>
                  <a:lnTo>
                    <a:pt x="5" y="2"/>
                  </a:lnTo>
                  <a:lnTo>
                    <a:pt x="5" y="1"/>
                  </a:lnTo>
                  <a:lnTo>
                    <a:pt x="4" y="1"/>
                  </a:lnTo>
                  <a:lnTo>
                    <a:pt x="3" y="1"/>
                  </a:lnTo>
                  <a:lnTo>
                    <a:pt x="2" y="0"/>
                  </a:lnTo>
                  <a:lnTo>
                    <a:pt x="2" y="1"/>
                  </a:lnTo>
                  <a:lnTo>
                    <a:pt x="1" y="1"/>
                  </a:lnTo>
                  <a:lnTo>
                    <a:pt x="0" y="1"/>
                  </a:lnTo>
                  <a:lnTo>
                    <a:pt x="0" y="2"/>
                  </a:lnTo>
                  <a:lnTo>
                    <a:pt x="1" y="3"/>
                  </a:lnTo>
                  <a:lnTo>
                    <a:pt x="2" y="3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" name="Freeform 53"/>
            <p:cNvSpPr>
              <a:spLocks/>
            </p:cNvSpPr>
            <p:nvPr/>
          </p:nvSpPr>
          <p:spPr bwMode="auto">
            <a:xfrm>
              <a:off x="1762125" y="1898650"/>
              <a:ext cx="46038" cy="36513"/>
            </a:xfrm>
            <a:custGeom>
              <a:avLst/>
              <a:gdLst>
                <a:gd name="T0" fmla="*/ 1 w 22"/>
                <a:gd name="T1" fmla="*/ 0 h 17"/>
                <a:gd name="T2" fmla="*/ 0 w 22"/>
                <a:gd name="T3" fmla="*/ 17 h 17"/>
                <a:gd name="T4" fmla="*/ 22 w 22"/>
                <a:gd name="T5" fmla="*/ 2 h 17"/>
                <a:gd name="T6" fmla="*/ 1 w 22"/>
                <a:gd name="T7" fmla="*/ 0 h 1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2"/>
                <a:gd name="T13" fmla="*/ 0 h 17"/>
                <a:gd name="T14" fmla="*/ 22 w 22"/>
                <a:gd name="T15" fmla="*/ 17 h 1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2" h="17">
                  <a:moveTo>
                    <a:pt x="1" y="0"/>
                  </a:moveTo>
                  <a:lnTo>
                    <a:pt x="0" y="17"/>
                  </a:lnTo>
                  <a:lnTo>
                    <a:pt x="22" y="2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Freeform 54"/>
            <p:cNvSpPr>
              <a:spLocks/>
            </p:cNvSpPr>
            <p:nvPr/>
          </p:nvSpPr>
          <p:spPr bwMode="auto">
            <a:xfrm>
              <a:off x="1779588" y="1963738"/>
              <a:ext cx="174625" cy="26987"/>
            </a:xfrm>
            <a:custGeom>
              <a:avLst/>
              <a:gdLst>
                <a:gd name="T0" fmla="*/ 0 w 83"/>
                <a:gd name="T1" fmla="*/ 6 h 13"/>
                <a:gd name="T2" fmla="*/ 1 w 83"/>
                <a:gd name="T3" fmla="*/ 6 h 13"/>
                <a:gd name="T4" fmla="*/ 3 w 83"/>
                <a:gd name="T5" fmla="*/ 5 h 13"/>
                <a:gd name="T6" fmla="*/ 7 w 83"/>
                <a:gd name="T7" fmla="*/ 4 h 13"/>
                <a:gd name="T8" fmla="*/ 10 w 83"/>
                <a:gd name="T9" fmla="*/ 4 h 13"/>
                <a:gd name="T10" fmla="*/ 13 w 83"/>
                <a:gd name="T11" fmla="*/ 3 h 13"/>
                <a:gd name="T12" fmla="*/ 15 w 83"/>
                <a:gd name="T13" fmla="*/ 1 h 13"/>
                <a:gd name="T14" fmla="*/ 17 w 83"/>
                <a:gd name="T15" fmla="*/ 0 h 13"/>
                <a:gd name="T16" fmla="*/ 18 w 83"/>
                <a:gd name="T17" fmla="*/ 0 h 13"/>
                <a:gd name="T18" fmla="*/ 29 w 83"/>
                <a:gd name="T19" fmla="*/ 4 h 13"/>
                <a:gd name="T20" fmla="*/ 60 w 83"/>
                <a:gd name="T21" fmla="*/ 4 h 13"/>
                <a:gd name="T22" fmla="*/ 66 w 83"/>
                <a:gd name="T23" fmla="*/ 11 h 13"/>
                <a:gd name="T24" fmla="*/ 83 w 83"/>
                <a:gd name="T25" fmla="*/ 8 h 13"/>
                <a:gd name="T26" fmla="*/ 63 w 83"/>
                <a:gd name="T27" fmla="*/ 13 h 13"/>
                <a:gd name="T28" fmla="*/ 56 w 83"/>
                <a:gd name="T29" fmla="*/ 8 h 13"/>
                <a:gd name="T30" fmla="*/ 18 w 83"/>
                <a:gd name="T31" fmla="*/ 12 h 13"/>
                <a:gd name="T32" fmla="*/ 23 w 83"/>
                <a:gd name="T33" fmla="*/ 6 h 13"/>
                <a:gd name="T34" fmla="*/ 0 w 83"/>
                <a:gd name="T35" fmla="*/ 6 h 1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83"/>
                <a:gd name="T55" fmla="*/ 0 h 13"/>
                <a:gd name="T56" fmla="*/ 83 w 83"/>
                <a:gd name="T57" fmla="*/ 13 h 1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83" h="13">
                  <a:moveTo>
                    <a:pt x="0" y="6"/>
                  </a:moveTo>
                  <a:lnTo>
                    <a:pt x="1" y="6"/>
                  </a:lnTo>
                  <a:lnTo>
                    <a:pt x="3" y="5"/>
                  </a:lnTo>
                  <a:lnTo>
                    <a:pt x="7" y="4"/>
                  </a:lnTo>
                  <a:lnTo>
                    <a:pt x="10" y="4"/>
                  </a:lnTo>
                  <a:lnTo>
                    <a:pt x="13" y="3"/>
                  </a:lnTo>
                  <a:lnTo>
                    <a:pt x="15" y="1"/>
                  </a:lnTo>
                  <a:lnTo>
                    <a:pt x="17" y="0"/>
                  </a:lnTo>
                  <a:lnTo>
                    <a:pt x="18" y="0"/>
                  </a:lnTo>
                  <a:lnTo>
                    <a:pt x="29" y="4"/>
                  </a:lnTo>
                  <a:lnTo>
                    <a:pt x="60" y="4"/>
                  </a:lnTo>
                  <a:lnTo>
                    <a:pt x="66" y="11"/>
                  </a:lnTo>
                  <a:lnTo>
                    <a:pt x="83" y="8"/>
                  </a:lnTo>
                  <a:lnTo>
                    <a:pt x="63" y="13"/>
                  </a:lnTo>
                  <a:lnTo>
                    <a:pt x="56" y="8"/>
                  </a:lnTo>
                  <a:lnTo>
                    <a:pt x="18" y="12"/>
                  </a:lnTo>
                  <a:lnTo>
                    <a:pt x="23" y="6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4" name="Freeform 55"/>
            <p:cNvSpPr>
              <a:spLocks/>
            </p:cNvSpPr>
            <p:nvPr/>
          </p:nvSpPr>
          <p:spPr bwMode="auto">
            <a:xfrm>
              <a:off x="1958975" y="1981200"/>
              <a:ext cx="42863" cy="7938"/>
            </a:xfrm>
            <a:custGeom>
              <a:avLst/>
              <a:gdLst>
                <a:gd name="T0" fmla="*/ 0 w 20"/>
                <a:gd name="T1" fmla="*/ 4 h 4"/>
                <a:gd name="T2" fmla="*/ 1 w 20"/>
                <a:gd name="T3" fmla="*/ 4 h 4"/>
                <a:gd name="T4" fmla="*/ 3 w 20"/>
                <a:gd name="T5" fmla="*/ 4 h 4"/>
                <a:gd name="T6" fmla="*/ 5 w 20"/>
                <a:gd name="T7" fmla="*/ 3 h 4"/>
                <a:gd name="T8" fmla="*/ 8 w 20"/>
                <a:gd name="T9" fmla="*/ 2 h 4"/>
                <a:gd name="T10" fmla="*/ 11 w 20"/>
                <a:gd name="T11" fmla="*/ 2 h 4"/>
                <a:gd name="T12" fmla="*/ 13 w 20"/>
                <a:gd name="T13" fmla="*/ 0 h 4"/>
                <a:gd name="T14" fmla="*/ 15 w 20"/>
                <a:gd name="T15" fmla="*/ 0 h 4"/>
                <a:gd name="T16" fmla="*/ 20 w 20"/>
                <a:gd name="T17" fmla="*/ 3 h 4"/>
                <a:gd name="T18" fmla="*/ 0 w 20"/>
                <a:gd name="T19" fmla="*/ 4 h 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0"/>
                <a:gd name="T31" fmla="*/ 0 h 4"/>
                <a:gd name="T32" fmla="*/ 20 w 20"/>
                <a:gd name="T33" fmla="*/ 4 h 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0" h="4">
                  <a:moveTo>
                    <a:pt x="0" y="4"/>
                  </a:moveTo>
                  <a:lnTo>
                    <a:pt x="1" y="4"/>
                  </a:lnTo>
                  <a:lnTo>
                    <a:pt x="3" y="4"/>
                  </a:lnTo>
                  <a:lnTo>
                    <a:pt x="5" y="3"/>
                  </a:lnTo>
                  <a:lnTo>
                    <a:pt x="8" y="2"/>
                  </a:lnTo>
                  <a:lnTo>
                    <a:pt x="11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20" y="3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5" name="Freeform 56"/>
            <p:cNvSpPr>
              <a:spLocks/>
            </p:cNvSpPr>
            <p:nvPr/>
          </p:nvSpPr>
          <p:spPr bwMode="auto">
            <a:xfrm>
              <a:off x="1747838" y="1741488"/>
              <a:ext cx="73025" cy="80962"/>
            </a:xfrm>
            <a:custGeom>
              <a:avLst/>
              <a:gdLst>
                <a:gd name="T0" fmla="*/ 23 w 34"/>
                <a:gd name="T1" fmla="*/ 0 h 37"/>
                <a:gd name="T2" fmla="*/ 0 w 34"/>
                <a:gd name="T3" fmla="*/ 37 h 37"/>
                <a:gd name="T4" fmla="*/ 24 w 34"/>
                <a:gd name="T5" fmla="*/ 6 h 37"/>
                <a:gd name="T6" fmla="*/ 31 w 34"/>
                <a:gd name="T7" fmla="*/ 13 h 37"/>
                <a:gd name="T8" fmla="*/ 34 w 34"/>
                <a:gd name="T9" fmla="*/ 9 h 37"/>
                <a:gd name="T10" fmla="*/ 23 w 34"/>
                <a:gd name="T11" fmla="*/ 0 h 3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4"/>
                <a:gd name="T19" fmla="*/ 0 h 37"/>
                <a:gd name="T20" fmla="*/ 34 w 34"/>
                <a:gd name="T21" fmla="*/ 37 h 3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4" h="37">
                  <a:moveTo>
                    <a:pt x="23" y="0"/>
                  </a:moveTo>
                  <a:lnTo>
                    <a:pt x="0" y="37"/>
                  </a:lnTo>
                  <a:lnTo>
                    <a:pt x="24" y="6"/>
                  </a:lnTo>
                  <a:lnTo>
                    <a:pt x="31" y="13"/>
                  </a:lnTo>
                  <a:lnTo>
                    <a:pt x="34" y="9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6" name="Freeform 57"/>
            <p:cNvSpPr>
              <a:spLocks/>
            </p:cNvSpPr>
            <p:nvPr/>
          </p:nvSpPr>
          <p:spPr bwMode="auto">
            <a:xfrm>
              <a:off x="1727200" y="1827213"/>
              <a:ext cx="57150" cy="60325"/>
            </a:xfrm>
            <a:custGeom>
              <a:avLst/>
              <a:gdLst>
                <a:gd name="T0" fmla="*/ 0 w 27"/>
                <a:gd name="T1" fmla="*/ 0 h 28"/>
                <a:gd name="T2" fmla="*/ 22 w 27"/>
                <a:gd name="T3" fmla="*/ 28 h 28"/>
                <a:gd name="T4" fmla="*/ 27 w 27"/>
                <a:gd name="T5" fmla="*/ 20 h 28"/>
                <a:gd name="T6" fmla="*/ 0 w 27"/>
                <a:gd name="T7" fmla="*/ 0 h 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7"/>
                <a:gd name="T13" fmla="*/ 0 h 28"/>
                <a:gd name="T14" fmla="*/ 27 w 27"/>
                <a:gd name="T15" fmla="*/ 28 h 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7" h="28">
                  <a:moveTo>
                    <a:pt x="0" y="0"/>
                  </a:moveTo>
                  <a:lnTo>
                    <a:pt x="22" y="28"/>
                  </a:lnTo>
                  <a:lnTo>
                    <a:pt x="27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7" name="Rectangle 58"/>
            <p:cNvSpPr>
              <a:spLocks noChangeArrowheads="1"/>
            </p:cNvSpPr>
            <p:nvPr/>
          </p:nvSpPr>
          <p:spPr bwMode="auto">
            <a:xfrm>
              <a:off x="1727200" y="1851025"/>
              <a:ext cx="6350" cy="112713"/>
            </a:xfrm>
            <a:prstGeom prst="rect">
              <a:avLst/>
            </a:prstGeom>
            <a:solidFill>
              <a:srgbClr val="7F7F7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8" name="Freeform 59"/>
            <p:cNvSpPr>
              <a:spLocks/>
            </p:cNvSpPr>
            <p:nvPr/>
          </p:nvSpPr>
          <p:spPr bwMode="auto">
            <a:xfrm>
              <a:off x="1897063" y="1749425"/>
              <a:ext cx="17462" cy="203200"/>
            </a:xfrm>
            <a:custGeom>
              <a:avLst/>
              <a:gdLst>
                <a:gd name="T0" fmla="*/ 8 w 8"/>
                <a:gd name="T1" fmla="*/ 94 h 94"/>
                <a:gd name="T2" fmla="*/ 0 w 8"/>
                <a:gd name="T3" fmla="*/ 0 h 94"/>
                <a:gd name="T4" fmla="*/ 0 w 8"/>
                <a:gd name="T5" fmla="*/ 8 h 94"/>
                <a:gd name="T6" fmla="*/ 7 w 8"/>
                <a:gd name="T7" fmla="*/ 94 h 94"/>
                <a:gd name="T8" fmla="*/ 8 w 8"/>
                <a:gd name="T9" fmla="*/ 94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"/>
                <a:gd name="T16" fmla="*/ 0 h 94"/>
                <a:gd name="T17" fmla="*/ 8 w 8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" h="94">
                  <a:moveTo>
                    <a:pt x="8" y="94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7" y="94"/>
                  </a:lnTo>
                  <a:lnTo>
                    <a:pt x="8" y="94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9" name="Freeform 60"/>
            <p:cNvSpPr>
              <a:spLocks/>
            </p:cNvSpPr>
            <p:nvPr/>
          </p:nvSpPr>
          <p:spPr bwMode="auto">
            <a:xfrm>
              <a:off x="1644650" y="1809750"/>
              <a:ext cx="69850" cy="49213"/>
            </a:xfrm>
            <a:custGeom>
              <a:avLst/>
              <a:gdLst>
                <a:gd name="T0" fmla="*/ 0 w 33"/>
                <a:gd name="T1" fmla="*/ 23 h 23"/>
                <a:gd name="T2" fmla="*/ 33 w 33"/>
                <a:gd name="T3" fmla="*/ 0 h 23"/>
                <a:gd name="T4" fmla="*/ 33 w 33"/>
                <a:gd name="T5" fmla="*/ 6 h 23"/>
                <a:gd name="T6" fmla="*/ 0 w 33"/>
                <a:gd name="T7" fmla="*/ 23 h 2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3"/>
                <a:gd name="T13" fmla="*/ 0 h 23"/>
                <a:gd name="T14" fmla="*/ 33 w 33"/>
                <a:gd name="T15" fmla="*/ 23 h 2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3" h="23">
                  <a:moveTo>
                    <a:pt x="0" y="23"/>
                  </a:moveTo>
                  <a:lnTo>
                    <a:pt x="33" y="0"/>
                  </a:lnTo>
                  <a:lnTo>
                    <a:pt x="33" y="6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" name="Freeform 62"/>
            <p:cNvSpPr>
              <a:spLocks/>
            </p:cNvSpPr>
            <p:nvPr/>
          </p:nvSpPr>
          <p:spPr bwMode="auto">
            <a:xfrm>
              <a:off x="1681163" y="1966913"/>
              <a:ext cx="74612" cy="20637"/>
            </a:xfrm>
            <a:custGeom>
              <a:avLst/>
              <a:gdLst>
                <a:gd name="T0" fmla="*/ 0 w 35"/>
                <a:gd name="T1" fmla="*/ 7 h 9"/>
                <a:gd name="T2" fmla="*/ 1 w 35"/>
                <a:gd name="T3" fmla="*/ 6 h 9"/>
                <a:gd name="T4" fmla="*/ 2 w 35"/>
                <a:gd name="T5" fmla="*/ 6 h 9"/>
                <a:gd name="T6" fmla="*/ 5 w 35"/>
                <a:gd name="T7" fmla="*/ 5 h 9"/>
                <a:gd name="T8" fmla="*/ 7 w 35"/>
                <a:gd name="T9" fmla="*/ 3 h 9"/>
                <a:gd name="T10" fmla="*/ 9 w 35"/>
                <a:gd name="T11" fmla="*/ 2 h 9"/>
                <a:gd name="T12" fmla="*/ 12 w 35"/>
                <a:gd name="T13" fmla="*/ 1 h 9"/>
                <a:gd name="T14" fmla="*/ 13 w 35"/>
                <a:gd name="T15" fmla="*/ 0 h 9"/>
                <a:gd name="T16" fmla="*/ 15 w 35"/>
                <a:gd name="T17" fmla="*/ 0 h 9"/>
                <a:gd name="T18" fmla="*/ 16 w 35"/>
                <a:gd name="T19" fmla="*/ 0 h 9"/>
                <a:gd name="T20" fmla="*/ 17 w 35"/>
                <a:gd name="T21" fmla="*/ 1 h 9"/>
                <a:gd name="T22" fmla="*/ 18 w 35"/>
                <a:gd name="T23" fmla="*/ 1 h 9"/>
                <a:gd name="T24" fmla="*/ 21 w 35"/>
                <a:gd name="T25" fmla="*/ 2 h 9"/>
                <a:gd name="T26" fmla="*/ 23 w 35"/>
                <a:gd name="T27" fmla="*/ 2 h 9"/>
                <a:gd name="T28" fmla="*/ 25 w 35"/>
                <a:gd name="T29" fmla="*/ 3 h 9"/>
                <a:gd name="T30" fmla="*/ 27 w 35"/>
                <a:gd name="T31" fmla="*/ 3 h 9"/>
                <a:gd name="T32" fmla="*/ 35 w 35"/>
                <a:gd name="T33" fmla="*/ 2 h 9"/>
                <a:gd name="T34" fmla="*/ 29 w 35"/>
                <a:gd name="T35" fmla="*/ 9 h 9"/>
                <a:gd name="T36" fmla="*/ 24 w 35"/>
                <a:gd name="T37" fmla="*/ 5 h 9"/>
                <a:gd name="T38" fmla="*/ 12 w 35"/>
                <a:gd name="T39" fmla="*/ 6 h 9"/>
                <a:gd name="T40" fmla="*/ 14 w 35"/>
                <a:gd name="T41" fmla="*/ 3 h 9"/>
                <a:gd name="T42" fmla="*/ 0 w 35"/>
                <a:gd name="T43" fmla="*/ 7 h 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35"/>
                <a:gd name="T67" fmla="*/ 0 h 9"/>
                <a:gd name="T68" fmla="*/ 35 w 35"/>
                <a:gd name="T69" fmla="*/ 9 h 9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35" h="9">
                  <a:moveTo>
                    <a:pt x="0" y="7"/>
                  </a:moveTo>
                  <a:lnTo>
                    <a:pt x="1" y="6"/>
                  </a:lnTo>
                  <a:lnTo>
                    <a:pt x="2" y="6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2"/>
                  </a:lnTo>
                  <a:lnTo>
                    <a:pt x="12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6" y="0"/>
                  </a:lnTo>
                  <a:lnTo>
                    <a:pt x="17" y="1"/>
                  </a:lnTo>
                  <a:lnTo>
                    <a:pt x="18" y="1"/>
                  </a:lnTo>
                  <a:lnTo>
                    <a:pt x="21" y="2"/>
                  </a:lnTo>
                  <a:lnTo>
                    <a:pt x="23" y="2"/>
                  </a:lnTo>
                  <a:lnTo>
                    <a:pt x="25" y="3"/>
                  </a:lnTo>
                  <a:lnTo>
                    <a:pt x="27" y="3"/>
                  </a:lnTo>
                  <a:lnTo>
                    <a:pt x="35" y="2"/>
                  </a:lnTo>
                  <a:lnTo>
                    <a:pt x="29" y="9"/>
                  </a:lnTo>
                  <a:lnTo>
                    <a:pt x="24" y="5"/>
                  </a:lnTo>
                  <a:lnTo>
                    <a:pt x="12" y="6"/>
                  </a:lnTo>
                  <a:lnTo>
                    <a:pt x="14" y="3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161"/>
          <p:cNvGrpSpPr/>
          <p:nvPr/>
        </p:nvGrpSpPr>
        <p:grpSpPr>
          <a:xfrm>
            <a:off x="531739" y="3549401"/>
            <a:ext cx="466725" cy="352425"/>
            <a:chOff x="1582738" y="1649413"/>
            <a:chExt cx="466725" cy="352425"/>
          </a:xfrm>
        </p:grpSpPr>
        <p:sp>
          <p:nvSpPr>
            <p:cNvPr id="73" name="Freeform 4"/>
            <p:cNvSpPr>
              <a:spLocks/>
            </p:cNvSpPr>
            <p:nvPr/>
          </p:nvSpPr>
          <p:spPr bwMode="auto">
            <a:xfrm>
              <a:off x="1582738" y="1649413"/>
              <a:ext cx="466725" cy="352425"/>
            </a:xfrm>
            <a:custGeom>
              <a:avLst/>
              <a:gdLst>
                <a:gd name="T0" fmla="*/ 171 w 220"/>
                <a:gd name="T1" fmla="*/ 147 h 163"/>
                <a:gd name="T2" fmla="*/ 161 w 220"/>
                <a:gd name="T3" fmla="*/ 149 h 163"/>
                <a:gd name="T4" fmla="*/ 156 w 220"/>
                <a:gd name="T5" fmla="*/ 97 h 163"/>
                <a:gd name="T6" fmla="*/ 147 w 220"/>
                <a:gd name="T7" fmla="*/ 139 h 163"/>
                <a:gd name="T8" fmla="*/ 130 w 220"/>
                <a:gd name="T9" fmla="*/ 140 h 163"/>
                <a:gd name="T10" fmla="*/ 118 w 220"/>
                <a:gd name="T11" fmla="*/ 138 h 163"/>
                <a:gd name="T12" fmla="*/ 110 w 220"/>
                <a:gd name="T13" fmla="*/ 122 h 163"/>
                <a:gd name="T14" fmla="*/ 102 w 220"/>
                <a:gd name="T15" fmla="*/ 111 h 163"/>
                <a:gd name="T16" fmla="*/ 101 w 220"/>
                <a:gd name="T17" fmla="*/ 98 h 163"/>
                <a:gd name="T18" fmla="*/ 106 w 220"/>
                <a:gd name="T19" fmla="*/ 89 h 163"/>
                <a:gd name="T20" fmla="*/ 124 w 220"/>
                <a:gd name="T21" fmla="*/ 67 h 163"/>
                <a:gd name="T22" fmla="*/ 110 w 220"/>
                <a:gd name="T23" fmla="*/ 64 h 163"/>
                <a:gd name="T24" fmla="*/ 101 w 220"/>
                <a:gd name="T25" fmla="*/ 42 h 163"/>
                <a:gd name="T26" fmla="*/ 98 w 220"/>
                <a:gd name="T27" fmla="*/ 18 h 163"/>
                <a:gd name="T28" fmla="*/ 120 w 220"/>
                <a:gd name="T29" fmla="*/ 25 h 163"/>
                <a:gd name="T30" fmla="*/ 135 w 220"/>
                <a:gd name="T31" fmla="*/ 33 h 163"/>
                <a:gd name="T32" fmla="*/ 130 w 220"/>
                <a:gd name="T33" fmla="*/ 60 h 163"/>
                <a:gd name="T34" fmla="*/ 142 w 220"/>
                <a:gd name="T35" fmla="*/ 45 h 163"/>
                <a:gd name="T36" fmla="*/ 153 w 220"/>
                <a:gd name="T37" fmla="*/ 62 h 163"/>
                <a:gd name="T38" fmla="*/ 157 w 220"/>
                <a:gd name="T39" fmla="*/ 39 h 163"/>
                <a:gd name="T40" fmla="*/ 169 w 220"/>
                <a:gd name="T41" fmla="*/ 40 h 163"/>
                <a:gd name="T42" fmla="*/ 192 w 220"/>
                <a:gd name="T43" fmla="*/ 47 h 163"/>
                <a:gd name="T44" fmla="*/ 189 w 220"/>
                <a:gd name="T45" fmla="*/ 90 h 163"/>
                <a:gd name="T46" fmla="*/ 205 w 220"/>
                <a:gd name="T47" fmla="*/ 82 h 163"/>
                <a:gd name="T48" fmla="*/ 220 w 220"/>
                <a:gd name="T49" fmla="*/ 50 h 163"/>
                <a:gd name="T50" fmla="*/ 219 w 220"/>
                <a:gd name="T51" fmla="*/ 18 h 163"/>
                <a:gd name="T52" fmla="*/ 210 w 220"/>
                <a:gd name="T53" fmla="*/ 7 h 163"/>
                <a:gd name="T54" fmla="*/ 198 w 220"/>
                <a:gd name="T55" fmla="*/ 34 h 163"/>
                <a:gd name="T56" fmla="*/ 179 w 220"/>
                <a:gd name="T57" fmla="*/ 28 h 163"/>
                <a:gd name="T58" fmla="*/ 145 w 220"/>
                <a:gd name="T59" fmla="*/ 17 h 163"/>
                <a:gd name="T60" fmla="*/ 111 w 220"/>
                <a:gd name="T61" fmla="*/ 6 h 163"/>
                <a:gd name="T62" fmla="*/ 94 w 220"/>
                <a:gd name="T63" fmla="*/ 0 h 163"/>
                <a:gd name="T64" fmla="*/ 80 w 220"/>
                <a:gd name="T65" fmla="*/ 11 h 163"/>
                <a:gd name="T66" fmla="*/ 76 w 220"/>
                <a:gd name="T67" fmla="*/ 15 h 163"/>
                <a:gd name="T68" fmla="*/ 74 w 220"/>
                <a:gd name="T69" fmla="*/ 36 h 163"/>
                <a:gd name="T70" fmla="*/ 84 w 220"/>
                <a:gd name="T71" fmla="*/ 42 h 163"/>
                <a:gd name="T72" fmla="*/ 87 w 220"/>
                <a:gd name="T73" fmla="*/ 30 h 163"/>
                <a:gd name="T74" fmla="*/ 90 w 220"/>
                <a:gd name="T75" fmla="*/ 52 h 163"/>
                <a:gd name="T76" fmla="*/ 85 w 220"/>
                <a:gd name="T77" fmla="*/ 51 h 163"/>
                <a:gd name="T78" fmla="*/ 79 w 220"/>
                <a:gd name="T79" fmla="*/ 70 h 163"/>
                <a:gd name="T80" fmla="*/ 75 w 220"/>
                <a:gd name="T81" fmla="*/ 78 h 163"/>
                <a:gd name="T82" fmla="*/ 48 w 220"/>
                <a:gd name="T83" fmla="*/ 82 h 163"/>
                <a:gd name="T84" fmla="*/ 26 w 220"/>
                <a:gd name="T85" fmla="*/ 99 h 163"/>
                <a:gd name="T86" fmla="*/ 35 w 220"/>
                <a:gd name="T87" fmla="*/ 108 h 163"/>
                <a:gd name="T88" fmla="*/ 49 w 220"/>
                <a:gd name="T89" fmla="*/ 105 h 163"/>
                <a:gd name="T90" fmla="*/ 47 w 220"/>
                <a:gd name="T91" fmla="*/ 137 h 163"/>
                <a:gd name="T92" fmla="*/ 35 w 220"/>
                <a:gd name="T93" fmla="*/ 146 h 163"/>
                <a:gd name="T94" fmla="*/ 24 w 220"/>
                <a:gd name="T95" fmla="*/ 149 h 163"/>
                <a:gd name="T96" fmla="*/ 13 w 220"/>
                <a:gd name="T97" fmla="*/ 153 h 163"/>
                <a:gd name="T98" fmla="*/ 6 w 220"/>
                <a:gd name="T99" fmla="*/ 156 h 163"/>
                <a:gd name="T100" fmla="*/ 1 w 220"/>
                <a:gd name="T101" fmla="*/ 163 h 163"/>
                <a:gd name="T102" fmla="*/ 42 w 220"/>
                <a:gd name="T103" fmla="*/ 163 h 163"/>
                <a:gd name="T104" fmla="*/ 120 w 220"/>
                <a:gd name="T105" fmla="*/ 163 h 163"/>
                <a:gd name="T106" fmla="*/ 192 w 220"/>
                <a:gd name="T107" fmla="*/ 163 h 163"/>
                <a:gd name="T108" fmla="*/ 217 w 220"/>
                <a:gd name="T109" fmla="*/ 162 h 163"/>
                <a:gd name="T110" fmla="*/ 205 w 220"/>
                <a:gd name="T111" fmla="*/ 154 h 163"/>
                <a:gd name="T112" fmla="*/ 192 w 220"/>
                <a:gd name="T113" fmla="*/ 149 h 163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220"/>
                <a:gd name="T172" fmla="*/ 0 h 163"/>
                <a:gd name="T173" fmla="*/ 220 w 220"/>
                <a:gd name="T174" fmla="*/ 163 h 163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220" h="163">
                  <a:moveTo>
                    <a:pt x="181" y="146"/>
                  </a:moveTo>
                  <a:lnTo>
                    <a:pt x="179" y="146"/>
                  </a:lnTo>
                  <a:lnTo>
                    <a:pt x="178" y="146"/>
                  </a:lnTo>
                  <a:lnTo>
                    <a:pt x="176" y="146"/>
                  </a:lnTo>
                  <a:lnTo>
                    <a:pt x="175" y="147"/>
                  </a:lnTo>
                  <a:lnTo>
                    <a:pt x="174" y="147"/>
                  </a:lnTo>
                  <a:lnTo>
                    <a:pt x="172" y="147"/>
                  </a:lnTo>
                  <a:lnTo>
                    <a:pt x="171" y="147"/>
                  </a:lnTo>
                  <a:lnTo>
                    <a:pt x="169" y="149"/>
                  </a:lnTo>
                  <a:lnTo>
                    <a:pt x="168" y="149"/>
                  </a:lnTo>
                  <a:lnTo>
                    <a:pt x="166" y="149"/>
                  </a:lnTo>
                  <a:lnTo>
                    <a:pt x="165" y="149"/>
                  </a:lnTo>
                  <a:lnTo>
                    <a:pt x="164" y="149"/>
                  </a:lnTo>
                  <a:lnTo>
                    <a:pt x="162" y="149"/>
                  </a:lnTo>
                  <a:lnTo>
                    <a:pt x="161" y="149"/>
                  </a:lnTo>
                  <a:lnTo>
                    <a:pt x="159" y="147"/>
                  </a:lnTo>
                  <a:lnTo>
                    <a:pt x="159" y="146"/>
                  </a:lnTo>
                  <a:lnTo>
                    <a:pt x="159" y="142"/>
                  </a:lnTo>
                  <a:lnTo>
                    <a:pt x="158" y="136"/>
                  </a:lnTo>
                  <a:lnTo>
                    <a:pt x="158" y="127"/>
                  </a:lnTo>
                  <a:lnTo>
                    <a:pt x="157" y="118"/>
                  </a:lnTo>
                  <a:lnTo>
                    <a:pt x="157" y="108"/>
                  </a:lnTo>
                  <a:lnTo>
                    <a:pt x="156" y="97"/>
                  </a:lnTo>
                  <a:lnTo>
                    <a:pt x="155" y="86"/>
                  </a:lnTo>
                  <a:lnTo>
                    <a:pt x="145" y="86"/>
                  </a:lnTo>
                  <a:lnTo>
                    <a:pt x="147" y="105"/>
                  </a:lnTo>
                  <a:lnTo>
                    <a:pt x="148" y="121"/>
                  </a:lnTo>
                  <a:lnTo>
                    <a:pt x="148" y="134"/>
                  </a:lnTo>
                  <a:lnTo>
                    <a:pt x="149" y="138"/>
                  </a:lnTo>
                  <a:lnTo>
                    <a:pt x="148" y="139"/>
                  </a:lnTo>
                  <a:lnTo>
                    <a:pt x="147" y="139"/>
                  </a:lnTo>
                  <a:lnTo>
                    <a:pt x="145" y="139"/>
                  </a:lnTo>
                  <a:lnTo>
                    <a:pt x="144" y="139"/>
                  </a:lnTo>
                  <a:lnTo>
                    <a:pt x="142" y="139"/>
                  </a:lnTo>
                  <a:lnTo>
                    <a:pt x="139" y="140"/>
                  </a:lnTo>
                  <a:lnTo>
                    <a:pt x="137" y="140"/>
                  </a:lnTo>
                  <a:lnTo>
                    <a:pt x="135" y="140"/>
                  </a:lnTo>
                  <a:lnTo>
                    <a:pt x="132" y="140"/>
                  </a:lnTo>
                  <a:lnTo>
                    <a:pt x="130" y="140"/>
                  </a:lnTo>
                  <a:lnTo>
                    <a:pt x="127" y="140"/>
                  </a:lnTo>
                  <a:lnTo>
                    <a:pt x="124" y="142"/>
                  </a:lnTo>
                  <a:lnTo>
                    <a:pt x="122" y="142"/>
                  </a:lnTo>
                  <a:lnTo>
                    <a:pt x="121" y="142"/>
                  </a:lnTo>
                  <a:lnTo>
                    <a:pt x="119" y="142"/>
                  </a:lnTo>
                  <a:lnTo>
                    <a:pt x="118" y="140"/>
                  </a:lnTo>
                  <a:lnTo>
                    <a:pt x="118" y="139"/>
                  </a:lnTo>
                  <a:lnTo>
                    <a:pt x="118" y="138"/>
                  </a:lnTo>
                  <a:lnTo>
                    <a:pt x="117" y="137"/>
                  </a:lnTo>
                  <a:lnTo>
                    <a:pt x="117" y="136"/>
                  </a:lnTo>
                  <a:lnTo>
                    <a:pt x="116" y="135"/>
                  </a:lnTo>
                  <a:lnTo>
                    <a:pt x="115" y="134"/>
                  </a:lnTo>
                  <a:lnTo>
                    <a:pt x="113" y="134"/>
                  </a:lnTo>
                  <a:lnTo>
                    <a:pt x="110" y="133"/>
                  </a:lnTo>
                  <a:lnTo>
                    <a:pt x="110" y="128"/>
                  </a:lnTo>
                  <a:lnTo>
                    <a:pt x="110" y="122"/>
                  </a:lnTo>
                  <a:lnTo>
                    <a:pt x="110" y="118"/>
                  </a:lnTo>
                  <a:lnTo>
                    <a:pt x="110" y="114"/>
                  </a:lnTo>
                  <a:lnTo>
                    <a:pt x="109" y="112"/>
                  </a:lnTo>
                  <a:lnTo>
                    <a:pt x="107" y="112"/>
                  </a:lnTo>
                  <a:lnTo>
                    <a:pt x="106" y="112"/>
                  </a:lnTo>
                  <a:lnTo>
                    <a:pt x="105" y="111"/>
                  </a:lnTo>
                  <a:lnTo>
                    <a:pt x="103" y="111"/>
                  </a:lnTo>
                  <a:lnTo>
                    <a:pt x="102" y="111"/>
                  </a:lnTo>
                  <a:lnTo>
                    <a:pt x="100" y="111"/>
                  </a:lnTo>
                  <a:lnTo>
                    <a:pt x="99" y="111"/>
                  </a:lnTo>
                  <a:lnTo>
                    <a:pt x="104" y="101"/>
                  </a:lnTo>
                  <a:lnTo>
                    <a:pt x="103" y="101"/>
                  </a:lnTo>
                  <a:lnTo>
                    <a:pt x="103" y="100"/>
                  </a:lnTo>
                  <a:lnTo>
                    <a:pt x="102" y="100"/>
                  </a:lnTo>
                  <a:lnTo>
                    <a:pt x="102" y="99"/>
                  </a:lnTo>
                  <a:lnTo>
                    <a:pt x="101" y="98"/>
                  </a:lnTo>
                  <a:lnTo>
                    <a:pt x="100" y="98"/>
                  </a:lnTo>
                  <a:lnTo>
                    <a:pt x="99" y="97"/>
                  </a:lnTo>
                  <a:lnTo>
                    <a:pt x="100" y="97"/>
                  </a:lnTo>
                  <a:lnTo>
                    <a:pt x="100" y="96"/>
                  </a:lnTo>
                  <a:lnTo>
                    <a:pt x="101" y="94"/>
                  </a:lnTo>
                  <a:lnTo>
                    <a:pt x="102" y="93"/>
                  </a:lnTo>
                  <a:lnTo>
                    <a:pt x="104" y="91"/>
                  </a:lnTo>
                  <a:lnTo>
                    <a:pt x="106" y="89"/>
                  </a:lnTo>
                  <a:lnTo>
                    <a:pt x="108" y="87"/>
                  </a:lnTo>
                  <a:lnTo>
                    <a:pt x="110" y="85"/>
                  </a:lnTo>
                  <a:lnTo>
                    <a:pt x="112" y="81"/>
                  </a:lnTo>
                  <a:lnTo>
                    <a:pt x="114" y="79"/>
                  </a:lnTo>
                  <a:lnTo>
                    <a:pt x="117" y="75"/>
                  </a:lnTo>
                  <a:lnTo>
                    <a:pt x="120" y="72"/>
                  </a:lnTo>
                  <a:lnTo>
                    <a:pt x="122" y="69"/>
                  </a:lnTo>
                  <a:lnTo>
                    <a:pt x="124" y="67"/>
                  </a:lnTo>
                  <a:lnTo>
                    <a:pt x="127" y="63"/>
                  </a:lnTo>
                  <a:lnTo>
                    <a:pt x="130" y="60"/>
                  </a:lnTo>
                  <a:lnTo>
                    <a:pt x="119" y="60"/>
                  </a:lnTo>
                  <a:lnTo>
                    <a:pt x="99" y="83"/>
                  </a:lnTo>
                  <a:lnTo>
                    <a:pt x="102" y="80"/>
                  </a:lnTo>
                  <a:lnTo>
                    <a:pt x="104" y="74"/>
                  </a:lnTo>
                  <a:lnTo>
                    <a:pt x="107" y="69"/>
                  </a:lnTo>
                  <a:lnTo>
                    <a:pt x="110" y="64"/>
                  </a:lnTo>
                  <a:lnTo>
                    <a:pt x="112" y="58"/>
                  </a:lnTo>
                  <a:lnTo>
                    <a:pt x="114" y="56"/>
                  </a:lnTo>
                  <a:lnTo>
                    <a:pt x="115" y="52"/>
                  </a:lnTo>
                  <a:lnTo>
                    <a:pt x="116" y="51"/>
                  </a:lnTo>
                  <a:lnTo>
                    <a:pt x="103" y="40"/>
                  </a:lnTo>
                  <a:lnTo>
                    <a:pt x="102" y="40"/>
                  </a:lnTo>
                  <a:lnTo>
                    <a:pt x="101" y="41"/>
                  </a:lnTo>
                  <a:lnTo>
                    <a:pt x="101" y="42"/>
                  </a:lnTo>
                  <a:lnTo>
                    <a:pt x="100" y="42"/>
                  </a:lnTo>
                  <a:lnTo>
                    <a:pt x="100" y="43"/>
                  </a:lnTo>
                  <a:lnTo>
                    <a:pt x="99" y="44"/>
                  </a:lnTo>
                  <a:lnTo>
                    <a:pt x="98" y="45"/>
                  </a:lnTo>
                  <a:lnTo>
                    <a:pt x="96" y="17"/>
                  </a:lnTo>
                  <a:lnTo>
                    <a:pt x="96" y="18"/>
                  </a:lnTo>
                  <a:lnTo>
                    <a:pt x="97" y="18"/>
                  </a:lnTo>
                  <a:lnTo>
                    <a:pt x="98" y="18"/>
                  </a:lnTo>
                  <a:lnTo>
                    <a:pt x="100" y="18"/>
                  </a:lnTo>
                  <a:lnTo>
                    <a:pt x="102" y="19"/>
                  </a:lnTo>
                  <a:lnTo>
                    <a:pt x="105" y="21"/>
                  </a:lnTo>
                  <a:lnTo>
                    <a:pt x="108" y="21"/>
                  </a:lnTo>
                  <a:lnTo>
                    <a:pt x="110" y="22"/>
                  </a:lnTo>
                  <a:lnTo>
                    <a:pt x="113" y="23"/>
                  </a:lnTo>
                  <a:lnTo>
                    <a:pt x="116" y="24"/>
                  </a:lnTo>
                  <a:lnTo>
                    <a:pt x="120" y="25"/>
                  </a:lnTo>
                  <a:lnTo>
                    <a:pt x="122" y="25"/>
                  </a:lnTo>
                  <a:lnTo>
                    <a:pt x="125" y="26"/>
                  </a:lnTo>
                  <a:lnTo>
                    <a:pt x="128" y="27"/>
                  </a:lnTo>
                  <a:lnTo>
                    <a:pt x="131" y="28"/>
                  </a:lnTo>
                  <a:lnTo>
                    <a:pt x="134" y="29"/>
                  </a:lnTo>
                  <a:lnTo>
                    <a:pt x="134" y="30"/>
                  </a:lnTo>
                  <a:lnTo>
                    <a:pt x="134" y="32"/>
                  </a:lnTo>
                  <a:lnTo>
                    <a:pt x="135" y="33"/>
                  </a:lnTo>
                  <a:lnTo>
                    <a:pt x="136" y="34"/>
                  </a:lnTo>
                  <a:lnTo>
                    <a:pt x="137" y="34"/>
                  </a:lnTo>
                  <a:lnTo>
                    <a:pt x="137" y="35"/>
                  </a:lnTo>
                  <a:lnTo>
                    <a:pt x="138" y="35"/>
                  </a:lnTo>
                  <a:lnTo>
                    <a:pt x="139" y="35"/>
                  </a:lnTo>
                  <a:lnTo>
                    <a:pt x="140" y="35"/>
                  </a:lnTo>
                  <a:lnTo>
                    <a:pt x="119" y="60"/>
                  </a:lnTo>
                  <a:lnTo>
                    <a:pt x="130" y="60"/>
                  </a:lnTo>
                  <a:lnTo>
                    <a:pt x="132" y="58"/>
                  </a:lnTo>
                  <a:lnTo>
                    <a:pt x="134" y="56"/>
                  </a:lnTo>
                  <a:lnTo>
                    <a:pt x="136" y="53"/>
                  </a:lnTo>
                  <a:lnTo>
                    <a:pt x="137" y="52"/>
                  </a:lnTo>
                  <a:lnTo>
                    <a:pt x="138" y="50"/>
                  </a:lnTo>
                  <a:lnTo>
                    <a:pt x="139" y="49"/>
                  </a:lnTo>
                  <a:lnTo>
                    <a:pt x="140" y="46"/>
                  </a:lnTo>
                  <a:lnTo>
                    <a:pt x="142" y="45"/>
                  </a:lnTo>
                  <a:lnTo>
                    <a:pt x="142" y="51"/>
                  </a:lnTo>
                  <a:lnTo>
                    <a:pt x="143" y="60"/>
                  </a:lnTo>
                  <a:lnTo>
                    <a:pt x="144" y="72"/>
                  </a:lnTo>
                  <a:lnTo>
                    <a:pt x="145" y="86"/>
                  </a:lnTo>
                  <a:lnTo>
                    <a:pt x="155" y="86"/>
                  </a:lnTo>
                  <a:lnTo>
                    <a:pt x="154" y="78"/>
                  </a:lnTo>
                  <a:lnTo>
                    <a:pt x="154" y="70"/>
                  </a:lnTo>
                  <a:lnTo>
                    <a:pt x="153" y="62"/>
                  </a:lnTo>
                  <a:lnTo>
                    <a:pt x="153" y="56"/>
                  </a:lnTo>
                  <a:lnTo>
                    <a:pt x="152" y="50"/>
                  </a:lnTo>
                  <a:lnTo>
                    <a:pt x="152" y="45"/>
                  </a:lnTo>
                  <a:lnTo>
                    <a:pt x="151" y="42"/>
                  </a:lnTo>
                  <a:lnTo>
                    <a:pt x="151" y="40"/>
                  </a:lnTo>
                  <a:lnTo>
                    <a:pt x="154" y="41"/>
                  </a:lnTo>
                  <a:lnTo>
                    <a:pt x="156" y="40"/>
                  </a:lnTo>
                  <a:lnTo>
                    <a:pt x="157" y="39"/>
                  </a:lnTo>
                  <a:lnTo>
                    <a:pt x="157" y="37"/>
                  </a:lnTo>
                  <a:lnTo>
                    <a:pt x="157" y="36"/>
                  </a:lnTo>
                  <a:lnTo>
                    <a:pt x="158" y="36"/>
                  </a:lnTo>
                  <a:lnTo>
                    <a:pt x="160" y="37"/>
                  </a:lnTo>
                  <a:lnTo>
                    <a:pt x="162" y="37"/>
                  </a:lnTo>
                  <a:lnTo>
                    <a:pt x="164" y="39"/>
                  </a:lnTo>
                  <a:lnTo>
                    <a:pt x="167" y="40"/>
                  </a:lnTo>
                  <a:lnTo>
                    <a:pt x="169" y="40"/>
                  </a:lnTo>
                  <a:lnTo>
                    <a:pt x="173" y="41"/>
                  </a:lnTo>
                  <a:lnTo>
                    <a:pt x="176" y="42"/>
                  </a:lnTo>
                  <a:lnTo>
                    <a:pt x="180" y="43"/>
                  </a:lnTo>
                  <a:lnTo>
                    <a:pt x="183" y="44"/>
                  </a:lnTo>
                  <a:lnTo>
                    <a:pt x="186" y="45"/>
                  </a:lnTo>
                  <a:lnTo>
                    <a:pt x="189" y="46"/>
                  </a:lnTo>
                  <a:lnTo>
                    <a:pt x="192" y="47"/>
                  </a:lnTo>
                  <a:lnTo>
                    <a:pt x="194" y="47"/>
                  </a:lnTo>
                  <a:lnTo>
                    <a:pt x="194" y="49"/>
                  </a:lnTo>
                  <a:lnTo>
                    <a:pt x="194" y="51"/>
                  </a:lnTo>
                  <a:lnTo>
                    <a:pt x="193" y="57"/>
                  </a:lnTo>
                  <a:lnTo>
                    <a:pt x="192" y="64"/>
                  </a:lnTo>
                  <a:lnTo>
                    <a:pt x="192" y="74"/>
                  </a:lnTo>
                  <a:lnTo>
                    <a:pt x="190" y="82"/>
                  </a:lnTo>
                  <a:lnTo>
                    <a:pt x="189" y="90"/>
                  </a:lnTo>
                  <a:lnTo>
                    <a:pt x="188" y="96"/>
                  </a:lnTo>
                  <a:lnTo>
                    <a:pt x="187" y="98"/>
                  </a:lnTo>
                  <a:lnTo>
                    <a:pt x="192" y="100"/>
                  </a:lnTo>
                  <a:lnTo>
                    <a:pt x="194" y="97"/>
                  </a:lnTo>
                  <a:lnTo>
                    <a:pt x="198" y="93"/>
                  </a:lnTo>
                  <a:lnTo>
                    <a:pt x="201" y="90"/>
                  </a:lnTo>
                  <a:lnTo>
                    <a:pt x="204" y="86"/>
                  </a:lnTo>
                  <a:lnTo>
                    <a:pt x="205" y="82"/>
                  </a:lnTo>
                  <a:lnTo>
                    <a:pt x="208" y="79"/>
                  </a:lnTo>
                  <a:lnTo>
                    <a:pt x="210" y="74"/>
                  </a:lnTo>
                  <a:lnTo>
                    <a:pt x="213" y="71"/>
                  </a:lnTo>
                  <a:lnTo>
                    <a:pt x="215" y="67"/>
                  </a:lnTo>
                  <a:lnTo>
                    <a:pt x="216" y="63"/>
                  </a:lnTo>
                  <a:lnTo>
                    <a:pt x="218" y="58"/>
                  </a:lnTo>
                  <a:lnTo>
                    <a:pt x="219" y="54"/>
                  </a:lnTo>
                  <a:lnTo>
                    <a:pt x="220" y="50"/>
                  </a:lnTo>
                  <a:lnTo>
                    <a:pt x="220" y="45"/>
                  </a:lnTo>
                  <a:lnTo>
                    <a:pt x="220" y="41"/>
                  </a:lnTo>
                  <a:lnTo>
                    <a:pt x="220" y="35"/>
                  </a:lnTo>
                  <a:lnTo>
                    <a:pt x="220" y="32"/>
                  </a:lnTo>
                  <a:lnTo>
                    <a:pt x="220" y="28"/>
                  </a:lnTo>
                  <a:lnTo>
                    <a:pt x="220" y="25"/>
                  </a:lnTo>
                  <a:lnTo>
                    <a:pt x="220" y="22"/>
                  </a:lnTo>
                  <a:lnTo>
                    <a:pt x="219" y="18"/>
                  </a:lnTo>
                  <a:lnTo>
                    <a:pt x="218" y="15"/>
                  </a:lnTo>
                  <a:lnTo>
                    <a:pt x="217" y="11"/>
                  </a:lnTo>
                  <a:lnTo>
                    <a:pt x="215" y="10"/>
                  </a:lnTo>
                  <a:lnTo>
                    <a:pt x="214" y="8"/>
                  </a:lnTo>
                  <a:lnTo>
                    <a:pt x="213" y="8"/>
                  </a:lnTo>
                  <a:lnTo>
                    <a:pt x="212" y="7"/>
                  </a:lnTo>
                  <a:lnTo>
                    <a:pt x="211" y="7"/>
                  </a:lnTo>
                  <a:lnTo>
                    <a:pt x="210" y="7"/>
                  </a:lnTo>
                  <a:lnTo>
                    <a:pt x="208" y="11"/>
                  </a:lnTo>
                  <a:lnTo>
                    <a:pt x="206" y="15"/>
                  </a:lnTo>
                  <a:lnTo>
                    <a:pt x="204" y="19"/>
                  </a:lnTo>
                  <a:lnTo>
                    <a:pt x="202" y="24"/>
                  </a:lnTo>
                  <a:lnTo>
                    <a:pt x="201" y="27"/>
                  </a:lnTo>
                  <a:lnTo>
                    <a:pt x="199" y="30"/>
                  </a:lnTo>
                  <a:lnTo>
                    <a:pt x="198" y="33"/>
                  </a:lnTo>
                  <a:lnTo>
                    <a:pt x="198" y="34"/>
                  </a:lnTo>
                  <a:lnTo>
                    <a:pt x="197" y="34"/>
                  </a:lnTo>
                  <a:lnTo>
                    <a:pt x="195" y="33"/>
                  </a:lnTo>
                  <a:lnTo>
                    <a:pt x="194" y="33"/>
                  </a:lnTo>
                  <a:lnTo>
                    <a:pt x="192" y="32"/>
                  </a:lnTo>
                  <a:lnTo>
                    <a:pt x="189" y="32"/>
                  </a:lnTo>
                  <a:lnTo>
                    <a:pt x="186" y="30"/>
                  </a:lnTo>
                  <a:lnTo>
                    <a:pt x="183" y="29"/>
                  </a:lnTo>
                  <a:lnTo>
                    <a:pt x="179" y="28"/>
                  </a:lnTo>
                  <a:lnTo>
                    <a:pt x="175" y="27"/>
                  </a:lnTo>
                  <a:lnTo>
                    <a:pt x="171" y="26"/>
                  </a:lnTo>
                  <a:lnTo>
                    <a:pt x="168" y="24"/>
                  </a:lnTo>
                  <a:lnTo>
                    <a:pt x="163" y="23"/>
                  </a:lnTo>
                  <a:lnTo>
                    <a:pt x="158" y="22"/>
                  </a:lnTo>
                  <a:lnTo>
                    <a:pt x="154" y="19"/>
                  </a:lnTo>
                  <a:lnTo>
                    <a:pt x="150" y="18"/>
                  </a:lnTo>
                  <a:lnTo>
                    <a:pt x="145" y="17"/>
                  </a:lnTo>
                  <a:lnTo>
                    <a:pt x="140" y="15"/>
                  </a:lnTo>
                  <a:lnTo>
                    <a:pt x="136" y="14"/>
                  </a:lnTo>
                  <a:lnTo>
                    <a:pt x="131" y="12"/>
                  </a:lnTo>
                  <a:lnTo>
                    <a:pt x="127" y="11"/>
                  </a:lnTo>
                  <a:lnTo>
                    <a:pt x="122" y="10"/>
                  </a:lnTo>
                  <a:lnTo>
                    <a:pt x="119" y="8"/>
                  </a:lnTo>
                  <a:lnTo>
                    <a:pt x="115" y="7"/>
                  </a:lnTo>
                  <a:lnTo>
                    <a:pt x="111" y="6"/>
                  </a:lnTo>
                  <a:lnTo>
                    <a:pt x="108" y="5"/>
                  </a:lnTo>
                  <a:lnTo>
                    <a:pt x="105" y="4"/>
                  </a:lnTo>
                  <a:lnTo>
                    <a:pt x="102" y="3"/>
                  </a:lnTo>
                  <a:lnTo>
                    <a:pt x="100" y="3"/>
                  </a:lnTo>
                  <a:lnTo>
                    <a:pt x="98" y="1"/>
                  </a:lnTo>
                  <a:lnTo>
                    <a:pt x="96" y="1"/>
                  </a:lnTo>
                  <a:lnTo>
                    <a:pt x="95" y="1"/>
                  </a:lnTo>
                  <a:lnTo>
                    <a:pt x="94" y="0"/>
                  </a:lnTo>
                  <a:lnTo>
                    <a:pt x="92" y="1"/>
                  </a:lnTo>
                  <a:lnTo>
                    <a:pt x="91" y="3"/>
                  </a:lnTo>
                  <a:lnTo>
                    <a:pt x="88" y="4"/>
                  </a:lnTo>
                  <a:lnTo>
                    <a:pt x="87" y="5"/>
                  </a:lnTo>
                  <a:lnTo>
                    <a:pt x="86" y="7"/>
                  </a:lnTo>
                  <a:lnTo>
                    <a:pt x="84" y="8"/>
                  </a:lnTo>
                  <a:lnTo>
                    <a:pt x="82" y="10"/>
                  </a:lnTo>
                  <a:lnTo>
                    <a:pt x="80" y="11"/>
                  </a:lnTo>
                  <a:lnTo>
                    <a:pt x="81" y="11"/>
                  </a:lnTo>
                  <a:lnTo>
                    <a:pt x="81" y="12"/>
                  </a:lnTo>
                  <a:lnTo>
                    <a:pt x="81" y="14"/>
                  </a:lnTo>
                  <a:lnTo>
                    <a:pt x="80" y="14"/>
                  </a:lnTo>
                  <a:lnTo>
                    <a:pt x="78" y="14"/>
                  </a:lnTo>
                  <a:lnTo>
                    <a:pt x="77" y="15"/>
                  </a:lnTo>
                  <a:lnTo>
                    <a:pt x="76" y="15"/>
                  </a:lnTo>
                  <a:lnTo>
                    <a:pt x="75" y="16"/>
                  </a:lnTo>
                  <a:lnTo>
                    <a:pt x="74" y="16"/>
                  </a:lnTo>
                  <a:lnTo>
                    <a:pt x="72" y="17"/>
                  </a:lnTo>
                  <a:lnTo>
                    <a:pt x="73" y="22"/>
                  </a:lnTo>
                  <a:lnTo>
                    <a:pt x="73" y="26"/>
                  </a:lnTo>
                  <a:lnTo>
                    <a:pt x="73" y="32"/>
                  </a:lnTo>
                  <a:lnTo>
                    <a:pt x="74" y="36"/>
                  </a:lnTo>
                  <a:lnTo>
                    <a:pt x="75" y="35"/>
                  </a:lnTo>
                  <a:lnTo>
                    <a:pt x="76" y="34"/>
                  </a:lnTo>
                  <a:lnTo>
                    <a:pt x="77" y="34"/>
                  </a:lnTo>
                  <a:lnTo>
                    <a:pt x="77" y="35"/>
                  </a:lnTo>
                  <a:lnTo>
                    <a:pt x="77" y="37"/>
                  </a:lnTo>
                  <a:lnTo>
                    <a:pt x="77" y="40"/>
                  </a:lnTo>
                  <a:lnTo>
                    <a:pt x="77" y="42"/>
                  </a:lnTo>
                  <a:lnTo>
                    <a:pt x="84" y="42"/>
                  </a:lnTo>
                  <a:lnTo>
                    <a:pt x="84" y="40"/>
                  </a:lnTo>
                  <a:lnTo>
                    <a:pt x="84" y="37"/>
                  </a:lnTo>
                  <a:lnTo>
                    <a:pt x="84" y="34"/>
                  </a:lnTo>
                  <a:lnTo>
                    <a:pt x="83" y="32"/>
                  </a:lnTo>
                  <a:lnTo>
                    <a:pt x="84" y="32"/>
                  </a:lnTo>
                  <a:lnTo>
                    <a:pt x="85" y="32"/>
                  </a:lnTo>
                  <a:lnTo>
                    <a:pt x="86" y="30"/>
                  </a:lnTo>
                  <a:lnTo>
                    <a:pt x="87" y="30"/>
                  </a:lnTo>
                  <a:lnTo>
                    <a:pt x="88" y="30"/>
                  </a:lnTo>
                  <a:lnTo>
                    <a:pt x="88" y="29"/>
                  </a:lnTo>
                  <a:lnTo>
                    <a:pt x="89" y="32"/>
                  </a:lnTo>
                  <a:lnTo>
                    <a:pt x="89" y="37"/>
                  </a:lnTo>
                  <a:lnTo>
                    <a:pt x="90" y="44"/>
                  </a:lnTo>
                  <a:lnTo>
                    <a:pt x="91" y="51"/>
                  </a:lnTo>
                  <a:lnTo>
                    <a:pt x="90" y="52"/>
                  </a:lnTo>
                  <a:lnTo>
                    <a:pt x="89" y="53"/>
                  </a:lnTo>
                  <a:lnTo>
                    <a:pt x="88" y="54"/>
                  </a:lnTo>
                  <a:lnTo>
                    <a:pt x="87" y="56"/>
                  </a:lnTo>
                  <a:lnTo>
                    <a:pt x="87" y="57"/>
                  </a:lnTo>
                  <a:lnTo>
                    <a:pt x="86" y="58"/>
                  </a:lnTo>
                  <a:lnTo>
                    <a:pt x="85" y="60"/>
                  </a:lnTo>
                  <a:lnTo>
                    <a:pt x="85" y="56"/>
                  </a:lnTo>
                  <a:lnTo>
                    <a:pt x="85" y="51"/>
                  </a:lnTo>
                  <a:lnTo>
                    <a:pt x="84" y="46"/>
                  </a:lnTo>
                  <a:lnTo>
                    <a:pt x="84" y="42"/>
                  </a:lnTo>
                  <a:lnTo>
                    <a:pt x="77" y="42"/>
                  </a:lnTo>
                  <a:lnTo>
                    <a:pt x="78" y="51"/>
                  </a:lnTo>
                  <a:lnTo>
                    <a:pt x="78" y="60"/>
                  </a:lnTo>
                  <a:lnTo>
                    <a:pt x="79" y="67"/>
                  </a:lnTo>
                  <a:lnTo>
                    <a:pt x="79" y="69"/>
                  </a:lnTo>
                  <a:lnTo>
                    <a:pt x="79" y="70"/>
                  </a:lnTo>
                  <a:lnTo>
                    <a:pt x="78" y="71"/>
                  </a:lnTo>
                  <a:lnTo>
                    <a:pt x="78" y="72"/>
                  </a:lnTo>
                  <a:lnTo>
                    <a:pt x="77" y="74"/>
                  </a:lnTo>
                  <a:lnTo>
                    <a:pt x="76" y="74"/>
                  </a:lnTo>
                  <a:lnTo>
                    <a:pt x="76" y="75"/>
                  </a:lnTo>
                  <a:lnTo>
                    <a:pt x="76" y="76"/>
                  </a:lnTo>
                  <a:lnTo>
                    <a:pt x="75" y="76"/>
                  </a:lnTo>
                  <a:lnTo>
                    <a:pt x="75" y="78"/>
                  </a:lnTo>
                  <a:lnTo>
                    <a:pt x="63" y="71"/>
                  </a:lnTo>
                  <a:lnTo>
                    <a:pt x="62" y="71"/>
                  </a:lnTo>
                  <a:lnTo>
                    <a:pt x="61" y="72"/>
                  </a:lnTo>
                  <a:lnTo>
                    <a:pt x="59" y="74"/>
                  </a:lnTo>
                  <a:lnTo>
                    <a:pt x="57" y="74"/>
                  </a:lnTo>
                  <a:lnTo>
                    <a:pt x="55" y="76"/>
                  </a:lnTo>
                  <a:lnTo>
                    <a:pt x="51" y="79"/>
                  </a:lnTo>
                  <a:lnTo>
                    <a:pt x="48" y="82"/>
                  </a:lnTo>
                  <a:lnTo>
                    <a:pt x="44" y="85"/>
                  </a:lnTo>
                  <a:lnTo>
                    <a:pt x="41" y="87"/>
                  </a:lnTo>
                  <a:lnTo>
                    <a:pt x="38" y="89"/>
                  </a:lnTo>
                  <a:lnTo>
                    <a:pt x="34" y="92"/>
                  </a:lnTo>
                  <a:lnTo>
                    <a:pt x="31" y="94"/>
                  </a:lnTo>
                  <a:lnTo>
                    <a:pt x="28" y="96"/>
                  </a:lnTo>
                  <a:lnTo>
                    <a:pt x="27" y="98"/>
                  </a:lnTo>
                  <a:lnTo>
                    <a:pt x="26" y="99"/>
                  </a:lnTo>
                  <a:lnTo>
                    <a:pt x="25" y="100"/>
                  </a:lnTo>
                  <a:lnTo>
                    <a:pt x="26" y="101"/>
                  </a:lnTo>
                  <a:lnTo>
                    <a:pt x="28" y="103"/>
                  </a:lnTo>
                  <a:lnTo>
                    <a:pt x="29" y="104"/>
                  </a:lnTo>
                  <a:lnTo>
                    <a:pt x="30" y="105"/>
                  </a:lnTo>
                  <a:lnTo>
                    <a:pt x="32" y="105"/>
                  </a:lnTo>
                  <a:lnTo>
                    <a:pt x="34" y="107"/>
                  </a:lnTo>
                  <a:lnTo>
                    <a:pt x="35" y="108"/>
                  </a:lnTo>
                  <a:lnTo>
                    <a:pt x="37" y="109"/>
                  </a:lnTo>
                  <a:lnTo>
                    <a:pt x="39" y="109"/>
                  </a:lnTo>
                  <a:lnTo>
                    <a:pt x="41" y="109"/>
                  </a:lnTo>
                  <a:lnTo>
                    <a:pt x="41" y="108"/>
                  </a:lnTo>
                  <a:lnTo>
                    <a:pt x="43" y="107"/>
                  </a:lnTo>
                  <a:lnTo>
                    <a:pt x="45" y="107"/>
                  </a:lnTo>
                  <a:lnTo>
                    <a:pt x="47" y="105"/>
                  </a:lnTo>
                  <a:lnTo>
                    <a:pt x="49" y="105"/>
                  </a:lnTo>
                  <a:lnTo>
                    <a:pt x="51" y="105"/>
                  </a:lnTo>
                  <a:lnTo>
                    <a:pt x="50" y="110"/>
                  </a:lnTo>
                  <a:lnTo>
                    <a:pt x="49" y="115"/>
                  </a:lnTo>
                  <a:lnTo>
                    <a:pt x="49" y="119"/>
                  </a:lnTo>
                  <a:lnTo>
                    <a:pt x="48" y="124"/>
                  </a:lnTo>
                  <a:lnTo>
                    <a:pt x="48" y="128"/>
                  </a:lnTo>
                  <a:lnTo>
                    <a:pt x="48" y="133"/>
                  </a:lnTo>
                  <a:lnTo>
                    <a:pt x="47" y="137"/>
                  </a:lnTo>
                  <a:lnTo>
                    <a:pt x="46" y="142"/>
                  </a:lnTo>
                  <a:lnTo>
                    <a:pt x="44" y="143"/>
                  </a:lnTo>
                  <a:lnTo>
                    <a:pt x="42" y="143"/>
                  </a:lnTo>
                  <a:lnTo>
                    <a:pt x="41" y="143"/>
                  </a:lnTo>
                  <a:lnTo>
                    <a:pt x="40" y="144"/>
                  </a:lnTo>
                  <a:lnTo>
                    <a:pt x="38" y="144"/>
                  </a:lnTo>
                  <a:lnTo>
                    <a:pt x="36" y="145"/>
                  </a:lnTo>
                  <a:lnTo>
                    <a:pt x="35" y="146"/>
                  </a:lnTo>
                  <a:lnTo>
                    <a:pt x="33" y="146"/>
                  </a:lnTo>
                  <a:lnTo>
                    <a:pt x="31" y="147"/>
                  </a:lnTo>
                  <a:lnTo>
                    <a:pt x="30" y="147"/>
                  </a:lnTo>
                  <a:lnTo>
                    <a:pt x="28" y="147"/>
                  </a:lnTo>
                  <a:lnTo>
                    <a:pt x="28" y="149"/>
                  </a:lnTo>
                  <a:lnTo>
                    <a:pt x="27" y="149"/>
                  </a:lnTo>
                  <a:lnTo>
                    <a:pt x="25" y="149"/>
                  </a:lnTo>
                  <a:lnTo>
                    <a:pt x="24" y="149"/>
                  </a:lnTo>
                  <a:lnTo>
                    <a:pt x="22" y="149"/>
                  </a:lnTo>
                  <a:lnTo>
                    <a:pt x="21" y="150"/>
                  </a:lnTo>
                  <a:lnTo>
                    <a:pt x="19" y="150"/>
                  </a:lnTo>
                  <a:lnTo>
                    <a:pt x="18" y="151"/>
                  </a:lnTo>
                  <a:lnTo>
                    <a:pt x="17" y="151"/>
                  </a:lnTo>
                  <a:lnTo>
                    <a:pt x="15" y="152"/>
                  </a:lnTo>
                  <a:lnTo>
                    <a:pt x="14" y="152"/>
                  </a:lnTo>
                  <a:lnTo>
                    <a:pt x="13" y="153"/>
                  </a:lnTo>
                  <a:lnTo>
                    <a:pt x="12" y="154"/>
                  </a:lnTo>
                  <a:lnTo>
                    <a:pt x="11" y="154"/>
                  </a:lnTo>
                  <a:lnTo>
                    <a:pt x="10" y="154"/>
                  </a:lnTo>
                  <a:lnTo>
                    <a:pt x="9" y="154"/>
                  </a:lnTo>
                  <a:lnTo>
                    <a:pt x="8" y="155"/>
                  </a:lnTo>
                  <a:lnTo>
                    <a:pt x="7" y="155"/>
                  </a:lnTo>
                  <a:lnTo>
                    <a:pt x="6" y="155"/>
                  </a:lnTo>
                  <a:lnTo>
                    <a:pt x="6" y="156"/>
                  </a:lnTo>
                  <a:lnTo>
                    <a:pt x="6" y="157"/>
                  </a:lnTo>
                  <a:lnTo>
                    <a:pt x="5" y="158"/>
                  </a:lnTo>
                  <a:lnTo>
                    <a:pt x="4" y="160"/>
                  </a:lnTo>
                  <a:lnTo>
                    <a:pt x="3" y="160"/>
                  </a:lnTo>
                  <a:lnTo>
                    <a:pt x="2" y="161"/>
                  </a:lnTo>
                  <a:lnTo>
                    <a:pt x="1" y="162"/>
                  </a:lnTo>
                  <a:lnTo>
                    <a:pt x="0" y="163"/>
                  </a:lnTo>
                  <a:lnTo>
                    <a:pt x="1" y="163"/>
                  </a:lnTo>
                  <a:lnTo>
                    <a:pt x="3" y="163"/>
                  </a:lnTo>
                  <a:lnTo>
                    <a:pt x="6" y="163"/>
                  </a:lnTo>
                  <a:lnTo>
                    <a:pt x="9" y="163"/>
                  </a:lnTo>
                  <a:lnTo>
                    <a:pt x="14" y="163"/>
                  </a:lnTo>
                  <a:lnTo>
                    <a:pt x="21" y="163"/>
                  </a:lnTo>
                  <a:lnTo>
                    <a:pt x="28" y="163"/>
                  </a:lnTo>
                  <a:lnTo>
                    <a:pt x="35" y="163"/>
                  </a:lnTo>
                  <a:lnTo>
                    <a:pt x="42" y="163"/>
                  </a:lnTo>
                  <a:lnTo>
                    <a:pt x="51" y="163"/>
                  </a:lnTo>
                  <a:lnTo>
                    <a:pt x="60" y="163"/>
                  </a:lnTo>
                  <a:lnTo>
                    <a:pt x="70" y="163"/>
                  </a:lnTo>
                  <a:lnTo>
                    <a:pt x="79" y="163"/>
                  </a:lnTo>
                  <a:lnTo>
                    <a:pt x="89" y="163"/>
                  </a:lnTo>
                  <a:lnTo>
                    <a:pt x="99" y="163"/>
                  </a:lnTo>
                  <a:lnTo>
                    <a:pt x="110" y="163"/>
                  </a:lnTo>
                  <a:lnTo>
                    <a:pt x="120" y="163"/>
                  </a:lnTo>
                  <a:lnTo>
                    <a:pt x="130" y="163"/>
                  </a:lnTo>
                  <a:lnTo>
                    <a:pt x="139" y="163"/>
                  </a:lnTo>
                  <a:lnTo>
                    <a:pt x="150" y="163"/>
                  </a:lnTo>
                  <a:lnTo>
                    <a:pt x="159" y="163"/>
                  </a:lnTo>
                  <a:lnTo>
                    <a:pt x="168" y="163"/>
                  </a:lnTo>
                  <a:lnTo>
                    <a:pt x="176" y="163"/>
                  </a:lnTo>
                  <a:lnTo>
                    <a:pt x="185" y="163"/>
                  </a:lnTo>
                  <a:lnTo>
                    <a:pt x="192" y="163"/>
                  </a:lnTo>
                  <a:lnTo>
                    <a:pt x="198" y="163"/>
                  </a:lnTo>
                  <a:lnTo>
                    <a:pt x="204" y="163"/>
                  </a:lnTo>
                  <a:lnTo>
                    <a:pt x="209" y="163"/>
                  </a:lnTo>
                  <a:lnTo>
                    <a:pt x="213" y="163"/>
                  </a:lnTo>
                  <a:lnTo>
                    <a:pt x="216" y="163"/>
                  </a:lnTo>
                  <a:lnTo>
                    <a:pt x="218" y="163"/>
                  </a:lnTo>
                  <a:lnTo>
                    <a:pt x="219" y="163"/>
                  </a:lnTo>
                  <a:lnTo>
                    <a:pt x="217" y="162"/>
                  </a:lnTo>
                  <a:lnTo>
                    <a:pt x="216" y="161"/>
                  </a:lnTo>
                  <a:lnTo>
                    <a:pt x="214" y="160"/>
                  </a:lnTo>
                  <a:lnTo>
                    <a:pt x="213" y="158"/>
                  </a:lnTo>
                  <a:lnTo>
                    <a:pt x="211" y="157"/>
                  </a:lnTo>
                  <a:lnTo>
                    <a:pt x="210" y="157"/>
                  </a:lnTo>
                  <a:lnTo>
                    <a:pt x="208" y="156"/>
                  </a:lnTo>
                  <a:lnTo>
                    <a:pt x="206" y="155"/>
                  </a:lnTo>
                  <a:lnTo>
                    <a:pt x="205" y="154"/>
                  </a:lnTo>
                  <a:lnTo>
                    <a:pt x="204" y="153"/>
                  </a:lnTo>
                  <a:lnTo>
                    <a:pt x="203" y="152"/>
                  </a:lnTo>
                  <a:lnTo>
                    <a:pt x="201" y="152"/>
                  </a:lnTo>
                  <a:lnTo>
                    <a:pt x="199" y="151"/>
                  </a:lnTo>
                  <a:lnTo>
                    <a:pt x="198" y="150"/>
                  </a:lnTo>
                  <a:lnTo>
                    <a:pt x="196" y="149"/>
                  </a:lnTo>
                  <a:lnTo>
                    <a:pt x="194" y="149"/>
                  </a:lnTo>
                  <a:lnTo>
                    <a:pt x="192" y="149"/>
                  </a:lnTo>
                  <a:lnTo>
                    <a:pt x="192" y="147"/>
                  </a:lnTo>
                  <a:lnTo>
                    <a:pt x="190" y="147"/>
                  </a:lnTo>
                  <a:lnTo>
                    <a:pt x="188" y="146"/>
                  </a:lnTo>
                  <a:lnTo>
                    <a:pt x="186" y="146"/>
                  </a:lnTo>
                  <a:lnTo>
                    <a:pt x="184" y="146"/>
                  </a:lnTo>
                  <a:lnTo>
                    <a:pt x="183" y="146"/>
                  </a:lnTo>
                  <a:lnTo>
                    <a:pt x="181" y="14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4" name="Freeform 5"/>
            <p:cNvSpPr>
              <a:spLocks/>
            </p:cNvSpPr>
            <p:nvPr/>
          </p:nvSpPr>
          <p:spPr bwMode="auto">
            <a:xfrm>
              <a:off x="1992313" y="1681163"/>
              <a:ext cx="44450" cy="158750"/>
            </a:xfrm>
            <a:custGeom>
              <a:avLst/>
              <a:gdLst>
                <a:gd name="T0" fmla="*/ 19 w 21"/>
                <a:gd name="T1" fmla="*/ 0 h 73"/>
                <a:gd name="T2" fmla="*/ 19 w 21"/>
                <a:gd name="T3" fmla="*/ 0 h 73"/>
                <a:gd name="T4" fmla="*/ 19 w 21"/>
                <a:gd name="T5" fmla="*/ 1 h 73"/>
                <a:gd name="T6" fmla="*/ 19 w 21"/>
                <a:gd name="T7" fmla="*/ 3 h 73"/>
                <a:gd name="T8" fmla="*/ 19 w 21"/>
                <a:gd name="T9" fmla="*/ 5 h 73"/>
                <a:gd name="T10" fmla="*/ 19 w 21"/>
                <a:gd name="T11" fmla="*/ 7 h 73"/>
                <a:gd name="T12" fmla="*/ 19 w 21"/>
                <a:gd name="T13" fmla="*/ 11 h 73"/>
                <a:gd name="T14" fmla="*/ 19 w 21"/>
                <a:gd name="T15" fmla="*/ 15 h 73"/>
                <a:gd name="T16" fmla="*/ 19 w 21"/>
                <a:gd name="T17" fmla="*/ 18 h 73"/>
                <a:gd name="T18" fmla="*/ 18 w 21"/>
                <a:gd name="T19" fmla="*/ 24 h 73"/>
                <a:gd name="T20" fmla="*/ 17 w 21"/>
                <a:gd name="T21" fmla="*/ 30 h 73"/>
                <a:gd name="T22" fmla="*/ 15 w 21"/>
                <a:gd name="T23" fmla="*/ 35 h 73"/>
                <a:gd name="T24" fmla="*/ 13 w 21"/>
                <a:gd name="T25" fmla="*/ 42 h 73"/>
                <a:gd name="T26" fmla="*/ 10 w 21"/>
                <a:gd name="T27" fmla="*/ 49 h 73"/>
                <a:gd name="T28" fmla="*/ 8 w 21"/>
                <a:gd name="T29" fmla="*/ 56 h 73"/>
                <a:gd name="T30" fmla="*/ 4 w 21"/>
                <a:gd name="T31" fmla="*/ 63 h 73"/>
                <a:gd name="T32" fmla="*/ 0 w 21"/>
                <a:gd name="T33" fmla="*/ 73 h 73"/>
                <a:gd name="T34" fmla="*/ 0 w 21"/>
                <a:gd name="T35" fmla="*/ 72 h 73"/>
                <a:gd name="T36" fmla="*/ 1 w 21"/>
                <a:gd name="T37" fmla="*/ 70 h 73"/>
                <a:gd name="T38" fmla="*/ 3 w 21"/>
                <a:gd name="T39" fmla="*/ 68 h 73"/>
                <a:gd name="T40" fmla="*/ 5 w 21"/>
                <a:gd name="T41" fmla="*/ 65 h 73"/>
                <a:gd name="T42" fmla="*/ 8 w 21"/>
                <a:gd name="T43" fmla="*/ 61 h 73"/>
                <a:gd name="T44" fmla="*/ 10 w 21"/>
                <a:gd name="T45" fmla="*/ 58 h 73"/>
                <a:gd name="T46" fmla="*/ 12 w 21"/>
                <a:gd name="T47" fmla="*/ 52 h 73"/>
                <a:gd name="T48" fmla="*/ 14 w 21"/>
                <a:gd name="T49" fmla="*/ 48 h 73"/>
                <a:gd name="T50" fmla="*/ 17 w 21"/>
                <a:gd name="T51" fmla="*/ 42 h 73"/>
                <a:gd name="T52" fmla="*/ 19 w 21"/>
                <a:gd name="T53" fmla="*/ 37 h 73"/>
                <a:gd name="T54" fmla="*/ 20 w 21"/>
                <a:gd name="T55" fmla="*/ 30 h 73"/>
                <a:gd name="T56" fmla="*/ 21 w 21"/>
                <a:gd name="T57" fmla="*/ 24 h 73"/>
                <a:gd name="T58" fmla="*/ 21 w 21"/>
                <a:gd name="T59" fmla="*/ 17 h 73"/>
                <a:gd name="T60" fmla="*/ 21 w 21"/>
                <a:gd name="T61" fmla="*/ 11 h 73"/>
                <a:gd name="T62" fmla="*/ 20 w 21"/>
                <a:gd name="T63" fmla="*/ 6 h 73"/>
                <a:gd name="T64" fmla="*/ 19 w 21"/>
                <a:gd name="T65" fmla="*/ 0 h 7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1"/>
                <a:gd name="T100" fmla="*/ 0 h 73"/>
                <a:gd name="T101" fmla="*/ 21 w 21"/>
                <a:gd name="T102" fmla="*/ 73 h 7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1" h="73">
                  <a:moveTo>
                    <a:pt x="19" y="0"/>
                  </a:moveTo>
                  <a:lnTo>
                    <a:pt x="19" y="0"/>
                  </a:lnTo>
                  <a:lnTo>
                    <a:pt x="19" y="1"/>
                  </a:lnTo>
                  <a:lnTo>
                    <a:pt x="19" y="3"/>
                  </a:lnTo>
                  <a:lnTo>
                    <a:pt x="19" y="5"/>
                  </a:lnTo>
                  <a:lnTo>
                    <a:pt x="19" y="7"/>
                  </a:lnTo>
                  <a:lnTo>
                    <a:pt x="19" y="11"/>
                  </a:lnTo>
                  <a:lnTo>
                    <a:pt x="19" y="15"/>
                  </a:lnTo>
                  <a:lnTo>
                    <a:pt x="19" y="18"/>
                  </a:lnTo>
                  <a:lnTo>
                    <a:pt x="18" y="24"/>
                  </a:lnTo>
                  <a:lnTo>
                    <a:pt x="17" y="30"/>
                  </a:lnTo>
                  <a:lnTo>
                    <a:pt x="15" y="35"/>
                  </a:lnTo>
                  <a:lnTo>
                    <a:pt x="13" y="42"/>
                  </a:lnTo>
                  <a:lnTo>
                    <a:pt x="10" y="49"/>
                  </a:lnTo>
                  <a:lnTo>
                    <a:pt x="8" y="56"/>
                  </a:lnTo>
                  <a:lnTo>
                    <a:pt x="4" y="63"/>
                  </a:lnTo>
                  <a:lnTo>
                    <a:pt x="0" y="73"/>
                  </a:lnTo>
                  <a:lnTo>
                    <a:pt x="0" y="72"/>
                  </a:lnTo>
                  <a:lnTo>
                    <a:pt x="1" y="70"/>
                  </a:lnTo>
                  <a:lnTo>
                    <a:pt x="3" y="68"/>
                  </a:lnTo>
                  <a:lnTo>
                    <a:pt x="5" y="65"/>
                  </a:lnTo>
                  <a:lnTo>
                    <a:pt x="8" y="61"/>
                  </a:lnTo>
                  <a:lnTo>
                    <a:pt x="10" y="58"/>
                  </a:lnTo>
                  <a:lnTo>
                    <a:pt x="12" y="52"/>
                  </a:lnTo>
                  <a:lnTo>
                    <a:pt x="14" y="48"/>
                  </a:lnTo>
                  <a:lnTo>
                    <a:pt x="17" y="42"/>
                  </a:lnTo>
                  <a:lnTo>
                    <a:pt x="19" y="37"/>
                  </a:lnTo>
                  <a:lnTo>
                    <a:pt x="20" y="30"/>
                  </a:lnTo>
                  <a:lnTo>
                    <a:pt x="21" y="24"/>
                  </a:lnTo>
                  <a:lnTo>
                    <a:pt x="21" y="17"/>
                  </a:lnTo>
                  <a:lnTo>
                    <a:pt x="21" y="11"/>
                  </a:lnTo>
                  <a:lnTo>
                    <a:pt x="20" y="6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6" name="Freeform 6"/>
            <p:cNvSpPr>
              <a:spLocks/>
            </p:cNvSpPr>
            <p:nvPr/>
          </p:nvSpPr>
          <p:spPr bwMode="auto">
            <a:xfrm>
              <a:off x="1789113" y="1657350"/>
              <a:ext cx="212725" cy="77788"/>
            </a:xfrm>
            <a:custGeom>
              <a:avLst/>
              <a:gdLst>
                <a:gd name="T0" fmla="*/ 100 w 100"/>
                <a:gd name="T1" fmla="*/ 36 h 36"/>
                <a:gd name="T2" fmla="*/ 0 w 100"/>
                <a:gd name="T3" fmla="*/ 3 h 36"/>
                <a:gd name="T4" fmla="*/ 0 w 100"/>
                <a:gd name="T5" fmla="*/ 0 h 36"/>
                <a:gd name="T6" fmla="*/ 100 w 100"/>
                <a:gd name="T7" fmla="*/ 36 h 3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0"/>
                <a:gd name="T13" fmla="*/ 0 h 36"/>
                <a:gd name="T14" fmla="*/ 100 w 100"/>
                <a:gd name="T15" fmla="*/ 36 h 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0" h="36">
                  <a:moveTo>
                    <a:pt x="100" y="36"/>
                  </a:moveTo>
                  <a:lnTo>
                    <a:pt x="0" y="3"/>
                  </a:lnTo>
                  <a:lnTo>
                    <a:pt x="0" y="0"/>
                  </a:lnTo>
                  <a:lnTo>
                    <a:pt x="100" y="36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7" name="Freeform 7"/>
            <p:cNvSpPr>
              <a:spLocks/>
            </p:cNvSpPr>
            <p:nvPr/>
          </p:nvSpPr>
          <p:spPr bwMode="auto">
            <a:xfrm>
              <a:off x="1890713" y="1719263"/>
              <a:ext cx="11112" cy="6350"/>
            </a:xfrm>
            <a:custGeom>
              <a:avLst/>
              <a:gdLst>
                <a:gd name="T0" fmla="*/ 2 w 5"/>
                <a:gd name="T1" fmla="*/ 3 h 3"/>
                <a:gd name="T2" fmla="*/ 3 w 5"/>
                <a:gd name="T3" fmla="*/ 3 h 3"/>
                <a:gd name="T4" fmla="*/ 4 w 5"/>
                <a:gd name="T5" fmla="*/ 3 h 3"/>
                <a:gd name="T6" fmla="*/ 5 w 5"/>
                <a:gd name="T7" fmla="*/ 2 h 3"/>
                <a:gd name="T8" fmla="*/ 5 w 5"/>
                <a:gd name="T9" fmla="*/ 1 h 3"/>
                <a:gd name="T10" fmla="*/ 4 w 5"/>
                <a:gd name="T11" fmla="*/ 1 h 3"/>
                <a:gd name="T12" fmla="*/ 3 w 5"/>
                <a:gd name="T13" fmla="*/ 1 h 3"/>
                <a:gd name="T14" fmla="*/ 2 w 5"/>
                <a:gd name="T15" fmla="*/ 0 h 3"/>
                <a:gd name="T16" fmla="*/ 2 w 5"/>
                <a:gd name="T17" fmla="*/ 1 h 3"/>
                <a:gd name="T18" fmla="*/ 1 w 5"/>
                <a:gd name="T19" fmla="*/ 1 h 3"/>
                <a:gd name="T20" fmla="*/ 0 w 5"/>
                <a:gd name="T21" fmla="*/ 1 h 3"/>
                <a:gd name="T22" fmla="*/ 0 w 5"/>
                <a:gd name="T23" fmla="*/ 2 h 3"/>
                <a:gd name="T24" fmla="*/ 1 w 5"/>
                <a:gd name="T25" fmla="*/ 3 h 3"/>
                <a:gd name="T26" fmla="*/ 2 w 5"/>
                <a:gd name="T27" fmla="*/ 3 h 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5"/>
                <a:gd name="T43" fmla="*/ 0 h 3"/>
                <a:gd name="T44" fmla="*/ 5 w 5"/>
                <a:gd name="T45" fmla="*/ 3 h 3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5" h="3">
                  <a:moveTo>
                    <a:pt x="2" y="3"/>
                  </a:moveTo>
                  <a:lnTo>
                    <a:pt x="3" y="3"/>
                  </a:lnTo>
                  <a:lnTo>
                    <a:pt x="4" y="3"/>
                  </a:lnTo>
                  <a:lnTo>
                    <a:pt x="5" y="2"/>
                  </a:lnTo>
                  <a:lnTo>
                    <a:pt x="5" y="1"/>
                  </a:lnTo>
                  <a:lnTo>
                    <a:pt x="4" y="1"/>
                  </a:lnTo>
                  <a:lnTo>
                    <a:pt x="3" y="1"/>
                  </a:lnTo>
                  <a:lnTo>
                    <a:pt x="2" y="0"/>
                  </a:lnTo>
                  <a:lnTo>
                    <a:pt x="2" y="1"/>
                  </a:lnTo>
                  <a:lnTo>
                    <a:pt x="1" y="1"/>
                  </a:lnTo>
                  <a:lnTo>
                    <a:pt x="0" y="1"/>
                  </a:lnTo>
                  <a:lnTo>
                    <a:pt x="0" y="2"/>
                  </a:lnTo>
                  <a:lnTo>
                    <a:pt x="1" y="3"/>
                  </a:lnTo>
                  <a:lnTo>
                    <a:pt x="2" y="3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8" name="Freeform 8"/>
            <p:cNvSpPr>
              <a:spLocks/>
            </p:cNvSpPr>
            <p:nvPr/>
          </p:nvSpPr>
          <p:spPr bwMode="auto">
            <a:xfrm>
              <a:off x="1762125" y="1898650"/>
              <a:ext cx="46038" cy="36513"/>
            </a:xfrm>
            <a:custGeom>
              <a:avLst/>
              <a:gdLst>
                <a:gd name="T0" fmla="*/ 1 w 22"/>
                <a:gd name="T1" fmla="*/ 0 h 17"/>
                <a:gd name="T2" fmla="*/ 0 w 22"/>
                <a:gd name="T3" fmla="*/ 17 h 17"/>
                <a:gd name="T4" fmla="*/ 22 w 22"/>
                <a:gd name="T5" fmla="*/ 2 h 17"/>
                <a:gd name="T6" fmla="*/ 1 w 22"/>
                <a:gd name="T7" fmla="*/ 0 h 1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2"/>
                <a:gd name="T13" fmla="*/ 0 h 17"/>
                <a:gd name="T14" fmla="*/ 22 w 22"/>
                <a:gd name="T15" fmla="*/ 17 h 1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2" h="17">
                  <a:moveTo>
                    <a:pt x="1" y="0"/>
                  </a:moveTo>
                  <a:lnTo>
                    <a:pt x="0" y="17"/>
                  </a:lnTo>
                  <a:lnTo>
                    <a:pt x="22" y="2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9" name="Freeform 9"/>
            <p:cNvSpPr>
              <a:spLocks/>
            </p:cNvSpPr>
            <p:nvPr/>
          </p:nvSpPr>
          <p:spPr bwMode="auto">
            <a:xfrm>
              <a:off x="1778000" y="1962150"/>
              <a:ext cx="176213" cy="28575"/>
            </a:xfrm>
            <a:custGeom>
              <a:avLst/>
              <a:gdLst>
                <a:gd name="T0" fmla="*/ 0 w 83"/>
                <a:gd name="T1" fmla="*/ 6 h 13"/>
                <a:gd name="T2" fmla="*/ 1 w 83"/>
                <a:gd name="T3" fmla="*/ 6 h 13"/>
                <a:gd name="T4" fmla="*/ 3 w 83"/>
                <a:gd name="T5" fmla="*/ 5 h 13"/>
                <a:gd name="T6" fmla="*/ 7 w 83"/>
                <a:gd name="T7" fmla="*/ 4 h 13"/>
                <a:gd name="T8" fmla="*/ 10 w 83"/>
                <a:gd name="T9" fmla="*/ 4 h 13"/>
                <a:gd name="T10" fmla="*/ 13 w 83"/>
                <a:gd name="T11" fmla="*/ 3 h 13"/>
                <a:gd name="T12" fmla="*/ 15 w 83"/>
                <a:gd name="T13" fmla="*/ 1 h 13"/>
                <a:gd name="T14" fmla="*/ 17 w 83"/>
                <a:gd name="T15" fmla="*/ 0 h 13"/>
                <a:gd name="T16" fmla="*/ 18 w 83"/>
                <a:gd name="T17" fmla="*/ 0 h 13"/>
                <a:gd name="T18" fmla="*/ 29 w 83"/>
                <a:gd name="T19" fmla="*/ 4 h 13"/>
                <a:gd name="T20" fmla="*/ 60 w 83"/>
                <a:gd name="T21" fmla="*/ 4 h 13"/>
                <a:gd name="T22" fmla="*/ 66 w 83"/>
                <a:gd name="T23" fmla="*/ 11 h 13"/>
                <a:gd name="T24" fmla="*/ 83 w 83"/>
                <a:gd name="T25" fmla="*/ 8 h 13"/>
                <a:gd name="T26" fmla="*/ 63 w 83"/>
                <a:gd name="T27" fmla="*/ 13 h 13"/>
                <a:gd name="T28" fmla="*/ 56 w 83"/>
                <a:gd name="T29" fmla="*/ 8 h 13"/>
                <a:gd name="T30" fmla="*/ 18 w 83"/>
                <a:gd name="T31" fmla="*/ 12 h 13"/>
                <a:gd name="T32" fmla="*/ 23 w 83"/>
                <a:gd name="T33" fmla="*/ 6 h 13"/>
                <a:gd name="T34" fmla="*/ 0 w 83"/>
                <a:gd name="T35" fmla="*/ 6 h 1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83"/>
                <a:gd name="T55" fmla="*/ 0 h 13"/>
                <a:gd name="T56" fmla="*/ 83 w 83"/>
                <a:gd name="T57" fmla="*/ 13 h 1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83" h="13">
                  <a:moveTo>
                    <a:pt x="0" y="6"/>
                  </a:moveTo>
                  <a:lnTo>
                    <a:pt x="1" y="6"/>
                  </a:lnTo>
                  <a:lnTo>
                    <a:pt x="3" y="5"/>
                  </a:lnTo>
                  <a:lnTo>
                    <a:pt x="7" y="4"/>
                  </a:lnTo>
                  <a:lnTo>
                    <a:pt x="10" y="4"/>
                  </a:lnTo>
                  <a:lnTo>
                    <a:pt x="13" y="3"/>
                  </a:lnTo>
                  <a:lnTo>
                    <a:pt x="15" y="1"/>
                  </a:lnTo>
                  <a:lnTo>
                    <a:pt x="17" y="0"/>
                  </a:lnTo>
                  <a:lnTo>
                    <a:pt x="18" y="0"/>
                  </a:lnTo>
                  <a:lnTo>
                    <a:pt x="29" y="4"/>
                  </a:lnTo>
                  <a:lnTo>
                    <a:pt x="60" y="4"/>
                  </a:lnTo>
                  <a:lnTo>
                    <a:pt x="66" y="11"/>
                  </a:lnTo>
                  <a:lnTo>
                    <a:pt x="83" y="8"/>
                  </a:lnTo>
                  <a:lnTo>
                    <a:pt x="63" y="13"/>
                  </a:lnTo>
                  <a:lnTo>
                    <a:pt x="56" y="8"/>
                  </a:lnTo>
                  <a:lnTo>
                    <a:pt x="18" y="12"/>
                  </a:lnTo>
                  <a:lnTo>
                    <a:pt x="23" y="6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0" name="Freeform 10"/>
            <p:cNvSpPr>
              <a:spLocks/>
            </p:cNvSpPr>
            <p:nvPr/>
          </p:nvSpPr>
          <p:spPr bwMode="auto">
            <a:xfrm>
              <a:off x="1958975" y="1979613"/>
              <a:ext cx="42863" cy="9525"/>
            </a:xfrm>
            <a:custGeom>
              <a:avLst/>
              <a:gdLst>
                <a:gd name="T0" fmla="*/ 0 w 20"/>
                <a:gd name="T1" fmla="*/ 4 h 4"/>
                <a:gd name="T2" fmla="*/ 1 w 20"/>
                <a:gd name="T3" fmla="*/ 4 h 4"/>
                <a:gd name="T4" fmla="*/ 3 w 20"/>
                <a:gd name="T5" fmla="*/ 4 h 4"/>
                <a:gd name="T6" fmla="*/ 5 w 20"/>
                <a:gd name="T7" fmla="*/ 3 h 4"/>
                <a:gd name="T8" fmla="*/ 8 w 20"/>
                <a:gd name="T9" fmla="*/ 2 h 4"/>
                <a:gd name="T10" fmla="*/ 11 w 20"/>
                <a:gd name="T11" fmla="*/ 2 h 4"/>
                <a:gd name="T12" fmla="*/ 13 w 20"/>
                <a:gd name="T13" fmla="*/ 0 h 4"/>
                <a:gd name="T14" fmla="*/ 15 w 20"/>
                <a:gd name="T15" fmla="*/ 0 h 4"/>
                <a:gd name="T16" fmla="*/ 20 w 20"/>
                <a:gd name="T17" fmla="*/ 3 h 4"/>
                <a:gd name="T18" fmla="*/ 0 w 20"/>
                <a:gd name="T19" fmla="*/ 4 h 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0"/>
                <a:gd name="T31" fmla="*/ 0 h 4"/>
                <a:gd name="T32" fmla="*/ 20 w 20"/>
                <a:gd name="T33" fmla="*/ 4 h 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0" h="4">
                  <a:moveTo>
                    <a:pt x="0" y="4"/>
                  </a:moveTo>
                  <a:lnTo>
                    <a:pt x="1" y="4"/>
                  </a:lnTo>
                  <a:lnTo>
                    <a:pt x="3" y="4"/>
                  </a:lnTo>
                  <a:lnTo>
                    <a:pt x="5" y="3"/>
                  </a:lnTo>
                  <a:lnTo>
                    <a:pt x="8" y="2"/>
                  </a:lnTo>
                  <a:lnTo>
                    <a:pt x="11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20" y="3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1" name="Freeform 11"/>
            <p:cNvSpPr>
              <a:spLocks/>
            </p:cNvSpPr>
            <p:nvPr/>
          </p:nvSpPr>
          <p:spPr bwMode="auto">
            <a:xfrm>
              <a:off x="1747838" y="1743075"/>
              <a:ext cx="71437" cy="79375"/>
            </a:xfrm>
            <a:custGeom>
              <a:avLst/>
              <a:gdLst>
                <a:gd name="T0" fmla="*/ 23 w 34"/>
                <a:gd name="T1" fmla="*/ 0 h 37"/>
                <a:gd name="T2" fmla="*/ 0 w 34"/>
                <a:gd name="T3" fmla="*/ 37 h 37"/>
                <a:gd name="T4" fmla="*/ 24 w 34"/>
                <a:gd name="T5" fmla="*/ 6 h 37"/>
                <a:gd name="T6" fmla="*/ 31 w 34"/>
                <a:gd name="T7" fmla="*/ 13 h 37"/>
                <a:gd name="T8" fmla="*/ 34 w 34"/>
                <a:gd name="T9" fmla="*/ 9 h 37"/>
                <a:gd name="T10" fmla="*/ 23 w 34"/>
                <a:gd name="T11" fmla="*/ 0 h 3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4"/>
                <a:gd name="T19" fmla="*/ 0 h 37"/>
                <a:gd name="T20" fmla="*/ 34 w 34"/>
                <a:gd name="T21" fmla="*/ 37 h 3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4" h="37">
                  <a:moveTo>
                    <a:pt x="23" y="0"/>
                  </a:moveTo>
                  <a:lnTo>
                    <a:pt x="0" y="37"/>
                  </a:lnTo>
                  <a:lnTo>
                    <a:pt x="24" y="6"/>
                  </a:lnTo>
                  <a:lnTo>
                    <a:pt x="31" y="13"/>
                  </a:lnTo>
                  <a:lnTo>
                    <a:pt x="34" y="9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" name="Freeform 12"/>
            <p:cNvSpPr>
              <a:spLocks/>
            </p:cNvSpPr>
            <p:nvPr/>
          </p:nvSpPr>
          <p:spPr bwMode="auto">
            <a:xfrm>
              <a:off x="1727200" y="1827213"/>
              <a:ext cx="57150" cy="60325"/>
            </a:xfrm>
            <a:custGeom>
              <a:avLst/>
              <a:gdLst>
                <a:gd name="T0" fmla="*/ 0 w 27"/>
                <a:gd name="T1" fmla="*/ 0 h 28"/>
                <a:gd name="T2" fmla="*/ 22 w 27"/>
                <a:gd name="T3" fmla="*/ 28 h 28"/>
                <a:gd name="T4" fmla="*/ 27 w 27"/>
                <a:gd name="T5" fmla="*/ 20 h 28"/>
                <a:gd name="T6" fmla="*/ 0 w 27"/>
                <a:gd name="T7" fmla="*/ 0 h 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7"/>
                <a:gd name="T13" fmla="*/ 0 h 28"/>
                <a:gd name="T14" fmla="*/ 27 w 27"/>
                <a:gd name="T15" fmla="*/ 28 h 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7" h="28">
                  <a:moveTo>
                    <a:pt x="0" y="0"/>
                  </a:moveTo>
                  <a:lnTo>
                    <a:pt x="22" y="28"/>
                  </a:lnTo>
                  <a:lnTo>
                    <a:pt x="27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3" name="Rectangle 13"/>
            <p:cNvSpPr>
              <a:spLocks noChangeArrowheads="1"/>
            </p:cNvSpPr>
            <p:nvPr/>
          </p:nvSpPr>
          <p:spPr bwMode="auto">
            <a:xfrm>
              <a:off x="1727200" y="1851025"/>
              <a:ext cx="6350" cy="111125"/>
            </a:xfrm>
            <a:prstGeom prst="rect">
              <a:avLst/>
            </a:prstGeom>
            <a:solidFill>
              <a:srgbClr val="7F7F7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4" name="Freeform 14"/>
            <p:cNvSpPr>
              <a:spLocks/>
            </p:cNvSpPr>
            <p:nvPr/>
          </p:nvSpPr>
          <p:spPr bwMode="auto">
            <a:xfrm>
              <a:off x="1897063" y="1749425"/>
              <a:ext cx="17462" cy="203200"/>
            </a:xfrm>
            <a:custGeom>
              <a:avLst/>
              <a:gdLst>
                <a:gd name="T0" fmla="*/ 8 w 8"/>
                <a:gd name="T1" fmla="*/ 94 h 94"/>
                <a:gd name="T2" fmla="*/ 0 w 8"/>
                <a:gd name="T3" fmla="*/ 0 h 94"/>
                <a:gd name="T4" fmla="*/ 0 w 8"/>
                <a:gd name="T5" fmla="*/ 8 h 94"/>
                <a:gd name="T6" fmla="*/ 7 w 8"/>
                <a:gd name="T7" fmla="*/ 94 h 94"/>
                <a:gd name="T8" fmla="*/ 8 w 8"/>
                <a:gd name="T9" fmla="*/ 94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"/>
                <a:gd name="T16" fmla="*/ 0 h 94"/>
                <a:gd name="T17" fmla="*/ 8 w 8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" h="94">
                  <a:moveTo>
                    <a:pt x="8" y="94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7" y="94"/>
                  </a:lnTo>
                  <a:lnTo>
                    <a:pt x="8" y="94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" name="Freeform 15"/>
            <p:cNvSpPr>
              <a:spLocks/>
            </p:cNvSpPr>
            <p:nvPr/>
          </p:nvSpPr>
          <p:spPr bwMode="auto">
            <a:xfrm>
              <a:off x="1644650" y="1809750"/>
              <a:ext cx="69850" cy="49213"/>
            </a:xfrm>
            <a:custGeom>
              <a:avLst/>
              <a:gdLst>
                <a:gd name="T0" fmla="*/ 0 w 33"/>
                <a:gd name="T1" fmla="*/ 23 h 23"/>
                <a:gd name="T2" fmla="*/ 33 w 33"/>
                <a:gd name="T3" fmla="*/ 0 h 23"/>
                <a:gd name="T4" fmla="*/ 33 w 33"/>
                <a:gd name="T5" fmla="*/ 6 h 23"/>
                <a:gd name="T6" fmla="*/ 0 w 33"/>
                <a:gd name="T7" fmla="*/ 23 h 2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3"/>
                <a:gd name="T13" fmla="*/ 0 h 23"/>
                <a:gd name="T14" fmla="*/ 33 w 33"/>
                <a:gd name="T15" fmla="*/ 23 h 2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3" h="23">
                  <a:moveTo>
                    <a:pt x="0" y="23"/>
                  </a:moveTo>
                  <a:lnTo>
                    <a:pt x="33" y="0"/>
                  </a:lnTo>
                  <a:lnTo>
                    <a:pt x="33" y="6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6" name="Freeform 16"/>
            <p:cNvSpPr>
              <a:spLocks/>
            </p:cNvSpPr>
            <p:nvPr/>
          </p:nvSpPr>
          <p:spPr bwMode="auto">
            <a:xfrm>
              <a:off x="1611313" y="1970088"/>
              <a:ext cx="66675" cy="20637"/>
            </a:xfrm>
            <a:custGeom>
              <a:avLst/>
              <a:gdLst>
                <a:gd name="T0" fmla="*/ 0 w 31"/>
                <a:gd name="T1" fmla="*/ 8 h 10"/>
                <a:gd name="T2" fmla="*/ 1 w 31"/>
                <a:gd name="T3" fmla="*/ 8 h 10"/>
                <a:gd name="T4" fmla="*/ 3 w 31"/>
                <a:gd name="T5" fmla="*/ 7 h 10"/>
                <a:gd name="T6" fmla="*/ 5 w 31"/>
                <a:gd name="T7" fmla="*/ 7 h 10"/>
                <a:gd name="T8" fmla="*/ 7 w 31"/>
                <a:gd name="T9" fmla="*/ 7 h 10"/>
                <a:gd name="T10" fmla="*/ 9 w 31"/>
                <a:gd name="T11" fmla="*/ 7 h 10"/>
                <a:gd name="T12" fmla="*/ 11 w 31"/>
                <a:gd name="T13" fmla="*/ 7 h 10"/>
                <a:gd name="T14" fmla="*/ 13 w 31"/>
                <a:gd name="T15" fmla="*/ 5 h 10"/>
                <a:gd name="T16" fmla="*/ 22 w 31"/>
                <a:gd name="T17" fmla="*/ 1 h 10"/>
                <a:gd name="T18" fmla="*/ 31 w 31"/>
                <a:gd name="T19" fmla="*/ 0 h 10"/>
                <a:gd name="T20" fmla="*/ 19 w 31"/>
                <a:gd name="T21" fmla="*/ 9 h 10"/>
                <a:gd name="T22" fmla="*/ 20 w 31"/>
                <a:gd name="T23" fmla="*/ 5 h 10"/>
                <a:gd name="T24" fmla="*/ 8 w 31"/>
                <a:gd name="T25" fmla="*/ 10 h 10"/>
                <a:gd name="T26" fmla="*/ 0 w 31"/>
                <a:gd name="T27" fmla="*/ 8 h 1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31"/>
                <a:gd name="T43" fmla="*/ 0 h 10"/>
                <a:gd name="T44" fmla="*/ 31 w 31"/>
                <a:gd name="T45" fmla="*/ 10 h 10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31" h="10">
                  <a:moveTo>
                    <a:pt x="0" y="8"/>
                  </a:moveTo>
                  <a:lnTo>
                    <a:pt x="1" y="8"/>
                  </a:lnTo>
                  <a:lnTo>
                    <a:pt x="3" y="7"/>
                  </a:lnTo>
                  <a:lnTo>
                    <a:pt x="5" y="7"/>
                  </a:lnTo>
                  <a:lnTo>
                    <a:pt x="7" y="7"/>
                  </a:lnTo>
                  <a:lnTo>
                    <a:pt x="9" y="7"/>
                  </a:lnTo>
                  <a:lnTo>
                    <a:pt x="11" y="7"/>
                  </a:lnTo>
                  <a:lnTo>
                    <a:pt x="13" y="5"/>
                  </a:lnTo>
                  <a:lnTo>
                    <a:pt x="22" y="1"/>
                  </a:lnTo>
                  <a:lnTo>
                    <a:pt x="31" y="0"/>
                  </a:lnTo>
                  <a:lnTo>
                    <a:pt x="19" y="9"/>
                  </a:lnTo>
                  <a:lnTo>
                    <a:pt x="20" y="5"/>
                  </a:lnTo>
                  <a:lnTo>
                    <a:pt x="8" y="10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7" name="Freeform 17"/>
            <p:cNvSpPr>
              <a:spLocks/>
            </p:cNvSpPr>
            <p:nvPr/>
          </p:nvSpPr>
          <p:spPr bwMode="auto">
            <a:xfrm>
              <a:off x="1681163" y="1966913"/>
              <a:ext cx="73025" cy="19050"/>
            </a:xfrm>
            <a:custGeom>
              <a:avLst/>
              <a:gdLst>
                <a:gd name="T0" fmla="*/ 0 w 35"/>
                <a:gd name="T1" fmla="*/ 7 h 9"/>
                <a:gd name="T2" fmla="*/ 1 w 35"/>
                <a:gd name="T3" fmla="*/ 6 h 9"/>
                <a:gd name="T4" fmla="*/ 2 w 35"/>
                <a:gd name="T5" fmla="*/ 6 h 9"/>
                <a:gd name="T6" fmla="*/ 5 w 35"/>
                <a:gd name="T7" fmla="*/ 5 h 9"/>
                <a:gd name="T8" fmla="*/ 7 w 35"/>
                <a:gd name="T9" fmla="*/ 3 h 9"/>
                <a:gd name="T10" fmla="*/ 9 w 35"/>
                <a:gd name="T11" fmla="*/ 2 h 9"/>
                <a:gd name="T12" fmla="*/ 12 w 35"/>
                <a:gd name="T13" fmla="*/ 1 h 9"/>
                <a:gd name="T14" fmla="*/ 13 w 35"/>
                <a:gd name="T15" fmla="*/ 0 h 9"/>
                <a:gd name="T16" fmla="*/ 15 w 35"/>
                <a:gd name="T17" fmla="*/ 0 h 9"/>
                <a:gd name="T18" fmla="*/ 16 w 35"/>
                <a:gd name="T19" fmla="*/ 0 h 9"/>
                <a:gd name="T20" fmla="*/ 17 w 35"/>
                <a:gd name="T21" fmla="*/ 1 h 9"/>
                <a:gd name="T22" fmla="*/ 18 w 35"/>
                <a:gd name="T23" fmla="*/ 1 h 9"/>
                <a:gd name="T24" fmla="*/ 21 w 35"/>
                <a:gd name="T25" fmla="*/ 2 h 9"/>
                <a:gd name="T26" fmla="*/ 23 w 35"/>
                <a:gd name="T27" fmla="*/ 2 h 9"/>
                <a:gd name="T28" fmla="*/ 25 w 35"/>
                <a:gd name="T29" fmla="*/ 3 h 9"/>
                <a:gd name="T30" fmla="*/ 27 w 35"/>
                <a:gd name="T31" fmla="*/ 3 h 9"/>
                <a:gd name="T32" fmla="*/ 35 w 35"/>
                <a:gd name="T33" fmla="*/ 2 h 9"/>
                <a:gd name="T34" fmla="*/ 29 w 35"/>
                <a:gd name="T35" fmla="*/ 9 h 9"/>
                <a:gd name="T36" fmla="*/ 24 w 35"/>
                <a:gd name="T37" fmla="*/ 5 h 9"/>
                <a:gd name="T38" fmla="*/ 12 w 35"/>
                <a:gd name="T39" fmla="*/ 6 h 9"/>
                <a:gd name="T40" fmla="*/ 14 w 35"/>
                <a:gd name="T41" fmla="*/ 3 h 9"/>
                <a:gd name="T42" fmla="*/ 0 w 35"/>
                <a:gd name="T43" fmla="*/ 7 h 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35"/>
                <a:gd name="T67" fmla="*/ 0 h 9"/>
                <a:gd name="T68" fmla="*/ 35 w 35"/>
                <a:gd name="T69" fmla="*/ 9 h 9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35" h="9">
                  <a:moveTo>
                    <a:pt x="0" y="7"/>
                  </a:moveTo>
                  <a:lnTo>
                    <a:pt x="1" y="6"/>
                  </a:lnTo>
                  <a:lnTo>
                    <a:pt x="2" y="6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2"/>
                  </a:lnTo>
                  <a:lnTo>
                    <a:pt x="12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6" y="0"/>
                  </a:lnTo>
                  <a:lnTo>
                    <a:pt x="17" y="1"/>
                  </a:lnTo>
                  <a:lnTo>
                    <a:pt x="18" y="1"/>
                  </a:lnTo>
                  <a:lnTo>
                    <a:pt x="21" y="2"/>
                  </a:lnTo>
                  <a:lnTo>
                    <a:pt x="23" y="2"/>
                  </a:lnTo>
                  <a:lnTo>
                    <a:pt x="25" y="3"/>
                  </a:lnTo>
                  <a:lnTo>
                    <a:pt x="27" y="3"/>
                  </a:lnTo>
                  <a:lnTo>
                    <a:pt x="35" y="2"/>
                  </a:lnTo>
                  <a:lnTo>
                    <a:pt x="29" y="9"/>
                  </a:lnTo>
                  <a:lnTo>
                    <a:pt x="24" y="5"/>
                  </a:lnTo>
                  <a:lnTo>
                    <a:pt x="12" y="6"/>
                  </a:lnTo>
                  <a:lnTo>
                    <a:pt x="14" y="3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8" name="Freeform 35"/>
            <p:cNvSpPr>
              <a:spLocks/>
            </p:cNvSpPr>
            <p:nvPr/>
          </p:nvSpPr>
          <p:spPr bwMode="auto">
            <a:xfrm>
              <a:off x="1582738" y="1649413"/>
              <a:ext cx="466725" cy="352425"/>
            </a:xfrm>
            <a:custGeom>
              <a:avLst/>
              <a:gdLst>
                <a:gd name="T0" fmla="*/ 171 w 220"/>
                <a:gd name="T1" fmla="*/ 147 h 163"/>
                <a:gd name="T2" fmla="*/ 161 w 220"/>
                <a:gd name="T3" fmla="*/ 149 h 163"/>
                <a:gd name="T4" fmla="*/ 156 w 220"/>
                <a:gd name="T5" fmla="*/ 97 h 163"/>
                <a:gd name="T6" fmla="*/ 147 w 220"/>
                <a:gd name="T7" fmla="*/ 139 h 163"/>
                <a:gd name="T8" fmla="*/ 130 w 220"/>
                <a:gd name="T9" fmla="*/ 140 h 163"/>
                <a:gd name="T10" fmla="*/ 118 w 220"/>
                <a:gd name="T11" fmla="*/ 138 h 163"/>
                <a:gd name="T12" fmla="*/ 110 w 220"/>
                <a:gd name="T13" fmla="*/ 122 h 163"/>
                <a:gd name="T14" fmla="*/ 102 w 220"/>
                <a:gd name="T15" fmla="*/ 111 h 163"/>
                <a:gd name="T16" fmla="*/ 101 w 220"/>
                <a:gd name="T17" fmla="*/ 98 h 163"/>
                <a:gd name="T18" fmla="*/ 106 w 220"/>
                <a:gd name="T19" fmla="*/ 89 h 163"/>
                <a:gd name="T20" fmla="*/ 124 w 220"/>
                <a:gd name="T21" fmla="*/ 67 h 163"/>
                <a:gd name="T22" fmla="*/ 110 w 220"/>
                <a:gd name="T23" fmla="*/ 64 h 163"/>
                <a:gd name="T24" fmla="*/ 101 w 220"/>
                <a:gd name="T25" fmla="*/ 42 h 163"/>
                <a:gd name="T26" fmla="*/ 98 w 220"/>
                <a:gd name="T27" fmla="*/ 18 h 163"/>
                <a:gd name="T28" fmla="*/ 120 w 220"/>
                <a:gd name="T29" fmla="*/ 25 h 163"/>
                <a:gd name="T30" fmla="*/ 135 w 220"/>
                <a:gd name="T31" fmla="*/ 33 h 163"/>
                <a:gd name="T32" fmla="*/ 130 w 220"/>
                <a:gd name="T33" fmla="*/ 60 h 163"/>
                <a:gd name="T34" fmla="*/ 142 w 220"/>
                <a:gd name="T35" fmla="*/ 45 h 163"/>
                <a:gd name="T36" fmla="*/ 153 w 220"/>
                <a:gd name="T37" fmla="*/ 62 h 163"/>
                <a:gd name="T38" fmla="*/ 157 w 220"/>
                <a:gd name="T39" fmla="*/ 39 h 163"/>
                <a:gd name="T40" fmla="*/ 169 w 220"/>
                <a:gd name="T41" fmla="*/ 40 h 163"/>
                <a:gd name="T42" fmla="*/ 192 w 220"/>
                <a:gd name="T43" fmla="*/ 47 h 163"/>
                <a:gd name="T44" fmla="*/ 189 w 220"/>
                <a:gd name="T45" fmla="*/ 90 h 163"/>
                <a:gd name="T46" fmla="*/ 205 w 220"/>
                <a:gd name="T47" fmla="*/ 82 h 163"/>
                <a:gd name="T48" fmla="*/ 220 w 220"/>
                <a:gd name="T49" fmla="*/ 50 h 163"/>
                <a:gd name="T50" fmla="*/ 219 w 220"/>
                <a:gd name="T51" fmla="*/ 18 h 163"/>
                <a:gd name="T52" fmla="*/ 210 w 220"/>
                <a:gd name="T53" fmla="*/ 7 h 163"/>
                <a:gd name="T54" fmla="*/ 198 w 220"/>
                <a:gd name="T55" fmla="*/ 34 h 163"/>
                <a:gd name="T56" fmla="*/ 179 w 220"/>
                <a:gd name="T57" fmla="*/ 28 h 163"/>
                <a:gd name="T58" fmla="*/ 145 w 220"/>
                <a:gd name="T59" fmla="*/ 17 h 163"/>
                <a:gd name="T60" fmla="*/ 111 w 220"/>
                <a:gd name="T61" fmla="*/ 6 h 163"/>
                <a:gd name="T62" fmla="*/ 94 w 220"/>
                <a:gd name="T63" fmla="*/ 0 h 163"/>
                <a:gd name="T64" fmla="*/ 80 w 220"/>
                <a:gd name="T65" fmla="*/ 11 h 163"/>
                <a:gd name="T66" fmla="*/ 76 w 220"/>
                <a:gd name="T67" fmla="*/ 15 h 163"/>
                <a:gd name="T68" fmla="*/ 74 w 220"/>
                <a:gd name="T69" fmla="*/ 36 h 163"/>
                <a:gd name="T70" fmla="*/ 84 w 220"/>
                <a:gd name="T71" fmla="*/ 42 h 163"/>
                <a:gd name="T72" fmla="*/ 87 w 220"/>
                <a:gd name="T73" fmla="*/ 30 h 163"/>
                <a:gd name="T74" fmla="*/ 90 w 220"/>
                <a:gd name="T75" fmla="*/ 52 h 163"/>
                <a:gd name="T76" fmla="*/ 85 w 220"/>
                <a:gd name="T77" fmla="*/ 51 h 163"/>
                <a:gd name="T78" fmla="*/ 79 w 220"/>
                <a:gd name="T79" fmla="*/ 70 h 163"/>
                <a:gd name="T80" fmla="*/ 75 w 220"/>
                <a:gd name="T81" fmla="*/ 78 h 163"/>
                <a:gd name="T82" fmla="*/ 48 w 220"/>
                <a:gd name="T83" fmla="*/ 82 h 163"/>
                <a:gd name="T84" fmla="*/ 26 w 220"/>
                <a:gd name="T85" fmla="*/ 99 h 163"/>
                <a:gd name="T86" fmla="*/ 35 w 220"/>
                <a:gd name="T87" fmla="*/ 108 h 163"/>
                <a:gd name="T88" fmla="*/ 49 w 220"/>
                <a:gd name="T89" fmla="*/ 105 h 163"/>
                <a:gd name="T90" fmla="*/ 47 w 220"/>
                <a:gd name="T91" fmla="*/ 137 h 163"/>
                <a:gd name="T92" fmla="*/ 35 w 220"/>
                <a:gd name="T93" fmla="*/ 146 h 163"/>
                <a:gd name="T94" fmla="*/ 24 w 220"/>
                <a:gd name="T95" fmla="*/ 149 h 163"/>
                <a:gd name="T96" fmla="*/ 13 w 220"/>
                <a:gd name="T97" fmla="*/ 153 h 163"/>
                <a:gd name="T98" fmla="*/ 6 w 220"/>
                <a:gd name="T99" fmla="*/ 156 h 163"/>
                <a:gd name="T100" fmla="*/ 1 w 220"/>
                <a:gd name="T101" fmla="*/ 163 h 163"/>
                <a:gd name="T102" fmla="*/ 42 w 220"/>
                <a:gd name="T103" fmla="*/ 163 h 163"/>
                <a:gd name="T104" fmla="*/ 120 w 220"/>
                <a:gd name="T105" fmla="*/ 163 h 163"/>
                <a:gd name="T106" fmla="*/ 192 w 220"/>
                <a:gd name="T107" fmla="*/ 163 h 163"/>
                <a:gd name="T108" fmla="*/ 217 w 220"/>
                <a:gd name="T109" fmla="*/ 162 h 163"/>
                <a:gd name="T110" fmla="*/ 205 w 220"/>
                <a:gd name="T111" fmla="*/ 154 h 163"/>
                <a:gd name="T112" fmla="*/ 192 w 220"/>
                <a:gd name="T113" fmla="*/ 149 h 163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220"/>
                <a:gd name="T172" fmla="*/ 0 h 163"/>
                <a:gd name="T173" fmla="*/ 220 w 220"/>
                <a:gd name="T174" fmla="*/ 163 h 163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220" h="163">
                  <a:moveTo>
                    <a:pt x="181" y="146"/>
                  </a:moveTo>
                  <a:lnTo>
                    <a:pt x="179" y="146"/>
                  </a:lnTo>
                  <a:lnTo>
                    <a:pt x="178" y="146"/>
                  </a:lnTo>
                  <a:lnTo>
                    <a:pt x="176" y="146"/>
                  </a:lnTo>
                  <a:lnTo>
                    <a:pt x="175" y="147"/>
                  </a:lnTo>
                  <a:lnTo>
                    <a:pt x="174" y="147"/>
                  </a:lnTo>
                  <a:lnTo>
                    <a:pt x="172" y="147"/>
                  </a:lnTo>
                  <a:lnTo>
                    <a:pt x="171" y="147"/>
                  </a:lnTo>
                  <a:lnTo>
                    <a:pt x="169" y="149"/>
                  </a:lnTo>
                  <a:lnTo>
                    <a:pt x="168" y="149"/>
                  </a:lnTo>
                  <a:lnTo>
                    <a:pt x="166" y="149"/>
                  </a:lnTo>
                  <a:lnTo>
                    <a:pt x="165" y="149"/>
                  </a:lnTo>
                  <a:lnTo>
                    <a:pt x="164" y="149"/>
                  </a:lnTo>
                  <a:lnTo>
                    <a:pt x="162" y="149"/>
                  </a:lnTo>
                  <a:lnTo>
                    <a:pt x="161" y="149"/>
                  </a:lnTo>
                  <a:lnTo>
                    <a:pt x="159" y="147"/>
                  </a:lnTo>
                  <a:lnTo>
                    <a:pt x="159" y="146"/>
                  </a:lnTo>
                  <a:lnTo>
                    <a:pt x="159" y="142"/>
                  </a:lnTo>
                  <a:lnTo>
                    <a:pt x="158" y="136"/>
                  </a:lnTo>
                  <a:lnTo>
                    <a:pt x="158" y="127"/>
                  </a:lnTo>
                  <a:lnTo>
                    <a:pt x="157" y="118"/>
                  </a:lnTo>
                  <a:lnTo>
                    <a:pt x="157" y="108"/>
                  </a:lnTo>
                  <a:lnTo>
                    <a:pt x="156" y="97"/>
                  </a:lnTo>
                  <a:lnTo>
                    <a:pt x="155" y="86"/>
                  </a:lnTo>
                  <a:lnTo>
                    <a:pt x="145" y="86"/>
                  </a:lnTo>
                  <a:lnTo>
                    <a:pt x="147" y="105"/>
                  </a:lnTo>
                  <a:lnTo>
                    <a:pt x="148" y="121"/>
                  </a:lnTo>
                  <a:lnTo>
                    <a:pt x="148" y="134"/>
                  </a:lnTo>
                  <a:lnTo>
                    <a:pt x="149" y="138"/>
                  </a:lnTo>
                  <a:lnTo>
                    <a:pt x="148" y="139"/>
                  </a:lnTo>
                  <a:lnTo>
                    <a:pt x="147" y="139"/>
                  </a:lnTo>
                  <a:lnTo>
                    <a:pt x="145" y="139"/>
                  </a:lnTo>
                  <a:lnTo>
                    <a:pt x="144" y="139"/>
                  </a:lnTo>
                  <a:lnTo>
                    <a:pt x="142" y="139"/>
                  </a:lnTo>
                  <a:lnTo>
                    <a:pt x="139" y="140"/>
                  </a:lnTo>
                  <a:lnTo>
                    <a:pt x="137" y="140"/>
                  </a:lnTo>
                  <a:lnTo>
                    <a:pt x="135" y="140"/>
                  </a:lnTo>
                  <a:lnTo>
                    <a:pt x="132" y="140"/>
                  </a:lnTo>
                  <a:lnTo>
                    <a:pt x="130" y="140"/>
                  </a:lnTo>
                  <a:lnTo>
                    <a:pt x="127" y="140"/>
                  </a:lnTo>
                  <a:lnTo>
                    <a:pt x="124" y="142"/>
                  </a:lnTo>
                  <a:lnTo>
                    <a:pt x="122" y="142"/>
                  </a:lnTo>
                  <a:lnTo>
                    <a:pt x="121" y="142"/>
                  </a:lnTo>
                  <a:lnTo>
                    <a:pt x="119" y="142"/>
                  </a:lnTo>
                  <a:lnTo>
                    <a:pt x="118" y="140"/>
                  </a:lnTo>
                  <a:lnTo>
                    <a:pt x="118" y="139"/>
                  </a:lnTo>
                  <a:lnTo>
                    <a:pt x="118" y="138"/>
                  </a:lnTo>
                  <a:lnTo>
                    <a:pt x="117" y="137"/>
                  </a:lnTo>
                  <a:lnTo>
                    <a:pt x="117" y="136"/>
                  </a:lnTo>
                  <a:lnTo>
                    <a:pt x="116" y="135"/>
                  </a:lnTo>
                  <a:lnTo>
                    <a:pt x="115" y="134"/>
                  </a:lnTo>
                  <a:lnTo>
                    <a:pt x="113" y="134"/>
                  </a:lnTo>
                  <a:lnTo>
                    <a:pt x="110" y="133"/>
                  </a:lnTo>
                  <a:lnTo>
                    <a:pt x="110" y="128"/>
                  </a:lnTo>
                  <a:lnTo>
                    <a:pt x="110" y="122"/>
                  </a:lnTo>
                  <a:lnTo>
                    <a:pt x="110" y="118"/>
                  </a:lnTo>
                  <a:lnTo>
                    <a:pt x="110" y="114"/>
                  </a:lnTo>
                  <a:lnTo>
                    <a:pt x="109" y="112"/>
                  </a:lnTo>
                  <a:lnTo>
                    <a:pt x="107" y="112"/>
                  </a:lnTo>
                  <a:lnTo>
                    <a:pt x="106" y="112"/>
                  </a:lnTo>
                  <a:lnTo>
                    <a:pt x="105" y="111"/>
                  </a:lnTo>
                  <a:lnTo>
                    <a:pt x="103" y="111"/>
                  </a:lnTo>
                  <a:lnTo>
                    <a:pt x="102" y="111"/>
                  </a:lnTo>
                  <a:lnTo>
                    <a:pt x="100" y="111"/>
                  </a:lnTo>
                  <a:lnTo>
                    <a:pt x="99" y="111"/>
                  </a:lnTo>
                  <a:lnTo>
                    <a:pt x="104" y="101"/>
                  </a:lnTo>
                  <a:lnTo>
                    <a:pt x="103" y="101"/>
                  </a:lnTo>
                  <a:lnTo>
                    <a:pt x="103" y="100"/>
                  </a:lnTo>
                  <a:lnTo>
                    <a:pt x="102" y="100"/>
                  </a:lnTo>
                  <a:lnTo>
                    <a:pt x="102" y="99"/>
                  </a:lnTo>
                  <a:lnTo>
                    <a:pt x="101" y="98"/>
                  </a:lnTo>
                  <a:lnTo>
                    <a:pt x="100" y="98"/>
                  </a:lnTo>
                  <a:lnTo>
                    <a:pt x="99" y="97"/>
                  </a:lnTo>
                  <a:lnTo>
                    <a:pt x="100" y="97"/>
                  </a:lnTo>
                  <a:lnTo>
                    <a:pt x="100" y="96"/>
                  </a:lnTo>
                  <a:lnTo>
                    <a:pt x="101" y="94"/>
                  </a:lnTo>
                  <a:lnTo>
                    <a:pt x="102" y="93"/>
                  </a:lnTo>
                  <a:lnTo>
                    <a:pt x="104" y="91"/>
                  </a:lnTo>
                  <a:lnTo>
                    <a:pt x="106" y="89"/>
                  </a:lnTo>
                  <a:lnTo>
                    <a:pt x="108" y="87"/>
                  </a:lnTo>
                  <a:lnTo>
                    <a:pt x="110" y="85"/>
                  </a:lnTo>
                  <a:lnTo>
                    <a:pt x="112" y="81"/>
                  </a:lnTo>
                  <a:lnTo>
                    <a:pt x="114" y="79"/>
                  </a:lnTo>
                  <a:lnTo>
                    <a:pt x="117" y="75"/>
                  </a:lnTo>
                  <a:lnTo>
                    <a:pt x="120" y="72"/>
                  </a:lnTo>
                  <a:lnTo>
                    <a:pt x="122" y="69"/>
                  </a:lnTo>
                  <a:lnTo>
                    <a:pt x="124" y="67"/>
                  </a:lnTo>
                  <a:lnTo>
                    <a:pt x="127" y="63"/>
                  </a:lnTo>
                  <a:lnTo>
                    <a:pt x="130" y="60"/>
                  </a:lnTo>
                  <a:lnTo>
                    <a:pt x="119" y="60"/>
                  </a:lnTo>
                  <a:lnTo>
                    <a:pt x="99" y="83"/>
                  </a:lnTo>
                  <a:lnTo>
                    <a:pt x="102" y="80"/>
                  </a:lnTo>
                  <a:lnTo>
                    <a:pt x="104" y="74"/>
                  </a:lnTo>
                  <a:lnTo>
                    <a:pt x="107" y="69"/>
                  </a:lnTo>
                  <a:lnTo>
                    <a:pt x="110" y="64"/>
                  </a:lnTo>
                  <a:lnTo>
                    <a:pt x="112" y="58"/>
                  </a:lnTo>
                  <a:lnTo>
                    <a:pt x="114" y="56"/>
                  </a:lnTo>
                  <a:lnTo>
                    <a:pt x="115" y="52"/>
                  </a:lnTo>
                  <a:lnTo>
                    <a:pt x="116" y="51"/>
                  </a:lnTo>
                  <a:lnTo>
                    <a:pt x="103" y="40"/>
                  </a:lnTo>
                  <a:lnTo>
                    <a:pt x="102" y="40"/>
                  </a:lnTo>
                  <a:lnTo>
                    <a:pt x="101" y="41"/>
                  </a:lnTo>
                  <a:lnTo>
                    <a:pt x="101" y="42"/>
                  </a:lnTo>
                  <a:lnTo>
                    <a:pt x="100" y="42"/>
                  </a:lnTo>
                  <a:lnTo>
                    <a:pt x="100" y="43"/>
                  </a:lnTo>
                  <a:lnTo>
                    <a:pt x="99" y="44"/>
                  </a:lnTo>
                  <a:lnTo>
                    <a:pt x="98" y="45"/>
                  </a:lnTo>
                  <a:lnTo>
                    <a:pt x="96" y="17"/>
                  </a:lnTo>
                  <a:lnTo>
                    <a:pt x="96" y="18"/>
                  </a:lnTo>
                  <a:lnTo>
                    <a:pt x="97" y="18"/>
                  </a:lnTo>
                  <a:lnTo>
                    <a:pt x="98" y="18"/>
                  </a:lnTo>
                  <a:lnTo>
                    <a:pt x="100" y="18"/>
                  </a:lnTo>
                  <a:lnTo>
                    <a:pt x="102" y="19"/>
                  </a:lnTo>
                  <a:lnTo>
                    <a:pt x="105" y="21"/>
                  </a:lnTo>
                  <a:lnTo>
                    <a:pt x="108" y="21"/>
                  </a:lnTo>
                  <a:lnTo>
                    <a:pt x="110" y="22"/>
                  </a:lnTo>
                  <a:lnTo>
                    <a:pt x="113" y="23"/>
                  </a:lnTo>
                  <a:lnTo>
                    <a:pt x="116" y="24"/>
                  </a:lnTo>
                  <a:lnTo>
                    <a:pt x="120" y="25"/>
                  </a:lnTo>
                  <a:lnTo>
                    <a:pt x="122" y="25"/>
                  </a:lnTo>
                  <a:lnTo>
                    <a:pt x="125" y="26"/>
                  </a:lnTo>
                  <a:lnTo>
                    <a:pt x="128" y="27"/>
                  </a:lnTo>
                  <a:lnTo>
                    <a:pt x="131" y="28"/>
                  </a:lnTo>
                  <a:lnTo>
                    <a:pt x="134" y="29"/>
                  </a:lnTo>
                  <a:lnTo>
                    <a:pt x="134" y="30"/>
                  </a:lnTo>
                  <a:lnTo>
                    <a:pt x="134" y="32"/>
                  </a:lnTo>
                  <a:lnTo>
                    <a:pt x="135" y="33"/>
                  </a:lnTo>
                  <a:lnTo>
                    <a:pt x="136" y="34"/>
                  </a:lnTo>
                  <a:lnTo>
                    <a:pt x="137" y="34"/>
                  </a:lnTo>
                  <a:lnTo>
                    <a:pt x="137" y="35"/>
                  </a:lnTo>
                  <a:lnTo>
                    <a:pt x="138" y="35"/>
                  </a:lnTo>
                  <a:lnTo>
                    <a:pt x="139" y="35"/>
                  </a:lnTo>
                  <a:lnTo>
                    <a:pt x="140" y="35"/>
                  </a:lnTo>
                  <a:lnTo>
                    <a:pt x="119" y="60"/>
                  </a:lnTo>
                  <a:lnTo>
                    <a:pt x="130" y="60"/>
                  </a:lnTo>
                  <a:lnTo>
                    <a:pt x="132" y="58"/>
                  </a:lnTo>
                  <a:lnTo>
                    <a:pt x="134" y="56"/>
                  </a:lnTo>
                  <a:lnTo>
                    <a:pt x="136" y="53"/>
                  </a:lnTo>
                  <a:lnTo>
                    <a:pt x="137" y="52"/>
                  </a:lnTo>
                  <a:lnTo>
                    <a:pt x="138" y="50"/>
                  </a:lnTo>
                  <a:lnTo>
                    <a:pt x="139" y="49"/>
                  </a:lnTo>
                  <a:lnTo>
                    <a:pt x="140" y="46"/>
                  </a:lnTo>
                  <a:lnTo>
                    <a:pt x="142" y="45"/>
                  </a:lnTo>
                  <a:lnTo>
                    <a:pt x="142" y="51"/>
                  </a:lnTo>
                  <a:lnTo>
                    <a:pt x="143" y="60"/>
                  </a:lnTo>
                  <a:lnTo>
                    <a:pt x="144" y="72"/>
                  </a:lnTo>
                  <a:lnTo>
                    <a:pt x="145" y="86"/>
                  </a:lnTo>
                  <a:lnTo>
                    <a:pt x="155" y="86"/>
                  </a:lnTo>
                  <a:lnTo>
                    <a:pt x="154" y="78"/>
                  </a:lnTo>
                  <a:lnTo>
                    <a:pt x="154" y="70"/>
                  </a:lnTo>
                  <a:lnTo>
                    <a:pt x="153" y="62"/>
                  </a:lnTo>
                  <a:lnTo>
                    <a:pt x="153" y="56"/>
                  </a:lnTo>
                  <a:lnTo>
                    <a:pt x="152" y="50"/>
                  </a:lnTo>
                  <a:lnTo>
                    <a:pt x="152" y="45"/>
                  </a:lnTo>
                  <a:lnTo>
                    <a:pt x="151" y="42"/>
                  </a:lnTo>
                  <a:lnTo>
                    <a:pt x="151" y="40"/>
                  </a:lnTo>
                  <a:lnTo>
                    <a:pt x="154" y="41"/>
                  </a:lnTo>
                  <a:lnTo>
                    <a:pt x="156" y="40"/>
                  </a:lnTo>
                  <a:lnTo>
                    <a:pt x="157" y="39"/>
                  </a:lnTo>
                  <a:lnTo>
                    <a:pt x="157" y="37"/>
                  </a:lnTo>
                  <a:lnTo>
                    <a:pt x="157" y="36"/>
                  </a:lnTo>
                  <a:lnTo>
                    <a:pt x="158" y="36"/>
                  </a:lnTo>
                  <a:lnTo>
                    <a:pt x="160" y="37"/>
                  </a:lnTo>
                  <a:lnTo>
                    <a:pt x="162" y="37"/>
                  </a:lnTo>
                  <a:lnTo>
                    <a:pt x="164" y="39"/>
                  </a:lnTo>
                  <a:lnTo>
                    <a:pt x="167" y="40"/>
                  </a:lnTo>
                  <a:lnTo>
                    <a:pt x="169" y="40"/>
                  </a:lnTo>
                  <a:lnTo>
                    <a:pt x="173" y="41"/>
                  </a:lnTo>
                  <a:lnTo>
                    <a:pt x="176" y="42"/>
                  </a:lnTo>
                  <a:lnTo>
                    <a:pt x="180" y="43"/>
                  </a:lnTo>
                  <a:lnTo>
                    <a:pt x="183" y="44"/>
                  </a:lnTo>
                  <a:lnTo>
                    <a:pt x="186" y="45"/>
                  </a:lnTo>
                  <a:lnTo>
                    <a:pt x="189" y="46"/>
                  </a:lnTo>
                  <a:lnTo>
                    <a:pt x="192" y="47"/>
                  </a:lnTo>
                  <a:lnTo>
                    <a:pt x="194" y="47"/>
                  </a:lnTo>
                  <a:lnTo>
                    <a:pt x="194" y="49"/>
                  </a:lnTo>
                  <a:lnTo>
                    <a:pt x="194" y="51"/>
                  </a:lnTo>
                  <a:lnTo>
                    <a:pt x="193" y="57"/>
                  </a:lnTo>
                  <a:lnTo>
                    <a:pt x="192" y="64"/>
                  </a:lnTo>
                  <a:lnTo>
                    <a:pt x="192" y="74"/>
                  </a:lnTo>
                  <a:lnTo>
                    <a:pt x="190" y="82"/>
                  </a:lnTo>
                  <a:lnTo>
                    <a:pt x="189" y="90"/>
                  </a:lnTo>
                  <a:lnTo>
                    <a:pt x="188" y="96"/>
                  </a:lnTo>
                  <a:lnTo>
                    <a:pt x="187" y="98"/>
                  </a:lnTo>
                  <a:lnTo>
                    <a:pt x="192" y="100"/>
                  </a:lnTo>
                  <a:lnTo>
                    <a:pt x="194" y="97"/>
                  </a:lnTo>
                  <a:lnTo>
                    <a:pt x="198" y="93"/>
                  </a:lnTo>
                  <a:lnTo>
                    <a:pt x="201" y="90"/>
                  </a:lnTo>
                  <a:lnTo>
                    <a:pt x="204" y="86"/>
                  </a:lnTo>
                  <a:lnTo>
                    <a:pt x="205" y="82"/>
                  </a:lnTo>
                  <a:lnTo>
                    <a:pt x="208" y="79"/>
                  </a:lnTo>
                  <a:lnTo>
                    <a:pt x="210" y="74"/>
                  </a:lnTo>
                  <a:lnTo>
                    <a:pt x="213" y="71"/>
                  </a:lnTo>
                  <a:lnTo>
                    <a:pt x="215" y="67"/>
                  </a:lnTo>
                  <a:lnTo>
                    <a:pt x="216" y="63"/>
                  </a:lnTo>
                  <a:lnTo>
                    <a:pt x="218" y="58"/>
                  </a:lnTo>
                  <a:lnTo>
                    <a:pt x="219" y="54"/>
                  </a:lnTo>
                  <a:lnTo>
                    <a:pt x="220" y="50"/>
                  </a:lnTo>
                  <a:lnTo>
                    <a:pt x="220" y="45"/>
                  </a:lnTo>
                  <a:lnTo>
                    <a:pt x="220" y="41"/>
                  </a:lnTo>
                  <a:lnTo>
                    <a:pt x="220" y="35"/>
                  </a:lnTo>
                  <a:lnTo>
                    <a:pt x="220" y="32"/>
                  </a:lnTo>
                  <a:lnTo>
                    <a:pt x="220" y="28"/>
                  </a:lnTo>
                  <a:lnTo>
                    <a:pt x="220" y="25"/>
                  </a:lnTo>
                  <a:lnTo>
                    <a:pt x="220" y="22"/>
                  </a:lnTo>
                  <a:lnTo>
                    <a:pt x="219" y="18"/>
                  </a:lnTo>
                  <a:lnTo>
                    <a:pt x="218" y="15"/>
                  </a:lnTo>
                  <a:lnTo>
                    <a:pt x="217" y="11"/>
                  </a:lnTo>
                  <a:lnTo>
                    <a:pt x="215" y="10"/>
                  </a:lnTo>
                  <a:lnTo>
                    <a:pt x="214" y="8"/>
                  </a:lnTo>
                  <a:lnTo>
                    <a:pt x="213" y="8"/>
                  </a:lnTo>
                  <a:lnTo>
                    <a:pt x="212" y="7"/>
                  </a:lnTo>
                  <a:lnTo>
                    <a:pt x="211" y="7"/>
                  </a:lnTo>
                  <a:lnTo>
                    <a:pt x="210" y="7"/>
                  </a:lnTo>
                  <a:lnTo>
                    <a:pt x="208" y="11"/>
                  </a:lnTo>
                  <a:lnTo>
                    <a:pt x="206" y="15"/>
                  </a:lnTo>
                  <a:lnTo>
                    <a:pt x="204" y="19"/>
                  </a:lnTo>
                  <a:lnTo>
                    <a:pt x="202" y="24"/>
                  </a:lnTo>
                  <a:lnTo>
                    <a:pt x="201" y="27"/>
                  </a:lnTo>
                  <a:lnTo>
                    <a:pt x="199" y="30"/>
                  </a:lnTo>
                  <a:lnTo>
                    <a:pt x="198" y="33"/>
                  </a:lnTo>
                  <a:lnTo>
                    <a:pt x="198" y="34"/>
                  </a:lnTo>
                  <a:lnTo>
                    <a:pt x="197" y="34"/>
                  </a:lnTo>
                  <a:lnTo>
                    <a:pt x="195" y="33"/>
                  </a:lnTo>
                  <a:lnTo>
                    <a:pt x="194" y="33"/>
                  </a:lnTo>
                  <a:lnTo>
                    <a:pt x="192" y="32"/>
                  </a:lnTo>
                  <a:lnTo>
                    <a:pt x="189" y="32"/>
                  </a:lnTo>
                  <a:lnTo>
                    <a:pt x="186" y="30"/>
                  </a:lnTo>
                  <a:lnTo>
                    <a:pt x="183" y="29"/>
                  </a:lnTo>
                  <a:lnTo>
                    <a:pt x="179" y="28"/>
                  </a:lnTo>
                  <a:lnTo>
                    <a:pt x="175" y="27"/>
                  </a:lnTo>
                  <a:lnTo>
                    <a:pt x="171" y="26"/>
                  </a:lnTo>
                  <a:lnTo>
                    <a:pt x="168" y="24"/>
                  </a:lnTo>
                  <a:lnTo>
                    <a:pt x="163" y="23"/>
                  </a:lnTo>
                  <a:lnTo>
                    <a:pt x="158" y="22"/>
                  </a:lnTo>
                  <a:lnTo>
                    <a:pt x="154" y="19"/>
                  </a:lnTo>
                  <a:lnTo>
                    <a:pt x="150" y="18"/>
                  </a:lnTo>
                  <a:lnTo>
                    <a:pt x="145" y="17"/>
                  </a:lnTo>
                  <a:lnTo>
                    <a:pt x="140" y="15"/>
                  </a:lnTo>
                  <a:lnTo>
                    <a:pt x="136" y="14"/>
                  </a:lnTo>
                  <a:lnTo>
                    <a:pt x="131" y="12"/>
                  </a:lnTo>
                  <a:lnTo>
                    <a:pt x="127" y="11"/>
                  </a:lnTo>
                  <a:lnTo>
                    <a:pt x="122" y="10"/>
                  </a:lnTo>
                  <a:lnTo>
                    <a:pt x="119" y="8"/>
                  </a:lnTo>
                  <a:lnTo>
                    <a:pt x="115" y="7"/>
                  </a:lnTo>
                  <a:lnTo>
                    <a:pt x="111" y="6"/>
                  </a:lnTo>
                  <a:lnTo>
                    <a:pt x="108" y="5"/>
                  </a:lnTo>
                  <a:lnTo>
                    <a:pt x="105" y="4"/>
                  </a:lnTo>
                  <a:lnTo>
                    <a:pt x="102" y="3"/>
                  </a:lnTo>
                  <a:lnTo>
                    <a:pt x="100" y="3"/>
                  </a:lnTo>
                  <a:lnTo>
                    <a:pt x="98" y="1"/>
                  </a:lnTo>
                  <a:lnTo>
                    <a:pt x="96" y="1"/>
                  </a:lnTo>
                  <a:lnTo>
                    <a:pt x="95" y="1"/>
                  </a:lnTo>
                  <a:lnTo>
                    <a:pt x="94" y="0"/>
                  </a:lnTo>
                  <a:lnTo>
                    <a:pt x="92" y="1"/>
                  </a:lnTo>
                  <a:lnTo>
                    <a:pt x="91" y="3"/>
                  </a:lnTo>
                  <a:lnTo>
                    <a:pt x="88" y="4"/>
                  </a:lnTo>
                  <a:lnTo>
                    <a:pt x="87" y="5"/>
                  </a:lnTo>
                  <a:lnTo>
                    <a:pt x="86" y="7"/>
                  </a:lnTo>
                  <a:lnTo>
                    <a:pt x="84" y="8"/>
                  </a:lnTo>
                  <a:lnTo>
                    <a:pt x="82" y="10"/>
                  </a:lnTo>
                  <a:lnTo>
                    <a:pt x="80" y="11"/>
                  </a:lnTo>
                  <a:lnTo>
                    <a:pt x="81" y="11"/>
                  </a:lnTo>
                  <a:lnTo>
                    <a:pt x="81" y="12"/>
                  </a:lnTo>
                  <a:lnTo>
                    <a:pt x="81" y="14"/>
                  </a:lnTo>
                  <a:lnTo>
                    <a:pt x="80" y="14"/>
                  </a:lnTo>
                  <a:lnTo>
                    <a:pt x="78" y="14"/>
                  </a:lnTo>
                  <a:lnTo>
                    <a:pt x="77" y="15"/>
                  </a:lnTo>
                  <a:lnTo>
                    <a:pt x="76" y="15"/>
                  </a:lnTo>
                  <a:lnTo>
                    <a:pt x="75" y="16"/>
                  </a:lnTo>
                  <a:lnTo>
                    <a:pt x="74" y="16"/>
                  </a:lnTo>
                  <a:lnTo>
                    <a:pt x="72" y="17"/>
                  </a:lnTo>
                  <a:lnTo>
                    <a:pt x="73" y="22"/>
                  </a:lnTo>
                  <a:lnTo>
                    <a:pt x="73" y="26"/>
                  </a:lnTo>
                  <a:lnTo>
                    <a:pt x="73" y="32"/>
                  </a:lnTo>
                  <a:lnTo>
                    <a:pt x="74" y="36"/>
                  </a:lnTo>
                  <a:lnTo>
                    <a:pt x="75" y="35"/>
                  </a:lnTo>
                  <a:lnTo>
                    <a:pt x="76" y="34"/>
                  </a:lnTo>
                  <a:lnTo>
                    <a:pt x="77" y="34"/>
                  </a:lnTo>
                  <a:lnTo>
                    <a:pt x="77" y="35"/>
                  </a:lnTo>
                  <a:lnTo>
                    <a:pt x="77" y="37"/>
                  </a:lnTo>
                  <a:lnTo>
                    <a:pt x="77" y="40"/>
                  </a:lnTo>
                  <a:lnTo>
                    <a:pt x="77" y="42"/>
                  </a:lnTo>
                  <a:lnTo>
                    <a:pt x="84" y="42"/>
                  </a:lnTo>
                  <a:lnTo>
                    <a:pt x="84" y="40"/>
                  </a:lnTo>
                  <a:lnTo>
                    <a:pt x="84" y="37"/>
                  </a:lnTo>
                  <a:lnTo>
                    <a:pt x="84" y="34"/>
                  </a:lnTo>
                  <a:lnTo>
                    <a:pt x="83" y="32"/>
                  </a:lnTo>
                  <a:lnTo>
                    <a:pt x="84" y="32"/>
                  </a:lnTo>
                  <a:lnTo>
                    <a:pt x="85" y="32"/>
                  </a:lnTo>
                  <a:lnTo>
                    <a:pt x="86" y="30"/>
                  </a:lnTo>
                  <a:lnTo>
                    <a:pt x="87" y="30"/>
                  </a:lnTo>
                  <a:lnTo>
                    <a:pt x="88" y="30"/>
                  </a:lnTo>
                  <a:lnTo>
                    <a:pt x="88" y="29"/>
                  </a:lnTo>
                  <a:lnTo>
                    <a:pt x="89" y="32"/>
                  </a:lnTo>
                  <a:lnTo>
                    <a:pt x="89" y="37"/>
                  </a:lnTo>
                  <a:lnTo>
                    <a:pt x="90" y="44"/>
                  </a:lnTo>
                  <a:lnTo>
                    <a:pt x="91" y="51"/>
                  </a:lnTo>
                  <a:lnTo>
                    <a:pt x="90" y="52"/>
                  </a:lnTo>
                  <a:lnTo>
                    <a:pt x="89" y="53"/>
                  </a:lnTo>
                  <a:lnTo>
                    <a:pt x="88" y="54"/>
                  </a:lnTo>
                  <a:lnTo>
                    <a:pt x="87" y="56"/>
                  </a:lnTo>
                  <a:lnTo>
                    <a:pt x="87" y="57"/>
                  </a:lnTo>
                  <a:lnTo>
                    <a:pt x="86" y="58"/>
                  </a:lnTo>
                  <a:lnTo>
                    <a:pt x="85" y="60"/>
                  </a:lnTo>
                  <a:lnTo>
                    <a:pt x="85" y="56"/>
                  </a:lnTo>
                  <a:lnTo>
                    <a:pt x="85" y="51"/>
                  </a:lnTo>
                  <a:lnTo>
                    <a:pt x="84" y="46"/>
                  </a:lnTo>
                  <a:lnTo>
                    <a:pt x="84" y="42"/>
                  </a:lnTo>
                  <a:lnTo>
                    <a:pt x="77" y="42"/>
                  </a:lnTo>
                  <a:lnTo>
                    <a:pt x="78" y="51"/>
                  </a:lnTo>
                  <a:lnTo>
                    <a:pt x="78" y="60"/>
                  </a:lnTo>
                  <a:lnTo>
                    <a:pt x="79" y="67"/>
                  </a:lnTo>
                  <a:lnTo>
                    <a:pt x="79" y="69"/>
                  </a:lnTo>
                  <a:lnTo>
                    <a:pt x="79" y="70"/>
                  </a:lnTo>
                  <a:lnTo>
                    <a:pt x="78" y="71"/>
                  </a:lnTo>
                  <a:lnTo>
                    <a:pt x="78" y="72"/>
                  </a:lnTo>
                  <a:lnTo>
                    <a:pt x="77" y="74"/>
                  </a:lnTo>
                  <a:lnTo>
                    <a:pt x="76" y="74"/>
                  </a:lnTo>
                  <a:lnTo>
                    <a:pt x="76" y="75"/>
                  </a:lnTo>
                  <a:lnTo>
                    <a:pt x="76" y="76"/>
                  </a:lnTo>
                  <a:lnTo>
                    <a:pt x="75" y="76"/>
                  </a:lnTo>
                  <a:lnTo>
                    <a:pt x="75" y="78"/>
                  </a:lnTo>
                  <a:lnTo>
                    <a:pt x="63" y="71"/>
                  </a:lnTo>
                  <a:lnTo>
                    <a:pt x="62" y="71"/>
                  </a:lnTo>
                  <a:lnTo>
                    <a:pt x="61" y="72"/>
                  </a:lnTo>
                  <a:lnTo>
                    <a:pt x="59" y="74"/>
                  </a:lnTo>
                  <a:lnTo>
                    <a:pt x="57" y="74"/>
                  </a:lnTo>
                  <a:lnTo>
                    <a:pt x="55" y="76"/>
                  </a:lnTo>
                  <a:lnTo>
                    <a:pt x="51" y="79"/>
                  </a:lnTo>
                  <a:lnTo>
                    <a:pt x="48" y="82"/>
                  </a:lnTo>
                  <a:lnTo>
                    <a:pt x="44" y="85"/>
                  </a:lnTo>
                  <a:lnTo>
                    <a:pt x="41" y="87"/>
                  </a:lnTo>
                  <a:lnTo>
                    <a:pt x="38" y="89"/>
                  </a:lnTo>
                  <a:lnTo>
                    <a:pt x="34" y="92"/>
                  </a:lnTo>
                  <a:lnTo>
                    <a:pt x="31" y="94"/>
                  </a:lnTo>
                  <a:lnTo>
                    <a:pt x="28" y="96"/>
                  </a:lnTo>
                  <a:lnTo>
                    <a:pt x="27" y="98"/>
                  </a:lnTo>
                  <a:lnTo>
                    <a:pt x="26" y="99"/>
                  </a:lnTo>
                  <a:lnTo>
                    <a:pt x="25" y="100"/>
                  </a:lnTo>
                  <a:lnTo>
                    <a:pt x="26" y="101"/>
                  </a:lnTo>
                  <a:lnTo>
                    <a:pt x="28" y="103"/>
                  </a:lnTo>
                  <a:lnTo>
                    <a:pt x="29" y="104"/>
                  </a:lnTo>
                  <a:lnTo>
                    <a:pt x="30" y="105"/>
                  </a:lnTo>
                  <a:lnTo>
                    <a:pt x="32" y="105"/>
                  </a:lnTo>
                  <a:lnTo>
                    <a:pt x="34" y="107"/>
                  </a:lnTo>
                  <a:lnTo>
                    <a:pt x="35" y="108"/>
                  </a:lnTo>
                  <a:lnTo>
                    <a:pt x="37" y="109"/>
                  </a:lnTo>
                  <a:lnTo>
                    <a:pt x="39" y="109"/>
                  </a:lnTo>
                  <a:lnTo>
                    <a:pt x="41" y="109"/>
                  </a:lnTo>
                  <a:lnTo>
                    <a:pt x="41" y="108"/>
                  </a:lnTo>
                  <a:lnTo>
                    <a:pt x="43" y="107"/>
                  </a:lnTo>
                  <a:lnTo>
                    <a:pt x="45" y="107"/>
                  </a:lnTo>
                  <a:lnTo>
                    <a:pt x="47" y="105"/>
                  </a:lnTo>
                  <a:lnTo>
                    <a:pt x="49" y="105"/>
                  </a:lnTo>
                  <a:lnTo>
                    <a:pt x="51" y="105"/>
                  </a:lnTo>
                  <a:lnTo>
                    <a:pt x="50" y="110"/>
                  </a:lnTo>
                  <a:lnTo>
                    <a:pt x="49" y="115"/>
                  </a:lnTo>
                  <a:lnTo>
                    <a:pt x="49" y="119"/>
                  </a:lnTo>
                  <a:lnTo>
                    <a:pt x="48" y="124"/>
                  </a:lnTo>
                  <a:lnTo>
                    <a:pt x="48" y="128"/>
                  </a:lnTo>
                  <a:lnTo>
                    <a:pt x="48" y="133"/>
                  </a:lnTo>
                  <a:lnTo>
                    <a:pt x="47" y="137"/>
                  </a:lnTo>
                  <a:lnTo>
                    <a:pt x="46" y="142"/>
                  </a:lnTo>
                  <a:lnTo>
                    <a:pt x="44" y="143"/>
                  </a:lnTo>
                  <a:lnTo>
                    <a:pt x="42" y="143"/>
                  </a:lnTo>
                  <a:lnTo>
                    <a:pt x="41" y="143"/>
                  </a:lnTo>
                  <a:lnTo>
                    <a:pt x="40" y="144"/>
                  </a:lnTo>
                  <a:lnTo>
                    <a:pt x="38" y="144"/>
                  </a:lnTo>
                  <a:lnTo>
                    <a:pt x="36" y="145"/>
                  </a:lnTo>
                  <a:lnTo>
                    <a:pt x="35" y="146"/>
                  </a:lnTo>
                  <a:lnTo>
                    <a:pt x="33" y="146"/>
                  </a:lnTo>
                  <a:lnTo>
                    <a:pt x="31" y="147"/>
                  </a:lnTo>
                  <a:lnTo>
                    <a:pt x="30" y="147"/>
                  </a:lnTo>
                  <a:lnTo>
                    <a:pt x="28" y="147"/>
                  </a:lnTo>
                  <a:lnTo>
                    <a:pt x="28" y="149"/>
                  </a:lnTo>
                  <a:lnTo>
                    <a:pt x="27" y="149"/>
                  </a:lnTo>
                  <a:lnTo>
                    <a:pt x="25" y="149"/>
                  </a:lnTo>
                  <a:lnTo>
                    <a:pt x="24" y="149"/>
                  </a:lnTo>
                  <a:lnTo>
                    <a:pt x="22" y="149"/>
                  </a:lnTo>
                  <a:lnTo>
                    <a:pt x="21" y="150"/>
                  </a:lnTo>
                  <a:lnTo>
                    <a:pt x="19" y="150"/>
                  </a:lnTo>
                  <a:lnTo>
                    <a:pt x="18" y="151"/>
                  </a:lnTo>
                  <a:lnTo>
                    <a:pt x="17" y="151"/>
                  </a:lnTo>
                  <a:lnTo>
                    <a:pt x="15" y="152"/>
                  </a:lnTo>
                  <a:lnTo>
                    <a:pt x="14" y="152"/>
                  </a:lnTo>
                  <a:lnTo>
                    <a:pt x="13" y="153"/>
                  </a:lnTo>
                  <a:lnTo>
                    <a:pt x="12" y="154"/>
                  </a:lnTo>
                  <a:lnTo>
                    <a:pt x="11" y="154"/>
                  </a:lnTo>
                  <a:lnTo>
                    <a:pt x="10" y="154"/>
                  </a:lnTo>
                  <a:lnTo>
                    <a:pt x="9" y="154"/>
                  </a:lnTo>
                  <a:lnTo>
                    <a:pt x="8" y="155"/>
                  </a:lnTo>
                  <a:lnTo>
                    <a:pt x="7" y="155"/>
                  </a:lnTo>
                  <a:lnTo>
                    <a:pt x="6" y="155"/>
                  </a:lnTo>
                  <a:lnTo>
                    <a:pt x="6" y="156"/>
                  </a:lnTo>
                  <a:lnTo>
                    <a:pt x="6" y="157"/>
                  </a:lnTo>
                  <a:lnTo>
                    <a:pt x="5" y="158"/>
                  </a:lnTo>
                  <a:lnTo>
                    <a:pt x="4" y="160"/>
                  </a:lnTo>
                  <a:lnTo>
                    <a:pt x="3" y="160"/>
                  </a:lnTo>
                  <a:lnTo>
                    <a:pt x="2" y="161"/>
                  </a:lnTo>
                  <a:lnTo>
                    <a:pt x="1" y="162"/>
                  </a:lnTo>
                  <a:lnTo>
                    <a:pt x="0" y="163"/>
                  </a:lnTo>
                  <a:lnTo>
                    <a:pt x="1" y="163"/>
                  </a:lnTo>
                  <a:lnTo>
                    <a:pt x="3" y="163"/>
                  </a:lnTo>
                  <a:lnTo>
                    <a:pt x="6" y="163"/>
                  </a:lnTo>
                  <a:lnTo>
                    <a:pt x="9" y="163"/>
                  </a:lnTo>
                  <a:lnTo>
                    <a:pt x="14" y="163"/>
                  </a:lnTo>
                  <a:lnTo>
                    <a:pt x="21" y="163"/>
                  </a:lnTo>
                  <a:lnTo>
                    <a:pt x="28" y="163"/>
                  </a:lnTo>
                  <a:lnTo>
                    <a:pt x="35" y="163"/>
                  </a:lnTo>
                  <a:lnTo>
                    <a:pt x="42" y="163"/>
                  </a:lnTo>
                  <a:lnTo>
                    <a:pt x="51" y="163"/>
                  </a:lnTo>
                  <a:lnTo>
                    <a:pt x="60" y="163"/>
                  </a:lnTo>
                  <a:lnTo>
                    <a:pt x="70" y="163"/>
                  </a:lnTo>
                  <a:lnTo>
                    <a:pt x="79" y="163"/>
                  </a:lnTo>
                  <a:lnTo>
                    <a:pt x="89" y="163"/>
                  </a:lnTo>
                  <a:lnTo>
                    <a:pt x="99" y="163"/>
                  </a:lnTo>
                  <a:lnTo>
                    <a:pt x="110" y="163"/>
                  </a:lnTo>
                  <a:lnTo>
                    <a:pt x="120" y="163"/>
                  </a:lnTo>
                  <a:lnTo>
                    <a:pt x="130" y="163"/>
                  </a:lnTo>
                  <a:lnTo>
                    <a:pt x="139" y="163"/>
                  </a:lnTo>
                  <a:lnTo>
                    <a:pt x="150" y="163"/>
                  </a:lnTo>
                  <a:lnTo>
                    <a:pt x="159" y="163"/>
                  </a:lnTo>
                  <a:lnTo>
                    <a:pt x="168" y="163"/>
                  </a:lnTo>
                  <a:lnTo>
                    <a:pt x="176" y="163"/>
                  </a:lnTo>
                  <a:lnTo>
                    <a:pt x="185" y="163"/>
                  </a:lnTo>
                  <a:lnTo>
                    <a:pt x="192" y="163"/>
                  </a:lnTo>
                  <a:lnTo>
                    <a:pt x="198" y="163"/>
                  </a:lnTo>
                  <a:lnTo>
                    <a:pt x="204" y="163"/>
                  </a:lnTo>
                  <a:lnTo>
                    <a:pt x="209" y="163"/>
                  </a:lnTo>
                  <a:lnTo>
                    <a:pt x="213" y="163"/>
                  </a:lnTo>
                  <a:lnTo>
                    <a:pt x="216" y="163"/>
                  </a:lnTo>
                  <a:lnTo>
                    <a:pt x="218" y="163"/>
                  </a:lnTo>
                  <a:lnTo>
                    <a:pt x="219" y="163"/>
                  </a:lnTo>
                  <a:lnTo>
                    <a:pt x="217" y="162"/>
                  </a:lnTo>
                  <a:lnTo>
                    <a:pt x="216" y="161"/>
                  </a:lnTo>
                  <a:lnTo>
                    <a:pt x="214" y="160"/>
                  </a:lnTo>
                  <a:lnTo>
                    <a:pt x="213" y="158"/>
                  </a:lnTo>
                  <a:lnTo>
                    <a:pt x="211" y="157"/>
                  </a:lnTo>
                  <a:lnTo>
                    <a:pt x="210" y="157"/>
                  </a:lnTo>
                  <a:lnTo>
                    <a:pt x="208" y="156"/>
                  </a:lnTo>
                  <a:lnTo>
                    <a:pt x="206" y="155"/>
                  </a:lnTo>
                  <a:lnTo>
                    <a:pt x="205" y="154"/>
                  </a:lnTo>
                  <a:lnTo>
                    <a:pt x="204" y="153"/>
                  </a:lnTo>
                  <a:lnTo>
                    <a:pt x="203" y="152"/>
                  </a:lnTo>
                  <a:lnTo>
                    <a:pt x="201" y="152"/>
                  </a:lnTo>
                  <a:lnTo>
                    <a:pt x="199" y="151"/>
                  </a:lnTo>
                  <a:lnTo>
                    <a:pt x="198" y="150"/>
                  </a:lnTo>
                  <a:lnTo>
                    <a:pt x="196" y="149"/>
                  </a:lnTo>
                  <a:lnTo>
                    <a:pt x="194" y="149"/>
                  </a:lnTo>
                  <a:lnTo>
                    <a:pt x="192" y="149"/>
                  </a:lnTo>
                  <a:lnTo>
                    <a:pt x="192" y="147"/>
                  </a:lnTo>
                  <a:lnTo>
                    <a:pt x="190" y="147"/>
                  </a:lnTo>
                  <a:lnTo>
                    <a:pt x="188" y="146"/>
                  </a:lnTo>
                  <a:lnTo>
                    <a:pt x="186" y="146"/>
                  </a:lnTo>
                  <a:lnTo>
                    <a:pt x="184" y="146"/>
                  </a:lnTo>
                  <a:lnTo>
                    <a:pt x="183" y="146"/>
                  </a:lnTo>
                  <a:lnTo>
                    <a:pt x="181" y="14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9" name="Freeform 36"/>
            <p:cNvSpPr>
              <a:spLocks/>
            </p:cNvSpPr>
            <p:nvPr/>
          </p:nvSpPr>
          <p:spPr bwMode="auto">
            <a:xfrm>
              <a:off x="1992313" y="1681163"/>
              <a:ext cx="46037" cy="158750"/>
            </a:xfrm>
            <a:custGeom>
              <a:avLst/>
              <a:gdLst>
                <a:gd name="T0" fmla="*/ 19 w 21"/>
                <a:gd name="T1" fmla="*/ 0 h 73"/>
                <a:gd name="T2" fmla="*/ 19 w 21"/>
                <a:gd name="T3" fmla="*/ 0 h 73"/>
                <a:gd name="T4" fmla="*/ 19 w 21"/>
                <a:gd name="T5" fmla="*/ 1 h 73"/>
                <a:gd name="T6" fmla="*/ 19 w 21"/>
                <a:gd name="T7" fmla="*/ 3 h 73"/>
                <a:gd name="T8" fmla="*/ 19 w 21"/>
                <a:gd name="T9" fmla="*/ 5 h 73"/>
                <a:gd name="T10" fmla="*/ 19 w 21"/>
                <a:gd name="T11" fmla="*/ 7 h 73"/>
                <a:gd name="T12" fmla="*/ 19 w 21"/>
                <a:gd name="T13" fmla="*/ 11 h 73"/>
                <a:gd name="T14" fmla="*/ 19 w 21"/>
                <a:gd name="T15" fmla="*/ 15 h 73"/>
                <a:gd name="T16" fmla="*/ 19 w 21"/>
                <a:gd name="T17" fmla="*/ 18 h 73"/>
                <a:gd name="T18" fmla="*/ 18 w 21"/>
                <a:gd name="T19" fmla="*/ 24 h 73"/>
                <a:gd name="T20" fmla="*/ 17 w 21"/>
                <a:gd name="T21" fmla="*/ 30 h 73"/>
                <a:gd name="T22" fmla="*/ 15 w 21"/>
                <a:gd name="T23" fmla="*/ 35 h 73"/>
                <a:gd name="T24" fmla="*/ 13 w 21"/>
                <a:gd name="T25" fmla="*/ 42 h 73"/>
                <a:gd name="T26" fmla="*/ 10 w 21"/>
                <a:gd name="T27" fmla="*/ 49 h 73"/>
                <a:gd name="T28" fmla="*/ 8 w 21"/>
                <a:gd name="T29" fmla="*/ 56 h 73"/>
                <a:gd name="T30" fmla="*/ 4 w 21"/>
                <a:gd name="T31" fmla="*/ 63 h 73"/>
                <a:gd name="T32" fmla="*/ 0 w 21"/>
                <a:gd name="T33" fmla="*/ 73 h 73"/>
                <a:gd name="T34" fmla="*/ 0 w 21"/>
                <a:gd name="T35" fmla="*/ 72 h 73"/>
                <a:gd name="T36" fmla="*/ 1 w 21"/>
                <a:gd name="T37" fmla="*/ 70 h 73"/>
                <a:gd name="T38" fmla="*/ 3 w 21"/>
                <a:gd name="T39" fmla="*/ 68 h 73"/>
                <a:gd name="T40" fmla="*/ 5 w 21"/>
                <a:gd name="T41" fmla="*/ 65 h 73"/>
                <a:gd name="T42" fmla="*/ 8 w 21"/>
                <a:gd name="T43" fmla="*/ 61 h 73"/>
                <a:gd name="T44" fmla="*/ 10 w 21"/>
                <a:gd name="T45" fmla="*/ 58 h 73"/>
                <a:gd name="T46" fmla="*/ 12 w 21"/>
                <a:gd name="T47" fmla="*/ 52 h 73"/>
                <a:gd name="T48" fmla="*/ 14 w 21"/>
                <a:gd name="T49" fmla="*/ 48 h 73"/>
                <a:gd name="T50" fmla="*/ 17 w 21"/>
                <a:gd name="T51" fmla="*/ 42 h 73"/>
                <a:gd name="T52" fmla="*/ 19 w 21"/>
                <a:gd name="T53" fmla="*/ 37 h 73"/>
                <a:gd name="T54" fmla="*/ 20 w 21"/>
                <a:gd name="T55" fmla="*/ 30 h 73"/>
                <a:gd name="T56" fmla="*/ 21 w 21"/>
                <a:gd name="T57" fmla="*/ 24 h 73"/>
                <a:gd name="T58" fmla="*/ 21 w 21"/>
                <a:gd name="T59" fmla="*/ 17 h 73"/>
                <a:gd name="T60" fmla="*/ 21 w 21"/>
                <a:gd name="T61" fmla="*/ 11 h 73"/>
                <a:gd name="T62" fmla="*/ 20 w 21"/>
                <a:gd name="T63" fmla="*/ 6 h 73"/>
                <a:gd name="T64" fmla="*/ 19 w 21"/>
                <a:gd name="T65" fmla="*/ 0 h 7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1"/>
                <a:gd name="T100" fmla="*/ 0 h 73"/>
                <a:gd name="T101" fmla="*/ 21 w 21"/>
                <a:gd name="T102" fmla="*/ 73 h 7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1" h="73">
                  <a:moveTo>
                    <a:pt x="19" y="0"/>
                  </a:moveTo>
                  <a:lnTo>
                    <a:pt x="19" y="0"/>
                  </a:lnTo>
                  <a:lnTo>
                    <a:pt x="19" y="1"/>
                  </a:lnTo>
                  <a:lnTo>
                    <a:pt x="19" y="3"/>
                  </a:lnTo>
                  <a:lnTo>
                    <a:pt x="19" y="5"/>
                  </a:lnTo>
                  <a:lnTo>
                    <a:pt x="19" y="7"/>
                  </a:lnTo>
                  <a:lnTo>
                    <a:pt x="19" y="11"/>
                  </a:lnTo>
                  <a:lnTo>
                    <a:pt x="19" y="15"/>
                  </a:lnTo>
                  <a:lnTo>
                    <a:pt x="19" y="18"/>
                  </a:lnTo>
                  <a:lnTo>
                    <a:pt x="18" y="24"/>
                  </a:lnTo>
                  <a:lnTo>
                    <a:pt x="17" y="30"/>
                  </a:lnTo>
                  <a:lnTo>
                    <a:pt x="15" y="35"/>
                  </a:lnTo>
                  <a:lnTo>
                    <a:pt x="13" y="42"/>
                  </a:lnTo>
                  <a:lnTo>
                    <a:pt x="10" y="49"/>
                  </a:lnTo>
                  <a:lnTo>
                    <a:pt x="8" y="56"/>
                  </a:lnTo>
                  <a:lnTo>
                    <a:pt x="4" y="63"/>
                  </a:lnTo>
                  <a:lnTo>
                    <a:pt x="0" y="73"/>
                  </a:lnTo>
                  <a:lnTo>
                    <a:pt x="0" y="72"/>
                  </a:lnTo>
                  <a:lnTo>
                    <a:pt x="1" y="70"/>
                  </a:lnTo>
                  <a:lnTo>
                    <a:pt x="3" y="68"/>
                  </a:lnTo>
                  <a:lnTo>
                    <a:pt x="5" y="65"/>
                  </a:lnTo>
                  <a:lnTo>
                    <a:pt x="8" y="61"/>
                  </a:lnTo>
                  <a:lnTo>
                    <a:pt x="10" y="58"/>
                  </a:lnTo>
                  <a:lnTo>
                    <a:pt x="12" y="52"/>
                  </a:lnTo>
                  <a:lnTo>
                    <a:pt x="14" y="48"/>
                  </a:lnTo>
                  <a:lnTo>
                    <a:pt x="17" y="42"/>
                  </a:lnTo>
                  <a:lnTo>
                    <a:pt x="19" y="37"/>
                  </a:lnTo>
                  <a:lnTo>
                    <a:pt x="20" y="30"/>
                  </a:lnTo>
                  <a:lnTo>
                    <a:pt x="21" y="24"/>
                  </a:lnTo>
                  <a:lnTo>
                    <a:pt x="21" y="17"/>
                  </a:lnTo>
                  <a:lnTo>
                    <a:pt x="21" y="11"/>
                  </a:lnTo>
                  <a:lnTo>
                    <a:pt x="20" y="6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0" name="Freeform 37"/>
            <p:cNvSpPr>
              <a:spLocks/>
            </p:cNvSpPr>
            <p:nvPr/>
          </p:nvSpPr>
          <p:spPr bwMode="auto">
            <a:xfrm>
              <a:off x="1789113" y="1657350"/>
              <a:ext cx="212725" cy="77788"/>
            </a:xfrm>
            <a:custGeom>
              <a:avLst/>
              <a:gdLst>
                <a:gd name="T0" fmla="*/ 100 w 100"/>
                <a:gd name="T1" fmla="*/ 36 h 36"/>
                <a:gd name="T2" fmla="*/ 0 w 100"/>
                <a:gd name="T3" fmla="*/ 3 h 36"/>
                <a:gd name="T4" fmla="*/ 0 w 100"/>
                <a:gd name="T5" fmla="*/ 0 h 36"/>
                <a:gd name="T6" fmla="*/ 100 w 100"/>
                <a:gd name="T7" fmla="*/ 36 h 3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0"/>
                <a:gd name="T13" fmla="*/ 0 h 36"/>
                <a:gd name="T14" fmla="*/ 100 w 100"/>
                <a:gd name="T15" fmla="*/ 36 h 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0" h="36">
                  <a:moveTo>
                    <a:pt x="100" y="36"/>
                  </a:moveTo>
                  <a:lnTo>
                    <a:pt x="0" y="3"/>
                  </a:lnTo>
                  <a:lnTo>
                    <a:pt x="0" y="0"/>
                  </a:lnTo>
                  <a:lnTo>
                    <a:pt x="100" y="36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1" name="Freeform 38"/>
            <p:cNvSpPr>
              <a:spLocks/>
            </p:cNvSpPr>
            <p:nvPr/>
          </p:nvSpPr>
          <p:spPr bwMode="auto">
            <a:xfrm>
              <a:off x="1890713" y="1717675"/>
              <a:ext cx="11112" cy="7938"/>
            </a:xfrm>
            <a:custGeom>
              <a:avLst/>
              <a:gdLst>
                <a:gd name="T0" fmla="*/ 2 w 5"/>
                <a:gd name="T1" fmla="*/ 3 h 3"/>
                <a:gd name="T2" fmla="*/ 3 w 5"/>
                <a:gd name="T3" fmla="*/ 3 h 3"/>
                <a:gd name="T4" fmla="*/ 4 w 5"/>
                <a:gd name="T5" fmla="*/ 3 h 3"/>
                <a:gd name="T6" fmla="*/ 5 w 5"/>
                <a:gd name="T7" fmla="*/ 2 h 3"/>
                <a:gd name="T8" fmla="*/ 5 w 5"/>
                <a:gd name="T9" fmla="*/ 1 h 3"/>
                <a:gd name="T10" fmla="*/ 4 w 5"/>
                <a:gd name="T11" fmla="*/ 1 h 3"/>
                <a:gd name="T12" fmla="*/ 3 w 5"/>
                <a:gd name="T13" fmla="*/ 1 h 3"/>
                <a:gd name="T14" fmla="*/ 2 w 5"/>
                <a:gd name="T15" fmla="*/ 0 h 3"/>
                <a:gd name="T16" fmla="*/ 2 w 5"/>
                <a:gd name="T17" fmla="*/ 1 h 3"/>
                <a:gd name="T18" fmla="*/ 1 w 5"/>
                <a:gd name="T19" fmla="*/ 1 h 3"/>
                <a:gd name="T20" fmla="*/ 0 w 5"/>
                <a:gd name="T21" fmla="*/ 1 h 3"/>
                <a:gd name="T22" fmla="*/ 0 w 5"/>
                <a:gd name="T23" fmla="*/ 2 h 3"/>
                <a:gd name="T24" fmla="*/ 1 w 5"/>
                <a:gd name="T25" fmla="*/ 3 h 3"/>
                <a:gd name="T26" fmla="*/ 2 w 5"/>
                <a:gd name="T27" fmla="*/ 3 h 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5"/>
                <a:gd name="T43" fmla="*/ 0 h 3"/>
                <a:gd name="T44" fmla="*/ 5 w 5"/>
                <a:gd name="T45" fmla="*/ 3 h 3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5" h="3">
                  <a:moveTo>
                    <a:pt x="2" y="3"/>
                  </a:moveTo>
                  <a:lnTo>
                    <a:pt x="3" y="3"/>
                  </a:lnTo>
                  <a:lnTo>
                    <a:pt x="4" y="3"/>
                  </a:lnTo>
                  <a:lnTo>
                    <a:pt x="5" y="2"/>
                  </a:lnTo>
                  <a:lnTo>
                    <a:pt x="5" y="1"/>
                  </a:lnTo>
                  <a:lnTo>
                    <a:pt x="4" y="1"/>
                  </a:lnTo>
                  <a:lnTo>
                    <a:pt x="3" y="1"/>
                  </a:lnTo>
                  <a:lnTo>
                    <a:pt x="2" y="0"/>
                  </a:lnTo>
                  <a:lnTo>
                    <a:pt x="2" y="1"/>
                  </a:lnTo>
                  <a:lnTo>
                    <a:pt x="1" y="1"/>
                  </a:lnTo>
                  <a:lnTo>
                    <a:pt x="0" y="1"/>
                  </a:lnTo>
                  <a:lnTo>
                    <a:pt x="0" y="2"/>
                  </a:lnTo>
                  <a:lnTo>
                    <a:pt x="1" y="3"/>
                  </a:lnTo>
                  <a:lnTo>
                    <a:pt x="2" y="3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" name="Freeform 39"/>
            <p:cNvSpPr>
              <a:spLocks/>
            </p:cNvSpPr>
            <p:nvPr/>
          </p:nvSpPr>
          <p:spPr bwMode="auto">
            <a:xfrm>
              <a:off x="1762125" y="1898650"/>
              <a:ext cx="46038" cy="36513"/>
            </a:xfrm>
            <a:custGeom>
              <a:avLst/>
              <a:gdLst>
                <a:gd name="T0" fmla="*/ 1 w 22"/>
                <a:gd name="T1" fmla="*/ 0 h 17"/>
                <a:gd name="T2" fmla="*/ 0 w 22"/>
                <a:gd name="T3" fmla="*/ 17 h 17"/>
                <a:gd name="T4" fmla="*/ 22 w 22"/>
                <a:gd name="T5" fmla="*/ 2 h 17"/>
                <a:gd name="T6" fmla="*/ 1 w 22"/>
                <a:gd name="T7" fmla="*/ 0 h 1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2"/>
                <a:gd name="T13" fmla="*/ 0 h 17"/>
                <a:gd name="T14" fmla="*/ 22 w 22"/>
                <a:gd name="T15" fmla="*/ 17 h 1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2" h="17">
                  <a:moveTo>
                    <a:pt x="1" y="0"/>
                  </a:moveTo>
                  <a:lnTo>
                    <a:pt x="0" y="17"/>
                  </a:lnTo>
                  <a:lnTo>
                    <a:pt x="22" y="2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" name="Freeform 40"/>
            <p:cNvSpPr>
              <a:spLocks/>
            </p:cNvSpPr>
            <p:nvPr/>
          </p:nvSpPr>
          <p:spPr bwMode="auto">
            <a:xfrm>
              <a:off x="1779588" y="1963738"/>
              <a:ext cx="174625" cy="26987"/>
            </a:xfrm>
            <a:custGeom>
              <a:avLst/>
              <a:gdLst>
                <a:gd name="T0" fmla="*/ 0 w 83"/>
                <a:gd name="T1" fmla="*/ 6 h 13"/>
                <a:gd name="T2" fmla="*/ 1 w 83"/>
                <a:gd name="T3" fmla="*/ 6 h 13"/>
                <a:gd name="T4" fmla="*/ 3 w 83"/>
                <a:gd name="T5" fmla="*/ 5 h 13"/>
                <a:gd name="T6" fmla="*/ 7 w 83"/>
                <a:gd name="T7" fmla="*/ 4 h 13"/>
                <a:gd name="T8" fmla="*/ 10 w 83"/>
                <a:gd name="T9" fmla="*/ 4 h 13"/>
                <a:gd name="T10" fmla="*/ 13 w 83"/>
                <a:gd name="T11" fmla="*/ 3 h 13"/>
                <a:gd name="T12" fmla="*/ 15 w 83"/>
                <a:gd name="T13" fmla="*/ 1 h 13"/>
                <a:gd name="T14" fmla="*/ 17 w 83"/>
                <a:gd name="T15" fmla="*/ 0 h 13"/>
                <a:gd name="T16" fmla="*/ 18 w 83"/>
                <a:gd name="T17" fmla="*/ 0 h 13"/>
                <a:gd name="T18" fmla="*/ 29 w 83"/>
                <a:gd name="T19" fmla="*/ 4 h 13"/>
                <a:gd name="T20" fmla="*/ 60 w 83"/>
                <a:gd name="T21" fmla="*/ 4 h 13"/>
                <a:gd name="T22" fmla="*/ 66 w 83"/>
                <a:gd name="T23" fmla="*/ 11 h 13"/>
                <a:gd name="T24" fmla="*/ 83 w 83"/>
                <a:gd name="T25" fmla="*/ 8 h 13"/>
                <a:gd name="T26" fmla="*/ 63 w 83"/>
                <a:gd name="T27" fmla="*/ 13 h 13"/>
                <a:gd name="T28" fmla="*/ 56 w 83"/>
                <a:gd name="T29" fmla="*/ 8 h 13"/>
                <a:gd name="T30" fmla="*/ 18 w 83"/>
                <a:gd name="T31" fmla="*/ 12 h 13"/>
                <a:gd name="T32" fmla="*/ 23 w 83"/>
                <a:gd name="T33" fmla="*/ 6 h 13"/>
                <a:gd name="T34" fmla="*/ 0 w 83"/>
                <a:gd name="T35" fmla="*/ 6 h 1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83"/>
                <a:gd name="T55" fmla="*/ 0 h 13"/>
                <a:gd name="T56" fmla="*/ 83 w 83"/>
                <a:gd name="T57" fmla="*/ 13 h 1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83" h="13">
                  <a:moveTo>
                    <a:pt x="0" y="6"/>
                  </a:moveTo>
                  <a:lnTo>
                    <a:pt x="1" y="6"/>
                  </a:lnTo>
                  <a:lnTo>
                    <a:pt x="3" y="5"/>
                  </a:lnTo>
                  <a:lnTo>
                    <a:pt x="7" y="4"/>
                  </a:lnTo>
                  <a:lnTo>
                    <a:pt x="10" y="4"/>
                  </a:lnTo>
                  <a:lnTo>
                    <a:pt x="13" y="3"/>
                  </a:lnTo>
                  <a:lnTo>
                    <a:pt x="15" y="1"/>
                  </a:lnTo>
                  <a:lnTo>
                    <a:pt x="17" y="0"/>
                  </a:lnTo>
                  <a:lnTo>
                    <a:pt x="18" y="0"/>
                  </a:lnTo>
                  <a:lnTo>
                    <a:pt x="29" y="4"/>
                  </a:lnTo>
                  <a:lnTo>
                    <a:pt x="60" y="4"/>
                  </a:lnTo>
                  <a:lnTo>
                    <a:pt x="66" y="11"/>
                  </a:lnTo>
                  <a:lnTo>
                    <a:pt x="83" y="8"/>
                  </a:lnTo>
                  <a:lnTo>
                    <a:pt x="63" y="13"/>
                  </a:lnTo>
                  <a:lnTo>
                    <a:pt x="56" y="8"/>
                  </a:lnTo>
                  <a:lnTo>
                    <a:pt x="18" y="12"/>
                  </a:lnTo>
                  <a:lnTo>
                    <a:pt x="23" y="6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" name="Freeform 41"/>
            <p:cNvSpPr>
              <a:spLocks/>
            </p:cNvSpPr>
            <p:nvPr/>
          </p:nvSpPr>
          <p:spPr bwMode="auto">
            <a:xfrm>
              <a:off x="1958975" y="1981200"/>
              <a:ext cx="42863" cy="7938"/>
            </a:xfrm>
            <a:custGeom>
              <a:avLst/>
              <a:gdLst>
                <a:gd name="T0" fmla="*/ 0 w 20"/>
                <a:gd name="T1" fmla="*/ 4 h 4"/>
                <a:gd name="T2" fmla="*/ 1 w 20"/>
                <a:gd name="T3" fmla="*/ 4 h 4"/>
                <a:gd name="T4" fmla="*/ 3 w 20"/>
                <a:gd name="T5" fmla="*/ 4 h 4"/>
                <a:gd name="T6" fmla="*/ 5 w 20"/>
                <a:gd name="T7" fmla="*/ 3 h 4"/>
                <a:gd name="T8" fmla="*/ 8 w 20"/>
                <a:gd name="T9" fmla="*/ 2 h 4"/>
                <a:gd name="T10" fmla="*/ 11 w 20"/>
                <a:gd name="T11" fmla="*/ 2 h 4"/>
                <a:gd name="T12" fmla="*/ 13 w 20"/>
                <a:gd name="T13" fmla="*/ 0 h 4"/>
                <a:gd name="T14" fmla="*/ 15 w 20"/>
                <a:gd name="T15" fmla="*/ 0 h 4"/>
                <a:gd name="T16" fmla="*/ 20 w 20"/>
                <a:gd name="T17" fmla="*/ 3 h 4"/>
                <a:gd name="T18" fmla="*/ 0 w 20"/>
                <a:gd name="T19" fmla="*/ 4 h 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0"/>
                <a:gd name="T31" fmla="*/ 0 h 4"/>
                <a:gd name="T32" fmla="*/ 20 w 20"/>
                <a:gd name="T33" fmla="*/ 4 h 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0" h="4">
                  <a:moveTo>
                    <a:pt x="0" y="4"/>
                  </a:moveTo>
                  <a:lnTo>
                    <a:pt x="1" y="4"/>
                  </a:lnTo>
                  <a:lnTo>
                    <a:pt x="3" y="4"/>
                  </a:lnTo>
                  <a:lnTo>
                    <a:pt x="5" y="3"/>
                  </a:lnTo>
                  <a:lnTo>
                    <a:pt x="8" y="2"/>
                  </a:lnTo>
                  <a:lnTo>
                    <a:pt x="11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20" y="3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" name="Freeform 42"/>
            <p:cNvSpPr>
              <a:spLocks/>
            </p:cNvSpPr>
            <p:nvPr/>
          </p:nvSpPr>
          <p:spPr bwMode="auto">
            <a:xfrm>
              <a:off x="1747838" y="1741488"/>
              <a:ext cx="73025" cy="80962"/>
            </a:xfrm>
            <a:custGeom>
              <a:avLst/>
              <a:gdLst>
                <a:gd name="T0" fmla="*/ 23 w 34"/>
                <a:gd name="T1" fmla="*/ 0 h 37"/>
                <a:gd name="T2" fmla="*/ 0 w 34"/>
                <a:gd name="T3" fmla="*/ 37 h 37"/>
                <a:gd name="T4" fmla="*/ 24 w 34"/>
                <a:gd name="T5" fmla="*/ 6 h 37"/>
                <a:gd name="T6" fmla="*/ 31 w 34"/>
                <a:gd name="T7" fmla="*/ 13 h 37"/>
                <a:gd name="T8" fmla="*/ 34 w 34"/>
                <a:gd name="T9" fmla="*/ 9 h 37"/>
                <a:gd name="T10" fmla="*/ 23 w 34"/>
                <a:gd name="T11" fmla="*/ 0 h 3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4"/>
                <a:gd name="T19" fmla="*/ 0 h 37"/>
                <a:gd name="T20" fmla="*/ 34 w 34"/>
                <a:gd name="T21" fmla="*/ 37 h 3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4" h="37">
                  <a:moveTo>
                    <a:pt x="23" y="0"/>
                  </a:moveTo>
                  <a:lnTo>
                    <a:pt x="0" y="37"/>
                  </a:lnTo>
                  <a:lnTo>
                    <a:pt x="24" y="6"/>
                  </a:lnTo>
                  <a:lnTo>
                    <a:pt x="31" y="13"/>
                  </a:lnTo>
                  <a:lnTo>
                    <a:pt x="34" y="9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" name="Freeform 43"/>
            <p:cNvSpPr>
              <a:spLocks/>
            </p:cNvSpPr>
            <p:nvPr/>
          </p:nvSpPr>
          <p:spPr bwMode="auto">
            <a:xfrm>
              <a:off x="1727200" y="1827213"/>
              <a:ext cx="57150" cy="60325"/>
            </a:xfrm>
            <a:custGeom>
              <a:avLst/>
              <a:gdLst>
                <a:gd name="T0" fmla="*/ 0 w 27"/>
                <a:gd name="T1" fmla="*/ 0 h 28"/>
                <a:gd name="T2" fmla="*/ 22 w 27"/>
                <a:gd name="T3" fmla="*/ 28 h 28"/>
                <a:gd name="T4" fmla="*/ 27 w 27"/>
                <a:gd name="T5" fmla="*/ 20 h 28"/>
                <a:gd name="T6" fmla="*/ 0 w 27"/>
                <a:gd name="T7" fmla="*/ 0 h 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7"/>
                <a:gd name="T13" fmla="*/ 0 h 28"/>
                <a:gd name="T14" fmla="*/ 27 w 27"/>
                <a:gd name="T15" fmla="*/ 28 h 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7" h="28">
                  <a:moveTo>
                    <a:pt x="0" y="0"/>
                  </a:moveTo>
                  <a:lnTo>
                    <a:pt x="22" y="28"/>
                  </a:lnTo>
                  <a:lnTo>
                    <a:pt x="27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" name="Rectangle 44"/>
            <p:cNvSpPr>
              <a:spLocks noChangeArrowheads="1"/>
            </p:cNvSpPr>
            <p:nvPr/>
          </p:nvSpPr>
          <p:spPr bwMode="auto">
            <a:xfrm>
              <a:off x="1727200" y="1851025"/>
              <a:ext cx="6350" cy="112713"/>
            </a:xfrm>
            <a:prstGeom prst="rect">
              <a:avLst/>
            </a:prstGeom>
            <a:solidFill>
              <a:srgbClr val="7F7F7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" name="Freeform 45"/>
            <p:cNvSpPr>
              <a:spLocks/>
            </p:cNvSpPr>
            <p:nvPr/>
          </p:nvSpPr>
          <p:spPr bwMode="auto">
            <a:xfrm>
              <a:off x="1897063" y="1749425"/>
              <a:ext cx="17462" cy="203200"/>
            </a:xfrm>
            <a:custGeom>
              <a:avLst/>
              <a:gdLst>
                <a:gd name="T0" fmla="*/ 8 w 8"/>
                <a:gd name="T1" fmla="*/ 94 h 94"/>
                <a:gd name="T2" fmla="*/ 0 w 8"/>
                <a:gd name="T3" fmla="*/ 0 h 94"/>
                <a:gd name="T4" fmla="*/ 0 w 8"/>
                <a:gd name="T5" fmla="*/ 8 h 94"/>
                <a:gd name="T6" fmla="*/ 7 w 8"/>
                <a:gd name="T7" fmla="*/ 94 h 94"/>
                <a:gd name="T8" fmla="*/ 8 w 8"/>
                <a:gd name="T9" fmla="*/ 94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"/>
                <a:gd name="T16" fmla="*/ 0 h 94"/>
                <a:gd name="T17" fmla="*/ 8 w 8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" h="94">
                  <a:moveTo>
                    <a:pt x="8" y="94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7" y="94"/>
                  </a:lnTo>
                  <a:lnTo>
                    <a:pt x="8" y="94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" name="Freeform 46"/>
            <p:cNvSpPr>
              <a:spLocks/>
            </p:cNvSpPr>
            <p:nvPr/>
          </p:nvSpPr>
          <p:spPr bwMode="auto">
            <a:xfrm>
              <a:off x="1644650" y="1809750"/>
              <a:ext cx="69850" cy="49213"/>
            </a:xfrm>
            <a:custGeom>
              <a:avLst/>
              <a:gdLst>
                <a:gd name="T0" fmla="*/ 0 w 33"/>
                <a:gd name="T1" fmla="*/ 23 h 23"/>
                <a:gd name="T2" fmla="*/ 33 w 33"/>
                <a:gd name="T3" fmla="*/ 0 h 23"/>
                <a:gd name="T4" fmla="*/ 33 w 33"/>
                <a:gd name="T5" fmla="*/ 6 h 23"/>
                <a:gd name="T6" fmla="*/ 0 w 33"/>
                <a:gd name="T7" fmla="*/ 23 h 2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3"/>
                <a:gd name="T13" fmla="*/ 0 h 23"/>
                <a:gd name="T14" fmla="*/ 33 w 33"/>
                <a:gd name="T15" fmla="*/ 23 h 2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3" h="23">
                  <a:moveTo>
                    <a:pt x="0" y="23"/>
                  </a:moveTo>
                  <a:lnTo>
                    <a:pt x="33" y="0"/>
                  </a:lnTo>
                  <a:lnTo>
                    <a:pt x="33" y="6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0" name="Freeform 48"/>
            <p:cNvSpPr>
              <a:spLocks/>
            </p:cNvSpPr>
            <p:nvPr/>
          </p:nvSpPr>
          <p:spPr bwMode="auto">
            <a:xfrm>
              <a:off x="1681163" y="1966913"/>
              <a:ext cx="74612" cy="20637"/>
            </a:xfrm>
            <a:custGeom>
              <a:avLst/>
              <a:gdLst>
                <a:gd name="T0" fmla="*/ 0 w 35"/>
                <a:gd name="T1" fmla="*/ 7 h 9"/>
                <a:gd name="T2" fmla="*/ 1 w 35"/>
                <a:gd name="T3" fmla="*/ 6 h 9"/>
                <a:gd name="T4" fmla="*/ 2 w 35"/>
                <a:gd name="T5" fmla="*/ 6 h 9"/>
                <a:gd name="T6" fmla="*/ 5 w 35"/>
                <a:gd name="T7" fmla="*/ 5 h 9"/>
                <a:gd name="T8" fmla="*/ 7 w 35"/>
                <a:gd name="T9" fmla="*/ 3 h 9"/>
                <a:gd name="T10" fmla="*/ 9 w 35"/>
                <a:gd name="T11" fmla="*/ 2 h 9"/>
                <a:gd name="T12" fmla="*/ 12 w 35"/>
                <a:gd name="T13" fmla="*/ 1 h 9"/>
                <a:gd name="T14" fmla="*/ 13 w 35"/>
                <a:gd name="T15" fmla="*/ 0 h 9"/>
                <a:gd name="T16" fmla="*/ 15 w 35"/>
                <a:gd name="T17" fmla="*/ 0 h 9"/>
                <a:gd name="T18" fmla="*/ 16 w 35"/>
                <a:gd name="T19" fmla="*/ 0 h 9"/>
                <a:gd name="T20" fmla="*/ 17 w 35"/>
                <a:gd name="T21" fmla="*/ 1 h 9"/>
                <a:gd name="T22" fmla="*/ 18 w 35"/>
                <a:gd name="T23" fmla="*/ 1 h 9"/>
                <a:gd name="T24" fmla="*/ 21 w 35"/>
                <a:gd name="T25" fmla="*/ 2 h 9"/>
                <a:gd name="T26" fmla="*/ 23 w 35"/>
                <a:gd name="T27" fmla="*/ 2 h 9"/>
                <a:gd name="T28" fmla="*/ 25 w 35"/>
                <a:gd name="T29" fmla="*/ 3 h 9"/>
                <a:gd name="T30" fmla="*/ 27 w 35"/>
                <a:gd name="T31" fmla="*/ 3 h 9"/>
                <a:gd name="T32" fmla="*/ 35 w 35"/>
                <a:gd name="T33" fmla="*/ 2 h 9"/>
                <a:gd name="T34" fmla="*/ 29 w 35"/>
                <a:gd name="T35" fmla="*/ 9 h 9"/>
                <a:gd name="T36" fmla="*/ 24 w 35"/>
                <a:gd name="T37" fmla="*/ 5 h 9"/>
                <a:gd name="T38" fmla="*/ 12 w 35"/>
                <a:gd name="T39" fmla="*/ 6 h 9"/>
                <a:gd name="T40" fmla="*/ 14 w 35"/>
                <a:gd name="T41" fmla="*/ 3 h 9"/>
                <a:gd name="T42" fmla="*/ 0 w 35"/>
                <a:gd name="T43" fmla="*/ 7 h 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35"/>
                <a:gd name="T67" fmla="*/ 0 h 9"/>
                <a:gd name="T68" fmla="*/ 35 w 35"/>
                <a:gd name="T69" fmla="*/ 9 h 9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35" h="9">
                  <a:moveTo>
                    <a:pt x="0" y="7"/>
                  </a:moveTo>
                  <a:lnTo>
                    <a:pt x="1" y="6"/>
                  </a:lnTo>
                  <a:lnTo>
                    <a:pt x="2" y="6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2"/>
                  </a:lnTo>
                  <a:lnTo>
                    <a:pt x="12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6" y="0"/>
                  </a:lnTo>
                  <a:lnTo>
                    <a:pt x="17" y="1"/>
                  </a:lnTo>
                  <a:lnTo>
                    <a:pt x="18" y="1"/>
                  </a:lnTo>
                  <a:lnTo>
                    <a:pt x="21" y="2"/>
                  </a:lnTo>
                  <a:lnTo>
                    <a:pt x="23" y="2"/>
                  </a:lnTo>
                  <a:lnTo>
                    <a:pt x="25" y="3"/>
                  </a:lnTo>
                  <a:lnTo>
                    <a:pt x="27" y="3"/>
                  </a:lnTo>
                  <a:lnTo>
                    <a:pt x="35" y="2"/>
                  </a:lnTo>
                  <a:lnTo>
                    <a:pt x="29" y="9"/>
                  </a:lnTo>
                  <a:lnTo>
                    <a:pt x="24" y="5"/>
                  </a:lnTo>
                  <a:lnTo>
                    <a:pt x="12" y="6"/>
                  </a:lnTo>
                  <a:lnTo>
                    <a:pt x="14" y="3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1" name="Freeform 49"/>
            <p:cNvSpPr>
              <a:spLocks/>
            </p:cNvSpPr>
            <p:nvPr/>
          </p:nvSpPr>
          <p:spPr bwMode="auto">
            <a:xfrm>
              <a:off x="1582738" y="1649413"/>
              <a:ext cx="466725" cy="352425"/>
            </a:xfrm>
            <a:custGeom>
              <a:avLst/>
              <a:gdLst>
                <a:gd name="T0" fmla="*/ 171 w 220"/>
                <a:gd name="T1" fmla="*/ 147 h 163"/>
                <a:gd name="T2" fmla="*/ 161 w 220"/>
                <a:gd name="T3" fmla="*/ 149 h 163"/>
                <a:gd name="T4" fmla="*/ 156 w 220"/>
                <a:gd name="T5" fmla="*/ 97 h 163"/>
                <a:gd name="T6" fmla="*/ 147 w 220"/>
                <a:gd name="T7" fmla="*/ 139 h 163"/>
                <a:gd name="T8" fmla="*/ 130 w 220"/>
                <a:gd name="T9" fmla="*/ 140 h 163"/>
                <a:gd name="T10" fmla="*/ 118 w 220"/>
                <a:gd name="T11" fmla="*/ 138 h 163"/>
                <a:gd name="T12" fmla="*/ 110 w 220"/>
                <a:gd name="T13" fmla="*/ 122 h 163"/>
                <a:gd name="T14" fmla="*/ 102 w 220"/>
                <a:gd name="T15" fmla="*/ 111 h 163"/>
                <a:gd name="T16" fmla="*/ 101 w 220"/>
                <a:gd name="T17" fmla="*/ 98 h 163"/>
                <a:gd name="T18" fmla="*/ 106 w 220"/>
                <a:gd name="T19" fmla="*/ 89 h 163"/>
                <a:gd name="T20" fmla="*/ 124 w 220"/>
                <a:gd name="T21" fmla="*/ 67 h 163"/>
                <a:gd name="T22" fmla="*/ 110 w 220"/>
                <a:gd name="T23" fmla="*/ 64 h 163"/>
                <a:gd name="T24" fmla="*/ 101 w 220"/>
                <a:gd name="T25" fmla="*/ 42 h 163"/>
                <a:gd name="T26" fmla="*/ 98 w 220"/>
                <a:gd name="T27" fmla="*/ 18 h 163"/>
                <a:gd name="T28" fmla="*/ 120 w 220"/>
                <a:gd name="T29" fmla="*/ 25 h 163"/>
                <a:gd name="T30" fmla="*/ 135 w 220"/>
                <a:gd name="T31" fmla="*/ 33 h 163"/>
                <a:gd name="T32" fmla="*/ 130 w 220"/>
                <a:gd name="T33" fmla="*/ 60 h 163"/>
                <a:gd name="T34" fmla="*/ 142 w 220"/>
                <a:gd name="T35" fmla="*/ 45 h 163"/>
                <a:gd name="T36" fmla="*/ 153 w 220"/>
                <a:gd name="T37" fmla="*/ 62 h 163"/>
                <a:gd name="T38" fmla="*/ 157 w 220"/>
                <a:gd name="T39" fmla="*/ 39 h 163"/>
                <a:gd name="T40" fmla="*/ 169 w 220"/>
                <a:gd name="T41" fmla="*/ 40 h 163"/>
                <a:gd name="T42" fmla="*/ 192 w 220"/>
                <a:gd name="T43" fmla="*/ 47 h 163"/>
                <a:gd name="T44" fmla="*/ 189 w 220"/>
                <a:gd name="T45" fmla="*/ 90 h 163"/>
                <a:gd name="T46" fmla="*/ 205 w 220"/>
                <a:gd name="T47" fmla="*/ 82 h 163"/>
                <a:gd name="T48" fmla="*/ 220 w 220"/>
                <a:gd name="T49" fmla="*/ 50 h 163"/>
                <a:gd name="T50" fmla="*/ 219 w 220"/>
                <a:gd name="T51" fmla="*/ 18 h 163"/>
                <a:gd name="T52" fmla="*/ 210 w 220"/>
                <a:gd name="T53" fmla="*/ 7 h 163"/>
                <a:gd name="T54" fmla="*/ 198 w 220"/>
                <a:gd name="T55" fmla="*/ 34 h 163"/>
                <a:gd name="T56" fmla="*/ 179 w 220"/>
                <a:gd name="T57" fmla="*/ 28 h 163"/>
                <a:gd name="T58" fmla="*/ 145 w 220"/>
                <a:gd name="T59" fmla="*/ 17 h 163"/>
                <a:gd name="T60" fmla="*/ 111 w 220"/>
                <a:gd name="T61" fmla="*/ 6 h 163"/>
                <a:gd name="T62" fmla="*/ 94 w 220"/>
                <a:gd name="T63" fmla="*/ 0 h 163"/>
                <a:gd name="T64" fmla="*/ 80 w 220"/>
                <a:gd name="T65" fmla="*/ 11 h 163"/>
                <a:gd name="T66" fmla="*/ 76 w 220"/>
                <a:gd name="T67" fmla="*/ 15 h 163"/>
                <a:gd name="T68" fmla="*/ 74 w 220"/>
                <a:gd name="T69" fmla="*/ 36 h 163"/>
                <a:gd name="T70" fmla="*/ 84 w 220"/>
                <a:gd name="T71" fmla="*/ 42 h 163"/>
                <a:gd name="T72" fmla="*/ 87 w 220"/>
                <a:gd name="T73" fmla="*/ 30 h 163"/>
                <a:gd name="T74" fmla="*/ 90 w 220"/>
                <a:gd name="T75" fmla="*/ 52 h 163"/>
                <a:gd name="T76" fmla="*/ 85 w 220"/>
                <a:gd name="T77" fmla="*/ 51 h 163"/>
                <a:gd name="T78" fmla="*/ 79 w 220"/>
                <a:gd name="T79" fmla="*/ 70 h 163"/>
                <a:gd name="T80" fmla="*/ 75 w 220"/>
                <a:gd name="T81" fmla="*/ 78 h 163"/>
                <a:gd name="T82" fmla="*/ 48 w 220"/>
                <a:gd name="T83" fmla="*/ 82 h 163"/>
                <a:gd name="T84" fmla="*/ 26 w 220"/>
                <a:gd name="T85" fmla="*/ 99 h 163"/>
                <a:gd name="T86" fmla="*/ 35 w 220"/>
                <a:gd name="T87" fmla="*/ 108 h 163"/>
                <a:gd name="T88" fmla="*/ 49 w 220"/>
                <a:gd name="T89" fmla="*/ 105 h 163"/>
                <a:gd name="T90" fmla="*/ 47 w 220"/>
                <a:gd name="T91" fmla="*/ 137 h 163"/>
                <a:gd name="T92" fmla="*/ 35 w 220"/>
                <a:gd name="T93" fmla="*/ 146 h 163"/>
                <a:gd name="T94" fmla="*/ 24 w 220"/>
                <a:gd name="T95" fmla="*/ 149 h 163"/>
                <a:gd name="T96" fmla="*/ 13 w 220"/>
                <a:gd name="T97" fmla="*/ 153 h 163"/>
                <a:gd name="T98" fmla="*/ 6 w 220"/>
                <a:gd name="T99" fmla="*/ 156 h 163"/>
                <a:gd name="T100" fmla="*/ 1 w 220"/>
                <a:gd name="T101" fmla="*/ 163 h 163"/>
                <a:gd name="T102" fmla="*/ 42 w 220"/>
                <a:gd name="T103" fmla="*/ 163 h 163"/>
                <a:gd name="T104" fmla="*/ 120 w 220"/>
                <a:gd name="T105" fmla="*/ 163 h 163"/>
                <a:gd name="T106" fmla="*/ 192 w 220"/>
                <a:gd name="T107" fmla="*/ 163 h 163"/>
                <a:gd name="T108" fmla="*/ 217 w 220"/>
                <a:gd name="T109" fmla="*/ 162 h 163"/>
                <a:gd name="T110" fmla="*/ 205 w 220"/>
                <a:gd name="T111" fmla="*/ 154 h 163"/>
                <a:gd name="T112" fmla="*/ 192 w 220"/>
                <a:gd name="T113" fmla="*/ 149 h 163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220"/>
                <a:gd name="T172" fmla="*/ 0 h 163"/>
                <a:gd name="T173" fmla="*/ 220 w 220"/>
                <a:gd name="T174" fmla="*/ 163 h 163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220" h="163">
                  <a:moveTo>
                    <a:pt x="181" y="146"/>
                  </a:moveTo>
                  <a:lnTo>
                    <a:pt x="179" y="146"/>
                  </a:lnTo>
                  <a:lnTo>
                    <a:pt x="178" y="146"/>
                  </a:lnTo>
                  <a:lnTo>
                    <a:pt x="176" y="146"/>
                  </a:lnTo>
                  <a:lnTo>
                    <a:pt x="175" y="147"/>
                  </a:lnTo>
                  <a:lnTo>
                    <a:pt x="174" y="147"/>
                  </a:lnTo>
                  <a:lnTo>
                    <a:pt x="172" y="147"/>
                  </a:lnTo>
                  <a:lnTo>
                    <a:pt x="171" y="147"/>
                  </a:lnTo>
                  <a:lnTo>
                    <a:pt x="169" y="149"/>
                  </a:lnTo>
                  <a:lnTo>
                    <a:pt x="168" y="149"/>
                  </a:lnTo>
                  <a:lnTo>
                    <a:pt x="166" y="149"/>
                  </a:lnTo>
                  <a:lnTo>
                    <a:pt x="165" y="149"/>
                  </a:lnTo>
                  <a:lnTo>
                    <a:pt x="164" y="149"/>
                  </a:lnTo>
                  <a:lnTo>
                    <a:pt x="162" y="149"/>
                  </a:lnTo>
                  <a:lnTo>
                    <a:pt x="161" y="149"/>
                  </a:lnTo>
                  <a:lnTo>
                    <a:pt x="159" y="147"/>
                  </a:lnTo>
                  <a:lnTo>
                    <a:pt x="159" y="146"/>
                  </a:lnTo>
                  <a:lnTo>
                    <a:pt x="159" y="142"/>
                  </a:lnTo>
                  <a:lnTo>
                    <a:pt x="158" y="136"/>
                  </a:lnTo>
                  <a:lnTo>
                    <a:pt x="158" y="127"/>
                  </a:lnTo>
                  <a:lnTo>
                    <a:pt x="157" y="118"/>
                  </a:lnTo>
                  <a:lnTo>
                    <a:pt x="157" y="108"/>
                  </a:lnTo>
                  <a:lnTo>
                    <a:pt x="156" y="97"/>
                  </a:lnTo>
                  <a:lnTo>
                    <a:pt x="155" y="86"/>
                  </a:lnTo>
                  <a:lnTo>
                    <a:pt x="145" y="86"/>
                  </a:lnTo>
                  <a:lnTo>
                    <a:pt x="147" y="105"/>
                  </a:lnTo>
                  <a:lnTo>
                    <a:pt x="148" y="121"/>
                  </a:lnTo>
                  <a:lnTo>
                    <a:pt x="148" y="134"/>
                  </a:lnTo>
                  <a:lnTo>
                    <a:pt x="149" y="138"/>
                  </a:lnTo>
                  <a:lnTo>
                    <a:pt x="148" y="139"/>
                  </a:lnTo>
                  <a:lnTo>
                    <a:pt x="147" y="139"/>
                  </a:lnTo>
                  <a:lnTo>
                    <a:pt x="145" y="139"/>
                  </a:lnTo>
                  <a:lnTo>
                    <a:pt x="144" y="139"/>
                  </a:lnTo>
                  <a:lnTo>
                    <a:pt x="142" y="139"/>
                  </a:lnTo>
                  <a:lnTo>
                    <a:pt x="139" y="140"/>
                  </a:lnTo>
                  <a:lnTo>
                    <a:pt x="137" y="140"/>
                  </a:lnTo>
                  <a:lnTo>
                    <a:pt x="135" y="140"/>
                  </a:lnTo>
                  <a:lnTo>
                    <a:pt x="132" y="140"/>
                  </a:lnTo>
                  <a:lnTo>
                    <a:pt x="130" y="140"/>
                  </a:lnTo>
                  <a:lnTo>
                    <a:pt x="127" y="140"/>
                  </a:lnTo>
                  <a:lnTo>
                    <a:pt x="124" y="142"/>
                  </a:lnTo>
                  <a:lnTo>
                    <a:pt x="122" y="142"/>
                  </a:lnTo>
                  <a:lnTo>
                    <a:pt x="121" y="142"/>
                  </a:lnTo>
                  <a:lnTo>
                    <a:pt x="119" y="142"/>
                  </a:lnTo>
                  <a:lnTo>
                    <a:pt x="118" y="140"/>
                  </a:lnTo>
                  <a:lnTo>
                    <a:pt x="118" y="139"/>
                  </a:lnTo>
                  <a:lnTo>
                    <a:pt x="118" y="138"/>
                  </a:lnTo>
                  <a:lnTo>
                    <a:pt x="117" y="137"/>
                  </a:lnTo>
                  <a:lnTo>
                    <a:pt x="117" y="136"/>
                  </a:lnTo>
                  <a:lnTo>
                    <a:pt x="116" y="135"/>
                  </a:lnTo>
                  <a:lnTo>
                    <a:pt x="115" y="134"/>
                  </a:lnTo>
                  <a:lnTo>
                    <a:pt x="113" y="134"/>
                  </a:lnTo>
                  <a:lnTo>
                    <a:pt x="110" y="133"/>
                  </a:lnTo>
                  <a:lnTo>
                    <a:pt x="110" y="128"/>
                  </a:lnTo>
                  <a:lnTo>
                    <a:pt x="110" y="122"/>
                  </a:lnTo>
                  <a:lnTo>
                    <a:pt x="110" y="118"/>
                  </a:lnTo>
                  <a:lnTo>
                    <a:pt x="110" y="114"/>
                  </a:lnTo>
                  <a:lnTo>
                    <a:pt x="109" y="112"/>
                  </a:lnTo>
                  <a:lnTo>
                    <a:pt x="107" y="112"/>
                  </a:lnTo>
                  <a:lnTo>
                    <a:pt x="106" y="112"/>
                  </a:lnTo>
                  <a:lnTo>
                    <a:pt x="105" y="111"/>
                  </a:lnTo>
                  <a:lnTo>
                    <a:pt x="103" y="111"/>
                  </a:lnTo>
                  <a:lnTo>
                    <a:pt x="102" y="111"/>
                  </a:lnTo>
                  <a:lnTo>
                    <a:pt x="100" y="111"/>
                  </a:lnTo>
                  <a:lnTo>
                    <a:pt x="99" y="111"/>
                  </a:lnTo>
                  <a:lnTo>
                    <a:pt x="104" y="101"/>
                  </a:lnTo>
                  <a:lnTo>
                    <a:pt x="103" y="101"/>
                  </a:lnTo>
                  <a:lnTo>
                    <a:pt x="103" y="100"/>
                  </a:lnTo>
                  <a:lnTo>
                    <a:pt x="102" y="100"/>
                  </a:lnTo>
                  <a:lnTo>
                    <a:pt x="102" y="99"/>
                  </a:lnTo>
                  <a:lnTo>
                    <a:pt x="101" y="98"/>
                  </a:lnTo>
                  <a:lnTo>
                    <a:pt x="100" y="98"/>
                  </a:lnTo>
                  <a:lnTo>
                    <a:pt x="99" y="97"/>
                  </a:lnTo>
                  <a:lnTo>
                    <a:pt x="100" y="97"/>
                  </a:lnTo>
                  <a:lnTo>
                    <a:pt x="100" y="96"/>
                  </a:lnTo>
                  <a:lnTo>
                    <a:pt x="101" y="94"/>
                  </a:lnTo>
                  <a:lnTo>
                    <a:pt x="102" y="93"/>
                  </a:lnTo>
                  <a:lnTo>
                    <a:pt x="104" y="91"/>
                  </a:lnTo>
                  <a:lnTo>
                    <a:pt x="106" y="89"/>
                  </a:lnTo>
                  <a:lnTo>
                    <a:pt x="108" y="87"/>
                  </a:lnTo>
                  <a:lnTo>
                    <a:pt x="110" y="85"/>
                  </a:lnTo>
                  <a:lnTo>
                    <a:pt x="112" y="81"/>
                  </a:lnTo>
                  <a:lnTo>
                    <a:pt x="114" y="79"/>
                  </a:lnTo>
                  <a:lnTo>
                    <a:pt x="117" y="75"/>
                  </a:lnTo>
                  <a:lnTo>
                    <a:pt x="120" y="72"/>
                  </a:lnTo>
                  <a:lnTo>
                    <a:pt x="122" y="69"/>
                  </a:lnTo>
                  <a:lnTo>
                    <a:pt x="124" y="67"/>
                  </a:lnTo>
                  <a:lnTo>
                    <a:pt x="127" y="63"/>
                  </a:lnTo>
                  <a:lnTo>
                    <a:pt x="130" y="60"/>
                  </a:lnTo>
                  <a:lnTo>
                    <a:pt x="119" y="60"/>
                  </a:lnTo>
                  <a:lnTo>
                    <a:pt x="99" y="83"/>
                  </a:lnTo>
                  <a:lnTo>
                    <a:pt x="102" y="80"/>
                  </a:lnTo>
                  <a:lnTo>
                    <a:pt x="104" y="74"/>
                  </a:lnTo>
                  <a:lnTo>
                    <a:pt x="107" y="69"/>
                  </a:lnTo>
                  <a:lnTo>
                    <a:pt x="110" y="64"/>
                  </a:lnTo>
                  <a:lnTo>
                    <a:pt x="112" y="58"/>
                  </a:lnTo>
                  <a:lnTo>
                    <a:pt x="114" y="56"/>
                  </a:lnTo>
                  <a:lnTo>
                    <a:pt x="115" y="52"/>
                  </a:lnTo>
                  <a:lnTo>
                    <a:pt x="116" y="51"/>
                  </a:lnTo>
                  <a:lnTo>
                    <a:pt x="103" y="40"/>
                  </a:lnTo>
                  <a:lnTo>
                    <a:pt x="102" y="40"/>
                  </a:lnTo>
                  <a:lnTo>
                    <a:pt x="101" y="41"/>
                  </a:lnTo>
                  <a:lnTo>
                    <a:pt x="101" y="42"/>
                  </a:lnTo>
                  <a:lnTo>
                    <a:pt x="100" y="42"/>
                  </a:lnTo>
                  <a:lnTo>
                    <a:pt x="100" y="43"/>
                  </a:lnTo>
                  <a:lnTo>
                    <a:pt x="99" y="44"/>
                  </a:lnTo>
                  <a:lnTo>
                    <a:pt x="98" y="45"/>
                  </a:lnTo>
                  <a:lnTo>
                    <a:pt x="96" y="17"/>
                  </a:lnTo>
                  <a:lnTo>
                    <a:pt x="96" y="18"/>
                  </a:lnTo>
                  <a:lnTo>
                    <a:pt x="97" y="18"/>
                  </a:lnTo>
                  <a:lnTo>
                    <a:pt x="98" y="18"/>
                  </a:lnTo>
                  <a:lnTo>
                    <a:pt x="100" y="18"/>
                  </a:lnTo>
                  <a:lnTo>
                    <a:pt x="102" y="19"/>
                  </a:lnTo>
                  <a:lnTo>
                    <a:pt x="105" y="21"/>
                  </a:lnTo>
                  <a:lnTo>
                    <a:pt x="108" y="21"/>
                  </a:lnTo>
                  <a:lnTo>
                    <a:pt x="110" y="22"/>
                  </a:lnTo>
                  <a:lnTo>
                    <a:pt x="113" y="23"/>
                  </a:lnTo>
                  <a:lnTo>
                    <a:pt x="116" y="24"/>
                  </a:lnTo>
                  <a:lnTo>
                    <a:pt x="120" y="25"/>
                  </a:lnTo>
                  <a:lnTo>
                    <a:pt x="122" y="25"/>
                  </a:lnTo>
                  <a:lnTo>
                    <a:pt x="125" y="26"/>
                  </a:lnTo>
                  <a:lnTo>
                    <a:pt x="128" y="27"/>
                  </a:lnTo>
                  <a:lnTo>
                    <a:pt x="131" y="28"/>
                  </a:lnTo>
                  <a:lnTo>
                    <a:pt x="134" y="29"/>
                  </a:lnTo>
                  <a:lnTo>
                    <a:pt x="134" y="30"/>
                  </a:lnTo>
                  <a:lnTo>
                    <a:pt x="134" y="32"/>
                  </a:lnTo>
                  <a:lnTo>
                    <a:pt x="135" y="33"/>
                  </a:lnTo>
                  <a:lnTo>
                    <a:pt x="136" y="34"/>
                  </a:lnTo>
                  <a:lnTo>
                    <a:pt x="137" y="34"/>
                  </a:lnTo>
                  <a:lnTo>
                    <a:pt x="137" y="35"/>
                  </a:lnTo>
                  <a:lnTo>
                    <a:pt x="138" y="35"/>
                  </a:lnTo>
                  <a:lnTo>
                    <a:pt x="139" y="35"/>
                  </a:lnTo>
                  <a:lnTo>
                    <a:pt x="140" y="35"/>
                  </a:lnTo>
                  <a:lnTo>
                    <a:pt x="119" y="60"/>
                  </a:lnTo>
                  <a:lnTo>
                    <a:pt x="130" y="60"/>
                  </a:lnTo>
                  <a:lnTo>
                    <a:pt x="132" y="58"/>
                  </a:lnTo>
                  <a:lnTo>
                    <a:pt x="134" y="56"/>
                  </a:lnTo>
                  <a:lnTo>
                    <a:pt x="136" y="53"/>
                  </a:lnTo>
                  <a:lnTo>
                    <a:pt x="137" y="52"/>
                  </a:lnTo>
                  <a:lnTo>
                    <a:pt x="138" y="50"/>
                  </a:lnTo>
                  <a:lnTo>
                    <a:pt x="139" y="49"/>
                  </a:lnTo>
                  <a:lnTo>
                    <a:pt x="140" y="46"/>
                  </a:lnTo>
                  <a:lnTo>
                    <a:pt x="142" y="45"/>
                  </a:lnTo>
                  <a:lnTo>
                    <a:pt x="142" y="51"/>
                  </a:lnTo>
                  <a:lnTo>
                    <a:pt x="143" y="60"/>
                  </a:lnTo>
                  <a:lnTo>
                    <a:pt x="144" y="72"/>
                  </a:lnTo>
                  <a:lnTo>
                    <a:pt x="145" y="86"/>
                  </a:lnTo>
                  <a:lnTo>
                    <a:pt x="155" y="86"/>
                  </a:lnTo>
                  <a:lnTo>
                    <a:pt x="154" y="78"/>
                  </a:lnTo>
                  <a:lnTo>
                    <a:pt x="154" y="70"/>
                  </a:lnTo>
                  <a:lnTo>
                    <a:pt x="153" y="62"/>
                  </a:lnTo>
                  <a:lnTo>
                    <a:pt x="153" y="56"/>
                  </a:lnTo>
                  <a:lnTo>
                    <a:pt x="152" y="50"/>
                  </a:lnTo>
                  <a:lnTo>
                    <a:pt x="152" y="45"/>
                  </a:lnTo>
                  <a:lnTo>
                    <a:pt x="151" y="42"/>
                  </a:lnTo>
                  <a:lnTo>
                    <a:pt x="151" y="40"/>
                  </a:lnTo>
                  <a:lnTo>
                    <a:pt x="154" y="41"/>
                  </a:lnTo>
                  <a:lnTo>
                    <a:pt x="156" y="40"/>
                  </a:lnTo>
                  <a:lnTo>
                    <a:pt x="157" y="39"/>
                  </a:lnTo>
                  <a:lnTo>
                    <a:pt x="157" y="37"/>
                  </a:lnTo>
                  <a:lnTo>
                    <a:pt x="157" y="36"/>
                  </a:lnTo>
                  <a:lnTo>
                    <a:pt x="158" y="36"/>
                  </a:lnTo>
                  <a:lnTo>
                    <a:pt x="160" y="37"/>
                  </a:lnTo>
                  <a:lnTo>
                    <a:pt x="162" y="37"/>
                  </a:lnTo>
                  <a:lnTo>
                    <a:pt x="164" y="39"/>
                  </a:lnTo>
                  <a:lnTo>
                    <a:pt x="167" y="40"/>
                  </a:lnTo>
                  <a:lnTo>
                    <a:pt x="169" y="40"/>
                  </a:lnTo>
                  <a:lnTo>
                    <a:pt x="173" y="41"/>
                  </a:lnTo>
                  <a:lnTo>
                    <a:pt x="176" y="42"/>
                  </a:lnTo>
                  <a:lnTo>
                    <a:pt x="180" y="43"/>
                  </a:lnTo>
                  <a:lnTo>
                    <a:pt x="183" y="44"/>
                  </a:lnTo>
                  <a:lnTo>
                    <a:pt x="186" y="45"/>
                  </a:lnTo>
                  <a:lnTo>
                    <a:pt x="189" y="46"/>
                  </a:lnTo>
                  <a:lnTo>
                    <a:pt x="192" y="47"/>
                  </a:lnTo>
                  <a:lnTo>
                    <a:pt x="194" y="47"/>
                  </a:lnTo>
                  <a:lnTo>
                    <a:pt x="194" y="49"/>
                  </a:lnTo>
                  <a:lnTo>
                    <a:pt x="194" y="51"/>
                  </a:lnTo>
                  <a:lnTo>
                    <a:pt x="193" y="57"/>
                  </a:lnTo>
                  <a:lnTo>
                    <a:pt x="192" y="64"/>
                  </a:lnTo>
                  <a:lnTo>
                    <a:pt x="192" y="74"/>
                  </a:lnTo>
                  <a:lnTo>
                    <a:pt x="190" y="82"/>
                  </a:lnTo>
                  <a:lnTo>
                    <a:pt x="189" y="90"/>
                  </a:lnTo>
                  <a:lnTo>
                    <a:pt x="188" y="96"/>
                  </a:lnTo>
                  <a:lnTo>
                    <a:pt x="187" y="98"/>
                  </a:lnTo>
                  <a:lnTo>
                    <a:pt x="192" y="100"/>
                  </a:lnTo>
                  <a:lnTo>
                    <a:pt x="194" y="97"/>
                  </a:lnTo>
                  <a:lnTo>
                    <a:pt x="198" y="93"/>
                  </a:lnTo>
                  <a:lnTo>
                    <a:pt x="201" y="90"/>
                  </a:lnTo>
                  <a:lnTo>
                    <a:pt x="204" y="86"/>
                  </a:lnTo>
                  <a:lnTo>
                    <a:pt x="205" y="82"/>
                  </a:lnTo>
                  <a:lnTo>
                    <a:pt x="208" y="79"/>
                  </a:lnTo>
                  <a:lnTo>
                    <a:pt x="210" y="74"/>
                  </a:lnTo>
                  <a:lnTo>
                    <a:pt x="213" y="71"/>
                  </a:lnTo>
                  <a:lnTo>
                    <a:pt x="215" y="67"/>
                  </a:lnTo>
                  <a:lnTo>
                    <a:pt x="216" y="63"/>
                  </a:lnTo>
                  <a:lnTo>
                    <a:pt x="218" y="58"/>
                  </a:lnTo>
                  <a:lnTo>
                    <a:pt x="219" y="54"/>
                  </a:lnTo>
                  <a:lnTo>
                    <a:pt x="220" y="50"/>
                  </a:lnTo>
                  <a:lnTo>
                    <a:pt x="220" y="45"/>
                  </a:lnTo>
                  <a:lnTo>
                    <a:pt x="220" y="41"/>
                  </a:lnTo>
                  <a:lnTo>
                    <a:pt x="220" y="35"/>
                  </a:lnTo>
                  <a:lnTo>
                    <a:pt x="220" y="32"/>
                  </a:lnTo>
                  <a:lnTo>
                    <a:pt x="220" y="28"/>
                  </a:lnTo>
                  <a:lnTo>
                    <a:pt x="220" y="25"/>
                  </a:lnTo>
                  <a:lnTo>
                    <a:pt x="220" y="22"/>
                  </a:lnTo>
                  <a:lnTo>
                    <a:pt x="219" y="18"/>
                  </a:lnTo>
                  <a:lnTo>
                    <a:pt x="218" y="15"/>
                  </a:lnTo>
                  <a:lnTo>
                    <a:pt x="217" y="11"/>
                  </a:lnTo>
                  <a:lnTo>
                    <a:pt x="215" y="10"/>
                  </a:lnTo>
                  <a:lnTo>
                    <a:pt x="214" y="8"/>
                  </a:lnTo>
                  <a:lnTo>
                    <a:pt x="213" y="8"/>
                  </a:lnTo>
                  <a:lnTo>
                    <a:pt x="212" y="7"/>
                  </a:lnTo>
                  <a:lnTo>
                    <a:pt x="211" y="7"/>
                  </a:lnTo>
                  <a:lnTo>
                    <a:pt x="210" y="7"/>
                  </a:lnTo>
                  <a:lnTo>
                    <a:pt x="208" y="11"/>
                  </a:lnTo>
                  <a:lnTo>
                    <a:pt x="206" y="15"/>
                  </a:lnTo>
                  <a:lnTo>
                    <a:pt x="204" y="19"/>
                  </a:lnTo>
                  <a:lnTo>
                    <a:pt x="202" y="24"/>
                  </a:lnTo>
                  <a:lnTo>
                    <a:pt x="201" y="27"/>
                  </a:lnTo>
                  <a:lnTo>
                    <a:pt x="199" y="30"/>
                  </a:lnTo>
                  <a:lnTo>
                    <a:pt x="198" y="33"/>
                  </a:lnTo>
                  <a:lnTo>
                    <a:pt x="198" y="34"/>
                  </a:lnTo>
                  <a:lnTo>
                    <a:pt x="197" y="34"/>
                  </a:lnTo>
                  <a:lnTo>
                    <a:pt x="195" y="33"/>
                  </a:lnTo>
                  <a:lnTo>
                    <a:pt x="194" y="33"/>
                  </a:lnTo>
                  <a:lnTo>
                    <a:pt x="192" y="32"/>
                  </a:lnTo>
                  <a:lnTo>
                    <a:pt x="189" y="32"/>
                  </a:lnTo>
                  <a:lnTo>
                    <a:pt x="186" y="30"/>
                  </a:lnTo>
                  <a:lnTo>
                    <a:pt x="183" y="29"/>
                  </a:lnTo>
                  <a:lnTo>
                    <a:pt x="179" y="28"/>
                  </a:lnTo>
                  <a:lnTo>
                    <a:pt x="175" y="27"/>
                  </a:lnTo>
                  <a:lnTo>
                    <a:pt x="171" y="26"/>
                  </a:lnTo>
                  <a:lnTo>
                    <a:pt x="168" y="24"/>
                  </a:lnTo>
                  <a:lnTo>
                    <a:pt x="163" y="23"/>
                  </a:lnTo>
                  <a:lnTo>
                    <a:pt x="158" y="22"/>
                  </a:lnTo>
                  <a:lnTo>
                    <a:pt x="154" y="19"/>
                  </a:lnTo>
                  <a:lnTo>
                    <a:pt x="150" y="18"/>
                  </a:lnTo>
                  <a:lnTo>
                    <a:pt x="145" y="17"/>
                  </a:lnTo>
                  <a:lnTo>
                    <a:pt x="140" y="15"/>
                  </a:lnTo>
                  <a:lnTo>
                    <a:pt x="136" y="14"/>
                  </a:lnTo>
                  <a:lnTo>
                    <a:pt x="131" y="12"/>
                  </a:lnTo>
                  <a:lnTo>
                    <a:pt x="127" y="11"/>
                  </a:lnTo>
                  <a:lnTo>
                    <a:pt x="122" y="10"/>
                  </a:lnTo>
                  <a:lnTo>
                    <a:pt x="119" y="8"/>
                  </a:lnTo>
                  <a:lnTo>
                    <a:pt x="115" y="7"/>
                  </a:lnTo>
                  <a:lnTo>
                    <a:pt x="111" y="6"/>
                  </a:lnTo>
                  <a:lnTo>
                    <a:pt x="108" y="5"/>
                  </a:lnTo>
                  <a:lnTo>
                    <a:pt x="105" y="4"/>
                  </a:lnTo>
                  <a:lnTo>
                    <a:pt x="102" y="3"/>
                  </a:lnTo>
                  <a:lnTo>
                    <a:pt x="100" y="3"/>
                  </a:lnTo>
                  <a:lnTo>
                    <a:pt x="98" y="1"/>
                  </a:lnTo>
                  <a:lnTo>
                    <a:pt x="96" y="1"/>
                  </a:lnTo>
                  <a:lnTo>
                    <a:pt x="95" y="1"/>
                  </a:lnTo>
                  <a:lnTo>
                    <a:pt x="94" y="0"/>
                  </a:lnTo>
                  <a:lnTo>
                    <a:pt x="92" y="1"/>
                  </a:lnTo>
                  <a:lnTo>
                    <a:pt x="91" y="3"/>
                  </a:lnTo>
                  <a:lnTo>
                    <a:pt x="88" y="4"/>
                  </a:lnTo>
                  <a:lnTo>
                    <a:pt x="87" y="5"/>
                  </a:lnTo>
                  <a:lnTo>
                    <a:pt x="86" y="7"/>
                  </a:lnTo>
                  <a:lnTo>
                    <a:pt x="84" y="8"/>
                  </a:lnTo>
                  <a:lnTo>
                    <a:pt x="82" y="10"/>
                  </a:lnTo>
                  <a:lnTo>
                    <a:pt x="80" y="11"/>
                  </a:lnTo>
                  <a:lnTo>
                    <a:pt x="81" y="11"/>
                  </a:lnTo>
                  <a:lnTo>
                    <a:pt x="81" y="12"/>
                  </a:lnTo>
                  <a:lnTo>
                    <a:pt x="81" y="14"/>
                  </a:lnTo>
                  <a:lnTo>
                    <a:pt x="80" y="14"/>
                  </a:lnTo>
                  <a:lnTo>
                    <a:pt x="78" y="14"/>
                  </a:lnTo>
                  <a:lnTo>
                    <a:pt x="77" y="15"/>
                  </a:lnTo>
                  <a:lnTo>
                    <a:pt x="76" y="15"/>
                  </a:lnTo>
                  <a:lnTo>
                    <a:pt x="75" y="16"/>
                  </a:lnTo>
                  <a:lnTo>
                    <a:pt x="74" y="16"/>
                  </a:lnTo>
                  <a:lnTo>
                    <a:pt x="72" y="17"/>
                  </a:lnTo>
                  <a:lnTo>
                    <a:pt x="73" y="22"/>
                  </a:lnTo>
                  <a:lnTo>
                    <a:pt x="73" y="26"/>
                  </a:lnTo>
                  <a:lnTo>
                    <a:pt x="73" y="32"/>
                  </a:lnTo>
                  <a:lnTo>
                    <a:pt x="74" y="36"/>
                  </a:lnTo>
                  <a:lnTo>
                    <a:pt x="75" y="35"/>
                  </a:lnTo>
                  <a:lnTo>
                    <a:pt x="76" y="34"/>
                  </a:lnTo>
                  <a:lnTo>
                    <a:pt x="77" y="34"/>
                  </a:lnTo>
                  <a:lnTo>
                    <a:pt x="77" y="35"/>
                  </a:lnTo>
                  <a:lnTo>
                    <a:pt x="77" y="37"/>
                  </a:lnTo>
                  <a:lnTo>
                    <a:pt x="77" y="40"/>
                  </a:lnTo>
                  <a:lnTo>
                    <a:pt x="77" y="42"/>
                  </a:lnTo>
                  <a:lnTo>
                    <a:pt x="84" y="42"/>
                  </a:lnTo>
                  <a:lnTo>
                    <a:pt x="84" y="40"/>
                  </a:lnTo>
                  <a:lnTo>
                    <a:pt x="84" y="37"/>
                  </a:lnTo>
                  <a:lnTo>
                    <a:pt x="84" y="34"/>
                  </a:lnTo>
                  <a:lnTo>
                    <a:pt x="83" y="32"/>
                  </a:lnTo>
                  <a:lnTo>
                    <a:pt x="84" y="32"/>
                  </a:lnTo>
                  <a:lnTo>
                    <a:pt x="85" y="32"/>
                  </a:lnTo>
                  <a:lnTo>
                    <a:pt x="86" y="30"/>
                  </a:lnTo>
                  <a:lnTo>
                    <a:pt x="87" y="30"/>
                  </a:lnTo>
                  <a:lnTo>
                    <a:pt x="88" y="30"/>
                  </a:lnTo>
                  <a:lnTo>
                    <a:pt x="88" y="29"/>
                  </a:lnTo>
                  <a:lnTo>
                    <a:pt x="89" y="32"/>
                  </a:lnTo>
                  <a:lnTo>
                    <a:pt x="89" y="37"/>
                  </a:lnTo>
                  <a:lnTo>
                    <a:pt x="90" y="44"/>
                  </a:lnTo>
                  <a:lnTo>
                    <a:pt x="91" y="51"/>
                  </a:lnTo>
                  <a:lnTo>
                    <a:pt x="90" y="52"/>
                  </a:lnTo>
                  <a:lnTo>
                    <a:pt x="89" y="53"/>
                  </a:lnTo>
                  <a:lnTo>
                    <a:pt x="88" y="54"/>
                  </a:lnTo>
                  <a:lnTo>
                    <a:pt x="87" y="56"/>
                  </a:lnTo>
                  <a:lnTo>
                    <a:pt x="87" y="57"/>
                  </a:lnTo>
                  <a:lnTo>
                    <a:pt x="86" y="58"/>
                  </a:lnTo>
                  <a:lnTo>
                    <a:pt x="85" y="60"/>
                  </a:lnTo>
                  <a:lnTo>
                    <a:pt x="85" y="56"/>
                  </a:lnTo>
                  <a:lnTo>
                    <a:pt x="85" y="51"/>
                  </a:lnTo>
                  <a:lnTo>
                    <a:pt x="84" y="46"/>
                  </a:lnTo>
                  <a:lnTo>
                    <a:pt x="84" y="42"/>
                  </a:lnTo>
                  <a:lnTo>
                    <a:pt x="77" y="42"/>
                  </a:lnTo>
                  <a:lnTo>
                    <a:pt x="78" y="51"/>
                  </a:lnTo>
                  <a:lnTo>
                    <a:pt x="78" y="60"/>
                  </a:lnTo>
                  <a:lnTo>
                    <a:pt x="79" y="67"/>
                  </a:lnTo>
                  <a:lnTo>
                    <a:pt x="79" y="69"/>
                  </a:lnTo>
                  <a:lnTo>
                    <a:pt x="79" y="70"/>
                  </a:lnTo>
                  <a:lnTo>
                    <a:pt x="78" y="71"/>
                  </a:lnTo>
                  <a:lnTo>
                    <a:pt x="78" y="72"/>
                  </a:lnTo>
                  <a:lnTo>
                    <a:pt x="77" y="74"/>
                  </a:lnTo>
                  <a:lnTo>
                    <a:pt x="76" y="74"/>
                  </a:lnTo>
                  <a:lnTo>
                    <a:pt x="76" y="75"/>
                  </a:lnTo>
                  <a:lnTo>
                    <a:pt x="76" y="76"/>
                  </a:lnTo>
                  <a:lnTo>
                    <a:pt x="75" y="76"/>
                  </a:lnTo>
                  <a:lnTo>
                    <a:pt x="75" y="78"/>
                  </a:lnTo>
                  <a:lnTo>
                    <a:pt x="63" y="71"/>
                  </a:lnTo>
                  <a:lnTo>
                    <a:pt x="62" y="71"/>
                  </a:lnTo>
                  <a:lnTo>
                    <a:pt x="61" y="72"/>
                  </a:lnTo>
                  <a:lnTo>
                    <a:pt x="59" y="74"/>
                  </a:lnTo>
                  <a:lnTo>
                    <a:pt x="57" y="74"/>
                  </a:lnTo>
                  <a:lnTo>
                    <a:pt x="55" y="76"/>
                  </a:lnTo>
                  <a:lnTo>
                    <a:pt x="51" y="79"/>
                  </a:lnTo>
                  <a:lnTo>
                    <a:pt x="48" y="82"/>
                  </a:lnTo>
                  <a:lnTo>
                    <a:pt x="44" y="85"/>
                  </a:lnTo>
                  <a:lnTo>
                    <a:pt x="41" y="87"/>
                  </a:lnTo>
                  <a:lnTo>
                    <a:pt x="38" y="89"/>
                  </a:lnTo>
                  <a:lnTo>
                    <a:pt x="34" y="92"/>
                  </a:lnTo>
                  <a:lnTo>
                    <a:pt x="31" y="94"/>
                  </a:lnTo>
                  <a:lnTo>
                    <a:pt x="28" y="96"/>
                  </a:lnTo>
                  <a:lnTo>
                    <a:pt x="27" y="98"/>
                  </a:lnTo>
                  <a:lnTo>
                    <a:pt x="26" y="99"/>
                  </a:lnTo>
                  <a:lnTo>
                    <a:pt x="25" y="100"/>
                  </a:lnTo>
                  <a:lnTo>
                    <a:pt x="26" y="101"/>
                  </a:lnTo>
                  <a:lnTo>
                    <a:pt x="28" y="103"/>
                  </a:lnTo>
                  <a:lnTo>
                    <a:pt x="29" y="104"/>
                  </a:lnTo>
                  <a:lnTo>
                    <a:pt x="30" y="105"/>
                  </a:lnTo>
                  <a:lnTo>
                    <a:pt x="32" y="105"/>
                  </a:lnTo>
                  <a:lnTo>
                    <a:pt x="34" y="107"/>
                  </a:lnTo>
                  <a:lnTo>
                    <a:pt x="35" y="108"/>
                  </a:lnTo>
                  <a:lnTo>
                    <a:pt x="37" y="109"/>
                  </a:lnTo>
                  <a:lnTo>
                    <a:pt x="39" y="109"/>
                  </a:lnTo>
                  <a:lnTo>
                    <a:pt x="41" y="109"/>
                  </a:lnTo>
                  <a:lnTo>
                    <a:pt x="41" y="108"/>
                  </a:lnTo>
                  <a:lnTo>
                    <a:pt x="43" y="107"/>
                  </a:lnTo>
                  <a:lnTo>
                    <a:pt x="45" y="107"/>
                  </a:lnTo>
                  <a:lnTo>
                    <a:pt x="47" y="105"/>
                  </a:lnTo>
                  <a:lnTo>
                    <a:pt x="49" y="105"/>
                  </a:lnTo>
                  <a:lnTo>
                    <a:pt x="51" y="105"/>
                  </a:lnTo>
                  <a:lnTo>
                    <a:pt x="50" y="110"/>
                  </a:lnTo>
                  <a:lnTo>
                    <a:pt x="49" y="115"/>
                  </a:lnTo>
                  <a:lnTo>
                    <a:pt x="49" y="119"/>
                  </a:lnTo>
                  <a:lnTo>
                    <a:pt x="48" y="124"/>
                  </a:lnTo>
                  <a:lnTo>
                    <a:pt x="48" y="128"/>
                  </a:lnTo>
                  <a:lnTo>
                    <a:pt x="48" y="133"/>
                  </a:lnTo>
                  <a:lnTo>
                    <a:pt x="47" y="137"/>
                  </a:lnTo>
                  <a:lnTo>
                    <a:pt x="46" y="142"/>
                  </a:lnTo>
                  <a:lnTo>
                    <a:pt x="44" y="143"/>
                  </a:lnTo>
                  <a:lnTo>
                    <a:pt x="42" y="143"/>
                  </a:lnTo>
                  <a:lnTo>
                    <a:pt x="41" y="143"/>
                  </a:lnTo>
                  <a:lnTo>
                    <a:pt x="40" y="144"/>
                  </a:lnTo>
                  <a:lnTo>
                    <a:pt x="38" y="144"/>
                  </a:lnTo>
                  <a:lnTo>
                    <a:pt x="36" y="145"/>
                  </a:lnTo>
                  <a:lnTo>
                    <a:pt x="35" y="146"/>
                  </a:lnTo>
                  <a:lnTo>
                    <a:pt x="33" y="146"/>
                  </a:lnTo>
                  <a:lnTo>
                    <a:pt x="31" y="147"/>
                  </a:lnTo>
                  <a:lnTo>
                    <a:pt x="30" y="147"/>
                  </a:lnTo>
                  <a:lnTo>
                    <a:pt x="28" y="147"/>
                  </a:lnTo>
                  <a:lnTo>
                    <a:pt x="28" y="149"/>
                  </a:lnTo>
                  <a:lnTo>
                    <a:pt x="27" y="149"/>
                  </a:lnTo>
                  <a:lnTo>
                    <a:pt x="25" y="149"/>
                  </a:lnTo>
                  <a:lnTo>
                    <a:pt x="24" y="149"/>
                  </a:lnTo>
                  <a:lnTo>
                    <a:pt x="22" y="149"/>
                  </a:lnTo>
                  <a:lnTo>
                    <a:pt x="21" y="150"/>
                  </a:lnTo>
                  <a:lnTo>
                    <a:pt x="19" y="150"/>
                  </a:lnTo>
                  <a:lnTo>
                    <a:pt x="18" y="151"/>
                  </a:lnTo>
                  <a:lnTo>
                    <a:pt x="17" y="151"/>
                  </a:lnTo>
                  <a:lnTo>
                    <a:pt x="15" y="152"/>
                  </a:lnTo>
                  <a:lnTo>
                    <a:pt x="14" y="152"/>
                  </a:lnTo>
                  <a:lnTo>
                    <a:pt x="13" y="153"/>
                  </a:lnTo>
                  <a:lnTo>
                    <a:pt x="12" y="154"/>
                  </a:lnTo>
                  <a:lnTo>
                    <a:pt x="11" y="154"/>
                  </a:lnTo>
                  <a:lnTo>
                    <a:pt x="10" y="154"/>
                  </a:lnTo>
                  <a:lnTo>
                    <a:pt x="9" y="154"/>
                  </a:lnTo>
                  <a:lnTo>
                    <a:pt x="8" y="155"/>
                  </a:lnTo>
                  <a:lnTo>
                    <a:pt x="7" y="155"/>
                  </a:lnTo>
                  <a:lnTo>
                    <a:pt x="6" y="155"/>
                  </a:lnTo>
                  <a:lnTo>
                    <a:pt x="6" y="156"/>
                  </a:lnTo>
                  <a:lnTo>
                    <a:pt x="6" y="157"/>
                  </a:lnTo>
                  <a:lnTo>
                    <a:pt x="5" y="158"/>
                  </a:lnTo>
                  <a:lnTo>
                    <a:pt x="4" y="160"/>
                  </a:lnTo>
                  <a:lnTo>
                    <a:pt x="3" y="160"/>
                  </a:lnTo>
                  <a:lnTo>
                    <a:pt x="2" y="161"/>
                  </a:lnTo>
                  <a:lnTo>
                    <a:pt x="1" y="162"/>
                  </a:lnTo>
                  <a:lnTo>
                    <a:pt x="0" y="163"/>
                  </a:lnTo>
                  <a:lnTo>
                    <a:pt x="1" y="163"/>
                  </a:lnTo>
                  <a:lnTo>
                    <a:pt x="3" y="163"/>
                  </a:lnTo>
                  <a:lnTo>
                    <a:pt x="6" y="163"/>
                  </a:lnTo>
                  <a:lnTo>
                    <a:pt x="9" y="163"/>
                  </a:lnTo>
                  <a:lnTo>
                    <a:pt x="14" y="163"/>
                  </a:lnTo>
                  <a:lnTo>
                    <a:pt x="21" y="163"/>
                  </a:lnTo>
                  <a:lnTo>
                    <a:pt x="28" y="163"/>
                  </a:lnTo>
                  <a:lnTo>
                    <a:pt x="35" y="163"/>
                  </a:lnTo>
                  <a:lnTo>
                    <a:pt x="42" y="163"/>
                  </a:lnTo>
                  <a:lnTo>
                    <a:pt x="51" y="163"/>
                  </a:lnTo>
                  <a:lnTo>
                    <a:pt x="60" y="163"/>
                  </a:lnTo>
                  <a:lnTo>
                    <a:pt x="70" y="163"/>
                  </a:lnTo>
                  <a:lnTo>
                    <a:pt x="79" y="163"/>
                  </a:lnTo>
                  <a:lnTo>
                    <a:pt x="89" y="163"/>
                  </a:lnTo>
                  <a:lnTo>
                    <a:pt x="99" y="163"/>
                  </a:lnTo>
                  <a:lnTo>
                    <a:pt x="110" y="163"/>
                  </a:lnTo>
                  <a:lnTo>
                    <a:pt x="120" y="163"/>
                  </a:lnTo>
                  <a:lnTo>
                    <a:pt x="130" y="163"/>
                  </a:lnTo>
                  <a:lnTo>
                    <a:pt x="139" y="163"/>
                  </a:lnTo>
                  <a:lnTo>
                    <a:pt x="150" y="163"/>
                  </a:lnTo>
                  <a:lnTo>
                    <a:pt x="159" y="163"/>
                  </a:lnTo>
                  <a:lnTo>
                    <a:pt x="168" y="163"/>
                  </a:lnTo>
                  <a:lnTo>
                    <a:pt x="176" y="163"/>
                  </a:lnTo>
                  <a:lnTo>
                    <a:pt x="185" y="163"/>
                  </a:lnTo>
                  <a:lnTo>
                    <a:pt x="192" y="163"/>
                  </a:lnTo>
                  <a:lnTo>
                    <a:pt x="198" y="163"/>
                  </a:lnTo>
                  <a:lnTo>
                    <a:pt x="204" y="163"/>
                  </a:lnTo>
                  <a:lnTo>
                    <a:pt x="209" y="163"/>
                  </a:lnTo>
                  <a:lnTo>
                    <a:pt x="213" y="163"/>
                  </a:lnTo>
                  <a:lnTo>
                    <a:pt x="216" y="163"/>
                  </a:lnTo>
                  <a:lnTo>
                    <a:pt x="218" y="163"/>
                  </a:lnTo>
                  <a:lnTo>
                    <a:pt x="219" y="163"/>
                  </a:lnTo>
                  <a:lnTo>
                    <a:pt x="217" y="162"/>
                  </a:lnTo>
                  <a:lnTo>
                    <a:pt x="216" y="161"/>
                  </a:lnTo>
                  <a:lnTo>
                    <a:pt x="214" y="160"/>
                  </a:lnTo>
                  <a:lnTo>
                    <a:pt x="213" y="158"/>
                  </a:lnTo>
                  <a:lnTo>
                    <a:pt x="211" y="157"/>
                  </a:lnTo>
                  <a:lnTo>
                    <a:pt x="210" y="157"/>
                  </a:lnTo>
                  <a:lnTo>
                    <a:pt x="208" y="156"/>
                  </a:lnTo>
                  <a:lnTo>
                    <a:pt x="206" y="155"/>
                  </a:lnTo>
                  <a:lnTo>
                    <a:pt x="205" y="154"/>
                  </a:lnTo>
                  <a:lnTo>
                    <a:pt x="204" y="153"/>
                  </a:lnTo>
                  <a:lnTo>
                    <a:pt x="203" y="152"/>
                  </a:lnTo>
                  <a:lnTo>
                    <a:pt x="201" y="152"/>
                  </a:lnTo>
                  <a:lnTo>
                    <a:pt x="199" y="151"/>
                  </a:lnTo>
                  <a:lnTo>
                    <a:pt x="198" y="150"/>
                  </a:lnTo>
                  <a:lnTo>
                    <a:pt x="196" y="149"/>
                  </a:lnTo>
                  <a:lnTo>
                    <a:pt x="194" y="149"/>
                  </a:lnTo>
                  <a:lnTo>
                    <a:pt x="192" y="149"/>
                  </a:lnTo>
                  <a:lnTo>
                    <a:pt x="192" y="147"/>
                  </a:lnTo>
                  <a:lnTo>
                    <a:pt x="190" y="147"/>
                  </a:lnTo>
                  <a:lnTo>
                    <a:pt x="188" y="146"/>
                  </a:lnTo>
                  <a:lnTo>
                    <a:pt x="186" y="146"/>
                  </a:lnTo>
                  <a:lnTo>
                    <a:pt x="184" y="146"/>
                  </a:lnTo>
                  <a:lnTo>
                    <a:pt x="183" y="146"/>
                  </a:lnTo>
                  <a:lnTo>
                    <a:pt x="181" y="14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" name="Freeform 50"/>
            <p:cNvSpPr>
              <a:spLocks/>
            </p:cNvSpPr>
            <p:nvPr/>
          </p:nvSpPr>
          <p:spPr bwMode="auto">
            <a:xfrm>
              <a:off x="1992313" y="1681163"/>
              <a:ext cx="46037" cy="158750"/>
            </a:xfrm>
            <a:custGeom>
              <a:avLst/>
              <a:gdLst>
                <a:gd name="T0" fmla="*/ 19 w 21"/>
                <a:gd name="T1" fmla="*/ 0 h 73"/>
                <a:gd name="T2" fmla="*/ 19 w 21"/>
                <a:gd name="T3" fmla="*/ 0 h 73"/>
                <a:gd name="T4" fmla="*/ 19 w 21"/>
                <a:gd name="T5" fmla="*/ 1 h 73"/>
                <a:gd name="T6" fmla="*/ 19 w 21"/>
                <a:gd name="T7" fmla="*/ 3 h 73"/>
                <a:gd name="T8" fmla="*/ 19 w 21"/>
                <a:gd name="T9" fmla="*/ 5 h 73"/>
                <a:gd name="T10" fmla="*/ 19 w 21"/>
                <a:gd name="T11" fmla="*/ 7 h 73"/>
                <a:gd name="T12" fmla="*/ 19 w 21"/>
                <a:gd name="T13" fmla="*/ 11 h 73"/>
                <a:gd name="T14" fmla="*/ 19 w 21"/>
                <a:gd name="T15" fmla="*/ 15 h 73"/>
                <a:gd name="T16" fmla="*/ 19 w 21"/>
                <a:gd name="T17" fmla="*/ 18 h 73"/>
                <a:gd name="T18" fmla="*/ 18 w 21"/>
                <a:gd name="T19" fmla="*/ 24 h 73"/>
                <a:gd name="T20" fmla="*/ 17 w 21"/>
                <a:gd name="T21" fmla="*/ 30 h 73"/>
                <a:gd name="T22" fmla="*/ 15 w 21"/>
                <a:gd name="T23" fmla="*/ 35 h 73"/>
                <a:gd name="T24" fmla="*/ 13 w 21"/>
                <a:gd name="T25" fmla="*/ 42 h 73"/>
                <a:gd name="T26" fmla="*/ 10 w 21"/>
                <a:gd name="T27" fmla="*/ 49 h 73"/>
                <a:gd name="T28" fmla="*/ 8 w 21"/>
                <a:gd name="T29" fmla="*/ 56 h 73"/>
                <a:gd name="T30" fmla="*/ 4 w 21"/>
                <a:gd name="T31" fmla="*/ 63 h 73"/>
                <a:gd name="T32" fmla="*/ 0 w 21"/>
                <a:gd name="T33" fmla="*/ 73 h 73"/>
                <a:gd name="T34" fmla="*/ 0 w 21"/>
                <a:gd name="T35" fmla="*/ 72 h 73"/>
                <a:gd name="T36" fmla="*/ 1 w 21"/>
                <a:gd name="T37" fmla="*/ 70 h 73"/>
                <a:gd name="T38" fmla="*/ 3 w 21"/>
                <a:gd name="T39" fmla="*/ 68 h 73"/>
                <a:gd name="T40" fmla="*/ 5 w 21"/>
                <a:gd name="T41" fmla="*/ 65 h 73"/>
                <a:gd name="T42" fmla="*/ 8 w 21"/>
                <a:gd name="T43" fmla="*/ 61 h 73"/>
                <a:gd name="T44" fmla="*/ 10 w 21"/>
                <a:gd name="T45" fmla="*/ 58 h 73"/>
                <a:gd name="T46" fmla="*/ 12 w 21"/>
                <a:gd name="T47" fmla="*/ 52 h 73"/>
                <a:gd name="T48" fmla="*/ 14 w 21"/>
                <a:gd name="T49" fmla="*/ 48 h 73"/>
                <a:gd name="T50" fmla="*/ 17 w 21"/>
                <a:gd name="T51" fmla="*/ 42 h 73"/>
                <a:gd name="T52" fmla="*/ 19 w 21"/>
                <a:gd name="T53" fmla="*/ 37 h 73"/>
                <a:gd name="T54" fmla="*/ 20 w 21"/>
                <a:gd name="T55" fmla="*/ 30 h 73"/>
                <a:gd name="T56" fmla="*/ 21 w 21"/>
                <a:gd name="T57" fmla="*/ 24 h 73"/>
                <a:gd name="T58" fmla="*/ 21 w 21"/>
                <a:gd name="T59" fmla="*/ 17 h 73"/>
                <a:gd name="T60" fmla="*/ 21 w 21"/>
                <a:gd name="T61" fmla="*/ 11 h 73"/>
                <a:gd name="T62" fmla="*/ 20 w 21"/>
                <a:gd name="T63" fmla="*/ 6 h 73"/>
                <a:gd name="T64" fmla="*/ 19 w 21"/>
                <a:gd name="T65" fmla="*/ 0 h 7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1"/>
                <a:gd name="T100" fmla="*/ 0 h 73"/>
                <a:gd name="T101" fmla="*/ 21 w 21"/>
                <a:gd name="T102" fmla="*/ 73 h 7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1" h="73">
                  <a:moveTo>
                    <a:pt x="19" y="0"/>
                  </a:moveTo>
                  <a:lnTo>
                    <a:pt x="19" y="0"/>
                  </a:lnTo>
                  <a:lnTo>
                    <a:pt x="19" y="1"/>
                  </a:lnTo>
                  <a:lnTo>
                    <a:pt x="19" y="3"/>
                  </a:lnTo>
                  <a:lnTo>
                    <a:pt x="19" y="5"/>
                  </a:lnTo>
                  <a:lnTo>
                    <a:pt x="19" y="7"/>
                  </a:lnTo>
                  <a:lnTo>
                    <a:pt x="19" y="11"/>
                  </a:lnTo>
                  <a:lnTo>
                    <a:pt x="19" y="15"/>
                  </a:lnTo>
                  <a:lnTo>
                    <a:pt x="19" y="18"/>
                  </a:lnTo>
                  <a:lnTo>
                    <a:pt x="18" y="24"/>
                  </a:lnTo>
                  <a:lnTo>
                    <a:pt x="17" y="30"/>
                  </a:lnTo>
                  <a:lnTo>
                    <a:pt x="15" y="35"/>
                  </a:lnTo>
                  <a:lnTo>
                    <a:pt x="13" y="42"/>
                  </a:lnTo>
                  <a:lnTo>
                    <a:pt x="10" y="49"/>
                  </a:lnTo>
                  <a:lnTo>
                    <a:pt x="8" y="56"/>
                  </a:lnTo>
                  <a:lnTo>
                    <a:pt x="4" y="63"/>
                  </a:lnTo>
                  <a:lnTo>
                    <a:pt x="0" y="73"/>
                  </a:lnTo>
                  <a:lnTo>
                    <a:pt x="0" y="72"/>
                  </a:lnTo>
                  <a:lnTo>
                    <a:pt x="1" y="70"/>
                  </a:lnTo>
                  <a:lnTo>
                    <a:pt x="3" y="68"/>
                  </a:lnTo>
                  <a:lnTo>
                    <a:pt x="5" y="65"/>
                  </a:lnTo>
                  <a:lnTo>
                    <a:pt x="8" y="61"/>
                  </a:lnTo>
                  <a:lnTo>
                    <a:pt x="10" y="58"/>
                  </a:lnTo>
                  <a:lnTo>
                    <a:pt x="12" y="52"/>
                  </a:lnTo>
                  <a:lnTo>
                    <a:pt x="14" y="48"/>
                  </a:lnTo>
                  <a:lnTo>
                    <a:pt x="17" y="42"/>
                  </a:lnTo>
                  <a:lnTo>
                    <a:pt x="19" y="37"/>
                  </a:lnTo>
                  <a:lnTo>
                    <a:pt x="20" y="30"/>
                  </a:lnTo>
                  <a:lnTo>
                    <a:pt x="21" y="24"/>
                  </a:lnTo>
                  <a:lnTo>
                    <a:pt x="21" y="17"/>
                  </a:lnTo>
                  <a:lnTo>
                    <a:pt x="21" y="11"/>
                  </a:lnTo>
                  <a:lnTo>
                    <a:pt x="20" y="6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" name="Freeform 51"/>
            <p:cNvSpPr>
              <a:spLocks/>
            </p:cNvSpPr>
            <p:nvPr/>
          </p:nvSpPr>
          <p:spPr bwMode="auto">
            <a:xfrm>
              <a:off x="1789113" y="1657350"/>
              <a:ext cx="212725" cy="77788"/>
            </a:xfrm>
            <a:custGeom>
              <a:avLst/>
              <a:gdLst>
                <a:gd name="T0" fmla="*/ 100 w 100"/>
                <a:gd name="T1" fmla="*/ 36 h 36"/>
                <a:gd name="T2" fmla="*/ 0 w 100"/>
                <a:gd name="T3" fmla="*/ 3 h 36"/>
                <a:gd name="T4" fmla="*/ 0 w 100"/>
                <a:gd name="T5" fmla="*/ 0 h 36"/>
                <a:gd name="T6" fmla="*/ 100 w 100"/>
                <a:gd name="T7" fmla="*/ 36 h 3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0"/>
                <a:gd name="T13" fmla="*/ 0 h 36"/>
                <a:gd name="T14" fmla="*/ 100 w 100"/>
                <a:gd name="T15" fmla="*/ 36 h 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0" h="36">
                  <a:moveTo>
                    <a:pt x="100" y="36"/>
                  </a:moveTo>
                  <a:lnTo>
                    <a:pt x="0" y="3"/>
                  </a:lnTo>
                  <a:lnTo>
                    <a:pt x="0" y="0"/>
                  </a:lnTo>
                  <a:lnTo>
                    <a:pt x="100" y="36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" name="Freeform 52"/>
            <p:cNvSpPr>
              <a:spLocks/>
            </p:cNvSpPr>
            <p:nvPr/>
          </p:nvSpPr>
          <p:spPr bwMode="auto">
            <a:xfrm>
              <a:off x="1890713" y="1717675"/>
              <a:ext cx="11112" cy="7938"/>
            </a:xfrm>
            <a:custGeom>
              <a:avLst/>
              <a:gdLst>
                <a:gd name="T0" fmla="*/ 2 w 5"/>
                <a:gd name="T1" fmla="*/ 3 h 3"/>
                <a:gd name="T2" fmla="*/ 3 w 5"/>
                <a:gd name="T3" fmla="*/ 3 h 3"/>
                <a:gd name="T4" fmla="*/ 4 w 5"/>
                <a:gd name="T5" fmla="*/ 3 h 3"/>
                <a:gd name="T6" fmla="*/ 5 w 5"/>
                <a:gd name="T7" fmla="*/ 2 h 3"/>
                <a:gd name="T8" fmla="*/ 5 w 5"/>
                <a:gd name="T9" fmla="*/ 1 h 3"/>
                <a:gd name="T10" fmla="*/ 4 w 5"/>
                <a:gd name="T11" fmla="*/ 1 h 3"/>
                <a:gd name="T12" fmla="*/ 3 w 5"/>
                <a:gd name="T13" fmla="*/ 1 h 3"/>
                <a:gd name="T14" fmla="*/ 2 w 5"/>
                <a:gd name="T15" fmla="*/ 0 h 3"/>
                <a:gd name="T16" fmla="*/ 2 w 5"/>
                <a:gd name="T17" fmla="*/ 1 h 3"/>
                <a:gd name="T18" fmla="*/ 1 w 5"/>
                <a:gd name="T19" fmla="*/ 1 h 3"/>
                <a:gd name="T20" fmla="*/ 0 w 5"/>
                <a:gd name="T21" fmla="*/ 1 h 3"/>
                <a:gd name="T22" fmla="*/ 0 w 5"/>
                <a:gd name="T23" fmla="*/ 2 h 3"/>
                <a:gd name="T24" fmla="*/ 1 w 5"/>
                <a:gd name="T25" fmla="*/ 3 h 3"/>
                <a:gd name="T26" fmla="*/ 2 w 5"/>
                <a:gd name="T27" fmla="*/ 3 h 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5"/>
                <a:gd name="T43" fmla="*/ 0 h 3"/>
                <a:gd name="T44" fmla="*/ 5 w 5"/>
                <a:gd name="T45" fmla="*/ 3 h 3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5" h="3">
                  <a:moveTo>
                    <a:pt x="2" y="3"/>
                  </a:moveTo>
                  <a:lnTo>
                    <a:pt x="3" y="3"/>
                  </a:lnTo>
                  <a:lnTo>
                    <a:pt x="4" y="3"/>
                  </a:lnTo>
                  <a:lnTo>
                    <a:pt x="5" y="2"/>
                  </a:lnTo>
                  <a:lnTo>
                    <a:pt x="5" y="1"/>
                  </a:lnTo>
                  <a:lnTo>
                    <a:pt x="4" y="1"/>
                  </a:lnTo>
                  <a:lnTo>
                    <a:pt x="3" y="1"/>
                  </a:lnTo>
                  <a:lnTo>
                    <a:pt x="2" y="0"/>
                  </a:lnTo>
                  <a:lnTo>
                    <a:pt x="2" y="1"/>
                  </a:lnTo>
                  <a:lnTo>
                    <a:pt x="1" y="1"/>
                  </a:lnTo>
                  <a:lnTo>
                    <a:pt x="0" y="1"/>
                  </a:lnTo>
                  <a:lnTo>
                    <a:pt x="0" y="2"/>
                  </a:lnTo>
                  <a:lnTo>
                    <a:pt x="1" y="3"/>
                  </a:lnTo>
                  <a:lnTo>
                    <a:pt x="2" y="3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" name="Freeform 53"/>
            <p:cNvSpPr>
              <a:spLocks/>
            </p:cNvSpPr>
            <p:nvPr/>
          </p:nvSpPr>
          <p:spPr bwMode="auto">
            <a:xfrm>
              <a:off x="1762125" y="1898650"/>
              <a:ext cx="46038" cy="36513"/>
            </a:xfrm>
            <a:custGeom>
              <a:avLst/>
              <a:gdLst>
                <a:gd name="T0" fmla="*/ 1 w 22"/>
                <a:gd name="T1" fmla="*/ 0 h 17"/>
                <a:gd name="T2" fmla="*/ 0 w 22"/>
                <a:gd name="T3" fmla="*/ 17 h 17"/>
                <a:gd name="T4" fmla="*/ 22 w 22"/>
                <a:gd name="T5" fmla="*/ 2 h 17"/>
                <a:gd name="T6" fmla="*/ 1 w 22"/>
                <a:gd name="T7" fmla="*/ 0 h 1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2"/>
                <a:gd name="T13" fmla="*/ 0 h 17"/>
                <a:gd name="T14" fmla="*/ 22 w 22"/>
                <a:gd name="T15" fmla="*/ 17 h 1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2" h="17">
                  <a:moveTo>
                    <a:pt x="1" y="0"/>
                  </a:moveTo>
                  <a:lnTo>
                    <a:pt x="0" y="17"/>
                  </a:lnTo>
                  <a:lnTo>
                    <a:pt x="22" y="2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6" name="Freeform 54"/>
            <p:cNvSpPr>
              <a:spLocks/>
            </p:cNvSpPr>
            <p:nvPr/>
          </p:nvSpPr>
          <p:spPr bwMode="auto">
            <a:xfrm>
              <a:off x="1779588" y="1963738"/>
              <a:ext cx="174625" cy="26987"/>
            </a:xfrm>
            <a:custGeom>
              <a:avLst/>
              <a:gdLst>
                <a:gd name="T0" fmla="*/ 0 w 83"/>
                <a:gd name="T1" fmla="*/ 6 h 13"/>
                <a:gd name="T2" fmla="*/ 1 w 83"/>
                <a:gd name="T3" fmla="*/ 6 h 13"/>
                <a:gd name="T4" fmla="*/ 3 w 83"/>
                <a:gd name="T5" fmla="*/ 5 h 13"/>
                <a:gd name="T6" fmla="*/ 7 w 83"/>
                <a:gd name="T7" fmla="*/ 4 h 13"/>
                <a:gd name="T8" fmla="*/ 10 w 83"/>
                <a:gd name="T9" fmla="*/ 4 h 13"/>
                <a:gd name="T10" fmla="*/ 13 w 83"/>
                <a:gd name="T11" fmla="*/ 3 h 13"/>
                <a:gd name="T12" fmla="*/ 15 w 83"/>
                <a:gd name="T13" fmla="*/ 1 h 13"/>
                <a:gd name="T14" fmla="*/ 17 w 83"/>
                <a:gd name="T15" fmla="*/ 0 h 13"/>
                <a:gd name="T16" fmla="*/ 18 w 83"/>
                <a:gd name="T17" fmla="*/ 0 h 13"/>
                <a:gd name="T18" fmla="*/ 29 w 83"/>
                <a:gd name="T19" fmla="*/ 4 h 13"/>
                <a:gd name="T20" fmla="*/ 60 w 83"/>
                <a:gd name="T21" fmla="*/ 4 h 13"/>
                <a:gd name="T22" fmla="*/ 66 w 83"/>
                <a:gd name="T23" fmla="*/ 11 h 13"/>
                <a:gd name="T24" fmla="*/ 83 w 83"/>
                <a:gd name="T25" fmla="*/ 8 h 13"/>
                <a:gd name="T26" fmla="*/ 63 w 83"/>
                <a:gd name="T27" fmla="*/ 13 h 13"/>
                <a:gd name="T28" fmla="*/ 56 w 83"/>
                <a:gd name="T29" fmla="*/ 8 h 13"/>
                <a:gd name="T30" fmla="*/ 18 w 83"/>
                <a:gd name="T31" fmla="*/ 12 h 13"/>
                <a:gd name="T32" fmla="*/ 23 w 83"/>
                <a:gd name="T33" fmla="*/ 6 h 13"/>
                <a:gd name="T34" fmla="*/ 0 w 83"/>
                <a:gd name="T35" fmla="*/ 6 h 1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83"/>
                <a:gd name="T55" fmla="*/ 0 h 13"/>
                <a:gd name="T56" fmla="*/ 83 w 83"/>
                <a:gd name="T57" fmla="*/ 13 h 1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83" h="13">
                  <a:moveTo>
                    <a:pt x="0" y="6"/>
                  </a:moveTo>
                  <a:lnTo>
                    <a:pt x="1" y="6"/>
                  </a:lnTo>
                  <a:lnTo>
                    <a:pt x="3" y="5"/>
                  </a:lnTo>
                  <a:lnTo>
                    <a:pt x="7" y="4"/>
                  </a:lnTo>
                  <a:lnTo>
                    <a:pt x="10" y="4"/>
                  </a:lnTo>
                  <a:lnTo>
                    <a:pt x="13" y="3"/>
                  </a:lnTo>
                  <a:lnTo>
                    <a:pt x="15" y="1"/>
                  </a:lnTo>
                  <a:lnTo>
                    <a:pt x="17" y="0"/>
                  </a:lnTo>
                  <a:lnTo>
                    <a:pt x="18" y="0"/>
                  </a:lnTo>
                  <a:lnTo>
                    <a:pt x="29" y="4"/>
                  </a:lnTo>
                  <a:lnTo>
                    <a:pt x="60" y="4"/>
                  </a:lnTo>
                  <a:lnTo>
                    <a:pt x="66" y="11"/>
                  </a:lnTo>
                  <a:lnTo>
                    <a:pt x="83" y="8"/>
                  </a:lnTo>
                  <a:lnTo>
                    <a:pt x="63" y="13"/>
                  </a:lnTo>
                  <a:lnTo>
                    <a:pt x="56" y="8"/>
                  </a:lnTo>
                  <a:lnTo>
                    <a:pt x="18" y="12"/>
                  </a:lnTo>
                  <a:lnTo>
                    <a:pt x="23" y="6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7" name="Freeform 55"/>
            <p:cNvSpPr>
              <a:spLocks/>
            </p:cNvSpPr>
            <p:nvPr/>
          </p:nvSpPr>
          <p:spPr bwMode="auto">
            <a:xfrm>
              <a:off x="1958975" y="1981200"/>
              <a:ext cx="42863" cy="7938"/>
            </a:xfrm>
            <a:custGeom>
              <a:avLst/>
              <a:gdLst>
                <a:gd name="T0" fmla="*/ 0 w 20"/>
                <a:gd name="T1" fmla="*/ 4 h 4"/>
                <a:gd name="T2" fmla="*/ 1 w 20"/>
                <a:gd name="T3" fmla="*/ 4 h 4"/>
                <a:gd name="T4" fmla="*/ 3 w 20"/>
                <a:gd name="T5" fmla="*/ 4 h 4"/>
                <a:gd name="T6" fmla="*/ 5 w 20"/>
                <a:gd name="T7" fmla="*/ 3 h 4"/>
                <a:gd name="T8" fmla="*/ 8 w 20"/>
                <a:gd name="T9" fmla="*/ 2 h 4"/>
                <a:gd name="T10" fmla="*/ 11 w 20"/>
                <a:gd name="T11" fmla="*/ 2 h 4"/>
                <a:gd name="T12" fmla="*/ 13 w 20"/>
                <a:gd name="T13" fmla="*/ 0 h 4"/>
                <a:gd name="T14" fmla="*/ 15 w 20"/>
                <a:gd name="T15" fmla="*/ 0 h 4"/>
                <a:gd name="T16" fmla="*/ 20 w 20"/>
                <a:gd name="T17" fmla="*/ 3 h 4"/>
                <a:gd name="T18" fmla="*/ 0 w 20"/>
                <a:gd name="T19" fmla="*/ 4 h 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0"/>
                <a:gd name="T31" fmla="*/ 0 h 4"/>
                <a:gd name="T32" fmla="*/ 20 w 20"/>
                <a:gd name="T33" fmla="*/ 4 h 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0" h="4">
                  <a:moveTo>
                    <a:pt x="0" y="4"/>
                  </a:moveTo>
                  <a:lnTo>
                    <a:pt x="1" y="4"/>
                  </a:lnTo>
                  <a:lnTo>
                    <a:pt x="3" y="4"/>
                  </a:lnTo>
                  <a:lnTo>
                    <a:pt x="5" y="3"/>
                  </a:lnTo>
                  <a:lnTo>
                    <a:pt x="8" y="2"/>
                  </a:lnTo>
                  <a:lnTo>
                    <a:pt x="11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20" y="3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8" name="Freeform 56"/>
            <p:cNvSpPr>
              <a:spLocks/>
            </p:cNvSpPr>
            <p:nvPr/>
          </p:nvSpPr>
          <p:spPr bwMode="auto">
            <a:xfrm>
              <a:off x="1747838" y="1741488"/>
              <a:ext cx="73025" cy="80962"/>
            </a:xfrm>
            <a:custGeom>
              <a:avLst/>
              <a:gdLst>
                <a:gd name="T0" fmla="*/ 23 w 34"/>
                <a:gd name="T1" fmla="*/ 0 h 37"/>
                <a:gd name="T2" fmla="*/ 0 w 34"/>
                <a:gd name="T3" fmla="*/ 37 h 37"/>
                <a:gd name="T4" fmla="*/ 24 w 34"/>
                <a:gd name="T5" fmla="*/ 6 h 37"/>
                <a:gd name="T6" fmla="*/ 31 w 34"/>
                <a:gd name="T7" fmla="*/ 13 h 37"/>
                <a:gd name="T8" fmla="*/ 34 w 34"/>
                <a:gd name="T9" fmla="*/ 9 h 37"/>
                <a:gd name="T10" fmla="*/ 23 w 34"/>
                <a:gd name="T11" fmla="*/ 0 h 3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4"/>
                <a:gd name="T19" fmla="*/ 0 h 37"/>
                <a:gd name="T20" fmla="*/ 34 w 34"/>
                <a:gd name="T21" fmla="*/ 37 h 3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4" h="37">
                  <a:moveTo>
                    <a:pt x="23" y="0"/>
                  </a:moveTo>
                  <a:lnTo>
                    <a:pt x="0" y="37"/>
                  </a:lnTo>
                  <a:lnTo>
                    <a:pt x="24" y="6"/>
                  </a:lnTo>
                  <a:lnTo>
                    <a:pt x="31" y="13"/>
                  </a:lnTo>
                  <a:lnTo>
                    <a:pt x="34" y="9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9" name="Freeform 57"/>
            <p:cNvSpPr>
              <a:spLocks/>
            </p:cNvSpPr>
            <p:nvPr/>
          </p:nvSpPr>
          <p:spPr bwMode="auto">
            <a:xfrm>
              <a:off x="1727200" y="1827213"/>
              <a:ext cx="57150" cy="60325"/>
            </a:xfrm>
            <a:custGeom>
              <a:avLst/>
              <a:gdLst>
                <a:gd name="T0" fmla="*/ 0 w 27"/>
                <a:gd name="T1" fmla="*/ 0 h 28"/>
                <a:gd name="T2" fmla="*/ 22 w 27"/>
                <a:gd name="T3" fmla="*/ 28 h 28"/>
                <a:gd name="T4" fmla="*/ 27 w 27"/>
                <a:gd name="T5" fmla="*/ 20 h 28"/>
                <a:gd name="T6" fmla="*/ 0 w 27"/>
                <a:gd name="T7" fmla="*/ 0 h 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7"/>
                <a:gd name="T13" fmla="*/ 0 h 28"/>
                <a:gd name="T14" fmla="*/ 27 w 27"/>
                <a:gd name="T15" fmla="*/ 28 h 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7" h="28">
                  <a:moveTo>
                    <a:pt x="0" y="0"/>
                  </a:moveTo>
                  <a:lnTo>
                    <a:pt x="22" y="28"/>
                  </a:lnTo>
                  <a:lnTo>
                    <a:pt x="27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" name="Rectangle 58"/>
            <p:cNvSpPr>
              <a:spLocks noChangeArrowheads="1"/>
            </p:cNvSpPr>
            <p:nvPr/>
          </p:nvSpPr>
          <p:spPr bwMode="auto">
            <a:xfrm>
              <a:off x="1727200" y="1851025"/>
              <a:ext cx="6350" cy="112713"/>
            </a:xfrm>
            <a:prstGeom prst="rect">
              <a:avLst/>
            </a:prstGeom>
            <a:solidFill>
              <a:srgbClr val="7F7F7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1" name="Freeform 59"/>
            <p:cNvSpPr>
              <a:spLocks/>
            </p:cNvSpPr>
            <p:nvPr/>
          </p:nvSpPr>
          <p:spPr bwMode="auto">
            <a:xfrm>
              <a:off x="1897063" y="1749425"/>
              <a:ext cx="17462" cy="203200"/>
            </a:xfrm>
            <a:custGeom>
              <a:avLst/>
              <a:gdLst>
                <a:gd name="T0" fmla="*/ 8 w 8"/>
                <a:gd name="T1" fmla="*/ 94 h 94"/>
                <a:gd name="T2" fmla="*/ 0 w 8"/>
                <a:gd name="T3" fmla="*/ 0 h 94"/>
                <a:gd name="T4" fmla="*/ 0 w 8"/>
                <a:gd name="T5" fmla="*/ 8 h 94"/>
                <a:gd name="T6" fmla="*/ 7 w 8"/>
                <a:gd name="T7" fmla="*/ 94 h 94"/>
                <a:gd name="T8" fmla="*/ 8 w 8"/>
                <a:gd name="T9" fmla="*/ 94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"/>
                <a:gd name="T16" fmla="*/ 0 h 94"/>
                <a:gd name="T17" fmla="*/ 8 w 8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" h="94">
                  <a:moveTo>
                    <a:pt x="8" y="94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7" y="94"/>
                  </a:lnTo>
                  <a:lnTo>
                    <a:pt x="8" y="94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" name="Freeform 60"/>
            <p:cNvSpPr>
              <a:spLocks/>
            </p:cNvSpPr>
            <p:nvPr/>
          </p:nvSpPr>
          <p:spPr bwMode="auto">
            <a:xfrm>
              <a:off x="1644650" y="1809750"/>
              <a:ext cx="69850" cy="49213"/>
            </a:xfrm>
            <a:custGeom>
              <a:avLst/>
              <a:gdLst>
                <a:gd name="T0" fmla="*/ 0 w 33"/>
                <a:gd name="T1" fmla="*/ 23 h 23"/>
                <a:gd name="T2" fmla="*/ 33 w 33"/>
                <a:gd name="T3" fmla="*/ 0 h 23"/>
                <a:gd name="T4" fmla="*/ 33 w 33"/>
                <a:gd name="T5" fmla="*/ 6 h 23"/>
                <a:gd name="T6" fmla="*/ 0 w 33"/>
                <a:gd name="T7" fmla="*/ 23 h 2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3"/>
                <a:gd name="T13" fmla="*/ 0 h 23"/>
                <a:gd name="T14" fmla="*/ 33 w 33"/>
                <a:gd name="T15" fmla="*/ 23 h 2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3" h="23">
                  <a:moveTo>
                    <a:pt x="0" y="23"/>
                  </a:moveTo>
                  <a:lnTo>
                    <a:pt x="33" y="0"/>
                  </a:lnTo>
                  <a:lnTo>
                    <a:pt x="33" y="6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" name="Freeform 62"/>
            <p:cNvSpPr>
              <a:spLocks/>
            </p:cNvSpPr>
            <p:nvPr/>
          </p:nvSpPr>
          <p:spPr bwMode="auto">
            <a:xfrm>
              <a:off x="1681163" y="1966913"/>
              <a:ext cx="74612" cy="20637"/>
            </a:xfrm>
            <a:custGeom>
              <a:avLst/>
              <a:gdLst>
                <a:gd name="T0" fmla="*/ 0 w 35"/>
                <a:gd name="T1" fmla="*/ 7 h 9"/>
                <a:gd name="T2" fmla="*/ 1 w 35"/>
                <a:gd name="T3" fmla="*/ 6 h 9"/>
                <a:gd name="T4" fmla="*/ 2 w 35"/>
                <a:gd name="T5" fmla="*/ 6 h 9"/>
                <a:gd name="T6" fmla="*/ 5 w 35"/>
                <a:gd name="T7" fmla="*/ 5 h 9"/>
                <a:gd name="T8" fmla="*/ 7 w 35"/>
                <a:gd name="T9" fmla="*/ 3 h 9"/>
                <a:gd name="T10" fmla="*/ 9 w 35"/>
                <a:gd name="T11" fmla="*/ 2 h 9"/>
                <a:gd name="T12" fmla="*/ 12 w 35"/>
                <a:gd name="T13" fmla="*/ 1 h 9"/>
                <a:gd name="T14" fmla="*/ 13 w 35"/>
                <a:gd name="T15" fmla="*/ 0 h 9"/>
                <a:gd name="T16" fmla="*/ 15 w 35"/>
                <a:gd name="T17" fmla="*/ 0 h 9"/>
                <a:gd name="T18" fmla="*/ 16 w 35"/>
                <a:gd name="T19" fmla="*/ 0 h 9"/>
                <a:gd name="T20" fmla="*/ 17 w 35"/>
                <a:gd name="T21" fmla="*/ 1 h 9"/>
                <a:gd name="T22" fmla="*/ 18 w 35"/>
                <a:gd name="T23" fmla="*/ 1 h 9"/>
                <a:gd name="T24" fmla="*/ 21 w 35"/>
                <a:gd name="T25" fmla="*/ 2 h 9"/>
                <a:gd name="T26" fmla="*/ 23 w 35"/>
                <a:gd name="T27" fmla="*/ 2 h 9"/>
                <a:gd name="T28" fmla="*/ 25 w 35"/>
                <a:gd name="T29" fmla="*/ 3 h 9"/>
                <a:gd name="T30" fmla="*/ 27 w 35"/>
                <a:gd name="T31" fmla="*/ 3 h 9"/>
                <a:gd name="T32" fmla="*/ 35 w 35"/>
                <a:gd name="T33" fmla="*/ 2 h 9"/>
                <a:gd name="T34" fmla="*/ 29 w 35"/>
                <a:gd name="T35" fmla="*/ 9 h 9"/>
                <a:gd name="T36" fmla="*/ 24 w 35"/>
                <a:gd name="T37" fmla="*/ 5 h 9"/>
                <a:gd name="T38" fmla="*/ 12 w 35"/>
                <a:gd name="T39" fmla="*/ 6 h 9"/>
                <a:gd name="T40" fmla="*/ 14 w 35"/>
                <a:gd name="T41" fmla="*/ 3 h 9"/>
                <a:gd name="T42" fmla="*/ 0 w 35"/>
                <a:gd name="T43" fmla="*/ 7 h 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35"/>
                <a:gd name="T67" fmla="*/ 0 h 9"/>
                <a:gd name="T68" fmla="*/ 35 w 35"/>
                <a:gd name="T69" fmla="*/ 9 h 9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35" h="9">
                  <a:moveTo>
                    <a:pt x="0" y="7"/>
                  </a:moveTo>
                  <a:lnTo>
                    <a:pt x="1" y="6"/>
                  </a:lnTo>
                  <a:lnTo>
                    <a:pt x="2" y="6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2"/>
                  </a:lnTo>
                  <a:lnTo>
                    <a:pt x="12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6" y="0"/>
                  </a:lnTo>
                  <a:lnTo>
                    <a:pt x="17" y="1"/>
                  </a:lnTo>
                  <a:lnTo>
                    <a:pt x="18" y="1"/>
                  </a:lnTo>
                  <a:lnTo>
                    <a:pt x="21" y="2"/>
                  </a:lnTo>
                  <a:lnTo>
                    <a:pt x="23" y="2"/>
                  </a:lnTo>
                  <a:lnTo>
                    <a:pt x="25" y="3"/>
                  </a:lnTo>
                  <a:lnTo>
                    <a:pt x="27" y="3"/>
                  </a:lnTo>
                  <a:lnTo>
                    <a:pt x="35" y="2"/>
                  </a:lnTo>
                  <a:lnTo>
                    <a:pt x="29" y="9"/>
                  </a:lnTo>
                  <a:lnTo>
                    <a:pt x="24" y="5"/>
                  </a:lnTo>
                  <a:lnTo>
                    <a:pt x="12" y="6"/>
                  </a:lnTo>
                  <a:lnTo>
                    <a:pt x="14" y="3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aphicFrame>
        <p:nvGraphicFramePr>
          <p:cNvPr id="165" name="Object 136"/>
          <p:cNvGraphicFramePr>
            <a:graphicFrameLocks noChangeAspect="1"/>
          </p:cNvGraphicFramePr>
          <p:nvPr/>
        </p:nvGraphicFramePr>
        <p:xfrm>
          <a:off x="4968044" y="908720"/>
          <a:ext cx="677863" cy="538795"/>
        </p:xfrm>
        <a:graphic>
          <a:graphicData uri="http://schemas.openxmlformats.org/presentationml/2006/ole">
            <p:oleObj spid="_x0000_s19459" name="Visio" r:id="rId4" imgW="620268" imgH="1362761" progId="">
              <p:embed/>
            </p:oleObj>
          </a:graphicData>
        </a:graphic>
      </p:graphicFrame>
      <p:sp>
        <p:nvSpPr>
          <p:cNvPr id="217" name="Rectangle 349"/>
          <p:cNvSpPr/>
          <p:nvPr/>
        </p:nvSpPr>
        <p:spPr>
          <a:xfrm rot="10800000" flipV="1">
            <a:off x="5364088" y="980729"/>
            <a:ext cx="129614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100" dirty="0" smtClean="0">
                <a:solidFill>
                  <a:srgbClr val="002776"/>
                </a:solidFill>
              </a:rPr>
              <a:t>Факел низкого давления</a:t>
            </a:r>
            <a:endParaRPr lang="en-US" sz="1100" dirty="0"/>
          </a:p>
        </p:txBody>
      </p:sp>
      <p:grpSp>
        <p:nvGrpSpPr>
          <p:cNvPr id="4" name="Group 357"/>
          <p:cNvGrpSpPr/>
          <p:nvPr/>
        </p:nvGrpSpPr>
        <p:grpSpPr>
          <a:xfrm>
            <a:off x="531739" y="2847421"/>
            <a:ext cx="466725" cy="352425"/>
            <a:chOff x="1582738" y="1649413"/>
            <a:chExt cx="466725" cy="352425"/>
          </a:xfrm>
        </p:grpSpPr>
        <p:sp>
          <p:nvSpPr>
            <p:cNvPr id="219" name="Freeform 4"/>
            <p:cNvSpPr>
              <a:spLocks/>
            </p:cNvSpPr>
            <p:nvPr/>
          </p:nvSpPr>
          <p:spPr bwMode="auto">
            <a:xfrm>
              <a:off x="1582738" y="1649413"/>
              <a:ext cx="466725" cy="352425"/>
            </a:xfrm>
            <a:custGeom>
              <a:avLst/>
              <a:gdLst>
                <a:gd name="T0" fmla="*/ 171 w 220"/>
                <a:gd name="T1" fmla="*/ 147 h 163"/>
                <a:gd name="T2" fmla="*/ 161 w 220"/>
                <a:gd name="T3" fmla="*/ 149 h 163"/>
                <a:gd name="T4" fmla="*/ 156 w 220"/>
                <a:gd name="T5" fmla="*/ 97 h 163"/>
                <a:gd name="T6" fmla="*/ 147 w 220"/>
                <a:gd name="T7" fmla="*/ 139 h 163"/>
                <a:gd name="T8" fmla="*/ 130 w 220"/>
                <a:gd name="T9" fmla="*/ 140 h 163"/>
                <a:gd name="T10" fmla="*/ 118 w 220"/>
                <a:gd name="T11" fmla="*/ 138 h 163"/>
                <a:gd name="T12" fmla="*/ 110 w 220"/>
                <a:gd name="T13" fmla="*/ 122 h 163"/>
                <a:gd name="T14" fmla="*/ 102 w 220"/>
                <a:gd name="T15" fmla="*/ 111 h 163"/>
                <a:gd name="T16" fmla="*/ 101 w 220"/>
                <a:gd name="T17" fmla="*/ 98 h 163"/>
                <a:gd name="T18" fmla="*/ 106 w 220"/>
                <a:gd name="T19" fmla="*/ 89 h 163"/>
                <a:gd name="T20" fmla="*/ 124 w 220"/>
                <a:gd name="T21" fmla="*/ 67 h 163"/>
                <a:gd name="T22" fmla="*/ 110 w 220"/>
                <a:gd name="T23" fmla="*/ 64 h 163"/>
                <a:gd name="T24" fmla="*/ 101 w 220"/>
                <a:gd name="T25" fmla="*/ 42 h 163"/>
                <a:gd name="T26" fmla="*/ 98 w 220"/>
                <a:gd name="T27" fmla="*/ 18 h 163"/>
                <a:gd name="T28" fmla="*/ 120 w 220"/>
                <a:gd name="T29" fmla="*/ 25 h 163"/>
                <a:gd name="T30" fmla="*/ 135 w 220"/>
                <a:gd name="T31" fmla="*/ 33 h 163"/>
                <a:gd name="T32" fmla="*/ 130 w 220"/>
                <a:gd name="T33" fmla="*/ 60 h 163"/>
                <a:gd name="T34" fmla="*/ 142 w 220"/>
                <a:gd name="T35" fmla="*/ 45 h 163"/>
                <a:gd name="T36" fmla="*/ 153 w 220"/>
                <a:gd name="T37" fmla="*/ 62 h 163"/>
                <a:gd name="T38" fmla="*/ 157 w 220"/>
                <a:gd name="T39" fmla="*/ 39 h 163"/>
                <a:gd name="T40" fmla="*/ 169 w 220"/>
                <a:gd name="T41" fmla="*/ 40 h 163"/>
                <a:gd name="T42" fmla="*/ 192 w 220"/>
                <a:gd name="T43" fmla="*/ 47 h 163"/>
                <a:gd name="T44" fmla="*/ 189 w 220"/>
                <a:gd name="T45" fmla="*/ 90 h 163"/>
                <a:gd name="T46" fmla="*/ 205 w 220"/>
                <a:gd name="T47" fmla="*/ 82 h 163"/>
                <a:gd name="T48" fmla="*/ 220 w 220"/>
                <a:gd name="T49" fmla="*/ 50 h 163"/>
                <a:gd name="T50" fmla="*/ 219 w 220"/>
                <a:gd name="T51" fmla="*/ 18 h 163"/>
                <a:gd name="T52" fmla="*/ 210 w 220"/>
                <a:gd name="T53" fmla="*/ 7 h 163"/>
                <a:gd name="T54" fmla="*/ 198 w 220"/>
                <a:gd name="T55" fmla="*/ 34 h 163"/>
                <a:gd name="T56" fmla="*/ 179 w 220"/>
                <a:gd name="T57" fmla="*/ 28 h 163"/>
                <a:gd name="T58" fmla="*/ 145 w 220"/>
                <a:gd name="T59" fmla="*/ 17 h 163"/>
                <a:gd name="T60" fmla="*/ 111 w 220"/>
                <a:gd name="T61" fmla="*/ 6 h 163"/>
                <a:gd name="T62" fmla="*/ 94 w 220"/>
                <a:gd name="T63" fmla="*/ 0 h 163"/>
                <a:gd name="T64" fmla="*/ 80 w 220"/>
                <a:gd name="T65" fmla="*/ 11 h 163"/>
                <a:gd name="T66" fmla="*/ 76 w 220"/>
                <a:gd name="T67" fmla="*/ 15 h 163"/>
                <a:gd name="T68" fmla="*/ 74 w 220"/>
                <a:gd name="T69" fmla="*/ 36 h 163"/>
                <a:gd name="T70" fmla="*/ 84 w 220"/>
                <a:gd name="T71" fmla="*/ 42 h 163"/>
                <a:gd name="T72" fmla="*/ 87 w 220"/>
                <a:gd name="T73" fmla="*/ 30 h 163"/>
                <a:gd name="T74" fmla="*/ 90 w 220"/>
                <a:gd name="T75" fmla="*/ 52 h 163"/>
                <a:gd name="T76" fmla="*/ 85 w 220"/>
                <a:gd name="T77" fmla="*/ 51 h 163"/>
                <a:gd name="T78" fmla="*/ 79 w 220"/>
                <a:gd name="T79" fmla="*/ 70 h 163"/>
                <a:gd name="T80" fmla="*/ 75 w 220"/>
                <a:gd name="T81" fmla="*/ 78 h 163"/>
                <a:gd name="T82" fmla="*/ 48 w 220"/>
                <a:gd name="T83" fmla="*/ 82 h 163"/>
                <a:gd name="T84" fmla="*/ 26 w 220"/>
                <a:gd name="T85" fmla="*/ 99 h 163"/>
                <a:gd name="T86" fmla="*/ 35 w 220"/>
                <a:gd name="T87" fmla="*/ 108 h 163"/>
                <a:gd name="T88" fmla="*/ 49 w 220"/>
                <a:gd name="T89" fmla="*/ 105 h 163"/>
                <a:gd name="T90" fmla="*/ 47 w 220"/>
                <a:gd name="T91" fmla="*/ 137 h 163"/>
                <a:gd name="T92" fmla="*/ 35 w 220"/>
                <a:gd name="T93" fmla="*/ 146 h 163"/>
                <a:gd name="T94" fmla="*/ 24 w 220"/>
                <a:gd name="T95" fmla="*/ 149 h 163"/>
                <a:gd name="T96" fmla="*/ 13 w 220"/>
                <a:gd name="T97" fmla="*/ 153 h 163"/>
                <a:gd name="T98" fmla="*/ 6 w 220"/>
                <a:gd name="T99" fmla="*/ 156 h 163"/>
                <a:gd name="T100" fmla="*/ 1 w 220"/>
                <a:gd name="T101" fmla="*/ 163 h 163"/>
                <a:gd name="T102" fmla="*/ 42 w 220"/>
                <a:gd name="T103" fmla="*/ 163 h 163"/>
                <a:gd name="T104" fmla="*/ 120 w 220"/>
                <a:gd name="T105" fmla="*/ 163 h 163"/>
                <a:gd name="T106" fmla="*/ 192 w 220"/>
                <a:gd name="T107" fmla="*/ 163 h 163"/>
                <a:gd name="T108" fmla="*/ 217 w 220"/>
                <a:gd name="T109" fmla="*/ 162 h 163"/>
                <a:gd name="T110" fmla="*/ 205 w 220"/>
                <a:gd name="T111" fmla="*/ 154 h 163"/>
                <a:gd name="T112" fmla="*/ 192 w 220"/>
                <a:gd name="T113" fmla="*/ 149 h 163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220"/>
                <a:gd name="T172" fmla="*/ 0 h 163"/>
                <a:gd name="T173" fmla="*/ 220 w 220"/>
                <a:gd name="T174" fmla="*/ 163 h 163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220" h="163">
                  <a:moveTo>
                    <a:pt x="181" y="146"/>
                  </a:moveTo>
                  <a:lnTo>
                    <a:pt x="179" y="146"/>
                  </a:lnTo>
                  <a:lnTo>
                    <a:pt x="178" y="146"/>
                  </a:lnTo>
                  <a:lnTo>
                    <a:pt x="176" y="146"/>
                  </a:lnTo>
                  <a:lnTo>
                    <a:pt x="175" y="147"/>
                  </a:lnTo>
                  <a:lnTo>
                    <a:pt x="174" y="147"/>
                  </a:lnTo>
                  <a:lnTo>
                    <a:pt x="172" y="147"/>
                  </a:lnTo>
                  <a:lnTo>
                    <a:pt x="171" y="147"/>
                  </a:lnTo>
                  <a:lnTo>
                    <a:pt x="169" y="149"/>
                  </a:lnTo>
                  <a:lnTo>
                    <a:pt x="168" y="149"/>
                  </a:lnTo>
                  <a:lnTo>
                    <a:pt x="166" y="149"/>
                  </a:lnTo>
                  <a:lnTo>
                    <a:pt x="165" y="149"/>
                  </a:lnTo>
                  <a:lnTo>
                    <a:pt x="164" y="149"/>
                  </a:lnTo>
                  <a:lnTo>
                    <a:pt x="162" y="149"/>
                  </a:lnTo>
                  <a:lnTo>
                    <a:pt x="161" y="149"/>
                  </a:lnTo>
                  <a:lnTo>
                    <a:pt x="159" y="147"/>
                  </a:lnTo>
                  <a:lnTo>
                    <a:pt x="159" y="146"/>
                  </a:lnTo>
                  <a:lnTo>
                    <a:pt x="159" y="142"/>
                  </a:lnTo>
                  <a:lnTo>
                    <a:pt x="158" y="136"/>
                  </a:lnTo>
                  <a:lnTo>
                    <a:pt x="158" y="127"/>
                  </a:lnTo>
                  <a:lnTo>
                    <a:pt x="157" y="118"/>
                  </a:lnTo>
                  <a:lnTo>
                    <a:pt x="157" y="108"/>
                  </a:lnTo>
                  <a:lnTo>
                    <a:pt x="156" y="97"/>
                  </a:lnTo>
                  <a:lnTo>
                    <a:pt x="155" y="86"/>
                  </a:lnTo>
                  <a:lnTo>
                    <a:pt x="145" y="86"/>
                  </a:lnTo>
                  <a:lnTo>
                    <a:pt x="147" y="105"/>
                  </a:lnTo>
                  <a:lnTo>
                    <a:pt x="148" y="121"/>
                  </a:lnTo>
                  <a:lnTo>
                    <a:pt x="148" y="134"/>
                  </a:lnTo>
                  <a:lnTo>
                    <a:pt x="149" y="138"/>
                  </a:lnTo>
                  <a:lnTo>
                    <a:pt x="148" y="139"/>
                  </a:lnTo>
                  <a:lnTo>
                    <a:pt x="147" y="139"/>
                  </a:lnTo>
                  <a:lnTo>
                    <a:pt x="145" y="139"/>
                  </a:lnTo>
                  <a:lnTo>
                    <a:pt x="144" y="139"/>
                  </a:lnTo>
                  <a:lnTo>
                    <a:pt x="142" y="139"/>
                  </a:lnTo>
                  <a:lnTo>
                    <a:pt x="139" y="140"/>
                  </a:lnTo>
                  <a:lnTo>
                    <a:pt x="137" y="140"/>
                  </a:lnTo>
                  <a:lnTo>
                    <a:pt x="135" y="140"/>
                  </a:lnTo>
                  <a:lnTo>
                    <a:pt x="132" y="140"/>
                  </a:lnTo>
                  <a:lnTo>
                    <a:pt x="130" y="140"/>
                  </a:lnTo>
                  <a:lnTo>
                    <a:pt x="127" y="140"/>
                  </a:lnTo>
                  <a:lnTo>
                    <a:pt x="124" y="142"/>
                  </a:lnTo>
                  <a:lnTo>
                    <a:pt x="122" y="142"/>
                  </a:lnTo>
                  <a:lnTo>
                    <a:pt x="121" y="142"/>
                  </a:lnTo>
                  <a:lnTo>
                    <a:pt x="119" y="142"/>
                  </a:lnTo>
                  <a:lnTo>
                    <a:pt x="118" y="140"/>
                  </a:lnTo>
                  <a:lnTo>
                    <a:pt x="118" y="139"/>
                  </a:lnTo>
                  <a:lnTo>
                    <a:pt x="118" y="138"/>
                  </a:lnTo>
                  <a:lnTo>
                    <a:pt x="117" y="137"/>
                  </a:lnTo>
                  <a:lnTo>
                    <a:pt x="117" y="136"/>
                  </a:lnTo>
                  <a:lnTo>
                    <a:pt x="116" y="135"/>
                  </a:lnTo>
                  <a:lnTo>
                    <a:pt x="115" y="134"/>
                  </a:lnTo>
                  <a:lnTo>
                    <a:pt x="113" y="134"/>
                  </a:lnTo>
                  <a:lnTo>
                    <a:pt x="110" y="133"/>
                  </a:lnTo>
                  <a:lnTo>
                    <a:pt x="110" y="128"/>
                  </a:lnTo>
                  <a:lnTo>
                    <a:pt x="110" y="122"/>
                  </a:lnTo>
                  <a:lnTo>
                    <a:pt x="110" y="118"/>
                  </a:lnTo>
                  <a:lnTo>
                    <a:pt x="110" y="114"/>
                  </a:lnTo>
                  <a:lnTo>
                    <a:pt x="109" y="112"/>
                  </a:lnTo>
                  <a:lnTo>
                    <a:pt x="107" y="112"/>
                  </a:lnTo>
                  <a:lnTo>
                    <a:pt x="106" y="112"/>
                  </a:lnTo>
                  <a:lnTo>
                    <a:pt x="105" y="111"/>
                  </a:lnTo>
                  <a:lnTo>
                    <a:pt x="103" y="111"/>
                  </a:lnTo>
                  <a:lnTo>
                    <a:pt x="102" y="111"/>
                  </a:lnTo>
                  <a:lnTo>
                    <a:pt x="100" y="111"/>
                  </a:lnTo>
                  <a:lnTo>
                    <a:pt x="99" y="111"/>
                  </a:lnTo>
                  <a:lnTo>
                    <a:pt x="104" y="101"/>
                  </a:lnTo>
                  <a:lnTo>
                    <a:pt x="103" y="101"/>
                  </a:lnTo>
                  <a:lnTo>
                    <a:pt x="103" y="100"/>
                  </a:lnTo>
                  <a:lnTo>
                    <a:pt x="102" y="100"/>
                  </a:lnTo>
                  <a:lnTo>
                    <a:pt x="102" y="99"/>
                  </a:lnTo>
                  <a:lnTo>
                    <a:pt x="101" y="98"/>
                  </a:lnTo>
                  <a:lnTo>
                    <a:pt x="100" y="98"/>
                  </a:lnTo>
                  <a:lnTo>
                    <a:pt x="99" y="97"/>
                  </a:lnTo>
                  <a:lnTo>
                    <a:pt x="100" y="97"/>
                  </a:lnTo>
                  <a:lnTo>
                    <a:pt x="100" y="96"/>
                  </a:lnTo>
                  <a:lnTo>
                    <a:pt x="101" y="94"/>
                  </a:lnTo>
                  <a:lnTo>
                    <a:pt x="102" y="93"/>
                  </a:lnTo>
                  <a:lnTo>
                    <a:pt x="104" y="91"/>
                  </a:lnTo>
                  <a:lnTo>
                    <a:pt x="106" y="89"/>
                  </a:lnTo>
                  <a:lnTo>
                    <a:pt x="108" y="87"/>
                  </a:lnTo>
                  <a:lnTo>
                    <a:pt x="110" y="85"/>
                  </a:lnTo>
                  <a:lnTo>
                    <a:pt x="112" y="81"/>
                  </a:lnTo>
                  <a:lnTo>
                    <a:pt x="114" y="79"/>
                  </a:lnTo>
                  <a:lnTo>
                    <a:pt x="117" y="75"/>
                  </a:lnTo>
                  <a:lnTo>
                    <a:pt x="120" y="72"/>
                  </a:lnTo>
                  <a:lnTo>
                    <a:pt x="122" y="69"/>
                  </a:lnTo>
                  <a:lnTo>
                    <a:pt x="124" y="67"/>
                  </a:lnTo>
                  <a:lnTo>
                    <a:pt x="127" y="63"/>
                  </a:lnTo>
                  <a:lnTo>
                    <a:pt x="130" y="60"/>
                  </a:lnTo>
                  <a:lnTo>
                    <a:pt x="119" y="60"/>
                  </a:lnTo>
                  <a:lnTo>
                    <a:pt x="99" y="83"/>
                  </a:lnTo>
                  <a:lnTo>
                    <a:pt x="102" y="80"/>
                  </a:lnTo>
                  <a:lnTo>
                    <a:pt x="104" y="74"/>
                  </a:lnTo>
                  <a:lnTo>
                    <a:pt x="107" y="69"/>
                  </a:lnTo>
                  <a:lnTo>
                    <a:pt x="110" y="64"/>
                  </a:lnTo>
                  <a:lnTo>
                    <a:pt x="112" y="58"/>
                  </a:lnTo>
                  <a:lnTo>
                    <a:pt x="114" y="56"/>
                  </a:lnTo>
                  <a:lnTo>
                    <a:pt x="115" y="52"/>
                  </a:lnTo>
                  <a:lnTo>
                    <a:pt x="116" y="51"/>
                  </a:lnTo>
                  <a:lnTo>
                    <a:pt x="103" y="40"/>
                  </a:lnTo>
                  <a:lnTo>
                    <a:pt x="102" y="40"/>
                  </a:lnTo>
                  <a:lnTo>
                    <a:pt x="101" y="41"/>
                  </a:lnTo>
                  <a:lnTo>
                    <a:pt x="101" y="42"/>
                  </a:lnTo>
                  <a:lnTo>
                    <a:pt x="100" y="42"/>
                  </a:lnTo>
                  <a:lnTo>
                    <a:pt x="100" y="43"/>
                  </a:lnTo>
                  <a:lnTo>
                    <a:pt x="99" y="44"/>
                  </a:lnTo>
                  <a:lnTo>
                    <a:pt x="98" y="45"/>
                  </a:lnTo>
                  <a:lnTo>
                    <a:pt x="96" y="17"/>
                  </a:lnTo>
                  <a:lnTo>
                    <a:pt x="96" y="18"/>
                  </a:lnTo>
                  <a:lnTo>
                    <a:pt x="97" y="18"/>
                  </a:lnTo>
                  <a:lnTo>
                    <a:pt x="98" y="18"/>
                  </a:lnTo>
                  <a:lnTo>
                    <a:pt x="100" y="18"/>
                  </a:lnTo>
                  <a:lnTo>
                    <a:pt x="102" y="19"/>
                  </a:lnTo>
                  <a:lnTo>
                    <a:pt x="105" y="21"/>
                  </a:lnTo>
                  <a:lnTo>
                    <a:pt x="108" y="21"/>
                  </a:lnTo>
                  <a:lnTo>
                    <a:pt x="110" y="22"/>
                  </a:lnTo>
                  <a:lnTo>
                    <a:pt x="113" y="23"/>
                  </a:lnTo>
                  <a:lnTo>
                    <a:pt x="116" y="24"/>
                  </a:lnTo>
                  <a:lnTo>
                    <a:pt x="120" y="25"/>
                  </a:lnTo>
                  <a:lnTo>
                    <a:pt x="122" y="25"/>
                  </a:lnTo>
                  <a:lnTo>
                    <a:pt x="125" y="26"/>
                  </a:lnTo>
                  <a:lnTo>
                    <a:pt x="128" y="27"/>
                  </a:lnTo>
                  <a:lnTo>
                    <a:pt x="131" y="28"/>
                  </a:lnTo>
                  <a:lnTo>
                    <a:pt x="134" y="29"/>
                  </a:lnTo>
                  <a:lnTo>
                    <a:pt x="134" y="30"/>
                  </a:lnTo>
                  <a:lnTo>
                    <a:pt x="134" y="32"/>
                  </a:lnTo>
                  <a:lnTo>
                    <a:pt x="135" y="33"/>
                  </a:lnTo>
                  <a:lnTo>
                    <a:pt x="136" y="34"/>
                  </a:lnTo>
                  <a:lnTo>
                    <a:pt x="137" y="34"/>
                  </a:lnTo>
                  <a:lnTo>
                    <a:pt x="137" y="35"/>
                  </a:lnTo>
                  <a:lnTo>
                    <a:pt x="138" y="35"/>
                  </a:lnTo>
                  <a:lnTo>
                    <a:pt x="139" y="35"/>
                  </a:lnTo>
                  <a:lnTo>
                    <a:pt x="140" y="35"/>
                  </a:lnTo>
                  <a:lnTo>
                    <a:pt x="119" y="60"/>
                  </a:lnTo>
                  <a:lnTo>
                    <a:pt x="130" y="60"/>
                  </a:lnTo>
                  <a:lnTo>
                    <a:pt x="132" y="58"/>
                  </a:lnTo>
                  <a:lnTo>
                    <a:pt x="134" y="56"/>
                  </a:lnTo>
                  <a:lnTo>
                    <a:pt x="136" y="53"/>
                  </a:lnTo>
                  <a:lnTo>
                    <a:pt x="137" y="52"/>
                  </a:lnTo>
                  <a:lnTo>
                    <a:pt x="138" y="50"/>
                  </a:lnTo>
                  <a:lnTo>
                    <a:pt x="139" y="49"/>
                  </a:lnTo>
                  <a:lnTo>
                    <a:pt x="140" y="46"/>
                  </a:lnTo>
                  <a:lnTo>
                    <a:pt x="142" y="45"/>
                  </a:lnTo>
                  <a:lnTo>
                    <a:pt x="142" y="51"/>
                  </a:lnTo>
                  <a:lnTo>
                    <a:pt x="143" y="60"/>
                  </a:lnTo>
                  <a:lnTo>
                    <a:pt x="144" y="72"/>
                  </a:lnTo>
                  <a:lnTo>
                    <a:pt x="145" y="86"/>
                  </a:lnTo>
                  <a:lnTo>
                    <a:pt x="155" y="86"/>
                  </a:lnTo>
                  <a:lnTo>
                    <a:pt x="154" y="78"/>
                  </a:lnTo>
                  <a:lnTo>
                    <a:pt x="154" y="70"/>
                  </a:lnTo>
                  <a:lnTo>
                    <a:pt x="153" y="62"/>
                  </a:lnTo>
                  <a:lnTo>
                    <a:pt x="153" y="56"/>
                  </a:lnTo>
                  <a:lnTo>
                    <a:pt x="152" y="50"/>
                  </a:lnTo>
                  <a:lnTo>
                    <a:pt x="152" y="45"/>
                  </a:lnTo>
                  <a:lnTo>
                    <a:pt x="151" y="42"/>
                  </a:lnTo>
                  <a:lnTo>
                    <a:pt x="151" y="40"/>
                  </a:lnTo>
                  <a:lnTo>
                    <a:pt x="154" y="41"/>
                  </a:lnTo>
                  <a:lnTo>
                    <a:pt x="156" y="40"/>
                  </a:lnTo>
                  <a:lnTo>
                    <a:pt x="157" y="39"/>
                  </a:lnTo>
                  <a:lnTo>
                    <a:pt x="157" y="37"/>
                  </a:lnTo>
                  <a:lnTo>
                    <a:pt x="157" y="36"/>
                  </a:lnTo>
                  <a:lnTo>
                    <a:pt x="158" y="36"/>
                  </a:lnTo>
                  <a:lnTo>
                    <a:pt x="160" y="37"/>
                  </a:lnTo>
                  <a:lnTo>
                    <a:pt x="162" y="37"/>
                  </a:lnTo>
                  <a:lnTo>
                    <a:pt x="164" y="39"/>
                  </a:lnTo>
                  <a:lnTo>
                    <a:pt x="167" y="40"/>
                  </a:lnTo>
                  <a:lnTo>
                    <a:pt x="169" y="40"/>
                  </a:lnTo>
                  <a:lnTo>
                    <a:pt x="173" y="41"/>
                  </a:lnTo>
                  <a:lnTo>
                    <a:pt x="176" y="42"/>
                  </a:lnTo>
                  <a:lnTo>
                    <a:pt x="180" y="43"/>
                  </a:lnTo>
                  <a:lnTo>
                    <a:pt x="183" y="44"/>
                  </a:lnTo>
                  <a:lnTo>
                    <a:pt x="186" y="45"/>
                  </a:lnTo>
                  <a:lnTo>
                    <a:pt x="189" y="46"/>
                  </a:lnTo>
                  <a:lnTo>
                    <a:pt x="192" y="47"/>
                  </a:lnTo>
                  <a:lnTo>
                    <a:pt x="194" y="47"/>
                  </a:lnTo>
                  <a:lnTo>
                    <a:pt x="194" y="49"/>
                  </a:lnTo>
                  <a:lnTo>
                    <a:pt x="194" y="51"/>
                  </a:lnTo>
                  <a:lnTo>
                    <a:pt x="193" y="57"/>
                  </a:lnTo>
                  <a:lnTo>
                    <a:pt x="192" y="64"/>
                  </a:lnTo>
                  <a:lnTo>
                    <a:pt x="192" y="74"/>
                  </a:lnTo>
                  <a:lnTo>
                    <a:pt x="190" y="82"/>
                  </a:lnTo>
                  <a:lnTo>
                    <a:pt x="189" y="90"/>
                  </a:lnTo>
                  <a:lnTo>
                    <a:pt x="188" y="96"/>
                  </a:lnTo>
                  <a:lnTo>
                    <a:pt x="187" y="98"/>
                  </a:lnTo>
                  <a:lnTo>
                    <a:pt x="192" y="100"/>
                  </a:lnTo>
                  <a:lnTo>
                    <a:pt x="194" y="97"/>
                  </a:lnTo>
                  <a:lnTo>
                    <a:pt x="198" y="93"/>
                  </a:lnTo>
                  <a:lnTo>
                    <a:pt x="201" y="90"/>
                  </a:lnTo>
                  <a:lnTo>
                    <a:pt x="204" y="86"/>
                  </a:lnTo>
                  <a:lnTo>
                    <a:pt x="205" y="82"/>
                  </a:lnTo>
                  <a:lnTo>
                    <a:pt x="208" y="79"/>
                  </a:lnTo>
                  <a:lnTo>
                    <a:pt x="210" y="74"/>
                  </a:lnTo>
                  <a:lnTo>
                    <a:pt x="213" y="71"/>
                  </a:lnTo>
                  <a:lnTo>
                    <a:pt x="215" y="67"/>
                  </a:lnTo>
                  <a:lnTo>
                    <a:pt x="216" y="63"/>
                  </a:lnTo>
                  <a:lnTo>
                    <a:pt x="218" y="58"/>
                  </a:lnTo>
                  <a:lnTo>
                    <a:pt x="219" y="54"/>
                  </a:lnTo>
                  <a:lnTo>
                    <a:pt x="220" y="50"/>
                  </a:lnTo>
                  <a:lnTo>
                    <a:pt x="220" y="45"/>
                  </a:lnTo>
                  <a:lnTo>
                    <a:pt x="220" y="41"/>
                  </a:lnTo>
                  <a:lnTo>
                    <a:pt x="220" y="35"/>
                  </a:lnTo>
                  <a:lnTo>
                    <a:pt x="220" y="32"/>
                  </a:lnTo>
                  <a:lnTo>
                    <a:pt x="220" y="28"/>
                  </a:lnTo>
                  <a:lnTo>
                    <a:pt x="220" y="25"/>
                  </a:lnTo>
                  <a:lnTo>
                    <a:pt x="220" y="22"/>
                  </a:lnTo>
                  <a:lnTo>
                    <a:pt x="219" y="18"/>
                  </a:lnTo>
                  <a:lnTo>
                    <a:pt x="218" y="15"/>
                  </a:lnTo>
                  <a:lnTo>
                    <a:pt x="217" y="11"/>
                  </a:lnTo>
                  <a:lnTo>
                    <a:pt x="215" y="10"/>
                  </a:lnTo>
                  <a:lnTo>
                    <a:pt x="214" y="8"/>
                  </a:lnTo>
                  <a:lnTo>
                    <a:pt x="213" y="8"/>
                  </a:lnTo>
                  <a:lnTo>
                    <a:pt x="212" y="7"/>
                  </a:lnTo>
                  <a:lnTo>
                    <a:pt x="211" y="7"/>
                  </a:lnTo>
                  <a:lnTo>
                    <a:pt x="210" y="7"/>
                  </a:lnTo>
                  <a:lnTo>
                    <a:pt x="208" y="11"/>
                  </a:lnTo>
                  <a:lnTo>
                    <a:pt x="206" y="15"/>
                  </a:lnTo>
                  <a:lnTo>
                    <a:pt x="204" y="19"/>
                  </a:lnTo>
                  <a:lnTo>
                    <a:pt x="202" y="24"/>
                  </a:lnTo>
                  <a:lnTo>
                    <a:pt x="201" y="27"/>
                  </a:lnTo>
                  <a:lnTo>
                    <a:pt x="199" y="30"/>
                  </a:lnTo>
                  <a:lnTo>
                    <a:pt x="198" y="33"/>
                  </a:lnTo>
                  <a:lnTo>
                    <a:pt x="198" y="34"/>
                  </a:lnTo>
                  <a:lnTo>
                    <a:pt x="197" y="34"/>
                  </a:lnTo>
                  <a:lnTo>
                    <a:pt x="195" y="33"/>
                  </a:lnTo>
                  <a:lnTo>
                    <a:pt x="194" y="33"/>
                  </a:lnTo>
                  <a:lnTo>
                    <a:pt x="192" y="32"/>
                  </a:lnTo>
                  <a:lnTo>
                    <a:pt x="189" y="32"/>
                  </a:lnTo>
                  <a:lnTo>
                    <a:pt x="186" y="30"/>
                  </a:lnTo>
                  <a:lnTo>
                    <a:pt x="183" y="29"/>
                  </a:lnTo>
                  <a:lnTo>
                    <a:pt x="179" y="28"/>
                  </a:lnTo>
                  <a:lnTo>
                    <a:pt x="175" y="27"/>
                  </a:lnTo>
                  <a:lnTo>
                    <a:pt x="171" y="26"/>
                  </a:lnTo>
                  <a:lnTo>
                    <a:pt x="168" y="24"/>
                  </a:lnTo>
                  <a:lnTo>
                    <a:pt x="163" y="23"/>
                  </a:lnTo>
                  <a:lnTo>
                    <a:pt x="158" y="22"/>
                  </a:lnTo>
                  <a:lnTo>
                    <a:pt x="154" y="19"/>
                  </a:lnTo>
                  <a:lnTo>
                    <a:pt x="150" y="18"/>
                  </a:lnTo>
                  <a:lnTo>
                    <a:pt x="145" y="17"/>
                  </a:lnTo>
                  <a:lnTo>
                    <a:pt x="140" y="15"/>
                  </a:lnTo>
                  <a:lnTo>
                    <a:pt x="136" y="14"/>
                  </a:lnTo>
                  <a:lnTo>
                    <a:pt x="131" y="12"/>
                  </a:lnTo>
                  <a:lnTo>
                    <a:pt x="127" y="11"/>
                  </a:lnTo>
                  <a:lnTo>
                    <a:pt x="122" y="10"/>
                  </a:lnTo>
                  <a:lnTo>
                    <a:pt x="119" y="8"/>
                  </a:lnTo>
                  <a:lnTo>
                    <a:pt x="115" y="7"/>
                  </a:lnTo>
                  <a:lnTo>
                    <a:pt x="111" y="6"/>
                  </a:lnTo>
                  <a:lnTo>
                    <a:pt x="108" y="5"/>
                  </a:lnTo>
                  <a:lnTo>
                    <a:pt x="105" y="4"/>
                  </a:lnTo>
                  <a:lnTo>
                    <a:pt x="102" y="3"/>
                  </a:lnTo>
                  <a:lnTo>
                    <a:pt x="100" y="3"/>
                  </a:lnTo>
                  <a:lnTo>
                    <a:pt x="98" y="1"/>
                  </a:lnTo>
                  <a:lnTo>
                    <a:pt x="96" y="1"/>
                  </a:lnTo>
                  <a:lnTo>
                    <a:pt x="95" y="1"/>
                  </a:lnTo>
                  <a:lnTo>
                    <a:pt x="94" y="0"/>
                  </a:lnTo>
                  <a:lnTo>
                    <a:pt x="92" y="1"/>
                  </a:lnTo>
                  <a:lnTo>
                    <a:pt x="91" y="3"/>
                  </a:lnTo>
                  <a:lnTo>
                    <a:pt x="88" y="4"/>
                  </a:lnTo>
                  <a:lnTo>
                    <a:pt x="87" y="5"/>
                  </a:lnTo>
                  <a:lnTo>
                    <a:pt x="86" y="7"/>
                  </a:lnTo>
                  <a:lnTo>
                    <a:pt x="84" y="8"/>
                  </a:lnTo>
                  <a:lnTo>
                    <a:pt x="82" y="10"/>
                  </a:lnTo>
                  <a:lnTo>
                    <a:pt x="80" y="11"/>
                  </a:lnTo>
                  <a:lnTo>
                    <a:pt x="81" y="11"/>
                  </a:lnTo>
                  <a:lnTo>
                    <a:pt x="81" y="12"/>
                  </a:lnTo>
                  <a:lnTo>
                    <a:pt x="81" y="14"/>
                  </a:lnTo>
                  <a:lnTo>
                    <a:pt x="80" y="14"/>
                  </a:lnTo>
                  <a:lnTo>
                    <a:pt x="78" y="14"/>
                  </a:lnTo>
                  <a:lnTo>
                    <a:pt x="77" y="15"/>
                  </a:lnTo>
                  <a:lnTo>
                    <a:pt x="76" y="15"/>
                  </a:lnTo>
                  <a:lnTo>
                    <a:pt x="75" y="16"/>
                  </a:lnTo>
                  <a:lnTo>
                    <a:pt x="74" y="16"/>
                  </a:lnTo>
                  <a:lnTo>
                    <a:pt x="72" y="17"/>
                  </a:lnTo>
                  <a:lnTo>
                    <a:pt x="73" y="22"/>
                  </a:lnTo>
                  <a:lnTo>
                    <a:pt x="73" y="26"/>
                  </a:lnTo>
                  <a:lnTo>
                    <a:pt x="73" y="32"/>
                  </a:lnTo>
                  <a:lnTo>
                    <a:pt x="74" y="36"/>
                  </a:lnTo>
                  <a:lnTo>
                    <a:pt x="75" y="35"/>
                  </a:lnTo>
                  <a:lnTo>
                    <a:pt x="76" y="34"/>
                  </a:lnTo>
                  <a:lnTo>
                    <a:pt x="77" y="34"/>
                  </a:lnTo>
                  <a:lnTo>
                    <a:pt x="77" y="35"/>
                  </a:lnTo>
                  <a:lnTo>
                    <a:pt x="77" y="37"/>
                  </a:lnTo>
                  <a:lnTo>
                    <a:pt x="77" y="40"/>
                  </a:lnTo>
                  <a:lnTo>
                    <a:pt x="77" y="42"/>
                  </a:lnTo>
                  <a:lnTo>
                    <a:pt x="84" y="42"/>
                  </a:lnTo>
                  <a:lnTo>
                    <a:pt x="84" y="40"/>
                  </a:lnTo>
                  <a:lnTo>
                    <a:pt x="84" y="37"/>
                  </a:lnTo>
                  <a:lnTo>
                    <a:pt x="84" y="34"/>
                  </a:lnTo>
                  <a:lnTo>
                    <a:pt x="83" y="32"/>
                  </a:lnTo>
                  <a:lnTo>
                    <a:pt x="84" y="32"/>
                  </a:lnTo>
                  <a:lnTo>
                    <a:pt x="85" y="32"/>
                  </a:lnTo>
                  <a:lnTo>
                    <a:pt x="86" y="30"/>
                  </a:lnTo>
                  <a:lnTo>
                    <a:pt x="87" y="30"/>
                  </a:lnTo>
                  <a:lnTo>
                    <a:pt x="88" y="30"/>
                  </a:lnTo>
                  <a:lnTo>
                    <a:pt x="88" y="29"/>
                  </a:lnTo>
                  <a:lnTo>
                    <a:pt x="89" y="32"/>
                  </a:lnTo>
                  <a:lnTo>
                    <a:pt x="89" y="37"/>
                  </a:lnTo>
                  <a:lnTo>
                    <a:pt x="90" y="44"/>
                  </a:lnTo>
                  <a:lnTo>
                    <a:pt x="91" y="51"/>
                  </a:lnTo>
                  <a:lnTo>
                    <a:pt x="90" y="52"/>
                  </a:lnTo>
                  <a:lnTo>
                    <a:pt x="89" y="53"/>
                  </a:lnTo>
                  <a:lnTo>
                    <a:pt x="88" y="54"/>
                  </a:lnTo>
                  <a:lnTo>
                    <a:pt x="87" y="56"/>
                  </a:lnTo>
                  <a:lnTo>
                    <a:pt x="87" y="57"/>
                  </a:lnTo>
                  <a:lnTo>
                    <a:pt x="86" y="58"/>
                  </a:lnTo>
                  <a:lnTo>
                    <a:pt x="85" y="60"/>
                  </a:lnTo>
                  <a:lnTo>
                    <a:pt x="85" y="56"/>
                  </a:lnTo>
                  <a:lnTo>
                    <a:pt x="85" y="51"/>
                  </a:lnTo>
                  <a:lnTo>
                    <a:pt x="84" y="46"/>
                  </a:lnTo>
                  <a:lnTo>
                    <a:pt x="84" y="42"/>
                  </a:lnTo>
                  <a:lnTo>
                    <a:pt x="77" y="42"/>
                  </a:lnTo>
                  <a:lnTo>
                    <a:pt x="78" y="51"/>
                  </a:lnTo>
                  <a:lnTo>
                    <a:pt x="78" y="60"/>
                  </a:lnTo>
                  <a:lnTo>
                    <a:pt x="79" y="67"/>
                  </a:lnTo>
                  <a:lnTo>
                    <a:pt x="79" y="69"/>
                  </a:lnTo>
                  <a:lnTo>
                    <a:pt x="79" y="70"/>
                  </a:lnTo>
                  <a:lnTo>
                    <a:pt x="78" y="71"/>
                  </a:lnTo>
                  <a:lnTo>
                    <a:pt x="78" y="72"/>
                  </a:lnTo>
                  <a:lnTo>
                    <a:pt x="77" y="74"/>
                  </a:lnTo>
                  <a:lnTo>
                    <a:pt x="76" y="74"/>
                  </a:lnTo>
                  <a:lnTo>
                    <a:pt x="76" y="75"/>
                  </a:lnTo>
                  <a:lnTo>
                    <a:pt x="76" y="76"/>
                  </a:lnTo>
                  <a:lnTo>
                    <a:pt x="75" y="76"/>
                  </a:lnTo>
                  <a:lnTo>
                    <a:pt x="75" y="78"/>
                  </a:lnTo>
                  <a:lnTo>
                    <a:pt x="63" y="71"/>
                  </a:lnTo>
                  <a:lnTo>
                    <a:pt x="62" y="71"/>
                  </a:lnTo>
                  <a:lnTo>
                    <a:pt x="61" y="72"/>
                  </a:lnTo>
                  <a:lnTo>
                    <a:pt x="59" y="74"/>
                  </a:lnTo>
                  <a:lnTo>
                    <a:pt x="57" y="74"/>
                  </a:lnTo>
                  <a:lnTo>
                    <a:pt x="55" y="76"/>
                  </a:lnTo>
                  <a:lnTo>
                    <a:pt x="51" y="79"/>
                  </a:lnTo>
                  <a:lnTo>
                    <a:pt x="48" y="82"/>
                  </a:lnTo>
                  <a:lnTo>
                    <a:pt x="44" y="85"/>
                  </a:lnTo>
                  <a:lnTo>
                    <a:pt x="41" y="87"/>
                  </a:lnTo>
                  <a:lnTo>
                    <a:pt x="38" y="89"/>
                  </a:lnTo>
                  <a:lnTo>
                    <a:pt x="34" y="92"/>
                  </a:lnTo>
                  <a:lnTo>
                    <a:pt x="31" y="94"/>
                  </a:lnTo>
                  <a:lnTo>
                    <a:pt x="28" y="96"/>
                  </a:lnTo>
                  <a:lnTo>
                    <a:pt x="27" y="98"/>
                  </a:lnTo>
                  <a:lnTo>
                    <a:pt x="26" y="99"/>
                  </a:lnTo>
                  <a:lnTo>
                    <a:pt x="25" y="100"/>
                  </a:lnTo>
                  <a:lnTo>
                    <a:pt x="26" y="101"/>
                  </a:lnTo>
                  <a:lnTo>
                    <a:pt x="28" y="103"/>
                  </a:lnTo>
                  <a:lnTo>
                    <a:pt x="29" y="104"/>
                  </a:lnTo>
                  <a:lnTo>
                    <a:pt x="30" y="105"/>
                  </a:lnTo>
                  <a:lnTo>
                    <a:pt x="32" y="105"/>
                  </a:lnTo>
                  <a:lnTo>
                    <a:pt x="34" y="107"/>
                  </a:lnTo>
                  <a:lnTo>
                    <a:pt x="35" y="108"/>
                  </a:lnTo>
                  <a:lnTo>
                    <a:pt x="37" y="109"/>
                  </a:lnTo>
                  <a:lnTo>
                    <a:pt x="39" y="109"/>
                  </a:lnTo>
                  <a:lnTo>
                    <a:pt x="41" y="109"/>
                  </a:lnTo>
                  <a:lnTo>
                    <a:pt x="41" y="108"/>
                  </a:lnTo>
                  <a:lnTo>
                    <a:pt x="43" y="107"/>
                  </a:lnTo>
                  <a:lnTo>
                    <a:pt x="45" y="107"/>
                  </a:lnTo>
                  <a:lnTo>
                    <a:pt x="47" y="105"/>
                  </a:lnTo>
                  <a:lnTo>
                    <a:pt x="49" y="105"/>
                  </a:lnTo>
                  <a:lnTo>
                    <a:pt x="51" y="105"/>
                  </a:lnTo>
                  <a:lnTo>
                    <a:pt x="50" y="110"/>
                  </a:lnTo>
                  <a:lnTo>
                    <a:pt x="49" y="115"/>
                  </a:lnTo>
                  <a:lnTo>
                    <a:pt x="49" y="119"/>
                  </a:lnTo>
                  <a:lnTo>
                    <a:pt x="48" y="124"/>
                  </a:lnTo>
                  <a:lnTo>
                    <a:pt x="48" y="128"/>
                  </a:lnTo>
                  <a:lnTo>
                    <a:pt x="48" y="133"/>
                  </a:lnTo>
                  <a:lnTo>
                    <a:pt x="47" y="137"/>
                  </a:lnTo>
                  <a:lnTo>
                    <a:pt x="46" y="142"/>
                  </a:lnTo>
                  <a:lnTo>
                    <a:pt x="44" y="143"/>
                  </a:lnTo>
                  <a:lnTo>
                    <a:pt x="42" y="143"/>
                  </a:lnTo>
                  <a:lnTo>
                    <a:pt x="41" y="143"/>
                  </a:lnTo>
                  <a:lnTo>
                    <a:pt x="40" y="144"/>
                  </a:lnTo>
                  <a:lnTo>
                    <a:pt x="38" y="144"/>
                  </a:lnTo>
                  <a:lnTo>
                    <a:pt x="36" y="145"/>
                  </a:lnTo>
                  <a:lnTo>
                    <a:pt x="35" y="146"/>
                  </a:lnTo>
                  <a:lnTo>
                    <a:pt x="33" y="146"/>
                  </a:lnTo>
                  <a:lnTo>
                    <a:pt x="31" y="147"/>
                  </a:lnTo>
                  <a:lnTo>
                    <a:pt x="30" y="147"/>
                  </a:lnTo>
                  <a:lnTo>
                    <a:pt x="28" y="147"/>
                  </a:lnTo>
                  <a:lnTo>
                    <a:pt x="28" y="149"/>
                  </a:lnTo>
                  <a:lnTo>
                    <a:pt x="27" y="149"/>
                  </a:lnTo>
                  <a:lnTo>
                    <a:pt x="25" y="149"/>
                  </a:lnTo>
                  <a:lnTo>
                    <a:pt x="24" y="149"/>
                  </a:lnTo>
                  <a:lnTo>
                    <a:pt x="22" y="149"/>
                  </a:lnTo>
                  <a:lnTo>
                    <a:pt x="21" y="150"/>
                  </a:lnTo>
                  <a:lnTo>
                    <a:pt x="19" y="150"/>
                  </a:lnTo>
                  <a:lnTo>
                    <a:pt x="18" y="151"/>
                  </a:lnTo>
                  <a:lnTo>
                    <a:pt x="17" y="151"/>
                  </a:lnTo>
                  <a:lnTo>
                    <a:pt x="15" y="152"/>
                  </a:lnTo>
                  <a:lnTo>
                    <a:pt x="14" y="152"/>
                  </a:lnTo>
                  <a:lnTo>
                    <a:pt x="13" y="153"/>
                  </a:lnTo>
                  <a:lnTo>
                    <a:pt x="12" y="154"/>
                  </a:lnTo>
                  <a:lnTo>
                    <a:pt x="11" y="154"/>
                  </a:lnTo>
                  <a:lnTo>
                    <a:pt x="10" y="154"/>
                  </a:lnTo>
                  <a:lnTo>
                    <a:pt x="9" y="154"/>
                  </a:lnTo>
                  <a:lnTo>
                    <a:pt x="8" y="155"/>
                  </a:lnTo>
                  <a:lnTo>
                    <a:pt x="7" y="155"/>
                  </a:lnTo>
                  <a:lnTo>
                    <a:pt x="6" y="155"/>
                  </a:lnTo>
                  <a:lnTo>
                    <a:pt x="6" y="156"/>
                  </a:lnTo>
                  <a:lnTo>
                    <a:pt x="6" y="157"/>
                  </a:lnTo>
                  <a:lnTo>
                    <a:pt x="5" y="158"/>
                  </a:lnTo>
                  <a:lnTo>
                    <a:pt x="4" y="160"/>
                  </a:lnTo>
                  <a:lnTo>
                    <a:pt x="3" y="160"/>
                  </a:lnTo>
                  <a:lnTo>
                    <a:pt x="2" y="161"/>
                  </a:lnTo>
                  <a:lnTo>
                    <a:pt x="1" y="162"/>
                  </a:lnTo>
                  <a:lnTo>
                    <a:pt x="0" y="163"/>
                  </a:lnTo>
                  <a:lnTo>
                    <a:pt x="1" y="163"/>
                  </a:lnTo>
                  <a:lnTo>
                    <a:pt x="3" y="163"/>
                  </a:lnTo>
                  <a:lnTo>
                    <a:pt x="6" y="163"/>
                  </a:lnTo>
                  <a:lnTo>
                    <a:pt x="9" y="163"/>
                  </a:lnTo>
                  <a:lnTo>
                    <a:pt x="14" y="163"/>
                  </a:lnTo>
                  <a:lnTo>
                    <a:pt x="21" y="163"/>
                  </a:lnTo>
                  <a:lnTo>
                    <a:pt x="28" y="163"/>
                  </a:lnTo>
                  <a:lnTo>
                    <a:pt x="35" y="163"/>
                  </a:lnTo>
                  <a:lnTo>
                    <a:pt x="42" y="163"/>
                  </a:lnTo>
                  <a:lnTo>
                    <a:pt x="51" y="163"/>
                  </a:lnTo>
                  <a:lnTo>
                    <a:pt x="60" y="163"/>
                  </a:lnTo>
                  <a:lnTo>
                    <a:pt x="70" y="163"/>
                  </a:lnTo>
                  <a:lnTo>
                    <a:pt x="79" y="163"/>
                  </a:lnTo>
                  <a:lnTo>
                    <a:pt x="89" y="163"/>
                  </a:lnTo>
                  <a:lnTo>
                    <a:pt x="99" y="163"/>
                  </a:lnTo>
                  <a:lnTo>
                    <a:pt x="110" y="163"/>
                  </a:lnTo>
                  <a:lnTo>
                    <a:pt x="120" y="163"/>
                  </a:lnTo>
                  <a:lnTo>
                    <a:pt x="130" y="163"/>
                  </a:lnTo>
                  <a:lnTo>
                    <a:pt x="139" y="163"/>
                  </a:lnTo>
                  <a:lnTo>
                    <a:pt x="150" y="163"/>
                  </a:lnTo>
                  <a:lnTo>
                    <a:pt x="159" y="163"/>
                  </a:lnTo>
                  <a:lnTo>
                    <a:pt x="168" y="163"/>
                  </a:lnTo>
                  <a:lnTo>
                    <a:pt x="176" y="163"/>
                  </a:lnTo>
                  <a:lnTo>
                    <a:pt x="185" y="163"/>
                  </a:lnTo>
                  <a:lnTo>
                    <a:pt x="192" y="163"/>
                  </a:lnTo>
                  <a:lnTo>
                    <a:pt x="198" y="163"/>
                  </a:lnTo>
                  <a:lnTo>
                    <a:pt x="204" y="163"/>
                  </a:lnTo>
                  <a:lnTo>
                    <a:pt x="209" y="163"/>
                  </a:lnTo>
                  <a:lnTo>
                    <a:pt x="213" y="163"/>
                  </a:lnTo>
                  <a:lnTo>
                    <a:pt x="216" y="163"/>
                  </a:lnTo>
                  <a:lnTo>
                    <a:pt x="218" y="163"/>
                  </a:lnTo>
                  <a:lnTo>
                    <a:pt x="219" y="163"/>
                  </a:lnTo>
                  <a:lnTo>
                    <a:pt x="217" y="162"/>
                  </a:lnTo>
                  <a:lnTo>
                    <a:pt x="216" y="161"/>
                  </a:lnTo>
                  <a:lnTo>
                    <a:pt x="214" y="160"/>
                  </a:lnTo>
                  <a:lnTo>
                    <a:pt x="213" y="158"/>
                  </a:lnTo>
                  <a:lnTo>
                    <a:pt x="211" y="157"/>
                  </a:lnTo>
                  <a:lnTo>
                    <a:pt x="210" y="157"/>
                  </a:lnTo>
                  <a:lnTo>
                    <a:pt x="208" y="156"/>
                  </a:lnTo>
                  <a:lnTo>
                    <a:pt x="206" y="155"/>
                  </a:lnTo>
                  <a:lnTo>
                    <a:pt x="205" y="154"/>
                  </a:lnTo>
                  <a:lnTo>
                    <a:pt x="204" y="153"/>
                  </a:lnTo>
                  <a:lnTo>
                    <a:pt x="203" y="152"/>
                  </a:lnTo>
                  <a:lnTo>
                    <a:pt x="201" y="152"/>
                  </a:lnTo>
                  <a:lnTo>
                    <a:pt x="199" y="151"/>
                  </a:lnTo>
                  <a:lnTo>
                    <a:pt x="198" y="150"/>
                  </a:lnTo>
                  <a:lnTo>
                    <a:pt x="196" y="149"/>
                  </a:lnTo>
                  <a:lnTo>
                    <a:pt x="194" y="149"/>
                  </a:lnTo>
                  <a:lnTo>
                    <a:pt x="192" y="149"/>
                  </a:lnTo>
                  <a:lnTo>
                    <a:pt x="192" y="147"/>
                  </a:lnTo>
                  <a:lnTo>
                    <a:pt x="190" y="147"/>
                  </a:lnTo>
                  <a:lnTo>
                    <a:pt x="188" y="146"/>
                  </a:lnTo>
                  <a:lnTo>
                    <a:pt x="186" y="146"/>
                  </a:lnTo>
                  <a:lnTo>
                    <a:pt x="184" y="146"/>
                  </a:lnTo>
                  <a:lnTo>
                    <a:pt x="183" y="146"/>
                  </a:lnTo>
                  <a:lnTo>
                    <a:pt x="181" y="14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" name="Freeform 5"/>
            <p:cNvSpPr>
              <a:spLocks/>
            </p:cNvSpPr>
            <p:nvPr/>
          </p:nvSpPr>
          <p:spPr bwMode="auto">
            <a:xfrm>
              <a:off x="1992313" y="1681163"/>
              <a:ext cx="44450" cy="158750"/>
            </a:xfrm>
            <a:custGeom>
              <a:avLst/>
              <a:gdLst>
                <a:gd name="T0" fmla="*/ 19 w 21"/>
                <a:gd name="T1" fmla="*/ 0 h 73"/>
                <a:gd name="T2" fmla="*/ 19 w 21"/>
                <a:gd name="T3" fmla="*/ 0 h 73"/>
                <a:gd name="T4" fmla="*/ 19 w 21"/>
                <a:gd name="T5" fmla="*/ 1 h 73"/>
                <a:gd name="T6" fmla="*/ 19 w 21"/>
                <a:gd name="T7" fmla="*/ 3 h 73"/>
                <a:gd name="T8" fmla="*/ 19 w 21"/>
                <a:gd name="T9" fmla="*/ 5 h 73"/>
                <a:gd name="T10" fmla="*/ 19 w 21"/>
                <a:gd name="T11" fmla="*/ 7 h 73"/>
                <a:gd name="T12" fmla="*/ 19 w 21"/>
                <a:gd name="T13" fmla="*/ 11 h 73"/>
                <a:gd name="T14" fmla="*/ 19 w 21"/>
                <a:gd name="T15" fmla="*/ 15 h 73"/>
                <a:gd name="T16" fmla="*/ 19 w 21"/>
                <a:gd name="T17" fmla="*/ 18 h 73"/>
                <a:gd name="T18" fmla="*/ 18 w 21"/>
                <a:gd name="T19" fmla="*/ 24 h 73"/>
                <a:gd name="T20" fmla="*/ 17 w 21"/>
                <a:gd name="T21" fmla="*/ 30 h 73"/>
                <a:gd name="T22" fmla="*/ 15 w 21"/>
                <a:gd name="T23" fmla="*/ 35 h 73"/>
                <a:gd name="T24" fmla="*/ 13 w 21"/>
                <a:gd name="T25" fmla="*/ 42 h 73"/>
                <a:gd name="T26" fmla="*/ 10 w 21"/>
                <a:gd name="T27" fmla="*/ 49 h 73"/>
                <a:gd name="T28" fmla="*/ 8 w 21"/>
                <a:gd name="T29" fmla="*/ 56 h 73"/>
                <a:gd name="T30" fmla="*/ 4 w 21"/>
                <a:gd name="T31" fmla="*/ 63 h 73"/>
                <a:gd name="T32" fmla="*/ 0 w 21"/>
                <a:gd name="T33" fmla="*/ 73 h 73"/>
                <a:gd name="T34" fmla="*/ 0 w 21"/>
                <a:gd name="T35" fmla="*/ 72 h 73"/>
                <a:gd name="T36" fmla="*/ 1 w 21"/>
                <a:gd name="T37" fmla="*/ 70 h 73"/>
                <a:gd name="T38" fmla="*/ 3 w 21"/>
                <a:gd name="T39" fmla="*/ 68 h 73"/>
                <a:gd name="T40" fmla="*/ 5 w 21"/>
                <a:gd name="T41" fmla="*/ 65 h 73"/>
                <a:gd name="T42" fmla="*/ 8 w 21"/>
                <a:gd name="T43" fmla="*/ 61 h 73"/>
                <a:gd name="T44" fmla="*/ 10 w 21"/>
                <a:gd name="T45" fmla="*/ 58 h 73"/>
                <a:gd name="T46" fmla="*/ 12 w 21"/>
                <a:gd name="T47" fmla="*/ 52 h 73"/>
                <a:gd name="T48" fmla="*/ 14 w 21"/>
                <a:gd name="T49" fmla="*/ 48 h 73"/>
                <a:gd name="T50" fmla="*/ 17 w 21"/>
                <a:gd name="T51" fmla="*/ 42 h 73"/>
                <a:gd name="T52" fmla="*/ 19 w 21"/>
                <a:gd name="T53" fmla="*/ 37 h 73"/>
                <a:gd name="T54" fmla="*/ 20 w 21"/>
                <a:gd name="T55" fmla="*/ 30 h 73"/>
                <a:gd name="T56" fmla="*/ 21 w 21"/>
                <a:gd name="T57" fmla="*/ 24 h 73"/>
                <a:gd name="T58" fmla="*/ 21 w 21"/>
                <a:gd name="T59" fmla="*/ 17 h 73"/>
                <a:gd name="T60" fmla="*/ 21 w 21"/>
                <a:gd name="T61" fmla="*/ 11 h 73"/>
                <a:gd name="T62" fmla="*/ 20 w 21"/>
                <a:gd name="T63" fmla="*/ 6 h 73"/>
                <a:gd name="T64" fmla="*/ 19 w 21"/>
                <a:gd name="T65" fmla="*/ 0 h 7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1"/>
                <a:gd name="T100" fmla="*/ 0 h 73"/>
                <a:gd name="T101" fmla="*/ 21 w 21"/>
                <a:gd name="T102" fmla="*/ 73 h 7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1" h="73">
                  <a:moveTo>
                    <a:pt x="19" y="0"/>
                  </a:moveTo>
                  <a:lnTo>
                    <a:pt x="19" y="0"/>
                  </a:lnTo>
                  <a:lnTo>
                    <a:pt x="19" y="1"/>
                  </a:lnTo>
                  <a:lnTo>
                    <a:pt x="19" y="3"/>
                  </a:lnTo>
                  <a:lnTo>
                    <a:pt x="19" y="5"/>
                  </a:lnTo>
                  <a:lnTo>
                    <a:pt x="19" y="7"/>
                  </a:lnTo>
                  <a:lnTo>
                    <a:pt x="19" y="11"/>
                  </a:lnTo>
                  <a:lnTo>
                    <a:pt x="19" y="15"/>
                  </a:lnTo>
                  <a:lnTo>
                    <a:pt x="19" y="18"/>
                  </a:lnTo>
                  <a:lnTo>
                    <a:pt x="18" y="24"/>
                  </a:lnTo>
                  <a:lnTo>
                    <a:pt x="17" y="30"/>
                  </a:lnTo>
                  <a:lnTo>
                    <a:pt x="15" y="35"/>
                  </a:lnTo>
                  <a:lnTo>
                    <a:pt x="13" y="42"/>
                  </a:lnTo>
                  <a:lnTo>
                    <a:pt x="10" y="49"/>
                  </a:lnTo>
                  <a:lnTo>
                    <a:pt x="8" y="56"/>
                  </a:lnTo>
                  <a:lnTo>
                    <a:pt x="4" y="63"/>
                  </a:lnTo>
                  <a:lnTo>
                    <a:pt x="0" y="73"/>
                  </a:lnTo>
                  <a:lnTo>
                    <a:pt x="0" y="72"/>
                  </a:lnTo>
                  <a:lnTo>
                    <a:pt x="1" y="70"/>
                  </a:lnTo>
                  <a:lnTo>
                    <a:pt x="3" y="68"/>
                  </a:lnTo>
                  <a:lnTo>
                    <a:pt x="5" y="65"/>
                  </a:lnTo>
                  <a:lnTo>
                    <a:pt x="8" y="61"/>
                  </a:lnTo>
                  <a:lnTo>
                    <a:pt x="10" y="58"/>
                  </a:lnTo>
                  <a:lnTo>
                    <a:pt x="12" y="52"/>
                  </a:lnTo>
                  <a:lnTo>
                    <a:pt x="14" y="48"/>
                  </a:lnTo>
                  <a:lnTo>
                    <a:pt x="17" y="42"/>
                  </a:lnTo>
                  <a:lnTo>
                    <a:pt x="19" y="37"/>
                  </a:lnTo>
                  <a:lnTo>
                    <a:pt x="20" y="30"/>
                  </a:lnTo>
                  <a:lnTo>
                    <a:pt x="21" y="24"/>
                  </a:lnTo>
                  <a:lnTo>
                    <a:pt x="21" y="17"/>
                  </a:lnTo>
                  <a:lnTo>
                    <a:pt x="21" y="11"/>
                  </a:lnTo>
                  <a:lnTo>
                    <a:pt x="20" y="6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" name="Freeform 6"/>
            <p:cNvSpPr>
              <a:spLocks/>
            </p:cNvSpPr>
            <p:nvPr/>
          </p:nvSpPr>
          <p:spPr bwMode="auto">
            <a:xfrm>
              <a:off x="1789113" y="1657350"/>
              <a:ext cx="212725" cy="77788"/>
            </a:xfrm>
            <a:custGeom>
              <a:avLst/>
              <a:gdLst>
                <a:gd name="T0" fmla="*/ 100 w 100"/>
                <a:gd name="T1" fmla="*/ 36 h 36"/>
                <a:gd name="T2" fmla="*/ 0 w 100"/>
                <a:gd name="T3" fmla="*/ 3 h 36"/>
                <a:gd name="T4" fmla="*/ 0 w 100"/>
                <a:gd name="T5" fmla="*/ 0 h 36"/>
                <a:gd name="T6" fmla="*/ 100 w 100"/>
                <a:gd name="T7" fmla="*/ 36 h 3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0"/>
                <a:gd name="T13" fmla="*/ 0 h 36"/>
                <a:gd name="T14" fmla="*/ 100 w 100"/>
                <a:gd name="T15" fmla="*/ 36 h 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0" h="36">
                  <a:moveTo>
                    <a:pt x="100" y="36"/>
                  </a:moveTo>
                  <a:lnTo>
                    <a:pt x="0" y="3"/>
                  </a:lnTo>
                  <a:lnTo>
                    <a:pt x="0" y="0"/>
                  </a:lnTo>
                  <a:lnTo>
                    <a:pt x="100" y="36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" name="Freeform 7"/>
            <p:cNvSpPr>
              <a:spLocks/>
            </p:cNvSpPr>
            <p:nvPr/>
          </p:nvSpPr>
          <p:spPr bwMode="auto">
            <a:xfrm>
              <a:off x="1890713" y="1719263"/>
              <a:ext cx="11112" cy="6350"/>
            </a:xfrm>
            <a:custGeom>
              <a:avLst/>
              <a:gdLst>
                <a:gd name="T0" fmla="*/ 2 w 5"/>
                <a:gd name="T1" fmla="*/ 3 h 3"/>
                <a:gd name="T2" fmla="*/ 3 w 5"/>
                <a:gd name="T3" fmla="*/ 3 h 3"/>
                <a:gd name="T4" fmla="*/ 4 w 5"/>
                <a:gd name="T5" fmla="*/ 3 h 3"/>
                <a:gd name="T6" fmla="*/ 5 w 5"/>
                <a:gd name="T7" fmla="*/ 2 h 3"/>
                <a:gd name="T8" fmla="*/ 5 w 5"/>
                <a:gd name="T9" fmla="*/ 1 h 3"/>
                <a:gd name="T10" fmla="*/ 4 w 5"/>
                <a:gd name="T11" fmla="*/ 1 h 3"/>
                <a:gd name="T12" fmla="*/ 3 w 5"/>
                <a:gd name="T13" fmla="*/ 1 h 3"/>
                <a:gd name="T14" fmla="*/ 2 w 5"/>
                <a:gd name="T15" fmla="*/ 0 h 3"/>
                <a:gd name="T16" fmla="*/ 2 w 5"/>
                <a:gd name="T17" fmla="*/ 1 h 3"/>
                <a:gd name="T18" fmla="*/ 1 w 5"/>
                <a:gd name="T19" fmla="*/ 1 h 3"/>
                <a:gd name="T20" fmla="*/ 0 w 5"/>
                <a:gd name="T21" fmla="*/ 1 h 3"/>
                <a:gd name="T22" fmla="*/ 0 w 5"/>
                <a:gd name="T23" fmla="*/ 2 h 3"/>
                <a:gd name="T24" fmla="*/ 1 w 5"/>
                <a:gd name="T25" fmla="*/ 3 h 3"/>
                <a:gd name="T26" fmla="*/ 2 w 5"/>
                <a:gd name="T27" fmla="*/ 3 h 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5"/>
                <a:gd name="T43" fmla="*/ 0 h 3"/>
                <a:gd name="T44" fmla="*/ 5 w 5"/>
                <a:gd name="T45" fmla="*/ 3 h 3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5" h="3">
                  <a:moveTo>
                    <a:pt x="2" y="3"/>
                  </a:moveTo>
                  <a:lnTo>
                    <a:pt x="3" y="3"/>
                  </a:lnTo>
                  <a:lnTo>
                    <a:pt x="4" y="3"/>
                  </a:lnTo>
                  <a:lnTo>
                    <a:pt x="5" y="2"/>
                  </a:lnTo>
                  <a:lnTo>
                    <a:pt x="5" y="1"/>
                  </a:lnTo>
                  <a:lnTo>
                    <a:pt x="4" y="1"/>
                  </a:lnTo>
                  <a:lnTo>
                    <a:pt x="3" y="1"/>
                  </a:lnTo>
                  <a:lnTo>
                    <a:pt x="2" y="0"/>
                  </a:lnTo>
                  <a:lnTo>
                    <a:pt x="2" y="1"/>
                  </a:lnTo>
                  <a:lnTo>
                    <a:pt x="1" y="1"/>
                  </a:lnTo>
                  <a:lnTo>
                    <a:pt x="0" y="1"/>
                  </a:lnTo>
                  <a:lnTo>
                    <a:pt x="0" y="2"/>
                  </a:lnTo>
                  <a:lnTo>
                    <a:pt x="1" y="3"/>
                  </a:lnTo>
                  <a:lnTo>
                    <a:pt x="2" y="3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3" name="Freeform 8"/>
            <p:cNvSpPr>
              <a:spLocks/>
            </p:cNvSpPr>
            <p:nvPr/>
          </p:nvSpPr>
          <p:spPr bwMode="auto">
            <a:xfrm>
              <a:off x="1762125" y="1898650"/>
              <a:ext cx="46038" cy="36513"/>
            </a:xfrm>
            <a:custGeom>
              <a:avLst/>
              <a:gdLst>
                <a:gd name="T0" fmla="*/ 1 w 22"/>
                <a:gd name="T1" fmla="*/ 0 h 17"/>
                <a:gd name="T2" fmla="*/ 0 w 22"/>
                <a:gd name="T3" fmla="*/ 17 h 17"/>
                <a:gd name="T4" fmla="*/ 22 w 22"/>
                <a:gd name="T5" fmla="*/ 2 h 17"/>
                <a:gd name="T6" fmla="*/ 1 w 22"/>
                <a:gd name="T7" fmla="*/ 0 h 1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2"/>
                <a:gd name="T13" fmla="*/ 0 h 17"/>
                <a:gd name="T14" fmla="*/ 22 w 22"/>
                <a:gd name="T15" fmla="*/ 17 h 1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2" h="17">
                  <a:moveTo>
                    <a:pt x="1" y="0"/>
                  </a:moveTo>
                  <a:lnTo>
                    <a:pt x="0" y="17"/>
                  </a:lnTo>
                  <a:lnTo>
                    <a:pt x="22" y="2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4" name="Freeform 9"/>
            <p:cNvSpPr>
              <a:spLocks/>
            </p:cNvSpPr>
            <p:nvPr/>
          </p:nvSpPr>
          <p:spPr bwMode="auto">
            <a:xfrm>
              <a:off x="1778000" y="1962150"/>
              <a:ext cx="176213" cy="28575"/>
            </a:xfrm>
            <a:custGeom>
              <a:avLst/>
              <a:gdLst>
                <a:gd name="T0" fmla="*/ 0 w 83"/>
                <a:gd name="T1" fmla="*/ 6 h 13"/>
                <a:gd name="T2" fmla="*/ 1 w 83"/>
                <a:gd name="T3" fmla="*/ 6 h 13"/>
                <a:gd name="T4" fmla="*/ 3 w 83"/>
                <a:gd name="T5" fmla="*/ 5 h 13"/>
                <a:gd name="T6" fmla="*/ 7 w 83"/>
                <a:gd name="T7" fmla="*/ 4 h 13"/>
                <a:gd name="T8" fmla="*/ 10 w 83"/>
                <a:gd name="T9" fmla="*/ 4 h 13"/>
                <a:gd name="T10" fmla="*/ 13 w 83"/>
                <a:gd name="T11" fmla="*/ 3 h 13"/>
                <a:gd name="T12" fmla="*/ 15 w 83"/>
                <a:gd name="T13" fmla="*/ 1 h 13"/>
                <a:gd name="T14" fmla="*/ 17 w 83"/>
                <a:gd name="T15" fmla="*/ 0 h 13"/>
                <a:gd name="T16" fmla="*/ 18 w 83"/>
                <a:gd name="T17" fmla="*/ 0 h 13"/>
                <a:gd name="T18" fmla="*/ 29 w 83"/>
                <a:gd name="T19" fmla="*/ 4 h 13"/>
                <a:gd name="T20" fmla="*/ 60 w 83"/>
                <a:gd name="T21" fmla="*/ 4 h 13"/>
                <a:gd name="T22" fmla="*/ 66 w 83"/>
                <a:gd name="T23" fmla="*/ 11 h 13"/>
                <a:gd name="T24" fmla="*/ 83 w 83"/>
                <a:gd name="T25" fmla="*/ 8 h 13"/>
                <a:gd name="T26" fmla="*/ 63 w 83"/>
                <a:gd name="T27" fmla="*/ 13 h 13"/>
                <a:gd name="T28" fmla="*/ 56 w 83"/>
                <a:gd name="T29" fmla="*/ 8 h 13"/>
                <a:gd name="T30" fmla="*/ 18 w 83"/>
                <a:gd name="T31" fmla="*/ 12 h 13"/>
                <a:gd name="T32" fmla="*/ 23 w 83"/>
                <a:gd name="T33" fmla="*/ 6 h 13"/>
                <a:gd name="T34" fmla="*/ 0 w 83"/>
                <a:gd name="T35" fmla="*/ 6 h 1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83"/>
                <a:gd name="T55" fmla="*/ 0 h 13"/>
                <a:gd name="T56" fmla="*/ 83 w 83"/>
                <a:gd name="T57" fmla="*/ 13 h 1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83" h="13">
                  <a:moveTo>
                    <a:pt x="0" y="6"/>
                  </a:moveTo>
                  <a:lnTo>
                    <a:pt x="1" y="6"/>
                  </a:lnTo>
                  <a:lnTo>
                    <a:pt x="3" y="5"/>
                  </a:lnTo>
                  <a:lnTo>
                    <a:pt x="7" y="4"/>
                  </a:lnTo>
                  <a:lnTo>
                    <a:pt x="10" y="4"/>
                  </a:lnTo>
                  <a:lnTo>
                    <a:pt x="13" y="3"/>
                  </a:lnTo>
                  <a:lnTo>
                    <a:pt x="15" y="1"/>
                  </a:lnTo>
                  <a:lnTo>
                    <a:pt x="17" y="0"/>
                  </a:lnTo>
                  <a:lnTo>
                    <a:pt x="18" y="0"/>
                  </a:lnTo>
                  <a:lnTo>
                    <a:pt x="29" y="4"/>
                  </a:lnTo>
                  <a:lnTo>
                    <a:pt x="60" y="4"/>
                  </a:lnTo>
                  <a:lnTo>
                    <a:pt x="66" y="11"/>
                  </a:lnTo>
                  <a:lnTo>
                    <a:pt x="83" y="8"/>
                  </a:lnTo>
                  <a:lnTo>
                    <a:pt x="63" y="13"/>
                  </a:lnTo>
                  <a:lnTo>
                    <a:pt x="56" y="8"/>
                  </a:lnTo>
                  <a:lnTo>
                    <a:pt x="18" y="12"/>
                  </a:lnTo>
                  <a:lnTo>
                    <a:pt x="23" y="6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" name="Freeform 10"/>
            <p:cNvSpPr>
              <a:spLocks/>
            </p:cNvSpPr>
            <p:nvPr/>
          </p:nvSpPr>
          <p:spPr bwMode="auto">
            <a:xfrm>
              <a:off x="1958975" y="1979613"/>
              <a:ext cx="42863" cy="9525"/>
            </a:xfrm>
            <a:custGeom>
              <a:avLst/>
              <a:gdLst>
                <a:gd name="T0" fmla="*/ 0 w 20"/>
                <a:gd name="T1" fmla="*/ 4 h 4"/>
                <a:gd name="T2" fmla="*/ 1 w 20"/>
                <a:gd name="T3" fmla="*/ 4 h 4"/>
                <a:gd name="T4" fmla="*/ 3 w 20"/>
                <a:gd name="T5" fmla="*/ 4 h 4"/>
                <a:gd name="T6" fmla="*/ 5 w 20"/>
                <a:gd name="T7" fmla="*/ 3 h 4"/>
                <a:gd name="T8" fmla="*/ 8 w 20"/>
                <a:gd name="T9" fmla="*/ 2 h 4"/>
                <a:gd name="T10" fmla="*/ 11 w 20"/>
                <a:gd name="T11" fmla="*/ 2 h 4"/>
                <a:gd name="T12" fmla="*/ 13 w 20"/>
                <a:gd name="T13" fmla="*/ 0 h 4"/>
                <a:gd name="T14" fmla="*/ 15 w 20"/>
                <a:gd name="T15" fmla="*/ 0 h 4"/>
                <a:gd name="T16" fmla="*/ 20 w 20"/>
                <a:gd name="T17" fmla="*/ 3 h 4"/>
                <a:gd name="T18" fmla="*/ 0 w 20"/>
                <a:gd name="T19" fmla="*/ 4 h 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0"/>
                <a:gd name="T31" fmla="*/ 0 h 4"/>
                <a:gd name="T32" fmla="*/ 20 w 20"/>
                <a:gd name="T33" fmla="*/ 4 h 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0" h="4">
                  <a:moveTo>
                    <a:pt x="0" y="4"/>
                  </a:moveTo>
                  <a:lnTo>
                    <a:pt x="1" y="4"/>
                  </a:lnTo>
                  <a:lnTo>
                    <a:pt x="3" y="4"/>
                  </a:lnTo>
                  <a:lnTo>
                    <a:pt x="5" y="3"/>
                  </a:lnTo>
                  <a:lnTo>
                    <a:pt x="8" y="2"/>
                  </a:lnTo>
                  <a:lnTo>
                    <a:pt x="11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20" y="3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6" name="Freeform 11"/>
            <p:cNvSpPr>
              <a:spLocks/>
            </p:cNvSpPr>
            <p:nvPr/>
          </p:nvSpPr>
          <p:spPr bwMode="auto">
            <a:xfrm>
              <a:off x="1747838" y="1743075"/>
              <a:ext cx="71437" cy="79375"/>
            </a:xfrm>
            <a:custGeom>
              <a:avLst/>
              <a:gdLst>
                <a:gd name="T0" fmla="*/ 23 w 34"/>
                <a:gd name="T1" fmla="*/ 0 h 37"/>
                <a:gd name="T2" fmla="*/ 0 w 34"/>
                <a:gd name="T3" fmla="*/ 37 h 37"/>
                <a:gd name="T4" fmla="*/ 24 w 34"/>
                <a:gd name="T5" fmla="*/ 6 h 37"/>
                <a:gd name="T6" fmla="*/ 31 w 34"/>
                <a:gd name="T7" fmla="*/ 13 h 37"/>
                <a:gd name="T8" fmla="*/ 34 w 34"/>
                <a:gd name="T9" fmla="*/ 9 h 37"/>
                <a:gd name="T10" fmla="*/ 23 w 34"/>
                <a:gd name="T11" fmla="*/ 0 h 3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4"/>
                <a:gd name="T19" fmla="*/ 0 h 37"/>
                <a:gd name="T20" fmla="*/ 34 w 34"/>
                <a:gd name="T21" fmla="*/ 37 h 3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4" h="37">
                  <a:moveTo>
                    <a:pt x="23" y="0"/>
                  </a:moveTo>
                  <a:lnTo>
                    <a:pt x="0" y="37"/>
                  </a:lnTo>
                  <a:lnTo>
                    <a:pt x="24" y="6"/>
                  </a:lnTo>
                  <a:lnTo>
                    <a:pt x="31" y="13"/>
                  </a:lnTo>
                  <a:lnTo>
                    <a:pt x="34" y="9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7" name="Freeform 12"/>
            <p:cNvSpPr>
              <a:spLocks/>
            </p:cNvSpPr>
            <p:nvPr/>
          </p:nvSpPr>
          <p:spPr bwMode="auto">
            <a:xfrm>
              <a:off x="1727200" y="1827213"/>
              <a:ext cx="57150" cy="60325"/>
            </a:xfrm>
            <a:custGeom>
              <a:avLst/>
              <a:gdLst>
                <a:gd name="T0" fmla="*/ 0 w 27"/>
                <a:gd name="T1" fmla="*/ 0 h 28"/>
                <a:gd name="T2" fmla="*/ 22 w 27"/>
                <a:gd name="T3" fmla="*/ 28 h 28"/>
                <a:gd name="T4" fmla="*/ 27 w 27"/>
                <a:gd name="T5" fmla="*/ 20 h 28"/>
                <a:gd name="T6" fmla="*/ 0 w 27"/>
                <a:gd name="T7" fmla="*/ 0 h 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7"/>
                <a:gd name="T13" fmla="*/ 0 h 28"/>
                <a:gd name="T14" fmla="*/ 27 w 27"/>
                <a:gd name="T15" fmla="*/ 28 h 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7" h="28">
                  <a:moveTo>
                    <a:pt x="0" y="0"/>
                  </a:moveTo>
                  <a:lnTo>
                    <a:pt x="22" y="28"/>
                  </a:lnTo>
                  <a:lnTo>
                    <a:pt x="27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8" name="Rectangle 13"/>
            <p:cNvSpPr>
              <a:spLocks noChangeArrowheads="1"/>
            </p:cNvSpPr>
            <p:nvPr/>
          </p:nvSpPr>
          <p:spPr bwMode="auto">
            <a:xfrm>
              <a:off x="1727200" y="1851025"/>
              <a:ext cx="6350" cy="111125"/>
            </a:xfrm>
            <a:prstGeom prst="rect">
              <a:avLst/>
            </a:prstGeom>
            <a:solidFill>
              <a:srgbClr val="7F7F7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9" name="Freeform 14"/>
            <p:cNvSpPr>
              <a:spLocks/>
            </p:cNvSpPr>
            <p:nvPr/>
          </p:nvSpPr>
          <p:spPr bwMode="auto">
            <a:xfrm>
              <a:off x="1897063" y="1749425"/>
              <a:ext cx="17462" cy="203200"/>
            </a:xfrm>
            <a:custGeom>
              <a:avLst/>
              <a:gdLst>
                <a:gd name="T0" fmla="*/ 8 w 8"/>
                <a:gd name="T1" fmla="*/ 94 h 94"/>
                <a:gd name="T2" fmla="*/ 0 w 8"/>
                <a:gd name="T3" fmla="*/ 0 h 94"/>
                <a:gd name="T4" fmla="*/ 0 w 8"/>
                <a:gd name="T5" fmla="*/ 8 h 94"/>
                <a:gd name="T6" fmla="*/ 7 w 8"/>
                <a:gd name="T7" fmla="*/ 94 h 94"/>
                <a:gd name="T8" fmla="*/ 8 w 8"/>
                <a:gd name="T9" fmla="*/ 94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"/>
                <a:gd name="T16" fmla="*/ 0 h 94"/>
                <a:gd name="T17" fmla="*/ 8 w 8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" h="94">
                  <a:moveTo>
                    <a:pt x="8" y="94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7" y="94"/>
                  </a:lnTo>
                  <a:lnTo>
                    <a:pt x="8" y="94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0" name="Freeform 15"/>
            <p:cNvSpPr>
              <a:spLocks/>
            </p:cNvSpPr>
            <p:nvPr/>
          </p:nvSpPr>
          <p:spPr bwMode="auto">
            <a:xfrm>
              <a:off x="1644650" y="1809750"/>
              <a:ext cx="69850" cy="49213"/>
            </a:xfrm>
            <a:custGeom>
              <a:avLst/>
              <a:gdLst>
                <a:gd name="T0" fmla="*/ 0 w 33"/>
                <a:gd name="T1" fmla="*/ 23 h 23"/>
                <a:gd name="T2" fmla="*/ 33 w 33"/>
                <a:gd name="T3" fmla="*/ 0 h 23"/>
                <a:gd name="T4" fmla="*/ 33 w 33"/>
                <a:gd name="T5" fmla="*/ 6 h 23"/>
                <a:gd name="T6" fmla="*/ 0 w 33"/>
                <a:gd name="T7" fmla="*/ 23 h 2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3"/>
                <a:gd name="T13" fmla="*/ 0 h 23"/>
                <a:gd name="T14" fmla="*/ 33 w 33"/>
                <a:gd name="T15" fmla="*/ 23 h 2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3" h="23">
                  <a:moveTo>
                    <a:pt x="0" y="23"/>
                  </a:moveTo>
                  <a:lnTo>
                    <a:pt x="33" y="0"/>
                  </a:lnTo>
                  <a:lnTo>
                    <a:pt x="33" y="6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1" name="Freeform 16"/>
            <p:cNvSpPr>
              <a:spLocks/>
            </p:cNvSpPr>
            <p:nvPr/>
          </p:nvSpPr>
          <p:spPr bwMode="auto">
            <a:xfrm>
              <a:off x="1611313" y="1970088"/>
              <a:ext cx="66675" cy="20637"/>
            </a:xfrm>
            <a:custGeom>
              <a:avLst/>
              <a:gdLst>
                <a:gd name="T0" fmla="*/ 0 w 31"/>
                <a:gd name="T1" fmla="*/ 8 h 10"/>
                <a:gd name="T2" fmla="*/ 1 w 31"/>
                <a:gd name="T3" fmla="*/ 8 h 10"/>
                <a:gd name="T4" fmla="*/ 3 w 31"/>
                <a:gd name="T5" fmla="*/ 7 h 10"/>
                <a:gd name="T6" fmla="*/ 5 w 31"/>
                <a:gd name="T7" fmla="*/ 7 h 10"/>
                <a:gd name="T8" fmla="*/ 7 w 31"/>
                <a:gd name="T9" fmla="*/ 7 h 10"/>
                <a:gd name="T10" fmla="*/ 9 w 31"/>
                <a:gd name="T11" fmla="*/ 7 h 10"/>
                <a:gd name="T12" fmla="*/ 11 w 31"/>
                <a:gd name="T13" fmla="*/ 7 h 10"/>
                <a:gd name="T14" fmla="*/ 13 w 31"/>
                <a:gd name="T15" fmla="*/ 5 h 10"/>
                <a:gd name="T16" fmla="*/ 22 w 31"/>
                <a:gd name="T17" fmla="*/ 1 h 10"/>
                <a:gd name="T18" fmla="*/ 31 w 31"/>
                <a:gd name="T19" fmla="*/ 0 h 10"/>
                <a:gd name="T20" fmla="*/ 19 w 31"/>
                <a:gd name="T21" fmla="*/ 9 h 10"/>
                <a:gd name="T22" fmla="*/ 20 w 31"/>
                <a:gd name="T23" fmla="*/ 5 h 10"/>
                <a:gd name="T24" fmla="*/ 8 w 31"/>
                <a:gd name="T25" fmla="*/ 10 h 10"/>
                <a:gd name="T26" fmla="*/ 0 w 31"/>
                <a:gd name="T27" fmla="*/ 8 h 1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31"/>
                <a:gd name="T43" fmla="*/ 0 h 10"/>
                <a:gd name="T44" fmla="*/ 31 w 31"/>
                <a:gd name="T45" fmla="*/ 10 h 10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31" h="10">
                  <a:moveTo>
                    <a:pt x="0" y="8"/>
                  </a:moveTo>
                  <a:lnTo>
                    <a:pt x="1" y="8"/>
                  </a:lnTo>
                  <a:lnTo>
                    <a:pt x="3" y="7"/>
                  </a:lnTo>
                  <a:lnTo>
                    <a:pt x="5" y="7"/>
                  </a:lnTo>
                  <a:lnTo>
                    <a:pt x="7" y="7"/>
                  </a:lnTo>
                  <a:lnTo>
                    <a:pt x="9" y="7"/>
                  </a:lnTo>
                  <a:lnTo>
                    <a:pt x="11" y="7"/>
                  </a:lnTo>
                  <a:lnTo>
                    <a:pt x="13" y="5"/>
                  </a:lnTo>
                  <a:lnTo>
                    <a:pt x="22" y="1"/>
                  </a:lnTo>
                  <a:lnTo>
                    <a:pt x="31" y="0"/>
                  </a:lnTo>
                  <a:lnTo>
                    <a:pt x="19" y="9"/>
                  </a:lnTo>
                  <a:lnTo>
                    <a:pt x="20" y="5"/>
                  </a:lnTo>
                  <a:lnTo>
                    <a:pt x="8" y="10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2" name="Freeform 17"/>
            <p:cNvSpPr>
              <a:spLocks/>
            </p:cNvSpPr>
            <p:nvPr/>
          </p:nvSpPr>
          <p:spPr bwMode="auto">
            <a:xfrm>
              <a:off x="1681163" y="1966913"/>
              <a:ext cx="73025" cy="19050"/>
            </a:xfrm>
            <a:custGeom>
              <a:avLst/>
              <a:gdLst>
                <a:gd name="T0" fmla="*/ 0 w 35"/>
                <a:gd name="T1" fmla="*/ 7 h 9"/>
                <a:gd name="T2" fmla="*/ 1 w 35"/>
                <a:gd name="T3" fmla="*/ 6 h 9"/>
                <a:gd name="T4" fmla="*/ 2 w 35"/>
                <a:gd name="T5" fmla="*/ 6 h 9"/>
                <a:gd name="T6" fmla="*/ 5 w 35"/>
                <a:gd name="T7" fmla="*/ 5 h 9"/>
                <a:gd name="T8" fmla="*/ 7 w 35"/>
                <a:gd name="T9" fmla="*/ 3 h 9"/>
                <a:gd name="T10" fmla="*/ 9 w 35"/>
                <a:gd name="T11" fmla="*/ 2 h 9"/>
                <a:gd name="T12" fmla="*/ 12 w 35"/>
                <a:gd name="T13" fmla="*/ 1 h 9"/>
                <a:gd name="T14" fmla="*/ 13 w 35"/>
                <a:gd name="T15" fmla="*/ 0 h 9"/>
                <a:gd name="T16" fmla="*/ 15 w 35"/>
                <a:gd name="T17" fmla="*/ 0 h 9"/>
                <a:gd name="T18" fmla="*/ 16 w 35"/>
                <a:gd name="T19" fmla="*/ 0 h 9"/>
                <a:gd name="T20" fmla="*/ 17 w 35"/>
                <a:gd name="T21" fmla="*/ 1 h 9"/>
                <a:gd name="T22" fmla="*/ 18 w 35"/>
                <a:gd name="T23" fmla="*/ 1 h 9"/>
                <a:gd name="T24" fmla="*/ 21 w 35"/>
                <a:gd name="T25" fmla="*/ 2 h 9"/>
                <a:gd name="T26" fmla="*/ 23 w 35"/>
                <a:gd name="T27" fmla="*/ 2 h 9"/>
                <a:gd name="T28" fmla="*/ 25 w 35"/>
                <a:gd name="T29" fmla="*/ 3 h 9"/>
                <a:gd name="T30" fmla="*/ 27 w 35"/>
                <a:gd name="T31" fmla="*/ 3 h 9"/>
                <a:gd name="T32" fmla="*/ 35 w 35"/>
                <a:gd name="T33" fmla="*/ 2 h 9"/>
                <a:gd name="T34" fmla="*/ 29 w 35"/>
                <a:gd name="T35" fmla="*/ 9 h 9"/>
                <a:gd name="T36" fmla="*/ 24 w 35"/>
                <a:gd name="T37" fmla="*/ 5 h 9"/>
                <a:gd name="T38" fmla="*/ 12 w 35"/>
                <a:gd name="T39" fmla="*/ 6 h 9"/>
                <a:gd name="T40" fmla="*/ 14 w 35"/>
                <a:gd name="T41" fmla="*/ 3 h 9"/>
                <a:gd name="T42" fmla="*/ 0 w 35"/>
                <a:gd name="T43" fmla="*/ 7 h 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35"/>
                <a:gd name="T67" fmla="*/ 0 h 9"/>
                <a:gd name="T68" fmla="*/ 35 w 35"/>
                <a:gd name="T69" fmla="*/ 9 h 9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35" h="9">
                  <a:moveTo>
                    <a:pt x="0" y="7"/>
                  </a:moveTo>
                  <a:lnTo>
                    <a:pt x="1" y="6"/>
                  </a:lnTo>
                  <a:lnTo>
                    <a:pt x="2" y="6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2"/>
                  </a:lnTo>
                  <a:lnTo>
                    <a:pt x="12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6" y="0"/>
                  </a:lnTo>
                  <a:lnTo>
                    <a:pt x="17" y="1"/>
                  </a:lnTo>
                  <a:lnTo>
                    <a:pt x="18" y="1"/>
                  </a:lnTo>
                  <a:lnTo>
                    <a:pt x="21" y="2"/>
                  </a:lnTo>
                  <a:lnTo>
                    <a:pt x="23" y="2"/>
                  </a:lnTo>
                  <a:lnTo>
                    <a:pt x="25" y="3"/>
                  </a:lnTo>
                  <a:lnTo>
                    <a:pt x="27" y="3"/>
                  </a:lnTo>
                  <a:lnTo>
                    <a:pt x="35" y="2"/>
                  </a:lnTo>
                  <a:lnTo>
                    <a:pt x="29" y="9"/>
                  </a:lnTo>
                  <a:lnTo>
                    <a:pt x="24" y="5"/>
                  </a:lnTo>
                  <a:lnTo>
                    <a:pt x="12" y="6"/>
                  </a:lnTo>
                  <a:lnTo>
                    <a:pt x="14" y="3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3" name="Freeform 35"/>
            <p:cNvSpPr>
              <a:spLocks/>
            </p:cNvSpPr>
            <p:nvPr/>
          </p:nvSpPr>
          <p:spPr bwMode="auto">
            <a:xfrm>
              <a:off x="1582738" y="1649413"/>
              <a:ext cx="466725" cy="352425"/>
            </a:xfrm>
            <a:custGeom>
              <a:avLst/>
              <a:gdLst>
                <a:gd name="T0" fmla="*/ 171 w 220"/>
                <a:gd name="T1" fmla="*/ 147 h 163"/>
                <a:gd name="T2" fmla="*/ 161 w 220"/>
                <a:gd name="T3" fmla="*/ 149 h 163"/>
                <a:gd name="T4" fmla="*/ 156 w 220"/>
                <a:gd name="T5" fmla="*/ 97 h 163"/>
                <a:gd name="T6" fmla="*/ 147 w 220"/>
                <a:gd name="T7" fmla="*/ 139 h 163"/>
                <a:gd name="T8" fmla="*/ 130 w 220"/>
                <a:gd name="T9" fmla="*/ 140 h 163"/>
                <a:gd name="T10" fmla="*/ 118 w 220"/>
                <a:gd name="T11" fmla="*/ 138 h 163"/>
                <a:gd name="T12" fmla="*/ 110 w 220"/>
                <a:gd name="T13" fmla="*/ 122 h 163"/>
                <a:gd name="T14" fmla="*/ 102 w 220"/>
                <a:gd name="T15" fmla="*/ 111 h 163"/>
                <a:gd name="T16" fmla="*/ 101 w 220"/>
                <a:gd name="T17" fmla="*/ 98 h 163"/>
                <a:gd name="T18" fmla="*/ 106 w 220"/>
                <a:gd name="T19" fmla="*/ 89 h 163"/>
                <a:gd name="T20" fmla="*/ 124 w 220"/>
                <a:gd name="T21" fmla="*/ 67 h 163"/>
                <a:gd name="T22" fmla="*/ 110 w 220"/>
                <a:gd name="T23" fmla="*/ 64 h 163"/>
                <a:gd name="T24" fmla="*/ 101 w 220"/>
                <a:gd name="T25" fmla="*/ 42 h 163"/>
                <a:gd name="T26" fmla="*/ 98 w 220"/>
                <a:gd name="T27" fmla="*/ 18 h 163"/>
                <a:gd name="T28" fmla="*/ 120 w 220"/>
                <a:gd name="T29" fmla="*/ 25 h 163"/>
                <a:gd name="T30" fmla="*/ 135 w 220"/>
                <a:gd name="T31" fmla="*/ 33 h 163"/>
                <a:gd name="T32" fmla="*/ 130 w 220"/>
                <a:gd name="T33" fmla="*/ 60 h 163"/>
                <a:gd name="T34" fmla="*/ 142 w 220"/>
                <a:gd name="T35" fmla="*/ 45 h 163"/>
                <a:gd name="T36" fmla="*/ 153 w 220"/>
                <a:gd name="T37" fmla="*/ 62 h 163"/>
                <a:gd name="T38" fmla="*/ 157 w 220"/>
                <a:gd name="T39" fmla="*/ 39 h 163"/>
                <a:gd name="T40" fmla="*/ 169 w 220"/>
                <a:gd name="T41" fmla="*/ 40 h 163"/>
                <a:gd name="T42" fmla="*/ 192 w 220"/>
                <a:gd name="T43" fmla="*/ 47 h 163"/>
                <a:gd name="T44" fmla="*/ 189 w 220"/>
                <a:gd name="T45" fmla="*/ 90 h 163"/>
                <a:gd name="T46" fmla="*/ 205 w 220"/>
                <a:gd name="T47" fmla="*/ 82 h 163"/>
                <a:gd name="T48" fmla="*/ 220 w 220"/>
                <a:gd name="T49" fmla="*/ 50 h 163"/>
                <a:gd name="T50" fmla="*/ 219 w 220"/>
                <a:gd name="T51" fmla="*/ 18 h 163"/>
                <a:gd name="T52" fmla="*/ 210 w 220"/>
                <a:gd name="T53" fmla="*/ 7 h 163"/>
                <a:gd name="T54" fmla="*/ 198 w 220"/>
                <a:gd name="T55" fmla="*/ 34 h 163"/>
                <a:gd name="T56" fmla="*/ 179 w 220"/>
                <a:gd name="T57" fmla="*/ 28 h 163"/>
                <a:gd name="T58" fmla="*/ 145 w 220"/>
                <a:gd name="T59" fmla="*/ 17 h 163"/>
                <a:gd name="T60" fmla="*/ 111 w 220"/>
                <a:gd name="T61" fmla="*/ 6 h 163"/>
                <a:gd name="T62" fmla="*/ 94 w 220"/>
                <a:gd name="T63" fmla="*/ 0 h 163"/>
                <a:gd name="T64" fmla="*/ 80 w 220"/>
                <a:gd name="T65" fmla="*/ 11 h 163"/>
                <a:gd name="T66" fmla="*/ 76 w 220"/>
                <a:gd name="T67" fmla="*/ 15 h 163"/>
                <a:gd name="T68" fmla="*/ 74 w 220"/>
                <a:gd name="T69" fmla="*/ 36 h 163"/>
                <a:gd name="T70" fmla="*/ 84 w 220"/>
                <a:gd name="T71" fmla="*/ 42 h 163"/>
                <a:gd name="T72" fmla="*/ 87 w 220"/>
                <a:gd name="T73" fmla="*/ 30 h 163"/>
                <a:gd name="T74" fmla="*/ 90 w 220"/>
                <a:gd name="T75" fmla="*/ 52 h 163"/>
                <a:gd name="T76" fmla="*/ 85 w 220"/>
                <a:gd name="T77" fmla="*/ 51 h 163"/>
                <a:gd name="T78" fmla="*/ 79 w 220"/>
                <a:gd name="T79" fmla="*/ 70 h 163"/>
                <a:gd name="T80" fmla="*/ 75 w 220"/>
                <a:gd name="T81" fmla="*/ 78 h 163"/>
                <a:gd name="T82" fmla="*/ 48 w 220"/>
                <a:gd name="T83" fmla="*/ 82 h 163"/>
                <a:gd name="T84" fmla="*/ 26 w 220"/>
                <a:gd name="T85" fmla="*/ 99 h 163"/>
                <a:gd name="T86" fmla="*/ 35 w 220"/>
                <a:gd name="T87" fmla="*/ 108 h 163"/>
                <a:gd name="T88" fmla="*/ 49 w 220"/>
                <a:gd name="T89" fmla="*/ 105 h 163"/>
                <a:gd name="T90" fmla="*/ 47 w 220"/>
                <a:gd name="T91" fmla="*/ 137 h 163"/>
                <a:gd name="T92" fmla="*/ 35 w 220"/>
                <a:gd name="T93" fmla="*/ 146 h 163"/>
                <a:gd name="T94" fmla="*/ 24 w 220"/>
                <a:gd name="T95" fmla="*/ 149 h 163"/>
                <a:gd name="T96" fmla="*/ 13 w 220"/>
                <a:gd name="T97" fmla="*/ 153 h 163"/>
                <a:gd name="T98" fmla="*/ 6 w 220"/>
                <a:gd name="T99" fmla="*/ 156 h 163"/>
                <a:gd name="T100" fmla="*/ 1 w 220"/>
                <a:gd name="T101" fmla="*/ 163 h 163"/>
                <a:gd name="T102" fmla="*/ 42 w 220"/>
                <a:gd name="T103" fmla="*/ 163 h 163"/>
                <a:gd name="T104" fmla="*/ 120 w 220"/>
                <a:gd name="T105" fmla="*/ 163 h 163"/>
                <a:gd name="T106" fmla="*/ 192 w 220"/>
                <a:gd name="T107" fmla="*/ 163 h 163"/>
                <a:gd name="T108" fmla="*/ 217 w 220"/>
                <a:gd name="T109" fmla="*/ 162 h 163"/>
                <a:gd name="T110" fmla="*/ 205 w 220"/>
                <a:gd name="T111" fmla="*/ 154 h 163"/>
                <a:gd name="T112" fmla="*/ 192 w 220"/>
                <a:gd name="T113" fmla="*/ 149 h 163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220"/>
                <a:gd name="T172" fmla="*/ 0 h 163"/>
                <a:gd name="T173" fmla="*/ 220 w 220"/>
                <a:gd name="T174" fmla="*/ 163 h 163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220" h="163">
                  <a:moveTo>
                    <a:pt x="181" y="146"/>
                  </a:moveTo>
                  <a:lnTo>
                    <a:pt x="179" y="146"/>
                  </a:lnTo>
                  <a:lnTo>
                    <a:pt x="178" y="146"/>
                  </a:lnTo>
                  <a:lnTo>
                    <a:pt x="176" y="146"/>
                  </a:lnTo>
                  <a:lnTo>
                    <a:pt x="175" y="147"/>
                  </a:lnTo>
                  <a:lnTo>
                    <a:pt x="174" y="147"/>
                  </a:lnTo>
                  <a:lnTo>
                    <a:pt x="172" y="147"/>
                  </a:lnTo>
                  <a:lnTo>
                    <a:pt x="171" y="147"/>
                  </a:lnTo>
                  <a:lnTo>
                    <a:pt x="169" y="149"/>
                  </a:lnTo>
                  <a:lnTo>
                    <a:pt x="168" y="149"/>
                  </a:lnTo>
                  <a:lnTo>
                    <a:pt x="166" y="149"/>
                  </a:lnTo>
                  <a:lnTo>
                    <a:pt x="165" y="149"/>
                  </a:lnTo>
                  <a:lnTo>
                    <a:pt x="164" y="149"/>
                  </a:lnTo>
                  <a:lnTo>
                    <a:pt x="162" y="149"/>
                  </a:lnTo>
                  <a:lnTo>
                    <a:pt x="161" y="149"/>
                  </a:lnTo>
                  <a:lnTo>
                    <a:pt x="159" y="147"/>
                  </a:lnTo>
                  <a:lnTo>
                    <a:pt x="159" y="146"/>
                  </a:lnTo>
                  <a:lnTo>
                    <a:pt x="159" y="142"/>
                  </a:lnTo>
                  <a:lnTo>
                    <a:pt x="158" y="136"/>
                  </a:lnTo>
                  <a:lnTo>
                    <a:pt x="158" y="127"/>
                  </a:lnTo>
                  <a:lnTo>
                    <a:pt x="157" y="118"/>
                  </a:lnTo>
                  <a:lnTo>
                    <a:pt x="157" y="108"/>
                  </a:lnTo>
                  <a:lnTo>
                    <a:pt x="156" y="97"/>
                  </a:lnTo>
                  <a:lnTo>
                    <a:pt x="155" y="86"/>
                  </a:lnTo>
                  <a:lnTo>
                    <a:pt x="145" y="86"/>
                  </a:lnTo>
                  <a:lnTo>
                    <a:pt x="147" y="105"/>
                  </a:lnTo>
                  <a:lnTo>
                    <a:pt x="148" y="121"/>
                  </a:lnTo>
                  <a:lnTo>
                    <a:pt x="148" y="134"/>
                  </a:lnTo>
                  <a:lnTo>
                    <a:pt x="149" y="138"/>
                  </a:lnTo>
                  <a:lnTo>
                    <a:pt x="148" y="139"/>
                  </a:lnTo>
                  <a:lnTo>
                    <a:pt x="147" y="139"/>
                  </a:lnTo>
                  <a:lnTo>
                    <a:pt x="145" y="139"/>
                  </a:lnTo>
                  <a:lnTo>
                    <a:pt x="144" y="139"/>
                  </a:lnTo>
                  <a:lnTo>
                    <a:pt x="142" y="139"/>
                  </a:lnTo>
                  <a:lnTo>
                    <a:pt x="139" y="140"/>
                  </a:lnTo>
                  <a:lnTo>
                    <a:pt x="137" y="140"/>
                  </a:lnTo>
                  <a:lnTo>
                    <a:pt x="135" y="140"/>
                  </a:lnTo>
                  <a:lnTo>
                    <a:pt x="132" y="140"/>
                  </a:lnTo>
                  <a:lnTo>
                    <a:pt x="130" y="140"/>
                  </a:lnTo>
                  <a:lnTo>
                    <a:pt x="127" y="140"/>
                  </a:lnTo>
                  <a:lnTo>
                    <a:pt x="124" y="142"/>
                  </a:lnTo>
                  <a:lnTo>
                    <a:pt x="122" y="142"/>
                  </a:lnTo>
                  <a:lnTo>
                    <a:pt x="121" y="142"/>
                  </a:lnTo>
                  <a:lnTo>
                    <a:pt x="119" y="142"/>
                  </a:lnTo>
                  <a:lnTo>
                    <a:pt x="118" y="140"/>
                  </a:lnTo>
                  <a:lnTo>
                    <a:pt x="118" y="139"/>
                  </a:lnTo>
                  <a:lnTo>
                    <a:pt x="118" y="138"/>
                  </a:lnTo>
                  <a:lnTo>
                    <a:pt x="117" y="137"/>
                  </a:lnTo>
                  <a:lnTo>
                    <a:pt x="117" y="136"/>
                  </a:lnTo>
                  <a:lnTo>
                    <a:pt x="116" y="135"/>
                  </a:lnTo>
                  <a:lnTo>
                    <a:pt x="115" y="134"/>
                  </a:lnTo>
                  <a:lnTo>
                    <a:pt x="113" y="134"/>
                  </a:lnTo>
                  <a:lnTo>
                    <a:pt x="110" y="133"/>
                  </a:lnTo>
                  <a:lnTo>
                    <a:pt x="110" y="128"/>
                  </a:lnTo>
                  <a:lnTo>
                    <a:pt x="110" y="122"/>
                  </a:lnTo>
                  <a:lnTo>
                    <a:pt x="110" y="118"/>
                  </a:lnTo>
                  <a:lnTo>
                    <a:pt x="110" y="114"/>
                  </a:lnTo>
                  <a:lnTo>
                    <a:pt x="109" y="112"/>
                  </a:lnTo>
                  <a:lnTo>
                    <a:pt x="107" y="112"/>
                  </a:lnTo>
                  <a:lnTo>
                    <a:pt x="106" y="112"/>
                  </a:lnTo>
                  <a:lnTo>
                    <a:pt x="105" y="111"/>
                  </a:lnTo>
                  <a:lnTo>
                    <a:pt x="103" y="111"/>
                  </a:lnTo>
                  <a:lnTo>
                    <a:pt x="102" y="111"/>
                  </a:lnTo>
                  <a:lnTo>
                    <a:pt x="100" y="111"/>
                  </a:lnTo>
                  <a:lnTo>
                    <a:pt x="99" y="111"/>
                  </a:lnTo>
                  <a:lnTo>
                    <a:pt x="104" y="101"/>
                  </a:lnTo>
                  <a:lnTo>
                    <a:pt x="103" y="101"/>
                  </a:lnTo>
                  <a:lnTo>
                    <a:pt x="103" y="100"/>
                  </a:lnTo>
                  <a:lnTo>
                    <a:pt x="102" y="100"/>
                  </a:lnTo>
                  <a:lnTo>
                    <a:pt x="102" y="99"/>
                  </a:lnTo>
                  <a:lnTo>
                    <a:pt x="101" y="98"/>
                  </a:lnTo>
                  <a:lnTo>
                    <a:pt x="100" y="98"/>
                  </a:lnTo>
                  <a:lnTo>
                    <a:pt x="99" y="97"/>
                  </a:lnTo>
                  <a:lnTo>
                    <a:pt x="100" y="97"/>
                  </a:lnTo>
                  <a:lnTo>
                    <a:pt x="100" y="96"/>
                  </a:lnTo>
                  <a:lnTo>
                    <a:pt x="101" y="94"/>
                  </a:lnTo>
                  <a:lnTo>
                    <a:pt x="102" y="93"/>
                  </a:lnTo>
                  <a:lnTo>
                    <a:pt x="104" y="91"/>
                  </a:lnTo>
                  <a:lnTo>
                    <a:pt x="106" y="89"/>
                  </a:lnTo>
                  <a:lnTo>
                    <a:pt x="108" y="87"/>
                  </a:lnTo>
                  <a:lnTo>
                    <a:pt x="110" y="85"/>
                  </a:lnTo>
                  <a:lnTo>
                    <a:pt x="112" y="81"/>
                  </a:lnTo>
                  <a:lnTo>
                    <a:pt x="114" y="79"/>
                  </a:lnTo>
                  <a:lnTo>
                    <a:pt x="117" y="75"/>
                  </a:lnTo>
                  <a:lnTo>
                    <a:pt x="120" y="72"/>
                  </a:lnTo>
                  <a:lnTo>
                    <a:pt x="122" y="69"/>
                  </a:lnTo>
                  <a:lnTo>
                    <a:pt x="124" y="67"/>
                  </a:lnTo>
                  <a:lnTo>
                    <a:pt x="127" y="63"/>
                  </a:lnTo>
                  <a:lnTo>
                    <a:pt x="130" y="60"/>
                  </a:lnTo>
                  <a:lnTo>
                    <a:pt x="119" y="60"/>
                  </a:lnTo>
                  <a:lnTo>
                    <a:pt x="99" y="83"/>
                  </a:lnTo>
                  <a:lnTo>
                    <a:pt x="102" y="80"/>
                  </a:lnTo>
                  <a:lnTo>
                    <a:pt x="104" y="74"/>
                  </a:lnTo>
                  <a:lnTo>
                    <a:pt x="107" y="69"/>
                  </a:lnTo>
                  <a:lnTo>
                    <a:pt x="110" y="64"/>
                  </a:lnTo>
                  <a:lnTo>
                    <a:pt x="112" y="58"/>
                  </a:lnTo>
                  <a:lnTo>
                    <a:pt x="114" y="56"/>
                  </a:lnTo>
                  <a:lnTo>
                    <a:pt x="115" y="52"/>
                  </a:lnTo>
                  <a:lnTo>
                    <a:pt x="116" y="51"/>
                  </a:lnTo>
                  <a:lnTo>
                    <a:pt x="103" y="40"/>
                  </a:lnTo>
                  <a:lnTo>
                    <a:pt x="102" y="40"/>
                  </a:lnTo>
                  <a:lnTo>
                    <a:pt x="101" y="41"/>
                  </a:lnTo>
                  <a:lnTo>
                    <a:pt x="101" y="42"/>
                  </a:lnTo>
                  <a:lnTo>
                    <a:pt x="100" y="42"/>
                  </a:lnTo>
                  <a:lnTo>
                    <a:pt x="100" y="43"/>
                  </a:lnTo>
                  <a:lnTo>
                    <a:pt x="99" y="44"/>
                  </a:lnTo>
                  <a:lnTo>
                    <a:pt x="98" y="45"/>
                  </a:lnTo>
                  <a:lnTo>
                    <a:pt x="96" y="17"/>
                  </a:lnTo>
                  <a:lnTo>
                    <a:pt x="96" y="18"/>
                  </a:lnTo>
                  <a:lnTo>
                    <a:pt x="97" y="18"/>
                  </a:lnTo>
                  <a:lnTo>
                    <a:pt x="98" y="18"/>
                  </a:lnTo>
                  <a:lnTo>
                    <a:pt x="100" y="18"/>
                  </a:lnTo>
                  <a:lnTo>
                    <a:pt x="102" y="19"/>
                  </a:lnTo>
                  <a:lnTo>
                    <a:pt x="105" y="21"/>
                  </a:lnTo>
                  <a:lnTo>
                    <a:pt x="108" y="21"/>
                  </a:lnTo>
                  <a:lnTo>
                    <a:pt x="110" y="22"/>
                  </a:lnTo>
                  <a:lnTo>
                    <a:pt x="113" y="23"/>
                  </a:lnTo>
                  <a:lnTo>
                    <a:pt x="116" y="24"/>
                  </a:lnTo>
                  <a:lnTo>
                    <a:pt x="120" y="25"/>
                  </a:lnTo>
                  <a:lnTo>
                    <a:pt x="122" y="25"/>
                  </a:lnTo>
                  <a:lnTo>
                    <a:pt x="125" y="26"/>
                  </a:lnTo>
                  <a:lnTo>
                    <a:pt x="128" y="27"/>
                  </a:lnTo>
                  <a:lnTo>
                    <a:pt x="131" y="28"/>
                  </a:lnTo>
                  <a:lnTo>
                    <a:pt x="134" y="29"/>
                  </a:lnTo>
                  <a:lnTo>
                    <a:pt x="134" y="30"/>
                  </a:lnTo>
                  <a:lnTo>
                    <a:pt x="134" y="32"/>
                  </a:lnTo>
                  <a:lnTo>
                    <a:pt x="135" y="33"/>
                  </a:lnTo>
                  <a:lnTo>
                    <a:pt x="136" y="34"/>
                  </a:lnTo>
                  <a:lnTo>
                    <a:pt x="137" y="34"/>
                  </a:lnTo>
                  <a:lnTo>
                    <a:pt x="137" y="35"/>
                  </a:lnTo>
                  <a:lnTo>
                    <a:pt x="138" y="35"/>
                  </a:lnTo>
                  <a:lnTo>
                    <a:pt x="139" y="35"/>
                  </a:lnTo>
                  <a:lnTo>
                    <a:pt x="140" y="35"/>
                  </a:lnTo>
                  <a:lnTo>
                    <a:pt x="119" y="60"/>
                  </a:lnTo>
                  <a:lnTo>
                    <a:pt x="130" y="60"/>
                  </a:lnTo>
                  <a:lnTo>
                    <a:pt x="132" y="58"/>
                  </a:lnTo>
                  <a:lnTo>
                    <a:pt x="134" y="56"/>
                  </a:lnTo>
                  <a:lnTo>
                    <a:pt x="136" y="53"/>
                  </a:lnTo>
                  <a:lnTo>
                    <a:pt x="137" y="52"/>
                  </a:lnTo>
                  <a:lnTo>
                    <a:pt x="138" y="50"/>
                  </a:lnTo>
                  <a:lnTo>
                    <a:pt x="139" y="49"/>
                  </a:lnTo>
                  <a:lnTo>
                    <a:pt x="140" y="46"/>
                  </a:lnTo>
                  <a:lnTo>
                    <a:pt x="142" y="45"/>
                  </a:lnTo>
                  <a:lnTo>
                    <a:pt x="142" y="51"/>
                  </a:lnTo>
                  <a:lnTo>
                    <a:pt x="143" y="60"/>
                  </a:lnTo>
                  <a:lnTo>
                    <a:pt x="144" y="72"/>
                  </a:lnTo>
                  <a:lnTo>
                    <a:pt x="145" y="86"/>
                  </a:lnTo>
                  <a:lnTo>
                    <a:pt x="155" y="86"/>
                  </a:lnTo>
                  <a:lnTo>
                    <a:pt x="154" y="78"/>
                  </a:lnTo>
                  <a:lnTo>
                    <a:pt x="154" y="70"/>
                  </a:lnTo>
                  <a:lnTo>
                    <a:pt x="153" y="62"/>
                  </a:lnTo>
                  <a:lnTo>
                    <a:pt x="153" y="56"/>
                  </a:lnTo>
                  <a:lnTo>
                    <a:pt x="152" y="50"/>
                  </a:lnTo>
                  <a:lnTo>
                    <a:pt x="152" y="45"/>
                  </a:lnTo>
                  <a:lnTo>
                    <a:pt x="151" y="42"/>
                  </a:lnTo>
                  <a:lnTo>
                    <a:pt x="151" y="40"/>
                  </a:lnTo>
                  <a:lnTo>
                    <a:pt x="154" y="41"/>
                  </a:lnTo>
                  <a:lnTo>
                    <a:pt x="156" y="40"/>
                  </a:lnTo>
                  <a:lnTo>
                    <a:pt x="157" y="39"/>
                  </a:lnTo>
                  <a:lnTo>
                    <a:pt x="157" y="37"/>
                  </a:lnTo>
                  <a:lnTo>
                    <a:pt x="157" y="36"/>
                  </a:lnTo>
                  <a:lnTo>
                    <a:pt x="158" y="36"/>
                  </a:lnTo>
                  <a:lnTo>
                    <a:pt x="160" y="37"/>
                  </a:lnTo>
                  <a:lnTo>
                    <a:pt x="162" y="37"/>
                  </a:lnTo>
                  <a:lnTo>
                    <a:pt x="164" y="39"/>
                  </a:lnTo>
                  <a:lnTo>
                    <a:pt x="167" y="40"/>
                  </a:lnTo>
                  <a:lnTo>
                    <a:pt x="169" y="40"/>
                  </a:lnTo>
                  <a:lnTo>
                    <a:pt x="173" y="41"/>
                  </a:lnTo>
                  <a:lnTo>
                    <a:pt x="176" y="42"/>
                  </a:lnTo>
                  <a:lnTo>
                    <a:pt x="180" y="43"/>
                  </a:lnTo>
                  <a:lnTo>
                    <a:pt x="183" y="44"/>
                  </a:lnTo>
                  <a:lnTo>
                    <a:pt x="186" y="45"/>
                  </a:lnTo>
                  <a:lnTo>
                    <a:pt x="189" y="46"/>
                  </a:lnTo>
                  <a:lnTo>
                    <a:pt x="192" y="47"/>
                  </a:lnTo>
                  <a:lnTo>
                    <a:pt x="194" y="47"/>
                  </a:lnTo>
                  <a:lnTo>
                    <a:pt x="194" y="49"/>
                  </a:lnTo>
                  <a:lnTo>
                    <a:pt x="194" y="51"/>
                  </a:lnTo>
                  <a:lnTo>
                    <a:pt x="193" y="57"/>
                  </a:lnTo>
                  <a:lnTo>
                    <a:pt x="192" y="64"/>
                  </a:lnTo>
                  <a:lnTo>
                    <a:pt x="192" y="74"/>
                  </a:lnTo>
                  <a:lnTo>
                    <a:pt x="190" y="82"/>
                  </a:lnTo>
                  <a:lnTo>
                    <a:pt x="189" y="90"/>
                  </a:lnTo>
                  <a:lnTo>
                    <a:pt x="188" y="96"/>
                  </a:lnTo>
                  <a:lnTo>
                    <a:pt x="187" y="98"/>
                  </a:lnTo>
                  <a:lnTo>
                    <a:pt x="192" y="100"/>
                  </a:lnTo>
                  <a:lnTo>
                    <a:pt x="194" y="97"/>
                  </a:lnTo>
                  <a:lnTo>
                    <a:pt x="198" y="93"/>
                  </a:lnTo>
                  <a:lnTo>
                    <a:pt x="201" y="90"/>
                  </a:lnTo>
                  <a:lnTo>
                    <a:pt x="204" y="86"/>
                  </a:lnTo>
                  <a:lnTo>
                    <a:pt x="205" y="82"/>
                  </a:lnTo>
                  <a:lnTo>
                    <a:pt x="208" y="79"/>
                  </a:lnTo>
                  <a:lnTo>
                    <a:pt x="210" y="74"/>
                  </a:lnTo>
                  <a:lnTo>
                    <a:pt x="213" y="71"/>
                  </a:lnTo>
                  <a:lnTo>
                    <a:pt x="215" y="67"/>
                  </a:lnTo>
                  <a:lnTo>
                    <a:pt x="216" y="63"/>
                  </a:lnTo>
                  <a:lnTo>
                    <a:pt x="218" y="58"/>
                  </a:lnTo>
                  <a:lnTo>
                    <a:pt x="219" y="54"/>
                  </a:lnTo>
                  <a:lnTo>
                    <a:pt x="220" y="50"/>
                  </a:lnTo>
                  <a:lnTo>
                    <a:pt x="220" y="45"/>
                  </a:lnTo>
                  <a:lnTo>
                    <a:pt x="220" y="41"/>
                  </a:lnTo>
                  <a:lnTo>
                    <a:pt x="220" y="35"/>
                  </a:lnTo>
                  <a:lnTo>
                    <a:pt x="220" y="32"/>
                  </a:lnTo>
                  <a:lnTo>
                    <a:pt x="220" y="28"/>
                  </a:lnTo>
                  <a:lnTo>
                    <a:pt x="220" y="25"/>
                  </a:lnTo>
                  <a:lnTo>
                    <a:pt x="220" y="22"/>
                  </a:lnTo>
                  <a:lnTo>
                    <a:pt x="219" y="18"/>
                  </a:lnTo>
                  <a:lnTo>
                    <a:pt x="218" y="15"/>
                  </a:lnTo>
                  <a:lnTo>
                    <a:pt x="217" y="11"/>
                  </a:lnTo>
                  <a:lnTo>
                    <a:pt x="215" y="10"/>
                  </a:lnTo>
                  <a:lnTo>
                    <a:pt x="214" y="8"/>
                  </a:lnTo>
                  <a:lnTo>
                    <a:pt x="213" y="8"/>
                  </a:lnTo>
                  <a:lnTo>
                    <a:pt x="212" y="7"/>
                  </a:lnTo>
                  <a:lnTo>
                    <a:pt x="211" y="7"/>
                  </a:lnTo>
                  <a:lnTo>
                    <a:pt x="210" y="7"/>
                  </a:lnTo>
                  <a:lnTo>
                    <a:pt x="208" y="11"/>
                  </a:lnTo>
                  <a:lnTo>
                    <a:pt x="206" y="15"/>
                  </a:lnTo>
                  <a:lnTo>
                    <a:pt x="204" y="19"/>
                  </a:lnTo>
                  <a:lnTo>
                    <a:pt x="202" y="24"/>
                  </a:lnTo>
                  <a:lnTo>
                    <a:pt x="201" y="27"/>
                  </a:lnTo>
                  <a:lnTo>
                    <a:pt x="199" y="30"/>
                  </a:lnTo>
                  <a:lnTo>
                    <a:pt x="198" y="33"/>
                  </a:lnTo>
                  <a:lnTo>
                    <a:pt x="198" y="34"/>
                  </a:lnTo>
                  <a:lnTo>
                    <a:pt x="197" y="34"/>
                  </a:lnTo>
                  <a:lnTo>
                    <a:pt x="195" y="33"/>
                  </a:lnTo>
                  <a:lnTo>
                    <a:pt x="194" y="33"/>
                  </a:lnTo>
                  <a:lnTo>
                    <a:pt x="192" y="32"/>
                  </a:lnTo>
                  <a:lnTo>
                    <a:pt x="189" y="32"/>
                  </a:lnTo>
                  <a:lnTo>
                    <a:pt x="186" y="30"/>
                  </a:lnTo>
                  <a:lnTo>
                    <a:pt x="183" y="29"/>
                  </a:lnTo>
                  <a:lnTo>
                    <a:pt x="179" y="28"/>
                  </a:lnTo>
                  <a:lnTo>
                    <a:pt x="175" y="27"/>
                  </a:lnTo>
                  <a:lnTo>
                    <a:pt x="171" y="26"/>
                  </a:lnTo>
                  <a:lnTo>
                    <a:pt x="168" y="24"/>
                  </a:lnTo>
                  <a:lnTo>
                    <a:pt x="163" y="23"/>
                  </a:lnTo>
                  <a:lnTo>
                    <a:pt x="158" y="22"/>
                  </a:lnTo>
                  <a:lnTo>
                    <a:pt x="154" y="19"/>
                  </a:lnTo>
                  <a:lnTo>
                    <a:pt x="150" y="18"/>
                  </a:lnTo>
                  <a:lnTo>
                    <a:pt x="145" y="17"/>
                  </a:lnTo>
                  <a:lnTo>
                    <a:pt x="140" y="15"/>
                  </a:lnTo>
                  <a:lnTo>
                    <a:pt x="136" y="14"/>
                  </a:lnTo>
                  <a:lnTo>
                    <a:pt x="131" y="12"/>
                  </a:lnTo>
                  <a:lnTo>
                    <a:pt x="127" y="11"/>
                  </a:lnTo>
                  <a:lnTo>
                    <a:pt x="122" y="10"/>
                  </a:lnTo>
                  <a:lnTo>
                    <a:pt x="119" y="8"/>
                  </a:lnTo>
                  <a:lnTo>
                    <a:pt x="115" y="7"/>
                  </a:lnTo>
                  <a:lnTo>
                    <a:pt x="111" y="6"/>
                  </a:lnTo>
                  <a:lnTo>
                    <a:pt x="108" y="5"/>
                  </a:lnTo>
                  <a:lnTo>
                    <a:pt x="105" y="4"/>
                  </a:lnTo>
                  <a:lnTo>
                    <a:pt x="102" y="3"/>
                  </a:lnTo>
                  <a:lnTo>
                    <a:pt x="100" y="3"/>
                  </a:lnTo>
                  <a:lnTo>
                    <a:pt x="98" y="1"/>
                  </a:lnTo>
                  <a:lnTo>
                    <a:pt x="96" y="1"/>
                  </a:lnTo>
                  <a:lnTo>
                    <a:pt x="95" y="1"/>
                  </a:lnTo>
                  <a:lnTo>
                    <a:pt x="94" y="0"/>
                  </a:lnTo>
                  <a:lnTo>
                    <a:pt x="92" y="1"/>
                  </a:lnTo>
                  <a:lnTo>
                    <a:pt x="91" y="3"/>
                  </a:lnTo>
                  <a:lnTo>
                    <a:pt x="88" y="4"/>
                  </a:lnTo>
                  <a:lnTo>
                    <a:pt x="87" y="5"/>
                  </a:lnTo>
                  <a:lnTo>
                    <a:pt x="86" y="7"/>
                  </a:lnTo>
                  <a:lnTo>
                    <a:pt x="84" y="8"/>
                  </a:lnTo>
                  <a:lnTo>
                    <a:pt x="82" y="10"/>
                  </a:lnTo>
                  <a:lnTo>
                    <a:pt x="80" y="11"/>
                  </a:lnTo>
                  <a:lnTo>
                    <a:pt x="81" y="11"/>
                  </a:lnTo>
                  <a:lnTo>
                    <a:pt x="81" y="12"/>
                  </a:lnTo>
                  <a:lnTo>
                    <a:pt x="81" y="14"/>
                  </a:lnTo>
                  <a:lnTo>
                    <a:pt x="80" y="14"/>
                  </a:lnTo>
                  <a:lnTo>
                    <a:pt x="78" y="14"/>
                  </a:lnTo>
                  <a:lnTo>
                    <a:pt x="77" y="15"/>
                  </a:lnTo>
                  <a:lnTo>
                    <a:pt x="76" y="15"/>
                  </a:lnTo>
                  <a:lnTo>
                    <a:pt x="75" y="16"/>
                  </a:lnTo>
                  <a:lnTo>
                    <a:pt x="74" y="16"/>
                  </a:lnTo>
                  <a:lnTo>
                    <a:pt x="72" y="17"/>
                  </a:lnTo>
                  <a:lnTo>
                    <a:pt x="73" y="22"/>
                  </a:lnTo>
                  <a:lnTo>
                    <a:pt x="73" y="26"/>
                  </a:lnTo>
                  <a:lnTo>
                    <a:pt x="73" y="32"/>
                  </a:lnTo>
                  <a:lnTo>
                    <a:pt x="74" y="36"/>
                  </a:lnTo>
                  <a:lnTo>
                    <a:pt x="75" y="35"/>
                  </a:lnTo>
                  <a:lnTo>
                    <a:pt x="76" y="34"/>
                  </a:lnTo>
                  <a:lnTo>
                    <a:pt x="77" y="34"/>
                  </a:lnTo>
                  <a:lnTo>
                    <a:pt x="77" y="35"/>
                  </a:lnTo>
                  <a:lnTo>
                    <a:pt x="77" y="37"/>
                  </a:lnTo>
                  <a:lnTo>
                    <a:pt x="77" y="40"/>
                  </a:lnTo>
                  <a:lnTo>
                    <a:pt x="77" y="42"/>
                  </a:lnTo>
                  <a:lnTo>
                    <a:pt x="84" y="42"/>
                  </a:lnTo>
                  <a:lnTo>
                    <a:pt x="84" y="40"/>
                  </a:lnTo>
                  <a:lnTo>
                    <a:pt x="84" y="37"/>
                  </a:lnTo>
                  <a:lnTo>
                    <a:pt x="84" y="34"/>
                  </a:lnTo>
                  <a:lnTo>
                    <a:pt x="83" y="32"/>
                  </a:lnTo>
                  <a:lnTo>
                    <a:pt x="84" y="32"/>
                  </a:lnTo>
                  <a:lnTo>
                    <a:pt x="85" y="32"/>
                  </a:lnTo>
                  <a:lnTo>
                    <a:pt x="86" y="30"/>
                  </a:lnTo>
                  <a:lnTo>
                    <a:pt x="87" y="30"/>
                  </a:lnTo>
                  <a:lnTo>
                    <a:pt x="88" y="30"/>
                  </a:lnTo>
                  <a:lnTo>
                    <a:pt x="88" y="29"/>
                  </a:lnTo>
                  <a:lnTo>
                    <a:pt x="89" y="32"/>
                  </a:lnTo>
                  <a:lnTo>
                    <a:pt x="89" y="37"/>
                  </a:lnTo>
                  <a:lnTo>
                    <a:pt x="90" y="44"/>
                  </a:lnTo>
                  <a:lnTo>
                    <a:pt x="91" y="51"/>
                  </a:lnTo>
                  <a:lnTo>
                    <a:pt x="90" y="52"/>
                  </a:lnTo>
                  <a:lnTo>
                    <a:pt x="89" y="53"/>
                  </a:lnTo>
                  <a:lnTo>
                    <a:pt x="88" y="54"/>
                  </a:lnTo>
                  <a:lnTo>
                    <a:pt x="87" y="56"/>
                  </a:lnTo>
                  <a:lnTo>
                    <a:pt x="87" y="57"/>
                  </a:lnTo>
                  <a:lnTo>
                    <a:pt x="86" y="58"/>
                  </a:lnTo>
                  <a:lnTo>
                    <a:pt x="85" y="60"/>
                  </a:lnTo>
                  <a:lnTo>
                    <a:pt x="85" y="56"/>
                  </a:lnTo>
                  <a:lnTo>
                    <a:pt x="85" y="51"/>
                  </a:lnTo>
                  <a:lnTo>
                    <a:pt x="84" y="46"/>
                  </a:lnTo>
                  <a:lnTo>
                    <a:pt x="84" y="42"/>
                  </a:lnTo>
                  <a:lnTo>
                    <a:pt x="77" y="42"/>
                  </a:lnTo>
                  <a:lnTo>
                    <a:pt x="78" y="51"/>
                  </a:lnTo>
                  <a:lnTo>
                    <a:pt x="78" y="60"/>
                  </a:lnTo>
                  <a:lnTo>
                    <a:pt x="79" y="67"/>
                  </a:lnTo>
                  <a:lnTo>
                    <a:pt x="79" y="69"/>
                  </a:lnTo>
                  <a:lnTo>
                    <a:pt x="79" y="70"/>
                  </a:lnTo>
                  <a:lnTo>
                    <a:pt x="78" y="71"/>
                  </a:lnTo>
                  <a:lnTo>
                    <a:pt x="78" y="72"/>
                  </a:lnTo>
                  <a:lnTo>
                    <a:pt x="77" y="74"/>
                  </a:lnTo>
                  <a:lnTo>
                    <a:pt x="76" y="74"/>
                  </a:lnTo>
                  <a:lnTo>
                    <a:pt x="76" y="75"/>
                  </a:lnTo>
                  <a:lnTo>
                    <a:pt x="76" y="76"/>
                  </a:lnTo>
                  <a:lnTo>
                    <a:pt x="75" y="76"/>
                  </a:lnTo>
                  <a:lnTo>
                    <a:pt x="75" y="78"/>
                  </a:lnTo>
                  <a:lnTo>
                    <a:pt x="63" y="71"/>
                  </a:lnTo>
                  <a:lnTo>
                    <a:pt x="62" y="71"/>
                  </a:lnTo>
                  <a:lnTo>
                    <a:pt x="61" y="72"/>
                  </a:lnTo>
                  <a:lnTo>
                    <a:pt x="59" y="74"/>
                  </a:lnTo>
                  <a:lnTo>
                    <a:pt x="57" y="74"/>
                  </a:lnTo>
                  <a:lnTo>
                    <a:pt x="55" y="76"/>
                  </a:lnTo>
                  <a:lnTo>
                    <a:pt x="51" y="79"/>
                  </a:lnTo>
                  <a:lnTo>
                    <a:pt x="48" y="82"/>
                  </a:lnTo>
                  <a:lnTo>
                    <a:pt x="44" y="85"/>
                  </a:lnTo>
                  <a:lnTo>
                    <a:pt x="41" y="87"/>
                  </a:lnTo>
                  <a:lnTo>
                    <a:pt x="38" y="89"/>
                  </a:lnTo>
                  <a:lnTo>
                    <a:pt x="34" y="92"/>
                  </a:lnTo>
                  <a:lnTo>
                    <a:pt x="31" y="94"/>
                  </a:lnTo>
                  <a:lnTo>
                    <a:pt x="28" y="96"/>
                  </a:lnTo>
                  <a:lnTo>
                    <a:pt x="27" y="98"/>
                  </a:lnTo>
                  <a:lnTo>
                    <a:pt x="26" y="99"/>
                  </a:lnTo>
                  <a:lnTo>
                    <a:pt x="25" y="100"/>
                  </a:lnTo>
                  <a:lnTo>
                    <a:pt x="26" y="101"/>
                  </a:lnTo>
                  <a:lnTo>
                    <a:pt x="28" y="103"/>
                  </a:lnTo>
                  <a:lnTo>
                    <a:pt x="29" y="104"/>
                  </a:lnTo>
                  <a:lnTo>
                    <a:pt x="30" y="105"/>
                  </a:lnTo>
                  <a:lnTo>
                    <a:pt x="32" y="105"/>
                  </a:lnTo>
                  <a:lnTo>
                    <a:pt x="34" y="107"/>
                  </a:lnTo>
                  <a:lnTo>
                    <a:pt x="35" y="108"/>
                  </a:lnTo>
                  <a:lnTo>
                    <a:pt x="37" y="109"/>
                  </a:lnTo>
                  <a:lnTo>
                    <a:pt x="39" y="109"/>
                  </a:lnTo>
                  <a:lnTo>
                    <a:pt x="41" y="109"/>
                  </a:lnTo>
                  <a:lnTo>
                    <a:pt x="41" y="108"/>
                  </a:lnTo>
                  <a:lnTo>
                    <a:pt x="43" y="107"/>
                  </a:lnTo>
                  <a:lnTo>
                    <a:pt x="45" y="107"/>
                  </a:lnTo>
                  <a:lnTo>
                    <a:pt x="47" y="105"/>
                  </a:lnTo>
                  <a:lnTo>
                    <a:pt x="49" y="105"/>
                  </a:lnTo>
                  <a:lnTo>
                    <a:pt x="51" y="105"/>
                  </a:lnTo>
                  <a:lnTo>
                    <a:pt x="50" y="110"/>
                  </a:lnTo>
                  <a:lnTo>
                    <a:pt x="49" y="115"/>
                  </a:lnTo>
                  <a:lnTo>
                    <a:pt x="49" y="119"/>
                  </a:lnTo>
                  <a:lnTo>
                    <a:pt x="48" y="124"/>
                  </a:lnTo>
                  <a:lnTo>
                    <a:pt x="48" y="128"/>
                  </a:lnTo>
                  <a:lnTo>
                    <a:pt x="48" y="133"/>
                  </a:lnTo>
                  <a:lnTo>
                    <a:pt x="47" y="137"/>
                  </a:lnTo>
                  <a:lnTo>
                    <a:pt x="46" y="142"/>
                  </a:lnTo>
                  <a:lnTo>
                    <a:pt x="44" y="143"/>
                  </a:lnTo>
                  <a:lnTo>
                    <a:pt x="42" y="143"/>
                  </a:lnTo>
                  <a:lnTo>
                    <a:pt x="41" y="143"/>
                  </a:lnTo>
                  <a:lnTo>
                    <a:pt x="40" y="144"/>
                  </a:lnTo>
                  <a:lnTo>
                    <a:pt x="38" y="144"/>
                  </a:lnTo>
                  <a:lnTo>
                    <a:pt x="36" y="145"/>
                  </a:lnTo>
                  <a:lnTo>
                    <a:pt x="35" y="146"/>
                  </a:lnTo>
                  <a:lnTo>
                    <a:pt x="33" y="146"/>
                  </a:lnTo>
                  <a:lnTo>
                    <a:pt x="31" y="147"/>
                  </a:lnTo>
                  <a:lnTo>
                    <a:pt x="30" y="147"/>
                  </a:lnTo>
                  <a:lnTo>
                    <a:pt x="28" y="147"/>
                  </a:lnTo>
                  <a:lnTo>
                    <a:pt x="28" y="149"/>
                  </a:lnTo>
                  <a:lnTo>
                    <a:pt x="27" y="149"/>
                  </a:lnTo>
                  <a:lnTo>
                    <a:pt x="25" y="149"/>
                  </a:lnTo>
                  <a:lnTo>
                    <a:pt x="24" y="149"/>
                  </a:lnTo>
                  <a:lnTo>
                    <a:pt x="22" y="149"/>
                  </a:lnTo>
                  <a:lnTo>
                    <a:pt x="21" y="150"/>
                  </a:lnTo>
                  <a:lnTo>
                    <a:pt x="19" y="150"/>
                  </a:lnTo>
                  <a:lnTo>
                    <a:pt x="18" y="151"/>
                  </a:lnTo>
                  <a:lnTo>
                    <a:pt x="17" y="151"/>
                  </a:lnTo>
                  <a:lnTo>
                    <a:pt x="15" y="152"/>
                  </a:lnTo>
                  <a:lnTo>
                    <a:pt x="14" y="152"/>
                  </a:lnTo>
                  <a:lnTo>
                    <a:pt x="13" y="153"/>
                  </a:lnTo>
                  <a:lnTo>
                    <a:pt x="12" y="154"/>
                  </a:lnTo>
                  <a:lnTo>
                    <a:pt x="11" y="154"/>
                  </a:lnTo>
                  <a:lnTo>
                    <a:pt x="10" y="154"/>
                  </a:lnTo>
                  <a:lnTo>
                    <a:pt x="9" y="154"/>
                  </a:lnTo>
                  <a:lnTo>
                    <a:pt x="8" y="155"/>
                  </a:lnTo>
                  <a:lnTo>
                    <a:pt x="7" y="155"/>
                  </a:lnTo>
                  <a:lnTo>
                    <a:pt x="6" y="155"/>
                  </a:lnTo>
                  <a:lnTo>
                    <a:pt x="6" y="156"/>
                  </a:lnTo>
                  <a:lnTo>
                    <a:pt x="6" y="157"/>
                  </a:lnTo>
                  <a:lnTo>
                    <a:pt x="5" y="158"/>
                  </a:lnTo>
                  <a:lnTo>
                    <a:pt x="4" y="160"/>
                  </a:lnTo>
                  <a:lnTo>
                    <a:pt x="3" y="160"/>
                  </a:lnTo>
                  <a:lnTo>
                    <a:pt x="2" y="161"/>
                  </a:lnTo>
                  <a:lnTo>
                    <a:pt x="1" y="162"/>
                  </a:lnTo>
                  <a:lnTo>
                    <a:pt x="0" y="163"/>
                  </a:lnTo>
                  <a:lnTo>
                    <a:pt x="1" y="163"/>
                  </a:lnTo>
                  <a:lnTo>
                    <a:pt x="3" y="163"/>
                  </a:lnTo>
                  <a:lnTo>
                    <a:pt x="6" y="163"/>
                  </a:lnTo>
                  <a:lnTo>
                    <a:pt x="9" y="163"/>
                  </a:lnTo>
                  <a:lnTo>
                    <a:pt x="14" y="163"/>
                  </a:lnTo>
                  <a:lnTo>
                    <a:pt x="21" y="163"/>
                  </a:lnTo>
                  <a:lnTo>
                    <a:pt x="28" y="163"/>
                  </a:lnTo>
                  <a:lnTo>
                    <a:pt x="35" y="163"/>
                  </a:lnTo>
                  <a:lnTo>
                    <a:pt x="42" y="163"/>
                  </a:lnTo>
                  <a:lnTo>
                    <a:pt x="51" y="163"/>
                  </a:lnTo>
                  <a:lnTo>
                    <a:pt x="60" y="163"/>
                  </a:lnTo>
                  <a:lnTo>
                    <a:pt x="70" y="163"/>
                  </a:lnTo>
                  <a:lnTo>
                    <a:pt x="79" y="163"/>
                  </a:lnTo>
                  <a:lnTo>
                    <a:pt x="89" y="163"/>
                  </a:lnTo>
                  <a:lnTo>
                    <a:pt x="99" y="163"/>
                  </a:lnTo>
                  <a:lnTo>
                    <a:pt x="110" y="163"/>
                  </a:lnTo>
                  <a:lnTo>
                    <a:pt x="120" y="163"/>
                  </a:lnTo>
                  <a:lnTo>
                    <a:pt x="130" y="163"/>
                  </a:lnTo>
                  <a:lnTo>
                    <a:pt x="139" y="163"/>
                  </a:lnTo>
                  <a:lnTo>
                    <a:pt x="150" y="163"/>
                  </a:lnTo>
                  <a:lnTo>
                    <a:pt x="159" y="163"/>
                  </a:lnTo>
                  <a:lnTo>
                    <a:pt x="168" y="163"/>
                  </a:lnTo>
                  <a:lnTo>
                    <a:pt x="176" y="163"/>
                  </a:lnTo>
                  <a:lnTo>
                    <a:pt x="185" y="163"/>
                  </a:lnTo>
                  <a:lnTo>
                    <a:pt x="192" y="163"/>
                  </a:lnTo>
                  <a:lnTo>
                    <a:pt x="198" y="163"/>
                  </a:lnTo>
                  <a:lnTo>
                    <a:pt x="204" y="163"/>
                  </a:lnTo>
                  <a:lnTo>
                    <a:pt x="209" y="163"/>
                  </a:lnTo>
                  <a:lnTo>
                    <a:pt x="213" y="163"/>
                  </a:lnTo>
                  <a:lnTo>
                    <a:pt x="216" y="163"/>
                  </a:lnTo>
                  <a:lnTo>
                    <a:pt x="218" y="163"/>
                  </a:lnTo>
                  <a:lnTo>
                    <a:pt x="219" y="163"/>
                  </a:lnTo>
                  <a:lnTo>
                    <a:pt x="217" y="162"/>
                  </a:lnTo>
                  <a:lnTo>
                    <a:pt x="216" y="161"/>
                  </a:lnTo>
                  <a:lnTo>
                    <a:pt x="214" y="160"/>
                  </a:lnTo>
                  <a:lnTo>
                    <a:pt x="213" y="158"/>
                  </a:lnTo>
                  <a:lnTo>
                    <a:pt x="211" y="157"/>
                  </a:lnTo>
                  <a:lnTo>
                    <a:pt x="210" y="157"/>
                  </a:lnTo>
                  <a:lnTo>
                    <a:pt x="208" y="156"/>
                  </a:lnTo>
                  <a:lnTo>
                    <a:pt x="206" y="155"/>
                  </a:lnTo>
                  <a:lnTo>
                    <a:pt x="205" y="154"/>
                  </a:lnTo>
                  <a:lnTo>
                    <a:pt x="204" y="153"/>
                  </a:lnTo>
                  <a:lnTo>
                    <a:pt x="203" y="152"/>
                  </a:lnTo>
                  <a:lnTo>
                    <a:pt x="201" y="152"/>
                  </a:lnTo>
                  <a:lnTo>
                    <a:pt x="199" y="151"/>
                  </a:lnTo>
                  <a:lnTo>
                    <a:pt x="198" y="150"/>
                  </a:lnTo>
                  <a:lnTo>
                    <a:pt x="196" y="149"/>
                  </a:lnTo>
                  <a:lnTo>
                    <a:pt x="194" y="149"/>
                  </a:lnTo>
                  <a:lnTo>
                    <a:pt x="192" y="149"/>
                  </a:lnTo>
                  <a:lnTo>
                    <a:pt x="192" y="147"/>
                  </a:lnTo>
                  <a:lnTo>
                    <a:pt x="190" y="147"/>
                  </a:lnTo>
                  <a:lnTo>
                    <a:pt x="188" y="146"/>
                  </a:lnTo>
                  <a:lnTo>
                    <a:pt x="186" y="146"/>
                  </a:lnTo>
                  <a:lnTo>
                    <a:pt x="184" y="146"/>
                  </a:lnTo>
                  <a:lnTo>
                    <a:pt x="183" y="146"/>
                  </a:lnTo>
                  <a:lnTo>
                    <a:pt x="181" y="14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4" name="Freeform 36"/>
            <p:cNvSpPr>
              <a:spLocks/>
            </p:cNvSpPr>
            <p:nvPr/>
          </p:nvSpPr>
          <p:spPr bwMode="auto">
            <a:xfrm>
              <a:off x="1992313" y="1681163"/>
              <a:ext cx="46037" cy="158750"/>
            </a:xfrm>
            <a:custGeom>
              <a:avLst/>
              <a:gdLst>
                <a:gd name="T0" fmla="*/ 19 w 21"/>
                <a:gd name="T1" fmla="*/ 0 h 73"/>
                <a:gd name="T2" fmla="*/ 19 w 21"/>
                <a:gd name="T3" fmla="*/ 0 h 73"/>
                <a:gd name="T4" fmla="*/ 19 w 21"/>
                <a:gd name="T5" fmla="*/ 1 h 73"/>
                <a:gd name="T6" fmla="*/ 19 w 21"/>
                <a:gd name="T7" fmla="*/ 3 h 73"/>
                <a:gd name="T8" fmla="*/ 19 w 21"/>
                <a:gd name="T9" fmla="*/ 5 h 73"/>
                <a:gd name="T10" fmla="*/ 19 w 21"/>
                <a:gd name="T11" fmla="*/ 7 h 73"/>
                <a:gd name="T12" fmla="*/ 19 w 21"/>
                <a:gd name="T13" fmla="*/ 11 h 73"/>
                <a:gd name="T14" fmla="*/ 19 w 21"/>
                <a:gd name="T15" fmla="*/ 15 h 73"/>
                <a:gd name="T16" fmla="*/ 19 w 21"/>
                <a:gd name="T17" fmla="*/ 18 h 73"/>
                <a:gd name="T18" fmla="*/ 18 w 21"/>
                <a:gd name="T19" fmla="*/ 24 h 73"/>
                <a:gd name="T20" fmla="*/ 17 w 21"/>
                <a:gd name="T21" fmla="*/ 30 h 73"/>
                <a:gd name="T22" fmla="*/ 15 w 21"/>
                <a:gd name="T23" fmla="*/ 35 h 73"/>
                <a:gd name="T24" fmla="*/ 13 w 21"/>
                <a:gd name="T25" fmla="*/ 42 h 73"/>
                <a:gd name="T26" fmla="*/ 10 w 21"/>
                <a:gd name="T27" fmla="*/ 49 h 73"/>
                <a:gd name="T28" fmla="*/ 8 w 21"/>
                <a:gd name="T29" fmla="*/ 56 h 73"/>
                <a:gd name="T30" fmla="*/ 4 w 21"/>
                <a:gd name="T31" fmla="*/ 63 h 73"/>
                <a:gd name="T32" fmla="*/ 0 w 21"/>
                <a:gd name="T33" fmla="*/ 73 h 73"/>
                <a:gd name="T34" fmla="*/ 0 w 21"/>
                <a:gd name="T35" fmla="*/ 72 h 73"/>
                <a:gd name="T36" fmla="*/ 1 w 21"/>
                <a:gd name="T37" fmla="*/ 70 h 73"/>
                <a:gd name="T38" fmla="*/ 3 w 21"/>
                <a:gd name="T39" fmla="*/ 68 h 73"/>
                <a:gd name="T40" fmla="*/ 5 w 21"/>
                <a:gd name="T41" fmla="*/ 65 h 73"/>
                <a:gd name="T42" fmla="*/ 8 w 21"/>
                <a:gd name="T43" fmla="*/ 61 h 73"/>
                <a:gd name="T44" fmla="*/ 10 w 21"/>
                <a:gd name="T45" fmla="*/ 58 h 73"/>
                <a:gd name="T46" fmla="*/ 12 w 21"/>
                <a:gd name="T47" fmla="*/ 52 h 73"/>
                <a:gd name="T48" fmla="*/ 14 w 21"/>
                <a:gd name="T49" fmla="*/ 48 h 73"/>
                <a:gd name="T50" fmla="*/ 17 w 21"/>
                <a:gd name="T51" fmla="*/ 42 h 73"/>
                <a:gd name="T52" fmla="*/ 19 w 21"/>
                <a:gd name="T53" fmla="*/ 37 h 73"/>
                <a:gd name="T54" fmla="*/ 20 w 21"/>
                <a:gd name="T55" fmla="*/ 30 h 73"/>
                <a:gd name="T56" fmla="*/ 21 w 21"/>
                <a:gd name="T57" fmla="*/ 24 h 73"/>
                <a:gd name="T58" fmla="*/ 21 w 21"/>
                <a:gd name="T59" fmla="*/ 17 h 73"/>
                <a:gd name="T60" fmla="*/ 21 w 21"/>
                <a:gd name="T61" fmla="*/ 11 h 73"/>
                <a:gd name="T62" fmla="*/ 20 w 21"/>
                <a:gd name="T63" fmla="*/ 6 h 73"/>
                <a:gd name="T64" fmla="*/ 19 w 21"/>
                <a:gd name="T65" fmla="*/ 0 h 7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1"/>
                <a:gd name="T100" fmla="*/ 0 h 73"/>
                <a:gd name="T101" fmla="*/ 21 w 21"/>
                <a:gd name="T102" fmla="*/ 73 h 7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1" h="73">
                  <a:moveTo>
                    <a:pt x="19" y="0"/>
                  </a:moveTo>
                  <a:lnTo>
                    <a:pt x="19" y="0"/>
                  </a:lnTo>
                  <a:lnTo>
                    <a:pt x="19" y="1"/>
                  </a:lnTo>
                  <a:lnTo>
                    <a:pt x="19" y="3"/>
                  </a:lnTo>
                  <a:lnTo>
                    <a:pt x="19" y="5"/>
                  </a:lnTo>
                  <a:lnTo>
                    <a:pt x="19" y="7"/>
                  </a:lnTo>
                  <a:lnTo>
                    <a:pt x="19" y="11"/>
                  </a:lnTo>
                  <a:lnTo>
                    <a:pt x="19" y="15"/>
                  </a:lnTo>
                  <a:lnTo>
                    <a:pt x="19" y="18"/>
                  </a:lnTo>
                  <a:lnTo>
                    <a:pt x="18" y="24"/>
                  </a:lnTo>
                  <a:lnTo>
                    <a:pt x="17" y="30"/>
                  </a:lnTo>
                  <a:lnTo>
                    <a:pt x="15" y="35"/>
                  </a:lnTo>
                  <a:lnTo>
                    <a:pt x="13" y="42"/>
                  </a:lnTo>
                  <a:lnTo>
                    <a:pt x="10" y="49"/>
                  </a:lnTo>
                  <a:lnTo>
                    <a:pt x="8" y="56"/>
                  </a:lnTo>
                  <a:lnTo>
                    <a:pt x="4" y="63"/>
                  </a:lnTo>
                  <a:lnTo>
                    <a:pt x="0" y="73"/>
                  </a:lnTo>
                  <a:lnTo>
                    <a:pt x="0" y="72"/>
                  </a:lnTo>
                  <a:lnTo>
                    <a:pt x="1" y="70"/>
                  </a:lnTo>
                  <a:lnTo>
                    <a:pt x="3" y="68"/>
                  </a:lnTo>
                  <a:lnTo>
                    <a:pt x="5" y="65"/>
                  </a:lnTo>
                  <a:lnTo>
                    <a:pt x="8" y="61"/>
                  </a:lnTo>
                  <a:lnTo>
                    <a:pt x="10" y="58"/>
                  </a:lnTo>
                  <a:lnTo>
                    <a:pt x="12" y="52"/>
                  </a:lnTo>
                  <a:lnTo>
                    <a:pt x="14" y="48"/>
                  </a:lnTo>
                  <a:lnTo>
                    <a:pt x="17" y="42"/>
                  </a:lnTo>
                  <a:lnTo>
                    <a:pt x="19" y="37"/>
                  </a:lnTo>
                  <a:lnTo>
                    <a:pt x="20" y="30"/>
                  </a:lnTo>
                  <a:lnTo>
                    <a:pt x="21" y="24"/>
                  </a:lnTo>
                  <a:lnTo>
                    <a:pt x="21" y="17"/>
                  </a:lnTo>
                  <a:lnTo>
                    <a:pt x="21" y="11"/>
                  </a:lnTo>
                  <a:lnTo>
                    <a:pt x="20" y="6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" name="Freeform 37"/>
            <p:cNvSpPr>
              <a:spLocks/>
            </p:cNvSpPr>
            <p:nvPr/>
          </p:nvSpPr>
          <p:spPr bwMode="auto">
            <a:xfrm>
              <a:off x="1789113" y="1657350"/>
              <a:ext cx="212725" cy="77788"/>
            </a:xfrm>
            <a:custGeom>
              <a:avLst/>
              <a:gdLst>
                <a:gd name="T0" fmla="*/ 100 w 100"/>
                <a:gd name="T1" fmla="*/ 36 h 36"/>
                <a:gd name="T2" fmla="*/ 0 w 100"/>
                <a:gd name="T3" fmla="*/ 3 h 36"/>
                <a:gd name="T4" fmla="*/ 0 w 100"/>
                <a:gd name="T5" fmla="*/ 0 h 36"/>
                <a:gd name="T6" fmla="*/ 100 w 100"/>
                <a:gd name="T7" fmla="*/ 36 h 3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0"/>
                <a:gd name="T13" fmla="*/ 0 h 36"/>
                <a:gd name="T14" fmla="*/ 100 w 100"/>
                <a:gd name="T15" fmla="*/ 36 h 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0" h="36">
                  <a:moveTo>
                    <a:pt x="100" y="36"/>
                  </a:moveTo>
                  <a:lnTo>
                    <a:pt x="0" y="3"/>
                  </a:lnTo>
                  <a:lnTo>
                    <a:pt x="0" y="0"/>
                  </a:lnTo>
                  <a:lnTo>
                    <a:pt x="100" y="36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6" name="Freeform 38"/>
            <p:cNvSpPr>
              <a:spLocks/>
            </p:cNvSpPr>
            <p:nvPr/>
          </p:nvSpPr>
          <p:spPr bwMode="auto">
            <a:xfrm>
              <a:off x="1890713" y="1717675"/>
              <a:ext cx="11112" cy="7938"/>
            </a:xfrm>
            <a:custGeom>
              <a:avLst/>
              <a:gdLst>
                <a:gd name="T0" fmla="*/ 2 w 5"/>
                <a:gd name="T1" fmla="*/ 3 h 3"/>
                <a:gd name="T2" fmla="*/ 3 w 5"/>
                <a:gd name="T3" fmla="*/ 3 h 3"/>
                <a:gd name="T4" fmla="*/ 4 w 5"/>
                <a:gd name="T5" fmla="*/ 3 h 3"/>
                <a:gd name="T6" fmla="*/ 5 w 5"/>
                <a:gd name="T7" fmla="*/ 2 h 3"/>
                <a:gd name="T8" fmla="*/ 5 w 5"/>
                <a:gd name="T9" fmla="*/ 1 h 3"/>
                <a:gd name="T10" fmla="*/ 4 w 5"/>
                <a:gd name="T11" fmla="*/ 1 h 3"/>
                <a:gd name="T12" fmla="*/ 3 w 5"/>
                <a:gd name="T13" fmla="*/ 1 h 3"/>
                <a:gd name="T14" fmla="*/ 2 w 5"/>
                <a:gd name="T15" fmla="*/ 0 h 3"/>
                <a:gd name="T16" fmla="*/ 2 w 5"/>
                <a:gd name="T17" fmla="*/ 1 h 3"/>
                <a:gd name="T18" fmla="*/ 1 w 5"/>
                <a:gd name="T19" fmla="*/ 1 h 3"/>
                <a:gd name="T20" fmla="*/ 0 w 5"/>
                <a:gd name="T21" fmla="*/ 1 h 3"/>
                <a:gd name="T22" fmla="*/ 0 w 5"/>
                <a:gd name="T23" fmla="*/ 2 h 3"/>
                <a:gd name="T24" fmla="*/ 1 w 5"/>
                <a:gd name="T25" fmla="*/ 3 h 3"/>
                <a:gd name="T26" fmla="*/ 2 w 5"/>
                <a:gd name="T27" fmla="*/ 3 h 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5"/>
                <a:gd name="T43" fmla="*/ 0 h 3"/>
                <a:gd name="T44" fmla="*/ 5 w 5"/>
                <a:gd name="T45" fmla="*/ 3 h 3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5" h="3">
                  <a:moveTo>
                    <a:pt x="2" y="3"/>
                  </a:moveTo>
                  <a:lnTo>
                    <a:pt x="3" y="3"/>
                  </a:lnTo>
                  <a:lnTo>
                    <a:pt x="4" y="3"/>
                  </a:lnTo>
                  <a:lnTo>
                    <a:pt x="5" y="2"/>
                  </a:lnTo>
                  <a:lnTo>
                    <a:pt x="5" y="1"/>
                  </a:lnTo>
                  <a:lnTo>
                    <a:pt x="4" y="1"/>
                  </a:lnTo>
                  <a:lnTo>
                    <a:pt x="3" y="1"/>
                  </a:lnTo>
                  <a:lnTo>
                    <a:pt x="2" y="0"/>
                  </a:lnTo>
                  <a:lnTo>
                    <a:pt x="2" y="1"/>
                  </a:lnTo>
                  <a:lnTo>
                    <a:pt x="1" y="1"/>
                  </a:lnTo>
                  <a:lnTo>
                    <a:pt x="0" y="1"/>
                  </a:lnTo>
                  <a:lnTo>
                    <a:pt x="0" y="2"/>
                  </a:lnTo>
                  <a:lnTo>
                    <a:pt x="1" y="3"/>
                  </a:lnTo>
                  <a:lnTo>
                    <a:pt x="2" y="3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7" name="Freeform 39"/>
            <p:cNvSpPr>
              <a:spLocks/>
            </p:cNvSpPr>
            <p:nvPr/>
          </p:nvSpPr>
          <p:spPr bwMode="auto">
            <a:xfrm>
              <a:off x="1762125" y="1898650"/>
              <a:ext cx="46038" cy="36513"/>
            </a:xfrm>
            <a:custGeom>
              <a:avLst/>
              <a:gdLst>
                <a:gd name="T0" fmla="*/ 1 w 22"/>
                <a:gd name="T1" fmla="*/ 0 h 17"/>
                <a:gd name="T2" fmla="*/ 0 w 22"/>
                <a:gd name="T3" fmla="*/ 17 h 17"/>
                <a:gd name="T4" fmla="*/ 22 w 22"/>
                <a:gd name="T5" fmla="*/ 2 h 17"/>
                <a:gd name="T6" fmla="*/ 1 w 22"/>
                <a:gd name="T7" fmla="*/ 0 h 1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2"/>
                <a:gd name="T13" fmla="*/ 0 h 17"/>
                <a:gd name="T14" fmla="*/ 22 w 22"/>
                <a:gd name="T15" fmla="*/ 17 h 1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2" h="17">
                  <a:moveTo>
                    <a:pt x="1" y="0"/>
                  </a:moveTo>
                  <a:lnTo>
                    <a:pt x="0" y="17"/>
                  </a:lnTo>
                  <a:lnTo>
                    <a:pt x="22" y="2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8" name="Freeform 40"/>
            <p:cNvSpPr>
              <a:spLocks/>
            </p:cNvSpPr>
            <p:nvPr/>
          </p:nvSpPr>
          <p:spPr bwMode="auto">
            <a:xfrm>
              <a:off x="1779588" y="1963738"/>
              <a:ext cx="174625" cy="26987"/>
            </a:xfrm>
            <a:custGeom>
              <a:avLst/>
              <a:gdLst>
                <a:gd name="T0" fmla="*/ 0 w 83"/>
                <a:gd name="T1" fmla="*/ 6 h 13"/>
                <a:gd name="T2" fmla="*/ 1 w 83"/>
                <a:gd name="T3" fmla="*/ 6 h 13"/>
                <a:gd name="T4" fmla="*/ 3 w 83"/>
                <a:gd name="T5" fmla="*/ 5 h 13"/>
                <a:gd name="T6" fmla="*/ 7 w 83"/>
                <a:gd name="T7" fmla="*/ 4 h 13"/>
                <a:gd name="T8" fmla="*/ 10 w 83"/>
                <a:gd name="T9" fmla="*/ 4 h 13"/>
                <a:gd name="T10" fmla="*/ 13 w 83"/>
                <a:gd name="T11" fmla="*/ 3 h 13"/>
                <a:gd name="T12" fmla="*/ 15 w 83"/>
                <a:gd name="T13" fmla="*/ 1 h 13"/>
                <a:gd name="T14" fmla="*/ 17 w 83"/>
                <a:gd name="T15" fmla="*/ 0 h 13"/>
                <a:gd name="T16" fmla="*/ 18 w 83"/>
                <a:gd name="T17" fmla="*/ 0 h 13"/>
                <a:gd name="T18" fmla="*/ 29 w 83"/>
                <a:gd name="T19" fmla="*/ 4 h 13"/>
                <a:gd name="T20" fmla="*/ 60 w 83"/>
                <a:gd name="T21" fmla="*/ 4 h 13"/>
                <a:gd name="T22" fmla="*/ 66 w 83"/>
                <a:gd name="T23" fmla="*/ 11 h 13"/>
                <a:gd name="T24" fmla="*/ 83 w 83"/>
                <a:gd name="T25" fmla="*/ 8 h 13"/>
                <a:gd name="T26" fmla="*/ 63 w 83"/>
                <a:gd name="T27" fmla="*/ 13 h 13"/>
                <a:gd name="T28" fmla="*/ 56 w 83"/>
                <a:gd name="T29" fmla="*/ 8 h 13"/>
                <a:gd name="T30" fmla="*/ 18 w 83"/>
                <a:gd name="T31" fmla="*/ 12 h 13"/>
                <a:gd name="T32" fmla="*/ 23 w 83"/>
                <a:gd name="T33" fmla="*/ 6 h 13"/>
                <a:gd name="T34" fmla="*/ 0 w 83"/>
                <a:gd name="T35" fmla="*/ 6 h 1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83"/>
                <a:gd name="T55" fmla="*/ 0 h 13"/>
                <a:gd name="T56" fmla="*/ 83 w 83"/>
                <a:gd name="T57" fmla="*/ 13 h 1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83" h="13">
                  <a:moveTo>
                    <a:pt x="0" y="6"/>
                  </a:moveTo>
                  <a:lnTo>
                    <a:pt x="1" y="6"/>
                  </a:lnTo>
                  <a:lnTo>
                    <a:pt x="3" y="5"/>
                  </a:lnTo>
                  <a:lnTo>
                    <a:pt x="7" y="4"/>
                  </a:lnTo>
                  <a:lnTo>
                    <a:pt x="10" y="4"/>
                  </a:lnTo>
                  <a:lnTo>
                    <a:pt x="13" y="3"/>
                  </a:lnTo>
                  <a:lnTo>
                    <a:pt x="15" y="1"/>
                  </a:lnTo>
                  <a:lnTo>
                    <a:pt x="17" y="0"/>
                  </a:lnTo>
                  <a:lnTo>
                    <a:pt x="18" y="0"/>
                  </a:lnTo>
                  <a:lnTo>
                    <a:pt x="29" y="4"/>
                  </a:lnTo>
                  <a:lnTo>
                    <a:pt x="60" y="4"/>
                  </a:lnTo>
                  <a:lnTo>
                    <a:pt x="66" y="11"/>
                  </a:lnTo>
                  <a:lnTo>
                    <a:pt x="83" y="8"/>
                  </a:lnTo>
                  <a:lnTo>
                    <a:pt x="63" y="13"/>
                  </a:lnTo>
                  <a:lnTo>
                    <a:pt x="56" y="8"/>
                  </a:lnTo>
                  <a:lnTo>
                    <a:pt x="18" y="12"/>
                  </a:lnTo>
                  <a:lnTo>
                    <a:pt x="23" y="6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9" name="Freeform 41"/>
            <p:cNvSpPr>
              <a:spLocks/>
            </p:cNvSpPr>
            <p:nvPr/>
          </p:nvSpPr>
          <p:spPr bwMode="auto">
            <a:xfrm>
              <a:off x="1958975" y="1981200"/>
              <a:ext cx="42863" cy="7938"/>
            </a:xfrm>
            <a:custGeom>
              <a:avLst/>
              <a:gdLst>
                <a:gd name="T0" fmla="*/ 0 w 20"/>
                <a:gd name="T1" fmla="*/ 4 h 4"/>
                <a:gd name="T2" fmla="*/ 1 w 20"/>
                <a:gd name="T3" fmla="*/ 4 h 4"/>
                <a:gd name="T4" fmla="*/ 3 w 20"/>
                <a:gd name="T5" fmla="*/ 4 h 4"/>
                <a:gd name="T6" fmla="*/ 5 w 20"/>
                <a:gd name="T7" fmla="*/ 3 h 4"/>
                <a:gd name="T8" fmla="*/ 8 w 20"/>
                <a:gd name="T9" fmla="*/ 2 h 4"/>
                <a:gd name="T10" fmla="*/ 11 w 20"/>
                <a:gd name="T11" fmla="*/ 2 h 4"/>
                <a:gd name="T12" fmla="*/ 13 w 20"/>
                <a:gd name="T13" fmla="*/ 0 h 4"/>
                <a:gd name="T14" fmla="*/ 15 w 20"/>
                <a:gd name="T15" fmla="*/ 0 h 4"/>
                <a:gd name="T16" fmla="*/ 20 w 20"/>
                <a:gd name="T17" fmla="*/ 3 h 4"/>
                <a:gd name="T18" fmla="*/ 0 w 20"/>
                <a:gd name="T19" fmla="*/ 4 h 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0"/>
                <a:gd name="T31" fmla="*/ 0 h 4"/>
                <a:gd name="T32" fmla="*/ 20 w 20"/>
                <a:gd name="T33" fmla="*/ 4 h 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0" h="4">
                  <a:moveTo>
                    <a:pt x="0" y="4"/>
                  </a:moveTo>
                  <a:lnTo>
                    <a:pt x="1" y="4"/>
                  </a:lnTo>
                  <a:lnTo>
                    <a:pt x="3" y="4"/>
                  </a:lnTo>
                  <a:lnTo>
                    <a:pt x="5" y="3"/>
                  </a:lnTo>
                  <a:lnTo>
                    <a:pt x="8" y="2"/>
                  </a:lnTo>
                  <a:lnTo>
                    <a:pt x="11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20" y="3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0" name="Freeform 42"/>
            <p:cNvSpPr>
              <a:spLocks/>
            </p:cNvSpPr>
            <p:nvPr/>
          </p:nvSpPr>
          <p:spPr bwMode="auto">
            <a:xfrm>
              <a:off x="1747838" y="1741488"/>
              <a:ext cx="73025" cy="80962"/>
            </a:xfrm>
            <a:custGeom>
              <a:avLst/>
              <a:gdLst>
                <a:gd name="T0" fmla="*/ 23 w 34"/>
                <a:gd name="T1" fmla="*/ 0 h 37"/>
                <a:gd name="T2" fmla="*/ 0 w 34"/>
                <a:gd name="T3" fmla="*/ 37 h 37"/>
                <a:gd name="T4" fmla="*/ 24 w 34"/>
                <a:gd name="T5" fmla="*/ 6 h 37"/>
                <a:gd name="T6" fmla="*/ 31 w 34"/>
                <a:gd name="T7" fmla="*/ 13 h 37"/>
                <a:gd name="T8" fmla="*/ 34 w 34"/>
                <a:gd name="T9" fmla="*/ 9 h 37"/>
                <a:gd name="T10" fmla="*/ 23 w 34"/>
                <a:gd name="T11" fmla="*/ 0 h 3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4"/>
                <a:gd name="T19" fmla="*/ 0 h 37"/>
                <a:gd name="T20" fmla="*/ 34 w 34"/>
                <a:gd name="T21" fmla="*/ 37 h 3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4" h="37">
                  <a:moveTo>
                    <a:pt x="23" y="0"/>
                  </a:moveTo>
                  <a:lnTo>
                    <a:pt x="0" y="37"/>
                  </a:lnTo>
                  <a:lnTo>
                    <a:pt x="24" y="6"/>
                  </a:lnTo>
                  <a:lnTo>
                    <a:pt x="31" y="13"/>
                  </a:lnTo>
                  <a:lnTo>
                    <a:pt x="34" y="9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1" name="Freeform 43"/>
            <p:cNvSpPr>
              <a:spLocks/>
            </p:cNvSpPr>
            <p:nvPr/>
          </p:nvSpPr>
          <p:spPr bwMode="auto">
            <a:xfrm>
              <a:off x="1727200" y="1827213"/>
              <a:ext cx="57150" cy="60325"/>
            </a:xfrm>
            <a:custGeom>
              <a:avLst/>
              <a:gdLst>
                <a:gd name="T0" fmla="*/ 0 w 27"/>
                <a:gd name="T1" fmla="*/ 0 h 28"/>
                <a:gd name="T2" fmla="*/ 22 w 27"/>
                <a:gd name="T3" fmla="*/ 28 h 28"/>
                <a:gd name="T4" fmla="*/ 27 w 27"/>
                <a:gd name="T5" fmla="*/ 20 h 28"/>
                <a:gd name="T6" fmla="*/ 0 w 27"/>
                <a:gd name="T7" fmla="*/ 0 h 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7"/>
                <a:gd name="T13" fmla="*/ 0 h 28"/>
                <a:gd name="T14" fmla="*/ 27 w 27"/>
                <a:gd name="T15" fmla="*/ 28 h 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7" h="28">
                  <a:moveTo>
                    <a:pt x="0" y="0"/>
                  </a:moveTo>
                  <a:lnTo>
                    <a:pt x="22" y="28"/>
                  </a:lnTo>
                  <a:lnTo>
                    <a:pt x="27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2" name="Rectangle 44"/>
            <p:cNvSpPr>
              <a:spLocks noChangeArrowheads="1"/>
            </p:cNvSpPr>
            <p:nvPr/>
          </p:nvSpPr>
          <p:spPr bwMode="auto">
            <a:xfrm>
              <a:off x="1727200" y="1851025"/>
              <a:ext cx="6350" cy="112713"/>
            </a:xfrm>
            <a:prstGeom prst="rect">
              <a:avLst/>
            </a:prstGeom>
            <a:solidFill>
              <a:srgbClr val="7F7F7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3" name="Freeform 45"/>
            <p:cNvSpPr>
              <a:spLocks/>
            </p:cNvSpPr>
            <p:nvPr/>
          </p:nvSpPr>
          <p:spPr bwMode="auto">
            <a:xfrm>
              <a:off x="1897063" y="1749425"/>
              <a:ext cx="17462" cy="203200"/>
            </a:xfrm>
            <a:custGeom>
              <a:avLst/>
              <a:gdLst>
                <a:gd name="T0" fmla="*/ 8 w 8"/>
                <a:gd name="T1" fmla="*/ 94 h 94"/>
                <a:gd name="T2" fmla="*/ 0 w 8"/>
                <a:gd name="T3" fmla="*/ 0 h 94"/>
                <a:gd name="T4" fmla="*/ 0 w 8"/>
                <a:gd name="T5" fmla="*/ 8 h 94"/>
                <a:gd name="T6" fmla="*/ 7 w 8"/>
                <a:gd name="T7" fmla="*/ 94 h 94"/>
                <a:gd name="T8" fmla="*/ 8 w 8"/>
                <a:gd name="T9" fmla="*/ 94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"/>
                <a:gd name="T16" fmla="*/ 0 h 94"/>
                <a:gd name="T17" fmla="*/ 8 w 8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" h="94">
                  <a:moveTo>
                    <a:pt x="8" y="94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7" y="94"/>
                  </a:lnTo>
                  <a:lnTo>
                    <a:pt x="8" y="94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4" name="Freeform 46"/>
            <p:cNvSpPr>
              <a:spLocks/>
            </p:cNvSpPr>
            <p:nvPr/>
          </p:nvSpPr>
          <p:spPr bwMode="auto">
            <a:xfrm>
              <a:off x="1644650" y="1809750"/>
              <a:ext cx="69850" cy="49213"/>
            </a:xfrm>
            <a:custGeom>
              <a:avLst/>
              <a:gdLst>
                <a:gd name="T0" fmla="*/ 0 w 33"/>
                <a:gd name="T1" fmla="*/ 23 h 23"/>
                <a:gd name="T2" fmla="*/ 33 w 33"/>
                <a:gd name="T3" fmla="*/ 0 h 23"/>
                <a:gd name="T4" fmla="*/ 33 w 33"/>
                <a:gd name="T5" fmla="*/ 6 h 23"/>
                <a:gd name="T6" fmla="*/ 0 w 33"/>
                <a:gd name="T7" fmla="*/ 23 h 2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3"/>
                <a:gd name="T13" fmla="*/ 0 h 23"/>
                <a:gd name="T14" fmla="*/ 33 w 33"/>
                <a:gd name="T15" fmla="*/ 23 h 2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3" h="23">
                  <a:moveTo>
                    <a:pt x="0" y="23"/>
                  </a:moveTo>
                  <a:lnTo>
                    <a:pt x="33" y="0"/>
                  </a:lnTo>
                  <a:lnTo>
                    <a:pt x="33" y="6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5" name="Freeform 48"/>
            <p:cNvSpPr>
              <a:spLocks/>
            </p:cNvSpPr>
            <p:nvPr/>
          </p:nvSpPr>
          <p:spPr bwMode="auto">
            <a:xfrm>
              <a:off x="1681163" y="1966913"/>
              <a:ext cx="74612" cy="20637"/>
            </a:xfrm>
            <a:custGeom>
              <a:avLst/>
              <a:gdLst>
                <a:gd name="T0" fmla="*/ 0 w 35"/>
                <a:gd name="T1" fmla="*/ 7 h 9"/>
                <a:gd name="T2" fmla="*/ 1 w 35"/>
                <a:gd name="T3" fmla="*/ 6 h 9"/>
                <a:gd name="T4" fmla="*/ 2 w 35"/>
                <a:gd name="T5" fmla="*/ 6 h 9"/>
                <a:gd name="T6" fmla="*/ 5 w 35"/>
                <a:gd name="T7" fmla="*/ 5 h 9"/>
                <a:gd name="T8" fmla="*/ 7 w 35"/>
                <a:gd name="T9" fmla="*/ 3 h 9"/>
                <a:gd name="T10" fmla="*/ 9 w 35"/>
                <a:gd name="T11" fmla="*/ 2 h 9"/>
                <a:gd name="T12" fmla="*/ 12 w 35"/>
                <a:gd name="T13" fmla="*/ 1 h 9"/>
                <a:gd name="T14" fmla="*/ 13 w 35"/>
                <a:gd name="T15" fmla="*/ 0 h 9"/>
                <a:gd name="T16" fmla="*/ 15 w 35"/>
                <a:gd name="T17" fmla="*/ 0 h 9"/>
                <a:gd name="T18" fmla="*/ 16 w 35"/>
                <a:gd name="T19" fmla="*/ 0 h 9"/>
                <a:gd name="T20" fmla="*/ 17 w 35"/>
                <a:gd name="T21" fmla="*/ 1 h 9"/>
                <a:gd name="T22" fmla="*/ 18 w 35"/>
                <a:gd name="T23" fmla="*/ 1 h 9"/>
                <a:gd name="T24" fmla="*/ 21 w 35"/>
                <a:gd name="T25" fmla="*/ 2 h 9"/>
                <a:gd name="T26" fmla="*/ 23 w 35"/>
                <a:gd name="T27" fmla="*/ 2 h 9"/>
                <a:gd name="T28" fmla="*/ 25 w 35"/>
                <a:gd name="T29" fmla="*/ 3 h 9"/>
                <a:gd name="T30" fmla="*/ 27 w 35"/>
                <a:gd name="T31" fmla="*/ 3 h 9"/>
                <a:gd name="T32" fmla="*/ 35 w 35"/>
                <a:gd name="T33" fmla="*/ 2 h 9"/>
                <a:gd name="T34" fmla="*/ 29 w 35"/>
                <a:gd name="T35" fmla="*/ 9 h 9"/>
                <a:gd name="T36" fmla="*/ 24 w 35"/>
                <a:gd name="T37" fmla="*/ 5 h 9"/>
                <a:gd name="T38" fmla="*/ 12 w 35"/>
                <a:gd name="T39" fmla="*/ 6 h 9"/>
                <a:gd name="T40" fmla="*/ 14 w 35"/>
                <a:gd name="T41" fmla="*/ 3 h 9"/>
                <a:gd name="T42" fmla="*/ 0 w 35"/>
                <a:gd name="T43" fmla="*/ 7 h 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35"/>
                <a:gd name="T67" fmla="*/ 0 h 9"/>
                <a:gd name="T68" fmla="*/ 35 w 35"/>
                <a:gd name="T69" fmla="*/ 9 h 9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35" h="9">
                  <a:moveTo>
                    <a:pt x="0" y="7"/>
                  </a:moveTo>
                  <a:lnTo>
                    <a:pt x="1" y="6"/>
                  </a:lnTo>
                  <a:lnTo>
                    <a:pt x="2" y="6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2"/>
                  </a:lnTo>
                  <a:lnTo>
                    <a:pt x="12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6" y="0"/>
                  </a:lnTo>
                  <a:lnTo>
                    <a:pt x="17" y="1"/>
                  </a:lnTo>
                  <a:lnTo>
                    <a:pt x="18" y="1"/>
                  </a:lnTo>
                  <a:lnTo>
                    <a:pt x="21" y="2"/>
                  </a:lnTo>
                  <a:lnTo>
                    <a:pt x="23" y="2"/>
                  </a:lnTo>
                  <a:lnTo>
                    <a:pt x="25" y="3"/>
                  </a:lnTo>
                  <a:lnTo>
                    <a:pt x="27" y="3"/>
                  </a:lnTo>
                  <a:lnTo>
                    <a:pt x="35" y="2"/>
                  </a:lnTo>
                  <a:lnTo>
                    <a:pt x="29" y="9"/>
                  </a:lnTo>
                  <a:lnTo>
                    <a:pt x="24" y="5"/>
                  </a:lnTo>
                  <a:lnTo>
                    <a:pt x="12" y="6"/>
                  </a:lnTo>
                  <a:lnTo>
                    <a:pt x="14" y="3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" name="Freeform 49"/>
            <p:cNvSpPr>
              <a:spLocks/>
            </p:cNvSpPr>
            <p:nvPr/>
          </p:nvSpPr>
          <p:spPr bwMode="auto">
            <a:xfrm>
              <a:off x="1582738" y="1649413"/>
              <a:ext cx="466725" cy="352425"/>
            </a:xfrm>
            <a:custGeom>
              <a:avLst/>
              <a:gdLst>
                <a:gd name="T0" fmla="*/ 171 w 220"/>
                <a:gd name="T1" fmla="*/ 147 h 163"/>
                <a:gd name="T2" fmla="*/ 161 w 220"/>
                <a:gd name="T3" fmla="*/ 149 h 163"/>
                <a:gd name="T4" fmla="*/ 156 w 220"/>
                <a:gd name="T5" fmla="*/ 97 h 163"/>
                <a:gd name="T6" fmla="*/ 147 w 220"/>
                <a:gd name="T7" fmla="*/ 139 h 163"/>
                <a:gd name="T8" fmla="*/ 130 w 220"/>
                <a:gd name="T9" fmla="*/ 140 h 163"/>
                <a:gd name="T10" fmla="*/ 118 w 220"/>
                <a:gd name="T11" fmla="*/ 138 h 163"/>
                <a:gd name="T12" fmla="*/ 110 w 220"/>
                <a:gd name="T13" fmla="*/ 122 h 163"/>
                <a:gd name="T14" fmla="*/ 102 w 220"/>
                <a:gd name="T15" fmla="*/ 111 h 163"/>
                <a:gd name="T16" fmla="*/ 101 w 220"/>
                <a:gd name="T17" fmla="*/ 98 h 163"/>
                <a:gd name="T18" fmla="*/ 106 w 220"/>
                <a:gd name="T19" fmla="*/ 89 h 163"/>
                <a:gd name="T20" fmla="*/ 124 w 220"/>
                <a:gd name="T21" fmla="*/ 67 h 163"/>
                <a:gd name="T22" fmla="*/ 110 w 220"/>
                <a:gd name="T23" fmla="*/ 64 h 163"/>
                <a:gd name="T24" fmla="*/ 101 w 220"/>
                <a:gd name="T25" fmla="*/ 42 h 163"/>
                <a:gd name="T26" fmla="*/ 98 w 220"/>
                <a:gd name="T27" fmla="*/ 18 h 163"/>
                <a:gd name="T28" fmla="*/ 120 w 220"/>
                <a:gd name="T29" fmla="*/ 25 h 163"/>
                <a:gd name="T30" fmla="*/ 135 w 220"/>
                <a:gd name="T31" fmla="*/ 33 h 163"/>
                <a:gd name="T32" fmla="*/ 130 w 220"/>
                <a:gd name="T33" fmla="*/ 60 h 163"/>
                <a:gd name="T34" fmla="*/ 142 w 220"/>
                <a:gd name="T35" fmla="*/ 45 h 163"/>
                <a:gd name="T36" fmla="*/ 153 w 220"/>
                <a:gd name="T37" fmla="*/ 62 h 163"/>
                <a:gd name="T38" fmla="*/ 157 w 220"/>
                <a:gd name="T39" fmla="*/ 39 h 163"/>
                <a:gd name="T40" fmla="*/ 169 w 220"/>
                <a:gd name="T41" fmla="*/ 40 h 163"/>
                <a:gd name="T42" fmla="*/ 192 w 220"/>
                <a:gd name="T43" fmla="*/ 47 h 163"/>
                <a:gd name="T44" fmla="*/ 189 w 220"/>
                <a:gd name="T45" fmla="*/ 90 h 163"/>
                <a:gd name="T46" fmla="*/ 205 w 220"/>
                <a:gd name="T47" fmla="*/ 82 h 163"/>
                <a:gd name="T48" fmla="*/ 220 w 220"/>
                <a:gd name="T49" fmla="*/ 50 h 163"/>
                <a:gd name="T50" fmla="*/ 219 w 220"/>
                <a:gd name="T51" fmla="*/ 18 h 163"/>
                <a:gd name="T52" fmla="*/ 210 w 220"/>
                <a:gd name="T53" fmla="*/ 7 h 163"/>
                <a:gd name="T54" fmla="*/ 198 w 220"/>
                <a:gd name="T55" fmla="*/ 34 h 163"/>
                <a:gd name="T56" fmla="*/ 179 w 220"/>
                <a:gd name="T57" fmla="*/ 28 h 163"/>
                <a:gd name="T58" fmla="*/ 145 w 220"/>
                <a:gd name="T59" fmla="*/ 17 h 163"/>
                <a:gd name="T60" fmla="*/ 111 w 220"/>
                <a:gd name="T61" fmla="*/ 6 h 163"/>
                <a:gd name="T62" fmla="*/ 94 w 220"/>
                <a:gd name="T63" fmla="*/ 0 h 163"/>
                <a:gd name="T64" fmla="*/ 80 w 220"/>
                <a:gd name="T65" fmla="*/ 11 h 163"/>
                <a:gd name="T66" fmla="*/ 76 w 220"/>
                <a:gd name="T67" fmla="*/ 15 h 163"/>
                <a:gd name="T68" fmla="*/ 74 w 220"/>
                <a:gd name="T69" fmla="*/ 36 h 163"/>
                <a:gd name="T70" fmla="*/ 84 w 220"/>
                <a:gd name="T71" fmla="*/ 42 h 163"/>
                <a:gd name="T72" fmla="*/ 87 w 220"/>
                <a:gd name="T73" fmla="*/ 30 h 163"/>
                <a:gd name="T74" fmla="*/ 90 w 220"/>
                <a:gd name="T75" fmla="*/ 52 h 163"/>
                <a:gd name="T76" fmla="*/ 85 w 220"/>
                <a:gd name="T77" fmla="*/ 51 h 163"/>
                <a:gd name="T78" fmla="*/ 79 w 220"/>
                <a:gd name="T79" fmla="*/ 70 h 163"/>
                <a:gd name="T80" fmla="*/ 75 w 220"/>
                <a:gd name="T81" fmla="*/ 78 h 163"/>
                <a:gd name="T82" fmla="*/ 48 w 220"/>
                <a:gd name="T83" fmla="*/ 82 h 163"/>
                <a:gd name="T84" fmla="*/ 26 w 220"/>
                <a:gd name="T85" fmla="*/ 99 h 163"/>
                <a:gd name="T86" fmla="*/ 35 w 220"/>
                <a:gd name="T87" fmla="*/ 108 h 163"/>
                <a:gd name="T88" fmla="*/ 49 w 220"/>
                <a:gd name="T89" fmla="*/ 105 h 163"/>
                <a:gd name="T90" fmla="*/ 47 w 220"/>
                <a:gd name="T91" fmla="*/ 137 h 163"/>
                <a:gd name="T92" fmla="*/ 35 w 220"/>
                <a:gd name="T93" fmla="*/ 146 h 163"/>
                <a:gd name="T94" fmla="*/ 24 w 220"/>
                <a:gd name="T95" fmla="*/ 149 h 163"/>
                <a:gd name="T96" fmla="*/ 13 w 220"/>
                <a:gd name="T97" fmla="*/ 153 h 163"/>
                <a:gd name="T98" fmla="*/ 6 w 220"/>
                <a:gd name="T99" fmla="*/ 156 h 163"/>
                <a:gd name="T100" fmla="*/ 1 w 220"/>
                <a:gd name="T101" fmla="*/ 163 h 163"/>
                <a:gd name="T102" fmla="*/ 42 w 220"/>
                <a:gd name="T103" fmla="*/ 163 h 163"/>
                <a:gd name="T104" fmla="*/ 120 w 220"/>
                <a:gd name="T105" fmla="*/ 163 h 163"/>
                <a:gd name="T106" fmla="*/ 192 w 220"/>
                <a:gd name="T107" fmla="*/ 163 h 163"/>
                <a:gd name="T108" fmla="*/ 217 w 220"/>
                <a:gd name="T109" fmla="*/ 162 h 163"/>
                <a:gd name="T110" fmla="*/ 205 w 220"/>
                <a:gd name="T111" fmla="*/ 154 h 163"/>
                <a:gd name="T112" fmla="*/ 192 w 220"/>
                <a:gd name="T113" fmla="*/ 149 h 163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220"/>
                <a:gd name="T172" fmla="*/ 0 h 163"/>
                <a:gd name="T173" fmla="*/ 220 w 220"/>
                <a:gd name="T174" fmla="*/ 163 h 163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220" h="163">
                  <a:moveTo>
                    <a:pt x="181" y="146"/>
                  </a:moveTo>
                  <a:lnTo>
                    <a:pt x="179" y="146"/>
                  </a:lnTo>
                  <a:lnTo>
                    <a:pt x="178" y="146"/>
                  </a:lnTo>
                  <a:lnTo>
                    <a:pt x="176" y="146"/>
                  </a:lnTo>
                  <a:lnTo>
                    <a:pt x="175" y="147"/>
                  </a:lnTo>
                  <a:lnTo>
                    <a:pt x="174" y="147"/>
                  </a:lnTo>
                  <a:lnTo>
                    <a:pt x="172" y="147"/>
                  </a:lnTo>
                  <a:lnTo>
                    <a:pt x="171" y="147"/>
                  </a:lnTo>
                  <a:lnTo>
                    <a:pt x="169" y="149"/>
                  </a:lnTo>
                  <a:lnTo>
                    <a:pt x="168" y="149"/>
                  </a:lnTo>
                  <a:lnTo>
                    <a:pt x="166" y="149"/>
                  </a:lnTo>
                  <a:lnTo>
                    <a:pt x="165" y="149"/>
                  </a:lnTo>
                  <a:lnTo>
                    <a:pt x="164" y="149"/>
                  </a:lnTo>
                  <a:lnTo>
                    <a:pt x="162" y="149"/>
                  </a:lnTo>
                  <a:lnTo>
                    <a:pt x="161" y="149"/>
                  </a:lnTo>
                  <a:lnTo>
                    <a:pt x="159" y="147"/>
                  </a:lnTo>
                  <a:lnTo>
                    <a:pt x="159" y="146"/>
                  </a:lnTo>
                  <a:lnTo>
                    <a:pt x="159" y="142"/>
                  </a:lnTo>
                  <a:lnTo>
                    <a:pt x="158" y="136"/>
                  </a:lnTo>
                  <a:lnTo>
                    <a:pt x="158" y="127"/>
                  </a:lnTo>
                  <a:lnTo>
                    <a:pt x="157" y="118"/>
                  </a:lnTo>
                  <a:lnTo>
                    <a:pt x="157" y="108"/>
                  </a:lnTo>
                  <a:lnTo>
                    <a:pt x="156" y="97"/>
                  </a:lnTo>
                  <a:lnTo>
                    <a:pt x="155" y="86"/>
                  </a:lnTo>
                  <a:lnTo>
                    <a:pt x="145" y="86"/>
                  </a:lnTo>
                  <a:lnTo>
                    <a:pt x="147" y="105"/>
                  </a:lnTo>
                  <a:lnTo>
                    <a:pt x="148" y="121"/>
                  </a:lnTo>
                  <a:lnTo>
                    <a:pt x="148" y="134"/>
                  </a:lnTo>
                  <a:lnTo>
                    <a:pt x="149" y="138"/>
                  </a:lnTo>
                  <a:lnTo>
                    <a:pt x="148" y="139"/>
                  </a:lnTo>
                  <a:lnTo>
                    <a:pt x="147" y="139"/>
                  </a:lnTo>
                  <a:lnTo>
                    <a:pt x="145" y="139"/>
                  </a:lnTo>
                  <a:lnTo>
                    <a:pt x="144" y="139"/>
                  </a:lnTo>
                  <a:lnTo>
                    <a:pt x="142" y="139"/>
                  </a:lnTo>
                  <a:lnTo>
                    <a:pt x="139" y="140"/>
                  </a:lnTo>
                  <a:lnTo>
                    <a:pt x="137" y="140"/>
                  </a:lnTo>
                  <a:lnTo>
                    <a:pt x="135" y="140"/>
                  </a:lnTo>
                  <a:lnTo>
                    <a:pt x="132" y="140"/>
                  </a:lnTo>
                  <a:lnTo>
                    <a:pt x="130" y="140"/>
                  </a:lnTo>
                  <a:lnTo>
                    <a:pt x="127" y="140"/>
                  </a:lnTo>
                  <a:lnTo>
                    <a:pt x="124" y="142"/>
                  </a:lnTo>
                  <a:lnTo>
                    <a:pt x="122" y="142"/>
                  </a:lnTo>
                  <a:lnTo>
                    <a:pt x="121" y="142"/>
                  </a:lnTo>
                  <a:lnTo>
                    <a:pt x="119" y="142"/>
                  </a:lnTo>
                  <a:lnTo>
                    <a:pt x="118" y="140"/>
                  </a:lnTo>
                  <a:lnTo>
                    <a:pt x="118" y="139"/>
                  </a:lnTo>
                  <a:lnTo>
                    <a:pt x="118" y="138"/>
                  </a:lnTo>
                  <a:lnTo>
                    <a:pt x="117" y="137"/>
                  </a:lnTo>
                  <a:lnTo>
                    <a:pt x="117" y="136"/>
                  </a:lnTo>
                  <a:lnTo>
                    <a:pt x="116" y="135"/>
                  </a:lnTo>
                  <a:lnTo>
                    <a:pt x="115" y="134"/>
                  </a:lnTo>
                  <a:lnTo>
                    <a:pt x="113" y="134"/>
                  </a:lnTo>
                  <a:lnTo>
                    <a:pt x="110" y="133"/>
                  </a:lnTo>
                  <a:lnTo>
                    <a:pt x="110" y="128"/>
                  </a:lnTo>
                  <a:lnTo>
                    <a:pt x="110" y="122"/>
                  </a:lnTo>
                  <a:lnTo>
                    <a:pt x="110" y="118"/>
                  </a:lnTo>
                  <a:lnTo>
                    <a:pt x="110" y="114"/>
                  </a:lnTo>
                  <a:lnTo>
                    <a:pt x="109" y="112"/>
                  </a:lnTo>
                  <a:lnTo>
                    <a:pt x="107" y="112"/>
                  </a:lnTo>
                  <a:lnTo>
                    <a:pt x="106" y="112"/>
                  </a:lnTo>
                  <a:lnTo>
                    <a:pt x="105" y="111"/>
                  </a:lnTo>
                  <a:lnTo>
                    <a:pt x="103" y="111"/>
                  </a:lnTo>
                  <a:lnTo>
                    <a:pt x="102" y="111"/>
                  </a:lnTo>
                  <a:lnTo>
                    <a:pt x="100" y="111"/>
                  </a:lnTo>
                  <a:lnTo>
                    <a:pt x="99" y="111"/>
                  </a:lnTo>
                  <a:lnTo>
                    <a:pt x="104" y="101"/>
                  </a:lnTo>
                  <a:lnTo>
                    <a:pt x="103" y="101"/>
                  </a:lnTo>
                  <a:lnTo>
                    <a:pt x="103" y="100"/>
                  </a:lnTo>
                  <a:lnTo>
                    <a:pt x="102" y="100"/>
                  </a:lnTo>
                  <a:lnTo>
                    <a:pt x="102" y="99"/>
                  </a:lnTo>
                  <a:lnTo>
                    <a:pt x="101" y="98"/>
                  </a:lnTo>
                  <a:lnTo>
                    <a:pt x="100" y="98"/>
                  </a:lnTo>
                  <a:lnTo>
                    <a:pt x="99" y="97"/>
                  </a:lnTo>
                  <a:lnTo>
                    <a:pt x="100" y="97"/>
                  </a:lnTo>
                  <a:lnTo>
                    <a:pt x="100" y="96"/>
                  </a:lnTo>
                  <a:lnTo>
                    <a:pt x="101" y="94"/>
                  </a:lnTo>
                  <a:lnTo>
                    <a:pt x="102" y="93"/>
                  </a:lnTo>
                  <a:lnTo>
                    <a:pt x="104" y="91"/>
                  </a:lnTo>
                  <a:lnTo>
                    <a:pt x="106" y="89"/>
                  </a:lnTo>
                  <a:lnTo>
                    <a:pt x="108" y="87"/>
                  </a:lnTo>
                  <a:lnTo>
                    <a:pt x="110" y="85"/>
                  </a:lnTo>
                  <a:lnTo>
                    <a:pt x="112" y="81"/>
                  </a:lnTo>
                  <a:lnTo>
                    <a:pt x="114" y="79"/>
                  </a:lnTo>
                  <a:lnTo>
                    <a:pt x="117" y="75"/>
                  </a:lnTo>
                  <a:lnTo>
                    <a:pt x="120" y="72"/>
                  </a:lnTo>
                  <a:lnTo>
                    <a:pt x="122" y="69"/>
                  </a:lnTo>
                  <a:lnTo>
                    <a:pt x="124" y="67"/>
                  </a:lnTo>
                  <a:lnTo>
                    <a:pt x="127" y="63"/>
                  </a:lnTo>
                  <a:lnTo>
                    <a:pt x="130" y="60"/>
                  </a:lnTo>
                  <a:lnTo>
                    <a:pt x="119" y="60"/>
                  </a:lnTo>
                  <a:lnTo>
                    <a:pt x="99" y="83"/>
                  </a:lnTo>
                  <a:lnTo>
                    <a:pt x="102" y="80"/>
                  </a:lnTo>
                  <a:lnTo>
                    <a:pt x="104" y="74"/>
                  </a:lnTo>
                  <a:lnTo>
                    <a:pt x="107" y="69"/>
                  </a:lnTo>
                  <a:lnTo>
                    <a:pt x="110" y="64"/>
                  </a:lnTo>
                  <a:lnTo>
                    <a:pt x="112" y="58"/>
                  </a:lnTo>
                  <a:lnTo>
                    <a:pt x="114" y="56"/>
                  </a:lnTo>
                  <a:lnTo>
                    <a:pt x="115" y="52"/>
                  </a:lnTo>
                  <a:lnTo>
                    <a:pt x="116" y="51"/>
                  </a:lnTo>
                  <a:lnTo>
                    <a:pt x="103" y="40"/>
                  </a:lnTo>
                  <a:lnTo>
                    <a:pt x="102" y="40"/>
                  </a:lnTo>
                  <a:lnTo>
                    <a:pt x="101" y="41"/>
                  </a:lnTo>
                  <a:lnTo>
                    <a:pt x="101" y="42"/>
                  </a:lnTo>
                  <a:lnTo>
                    <a:pt x="100" y="42"/>
                  </a:lnTo>
                  <a:lnTo>
                    <a:pt x="100" y="43"/>
                  </a:lnTo>
                  <a:lnTo>
                    <a:pt x="99" y="44"/>
                  </a:lnTo>
                  <a:lnTo>
                    <a:pt x="98" y="45"/>
                  </a:lnTo>
                  <a:lnTo>
                    <a:pt x="96" y="17"/>
                  </a:lnTo>
                  <a:lnTo>
                    <a:pt x="96" y="18"/>
                  </a:lnTo>
                  <a:lnTo>
                    <a:pt x="97" y="18"/>
                  </a:lnTo>
                  <a:lnTo>
                    <a:pt x="98" y="18"/>
                  </a:lnTo>
                  <a:lnTo>
                    <a:pt x="100" y="18"/>
                  </a:lnTo>
                  <a:lnTo>
                    <a:pt x="102" y="19"/>
                  </a:lnTo>
                  <a:lnTo>
                    <a:pt x="105" y="21"/>
                  </a:lnTo>
                  <a:lnTo>
                    <a:pt x="108" y="21"/>
                  </a:lnTo>
                  <a:lnTo>
                    <a:pt x="110" y="22"/>
                  </a:lnTo>
                  <a:lnTo>
                    <a:pt x="113" y="23"/>
                  </a:lnTo>
                  <a:lnTo>
                    <a:pt x="116" y="24"/>
                  </a:lnTo>
                  <a:lnTo>
                    <a:pt x="120" y="25"/>
                  </a:lnTo>
                  <a:lnTo>
                    <a:pt x="122" y="25"/>
                  </a:lnTo>
                  <a:lnTo>
                    <a:pt x="125" y="26"/>
                  </a:lnTo>
                  <a:lnTo>
                    <a:pt x="128" y="27"/>
                  </a:lnTo>
                  <a:lnTo>
                    <a:pt x="131" y="28"/>
                  </a:lnTo>
                  <a:lnTo>
                    <a:pt x="134" y="29"/>
                  </a:lnTo>
                  <a:lnTo>
                    <a:pt x="134" y="30"/>
                  </a:lnTo>
                  <a:lnTo>
                    <a:pt x="134" y="32"/>
                  </a:lnTo>
                  <a:lnTo>
                    <a:pt x="135" y="33"/>
                  </a:lnTo>
                  <a:lnTo>
                    <a:pt x="136" y="34"/>
                  </a:lnTo>
                  <a:lnTo>
                    <a:pt x="137" y="34"/>
                  </a:lnTo>
                  <a:lnTo>
                    <a:pt x="137" y="35"/>
                  </a:lnTo>
                  <a:lnTo>
                    <a:pt x="138" y="35"/>
                  </a:lnTo>
                  <a:lnTo>
                    <a:pt x="139" y="35"/>
                  </a:lnTo>
                  <a:lnTo>
                    <a:pt x="140" y="35"/>
                  </a:lnTo>
                  <a:lnTo>
                    <a:pt x="119" y="60"/>
                  </a:lnTo>
                  <a:lnTo>
                    <a:pt x="130" y="60"/>
                  </a:lnTo>
                  <a:lnTo>
                    <a:pt x="132" y="58"/>
                  </a:lnTo>
                  <a:lnTo>
                    <a:pt x="134" y="56"/>
                  </a:lnTo>
                  <a:lnTo>
                    <a:pt x="136" y="53"/>
                  </a:lnTo>
                  <a:lnTo>
                    <a:pt x="137" y="52"/>
                  </a:lnTo>
                  <a:lnTo>
                    <a:pt x="138" y="50"/>
                  </a:lnTo>
                  <a:lnTo>
                    <a:pt x="139" y="49"/>
                  </a:lnTo>
                  <a:lnTo>
                    <a:pt x="140" y="46"/>
                  </a:lnTo>
                  <a:lnTo>
                    <a:pt x="142" y="45"/>
                  </a:lnTo>
                  <a:lnTo>
                    <a:pt x="142" y="51"/>
                  </a:lnTo>
                  <a:lnTo>
                    <a:pt x="143" y="60"/>
                  </a:lnTo>
                  <a:lnTo>
                    <a:pt x="144" y="72"/>
                  </a:lnTo>
                  <a:lnTo>
                    <a:pt x="145" y="86"/>
                  </a:lnTo>
                  <a:lnTo>
                    <a:pt x="155" y="86"/>
                  </a:lnTo>
                  <a:lnTo>
                    <a:pt x="154" y="78"/>
                  </a:lnTo>
                  <a:lnTo>
                    <a:pt x="154" y="70"/>
                  </a:lnTo>
                  <a:lnTo>
                    <a:pt x="153" y="62"/>
                  </a:lnTo>
                  <a:lnTo>
                    <a:pt x="153" y="56"/>
                  </a:lnTo>
                  <a:lnTo>
                    <a:pt x="152" y="50"/>
                  </a:lnTo>
                  <a:lnTo>
                    <a:pt x="152" y="45"/>
                  </a:lnTo>
                  <a:lnTo>
                    <a:pt x="151" y="42"/>
                  </a:lnTo>
                  <a:lnTo>
                    <a:pt x="151" y="40"/>
                  </a:lnTo>
                  <a:lnTo>
                    <a:pt x="154" y="41"/>
                  </a:lnTo>
                  <a:lnTo>
                    <a:pt x="156" y="40"/>
                  </a:lnTo>
                  <a:lnTo>
                    <a:pt x="157" y="39"/>
                  </a:lnTo>
                  <a:lnTo>
                    <a:pt x="157" y="37"/>
                  </a:lnTo>
                  <a:lnTo>
                    <a:pt x="157" y="36"/>
                  </a:lnTo>
                  <a:lnTo>
                    <a:pt x="158" y="36"/>
                  </a:lnTo>
                  <a:lnTo>
                    <a:pt x="160" y="37"/>
                  </a:lnTo>
                  <a:lnTo>
                    <a:pt x="162" y="37"/>
                  </a:lnTo>
                  <a:lnTo>
                    <a:pt x="164" y="39"/>
                  </a:lnTo>
                  <a:lnTo>
                    <a:pt x="167" y="40"/>
                  </a:lnTo>
                  <a:lnTo>
                    <a:pt x="169" y="40"/>
                  </a:lnTo>
                  <a:lnTo>
                    <a:pt x="173" y="41"/>
                  </a:lnTo>
                  <a:lnTo>
                    <a:pt x="176" y="42"/>
                  </a:lnTo>
                  <a:lnTo>
                    <a:pt x="180" y="43"/>
                  </a:lnTo>
                  <a:lnTo>
                    <a:pt x="183" y="44"/>
                  </a:lnTo>
                  <a:lnTo>
                    <a:pt x="186" y="45"/>
                  </a:lnTo>
                  <a:lnTo>
                    <a:pt x="189" y="46"/>
                  </a:lnTo>
                  <a:lnTo>
                    <a:pt x="192" y="47"/>
                  </a:lnTo>
                  <a:lnTo>
                    <a:pt x="194" y="47"/>
                  </a:lnTo>
                  <a:lnTo>
                    <a:pt x="194" y="49"/>
                  </a:lnTo>
                  <a:lnTo>
                    <a:pt x="194" y="51"/>
                  </a:lnTo>
                  <a:lnTo>
                    <a:pt x="193" y="57"/>
                  </a:lnTo>
                  <a:lnTo>
                    <a:pt x="192" y="64"/>
                  </a:lnTo>
                  <a:lnTo>
                    <a:pt x="192" y="74"/>
                  </a:lnTo>
                  <a:lnTo>
                    <a:pt x="190" y="82"/>
                  </a:lnTo>
                  <a:lnTo>
                    <a:pt x="189" y="90"/>
                  </a:lnTo>
                  <a:lnTo>
                    <a:pt x="188" y="96"/>
                  </a:lnTo>
                  <a:lnTo>
                    <a:pt x="187" y="98"/>
                  </a:lnTo>
                  <a:lnTo>
                    <a:pt x="192" y="100"/>
                  </a:lnTo>
                  <a:lnTo>
                    <a:pt x="194" y="97"/>
                  </a:lnTo>
                  <a:lnTo>
                    <a:pt x="198" y="93"/>
                  </a:lnTo>
                  <a:lnTo>
                    <a:pt x="201" y="90"/>
                  </a:lnTo>
                  <a:lnTo>
                    <a:pt x="204" y="86"/>
                  </a:lnTo>
                  <a:lnTo>
                    <a:pt x="205" y="82"/>
                  </a:lnTo>
                  <a:lnTo>
                    <a:pt x="208" y="79"/>
                  </a:lnTo>
                  <a:lnTo>
                    <a:pt x="210" y="74"/>
                  </a:lnTo>
                  <a:lnTo>
                    <a:pt x="213" y="71"/>
                  </a:lnTo>
                  <a:lnTo>
                    <a:pt x="215" y="67"/>
                  </a:lnTo>
                  <a:lnTo>
                    <a:pt x="216" y="63"/>
                  </a:lnTo>
                  <a:lnTo>
                    <a:pt x="218" y="58"/>
                  </a:lnTo>
                  <a:lnTo>
                    <a:pt x="219" y="54"/>
                  </a:lnTo>
                  <a:lnTo>
                    <a:pt x="220" y="50"/>
                  </a:lnTo>
                  <a:lnTo>
                    <a:pt x="220" y="45"/>
                  </a:lnTo>
                  <a:lnTo>
                    <a:pt x="220" y="41"/>
                  </a:lnTo>
                  <a:lnTo>
                    <a:pt x="220" y="35"/>
                  </a:lnTo>
                  <a:lnTo>
                    <a:pt x="220" y="32"/>
                  </a:lnTo>
                  <a:lnTo>
                    <a:pt x="220" y="28"/>
                  </a:lnTo>
                  <a:lnTo>
                    <a:pt x="220" y="25"/>
                  </a:lnTo>
                  <a:lnTo>
                    <a:pt x="220" y="22"/>
                  </a:lnTo>
                  <a:lnTo>
                    <a:pt x="219" y="18"/>
                  </a:lnTo>
                  <a:lnTo>
                    <a:pt x="218" y="15"/>
                  </a:lnTo>
                  <a:lnTo>
                    <a:pt x="217" y="11"/>
                  </a:lnTo>
                  <a:lnTo>
                    <a:pt x="215" y="10"/>
                  </a:lnTo>
                  <a:lnTo>
                    <a:pt x="214" y="8"/>
                  </a:lnTo>
                  <a:lnTo>
                    <a:pt x="213" y="8"/>
                  </a:lnTo>
                  <a:lnTo>
                    <a:pt x="212" y="7"/>
                  </a:lnTo>
                  <a:lnTo>
                    <a:pt x="211" y="7"/>
                  </a:lnTo>
                  <a:lnTo>
                    <a:pt x="210" y="7"/>
                  </a:lnTo>
                  <a:lnTo>
                    <a:pt x="208" y="11"/>
                  </a:lnTo>
                  <a:lnTo>
                    <a:pt x="206" y="15"/>
                  </a:lnTo>
                  <a:lnTo>
                    <a:pt x="204" y="19"/>
                  </a:lnTo>
                  <a:lnTo>
                    <a:pt x="202" y="24"/>
                  </a:lnTo>
                  <a:lnTo>
                    <a:pt x="201" y="27"/>
                  </a:lnTo>
                  <a:lnTo>
                    <a:pt x="199" y="30"/>
                  </a:lnTo>
                  <a:lnTo>
                    <a:pt x="198" y="33"/>
                  </a:lnTo>
                  <a:lnTo>
                    <a:pt x="198" y="34"/>
                  </a:lnTo>
                  <a:lnTo>
                    <a:pt x="197" y="34"/>
                  </a:lnTo>
                  <a:lnTo>
                    <a:pt x="195" y="33"/>
                  </a:lnTo>
                  <a:lnTo>
                    <a:pt x="194" y="33"/>
                  </a:lnTo>
                  <a:lnTo>
                    <a:pt x="192" y="32"/>
                  </a:lnTo>
                  <a:lnTo>
                    <a:pt x="189" y="32"/>
                  </a:lnTo>
                  <a:lnTo>
                    <a:pt x="186" y="30"/>
                  </a:lnTo>
                  <a:lnTo>
                    <a:pt x="183" y="29"/>
                  </a:lnTo>
                  <a:lnTo>
                    <a:pt x="179" y="28"/>
                  </a:lnTo>
                  <a:lnTo>
                    <a:pt x="175" y="27"/>
                  </a:lnTo>
                  <a:lnTo>
                    <a:pt x="171" y="26"/>
                  </a:lnTo>
                  <a:lnTo>
                    <a:pt x="168" y="24"/>
                  </a:lnTo>
                  <a:lnTo>
                    <a:pt x="163" y="23"/>
                  </a:lnTo>
                  <a:lnTo>
                    <a:pt x="158" y="22"/>
                  </a:lnTo>
                  <a:lnTo>
                    <a:pt x="154" y="19"/>
                  </a:lnTo>
                  <a:lnTo>
                    <a:pt x="150" y="18"/>
                  </a:lnTo>
                  <a:lnTo>
                    <a:pt x="145" y="17"/>
                  </a:lnTo>
                  <a:lnTo>
                    <a:pt x="140" y="15"/>
                  </a:lnTo>
                  <a:lnTo>
                    <a:pt x="136" y="14"/>
                  </a:lnTo>
                  <a:lnTo>
                    <a:pt x="131" y="12"/>
                  </a:lnTo>
                  <a:lnTo>
                    <a:pt x="127" y="11"/>
                  </a:lnTo>
                  <a:lnTo>
                    <a:pt x="122" y="10"/>
                  </a:lnTo>
                  <a:lnTo>
                    <a:pt x="119" y="8"/>
                  </a:lnTo>
                  <a:lnTo>
                    <a:pt x="115" y="7"/>
                  </a:lnTo>
                  <a:lnTo>
                    <a:pt x="111" y="6"/>
                  </a:lnTo>
                  <a:lnTo>
                    <a:pt x="108" y="5"/>
                  </a:lnTo>
                  <a:lnTo>
                    <a:pt x="105" y="4"/>
                  </a:lnTo>
                  <a:lnTo>
                    <a:pt x="102" y="3"/>
                  </a:lnTo>
                  <a:lnTo>
                    <a:pt x="100" y="3"/>
                  </a:lnTo>
                  <a:lnTo>
                    <a:pt x="98" y="1"/>
                  </a:lnTo>
                  <a:lnTo>
                    <a:pt x="96" y="1"/>
                  </a:lnTo>
                  <a:lnTo>
                    <a:pt x="95" y="1"/>
                  </a:lnTo>
                  <a:lnTo>
                    <a:pt x="94" y="0"/>
                  </a:lnTo>
                  <a:lnTo>
                    <a:pt x="92" y="1"/>
                  </a:lnTo>
                  <a:lnTo>
                    <a:pt x="91" y="3"/>
                  </a:lnTo>
                  <a:lnTo>
                    <a:pt x="88" y="4"/>
                  </a:lnTo>
                  <a:lnTo>
                    <a:pt x="87" y="5"/>
                  </a:lnTo>
                  <a:lnTo>
                    <a:pt x="86" y="7"/>
                  </a:lnTo>
                  <a:lnTo>
                    <a:pt x="84" y="8"/>
                  </a:lnTo>
                  <a:lnTo>
                    <a:pt x="82" y="10"/>
                  </a:lnTo>
                  <a:lnTo>
                    <a:pt x="80" y="11"/>
                  </a:lnTo>
                  <a:lnTo>
                    <a:pt x="81" y="11"/>
                  </a:lnTo>
                  <a:lnTo>
                    <a:pt x="81" y="12"/>
                  </a:lnTo>
                  <a:lnTo>
                    <a:pt x="81" y="14"/>
                  </a:lnTo>
                  <a:lnTo>
                    <a:pt x="80" y="14"/>
                  </a:lnTo>
                  <a:lnTo>
                    <a:pt x="78" y="14"/>
                  </a:lnTo>
                  <a:lnTo>
                    <a:pt x="77" y="15"/>
                  </a:lnTo>
                  <a:lnTo>
                    <a:pt x="76" y="15"/>
                  </a:lnTo>
                  <a:lnTo>
                    <a:pt x="75" y="16"/>
                  </a:lnTo>
                  <a:lnTo>
                    <a:pt x="74" y="16"/>
                  </a:lnTo>
                  <a:lnTo>
                    <a:pt x="72" y="17"/>
                  </a:lnTo>
                  <a:lnTo>
                    <a:pt x="73" y="22"/>
                  </a:lnTo>
                  <a:lnTo>
                    <a:pt x="73" y="26"/>
                  </a:lnTo>
                  <a:lnTo>
                    <a:pt x="73" y="32"/>
                  </a:lnTo>
                  <a:lnTo>
                    <a:pt x="74" y="36"/>
                  </a:lnTo>
                  <a:lnTo>
                    <a:pt x="75" y="35"/>
                  </a:lnTo>
                  <a:lnTo>
                    <a:pt x="76" y="34"/>
                  </a:lnTo>
                  <a:lnTo>
                    <a:pt x="77" y="34"/>
                  </a:lnTo>
                  <a:lnTo>
                    <a:pt x="77" y="35"/>
                  </a:lnTo>
                  <a:lnTo>
                    <a:pt x="77" y="37"/>
                  </a:lnTo>
                  <a:lnTo>
                    <a:pt x="77" y="40"/>
                  </a:lnTo>
                  <a:lnTo>
                    <a:pt x="77" y="42"/>
                  </a:lnTo>
                  <a:lnTo>
                    <a:pt x="84" y="42"/>
                  </a:lnTo>
                  <a:lnTo>
                    <a:pt x="84" y="40"/>
                  </a:lnTo>
                  <a:lnTo>
                    <a:pt x="84" y="37"/>
                  </a:lnTo>
                  <a:lnTo>
                    <a:pt x="84" y="34"/>
                  </a:lnTo>
                  <a:lnTo>
                    <a:pt x="83" y="32"/>
                  </a:lnTo>
                  <a:lnTo>
                    <a:pt x="84" y="32"/>
                  </a:lnTo>
                  <a:lnTo>
                    <a:pt x="85" y="32"/>
                  </a:lnTo>
                  <a:lnTo>
                    <a:pt x="86" y="30"/>
                  </a:lnTo>
                  <a:lnTo>
                    <a:pt x="87" y="30"/>
                  </a:lnTo>
                  <a:lnTo>
                    <a:pt x="88" y="30"/>
                  </a:lnTo>
                  <a:lnTo>
                    <a:pt x="88" y="29"/>
                  </a:lnTo>
                  <a:lnTo>
                    <a:pt x="89" y="32"/>
                  </a:lnTo>
                  <a:lnTo>
                    <a:pt x="89" y="37"/>
                  </a:lnTo>
                  <a:lnTo>
                    <a:pt x="90" y="44"/>
                  </a:lnTo>
                  <a:lnTo>
                    <a:pt x="91" y="51"/>
                  </a:lnTo>
                  <a:lnTo>
                    <a:pt x="90" y="52"/>
                  </a:lnTo>
                  <a:lnTo>
                    <a:pt x="89" y="53"/>
                  </a:lnTo>
                  <a:lnTo>
                    <a:pt x="88" y="54"/>
                  </a:lnTo>
                  <a:lnTo>
                    <a:pt x="87" y="56"/>
                  </a:lnTo>
                  <a:lnTo>
                    <a:pt x="87" y="57"/>
                  </a:lnTo>
                  <a:lnTo>
                    <a:pt x="86" y="58"/>
                  </a:lnTo>
                  <a:lnTo>
                    <a:pt x="85" y="60"/>
                  </a:lnTo>
                  <a:lnTo>
                    <a:pt x="85" y="56"/>
                  </a:lnTo>
                  <a:lnTo>
                    <a:pt x="85" y="51"/>
                  </a:lnTo>
                  <a:lnTo>
                    <a:pt x="84" y="46"/>
                  </a:lnTo>
                  <a:lnTo>
                    <a:pt x="84" y="42"/>
                  </a:lnTo>
                  <a:lnTo>
                    <a:pt x="77" y="42"/>
                  </a:lnTo>
                  <a:lnTo>
                    <a:pt x="78" y="51"/>
                  </a:lnTo>
                  <a:lnTo>
                    <a:pt x="78" y="60"/>
                  </a:lnTo>
                  <a:lnTo>
                    <a:pt x="79" y="67"/>
                  </a:lnTo>
                  <a:lnTo>
                    <a:pt x="79" y="69"/>
                  </a:lnTo>
                  <a:lnTo>
                    <a:pt x="79" y="70"/>
                  </a:lnTo>
                  <a:lnTo>
                    <a:pt x="78" y="71"/>
                  </a:lnTo>
                  <a:lnTo>
                    <a:pt x="78" y="72"/>
                  </a:lnTo>
                  <a:lnTo>
                    <a:pt x="77" y="74"/>
                  </a:lnTo>
                  <a:lnTo>
                    <a:pt x="76" y="74"/>
                  </a:lnTo>
                  <a:lnTo>
                    <a:pt x="76" y="75"/>
                  </a:lnTo>
                  <a:lnTo>
                    <a:pt x="76" y="76"/>
                  </a:lnTo>
                  <a:lnTo>
                    <a:pt x="75" y="76"/>
                  </a:lnTo>
                  <a:lnTo>
                    <a:pt x="75" y="78"/>
                  </a:lnTo>
                  <a:lnTo>
                    <a:pt x="63" y="71"/>
                  </a:lnTo>
                  <a:lnTo>
                    <a:pt x="62" y="71"/>
                  </a:lnTo>
                  <a:lnTo>
                    <a:pt x="61" y="72"/>
                  </a:lnTo>
                  <a:lnTo>
                    <a:pt x="59" y="74"/>
                  </a:lnTo>
                  <a:lnTo>
                    <a:pt x="57" y="74"/>
                  </a:lnTo>
                  <a:lnTo>
                    <a:pt x="55" y="76"/>
                  </a:lnTo>
                  <a:lnTo>
                    <a:pt x="51" y="79"/>
                  </a:lnTo>
                  <a:lnTo>
                    <a:pt x="48" y="82"/>
                  </a:lnTo>
                  <a:lnTo>
                    <a:pt x="44" y="85"/>
                  </a:lnTo>
                  <a:lnTo>
                    <a:pt x="41" y="87"/>
                  </a:lnTo>
                  <a:lnTo>
                    <a:pt x="38" y="89"/>
                  </a:lnTo>
                  <a:lnTo>
                    <a:pt x="34" y="92"/>
                  </a:lnTo>
                  <a:lnTo>
                    <a:pt x="31" y="94"/>
                  </a:lnTo>
                  <a:lnTo>
                    <a:pt x="28" y="96"/>
                  </a:lnTo>
                  <a:lnTo>
                    <a:pt x="27" y="98"/>
                  </a:lnTo>
                  <a:lnTo>
                    <a:pt x="26" y="99"/>
                  </a:lnTo>
                  <a:lnTo>
                    <a:pt x="25" y="100"/>
                  </a:lnTo>
                  <a:lnTo>
                    <a:pt x="26" y="101"/>
                  </a:lnTo>
                  <a:lnTo>
                    <a:pt x="28" y="103"/>
                  </a:lnTo>
                  <a:lnTo>
                    <a:pt x="29" y="104"/>
                  </a:lnTo>
                  <a:lnTo>
                    <a:pt x="30" y="105"/>
                  </a:lnTo>
                  <a:lnTo>
                    <a:pt x="32" y="105"/>
                  </a:lnTo>
                  <a:lnTo>
                    <a:pt x="34" y="107"/>
                  </a:lnTo>
                  <a:lnTo>
                    <a:pt x="35" y="108"/>
                  </a:lnTo>
                  <a:lnTo>
                    <a:pt x="37" y="109"/>
                  </a:lnTo>
                  <a:lnTo>
                    <a:pt x="39" y="109"/>
                  </a:lnTo>
                  <a:lnTo>
                    <a:pt x="41" y="109"/>
                  </a:lnTo>
                  <a:lnTo>
                    <a:pt x="41" y="108"/>
                  </a:lnTo>
                  <a:lnTo>
                    <a:pt x="43" y="107"/>
                  </a:lnTo>
                  <a:lnTo>
                    <a:pt x="45" y="107"/>
                  </a:lnTo>
                  <a:lnTo>
                    <a:pt x="47" y="105"/>
                  </a:lnTo>
                  <a:lnTo>
                    <a:pt x="49" y="105"/>
                  </a:lnTo>
                  <a:lnTo>
                    <a:pt x="51" y="105"/>
                  </a:lnTo>
                  <a:lnTo>
                    <a:pt x="50" y="110"/>
                  </a:lnTo>
                  <a:lnTo>
                    <a:pt x="49" y="115"/>
                  </a:lnTo>
                  <a:lnTo>
                    <a:pt x="49" y="119"/>
                  </a:lnTo>
                  <a:lnTo>
                    <a:pt x="48" y="124"/>
                  </a:lnTo>
                  <a:lnTo>
                    <a:pt x="48" y="128"/>
                  </a:lnTo>
                  <a:lnTo>
                    <a:pt x="48" y="133"/>
                  </a:lnTo>
                  <a:lnTo>
                    <a:pt x="47" y="137"/>
                  </a:lnTo>
                  <a:lnTo>
                    <a:pt x="46" y="142"/>
                  </a:lnTo>
                  <a:lnTo>
                    <a:pt x="44" y="143"/>
                  </a:lnTo>
                  <a:lnTo>
                    <a:pt x="42" y="143"/>
                  </a:lnTo>
                  <a:lnTo>
                    <a:pt x="41" y="143"/>
                  </a:lnTo>
                  <a:lnTo>
                    <a:pt x="40" y="144"/>
                  </a:lnTo>
                  <a:lnTo>
                    <a:pt x="38" y="144"/>
                  </a:lnTo>
                  <a:lnTo>
                    <a:pt x="36" y="145"/>
                  </a:lnTo>
                  <a:lnTo>
                    <a:pt x="35" y="146"/>
                  </a:lnTo>
                  <a:lnTo>
                    <a:pt x="33" y="146"/>
                  </a:lnTo>
                  <a:lnTo>
                    <a:pt x="31" y="147"/>
                  </a:lnTo>
                  <a:lnTo>
                    <a:pt x="30" y="147"/>
                  </a:lnTo>
                  <a:lnTo>
                    <a:pt x="28" y="147"/>
                  </a:lnTo>
                  <a:lnTo>
                    <a:pt x="28" y="149"/>
                  </a:lnTo>
                  <a:lnTo>
                    <a:pt x="27" y="149"/>
                  </a:lnTo>
                  <a:lnTo>
                    <a:pt x="25" y="149"/>
                  </a:lnTo>
                  <a:lnTo>
                    <a:pt x="24" y="149"/>
                  </a:lnTo>
                  <a:lnTo>
                    <a:pt x="22" y="149"/>
                  </a:lnTo>
                  <a:lnTo>
                    <a:pt x="21" y="150"/>
                  </a:lnTo>
                  <a:lnTo>
                    <a:pt x="19" y="150"/>
                  </a:lnTo>
                  <a:lnTo>
                    <a:pt x="18" y="151"/>
                  </a:lnTo>
                  <a:lnTo>
                    <a:pt x="17" y="151"/>
                  </a:lnTo>
                  <a:lnTo>
                    <a:pt x="15" y="152"/>
                  </a:lnTo>
                  <a:lnTo>
                    <a:pt x="14" y="152"/>
                  </a:lnTo>
                  <a:lnTo>
                    <a:pt x="13" y="153"/>
                  </a:lnTo>
                  <a:lnTo>
                    <a:pt x="12" y="154"/>
                  </a:lnTo>
                  <a:lnTo>
                    <a:pt x="11" y="154"/>
                  </a:lnTo>
                  <a:lnTo>
                    <a:pt x="10" y="154"/>
                  </a:lnTo>
                  <a:lnTo>
                    <a:pt x="9" y="154"/>
                  </a:lnTo>
                  <a:lnTo>
                    <a:pt x="8" y="155"/>
                  </a:lnTo>
                  <a:lnTo>
                    <a:pt x="7" y="155"/>
                  </a:lnTo>
                  <a:lnTo>
                    <a:pt x="6" y="155"/>
                  </a:lnTo>
                  <a:lnTo>
                    <a:pt x="6" y="156"/>
                  </a:lnTo>
                  <a:lnTo>
                    <a:pt x="6" y="157"/>
                  </a:lnTo>
                  <a:lnTo>
                    <a:pt x="5" y="158"/>
                  </a:lnTo>
                  <a:lnTo>
                    <a:pt x="4" y="160"/>
                  </a:lnTo>
                  <a:lnTo>
                    <a:pt x="3" y="160"/>
                  </a:lnTo>
                  <a:lnTo>
                    <a:pt x="2" y="161"/>
                  </a:lnTo>
                  <a:lnTo>
                    <a:pt x="1" y="162"/>
                  </a:lnTo>
                  <a:lnTo>
                    <a:pt x="0" y="163"/>
                  </a:lnTo>
                  <a:lnTo>
                    <a:pt x="1" y="163"/>
                  </a:lnTo>
                  <a:lnTo>
                    <a:pt x="3" y="163"/>
                  </a:lnTo>
                  <a:lnTo>
                    <a:pt x="6" y="163"/>
                  </a:lnTo>
                  <a:lnTo>
                    <a:pt x="9" y="163"/>
                  </a:lnTo>
                  <a:lnTo>
                    <a:pt x="14" y="163"/>
                  </a:lnTo>
                  <a:lnTo>
                    <a:pt x="21" y="163"/>
                  </a:lnTo>
                  <a:lnTo>
                    <a:pt x="28" y="163"/>
                  </a:lnTo>
                  <a:lnTo>
                    <a:pt x="35" y="163"/>
                  </a:lnTo>
                  <a:lnTo>
                    <a:pt x="42" y="163"/>
                  </a:lnTo>
                  <a:lnTo>
                    <a:pt x="51" y="163"/>
                  </a:lnTo>
                  <a:lnTo>
                    <a:pt x="60" y="163"/>
                  </a:lnTo>
                  <a:lnTo>
                    <a:pt x="70" y="163"/>
                  </a:lnTo>
                  <a:lnTo>
                    <a:pt x="79" y="163"/>
                  </a:lnTo>
                  <a:lnTo>
                    <a:pt x="89" y="163"/>
                  </a:lnTo>
                  <a:lnTo>
                    <a:pt x="99" y="163"/>
                  </a:lnTo>
                  <a:lnTo>
                    <a:pt x="110" y="163"/>
                  </a:lnTo>
                  <a:lnTo>
                    <a:pt x="120" y="163"/>
                  </a:lnTo>
                  <a:lnTo>
                    <a:pt x="130" y="163"/>
                  </a:lnTo>
                  <a:lnTo>
                    <a:pt x="139" y="163"/>
                  </a:lnTo>
                  <a:lnTo>
                    <a:pt x="150" y="163"/>
                  </a:lnTo>
                  <a:lnTo>
                    <a:pt x="159" y="163"/>
                  </a:lnTo>
                  <a:lnTo>
                    <a:pt x="168" y="163"/>
                  </a:lnTo>
                  <a:lnTo>
                    <a:pt x="176" y="163"/>
                  </a:lnTo>
                  <a:lnTo>
                    <a:pt x="185" y="163"/>
                  </a:lnTo>
                  <a:lnTo>
                    <a:pt x="192" y="163"/>
                  </a:lnTo>
                  <a:lnTo>
                    <a:pt x="198" y="163"/>
                  </a:lnTo>
                  <a:lnTo>
                    <a:pt x="204" y="163"/>
                  </a:lnTo>
                  <a:lnTo>
                    <a:pt x="209" y="163"/>
                  </a:lnTo>
                  <a:lnTo>
                    <a:pt x="213" y="163"/>
                  </a:lnTo>
                  <a:lnTo>
                    <a:pt x="216" y="163"/>
                  </a:lnTo>
                  <a:lnTo>
                    <a:pt x="218" y="163"/>
                  </a:lnTo>
                  <a:lnTo>
                    <a:pt x="219" y="163"/>
                  </a:lnTo>
                  <a:lnTo>
                    <a:pt x="217" y="162"/>
                  </a:lnTo>
                  <a:lnTo>
                    <a:pt x="216" y="161"/>
                  </a:lnTo>
                  <a:lnTo>
                    <a:pt x="214" y="160"/>
                  </a:lnTo>
                  <a:lnTo>
                    <a:pt x="213" y="158"/>
                  </a:lnTo>
                  <a:lnTo>
                    <a:pt x="211" y="157"/>
                  </a:lnTo>
                  <a:lnTo>
                    <a:pt x="210" y="157"/>
                  </a:lnTo>
                  <a:lnTo>
                    <a:pt x="208" y="156"/>
                  </a:lnTo>
                  <a:lnTo>
                    <a:pt x="206" y="155"/>
                  </a:lnTo>
                  <a:lnTo>
                    <a:pt x="205" y="154"/>
                  </a:lnTo>
                  <a:lnTo>
                    <a:pt x="204" y="153"/>
                  </a:lnTo>
                  <a:lnTo>
                    <a:pt x="203" y="152"/>
                  </a:lnTo>
                  <a:lnTo>
                    <a:pt x="201" y="152"/>
                  </a:lnTo>
                  <a:lnTo>
                    <a:pt x="199" y="151"/>
                  </a:lnTo>
                  <a:lnTo>
                    <a:pt x="198" y="150"/>
                  </a:lnTo>
                  <a:lnTo>
                    <a:pt x="196" y="149"/>
                  </a:lnTo>
                  <a:lnTo>
                    <a:pt x="194" y="149"/>
                  </a:lnTo>
                  <a:lnTo>
                    <a:pt x="192" y="149"/>
                  </a:lnTo>
                  <a:lnTo>
                    <a:pt x="192" y="147"/>
                  </a:lnTo>
                  <a:lnTo>
                    <a:pt x="190" y="147"/>
                  </a:lnTo>
                  <a:lnTo>
                    <a:pt x="188" y="146"/>
                  </a:lnTo>
                  <a:lnTo>
                    <a:pt x="186" y="146"/>
                  </a:lnTo>
                  <a:lnTo>
                    <a:pt x="184" y="146"/>
                  </a:lnTo>
                  <a:lnTo>
                    <a:pt x="183" y="146"/>
                  </a:lnTo>
                  <a:lnTo>
                    <a:pt x="181" y="14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7" name="Freeform 50"/>
            <p:cNvSpPr>
              <a:spLocks/>
            </p:cNvSpPr>
            <p:nvPr/>
          </p:nvSpPr>
          <p:spPr bwMode="auto">
            <a:xfrm>
              <a:off x="1992313" y="1681163"/>
              <a:ext cx="46037" cy="158750"/>
            </a:xfrm>
            <a:custGeom>
              <a:avLst/>
              <a:gdLst>
                <a:gd name="T0" fmla="*/ 19 w 21"/>
                <a:gd name="T1" fmla="*/ 0 h 73"/>
                <a:gd name="T2" fmla="*/ 19 w 21"/>
                <a:gd name="T3" fmla="*/ 0 h 73"/>
                <a:gd name="T4" fmla="*/ 19 w 21"/>
                <a:gd name="T5" fmla="*/ 1 h 73"/>
                <a:gd name="T6" fmla="*/ 19 w 21"/>
                <a:gd name="T7" fmla="*/ 3 h 73"/>
                <a:gd name="T8" fmla="*/ 19 w 21"/>
                <a:gd name="T9" fmla="*/ 5 h 73"/>
                <a:gd name="T10" fmla="*/ 19 w 21"/>
                <a:gd name="T11" fmla="*/ 7 h 73"/>
                <a:gd name="T12" fmla="*/ 19 w 21"/>
                <a:gd name="T13" fmla="*/ 11 h 73"/>
                <a:gd name="T14" fmla="*/ 19 w 21"/>
                <a:gd name="T15" fmla="*/ 15 h 73"/>
                <a:gd name="T16" fmla="*/ 19 w 21"/>
                <a:gd name="T17" fmla="*/ 18 h 73"/>
                <a:gd name="T18" fmla="*/ 18 w 21"/>
                <a:gd name="T19" fmla="*/ 24 h 73"/>
                <a:gd name="T20" fmla="*/ 17 w 21"/>
                <a:gd name="T21" fmla="*/ 30 h 73"/>
                <a:gd name="T22" fmla="*/ 15 w 21"/>
                <a:gd name="T23" fmla="*/ 35 h 73"/>
                <a:gd name="T24" fmla="*/ 13 w 21"/>
                <a:gd name="T25" fmla="*/ 42 h 73"/>
                <a:gd name="T26" fmla="*/ 10 w 21"/>
                <a:gd name="T27" fmla="*/ 49 h 73"/>
                <a:gd name="T28" fmla="*/ 8 w 21"/>
                <a:gd name="T29" fmla="*/ 56 h 73"/>
                <a:gd name="T30" fmla="*/ 4 w 21"/>
                <a:gd name="T31" fmla="*/ 63 h 73"/>
                <a:gd name="T32" fmla="*/ 0 w 21"/>
                <a:gd name="T33" fmla="*/ 73 h 73"/>
                <a:gd name="T34" fmla="*/ 0 w 21"/>
                <a:gd name="T35" fmla="*/ 72 h 73"/>
                <a:gd name="T36" fmla="*/ 1 w 21"/>
                <a:gd name="T37" fmla="*/ 70 h 73"/>
                <a:gd name="T38" fmla="*/ 3 w 21"/>
                <a:gd name="T39" fmla="*/ 68 h 73"/>
                <a:gd name="T40" fmla="*/ 5 w 21"/>
                <a:gd name="T41" fmla="*/ 65 h 73"/>
                <a:gd name="T42" fmla="*/ 8 w 21"/>
                <a:gd name="T43" fmla="*/ 61 h 73"/>
                <a:gd name="T44" fmla="*/ 10 w 21"/>
                <a:gd name="T45" fmla="*/ 58 h 73"/>
                <a:gd name="T46" fmla="*/ 12 w 21"/>
                <a:gd name="T47" fmla="*/ 52 h 73"/>
                <a:gd name="T48" fmla="*/ 14 w 21"/>
                <a:gd name="T49" fmla="*/ 48 h 73"/>
                <a:gd name="T50" fmla="*/ 17 w 21"/>
                <a:gd name="T51" fmla="*/ 42 h 73"/>
                <a:gd name="T52" fmla="*/ 19 w 21"/>
                <a:gd name="T53" fmla="*/ 37 h 73"/>
                <a:gd name="T54" fmla="*/ 20 w 21"/>
                <a:gd name="T55" fmla="*/ 30 h 73"/>
                <a:gd name="T56" fmla="*/ 21 w 21"/>
                <a:gd name="T57" fmla="*/ 24 h 73"/>
                <a:gd name="T58" fmla="*/ 21 w 21"/>
                <a:gd name="T59" fmla="*/ 17 h 73"/>
                <a:gd name="T60" fmla="*/ 21 w 21"/>
                <a:gd name="T61" fmla="*/ 11 h 73"/>
                <a:gd name="T62" fmla="*/ 20 w 21"/>
                <a:gd name="T63" fmla="*/ 6 h 73"/>
                <a:gd name="T64" fmla="*/ 19 w 21"/>
                <a:gd name="T65" fmla="*/ 0 h 7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1"/>
                <a:gd name="T100" fmla="*/ 0 h 73"/>
                <a:gd name="T101" fmla="*/ 21 w 21"/>
                <a:gd name="T102" fmla="*/ 73 h 7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1" h="73">
                  <a:moveTo>
                    <a:pt x="19" y="0"/>
                  </a:moveTo>
                  <a:lnTo>
                    <a:pt x="19" y="0"/>
                  </a:lnTo>
                  <a:lnTo>
                    <a:pt x="19" y="1"/>
                  </a:lnTo>
                  <a:lnTo>
                    <a:pt x="19" y="3"/>
                  </a:lnTo>
                  <a:lnTo>
                    <a:pt x="19" y="5"/>
                  </a:lnTo>
                  <a:lnTo>
                    <a:pt x="19" y="7"/>
                  </a:lnTo>
                  <a:lnTo>
                    <a:pt x="19" y="11"/>
                  </a:lnTo>
                  <a:lnTo>
                    <a:pt x="19" y="15"/>
                  </a:lnTo>
                  <a:lnTo>
                    <a:pt x="19" y="18"/>
                  </a:lnTo>
                  <a:lnTo>
                    <a:pt x="18" y="24"/>
                  </a:lnTo>
                  <a:lnTo>
                    <a:pt x="17" y="30"/>
                  </a:lnTo>
                  <a:lnTo>
                    <a:pt x="15" y="35"/>
                  </a:lnTo>
                  <a:lnTo>
                    <a:pt x="13" y="42"/>
                  </a:lnTo>
                  <a:lnTo>
                    <a:pt x="10" y="49"/>
                  </a:lnTo>
                  <a:lnTo>
                    <a:pt x="8" y="56"/>
                  </a:lnTo>
                  <a:lnTo>
                    <a:pt x="4" y="63"/>
                  </a:lnTo>
                  <a:lnTo>
                    <a:pt x="0" y="73"/>
                  </a:lnTo>
                  <a:lnTo>
                    <a:pt x="0" y="72"/>
                  </a:lnTo>
                  <a:lnTo>
                    <a:pt x="1" y="70"/>
                  </a:lnTo>
                  <a:lnTo>
                    <a:pt x="3" y="68"/>
                  </a:lnTo>
                  <a:lnTo>
                    <a:pt x="5" y="65"/>
                  </a:lnTo>
                  <a:lnTo>
                    <a:pt x="8" y="61"/>
                  </a:lnTo>
                  <a:lnTo>
                    <a:pt x="10" y="58"/>
                  </a:lnTo>
                  <a:lnTo>
                    <a:pt x="12" y="52"/>
                  </a:lnTo>
                  <a:lnTo>
                    <a:pt x="14" y="48"/>
                  </a:lnTo>
                  <a:lnTo>
                    <a:pt x="17" y="42"/>
                  </a:lnTo>
                  <a:lnTo>
                    <a:pt x="19" y="37"/>
                  </a:lnTo>
                  <a:lnTo>
                    <a:pt x="20" y="30"/>
                  </a:lnTo>
                  <a:lnTo>
                    <a:pt x="21" y="24"/>
                  </a:lnTo>
                  <a:lnTo>
                    <a:pt x="21" y="17"/>
                  </a:lnTo>
                  <a:lnTo>
                    <a:pt x="21" y="11"/>
                  </a:lnTo>
                  <a:lnTo>
                    <a:pt x="20" y="6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8" name="Freeform 51"/>
            <p:cNvSpPr>
              <a:spLocks/>
            </p:cNvSpPr>
            <p:nvPr/>
          </p:nvSpPr>
          <p:spPr bwMode="auto">
            <a:xfrm>
              <a:off x="1789113" y="1657350"/>
              <a:ext cx="212725" cy="77788"/>
            </a:xfrm>
            <a:custGeom>
              <a:avLst/>
              <a:gdLst>
                <a:gd name="T0" fmla="*/ 100 w 100"/>
                <a:gd name="T1" fmla="*/ 36 h 36"/>
                <a:gd name="T2" fmla="*/ 0 w 100"/>
                <a:gd name="T3" fmla="*/ 3 h 36"/>
                <a:gd name="T4" fmla="*/ 0 w 100"/>
                <a:gd name="T5" fmla="*/ 0 h 36"/>
                <a:gd name="T6" fmla="*/ 100 w 100"/>
                <a:gd name="T7" fmla="*/ 36 h 3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0"/>
                <a:gd name="T13" fmla="*/ 0 h 36"/>
                <a:gd name="T14" fmla="*/ 100 w 100"/>
                <a:gd name="T15" fmla="*/ 36 h 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0" h="36">
                  <a:moveTo>
                    <a:pt x="100" y="36"/>
                  </a:moveTo>
                  <a:lnTo>
                    <a:pt x="0" y="3"/>
                  </a:lnTo>
                  <a:lnTo>
                    <a:pt x="0" y="0"/>
                  </a:lnTo>
                  <a:lnTo>
                    <a:pt x="100" y="36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9" name="Freeform 52"/>
            <p:cNvSpPr>
              <a:spLocks/>
            </p:cNvSpPr>
            <p:nvPr/>
          </p:nvSpPr>
          <p:spPr bwMode="auto">
            <a:xfrm>
              <a:off x="1890713" y="1717675"/>
              <a:ext cx="11112" cy="7938"/>
            </a:xfrm>
            <a:custGeom>
              <a:avLst/>
              <a:gdLst>
                <a:gd name="T0" fmla="*/ 2 w 5"/>
                <a:gd name="T1" fmla="*/ 3 h 3"/>
                <a:gd name="T2" fmla="*/ 3 w 5"/>
                <a:gd name="T3" fmla="*/ 3 h 3"/>
                <a:gd name="T4" fmla="*/ 4 w 5"/>
                <a:gd name="T5" fmla="*/ 3 h 3"/>
                <a:gd name="T6" fmla="*/ 5 w 5"/>
                <a:gd name="T7" fmla="*/ 2 h 3"/>
                <a:gd name="T8" fmla="*/ 5 w 5"/>
                <a:gd name="T9" fmla="*/ 1 h 3"/>
                <a:gd name="T10" fmla="*/ 4 w 5"/>
                <a:gd name="T11" fmla="*/ 1 h 3"/>
                <a:gd name="T12" fmla="*/ 3 w 5"/>
                <a:gd name="T13" fmla="*/ 1 h 3"/>
                <a:gd name="T14" fmla="*/ 2 w 5"/>
                <a:gd name="T15" fmla="*/ 0 h 3"/>
                <a:gd name="T16" fmla="*/ 2 w 5"/>
                <a:gd name="T17" fmla="*/ 1 h 3"/>
                <a:gd name="T18" fmla="*/ 1 w 5"/>
                <a:gd name="T19" fmla="*/ 1 h 3"/>
                <a:gd name="T20" fmla="*/ 0 w 5"/>
                <a:gd name="T21" fmla="*/ 1 h 3"/>
                <a:gd name="T22" fmla="*/ 0 w 5"/>
                <a:gd name="T23" fmla="*/ 2 h 3"/>
                <a:gd name="T24" fmla="*/ 1 w 5"/>
                <a:gd name="T25" fmla="*/ 3 h 3"/>
                <a:gd name="T26" fmla="*/ 2 w 5"/>
                <a:gd name="T27" fmla="*/ 3 h 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5"/>
                <a:gd name="T43" fmla="*/ 0 h 3"/>
                <a:gd name="T44" fmla="*/ 5 w 5"/>
                <a:gd name="T45" fmla="*/ 3 h 3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5" h="3">
                  <a:moveTo>
                    <a:pt x="2" y="3"/>
                  </a:moveTo>
                  <a:lnTo>
                    <a:pt x="3" y="3"/>
                  </a:lnTo>
                  <a:lnTo>
                    <a:pt x="4" y="3"/>
                  </a:lnTo>
                  <a:lnTo>
                    <a:pt x="5" y="2"/>
                  </a:lnTo>
                  <a:lnTo>
                    <a:pt x="5" y="1"/>
                  </a:lnTo>
                  <a:lnTo>
                    <a:pt x="4" y="1"/>
                  </a:lnTo>
                  <a:lnTo>
                    <a:pt x="3" y="1"/>
                  </a:lnTo>
                  <a:lnTo>
                    <a:pt x="2" y="0"/>
                  </a:lnTo>
                  <a:lnTo>
                    <a:pt x="2" y="1"/>
                  </a:lnTo>
                  <a:lnTo>
                    <a:pt x="1" y="1"/>
                  </a:lnTo>
                  <a:lnTo>
                    <a:pt x="0" y="1"/>
                  </a:lnTo>
                  <a:lnTo>
                    <a:pt x="0" y="2"/>
                  </a:lnTo>
                  <a:lnTo>
                    <a:pt x="1" y="3"/>
                  </a:lnTo>
                  <a:lnTo>
                    <a:pt x="2" y="3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0" name="Freeform 53"/>
            <p:cNvSpPr>
              <a:spLocks/>
            </p:cNvSpPr>
            <p:nvPr/>
          </p:nvSpPr>
          <p:spPr bwMode="auto">
            <a:xfrm>
              <a:off x="1762125" y="1898650"/>
              <a:ext cx="46038" cy="36513"/>
            </a:xfrm>
            <a:custGeom>
              <a:avLst/>
              <a:gdLst>
                <a:gd name="T0" fmla="*/ 1 w 22"/>
                <a:gd name="T1" fmla="*/ 0 h 17"/>
                <a:gd name="T2" fmla="*/ 0 w 22"/>
                <a:gd name="T3" fmla="*/ 17 h 17"/>
                <a:gd name="T4" fmla="*/ 22 w 22"/>
                <a:gd name="T5" fmla="*/ 2 h 17"/>
                <a:gd name="T6" fmla="*/ 1 w 22"/>
                <a:gd name="T7" fmla="*/ 0 h 1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2"/>
                <a:gd name="T13" fmla="*/ 0 h 17"/>
                <a:gd name="T14" fmla="*/ 22 w 22"/>
                <a:gd name="T15" fmla="*/ 17 h 1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2" h="17">
                  <a:moveTo>
                    <a:pt x="1" y="0"/>
                  </a:moveTo>
                  <a:lnTo>
                    <a:pt x="0" y="17"/>
                  </a:lnTo>
                  <a:lnTo>
                    <a:pt x="22" y="2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1" name="Freeform 54"/>
            <p:cNvSpPr>
              <a:spLocks/>
            </p:cNvSpPr>
            <p:nvPr/>
          </p:nvSpPr>
          <p:spPr bwMode="auto">
            <a:xfrm>
              <a:off x="1779588" y="1963738"/>
              <a:ext cx="174625" cy="26987"/>
            </a:xfrm>
            <a:custGeom>
              <a:avLst/>
              <a:gdLst>
                <a:gd name="T0" fmla="*/ 0 w 83"/>
                <a:gd name="T1" fmla="*/ 6 h 13"/>
                <a:gd name="T2" fmla="*/ 1 w 83"/>
                <a:gd name="T3" fmla="*/ 6 h 13"/>
                <a:gd name="T4" fmla="*/ 3 w 83"/>
                <a:gd name="T5" fmla="*/ 5 h 13"/>
                <a:gd name="T6" fmla="*/ 7 w 83"/>
                <a:gd name="T7" fmla="*/ 4 h 13"/>
                <a:gd name="T8" fmla="*/ 10 w 83"/>
                <a:gd name="T9" fmla="*/ 4 h 13"/>
                <a:gd name="T10" fmla="*/ 13 w 83"/>
                <a:gd name="T11" fmla="*/ 3 h 13"/>
                <a:gd name="T12" fmla="*/ 15 w 83"/>
                <a:gd name="T13" fmla="*/ 1 h 13"/>
                <a:gd name="T14" fmla="*/ 17 w 83"/>
                <a:gd name="T15" fmla="*/ 0 h 13"/>
                <a:gd name="T16" fmla="*/ 18 w 83"/>
                <a:gd name="T17" fmla="*/ 0 h 13"/>
                <a:gd name="T18" fmla="*/ 29 w 83"/>
                <a:gd name="T19" fmla="*/ 4 h 13"/>
                <a:gd name="T20" fmla="*/ 60 w 83"/>
                <a:gd name="T21" fmla="*/ 4 h 13"/>
                <a:gd name="T22" fmla="*/ 66 w 83"/>
                <a:gd name="T23" fmla="*/ 11 h 13"/>
                <a:gd name="T24" fmla="*/ 83 w 83"/>
                <a:gd name="T25" fmla="*/ 8 h 13"/>
                <a:gd name="T26" fmla="*/ 63 w 83"/>
                <a:gd name="T27" fmla="*/ 13 h 13"/>
                <a:gd name="T28" fmla="*/ 56 w 83"/>
                <a:gd name="T29" fmla="*/ 8 h 13"/>
                <a:gd name="T30" fmla="*/ 18 w 83"/>
                <a:gd name="T31" fmla="*/ 12 h 13"/>
                <a:gd name="T32" fmla="*/ 23 w 83"/>
                <a:gd name="T33" fmla="*/ 6 h 13"/>
                <a:gd name="T34" fmla="*/ 0 w 83"/>
                <a:gd name="T35" fmla="*/ 6 h 1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83"/>
                <a:gd name="T55" fmla="*/ 0 h 13"/>
                <a:gd name="T56" fmla="*/ 83 w 83"/>
                <a:gd name="T57" fmla="*/ 13 h 1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83" h="13">
                  <a:moveTo>
                    <a:pt x="0" y="6"/>
                  </a:moveTo>
                  <a:lnTo>
                    <a:pt x="1" y="6"/>
                  </a:lnTo>
                  <a:lnTo>
                    <a:pt x="3" y="5"/>
                  </a:lnTo>
                  <a:lnTo>
                    <a:pt x="7" y="4"/>
                  </a:lnTo>
                  <a:lnTo>
                    <a:pt x="10" y="4"/>
                  </a:lnTo>
                  <a:lnTo>
                    <a:pt x="13" y="3"/>
                  </a:lnTo>
                  <a:lnTo>
                    <a:pt x="15" y="1"/>
                  </a:lnTo>
                  <a:lnTo>
                    <a:pt x="17" y="0"/>
                  </a:lnTo>
                  <a:lnTo>
                    <a:pt x="18" y="0"/>
                  </a:lnTo>
                  <a:lnTo>
                    <a:pt x="29" y="4"/>
                  </a:lnTo>
                  <a:lnTo>
                    <a:pt x="60" y="4"/>
                  </a:lnTo>
                  <a:lnTo>
                    <a:pt x="66" y="11"/>
                  </a:lnTo>
                  <a:lnTo>
                    <a:pt x="83" y="8"/>
                  </a:lnTo>
                  <a:lnTo>
                    <a:pt x="63" y="13"/>
                  </a:lnTo>
                  <a:lnTo>
                    <a:pt x="56" y="8"/>
                  </a:lnTo>
                  <a:lnTo>
                    <a:pt x="18" y="12"/>
                  </a:lnTo>
                  <a:lnTo>
                    <a:pt x="23" y="6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2" name="Freeform 55"/>
            <p:cNvSpPr>
              <a:spLocks/>
            </p:cNvSpPr>
            <p:nvPr/>
          </p:nvSpPr>
          <p:spPr bwMode="auto">
            <a:xfrm>
              <a:off x="1958975" y="1981200"/>
              <a:ext cx="42863" cy="7938"/>
            </a:xfrm>
            <a:custGeom>
              <a:avLst/>
              <a:gdLst>
                <a:gd name="T0" fmla="*/ 0 w 20"/>
                <a:gd name="T1" fmla="*/ 4 h 4"/>
                <a:gd name="T2" fmla="*/ 1 w 20"/>
                <a:gd name="T3" fmla="*/ 4 h 4"/>
                <a:gd name="T4" fmla="*/ 3 w 20"/>
                <a:gd name="T5" fmla="*/ 4 h 4"/>
                <a:gd name="T6" fmla="*/ 5 w 20"/>
                <a:gd name="T7" fmla="*/ 3 h 4"/>
                <a:gd name="T8" fmla="*/ 8 w 20"/>
                <a:gd name="T9" fmla="*/ 2 h 4"/>
                <a:gd name="T10" fmla="*/ 11 w 20"/>
                <a:gd name="T11" fmla="*/ 2 h 4"/>
                <a:gd name="T12" fmla="*/ 13 w 20"/>
                <a:gd name="T13" fmla="*/ 0 h 4"/>
                <a:gd name="T14" fmla="*/ 15 w 20"/>
                <a:gd name="T15" fmla="*/ 0 h 4"/>
                <a:gd name="T16" fmla="*/ 20 w 20"/>
                <a:gd name="T17" fmla="*/ 3 h 4"/>
                <a:gd name="T18" fmla="*/ 0 w 20"/>
                <a:gd name="T19" fmla="*/ 4 h 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0"/>
                <a:gd name="T31" fmla="*/ 0 h 4"/>
                <a:gd name="T32" fmla="*/ 20 w 20"/>
                <a:gd name="T33" fmla="*/ 4 h 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0" h="4">
                  <a:moveTo>
                    <a:pt x="0" y="4"/>
                  </a:moveTo>
                  <a:lnTo>
                    <a:pt x="1" y="4"/>
                  </a:lnTo>
                  <a:lnTo>
                    <a:pt x="3" y="4"/>
                  </a:lnTo>
                  <a:lnTo>
                    <a:pt x="5" y="3"/>
                  </a:lnTo>
                  <a:lnTo>
                    <a:pt x="8" y="2"/>
                  </a:lnTo>
                  <a:lnTo>
                    <a:pt x="11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20" y="3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3" name="Freeform 56"/>
            <p:cNvSpPr>
              <a:spLocks/>
            </p:cNvSpPr>
            <p:nvPr/>
          </p:nvSpPr>
          <p:spPr bwMode="auto">
            <a:xfrm>
              <a:off x="1747838" y="1741488"/>
              <a:ext cx="73025" cy="80962"/>
            </a:xfrm>
            <a:custGeom>
              <a:avLst/>
              <a:gdLst>
                <a:gd name="T0" fmla="*/ 23 w 34"/>
                <a:gd name="T1" fmla="*/ 0 h 37"/>
                <a:gd name="T2" fmla="*/ 0 w 34"/>
                <a:gd name="T3" fmla="*/ 37 h 37"/>
                <a:gd name="T4" fmla="*/ 24 w 34"/>
                <a:gd name="T5" fmla="*/ 6 h 37"/>
                <a:gd name="T6" fmla="*/ 31 w 34"/>
                <a:gd name="T7" fmla="*/ 13 h 37"/>
                <a:gd name="T8" fmla="*/ 34 w 34"/>
                <a:gd name="T9" fmla="*/ 9 h 37"/>
                <a:gd name="T10" fmla="*/ 23 w 34"/>
                <a:gd name="T11" fmla="*/ 0 h 3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4"/>
                <a:gd name="T19" fmla="*/ 0 h 37"/>
                <a:gd name="T20" fmla="*/ 34 w 34"/>
                <a:gd name="T21" fmla="*/ 37 h 3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4" h="37">
                  <a:moveTo>
                    <a:pt x="23" y="0"/>
                  </a:moveTo>
                  <a:lnTo>
                    <a:pt x="0" y="37"/>
                  </a:lnTo>
                  <a:lnTo>
                    <a:pt x="24" y="6"/>
                  </a:lnTo>
                  <a:lnTo>
                    <a:pt x="31" y="13"/>
                  </a:lnTo>
                  <a:lnTo>
                    <a:pt x="34" y="9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4" name="Freeform 57"/>
            <p:cNvSpPr>
              <a:spLocks/>
            </p:cNvSpPr>
            <p:nvPr/>
          </p:nvSpPr>
          <p:spPr bwMode="auto">
            <a:xfrm>
              <a:off x="1727200" y="1827213"/>
              <a:ext cx="57150" cy="60325"/>
            </a:xfrm>
            <a:custGeom>
              <a:avLst/>
              <a:gdLst>
                <a:gd name="T0" fmla="*/ 0 w 27"/>
                <a:gd name="T1" fmla="*/ 0 h 28"/>
                <a:gd name="T2" fmla="*/ 22 w 27"/>
                <a:gd name="T3" fmla="*/ 28 h 28"/>
                <a:gd name="T4" fmla="*/ 27 w 27"/>
                <a:gd name="T5" fmla="*/ 20 h 28"/>
                <a:gd name="T6" fmla="*/ 0 w 27"/>
                <a:gd name="T7" fmla="*/ 0 h 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7"/>
                <a:gd name="T13" fmla="*/ 0 h 28"/>
                <a:gd name="T14" fmla="*/ 27 w 27"/>
                <a:gd name="T15" fmla="*/ 28 h 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7" h="28">
                  <a:moveTo>
                    <a:pt x="0" y="0"/>
                  </a:moveTo>
                  <a:lnTo>
                    <a:pt x="22" y="28"/>
                  </a:lnTo>
                  <a:lnTo>
                    <a:pt x="27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5" name="Rectangle 58"/>
            <p:cNvSpPr>
              <a:spLocks noChangeArrowheads="1"/>
            </p:cNvSpPr>
            <p:nvPr/>
          </p:nvSpPr>
          <p:spPr bwMode="auto">
            <a:xfrm>
              <a:off x="1727200" y="1851025"/>
              <a:ext cx="6350" cy="112713"/>
            </a:xfrm>
            <a:prstGeom prst="rect">
              <a:avLst/>
            </a:prstGeom>
            <a:solidFill>
              <a:srgbClr val="7F7F7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" name="Freeform 59"/>
            <p:cNvSpPr>
              <a:spLocks/>
            </p:cNvSpPr>
            <p:nvPr/>
          </p:nvSpPr>
          <p:spPr bwMode="auto">
            <a:xfrm>
              <a:off x="1897063" y="1749425"/>
              <a:ext cx="17462" cy="203200"/>
            </a:xfrm>
            <a:custGeom>
              <a:avLst/>
              <a:gdLst>
                <a:gd name="T0" fmla="*/ 8 w 8"/>
                <a:gd name="T1" fmla="*/ 94 h 94"/>
                <a:gd name="T2" fmla="*/ 0 w 8"/>
                <a:gd name="T3" fmla="*/ 0 h 94"/>
                <a:gd name="T4" fmla="*/ 0 w 8"/>
                <a:gd name="T5" fmla="*/ 8 h 94"/>
                <a:gd name="T6" fmla="*/ 7 w 8"/>
                <a:gd name="T7" fmla="*/ 94 h 94"/>
                <a:gd name="T8" fmla="*/ 8 w 8"/>
                <a:gd name="T9" fmla="*/ 94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"/>
                <a:gd name="T16" fmla="*/ 0 h 94"/>
                <a:gd name="T17" fmla="*/ 8 w 8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" h="94">
                  <a:moveTo>
                    <a:pt x="8" y="94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7" y="94"/>
                  </a:lnTo>
                  <a:lnTo>
                    <a:pt x="8" y="94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7" name="Freeform 60"/>
            <p:cNvSpPr>
              <a:spLocks/>
            </p:cNvSpPr>
            <p:nvPr/>
          </p:nvSpPr>
          <p:spPr bwMode="auto">
            <a:xfrm>
              <a:off x="1644650" y="1809750"/>
              <a:ext cx="69850" cy="49213"/>
            </a:xfrm>
            <a:custGeom>
              <a:avLst/>
              <a:gdLst>
                <a:gd name="T0" fmla="*/ 0 w 33"/>
                <a:gd name="T1" fmla="*/ 23 h 23"/>
                <a:gd name="T2" fmla="*/ 33 w 33"/>
                <a:gd name="T3" fmla="*/ 0 h 23"/>
                <a:gd name="T4" fmla="*/ 33 w 33"/>
                <a:gd name="T5" fmla="*/ 6 h 23"/>
                <a:gd name="T6" fmla="*/ 0 w 33"/>
                <a:gd name="T7" fmla="*/ 23 h 2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3"/>
                <a:gd name="T13" fmla="*/ 0 h 23"/>
                <a:gd name="T14" fmla="*/ 33 w 33"/>
                <a:gd name="T15" fmla="*/ 23 h 2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3" h="23">
                  <a:moveTo>
                    <a:pt x="0" y="23"/>
                  </a:moveTo>
                  <a:lnTo>
                    <a:pt x="33" y="0"/>
                  </a:lnTo>
                  <a:lnTo>
                    <a:pt x="33" y="6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8" name="Freeform 62"/>
            <p:cNvSpPr>
              <a:spLocks/>
            </p:cNvSpPr>
            <p:nvPr/>
          </p:nvSpPr>
          <p:spPr bwMode="auto">
            <a:xfrm>
              <a:off x="1681163" y="1966913"/>
              <a:ext cx="74612" cy="20637"/>
            </a:xfrm>
            <a:custGeom>
              <a:avLst/>
              <a:gdLst>
                <a:gd name="T0" fmla="*/ 0 w 35"/>
                <a:gd name="T1" fmla="*/ 7 h 9"/>
                <a:gd name="T2" fmla="*/ 1 w 35"/>
                <a:gd name="T3" fmla="*/ 6 h 9"/>
                <a:gd name="T4" fmla="*/ 2 w 35"/>
                <a:gd name="T5" fmla="*/ 6 h 9"/>
                <a:gd name="T6" fmla="*/ 5 w 35"/>
                <a:gd name="T7" fmla="*/ 5 h 9"/>
                <a:gd name="T8" fmla="*/ 7 w 35"/>
                <a:gd name="T9" fmla="*/ 3 h 9"/>
                <a:gd name="T10" fmla="*/ 9 w 35"/>
                <a:gd name="T11" fmla="*/ 2 h 9"/>
                <a:gd name="T12" fmla="*/ 12 w 35"/>
                <a:gd name="T13" fmla="*/ 1 h 9"/>
                <a:gd name="T14" fmla="*/ 13 w 35"/>
                <a:gd name="T15" fmla="*/ 0 h 9"/>
                <a:gd name="T16" fmla="*/ 15 w 35"/>
                <a:gd name="T17" fmla="*/ 0 h 9"/>
                <a:gd name="T18" fmla="*/ 16 w 35"/>
                <a:gd name="T19" fmla="*/ 0 h 9"/>
                <a:gd name="T20" fmla="*/ 17 w 35"/>
                <a:gd name="T21" fmla="*/ 1 h 9"/>
                <a:gd name="T22" fmla="*/ 18 w 35"/>
                <a:gd name="T23" fmla="*/ 1 h 9"/>
                <a:gd name="T24" fmla="*/ 21 w 35"/>
                <a:gd name="T25" fmla="*/ 2 h 9"/>
                <a:gd name="T26" fmla="*/ 23 w 35"/>
                <a:gd name="T27" fmla="*/ 2 h 9"/>
                <a:gd name="T28" fmla="*/ 25 w 35"/>
                <a:gd name="T29" fmla="*/ 3 h 9"/>
                <a:gd name="T30" fmla="*/ 27 w 35"/>
                <a:gd name="T31" fmla="*/ 3 h 9"/>
                <a:gd name="T32" fmla="*/ 35 w 35"/>
                <a:gd name="T33" fmla="*/ 2 h 9"/>
                <a:gd name="T34" fmla="*/ 29 w 35"/>
                <a:gd name="T35" fmla="*/ 9 h 9"/>
                <a:gd name="T36" fmla="*/ 24 w 35"/>
                <a:gd name="T37" fmla="*/ 5 h 9"/>
                <a:gd name="T38" fmla="*/ 12 w 35"/>
                <a:gd name="T39" fmla="*/ 6 h 9"/>
                <a:gd name="T40" fmla="*/ 14 w 35"/>
                <a:gd name="T41" fmla="*/ 3 h 9"/>
                <a:gd name="T42" fmla="*/ 0 w 35"/>
                <a:gd name="T43" fmla="*/ 7 h 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35"/>
                <a:gd name="T67" fmla="*/ 0 h 9"/>
                <a:gd name="T68" fmla="*/ 35 w 35"/>
                <a:gd name="T69" fmla="*/ 9 h 9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35" h="9">
                  <a:moveTo>
                    <a:pt x="0" y="7"/>
                  </a:moveTo>
                  <a:lnTo>
                    <a:pt x="1" y="6"/>
                  </a:lnTo>
                  <a:lnTo>
                    <a:pt x="2" y="6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2"/>
                  </a:lnTo>
                  <a:lnTo>
                    <a:pt x="12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6" y="0"/>
                  </a:lnTo>
                  <a:lnTo>
                    <a:pt x="17" y="1"/>
                  </a:lnTo>
                  <a:lnTo>
                    <a:pt x="18" y="1"/>
                  </a:lnTo>
                  <a:lnTo>
                    <a:pt x="21" y="2"/>
                  </a:lnTo>
                  <a:lnTo>
                    <a:pt x="23" y="2"/>
                  </a:lnTo>
                  <a:lnTo>
                    <a:pt x="25" y="3"/>
                  </a:lnTo>
                  <a:lnTo>
                    <a:pt x="27" y="3"/>
                  </a:lnTo>
                  <a:lnTo>
                    <a:pt x="35" y="2"/>
                  </a:lnTo>
                  <a:lnTo>
                    <a:pt x="29" y="9"/>
                  </a:lnTo>
                  <a:lnTo>
                    <a:pt x="24" y="5"/>
                  </a:lnTo>
                  <a:lnTo>
                    <a:pt x="12" y="6"/>
                  </a:lnTo>
                  <a:lnTo>
                    <a:pt x="14" y="3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259" name="Straight Connector 73"/>
          <p:cNvCxnSpPr/>
          <p:nvPr/>
        </p:nvCxnSpPr>
        <p:spPr>
          <a:xfrm flipV="1">
            <a:off x="1202966" y="3062241"/>
            <a:ext cx="1352809" cy="1204"/>
          </a:xfrm>
          <a:prstGeom prst="bentConnector3">
            <a:avLst>
              <a:gd name="adj1" fmla="val 50000"/>
            </a:avLst>
          </a:prstGeom>
          <a:ln w="38100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0" name="TextBox 259"/>
          <p:cNvSpPr txBox="1"/>
          <p:nvPr/>
        </p:nvSpPr>
        <p:spPr>
          <a:xfrm>
            <a:off x="2375876" y="2006260"/>
            <a:ext cx="1080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solidFill>
                  <a:srgbClr val="002776"/>
                </a:solidFill>
              </a:rPr>
              <a:t>1-я ступень</a:t>
            </a:r>
          </a:p>
          <a:p>
            <a:r>
              <a:rPr lang="en-US" sz="900" dirty="0" smtClean="0">
                <a:solidFill>
                  <a:srgbClr val="002776"/>
                </a:solidFill>
              </a:rPr>
              <a:t>P=5÷8 </a:t>
            </a:r>
            <a:r>
              <a:rPr lang="ru-RU" sz="900" dirty="0" smtClean="0">
                <a:solidFill>
                  <a:srgbClr val="002776"/>
                </a:solidFill>
              </a:rPr>
              <a:t>атм.</a:t>
            </a:r>
          </a:p>
          <a:p>
            <a:r>
              <a:rPr lang="ru-RU" sz="900" dirty="0" smtClean="0">
                <a:solidFill>
                  <a:srgbClr val="002776"/>
                </a:solidFill>
              </a:rPr>
              <a:t>≈75-80% ПНГ</a:t>
            </a:r>
          </a:p>
        </p:txBody>
      </p:sp>
      <p:cxnSp>
        <p:nvCxnSpPr>
          <p:cNvPr id="313" name="Straight Connector 98"/>
          <p:cNvCxnSpPr/>
          <p:nvPr/>
        </p:nvCxnSpPr>
        <p:spPr>
          <a:xfrm rot="10800000">
            <a:off x="5292292" y="1446796"/>
            <a:ext cx="1908000" cy="1008000"/>
          </a:xfrm>
          <a:prstGeom prst="bentConnector3">
            <a:avLst>
              <a:gd name="adj1" fmla="val 100249"/>
            </a:avLst>
          </a:prstGeom>
          <a:ln w="38100">
            <a:solidFill>
              <a:srgbClr val="00B0F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" name="Straight Connector 73"/>
          <p:cNvCxnSpPr/>
          <p:nvPr/>
        </p:nvCxnSpPr>
        <p:spPr>
          <a:xfrm flipV="1">
            <a:off x="3417330" y="3049033"/>
            <a:ext cx="506598" cy="2159"/>
          </a:xfrm>
          <a:prstGeom prst="bentConnector3">
            <a:avLst>
              <a:gd name="adj1" fmla="val 50000"/>
            </a:avLst>
          </a:prstGeom>
          <a:ln w="38100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1" name="Straight Connector 83"/>
          <p:cNvCxnSpPr/>
          <p:nvPr/>
        </p:nvCxnSpPr>
        <p:spPr>
          <a:xfrm rot="5400000">
            <a:off x="4916754" y="3680191"/>
            <a:ext cx="627201" cy="1"/>
          </a:xfrm>
          <a:prstGeom prst="line">
            <a:avLst/>
          </a:prstGeom>
          <a:ln w="38100">
            <a:solidFill>
              <a:srgbClr val="002776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0" name="Straight Connector 98"/>
          <p:cNvCxnSpPr/>
          <p:nvPr/>
        </p:nvCxnSpPr>
        <p:spPr>
          <a:xfrm rot="16200000" flipV="1">
            <a:off x="6992947" y="2639533"/>
            <a:ext cx="414695" cy="5"/>
          </a:xfrm>
          <a:prstGeom prst="bentConnector3">
            <a:avLst>
              <a:gd name="adj1" fmla="val 50000"/>
            </a:avLst>
          </a:prstGeom>
          <a:ln w="38100">
            <a:solidFill>
              <a:srgbClr val="00B0F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5" name="Rectangle 81"/>
          <p:cNvSpPr/>
          <p:nvPr/>
        </p:nvSpPr>
        <p:spPr>
          <a:xfrm>
            <a:off x="4309437" y="2060848"/>
            <a:ext cx="116266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solidFill>
                  <a:srgbClr val="002776"/>
                </a:solidFill>
              </a:rPr>
              <a:t>2-я ступень</a:t>
            </a:r>
          </a:p>
          <a:p>
            <a:r>
              <a:rPr lang="en-US" sz="1000" dirty="0" smtClean="0">
                <a:solidFill>
                  <a:srgbClr val="002776"/>
                </a:solidFill>
              </a:rPr>
              <a:t>P=</a:t>
            </a:r>
            <a:r>
              <a:rPr lang="ru-RU" sz="1000" dirty="0" smtClean="0">
                <a:solidFill>
                  <a:srgbClr val="002776"/>
                </a:solidFill>
              </a:rPr>
              <a:t>2</a:t>
            </a:r>
            <a:r>
              <a:rPr lang="en-US" sz="1000" dirty="0" smtClean="0">
                <a:solidFill>
                  <a:srgbClr val="002776"/>
                </a:solidFill>
              </a:rPr>
              <a:t>÷</a:t>
            </a:r>
            <a:r>
              <a:rPr lang="ru-RU" sz="1000" dirty="0" smtClean="0">
                <a:solidFill>
                  <a:srgbClr val="002776"/>
                </a:solidFill>
              </a:rPr>
              <a:t>3</a:t>
            </a:r>
            <a:r>
              <a:rPr lang="en-US" sz="1000" dirty="0" smtClean="0">
                <a:solidFill>
                  <a:srgbClr val="002776"/>
                </a:solidFill>
              </a:rPr>
              <a:t> </a:t>
            </a:r>
            <a:r>
              <a:rPr lang="ru-RU" sz="1000" dirty="0" smtClean="0">
                <a:solidFill>
                  <a:srgbClr val="002776"/>
                </a:solidFill>
              </a:rPr>
              <a:t>атм.</a:t>
            </a:r>
          </a:p>
          <a:p>
            <a:r>
              <a:rPr lang="ru-RU" sz="1000" dirty="0" smtClean="0">
                <a:solidFill>
                  <a:srgbClr val="002776"/>
                </a:solidFill>
              </a:rPr>
              <a:t>≈15-20% ПНГ</a:t>
            </a:r>
          </a:p>
        </p:txBody>
      </p:sp>
      <p:pic>
        <p:nvPicPr>
          <p:cNvPr id="392" name="Рисунок 391" descr="id01c03_1.gif"/>
          <p:cNvPicPr>
            <a:picLocks noChangeAspect="1"/>
          </p:cNvPicPr>
          <p:nvPr/>
        </p:nvPicPr>
        <p:blipFill>
          <a:blip r:embed="rId5" cstate="print"/>
          <a:srcRect l="27374" t="17465" r="45821" b="41670"/>
          <a:stretch>
            <a:fillRect/>
          </a:stretch>
        </p:blipFill>
        <p:spPr>
          <a:xfrm>
            <a:off x="2361390" y="2582701"/>
            <a:ext cx="1518914" cy="803124"/>
          </a:xfrm>
          <a:prstGeom prst="rect">
            <a:avLst/>
          </a:prstGeom>
        </p:spPr>
      </p:pic>
      <p:pic>
        <p:nvPicPr>
          <p:cNvPr id="394" name="Рисунок 393" descr="id01c03_1.gif"/>
          <p:cNvPicPr>
            <a:picLocks noChangeAspect="1"/>
          </p:cNvPicPr>
          <p:nvPr/>
        </p:nvPicPr>
        <p:blipFill>
          <a:blip r:embed="rId5" cstate="print"/>
          <a:srcRect l="44865" t="63726" r="26157" b="8029"/>
          <a:stretch>
            <a:fillRect/>
          </a:stretch>
        </p:blipFill>
        <p:spPr>
          <a:xfrm>
            <a:off x="5380500" y="3794955"/>
            <a:ext cx="1567764" cy="529999"/>
          </a:xfrm>
          <a:prstGeom prst="rect">
            <a:avLst/>
          </a:prstGeom>
        </p:spPr>
      </p:pic>
      <p:pic>
        <p:nvPicPr>
          <p:cNvPr id="396" name="Рисунок 395" descr="id01c03_1.gif"/>
          <p:cNvPicPr>
            <a:picLocks noChangeAspect="1"/>
          </p:cNvPicPr>
          <p:nvPr/>
        </p:nvPicPr>
        <p:blipFill>
          <a:blip r:embed="rId5" cstate="print"/>
          <a:srcRect l="27374" t="17465" r="45821" b="41670"/>
          <a:stretch>
            <a:fillRect/>
          </a:stretch>
        </p:blipFill>
        <p:spPr>
          <a:xfrm>
            <a:off x="4241218" y="2595384"/>
            <a:ext cx="1518914" cy="803124"/>
          </a:xfrm>
          <a:prstGeom prst="rect">
            <a:avLst/>
          </a:prstGeom>
        </p:spPr>
      </p:pic>
      <p:cxnSp>
        <p:nvCxnSpPr>
          <p:cNvPr id="382" name="Straight Connector 116"/>
          <p:cNvCxnSpPr/>
          <p:nvPr/>
        </p:nvCxnSpPr>
        <p:spPr>
          <a:xfrm>
            <a:off x="3875629" y="3084200"/>
            <a:ext cx="406243" cy="6350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99" name="Рисунок 398" descr="id01c03_1.gif"/>
          <p:cNvPicPr>
            <a:picLocks noChangeAspect="1"/>
          </p:cNvPicPr>
          <p:nvPr/>
        </p:nvPicPr>
        <p:blipFill>
          <a:blip r:embed="rId5" cstate="print"/>
          <a:srcRect l="55989" t="17459" r="17391" b="41891"/>
          <a:stretch>
            <a:fillRect/>
          </a:stretch>
        </p:blipFill>
        <p:spPr>
          <a:xfrm>
            <a:off x="6192180" y="2623065"/>
            <a:ext cx="1440160" cy="762760"/>
          </a:xfrm>
          <a:prstGeom prst="rect">
            <a:avLst/>
          </a:prstGeom>
        </p:spPr>
      </p:pic>
      <p:cxnSp>
        <p:nvCxnSpPr>
          <p:cNvPr id="15" name="Straight Connector 104"/>
          <p:cNvCxnSpPr/>
          <p:nvPr/>
        </p:nvCxnSpPr>
        <p:spPr>
          <a:xfrm>
            <a:off x="6840252" y="4028368"/>
            <a:ext cx="459864" cy="432859"/>
          </a:xfrm>
          <a:prstGeom prst="bentConnector3">
            <a:avLst>
              <a:gd name="adj1" fmla="val 99710"/>
            </a:avLst>
          </a:prstGeom>
          <a:ln w="38100">
            <a:solidFill>
              <a:srgbClr val="002776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3" name="Straight Connector 83"/>
          <p:cNvCxnSpPr/>
          <p:nvPr/>
        </p:nvCxnSpPr>
        <p:spPr>
          <a:xfrm>
            <a:off x="3347864" y="4014590"/>
            <a:ext cx="2088232" cy="0"/>
          </a:xfrm>
          <a:prstGeom prst="line">
            <a:avLst/>
          </a:prstGeom>
          <a:ln w="38100">
            <a:solidFill>
              <a:srgbClr val="002776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6" name="TextBox 215"/>
          <p:cNvSpPr txBox="1"/>
          <p:nvPr/>
        </p:nvSpPr>
        <p:spPr>
          <a:xfrm>
            <a:off x="5436096" y="4192494"/>
            <a:ext cx="14041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00" dirty="0" smtClean="0">
                <a:solidFill>
                  <a:srgbClr val="002776"/>
                </a:solidFill>
              </a:rPr>
              <a:t>Установка очистки пластовой воды</a:t>
            </a:r>
          </a:p>
        </p:txBody>
      </p:sp>
      <p:cxnSp>
        <p:nvCxnSpPr>
          <p:cNvPr id="405" name="Straight Connector 116"/>
          <p:cNvCxnSpPr/>
          <p:nvPr/>
        </p:nvCxnSpPr>
        <p:spPr>
          <a:xfrm>
            <a:off x="5749933" y="3111827"/>
            <a:ext cx="226223" cy="0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8" name="Straight Connector 116"/>
          <p:cNvCxnSpPr/>
          <p:nvPr/>
        </p:nvCxnSpPr>
        <p:spPr>
          <a:xfrm>
            <a:off x="6002634" y="2869647"/>
            <a:ext cx="226223" cy="0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9" name="Straight Connector 116"/>
          <p:cNvCxnSpPr/>
          <p:nvPr/>
        </p:nvCxnSpPr>
        <p:spPr>
          <a:xfrm rot="5400000">
            <a:off x="5854919" y="2983523"/>
            <a:ext cx="252000" cy="0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0" name="Straight Connector 98"/>
          <p:cNvCxnSpPr/>
          <p:nvPr/>
        </p:nvCxnSpPr>
        <p:spPr>
          <a:xfrm rot="16200000" flipV="1">
            <a:off x="5084735" y="2614671"/>
            <a:ext cx="414695" cy="5"/>
          </a:xfrm>
          <a:prstGeom prst="bentConnector3">
            <a:avLst>
              <a:gd name="adj1" fmla="val 50000"/>
            </a:avLst>
          </a:prstGeom>
          <a:ln w="38100">
            <a:solidFill>
              <a:srgbClr val="00B0F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5" name="Rectangle 81"/>
          <p:cNvSpPr/>
          <p:nvPr/>
        </p:nvSpPr>
        <p:spPr>
          <a:xfrm>
            <a:off x="7333773" y="2190926"/>
            <a:ext cx="116266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solidFill>
                  <a:srgbClr val="002776"/>
                </a:solidFill>
              </a:rPr>
              <a:t>3-я ступень</a:t>
            </a:r>
          </a:p>
          <a:p>
            <a:r>
              <a:rPr lang="en-US" sz="1000" dirty="0" smtClean="0">
                <a:solidFill>
                  <a:srgbClr val="002776"/>
                </a:solidFill>
              </a:rPr>
              <a:t>P=</a:t>
            </a:r>
            <a:r>
              <a:rPr lang="ru-RU" sz="1000" dirty="0" smtClean="0">
                <a:solidFill>
                  <a:srgbClr val="002776"/>
                </a:solidFill>
              </a:rPr>
              <a:t>0,01 атм.</a:t>
            </a:r>
          </a:p>
          <a:p>
            <a:r>
              <a:rPr lang="ru-RU" sz="1000" dirty="0" smtClean="0">
                <a:solidFill>
                  <a:srgbClr val="002776"/>
                </a:solidFill>
              </a:rPr>
              <a:t>≈2-3% ПНГ</a:t>
            </a:r>
          </a:p>
        </p:txBody>
      </p:sp>
      <p:cxnSp>
        <p:nvCxnSpPr>
          <p:cNvPr id="416" name="Straight Connector 116"/>
          <p:cNvCxnSpPr/>
          <p:nvPr/>
        </p:nvCxnSpPr>
        <p:spPr>
          <a:xfrm>
            <a:off x="7633253" y="2894175"/>
            <a:ext cx="226223" cy="0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7" name="Straight Connector 116"/>
          <p:cNvCxnSpPr/>
          <p:nvPr/>
        </p:nvCxnSpPr>
        <p:spPr>
          <a:xfrm>
            <a:off x="7838840" y="3141107"/>
            <a:ext cx="410870" cy="0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8" name="Straight Connector 116"/>
          <p:cNvCxnSpPr/>
          <p:nvPr/>
        </p:nvCxnSpPr>
        <p:spPr>
          <a:xfrm rot="5400000">
            <a:off x="7725540" y="3004583"/>
            <a:ext cx="252000" cy="0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98"/>
          <p:cNvCxnSpPr/>
          <p:nvPr/>
        </p:nvCxnSpPr>
        <p:spPr>
          <a:xfrm rot="5400000" flipH="1" flipV="1">
            <a:off x="2743268" y="2116876"/>
            <a:ext cx="1332000" cy="0"/>
          </a:xfrm>
          <a:prstGeom prst="bentConnector3">
            <a:avLst>
              <a:gd name="adj1" fmla="val 46520"/>
            </a:avLst>
          </a:prstGeom>
          <a:ln w="38100">
            <a:solidFill>
              <a:srgbClr val="00B0F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6" name="Группа 175"/>
          <p:cNvGrpSpPr/>
          <p:nvPr/>
        </p:nvGrpSpPr>
        <p:grpSpPr>
          <a:xfrm>
            <a:off x="3275856" y="1664836"/>
            <a:ext cx="288000" cy="288000"/>
            <a:chOff x="4896356" y="1556831"/>
            <a:chExt cx="288000" cy="288000"/>
          </a:xfrm>
        </p:grpSpPr>
        <p:sp>
          <p:nvSpPr>
            <p:cNvPr id="177" name="Овал 176"/>
            <p:cNvSpPr/>
            <p:nvPr/>
          </p:nvSpPr>
          <p:spPr bwMode="auto">
            <a:xfrm>
              <a:off x="4896356" y="1556831"/>
              <a:ext cx="288000" cy="288000"/>
            </a:xfrm>
            <a:prstGeom prst="ellips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178" name="Прямая соединительная линия 177"/>
            <p:cNvCxnSpPr>
              <a:stCxn id="177" idx="3"/>
              <a:endCxn id="177" idx="7"/>
            </p:cNvCxnSpPr>
            <p:nvPr/>
          </p:nvCxnSpPr>
          <p:spPr bwMode="auto">
            <a:xfrm rot="5400000" flipH="1" flipV="1">
              <a:off x="4938533" y="1599008"/>
              <a:ext cx="203646" cy="203646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79" name="Прямая соединительная линия 178"/>
            <p:cNvCxnSpPr>
              <a:stCxn id="177" idx="1"/>
              <a:endCxn id="177" idx="5"/>
            </p:cNvCxnSpPr>
            <p:nvPr/>
          </p:nvCxnSpPr>
          <p:spPr bwMode="auto">
            <a:xfrm rot="16200000" flipH="1">
              <a:off x="4938533" y="1599008"/>
              <a:ext cx="203646" cy="203646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180" name="Группа 179"/>
          <p:cNvGrpSpPr/>
          <p:nvPr/>
        </p:nvGrpSpPr>
        <p:grpSpPr>
          <a:xfrm>
            <a:off x="5148064" y="1664836"/>
            <a:ext cx="288000" cy="288000"/>
            <a:chOff x="4896356" y="1556831"/>
            <a:chExt cx="288000" cy="288000"/>
          </a:xfrm>
        </p:grpSpPr>
        <p:sp>
          <p:nvSpPr>
            <p:cNvPr id="181" name="Овал 180"/>
            <p:cNvSpPr/>
            <p:nvPr/>
          </p:nvSpPr>
          <p:spPr bwMode="auto">
            <a:xfrm>
              <a:off x="4896356" y="1556831"/>
              <a:ext cx="288000" cy="288000"/>
            </a:xfrm>
            <a:prstGeom prst="ellips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182" name="Прямая соединительная линия 181"/>
            <p:cNvCxnSpPr>
              <a:stCxn id="181" idx="3"/>
              <a:endCxn id="181" idx="7"/>
            </p:cNvCxnSpPr>
            <p:nvPr/>
          </p:nvCxnSpPr>
          <p:spPr bwMode="auto">
            <a:xfrm rot="5400000" flipH="1" flipV="1">
              <a:off x="4938533" y="1599008"/>
              <a:ext cx="203646" cy="203646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3" name="Прямая соединительная линия 182"/>
            <p:cNvCxnSpPr>
              <a:stCxn id="181" idx="1"/>
              <a:endCxn id="181" idx="5"/>
            </p:cNvCxnSpPr>
            <p:nvPr/>
          </p:nvCxnSpPr>
          <p:spPr bwMode="auto">
            <a:xfrm rot="16200000" flipH="1">
              <a:off x="4938533" y="1599008"/>
              <a:ext cx="203646" cy="203646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cxnSp>
        <p:nvCxnSpPr>
          <p:cNvPr id="184" name="Straight Connector 98"/>
          <p:cNvCxnSpPr/>
          <p:nvPr/>
        </p:nvCxnSpPr>
        <p:spPr>
          <a:xfrm>
            <a:off x="3420380" y="2024844"/>
            <a:ext cx="4896000" cy="1588"/>
          </a:xfrm>
          <a:prstGeom prst="straightConnector1">
            <a:avLst/>
          </a:prstGeom>
          <a:ln w="38100">
            <a:solidFill>
              <a:srgbClr val="00B0F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5" name="Группа 184"/>
          <p:cNvGrpSpPr/>
          <p:nvPr/>
        </p:nvGrpSpPr>
        <p:grpSpPr>
          <a:xfrm>
            <a:off x="6516232" y="1853675"/>
            <a:ext cx="288000" cy="288000"/>
            <a:chOff x="4896356" y="1556831"/>
            <a:chExt cx="288000" cy="288000"/>
          </a:xfrm>
        </p:grpSpPr>
        <p:sp>
          <p:nvSpPr>
            <p:cNvPr id="186" name="Овал 185"/>
            <p:cNvSpPr/>
            <p:nvPr/>
          </p:nvSpPr>
          <p:spPr bwMode="auto">
            <a:xfrm>
              <a:off x="4896356" y="1556831"/>
              <a:ext cx="288000" cy="288000"/>
            </a:xfrm>
            <a:prstGeom prst="ellips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187" name="Прямая соединительная линия 186"/>
            <p:cNvCxnSpPr>
              <a:stCxn id="186" idx="3"/>
              <a:endCxn id="186" idx="7"/>
            </p:cNvCxnSpPr>
            <p:nvPr/>
          </p:nvCxnSpPr>
          <p:spPr bwMode="auto">
            <a:xfrm rot="5400000" flipH="1" flipV="1">
              <a:off x="4938533" y="1599008"/>
              <a:ext cx="203646" cy="203646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8" name="Прямая соединительная линия 187"/>
            <p:cNvCxnSpPr>
              <a:stCxn id="186" idx="1"/>
              <a:endCxn id="186" idx="5"/>
            </p:cNvCxnSpPr>
            <p:nvPr/>
          </p:nvCxnSpPr>
          <p:spPr bwMode="auto">
            <a:xfrm rot="16200000" flipH="1">
              <a:off x="4938533" y="1599008"/>
              <a:ext cx="203646" cy="203646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189" name="Rectangle 349"/>
          <p:cNvSpPr/>
          <p:nvPr/>
        </p:nvSpPr>
        <p:spPr>
          <a:xfrm rot="10800000" flipV="1">
            <a:off x="3633800" y="983910"/>
            <a:ext cx="129614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100" dirty="0" smtClean="0">
                <a:solidFill>
                  <a:srgbClr val="002776"/>
                </a:solidFill>
              </a:rPr>
              <a:t>Факел высокого давления</a:t>
            </a:r>
            <a:endParaRPr lang="en-US" sz="1100" dirty="0"/>
          </a:p>
        </p:txBody>
      </p:sp>
      <p:sp>
        <p:nvSpPr>
          <p:cNvPr id="190" name="Rectangle 118"/>
          <p:cNvSpPr/>
          <p:nvPr/>
        </p:nvSpPr>
        <p:spPr>
          <a:xfrm rot="10800000" flipV="1">
            <a:off x="4014253" y="1645058"/>
            <a:ext cx="627575" cy="3077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rgbClr val="002776"/>
                </a:solidFill>
              </a:rPr>
              <a:t>ПНГ</a:t>
            </a:r>
            <a:endParaRPr lang="en-US" sz="1400" dirty="0"/>
          </a:p>
        </p:txBody>
      </p:sp>
      <p:cxnSp>
        <p:nvCxnSpPr>
          <p:cNvPr id="191" name="Straight Connector 98"/>
          <p:cNvCxnSpPr/>
          <p:nvPr/>
        </p:nvCxnSpPr>
        <p:spPr>
          <a:xfrm rot="5400000" flipH="1" flipV="1">
            <a:off x="7488415" y="1196800"/>
            <a:ext cx="396000" cy="1260000"/>
          </a:xfrm>
          <a:prstGeom prst="bentConnector3">
            <a:avLst>
              <a:gd name="adj1" fmla="val 98111"/>
            </a:avLst>
          </a:prstGeom>
          <a:ln w="38100">
            <a:solidFill>
              <a:srgbClr val="00B0F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2" name="Rectangle 349"/>
          <p:cNvSpPr/>
          <p:nvPr/>
        </p:nvSpPr>
        <p:spPr>
          <a:xfrm rot="10800000" flipV="1">
            <a:off x="7740352" y="1304764"/>
            <a:ext cx="64800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100" dirty="0" smtClean="0">
                <a:solidFill>
                  <a:srgbClr val="002776"/>
                </a:solidFill>
              </a:rPr>
              <a:t>ГТЭС</a:t>
            </a:r>
            <a:endParaRPr lang="en-US" sz="1100" dirty="0"/>
          </a:p>
        </p:txBody>
      </p:sp>
      <p:sp>
        <p:nvSpPr>
          <p:cNvPr id="194" name="Rectangle 349"/>
          <p:cNvSpPr/>
          <p:nvPr/>
        </p:nvSpPr>
        <p:spPr>
          <a:xfrm rot="10800000" flipV="1">
            <a:off x="7596336" y="908720"/>
            <a:ext cx="1011031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100" dirty="0" smtClean="0">
                <a:solidFill>
                  <a:srgbClr val="002776"/>
                </a:solidFill>
              </a:rPr>
              <a:t>Котельная</a:t>
            </a:r>
            <a:endParaRPr lang="en-US" sz="1100" dirty="0"/>
          </a:p>
        </p:txBody>
      </p:sp>
      <p:grpSp>
        <p:nvGrpSpPr>
          <p:cNvPr id="200" name="Группа 199"/>
          <p:cNvGrpSpPr/>
          <p:nvPr/>
        </p:nvGrpSpPr>
        <p:grpSpPr>
          <a:xfrm>
            <a:off x="7376636" y="1483128"/>
            <a:ext cx="288000" cy="288000"/>
            <a:chOff x="4896356" y="1556831"/>
            <a:chExt cx="288000" cy="288000"/>
          </a:xfrm>
        </p:grpSpPr>
        <p:sp>
          <p:nvSpPr>
            <p:cNvPr id="201" name="Овал 200"/>
            <p:cNvSpPr/>
            <p:nvPr/>
          </p:nvSpPr>
          <p:spPr bwMode="auto">
            <a:xfrm>
              <a:off x="4896356" y="1556831"/>
              <a:ext cx="288000" cy="288000"/>
            </a:xfrm>
            <a:prstGeom prst="ellips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202" name="Прямая соединительная линия 201"/>
            <p:cNvCxnSpPr>
              <a:stCxn id="201" idx="3"/>
              <a:endCxn id="201" idx="7"/>
            </p:cNvCxnSpPr>
            <p:nvPr/>
          </p:nvCxnSpPr>
          <p:spPr bwMode="auto">
            <a:xfrm rot="5400000" flipH="1" flipV="1">
              <a:off x="4938533" y="1599008"/>
              <a:ext cx="203646" cy="203646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03" name="Прямая соединительная линия 202"/>
            <p:cNvCxnSpPr>
              <a:stCxn id="201" idx="1"/>
              <a:endCxn id="201" idx="5"/>
            </p:cNvCxnSpPr>
            <p:nvPr/>
          </p:nvCxnSpPr>
          <p:spPr bwMode="auto">
            <a:xfrm rot="16200000" flipH="1">
              <a:off x="4938533" y="1599008"/>
              <a:ext cx="203646" cy="203646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cxnSp>
        <p:nvCxnSpPr>
          <p:cNvPr id="204" name="Straight Connector 98"/>
          <p:cNvCxnSpPr/>
          <p:nvPr/>
        </p:nvCxnSpPr>
        <p:spPr>
          <a:xfrm rot="5400000" flipH="1" flipV="1">
            <a:off x="7308415" y="980843"/>
            <a:ext cx="756000" cy="1260000"/>
          </a:xfrm>
          <a:prstGeom prst="bentConnector3">
            <a:avLst>
              <a:gd name="adj1" fmla="val 100208"/>
            </a:avLst>
          </a:prstGeom>
          <a:ln w="38100">
            <a:solidFill>
              <a:srgbClr val="00B0F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8" name="Группа 207"/>
          <p:cNvGrpSpPr/>
          <p:nvPr/>
        </p:nvGrpSpPr>
        <p:grpSpPr>
          <a:xfrm>
            <a:off x="7376636" y="1085395"/>
            <a:ext cx="288000" cy="288000"/>
            <a:chOff x="4896356" y="1556831"/>
            <a:chExt cx="288000" cy="288000"/>
          </a:xfrm>
        </p:grpSpPr>
        <p:sp>
          <p:nvSpPr>
            <p:cNvPr id="209" name="Овал 208"/>
            <p:cNvSpPr/>
            <p:nvPr/>
          </p:nvSpPr>
          <p:spPr bwMode="auto">
            <a:xfrm>
              <a:off x="4896356" y="1556831"/>
              <a:ext cx="288000" cy="288000"/>
            </a:xfrm>
            <a:prstGeom prst="ellips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210" name="Прямая соединительная линия 209"/>
            <p:cNvCxnSpPr>
              <a:stCxn id="209" idx="3"/>
              <a:endCxn id="209" idx="7"/>
            </p:cNvCxnSpPr>
            <p:nvPr/>
          </p:nvCxnSpPr>
          <p:spPr bwMode="auto">
            <a:xfrm rot="5400000" flipH="1" flipV="1">
              <a:off x="4938533" y="1599008"/>
              <a:ext cx="203646" cy="203646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11" name="Прямая соединительная линия 210"/>
            <p:cNvCxnSpPr>
              <a:stCxn id="209" idx="1"/>
              <a:endCxn id="209" idx="5"/>
            </p:cNvCxnSpPr>
            <p:nvPr/>
          </p:nvCxnSpPr>
          <p:spPr bwMode="auto">
            <a:xfrm rot="16200000" flipH="1">
              <a:off x="4938533" y="1599008"/>
              <a:ext cx="203646" cy="203646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212" name="Группа 211"/>
          <p:cNvGrpSpPr/>
          <p:nvPr/>
        </p:nvGrpSpPr>
        <p:grpSpPr>
          <a:xfrm>
            <a:off x="7376636" y="1880860"/>
            <a:ext cx="288000" cy="288000"/>
            <a:chOff x="4896356" y="1556831"/>
            <a:chExt cx="288000" cy="288000"/>
          </a:xfrm>
        </p:grpSpPr>
        <p:sp>
          <p:nvSpPr>
            <p:cNvPr id="213" name="Овал 212"/>
            <p:cNvSpPr/>
            <p:nvPr/>
          </p:nvSpPr>
          <p:spPr bwMode="auto">
            <a:xfrm>
              <a:off x="4896356" y="1556831"/>
              <a:ext cx="288000" cy="288000"/>
            </a:xfrm>
            <a:prstGeom prst="ellips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214" name="Прямая соединительная линия 213"/>
            <p:cNvCxnSpPr>
              <a:stCxn id="213" idx="3"/>
              <a:endCxn id="213" idx="7"/>
            </p:cNvCxnSpPr>
            <p:nvPr/>
          </p:nvCxnSpPr>
          <p:spPr bwMode="auto">
            <a:xfrm rot="5400000" flipH="1" flipV="1">
              <a:off x="4938533" y="1599008"/>
              <a:ext cx="203646" cy="203646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15" name="Прямая соединительная линия 214"/>
            <p:cNvCxnSpPr>
              <a:stCxn id="213" idx="1"/>
              <a:endCxn id="213" idx="5"/>
            </p:cNvCxnSpPr>
            <p:nvPr/>
          </p:nvCxnSpPr>
          <p:spPr bwMode="auto">
            <a:xfrm rot="16200000" flipH="1">
              <a:off x="4938533" y="1599008"/>
              <a:ext cx="203646" cy="203646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218" name="Rectangle 349"/>
          <p:cNvSpPr/>
          <p:nvPr/>
        </p:nvSpPr>
        <p:spPr>
          <a:xfrm rot="10800000" flipV="1">
            <a:off x="7632340" y="1700808"/>
            <a:ext cx="1008112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100" dirty="0" smtClean="0">
                <a:solidFill>
                  <a:srgbClr val="002776"/>
                </a:solidFill>
              </a:rPr>
              <a:t>ГРЭС, ГПЗ</a:t>
            </a:r>
            <a:endParaRPr lang="en-US" sz="1100" dirty="0"/>
          </a:p>
        </p:txBody>
      </p:sp>
      <p:grpSp>
        <p:nvGrpSpPr>
          <p:cNvPr id="196" name="Группа 142"/>
          <p:cNvGrpSpPr>
            <a:grpSpLocks/>
          </p:cNvGrpSpPr>
          <p:nvPr/>
        </p:nvGrpSpPr>
        <p:grpSpPr bwMode="auto">
          <a:xfrm>
            <a:off x="7838840" y="1923036"/>
            <a:ext cx="222085" cy="194760"/>
            <a:chOff x="2648743" y="3501002"/>
            <a:chExt cx="259403" cy="210057"/>
          </a:xfrm>
        </p:grpSpPr>
        <p:grpSp>
          <p:nvGrpSpPr>
            <p:cNvPr id="197" name="Группа 133"/>
            <p:cNvGrpSpPr>
              <a:grpSpLocks/>
            </p:cNvGrpSpPr>
            <p:nvPr/>
          </p:nvGrpSpPr>
          <p:grpSpPr bwMode="auto">
            <a:xfrm>
              <a:off x="2648743" y="3500994"/>
              <a:ext cx="259403" cy="210056"/>
              <a:chOff x="8380247" y="1858744"/>
              <a:chExt cx="259403" cy="210046"/>
            </a:xfrm>
          </p:grpSpPr>
          <p:sp>
            <p:nvSpPr>
              <p:cNvPr id="199" name="Freeform 435"/>
              <p:cNvSpPr>
                <a:spLocks/>
              </p:cNvSpPr>
              <p:nvPr/>
            </p:nvSpPr>
            <p:spPr bwMode="auto">
              <a:xfrm>
                <a:off x="8450382" y="1928031"/>
                <a:ext cx="123860" cy="140759"/>
              </a:xfrm>
              <a:custGeom>
                <a:avLst/>
                <a:gdLst>
                  <a:gd name="T0" fmla="*/ 2147483647 w 20000"/>
                  <a:gd name="T1" fmla="*/ 2147483647 h 20000"/>
                  <a:gd name="T2" fmla="*/ 0 w 20000"/>
                  <a:gd name="T3" fmla="*/ 2147483647 h 20000"/>
                  <a:gd name="T4" fmla="*/ 2147483647 w 20000"/>
                  <a:gd name="T5" fmla="*/ 2147483647 h 20000"/>
                  <a:gd name="T6" fmla="*/ 0 w 20000"/>
                  <a:gd name="T7" fmla="*/ 2147483647 h 20000"/>
                  <a:gd name="T8" fmla="*/ 2147483647 w 20000"/>
                  <a:gd name="T9" fmla="*/ 2147483647 h 20000"/>
                  <a:gd name="T10" fmla="*/ 2147483647 w 20000"/>
                  <a:gd name="T11" fmla="*/ 0 h 20000"/>
                  <a:gd name="T12" fmla="*/ 2147483647 w 20000"/>
                  <a:gd name="T13" fmla="*/ 2147483647 h 2000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0000"/>
                  <a:gd name="T22" fmla="*/ 0 h 20000"/>
                  <a:gd name="T23" fmla="*/ 20000 w 20000"/>
                  <a:gd name="T24" fmla="*/ 20000 h 20000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0000" h="20000">
                    <a:moveTo>
                      <a:pt x="234" y="19899"/>
                    </a:moveTo>
                    <a:lnTo>
                      <a:pt x="0" y="19899"/>
                    </a:lnTo>
                    <a:lnTo>
                      <a:pt x="234" y="19899"/>
                    </a:lnTo>
                    <a:lnTo>
                      <a:pt x="0" y="19899"/>
                    </a:lnTo>
                    <a:lnTo>
                      <a:pt x="19883" y="19899"/>
                    </a:lnTo>
                    <a:lnTo>
                      <a:pt x="9708" y="0"/>
                    </a:lnTo>
                    <a:lnTo>
                      <a:pt x="234" y="19899"/>
                    </a:lnTo>
                    <a:close/>
                  </a:path>
                </a:pathLst>
              </a:custGeom>
              <a:solidFill>
                <a:srgbClr val="000000"/>
              </a:solidFill>
              <a:ln w="635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5" name="Freeform 434"/>
              <p:cNvSpPr>
                <a:spLocks/>
              </p:cNvSpPr>
              <p:nvPr/>
            </p:nvSpPr>
            <p:spPr bwMode="auto">
              <a:xfrm>
                <a:off x="8380247" y="1858744"/>
                <a:ext cx="128532" cy="134264"/>
              </a:xfrm>
              <a:custGeom>
                <a:avLst/>
                <a:gdLst>
                  <a:gd name="T0" fmla="*/ 0 w 20000"/>
                  <a:gd name="T1" fmla="*/ 2147483647 h 20000"/>
                  <a:gd name="T2" fmla="*/ 0 w 20000"/>
                  <a:gd name="T3" fmla="*/ 2147483647 h 20000"/>
                  <a:gd name="T4" fmla="*/ 0 w 20000"/>
                  <a:gd name="T5" fmla="*/ 2147483647 h 20000"/>
                  <a:gd name="T6" fmla="*/ 0 w 20000"/>
                  <a:gd name="T7" fmla="*/ 2147483647 h 20000"/>
                  <a:gd name="T8" fmla="*/ 0 w 20000"/>
                  <a:gd name="T9" fmla="*/ 0 h 20000"/>
                  <a:gd name="T10" fmla="*/ 2147483647 w 20000"/>
                  <a:gd name="T11" fmla="*/ 2147483647 h 20000"/>
                  <a:gd name="T12" fmla="*/ 0 w 20000"/>
                  <a:gd name="T13" fmla="*/ 2147483647 h 2000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0000"/>
                  <a:gd name="T22" fmla="*/ 0 h 20000"/>
                  <a:gd name="T23" fmla="*/ 20000 w 20000"/>
                  <a:gd name="T24" fmla="*/ 20000 h 20000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0000" h="20000">
                    <a:moveTo>
                      <a:pt x="0" y="19791"/>
                    </a:moveTo>
                    <a:lnTo>
                      <a:pt x="0" y="19895"/>
                    </a:lnTo>
                    <a:lnTo>
                      <a:pt x="0" y="19791"/>
                    </a:lnTo>
                    <a:lnTo>
                      <a:pt x="0" y="19895"/>
                    </a:lnTo>
                    <a:lnTo>
                      <a:pt x="0" y="0"/>
                    </a:lnTo>
                    <a:lnTo>
                      <a:pt x="19886" y="10262"/>
                    </a:lnTo>
                    <a:lnTo>
                      <a:pt x="0" y="19791"/>
                    </a:lnTo>
                    <a:close/>
                  </a:path>
                </a:pathLst>
              </a:custGeom>
              <a:solidFill>
                <a:srgbClr val="000000"/>
              </a:solidFill>
              <a:ln w="635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6" name="Freeform 433"/>
              <p:cNvSpPr>
                <a:spLocks/>
              </p:cNvSpPr>
              <p:nvPr/>
            </p:nvSpPr>
            <p:spPr bwMode="auto">
              <a:xfrm>
                <a:off x="8511118" y="1858744"/>
                <a:ext cx="128532" cy="134264"/>
              </a:xfrm>
              <a:custGeom>
                <a:avLst/>
                <a:gdLst>
                  <a:gd name="T0" fmla="*/ 2147483647 w 20000"/>
                  <a:gd name="T1" fmla="*/ 2147483647 h 20000"/>
                  <a:gd name="T2" fmla="*/ 2147483647 w 20000"/>
                  <a:gd name="T3" fmla="*/ 2147483647 h 20000"/>
                  <a:gd name="T4" fmla="*/ 2147483647 w 20000"/>
                  <a:gd name="T5" fmla="*/ 2147483647 h 20000"/>
                  <a:gd name="T6" fmla="*/ 2147483647 w 20000"/>
                  <a:gd name="T7" fmla="*/ 2147483647 h 20000"/>
                  <a:gd name="T8" fmla="*/ 2147483647 w 20000"/>
                  <a:gd name="T9" fmla="*/ 0 h 20000"/>
                  <a:gd name="T10" fmla="*/ 0 w 20000"/>
                  <a:gd name="T11" fmla="*/ 2147483647 h 20000"/>
                  <a:gd name="T12" fmla="*/ 2147483647 w 20000"/>
                  <a:gd name="T13" fmla="*/ 2147483647 h 2000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0000"/>
                  <a:gd name="T22" fmla="*/ 0 h 20000"/>
                  <a:gd name="T23" fmla="*/ 20000 w 20000"/>
                  <a:gd name="T24" fmla="*/ 20000 h 20000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0000" h="20000">
                    <a:moveTo>
                      <a:pt x="19886" y="19791"/>
                    </a:moveTo>
                    <a:lnTo>
                      <a:pt x="19886" y="19895"/>
                    </a:lnTo>
                    <a:lnTo>
                      <a:pt x="19886" y="19791"/>
                    </a:lnTo>
                    <a:lnTo>
                      <a:pt x="19886" y="19895"/>
                    </a:lnTo>
                    <a:lnTo>
                      <a:pt x="19886" y="0"/>
                    </a:lnTo>
                    <a:lnTo>
                      <a:pt x="0" y="10262"/>
                    </a:lnTo>
                    <a:lnTo>
                      <a:pt x="19886" y="19791"/>
                    </a:lnTo>
                    <a:close/>
                  </a:path>
                </a:pathLst>
              </a:custGeom>
              <a:solidFill>
                <a:srgbClr val="000000"/>
              </a:solidFill>
              <a:ln w="635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98" name="Oval 432"/>
            <p:cNvSpPr>
              <a:spLocks noChangeArrowheads="1"/>
            </p:cNvSpPr>
            <p:nvPr/>
          </p:nvSpPr>
          <p:spPr bwMode="auto">
            <a:xfrm>
              <a:off x="2699446" y="3505200"/>
              <a:ext cx="162248" cy="158874"/>
            </a:xfrm>
            <a:prstGeom prst="ellipse">
              <a:avLst/>
            </a:prstGeom>
            <a:solidFill>
              <a:schemeClr val="bg2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0"/>
          <p:cNvSpPr>
            <a:spLocks noChangeArrowheads="1"/>
          </p:cNvSpPr>
          <p:nvPr/>
        </p:nvSpPr>
        <p:spPr bwMode="auto">
          <a:xfrm>
            <a:off x="2738475" y="4983579"/>
            <a:ext cx="4176000" cy="13320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9050" algn="ctr">
            <a:noFill/>
            <a:round/>
            <a:headEnd/>
            <a:tailEnd/>
          </a:ln>
          <a:effectLst>
            <a:innerShdw blurRad="114300">
              <a:schemeClr val="accent2">
                <a:lumMod val="50000"/>
              </a:schemeClr>
            </a:innerShdw>
          </a:effectLst>
        </p:spPr>
        <p:txBody>
          <a:bodyPr anchor="ctr"/>
          <a:lstStyle/>
          <a:p>
            <a:pPr marL="177800" indent="-177800">
              <a:defRPr/>
            </a:pPr>
            <a:endParaRPr lang="ru-RU" sz="1400" dirty="0" smtClean="0">
              <a:latin typeface="Verdana" pitchFamily="34" charset="0"/>
            </a:endParaRPr>
          </a:p>
        </p:txBody>
      </p:sp>
      <p:sp>
        <p:nvSpPr>
          <p:cNvPr id="17" name="Rectangle 26"/>
          <p:cNvSpPr>
            <a:spLocks noChangeArrowheads="1"/>
          </p:cNvSpPr>
          <p:nvPr/>
        </p:nvSpPr>
        <p:spPr bwMode="auto">
          <a:xfrm>
            <a:off x="2746350" y="4988271"/>
            <a:ext cx="4140000" cy="121571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ru-RU" sz="1600" b="1" dirty="0" smtClean="0">
                <a:latin typeface="Verdana" pitchFamily="34" charset="0"/>
              </a:rPr>
              <a:t>Структура инвестиций:</a:t>
            </a:r>
            <a:r>
              <a:rPr lang="en-US" sz="1600" b="1" dirty="0" smtClean="0">
                <a:latin typeface="Verdana" pitchFamily="34" charset="0"/>
              </a:rPr>
              <a:t> </a:t>
            </a:r>
            <a:endParaRPr lang="ru-RU" sz="1600" b="1" dirty="0" smtClean="0">
              <a:latin typeface="Verdana" pitchFamily="34" charset="0"/>
            </a:endParaRPr>
          </a:p>
          <a:p>
            <a:pPr marL="177800" indent="-177800">
              <a:spcAft>
                <a:spcPts val="600"/>
              </a:spcAft>
              <a:buFont typeface="Arial" pitchFamily="34" charset="0"/>
              <a:buChar char="•"/>
            </a:pPr>
            <a:r>
              <a:rPr lang="en-US" sz="1400" b="1" dirty="0" smtClean="0">
                <a:latin typeface="Verdana" pitchFamily="34" charset="0"/>
              </a:rPr>
              <a:t>35%</a:t>
            </a:r>
            <a:r>
              <a:rPr lang="ru-RU" sz="1400" dirty="0" smtClean="0">
                <a:latin typeface="Verdana" pitchFamily="34" charset="0"/>
              </a:rPr>
              <a:t> - системы </a:t>
            </a:r>
            <a:r>
              <a:rPr lang="ru-RU" sz="1400" dirty="0" smtClean="0">
                <a:latin typeface="Verdana" pitchFamily="34" charset="0"/>
              </a:rPr>
              <a:t>сбора и подготовки газа</a:t>
            </a:r>
            <a:r>
              <a:rPr lang="en-US" sz="1400" dirty="0" smtClean="0">
                <a:latin typeface="Verdana" pitchFamily="34" charset="0"/>
              </a:rPr>
              <a:t> </a:t>
            </a:r>
            <a:endParaRPr lang="ru-RU" sz="1400" dirty="0" smtClean="0">
              <a:latin typeface="Verdana" pitchFamily="34" charset="0"/>
            </a:endParaRPr>
          </a:p>
          <a:p>
            <a:pPr marL="177800" indent="-177800">
              <a:spcAft>
                <a:spcPts val="600"/>
              </a:spcAft>
              <a:buFont typeface="Arial" pitchFamily="34" charset="0"/>
              <a:buChar char="•"/>
            </a:pPr>
            <a:r>
              <a:rPr lang="en-US" sz="1400" b="1" dirty="0" smtClean="0">
                <a:latin typeface="Verdana" pitchFamily="34" charset="0"/>
              </a:rPr>
              <a:t>25%</a:t>
            </a:r>
            <a:r>
              <a:rPr lang="en-US" sz="1400" dirty="0" smtClean="0">
                <a:latin typeface="Verdana" pitchFamily="34" charset="0"/>
              </a:rPr>
              <a:t> </a:t>
            </a:r>
            <a:r>
              <a:rPr lang="ru-RU" sz="1400" dirty="0" smtClean="0">
                <a:latin typeface="Verdana" pitchFamily="34" charset="0"/>
              </a:rPr>
              <a:t>- </a:t>
            </a:r>
            <a:r>
              <a:rPr lang="ru-RU" sz="1400" dirty="0" smtClean="0">
                <a:latin typeface="Verdana" pitchFamily="34" charset="0"/>
              </a:rPr>
              <a:t>производство э/</a:t>
            </a:r>
            <a:r>
              <a:rPr lang="ru-RU" sz="1400" dirty="0" err="1" smtClean="0">
                <a:latin typeface="Verdana" pitchFamily="34" charset="0"/>
              </a:rPr>
              <a:t>э</a:t>
            </a:r>
            <a:endParaRPr lang="ru-RU" sz="1400" dirty="0" smtClean="0">
              <a:latin typeface="Verdana" pitchFamily="34" charset="0"/>
            </a:endParaRPr>
          </a:p>
          <a:p>
            <a:pPr marL="177800" indent="-177800">
              <a:spcAft>
                <a:spcPts val="600"/>
              </a:spcAft>
              <a:buFont typeface="Arial" pitchFamily="34" charset="0"/>
              <a:buChar char="•"/>
            </a:pPr>
            <a:r>
              <a:rPr lang="ru-RU" sz="1400" b="1" dirty="0" smtClean="0">
                <a:latin typeface="Verdana" pitchFamily="34" charset="0"/>
              </a:rPr>
              <a:t>24%</a:t>
            </a:r>
            <a:r>
              <a:rPr lang="ru-RU" sz="1400" dirty="0" smtClean="0">
                <a:latin typeface="Verdana" pitchFamily="34" charset="0"/>
              </a:rPr>
              <a:t> - </a:t>
            </a:r>
            <a:r>
              <a:rPr lang="ru-RU" sz="1400" dirty="0" smtClean="0">
                <a:latin typeface="Verdana" pitchFamily="34" charset="0"/>
              </a:rPr>
              <a:t>переработка газа</a:t>
            </a:r>
            <a:endParaRPr lang="en-US" sz="1400" dirty="0" smtClean="0">
              <a:latin typeface="Verdana" pitchFamily="34" charset="0"/>
            </a:endParaRPr>
          </a:p>
        </p:txBody>
      </p:sp>
      <p:sp>
        <p:nvSpPr>
          <p:cNvPr id="9222" name="Rectangle 3"/>
          <p:cNvSpPr>
            <a:spLocks noChangeArrowheads="1"/>
          </p:cNvSpPr>
          <p:nvPr/>
        </p:nvSpPr>
        <p:spPr bwMode="auto">
          <a:xfrm>
            <a:off x="461151" y="57209"/>
            <a:ext cx="8748000" cy="3046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>
              <a:lnSpc>
                <a:spcPct val="90000"/>
              </a:lnSpc>
            </a:pPr>
            <a:r>
              <a:rPr lang="ru-RU" sz="2200" dirty="0" smtClean="0">
                <a:latin typeface="Impact" pitchFamily="34" charset="0"/>
              </a:rPr>
              <a:t>Инвестиции в проекты утилизации ПНГ</a:t>
            </a:r>
            <a:endParaRPr lang="ru-RU" sz="2200" b="0" dirty="0">
              <a:latin typeface="Impact" pitchFamily="34" charset="0"/>
            </a:endParaRPr>
          </a:p>
        </p:txBody>
      </p:sp>
      <p:graphicFrame>
        <p:nvGraphicFramePr>
          <p:cNvPr id="10" name="Диаграмма 9"/>
          <p:cNvGraphicFramePr/>
          <p:nvPr/>
        </p:nvGraphicFramePr>
        <p:xfrm>
          <a:off x="457200" y="690524"/>
          <a:ext cx="8094717" cy="48197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Скругленная прямоугольная выноска 4"/>
          <p:cNvSpPr/>
          <p:nvPr/>
        </p:nvSpPr>
        <p:spPr bwMode="auto">
          <a:xfrm>
            <a:off x="5922981" y="800064"/>
            <a:ext cx="2921040" cy="1293971"/>
          </a:xfrm>
          <a:prstGeom prst="wedgeRoundRectCallout">
            <a:avLst>
              <a:gd name="adj1" fmla="val -72505"/>
              <a:gd name="adj2" fmla="val -31262"/>
              <a:gd name="adj3" fmla="val 16667"/>
            </a:avLst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600"/>
              </a:spcAft>
            </a:pPr>
            <a:r>
              <a:rPr lang="ru-RU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За 7 лет инвестиции в программы утилизации ПНГ превысят 300 млрд. руб. (10% инвестиций в нефтедобычу)</a:t>
            </a:r>
            <a:endParaRPr lang="ru-RU" sz="1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7" name="Rectangle 25"/>
          <p:cNvSpPr>
            <a:spLocks noChangeArrowheads="1"/>
          </p:cNvSpPr>
          <p:nvPr/>
        </p:nvSpPr>
        <p:spPr bwMode="auto">
          <a:xfrm>
            <a:off x="592083" y="6349473"/>
            <a:ext cx="5868000" cy="338554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spcAft>
                <a:spcPts val="600"/>
              </a:spcAft>
            </a:pPr>
            <a:r>
              <a:rPr lang="ru-RU" sz="1600" b="1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Компании практически не инвестируют в МУН</a:t>
            </a:r>
            <a:endParaRPr lang="ru-RU" sz="1600" b="1" dirty="0" smtClean="0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Диаграмма 18"/>
          <p:cNvGraphicFramePr/>
          <p:nvPr/>
        </p:nvGraphicFramePr>
        <p:xfrm>
          <a:off x="457200" y="690524"/>
          <a:ext cx="8094717" cy="48197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7" name="Rectangle 26"/>
          <p:cNvSpPr>
            <a:spLocks noChangeArrowheads="1"/>
          </p:cNvSpPr>
          <p:nvPr/>
        </p:nvSpPr>
        <p:spPr bwMode="auto">
          <a:xfrm>
            <a:off x="602868" y="6240501"/>
            <a:ext cx="8533257" cy="338554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55600" indent="-355600">
              <a:spcAft>
                <a:spcPts val="600"/>
              </a:spcAft>
            </a:pPr>
            <a:r>
              <a:rPr lang="ru-RU" sz="1600" b="1" dirty="0" smtClean="0">
                <a:solidFill>
                  <a:srgbClr val="C00000"/>
                </a:solidFill>
                <a:latin typeface="Verdana" pitchFamily="34" charset="0"/>
              </a:rPr>
              <a:t>На многих л/у показатель сжигания будет выше 5% после 2014 года</a:t>
            </a:r>
            <a:endParaRPr lang="ru-RU" sz="1600" b="1" dirty="0" smtClean="0">
              <a:solidFill>
                <a:srgbClr val="C00000"/>
              </a:solidFill>
              <a:latin typeface="Verdana" pitchFamily="34" charset="0"/>
            </a:endParaRPr>
          </a:p>
        </p:txBody>
      </p:sp>
      <p:sp>
        <p:nvSpPr>
          <p:cNvPr id="9222" name="Rectangle 3"/>
          <p:cNvSpPr>
            <a:spLocks noChangeArrowheads="1"/>
          </p:cNvSpPr>
          <p:nvPr/>
        </p:nvSpPr>
        <p:spPr bwMode="auto">
          <a:xfrm>
            <a:off x="457200" y="57209"/>
            <a:ext cx="8748000" cy="3046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>
              <a:lnSpc>
                <a:spcPct val="90000"/>
              </a:lnSpc>
              <a:tabLst>
                <a:tab pos="3586163" algn="l"/>
              </a:tabLst>
            </a:pPr>
            <a:r>
              <a:rPr lang="ru-RU" sz="2200" dirty="0" smtClean="0">
                <a:latin typeface="Impact" pitchFamily="34" charset="0"/>
              </a:rPr>
              <a:t>Динамика сжигания ПНГ по компаниям</a:t>
            </a:r>
            <a:endParaRPr lang="ru-RU" sz="2200" b="0" dirty="0">
              <a:latin typeface="Impact" pitchFamily="34" charset="0"/>
            </a:endParaRPr>
          </a:p>
        </p:txBody>
      </p:sp>
      <p:sp>
        <p:nvSpPr>
          <p:cNvPr id="12" name="Овал 11"/>
          <p:cNvSpPr/>
          <p:nvPr/>
        </p:nvSpPr>
        <p:spPr bwMode="auto">
          <a:xfrm>
            <a:off x="7529553" y="3869721"/>
            <a:ext cx="180000" cy="180000"/>
          </a:xfrm>
          <a:prstGeom prst="ellips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383501" y="3479191"/>
            <a:ext cx="6572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5%</a:t>
            </a:r>
            <a:endParaRPr lang="ru-RU" sz="16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9" name="Овал 8"/>
          <p:cNvSpPr/>
          <p:nvPr/>
        </p:nvSpPr>
        <p:spPr bwMode="auto">
          <a:xfrm>
            <a:off x="4768117" y="3039232"/>
            <a:ext cx="180000" cy="180000"/>
          </a:xfrm>
          <a:prstGeom prst="ellips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Скругленная прямоугольная выноска 9"/>
          <p:cNvSpPr/>
          <p:nvPr/>
        </p:nvSpPr>
        <p:spPr bwMode="auto">
          <a:xfrm>
            <a:off x="5992326" y="1676376"/>
            <a:ext cx="2304000" cy="1055608"/>
          </a:xfrm>
          <a:prstGeom prst="wedgeRoundRectCallout">
            <a:avLst>
              <a:gd name="adj1" fmla="val 19001"/>
              <a:gd name="adj2" fmla="val 117960"/>
              <a:gd name="adj3" fmla="val 16667"/>
            </a:avLst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600"/>
              </a:spcAft>
            </a:pPr>
            <a:r>
              <a:rPr lang="ru-RU" sz="1400" dirty="0" smtClean="0">
                <a:latin typeface="Verdana" pitchFamily="34" charset="0"/>
              </a:rPr>
              <a:t>В России 5%-й уровень сжигания ПНГ будет достигнут </a:t>
            </a:r>
            <a:r>
              <a:rPr lang="ru-RU" sz="1400" b="1" dirty="0" smtClean="0">
                <a:latin typeface="Verdana" pitchFamily="34" charset="0"/>
              </a:rPr>
              <a:t>только к 2014 году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619286" y="2661660"/>
            <a:ext cx="756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18</a:t>
            </a:r>
            <a:r>
              <a:rPr lang="ru-RU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%</a:t>
            </a:r>
            <a:endParaRPr lang="ru-RU" sz="16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2" name="Rectangle 3"/>
          <p:cNvSpPr>
            <a:spLocks noChangeArrowheads="1"/>
          </p:cNvSpPr>
          <p:nvPr/>
        </p:nvSpPr>
        <p:spPr bwMode="auto">
          <a:xfrm>
            <a:off x="457200" y="82600"/>
            <a:ext cx="8229600" cy="3046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>
              <a:lnSpc>
                <a:spcPct val="90000"/>
              </a:lnSpc>
            </a:pPr>
            <a:r>
              <a:rPr lang="ru-RU" sz="2200" dirty="0" smtClean="0">
                <a:latin typeface="Impact" pitchFamily="34" charset="0"/>
              </a:rPr>
              <a:t>Проблемы применения действующего Постановления ПРФ №7</a:t>
            </a:r>
            <a:endParaRPr lang="ru-RU" sz="2200" b="0" dirty="0">
              <a:latin typeface="Impact" pitchFamily="34" charset="0"/>
            </a:endParaRPr>
          </a:p>
        </p:txBody>
      </p:sp>
      <p:sp>
        <p:nvSpPr>
          <p:cNvPr id="8" name="Прямоугольник 15"/>
          <p:cNvSpPr>
            <a:spLocks noChangeArrowheads="1"/>
          </p:cNvSpPr>
          <p:nvPr/>
        </p:nvSpPr>
        <p:spPr bwMode="auto">
          <a:xfrm>
            <a:off x="504496" y="3326553"/>
            <a:ext cx="8532000" cy="2844000"/>
          </a:xfrm>
          <a:prstGeom prst="rect">
            <a:avLst/>
          </a:prstGeom>
          <a:solidFill>
            <a:srgbClr val="FF99CC"/>
          </a:solidFill>
          <a:ln w="19050" algn="ctr">
            <a:noFill/>
            <a:round/>
            <a:headEnd/>
            <a:tailEnd/>
          </a:ln>
          <a:effectLst>
            <a:innerShdw blurRad="114300">
              <a:schemeClr val="accent2">
                <a:lumMod val="50000"/>
              </a:schemeClr>
            </a:innerShdw>
          </a:effectLst>
        </p:spPr>
        <p:txBody>
          <a:bodyPr anchor="ctr"/>
          <a:lstStyle/>
          <a:p>
            <a:pPr algn="ctr">
              <a:defRPr/>
            </a:pPr>
            <a:endParaRPr lang="ru-RU" sz="1000" b="1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9" name="Rectangle 56"/>
          <p:cNvSpPr>
            <a:spLocks noChangeArrowheads="1"/>
          </p:cNvSpPr>
          <p:nvPr/>
        </p:nvSpPr>
        <p:spPr bwMode="auto">
          <a:xfrm>
            <a:off x="467983" y="3355974"/>
            <a:ext cx="8568000" cy="2808000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30000"/>
              </a:spcBef>
              <a:buAutoNum type="arabicPeriod"/>
              <a:tabLst>
                <a:tab pos="571500" algn="l"/>
              </a:tabLst>
            </a:pPr>
            <a:r>
              <a:rPr lang="ru-RU" sz="1600" b="1" dirty="0" smtClean="0">
                <a:latin typeface="Verdana" pitchFamily="34" charset="0"/>
              </a:rPr>
              <a:t>Размер платы не стимулирует инвестиции в утилизацию ПНГ</a:t>
            </a:r>
            <a:endParaRPr lang="ru-RU" sz="1600" b="1" dirty="0" smtClean="0">
              <a:latin typeface="Verdana" pitchFamily="34" charset="0"/>
            </a:endParaRPr>
          </a:p>
          <a:p>
            <a:pPr marL="342900" indent="-342900" algn="just">
              <a:spcBef>
                <a:spcPct val="30000"/>
              </a:spcBef>
              <a:buAutoNum type="arabicPeriod"/>
              <a:tabLst>
                <a:tab pos="571500" algn="l"/>
              </a:tabLst>
            </a:pPr>
            <a:r>
              <a:rPr lang="ru-RU" sz="1600" b="1" dirty="0" smtClean="0">
                <a:latin typeface="Verdana" pitchFamily="34" charset="0"/>
              </a:rPr>
              <a:t>Не </a:t>
            </a:r>
            <a:r>
              <a:rPr lang="ru-RU" sz="1600" b="1" dirty="0" smtClean="0">
                <a:latin typeface="Verdana" pitchFamily="34" charset="0"/>
              </a:rPr>
              <a:t>определен порядок расчета показателя сжигания </a:t>
            </a:r>
          </a:p>
          <a:p>
            <a:pPr marL="628650" indent="-273050" algn="just">
              <a:spcBef>
                <a:spcPts val="300"/>
              </a:spcBef>
              <a:buFont typeface="Arial" pitchFamily="34" charset="0"/>
              <a:buChar char="•"/>
              <a:tabLst>
                <a:tab pos="571500" algn="l"/>
              </a:tabLst>
            </a:pPr>
            <a:r>
              <a:rPr lang="ru-RU" sz="1400" dirty="0" smtClean="0">
                <a:latin typeface="Verdana" pitchFamily="34" charset="0"/>
              </a:rPr>
              <a:t>определение объема добычи (</a:t>
            </a:r>
            <a:r>
              <a:rPr lang="ru-RU" sz="1400" dirty="0" err="1" smtClean="0">
                <a:latin typeface="Verdana" pitchFamily="34" charset="0"/>
              </a:rPr>
              <a:t>неуглеводородные</a:t>
            </a:r>
            <a:r>
              <a:rPr lang="ru-RU" sz="1400" dirty="0" smtClean="0">
                <a:latin typeface="Verdana" pitchFamily="34" charset="0"/>
              </a:rPr>
              <a:t> компоненты, потери) </a:t>
            </a:r>
          </a:p>
          <a:p>
            <a:pPr marL="628650" indent="-273050" algn="just">
              <a:spcBef>
                <a:spcPts val="300"/>
              </a:spcBef>
              <a:buFont typeface="Arial" pitchFamily="34" charset="0"/>
              <a:buChar char="•"/>
              <a:tabLst>
                <a:tab pos="571500" algn="l"/>
              </a:tabLst>
            </a:pPr>
            <a:r>
              <a:rPr lang="ru-RU" sz="1400" dirty="0" smtClean="0">
                <a:latin typeface="Verdana" pitchFamily="34" charset="0"/>
              </a:rPr>
              <a:t>объект (лицензионный </a:t>
            </a:r>
            <a:r>
              <a:rPr lang="ru-RU" sz="1400" dirty="0" smtClean="0">
                <a:latin typeface="Verdana" pitchFamily="34" charset="0"/>
              </a:rPr>
              <a:t>участок, </a:t>
            </a:r>
            <a:r>
              <a:rPr lang="ru-RU" sz="1400" dirty="0" err="1" smtClean="0">
                <a:latin typeface="Verdana" pitchFamily="34" charset="0"/>
              </a:rPr>
              <a:t>недропользователь</a:t>
            </a:r>
            <a:r>
              <a:rPr lang="ru-RU" sz="1400" dirty="0" smtClean="0">
                <a:latin typeface="Verdana" pitchFamily="34" charset="0"/>
              </a:rPr>
              <a:t>, холдинг) </a:t>
            </a:r>
          </a:p>
          <a:p>
            <a:pPr marL="628650" indent="-273050" algn="just">
              <a:spcBef>
                <a:spcPts val="300"/>
              </a:spcBef>
              <a:buFont typeface="Arial" pitchFamily="34" charset="0"/>
              <a:buChar char="•"/>
              <a:tabLst>
                <a:tab pos="571500" algn="l"/>
              </a:tabLst>
            </a:pPr>
            <a:r>
              <a:rPr lang="ru-RU" sz="1400" dirty="0" smtClean="0">
                <a:latin typeface="Verdana" pitchFamily="34" charset="0"/>
              </a:rPr>
              <a:t>период </a:t>
            </a:r>
            <a:r>
              <a:rPr lang="ru-RU" sz="1400" dirty="0" smtClean="0">
                <a:latin typeface="Verdana" pitchFamily="34" charset="0"/>
              </a:rPr>
              <a:t>(год, квартал)</a:t>
            </a:r>
          </a:p>
          <a:p>
            <a:pPr marL="342900" indent="-342900" algn="just">
              <a:spcBef>
                <a:spcPct val="30000"/>
              </a:spcBef>
              <a:tabLst>
                <a:tab pos="571500" algn="l"/>
              </a:tabLst>
            </a:pPr>
            <a:r>
              <a:rPr lang="ru-RU" sz="1600" b="1" dirty="0" smtClean="0">
                <a:latin typeface="Verdana" pitchFamily="34" charset="0"/>
              </a:rPr>
              <a:t>3.	Не учитываются проблемы достижения целевого показателя сжигания</a:t>
            </a:r>
          </a:p>
          <a:p>
            <a:pPr marL="627063" indent="-271463" algn="just">
              <a:spcBef>
                <a:spcPts val="300"/>
              </a:spcBef>
              <a:buFont typeface="Arial" pitchFamily="34" charset="0"/>
              <a:buChar char="•"/>
              <a:tabLst>
                <a:tab pos="571500" algn="l"/>
              </a:tabLst>
            </a:pPr>
            <a:r>
              <a:rPr lang="ru-RU" sz="1400" dirty="0" smtClean="0">
                <a:latin typeface="Verdana" pitchFamily="34" charset="0"/>
              </a:rPr>
              <a:t>новые </a:t>
            </a:r>
            <a:r>
              <a:rPr lang="ru-RU" sz="1400" dirty="0" smtClean="0">
                <a:latin typeface="Verdana" pitchFamily="34" charset="0"/>
              </a:rPr>
              <a:t>месторождений на этапе </a:t>
            </a:r>
            <a:r>
              <a:rPr lang="ru-RU" sz="1400" dirty="0" smtClean="0">
                <a:latin typeface="Verdana" pitchFamily="34" charset="0"/>
              </a:rPr>
              <a:t>ОПР</a:t>
            </a:r>
          </a:p>
          <a:p>
            <a:pPr marL="627063" indent="-271463" algn="just">
              <a:spcBef>
                <a:spcPts val="300"/>
              </a:spcBef>
              <a:buFont typeface="Arial" pitchFamily="34" charset="0"/>
              <a:buChar char="•"/>
              <a:tabLst>
                <a:tab pos="571500" algn="l"/>
              </a:tabLst>
            </a:pPr>
            <a:r>
              <a:rPr lang="ru-RU" sz="1400" dirty="0" smtClean="0">
                <a:latin typeface="Verdana" pitchFamily="34" charset="0"/>
              </a:rPr>
              <a:t>удаленные </a:t>
            </a:r>
            <a:r>
              <a:rPr lang="ru-RU" sz="1400" dirty="0" smtClean="0">
                <a:latin typeface="Verdana" pitchFamily="34" charset="0"/>
              </a:rPr>
              <a:t>и </a:t>
            </a:r>
            <a:r>
              <a:rPr lang="ru-RU" sz="1400" dirty="0" smtClean="0">
                <a:latin typeface="Verdana" pitchFamily="34" charset="0"/>
              </a:rPr>
              <a:t>мелкие месторождения</a:t>
            </a:r>
          </a:p>
          <a:p>
            <a:pPr marL="627063" indent="-271463" algn="just">
              <a:spcBef>
                <a:spcPts val="300"/>
              </a:spcBef>
              <a:buFont typeface="Arial" pitchFamily="34" charset="0"/>
              <a:buChar char="•"/>
              <a:tabLst>
                <a:tab pos="571500" algn="l"/>
              </a:tabLst>
            </a:pPr>
            <a:r>
              <a:rPr lang="ru-RU" sz="1400" dirty="0" smtClean="0">
                <a:latin typeface="Verdana" pitchFamily="34" charset="0"/>
              </a:rPr>
              <a:t>ПНГ с высоким содержанием </a:t>
            </a:r>
            <a:r>
              <a:rPr lang="ru-RU" sz="1400" dirty="0" err="1" smtClean="0">
                <a:latin typeface="Verdana" pitchFamily="34" charset="0"/>
              </a:rPr>
              <a:t>неуглеводородных</a:t>
            </a:r>
            <a:r>
              <a:rPr lang="ru-RU" sz="1400" dirty="0" smtClean="0">
                <a:latin typeface="Verdana" pitchFamily="34" charset="0"/>
              </a:rPr>
              <a:t> компонентов</a:t>
            </a:r>
            <a:endParaRPr lang="ru-RU" sz="1400" dirty="0" smtClean="0">
              <a:latin typeface="Verdana" pitchFamily="34" charset="0"/>
            </a:endParaRPr>
          </a:p>
          <a:p>
            <a:pPr marL="355600" indent="-355600" algn="just">
              <a:spcBef>
                <a:spcPts val="300"/>
              </a:spcBef>
            </a:pPr>
            <a:endParaRPr lang="ru-RU" sz="1600" dirty="0" smtClean="0">
              <a:latin typeface="Verdana" pitchFamily="34" charset="0"/>
            </a:endParaRPr>
          </a:p>
        </p:txBody>
      </p:sp>
      <p:sp>
        <p:nvSpPr>
          <p:cNvPr id="10" name="Прямоугольник 10"/>
          <p:cNvSpPr>
            <a:spLocks noChangeArrowheads="1"/>
          </p:cNvSpPr>
          <p:nvPr/>
        </p:nvSpPr>
        <p:spPr bwMode="auto">
          <a:xfrm>
            <a:off x="2708011" y="2990844"/>
            <a:ext cx="4478364" cy="360000"/>
          </a:xfrm>
          <a:prstGeom prst="rect">
            <a:avLst/>
          </a:prstGeom>
          <a:solidFill>
            <a:srgbClr val="FF0000"/>
          </a:solidFill>
          <a:ln w="19050" algn="ctr">
            <a:noFill/>
            <a:round/>
            <a:headEnd/>
            <a:tailEnd/>
          </a:ln>
          <a:effectLst>
            <a:innerShdw blurRad="114300">
              <a:schemeClr val="accent2">
                <a:lumMod val="50000"/>
              </a:schemeClr>
            </a:innerShdw>
          </a:effectLst>
        </p:spPr>
        <p:txBody>
          <a:bodyPr anchor="ctr"/>
          <a:lstStyle/>
          <a:p>
            <a:pPr algn="ctr">
              <a:defRPr/>
            </a:pPr>
            <a:r>
              <a:rPr lang="ru-RU" sz="1600" b="1" dirty="0" smtClean="0">
                <a:solidFill>
                  <a:schemeClr val="bg1"/>
                </a:solidFill>
                <a:latin typeface="Verdana" pitchFamily="34" charset="0"/>
              </a:rPr>
              <a:t>Проблемы применения ППРФ</a:t>
            </a:r>
            <a:endParaRPr lang="ru-RU" sz="1600" b="1" dirty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12" name="Rectangle 70"/>
          <p:cNvSpPr>
            <a:spLocks noChangeArrowheads="1"/>
          </p:cNvSpPr>
          <p:nvPr/>
        </p:nvSpPr>
        <p:spPr bwMode="auto">
          <a:xfrm>
            <a:off x="531099" y="970227"/>
            <a:ext cx="8532000" cy="16920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9050" algn="ctr">
            <a:noFill/>
            <a:round/>
            <a:headEnd/>
            <a:tailEnd/>
          </a:ln>
          <a:effectLst>
            <a:innerShdw blurRad="114300">
              <a:schemeClr val="accent2">
                <a:lumMod val="50000"/>
              </a:schemeClr>
            </a:innerShdw>
          </a:effectLst>
        </p:spPr>
        <p:txBody>
          <a:bodyPr anchor="ctr"/>
          <a:lstStyle/>
          <a:p>
            <a:pPr marL="177800" indent="-177800">
              <a:buFont typeface="Arial" pitchFamily="34" charset="0"/>
              <a:buChar char="•"/>
              <a:defRPr/>
            </a:pPr>
            <a:r>
              <a:rPr lang="ru-RU" sz="1600" dirty="0" smtClean="0">
                <a:latin typeface="Verdana" pitchFamily="34" charset="0"/>
              </a:rPr>
              <a:t>Установлен целевой показатель сжигания ПНГ на уровне </a:t>
            </a:r>
            <a:r>
              <a:rPr lang="ru-RU" sz="1600" b="1" dirty="0" smtClean="0">
                <a:latin typeface="Verdana" pitchFamily="34" charset="0"/>
              </a:rPr>
              <a:t>5%</a:t>
            </a:r>
            <a:r>
              <a:rPr lang="ru-RU" sz="1600" dirty="0" smtClean="0">
                <a:latin typeface="Verdana" pitchFamily="34" charset="0"/>
              </a:rPr>
              <a:t> от объема добычи</a:t>
            </a:r>
          </a:p>
          <a:p>
            <a:pPr marL="177800" indent="-177800">
              <a:buFont typeface="Arial" pitchFamily="34" charset="0"/>
              <a:buChar char="•"/>
              <a:defRPr/>
            </a:pPr>
            <a:r>
              <a:rPr lang="ru-RU" sz="1600" dirty="0" smtClean="0">
                <a:latin typeface="Verdana" pitchFamily="34" charset="0"/>
              </a:rPr>
              <a:t>Введен повышающий коэффициент к ставкам платы за выбросы для объемов сжигания, превышающих целевое значение </a:t>
            </a:r>
            <a:r>
              <a:rPr lang="ru-RU" sz="1600" b="1" dirty="0" smtClean="0">
                <a:latin typeface="Verdana" pitchFamily="34" charset="0"/>
              </a:rPr>
              <a:t>4,5 Х </a:t>
            </a:r>
            <a:r>
              <a:rPr lang="ru-RU" sz="1600" b="1" dirty="0" smtClean="0">
                <a:latin typeface="Verdana" pitchFamily="34" charset="0"/>
              </a:rPr>
              <a:t>25 </a:t>
            </a:r>
            <a:r>
              <a:rPr lang="ru-RU" sz="1600" b="1" dirty="0" smtClean="0">
                <a:latin typeface="Verdana" pitchFamily="34" charset="0"/>
              </a:rPr>
              <a:t>= </a:t>
            </a:r>
            <a:r>
              <a:rPr lang="ru-RU" sz="1600" b="1" dirty="0" smtClean="0">
                <a:latin typeface="Verdana" pitchFamily="34" charset="0"/>
              </a:rPr>
              <a:t>112,5</a:t>
            </a:r>
            <a:endParaRPr lang="ru-RU" sz="1600" dirty="0" smtClean="0">
              <a:latin typeface="Verdana" pitchFamily="34" charset="0"/>
            </a:endParaRPr>
          </a:p>
          <a:p>
            <a:pPr marL="177800" indent="-177800">
              <a:buFont typeface="Arial" pitchFamily="34" charset="0"/>
              <a:buChar char="•"/>
              <a:defRPr/>
            </a:pPr>
            <a:r>
              <a:rPr lang="ru-RU" sz="1600" dirty="0" smtClean="0">
                <a:latin typeface="Verdana" pitchFamily="34" charset="0"/>
              </a:rPr>
              <a:t>Введен повышающий коэффициент к ставкам платы за выбросы в случае, если ФУ не оборудована измерительным устройством </a:t>
            </a:r>
            <a:r>
              <a:rPr lang="ru-RU" sz="1600" b="1" dirty="0" smtClean="0">
                <a:latin typeface="Verdana" pitchFamily="34" charset="0"/>
              </a:rPr>
              <a:t>6 Х </a:t>
            </a:r>
            <a:r>
              <a:rPr lang="ru-RU" sz="1600" b="1" dirty="0" smtClean="0">
                <a:latin typeface="Verdana" pitchFamily="34" charset="0"/>
              </a:rPr>
              <a:t>25 </a:t>
            </a:r>
            <a:r>
              <a:rPr lang="ru-RU" sz="1600" b="1" dirty="0" smtClean="0">
                <a:latin typeface="Verdana" pitchFamily="34" charset="0"/>
              </a:rPr>
              <a:t>= </a:t>
            </a:r>
            <a:r>
              <a:rPr lang="ru-RU" sz="1600" b="1" dirty="0" smtClean="0">
                <a:latin typeface="Verdana" pitchFamily="34" charset="0"/>
              </a:rPr>
              <a:t>150</a:t>
            </a:r>
            <a:endParaRPr lang="ru-RU" sz="1400" dirty="0" smtClean="0">
              <a:latin typeface="Verdana" pitchFamily="34" charset="0"/>
            </a:endParaRPr>
          </a:p>
        </p:txBody>
      </p:sp>
      <p:sp>
        <p:nvSpPr>
          <p:cNvPr id="11" name="Rectangle 70"/>
          <p:cNvSpPr>
            <a:spLocks noChangeArrowheads="1"/>
          </p:cNvSpPr>
          <p:nvPr/>
        </p:nvSpPr>
        <p:spPr bwMode="auto">
          <a:xfrm>
            <a:off x="2111068" y="617499"/>
            <a:ext cx="5476950" cy="360000"/>
          </a:xfrm>
          <a:prstGeom prst="rect">
            <a:avLst/>
          </a:prstGeom>
          <a:solidFill>
            <a:srgbClr val="7A7AD4"/>
          </a:solidFill>
          <a:ln w="19050" algn="ctr">
            <a:noFill/>
            <a:round/>
            <a:headEnd/>
            <a:tailEnd/>
          </a:ln>
          <a:effectLst>
            <a:innerShdw blurRad="114300">
              <a:schemeClr val="accent2">
                <a:lumMod val="50000"/>
              </a:schemeClr>
            </a:innerShdw>
          </a:effectLst>
        </p:spPr>
        <p:txBody>
          <a:bodyPr anchor="ctr"/>
          <a:lstStyle/>
          <a:p>
            <a:pPr algn="ctr">
              <a:tabLst>
                <a:tab pos="571500" algn="l"/>
              </a:tabLst>
              <a:defRPr/>
            </a:pPr>
            <a:r>
              <a:rPr lang="ru-RU" sz="1600" b="1" dirty="0" smtClean="0">
                <a:solidFill>
                  <a:schemeClr val="bg1"/>
                </a:solidFill>
                <a:latin typeface="Verdana" pitchFamily="34" charset="0"/>
              </a:rPr>
              <a:t>Основные принципы действующего ППРФ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2" name="Rectangle 3"/>
          <p:cNvSpPr>
            <a:spLocks noChangeArrowheads="1"/>
          </p:cNvSpPr>
          <p:nvPr/>
        </p:nvSpPr>
        <p:spPr bwMode="auto">
          <a:xfrm>
            <a:off x="457200" y="82600"/>
            <a:ext cx="8229600" cy="3046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>
              <a:lnSpc>
                <a:spcPct val="90000"/>
              </a:lnSpc>
            </a:pPr>
            <a:r>
              <a:rPr lang="ru-RU" sz="2200" dirty="0" smtClean="0">
                <a:latin typeface="Impact" pitchFamily="34" charset="0"/>
              </a:rPr>
              <a:t>Плата за </a:t>
            </a:r>
            <a:r>
              <a:rPr lang="ru-RU" sz="2200" dirty="0" smtClean="0">
                <a:latin typeface="Impact" pitchFamily="34" charset="0"/>
              </a:rPr>
              <a:t>выбросы вредных (загрязняющих) веществ</a:t>
            </a:r>
            <a:endParaRPr lang="ru-RU" sz="2200" dirty="0" smtClean="0">
              <a:latin typeface="Impact" pitchFamily="34" charset="0"/>
            </a:endParaRPr>
          </a:p>
        </p:txBody>
      </p:sp>
      <p:sp>
        <p:nvSpPr>
          <p:cNvPr id="10" name="Rectangle 26"/>
          <p:cNvSpPr>
            <a:spLocks noChangeArrowheads="1"/>
          </p:cNvSpPr>
          <p:nvPr/>
        </p:nvSpPr>
        <p:spPr bwMode="auto">
          <a:xfrm>
            <a:off x="1483092" y="507960"/>
            <a:ext cx="6156000" cy="5847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ru-RU" sz="1600" b="1" dirty="0" smtClean="0">
                <a:latin typeface="Verdana" pitchFamily="34" charset="0"/>
              </a:rPr>
              <a:t>Размер платежей за негативное воздействие (</a:t>
            </a:r>
            <a:r>
              <a:rPr lang="ru-RU" sz="1200" b="1" dirty="0" smtClean="0">
                <a:latin typeface="Verdana" pitchFamily="34" charset="0"/>
              </a:rPr>
              <a:t>млрд. руб.</a:t>
            </a:r>
            <a:r>
              <a:rPr lang="ru-RU" sz="1600" b="1" dirty="0" smtClean="0">
                <a:latin typeface="Verdana" pitchFamily="34" charset="0"/>
              </a:rPr>
              <a:t>)</a:t>
            </a:r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5040322" y="1347759"/>
            <a:ext cx="3420000" cy="504000"/>
          </a:xfrm>
          <a:prstGeom prst="rect">
            <a:avLst/>
          </a:prstGeom>
          <a:solidFill>
            <a:schemeClr val="bg1">
              <a:lumMod val="50000"/>
            </a:schemeClr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5040322" y="2077817"/>
            <a:ext cx="810000" cy="504000"/>
          </a:xfrm>
          <a:prstGeom prst="rect">
            <a:avLst/>
          </a:prstGeom>
          <a:solidFill>
            <a:schemeClr val="bg1">
              <a:lumMod val="50000"/>
            </a:schemeClr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3" name="Прямоугольник 12"/>
          <p:cNvSpPr/>
          <p:nvPr/>
        </p:nvSpPr>
        <p:spPr bwMode="auto">
          <a:xfrm>
            <a:off x="5040322" y="2956828"/>
            <a:ext cx="216000" cy="504000"/>
          </a:xfrm>
          <a:prstGeom prst="rect">
            <a:avLst/>
          </a:prstGeom>
          <a:solidFill>
            <a:schemeClr val="bg1">
              <a:lumMod val="50000"/>
            </a:schemeClr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5040322" y="3828901"/>
            <a:ext cx="126000" cy="504000"/>
          </a:xfrm>
          <a:prstGeom prst="rect">
            <a:avLst/>
          </a:prstGeom>
          <a:solidFill>
            <a:schemeClr val="bg1">
              <a:lumMod val="50000"/>
            </a:schemeClr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5" name="Прямоугольник 14"/>
          <p:cNvSpPr/>
          <p:nvPr/>
        </p:nvSpPr>
        <p:spPr bwMode="auto">
          <a:xfrm>
            <a:off x="5040322" y="4716577"/>
            <a:ext cx="36000" cy="504000"/>
          </a:xfrm>
          <a:prstGeom prst="rect">
            <a:avLst/>
          </a:prstGeom>
          <a:solidFill>
            <a:schemeClr val="bg1">
              <a:lumMod val="50000"/>
            </a:schemeClr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" name="Rectangle 26"/>
          <p:cNvSpPr>
            <a:spLocks noChangeArrowheads="1"/>
          </p:cNvSpPr>
          <p:nvPr/>
        </p:nvSpPr>
        <p:spPr bwMode="auto">
          <a:xfrm>
            <a:off x="4425948" y="1383705"/>
            <a:ext cx="684000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77800" indent="-177800">
              <a:spcAft>
                <a:spcPts val="600"/>
              </a:spcAft>
            </a:pPr>
            <a:r>
              <a:rPr lang="ru-RU" sz="2000" b="1" dirty="0" smtClean="0">
                <a:solidFill>
                  <a:srgbClr val="C00000"/>
                </a:solidFill>
                <a:latin typeface="Verdana" pitchFamily="34" charset="0"/>
              </a:rPr>
              <a:t>19</a:t>
            </a:r>
            <a:endParaRPr lang="en-US" sz="2000" dirty="0" smtClean="0">
              <a:solidFill>
                <a:srgbClr val="C00000"/>
              </a:solidFill>
              <a:latin typeface="Verdana" pitchFamily="34" charset="0"/>
            </a:endParaRPr>
          </a:p>
        </p:txBody>
      </p:sp>
      <p:sp>
        <p:nvSpPr>
          <p:cNvPr id="19" name="Rectangle 26"/>
          <p:cNvSpPr>
            <a:spLocks noChangeArrowheads="1"/>
          </p:cNvSpPr>
          <p:nvPr/>
        </p:nvSpPr>
        <p:spPr bwMode="auto">
          <a:xfrm>
            <a:off x="4425948" y="2114532"/>
            <a:ext cx="684000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77800" indent="-177800">
              <a:spcAft>
                <a:spcPts val="600"/>
              </a:spcAft>
            </a:pPr>
            <a:r>
              <a:rPr lang="ru-RU" sz="2000" b="1" dirty="0" smtClean="0">
                <a:solidFill>
                  <a:srgbClr val="C00000"/>
                </a:solidFill>
                <a:latin typeface="Verdana" pitchFamily="34" charset="0"/>
              </a:rPr>
              <a:t>4,5</a:t>
            </a:r>
            <a:endParaRPr lang="en-US" sz="2000" dirty="0" smtClean="0">
              <a:solidFill>
                <a:srgbClr val="C00000"/>
              </a:solidFill>
              <a:latin typeface="Verdana" pitchFamily="34" charset="0"/>
            </a:endParaRPr>
          </a:p>
        </p:txBody>
      </p:sp>
      <p:sp>
        <p:nvSpPr>
          <p:cNvPr id="20" name="Rectangle 26"/>
          <p:cNvSpPr>
            <a:spLocks noChangeArrowheads="1"/>
          </p:cNvSpPr>
          <p:nvPr/>
        </p:nvSpPr>
        <p:spPr bwMode="auto">
          <a:xfrm>
            <a:off x="4425948" y="2990277"/>
            <a:ext cx="684000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77800" indent="-177800">
              <a:spcAft>
                <a:spcPts val="600"/>
              </a:spcAft>
            </a:pPr>
            <a:r>
              <a:rPr lang="ru-RU" sz="2000" b="1" dirty="0" smtClean="0">
                <a:solidFill>
                  <a:srgbClr val="C00000"/>
                </a:solidFill>
                <a:latin typeface="Verdana" pitchFamily="34" charset="0"/>
              </a:rPr>
              <a:t>1</a:t>
            </a:r>
            <a:r>
              <a:rPr lang="ru-RU" sz="2000" b="1" dirty="0" smtClean="0">
                <a:solidFill>
                  <a:srgbClr val="C00000"/>
                </a:solidFill>
                <a:latin typeface="Verdana" pitchFamily="34" charset="0"/>
              </a:rPr>
              <a:t>,2</a:t>
            </a:r>
            <a:endParaRPr lang="en-US" sz="2000" dirty="0" smtClean="0">
              <a:solidFill>
                <a:srgbClr val="C00000"/>
              </a:solidFill>
              <a:latin typeface="Verdana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4425948" y="3867156"/>
            <a:ext cx="684000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77800" indent="-177800">
              <a:spcAft>
                <a:spcPts val="600"/>
              </a:spcAft>
            </a:pPr>
            <a:r>
              <a:rPr lang="ru-RU" sz="2000" b="1" dirty="0" smtClean="0">
                <a:solidFill>
                  <a:srgbClr val="C00000"/>
                </a:solidFill>
                <a:latin typeface="Verdana" pitchFamily="34" charset="0"/>
              </a:rPr>
              <a:t>0</a:t>
            </a:r>
            <a:r>
              <a:rPr lang="ru-RU" sz="2000" b="1" dirty="0" smtClean="0">
                <a:solidFill>
                  <a:srgbClr val="C00000"/>
                </a:solidFill>
                <a:latin typeface="Verdana" pitchFamily="34" charset="0"/>
              </a:rPr>
              <a:t>,7</a:t>
            </a:r>
            <a:endParaRPr lang="en-US" sz="2000" dirty="0" smtClean="0">
              <a:solidFill>
                <a:srgbClr val="C00000"/>
              </a:solidFill>
              <a:latin typeface="Verdana" pitchFamily="34" charset="0"/>
            </a:endParaRPr>
          </a:p>
        </p:txBody>
      </p:sp>
      <p:sp>
        <p:nvSpPr>
          <p:cNvPr id="22" name="Rectangle 26"/>
          <p:cNvSpPr>
            <a:spLocks noChangeArrowheads="1"/>
          </p:cNvSpPr>
          <p:nvPr/>
        </p:nvSpPr>
        <p:spPr bwMode="auto">
          <a:xfrm>
            <a:off x="4425948" y="4742901"/>
            <a:ext cx="684000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77800" indent="-177800">
              <a:spcAft>
                <a:spcPts val="600"/>
              </a:spcAft>
            </a:pPr>
            <a:r>
              <a:rPr lang="ru-RU" sz="2000" b="1" dirty="0" smtClean="0">
                <a:solidFill>
                  <a:srgbClr val="C00000"/>
                </a:solidFill>
                <a:latin typeface="Verdana" pitchFamily="34" charset="0"/>
              </a:rPr>
              <a:t>0</a:t>
            </a:r>
            <a:r>
              <a:rPr lang="ru-RU" sz="2000" b="1" dirty="0" smtClean="0">
                <a:solidFill>
                  <a:srgbClr val="C00000"/>
                </a:solidFill>
                <a:latin typeface="Verdana" pitchFamily="34" charset="0"/>
              </a:rPr>
              <a:t>,2</a:t>
            </a:r>
            <a:endParaRPr lang="en-US" sz="2000" dirty="0" smtClean="0">
              <a:solidFill>
                <a:srgbClr val="C00000"/>
              </a:solidFill>
              <a:latin typeface="Verdana" pitchFamily="34" charset="0"/>
            </a:endParaRPr>
          </a:p>
        </p:txBody>
      </p:sp>
      <p:sp>
        <p:nvSpPr>
          <p:cNvPr id="24" name="Rectangle 26"/>
          <p:cNvSpPr>
            <a:spLocks noChangeArrowheads="1"/>
          </p:cNvSpPr>
          <p:nvPr/>
        </p:nvSpPr>
        <p:spPr bwMode="auto">
          <a:xfrm>
            <a:off x="80901" y="1410848"/>
            <a:ext cx="439200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>
              <a:spcAft>
                <a:spcPts val="600"/>
              </a:spcAft>
            </a:pPr>
            <a:r>
              <a:rPr lang="ru-RU" sz="1600" dirty="0" smtClean="0">
                <a:latin typeface="Verdana" pitchFamily="34" charset="0"/>
              </a:rPr>
              <a:t>Россия, всего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40673" y="6130962"/>
            <a:ext cx="842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Для того, чтобы плата за выбросы стимулировала инвестиции в утилизацию ПНГ, она должна возрасти более чем в 100 раз</a:t>
            </a:r>
            <a:endParaRPr lang="ru-RU" sz="1600" b="1" dirty="0" smtClean="0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3" name="Скругленная прямоугольная выноска 32"/>
          <p:cNvSpPr/>
          <p:nvPr/>
        </p:nvSpPr>
        <p:spPr bwMode="auto">
          <a:xfrm>
            <a:off x="5770583" y="4106731"/>
            <a:ext cx="2664000" cy="1293971"/>
          </a:xfrm>
          <a:prstGeom prst="wedgeRoundRectCallout">
            <a:avLst>
              <a:gd name="adj1" fmla="val -68947"/>
              <a:gd name="adj2" fmla="val 25922"/>
              <a:gd name="adj3" fmla="val 16667"/>
            </a:avLst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При сжигании 15,7 млрд. куб. м ПНГ в год компании платят около 200 млн. руб. или 12,8 руб./тыс. куб. м</a:t>
            </a:r>
          </a:p>
        </p:txBody>
      </p:sp>
      <p:sp>
        <p:nvSpPr>
          <p:cNvPr id="34" name="Rectangle 26"/>
          <p:cNvSpPr>
            <a:spLocks noChangeArrowheads="1"/>
          </p:cNvSpPr>
          <p:nvPr/>
        </p:nvSpPr>
        <p:spPr bwMode="auto">
          <a:xfrm>
            <a:off x="80901" y="2141108"/>
            <a:ext cx="439200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>
              <a:spcAft>
                <a:spcPts val="600"/>
              </a:spcAft>
            </a:pPr>
            <a:r>
              <a:rPr lang="ru-RU" sz="1600" dirty="0" smtClean="0">
                <a:latin typeface="Verdana" pitchFamily="34" charset="0"/>
              </a:rPr>
              <a:t>Выбросы в атмосферный воздух</a:t>
            </a:r>
            <a:endParaRPr lang="ru-RU" sz="1600" dirty="0" smtClean="0">
              <a:latin typeface="Verdana" pitchFamily="34" charset="0"/>
            </a:endParaRPr>
          </a:p>
        </p:txBody>
      </p:sp>
      <p:sp>
        <p:nvSpPr>
          <p:cNvPr id="35" name="Rectangle 26"/>
          <p:cNvSpPr>
            <a:spLocks noChangeArrowheads="1"/>
          </p:cNvSpPr>
          <p:nvPr/>
        </p:nvSpPr>
        <p:spPr bwMode="auto">
          <a:xfrm>
            <a:off x="80901" y="2862765"/>
            <a:ext cx="4392000" cy="5847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>
              <a:spcAft>
                <a:spcPts val="600"/>
              </a:spcAft>
            </a:pPr>
            <a:r>
              <a:rPr lang="ru-RU" sz="1600" dirty="0" smtClean="0">
                <a:latin typeface="Verdana" pitchFamily="34" charset="0"/>
              </a:rPr>
              <a:t>Выбросы при добыче полезных ископаемых</a:t>
            </a:r>
          </a:p>
        </p:txBody>
      </p:sp>
      <p:sp>
        <p:nvSpPr>
          <p:cNvPr id="36" name="Rectangle 26"/>
          <p:cNvSpPr>
            <a:spLocks noChangeArrowheads="1"/>
          </p:cNvSpPr>
          <p:nvPr/>
        </p:nvSpPr>
        <p:spPr bwMode="auto">
          <a:xfrm>
            <a:off x="80901" y="3893732"/>
            <a:ext cx="439200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>
              <a:spcAft>
                <a:spcPts val="600"/>
              </a:spcAft>
            </a:pPr>
            <a:r>
              <a:rPr lang="ru-RU" sz="1600" dirty="0" smtClean="0">
                <a:latin typeface="Verdana" pitchFamily="34" charset="0"/>
              </a:rPr>
              <a:t>Выбросы при </a:t>
            </a:r>
            <a:r>
              <a:rPr lang="ru-RU" sz="1600" dirty="0" smtClean="0">
                <a:latin typeface="Verdana" pitchFamily="34" charset="0"/>
              </a:rPr>
              <a:t>добыче нефти и газа</a:t>
            </a:r>
          </a:p>
        </p:txBody>
      </p:sp>
      <p:sp>
        <p:nvSpPr>
          <p:cNvPr id="37" name="Rectangle 26"/>
          <p:cNvSpPr>
            <a:spLocks noChangeArrowheads="1"/>
          </p:cNvSpPr>
          <p:nvPr/>
        </p:nvSpPr>
        <p:spPr bwMode="auto">
          <a:xfrm>
            <a:off x="80901" y="4633929"/>
            <a:ext cx="4392000" cy="5847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>
              <a:spcAft>
                <a:spcPts val="600"/>
              </a:spcAft>
            </a:pPr>
            <a:r>
              <a:rPr lang="ru-RU" sz="1600" b="1" dirty="0" smtClean="0">
                <a:latin typeface="Verdana" pitchFamily="34" charset="0"/>
              </a:rPr>
              <a:t>Выбросы </a:t>
            </a:r>
            <a:r>
              <a:rPr lang="ru-RU" sz="1600" b="1" dirty="0" smtClean="0">
                <a:latin typeface="Verdana" pitchFamily="34" charset="0"/>
              </a:rPr>
              <a:t>при сжигании ПНГ на факелах</a:t>
            </a:r>
            <a:endParaRPr lang="en-US" sz="1600" b="1" dirty="0" smtClean="0"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70"/>
          <p:cNvSpPr>
            <a:spLocks noChangeArrowheads="1"/>
          </p:cNvSpPr>
          <p:nvPr/>
        </p:nvSpPr>
        <p:spPr bwMode="auto">
          <a:xfrm>
            <a:off x="3513123" y="3440875"/>
            <a:ext cx="5328000" cy="9000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9050" algn="ctr">
            <a:noFill/>
            <a:round/>
            <a:headEnd/>
            <a:tailEnd/>
          </a:ln>
          <a:effectLst>
            <a:innerShdw blurRad="114300">
              <a:schemeClr val="accent2">
                <a:lumMod val="50000"/>
              </a:schemeClr>
            </a:innerShdw>
          </a:effectLst>
        </p:spPr>
        <p:txBody>
          <a:bodyPr anchor="ctr"/>
          <a:lstStyle/>
          <a:p>
            <a:pPr marL="177800" indent="-177800">
              <a:defRPr/>
            </a:pPr>
            <a:endParaRPr lang="ru-RU" sz="1400" dirty="0" smtClean="0">
              <a:latin typeface="Verdana" pitchFamily="34" charset="0"/>
            </a:endParaRPr>
          </a:p>
        </p:txBody>
      </p:sp>
      <p:sp>
        <p:nvSpPr>
          <p:cNvPr id="47" name="Rectangle 70"/>
          <p:cNvSpPr>
            <a:spLocks noChangeArrowheads="1"/>
          </p:cNvSpPr>
          <p:nvPr/>
        </p:nvSpPr>
        <p:spPr bwMode="auto">
          <a:xfrm>
            <a:off x="3513123" y="2151045"/>
            <a:ext cx="5328000" cy="11880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9050" algn="ctr">
            <a:noFill/>
            <a:round/>
            <a:headEnd/>
            <a:tailEnd/>
          </a:ln>
          <a:effectLst>
            <a:innerShdw blurRad="114300">
              <a:schemeClr val="accent2">
                <a:lumMod val="50000"/>
              </a:schemeClr>
            </a:innerShdw>
          </a:effectLst>
        </p:spPr>
        <p:txBody>
          <a:bodyPr anchor="ctr"/>
          <a:lstStyle/>
          <a:p>
            <a:pPr marL="177800" indent="-177800">
              <a:defRPr/>
            </a:pPr>
            <a:endParaRPr lang="ru-RU" sz="1400" dirty="0" smtClean="0">
              <a:latin typeface="Verdana" pitchFamily="34" charset="0"/>
            </a:endParaRPr>
          </a:p>
        </p:txBody>
      </p:sp>
      <p:sp>
        <p:nvSpPr>
          <p:cNvPr id="46" name="Rectangle 70"/>
          <p:cNvSpPr>
            <a:spLocks noChangeArrowheads="1"/>
          </p:cNvSpPr>
          <p:nvPr/>
        </p:nvSpPr>
        <p:spPr bwMode="auto">
          <a:xfrm>
            <a:off x="3513174" y="873089"/>
            <a:ext cx="5328000" cy="11880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9050" algn="ctr">
            <a:noFill/>
            <a:round/>
            <a:headEnd/>
            <a:tailEnd/>
          </a:ln>
          <a:effectLst>
            <a:innerShdw blurRad="114300">
              <a:schemeClr val="accent2">
                <a:lumMod val="50000"/>
              </a:schemeClr>
            </a:innerShdw>
          </a:effectLst>
        </p:spPr>
        <p:txBody>
          <a:bodyPr anchor="ctr"/>
          <a:lstStyle/>
          <a:p>
            <a:pPr marL="177800" indent="-177800">
              <a:defRPr/>
            </a:pPr>
            <a:endParaRPr lang="ru-RU" sz="1400" dirty="0" smtClean="0">
              <a:latin typeface="Verdana" pitchFamily="34" charset="0"/>
            </a:endParaRPr>
          </a:p>
        </p:txBody>
      </p:sp>
      <p:sp>
        <p:nvSpPr>
          <p:cNvPr id="43" name="Rectangle 70"/>
          <p:cNvSpPr>
            <a:spLocks noChangeArrowheads="1"/>
          </p:cNvSpPr>
          <p:nvPr/>
        </p:nvSpPr>
        <p:spPr bwMode="auto">
          <a:xfrm>
            <a:off x="847674" y="4868910"/>
            <a:ext cx="7992000" cy="11160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9050" algn="ctr">
            <a:noFill/>
            <a:round/>
            <a:headEnd/>
            <a:tailEnd/>
          </a:ln>
          <a:effectLst>
            <a:innerShdw blurRad="114300">
              <a:schemeClr val="accent2">
                <a:lumMod val="50000"/>
              </a:schemeClr>
            </a:innerShdw>
          </a:effectLst>
        </p:spPr>
        <p:txBody>
          <a:bodyPr anchor="ctr"/>
          <a:lstStyle/>
          <a:p>
            <a:pPr marL="177800" indent="-177800">
              <a:defRPr/>
            </a:pPr>
            <a:endParaRPr lang="ru-RU" sz="1400" dirty="0" smtClean="0">
              <a:latin typeface="Verdana" pitchFamily="34" charset="0"/>
            </a:endParaRPr>
          </a:p>
        </p:txBody>
      </p:sp>
      <p:sp>
        <p:nvSpPr>
          <p:cNvPr id="9222" name="Rectangle 3"/>
          <p:cNvSpPr>
            <a:spLocks noChangeArrowheads="1"/>
          </p:cNvSpPr>
          <p:nvPr/>
        </p:nvSpPr>
        <p:spPr bwMode="auto">
          <a:xfrm>
            <a:off x="457200" y="82600"/>
            <a:ext cx="8229600" cy="3046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>
              <a:lnSpc>
                <a:spcPct val="90000"/>
              </a:lnSpc>
            </a:pPr>
            <a:r>
              <a:rPr lang="ru-RU" sz="2200" dirty="0" smtClean="0">
                <a:latin typeface="Impact" pitchFamily="34" charset="0"/>
              </a:rPr>
              <a:t>Расчет показателя сжигания: квотирование и вычеты</a:t>
            </a:r>
            <a:endParaRPr lang="ru-RU" sz="2200" dirty="0" smtClean="0">
              <a:latin typeface="Impact" pitchFamily="34" charset="0"/>
            </a:endParaRPr>
          </a:p>
        </p:txBody>
      </p:sp>
      <p:graphicFrame>
        <p:nvGraphicFramePr>
          <p:cNvPr id="38919" name="Object 7"/>
          <p:cNvGraphicFramePr>
            <a:graphicFrameLocks noChangeAspect="1"/>
          </p:cNvGraphicFramePr>
          <p:nvPr/>
        </p:nvGraphicFramePr>
        <p:xfrm>
          <a:off x="4545610" y="2193916"/>
          <a:ext cx="3188197" cy="1152000"/>
        </p:xfrm>
        <a:graphic>
          <a:graphicData uri="http://schemas.openxmlformats.org/presentationml/2006/ole">
            <p:oleObj spid="_x0000_s40964" name="Формула" r:id="rId3" imgW="1930320" imgH="698400" progId="Equation.3">
              <p:embed/>
            </p:oleObj>
          </a:graphicData>
        </a:graphic>
      </p:graphicFrame>
      <p:graphicFrame>
        <p:nvGraphicFramePr>
          <p:cNvPr id="38922" name="Object 10"/>
          <p:cNvGraphicFramePr>
            <a:graphicFrameLocks noChangeAspect="1"/>
          </p:cNvGraphicFramePr>
          <p:nvPr/>
        </p:nvGraphicFramePr>
        <p:xfrm>
          <a:off x="4530786" y="873116"/>
          <a:ext cx="3217845" cy="1152000"/>
        </p:xfrm>
        <a:graphic>
          <a:graphicData uri="http://schemas.openxmlformats.org/presentationml/2006/ole">
            <p:oleObj spid="_x0000_s40965" name="Формула" r:id="rId4" imgW="1841400" imgH="660240" progId="Equation.3">
              <p:embed/>
            </p:oleObj>
          </a:graphicData>
        </a:graphic>
      </p:graphicFrame>
      <p:graphicFrame>
        <p:nvGraphicFramePr>
          <p:cNvPr id="38923" name="Object 11"/>
          <p:cNvGraphicFramePr>
            <a:graphicFrameLocks noChangeAspect="1"/>
          </p:cNvGraphicFramePr>
          <p:nvPr/>
        </p:nvGraphicFramePr>
        <p:xfrm>
          <a:off x="1249317" y="4878388"/>
          <a:ext cx="7118350" cy="1079500"/>
        </p:xfrm>
        <a:graphic>
          <a:graphicData uri="http://schemas.openxmlformats.org/presentationml/2006/ole">
            <p:oleObj spid="_x0000_s40966" name="Формула" r:id="rId5" imgW="4343400" imgH="660240" progId="Equation.3">
              <p:embed/>
            </p:oleObj>
          </a:graphicData>
        </a:graphic>
      </p:graphicFrame>
      <p:sp>
        <p:nvSpPr>
          <p:cNvPr id="25" name="Rectangle 70"/>
          <p:cNvSpPr>
            <a:spLocks noChangeArrowheads="1"/>
          </p:cNvSpPr>
          <p:nvPr/>
        </p:nvSpPr>
        <p:spPr bwMode="auto">
          <a:xfrm>
            <a:off x="847674" y="2151045"/>
            <a:ext cx="2628000" cy="1188000"/>
          </a:xfrm>
          <a:prstGeom prst="rect">
            <a:avLst/>
          </a:prstGeom>
          <a:solidFill>
            <a:srgbClr val="7A7AD4"/>
          </a:solidFill>
          <a:ln w="19050" algn="ctr">
            <a:noFill/>
            <a:round/>
            <a:headEnd/>
            <a:tailEnd/>
          </a:ln>
          <a:effectLst>
            <a:innerShdw blurRad="114300">
              <a:schemeClr val="accent2">
                <a:lumMod val="50000"/>
              </a:schemeClr>
            </a:innerShdw>
          </a:effectLst>
        </p:spPr>
        <p:txBody>
          <a:bodyPr anchor="ctr"/>
          <a:lstStyle/>
          <a:p>
            <a:pPr algn="ctr">
              <a:tabLst>
                <a:tab pos="571500" algn="l"/>
              </a:tabLst>
              <a:defRPr/>
            </a:pPr>
            <a:r>
              <a:rPr lang="ru-RU" sz="1400" b="1" dirty="0" err="1" smtClean="0">
                <a:solidFill>
                  <a:schemeClr val="bg1"/>
                </a:solidFill>
                <a:latin typeface="Verdana" pitchFamily="34" charset="0"/>
              </a:rPr>
              <a:t>Недропользователь</a:t>
            </a:r>
            <a:r>
              <a:rPr lang="ru-RU" sz="1400" b="1" dirty="0" smtClean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en-US" sz="1400" b="1" dirty="0" err="1" smtClean="0">
                <a:solidFill>
                  <a:schemeClr val="bg1"/>
                </a:solidFill>
                <a:latin typeface="Verdana" pitchFamily="34" charset="0"/>
              </a:rPr>
              <a:t>i</a:t>
            </a:r>
            <a:endParaRPr lang="en-US" sz="1400" b="1" dirty="0" smtClean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26" name="Rectangle 70"/>
          <p:cNvSpPr>
            <a:spLocks noChangeArrowheads="1"/>
          </p:cNvSpPr>
          <p:nvPr/>
        </p:nvSpPr>
        <p:spPr bwMode="auto">
          <a:xfrm>
            <a:off x="847674" y="873090"/>
            <a:ext cx="2628000" cy="1188000"/>
          </a:xfrm>
          <a:prstGeom prst="rect">
            <a:avLst/>
          </a:prstGeom>
          <a:solidFill>
            <a:srgbClr val="7A7AD4"/>
          </a:solidFill>
          <a:ln w="19050" algn="ctr">
            <a:noFill/>
            <a:round/>
            <a:headEnd/>
            <a:tailEnd/>
          </a:ln>
          <a:effectLst>
            <a:innerShdw blurRad="114300">
              <a:schemeClr val="accent2">
                <a:lumMod val="50000"/>
              </a:schemeClr>
            </a:innerShdw>
          </a:effectLst>
        </p:spPr>
        <p:txBody>
          <a:bodyPr anchor="ctr"/>
          <a:lstStyle/>
          <a:p>
            <a:pPr algn="ctr">
              <a:tabLst>
                <a:tab pos="571500" algn="l"/>
              </a:tabLst>
              <a:defRPr/>
            </a:pPr>
            <a:r>
              <a:rPr lang="ru-RU" sz="1400" b="1" dirty="0" smtClean="0">
                <a:solidFill>
                  <a:schemeClr val="bg1"/>
                </a:solidFill>
                <a:latin typeface="Verdana" pitchFamily="34" charset="0"/>
              </a:rPr>
              <a:t>Материнская компания (холдинг)</a:t>
            </a:r>
          </a:p>
        </p:txBody>
      </p:sp>
      <p:graphicFrame>
        <p:nvGraphicFramePr>
          <p:cNvPr id="40967" name="Object 7"/>
          <p:cNvGraphicFramePr>
            <a:graphicFrameLocks noChangeAspect="1"/>
          </p:cNvGraphicFramePr>
          <p:nvPr/>
        </p:nvGraphicFramePr>
        <p:xfrm>
          <a:off x="5274815" y="3477825"/>
          <a:ext cx="1848393" cy="864000"/>
        </p:xfrm>
        <a:graphic>
          <a:graphicData uri="http://schemas.openxmlformats.org/presentationml/2006/ole">
            <p:oleObj spid="_x0000_s40967" name="Формула" r:id="rId6" imgW="1002960" imgH="469800" progId="Equation.3">
              <p:embed/>
            </p:oleObj>
          </a:graphicData>
        </a:graphic>
      </p:graphicFrame>
      <p:sp>
        <p:nvSpPr>
          <p:cNvPr id="41" name="Rectangle 70"/>
          <p:cNvSpPr>
            <a:spLocks noChangeArrowheads="1"/>
          </p:cNvSpPr>
          <p:nvPr/>
        </p:nvSpPr>
        <p:spPr bwMode="auto">
          <a:xfrm>
            <a:off x="848610" y="3439582"/>
            <a:ext cx="2628000" cy="900000"/>
          </a:xfrm>
          <a:prstGeom prst="rect">
            <a:avLst/>
          </a:prstGeom>
          <a:solidFill>
            <a:srgbClr val="7A7AD4"/>
          </a:solidFill>
          <a:ln w="19050" algn="ctr">
            <a:noFill/>
            <a:round/>
            <a:headEnd/>
            <a:tailEnd/>
          </a:ln>
          <a:effectLst>
            <a:innerShdw blurRad="114300">
              <a:schemeClr val="accent2">
                <a:lumMod val="50000"/>
              </a:schemeClr>
            </a:innerShdw>
          </a:effectLst>
        </p:spPr>
        <p:txBody>
          <a:bodyPr anchor="ctr"/>
          <a:lstStyle/>
          <a:p>
            <a:pPr algn="ctr">
              <a:tabLst>
                <a:tab pos="571500" algn="l"/>
              </a:tabLst>
              <a:defRPr/>
            </a:pPr>
            <a:r>
              <a:rPr lang="ru-RU" sz="1400" b="1" dirty="0" smtClean="0">
                <a:solidFill>
                  <a:schemeClr val="bg1"/>
                </a:solidFill>
                <a:latin typeface="Verdana" pitchFamily="34" charset="0"/>
              </a:rPr>
              <a:t>Лицензионный участок ЛУ</a:t>
            </a:r>
            <a:r>
              <a:rPr lang="en-US" sz="1400" b="1" dirty="0" err="1" smtClean="0">
                <a:solidFill>
                  <a:schemeClr val="bg1"/>
                </a:solidFill>
                <a:latin typeface="Verdana" pitchFamily="34" charset="0"/>
              </a:rPr>
              <a:t>ij</a:t>
            </a:r>
          </a:p>
        </p:txBody>
      </p:sp>
      <p:sp>
        <p:nvSpPr>
          <p:cNvPr id="42" name="Rectangle 70"/>
          <p:cNvSpPr>
            <a:spLocks noChangeArrowheads="1"/>
          </p:cNvSpPr>
          <p:nvPr/>
        </p:nvSpPr>
        <p:spPr bwMode="auto">
          <a:xfrm>
            <a:off x="847674" y="4429728"/>
            <a:ext cx="7992000" cy="360000"/>
          </a:xfrm>
          <a:prstGeom prst="rect">
            <a:avLst/>
          </a:prstGeom>
          <a:solidFill>
            <a:srgbClr val="7A7AD4"/>
          </a:solidFill>
          <a:ln w="19050" algn="ctr">
            <a:noFill/>
            <a:round/>
            <a:headEnd/>
            <a:tailEnd/>
          </a:ln>
          <a:effectLst>
            <a:innerShdw blurRad="114300">
              <a:schemeClr val="accent2">
                <a:lumMod val="50000"/>
              </a:schemeClr>
            </a:innerShdw>
          </a:effectLst>
        </p:spPr>
        <p:txBody>
          <a:bodyPr anchor="ctr"/>
          <a:lstStyle/>
          <a:p>
            <a:pPr algn="ctr">
              <a:tabLst>
                <a:tab pos="571500" algn="l"/>
              </a:tabLst>
              <a:defRPr/>
            </a:pPr>
            <a:r>
              <a:rPr lang="ru-RU" sz="1400" b="1" dirty="0" smtClean="0">
                <a:solidFill>
                  <a:schemeClr val="bg1"/>
                </a:solidFill>
                <a:latin typeface="Verdana" pitchFamily="34" charset="0"/>
              </a:rPr>
              <a:t>Плата за выбросы, тыс. руб.</a:t>
            </a:r>
            <a:endParaRPr lang="ru-RU" sz="1400" b="1" dirty="0" smtClean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44" name="Rectangle 70"/>
          <p:cNvSpPr>
            <a:spLocks noChangeArrowheads="1"/>
          </p:cNvSpPr>
          <p:nvPr/>
        </p:nvSpPr>
        <p:spPr bwMode="auto">
          <a:xfrm>
            <a:off x="3495411" y="440064"/>
            <a:ext cx="5328000" cy="360000"/>
          </a:xfrm>
          <a:prstGeom prst="rect">
            <a:avLst/>
          </a:prstGeom>
          <a:solidFill>
            <a:srgbClr val="7A7AD4"/>
          </a:solidFill>
          <a:ln w="19050" algn="ctr">
            <a:noFill/>
            <a:round/>
            <a:headEnd/>
            <a:tailEnd/>
          </a:ln>
          <a:effectLst>
            <a:innerShdw blurRad="114300">
              <a:schemeClr val="accent2">
                <a:lumMod val="50000"/>
              </a:schemeClr>
            </a:innerShdw>
          </a:effectLst>
        </p:spPr>
        <p:txBody>
          <a:bodyPr anchor="ctr"/>
          <a:lstStyle/>
          <a:p>
            <a:pPr algn="ctr">
              <a:tabLst>
                <a:tab pos="571500" algn="l"/>
              </a:tabLst>
              <a:defRPr/>
            </a:pPr>
            <a:r>
              <a:rPr lang="ru-RU" sz="1400" b="1" dirty="0" smtClean="0">
                <a:solidFill>
                  <a:schemeClr val="bg1"/>
                </a:solidFill>
                <a:latin typeface="Verdana" pitchFamily="34" charset="0"/>
              </a:rPr>
              <a:t>Показатель сжигания ПНГ</a:t>
            </a:r>
            <a:endParaRPr lang="ru-RU" sz="1400" b="1" dirty="0" smtClean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748638" y="5911884"/>
            <a:ext cx="842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Плата за выбросы определяется на основании значений показателей сжигания ПНГ холдинга и каждого </a:t>
            </a:r>
            <a:r>
              <a:rPr lang="ru-RU" sz="1600" b="1" dirty="0" err="1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недропользователя</a:t>
            </a:r>
            <a:r>
              <a:rPr lang="ru-RU" sz="1600" b="1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с учетом инвестиций в проекты утилизации ПНГ</a:t>
            </a:r>
            <a:endParaRPr lang="ru-RU" sz="1600" b="1" dirty="0" smtClean="0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62229</TotalTime>
  <Words>1151</Words>
  <Application>Microsoft Office PowerPoint</Application>
  <PresentationFormat>Экран (4:3)</PresentationFormat>
  <Paragraphs>202</Paragraphs>
  <Slides>16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16</vt:i4>
      </vt:variant>
    </vt:vector>
  </HeadingPairs>
  <TitlesOfParts>
    <vt:vector size="19" baseType="lpstr">
      <vt:lpstr>Оформление по умолчанию</vt:lpstr>
      <vt:lpstr>Visio</vt:lpstr>
      <vt:lpstr>Microsoft Equation 3.0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</vt:vector>
  </TitlesOfParts>
  <Company>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Направления Российского экспорта леспородукции</dc:title>
  <dc:creator>IPavlov</dc:creator>
  <cp:lastModifiedBy>Grigory Vygon</cp:lastModifiedBy>
  <cp:revision>3419</cp:revision>
  <dcterms:created xsi:type="dcterms:W3CDTF">2007-06-15T09:42:46Z</dcterms:created>
  <dcterms:modified xsi:type="dcterms:W3CDTF">2011-04-12T02:33:35Z</dcterms:modified>
</cp:coreProperties>
</file>