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drawings/drawing2.xml" ContentType="application/vnd.openxmlformats-officedocument.drawingml.chartshapes+xml"/>
  <Override PartName="/ppt/charts/chart30.xml" ContentType="application/vnd.openxmlformats-officedocument.drawingml.chart+xml"/>
  <Override PartName="/ppt/notesSlides/notesSlide1.xml" ContentType="application/vnd.openxmlformats-officedocument.presentationml.notesSlide+xml"/>
  <Override PartName="/ppt/charts/chart3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3.xml" ContentType="application/vnd.openxmlformats-officedocument.drawingml.chartshapes+xml"/>
  <Override PartName="/ppt/charts/chart3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.xml" ContentType="application/vnd.openxmlformats-officedocument.presentationml.notesSlide+xml"/>
  <Override PartName="/ppt/charts/chart3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8" r:id="rId2"/>
    <p:sldId id="299" r:id="rId3"/>
    <p:sldId id="297" r:id="rId4"/>
    <p:sldId id="298" r:id="rId5"/>
    <p:sldId id="286" r:id="rId6"/>
    <p:sldId id="290" r:id="rId7"/>
    <p:sldId id="291" r:id="rId8"/>
    <p:sldId id="280" r:id="rId9"/>
    <p:sldId id="288" r:id="rId10"/>
    <p:sldId id="295" r:id="rId11"/>
    <p:sldId id="296" r:id="rId12"/>
    <p:sldId id="305" r:id="rId13"/>
    <p:sldId id="303" r:id="rId14"/>
    <p:sldId id="306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5449" autoAdjust="0"/>
  </p:normalViewPr>
  <p:slideViewPr>
    <p:cSldViewPr snapToGrid="0">
      <p:cViewPr varScale="1">
        <p:scale>
          <a:sx n="76" d="100"/>
          <a:sy n="76" d="100"/>
        </p:scale>
        <p:origin x="12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3\n\&#1042;&#1099;&#1089;&#1090;&#1072;&#1074;&#1082;&#1072;%20&#1061;&#1048;&#1052;&#1048;&#1071;%202022\&#1086;&#1090;%20&#1046;&#1080;&#1075;&#1072;&#1088;&#1077;&#1074;&#1086;&#1081;\&#1058;&#1040;&#1041;&#1051;%20&#1050;&#1058;%20&#1042;&#1067;&#1057;&#1058;&#1040;&#1042;&#1050;&#1045;%20&#1061;&#1048;&#1052;%2022&#1043;\&#1044;&#1083;&#1103;%20&#1075;&#1088;&#1072;&#1092;&#1080;&#1082;&#1086;&#1074;%20&#1061;&#1080;&#1084;&#1080;&#1103;%202022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3\n\&#1042;&#1099;&#1089;&#1090;&#1072;&#1074;&#1082;&#1072;%20&#1061;&#1048;&#1052;&#1048;&#1071;%202022\&#1086;&#1090;%20&#1046;&#1080;&#1075;&#1072;&#1088;&#1077;&#1074;&#1086;&#1081;\&#1058;&#1040;&#1041;&#1051;%20&#1050;&#1058;%20&#1042;&#1067;&#1057;&#1058;&#1040;&#1042;&#1050;&#1045;%20&#1061;&#1048;&#1052;%2022&#1043;\&#1044;&#1083;&#1103;%20&#1075;&#1088;&#1072;&#1092;&#1080;&#1082;&#1086;&#1074;%20&#1061;&#1080;&#1084;&#1080;&#1103;%202022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3\n\&#1042;&#1099;&#1089;&#1090;&#1072;&#1074;&#1082;&#1072;%20&#1061;&#1048;&#1052;&#1048;&#1071;%202022\&#1086;&#1090;%20&#1046;&#1080;&#1075;&#1072;&#1088;&#1077;&#1074;&#1086;&#1081;\&#1058;&#1040;&#1041;&#1051;%20&#1050;&#1058;%20&#1042;&#1067;&#1057;&#1058;&#1040;&#1042;&#1050;&#1045;%20&#1061;&#1048;&#1052;%2022&#1043;\&#1044;&#1083;&#1103;%20&#1075;&#1088;&#1072;&#1092;&#1080;&#1082;&#1086;&#1074;%20&#1061;&#1080;&#1084;&#1080;&#1103;%202022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3\n\&#1042;&#1099;&#1089;&#1090;&#1072;&#1074;&#1082;&#1072;%20&#1061;&#1048;&#1052;&#1048;&#1071;%202022\&#1086;&#1090;%20&#1046;&#1080;&#1075;&#1072;&#1088;&#1077;&#1074;&#1086;&#1081;\&#1058;&#1040;&#1041;&#1051;%20&#1050;&#1058;%20&#1042;&#1067;&#1057;&#1058;&#1040;&#1042;&#1050;&#1045;%20&#1061;&#1048;&#1052;%2022&#1043;\&#1044;&#1083;&#1103;%20&#1075;&#1088;&#1072;&#1092;&#1080;&#1082;&#1086;&#1074;%20&#1061;&#1080;&#1084;&#1080;&#1103;%202022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3\n\&#1042;&#1099;&#1089;&#1090;&#1072;&#1074;&#1082;&#1072;%20&#1061;&#1048;&#1052;&#1048;&#1071;%202022\&#1086;&#1090;%20&#1046;&#1080;&#1075;&#1072;&#1088;&#1077;&#1074;&#1086;&#1081;\&#1058;&#1040;&#1041;&#1051;%20&#1050;&#1058;%20&#1042;&#1067;&#1057;&#1058;&#1040;&#1042;&#1050;&#1045;%20&#1061;&#1048;&#1052;%2022&#1043;\&#1044;&#1083;&#1103;%20&#1075;&#1088;&#1072;&#1092;&#1080;&#1082;&#1086;&#1074;%20&#1061;&#1080;&#1084;&#1080;&#1103;%202022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3\n\&#1042;&#1099;&#1089;&#1090;&#1072;&#1074;&#1082;&#1072;%20&#1061;&#1048;&#1052;&#1048;&#1071;%202022\&#1086;&#1090;%20&#1046;&#1080;&#1075;&#1072;&#1088;&#1077;&#1074;&#1086;&#1081;\&#1058;&#1040;&#1041;&#1051;%20&#1050;&#1058;%20&#1042;&#1067;&#1057;&#1058;&#1040;&#1042;&#1050;&#1045;%20&#1061;&#1048;&#1052;%2022&#1043;\&#1044;&#1083;&#1103;%20&#1075;&#1088;&#1072;&#1092;&#1080;&#1082;&#1086;&#1074;%20&#1061;&#1080;&#1084;&#1080;&#1103;%202022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3\n\&#1042;&#1099;&#1089;&#1090;&#1072;&#1074;&#1082;&#1072;%20&#1061;&#1048;&#1052;&#1048;&#1071;%202022\&#1086;&#1090;%20&#1046;&#1080;&#1075;&#1072;&#1088;&#1077;&#1074;&#1086;&#1081;\&#1058;&#1040;&#1041;&#1051;%20&#1050;&#1058;%20&#1042;&#1067;&#1057;&#1058;&#1040;&#1042;&#1050;&#1045;%20&#1061;&#1048;&#1052;%2022&#1043;\&#1044;&#1083;&#1103;%20&#1075;&#1088;&#1072;&#1092;&#1080;&#1082;&#1086;&#1074;%20&#1061;&#1080;&#1084;&#1080;&#1103;%202022.xlsx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92.168.0.3\n\&#1042;&#1099;&#1089;&#1090;&#1072;&#1074;&#1082;&#1072;%20&#1061;&#1048;&#1052;&#1048;&#1071;%202022\&#1086;&#1090;%20&#1046;&#1080;&#1075;&#1072;&#1088;&#1077;&#1074;&#1086;&#1081;\&#1058;&#1040;&#1041;&#1051;%20&#1050;&#1058;%20&#1042;&#1067;&#1057;&#1058;&#1040;&#1042;&#1050;&#1045;%20&#1061;&#1048;&#1052;%2022&#1043;\&#1044;&#1083;&#1103;%20&#1075;&#1088;&#1072;&#1092;&#1080;&#1082;&#1086;&#1074;%20&#1061;&#1080;&#1084;&#1080;&#1103;%20202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3\n\&#1042;&#1099;&#1089;&#1090;&#1072;&#1074;&#1082;&#1072;%20&#1061;&#1048;&#1052;&#1048;&#1071;%202022\&#1086;&#1090;%20&#1046;&#1080;&#1075;&#1072;&#1088;&#1077;&#1074;&#1086;&#1081;\&#1058;&#1040;&#1041;&#1051;%20&#1050;&#1058;%20&#1042;&#1067;&#1057;&#1058;&#1040;&#1042;&#1050;&#1045;%20&#1061;&#1048;&#1052;%2022&#1043;\&#1044;&#1083;&#1103;%20&#1075;&#1088;&#1072;&#1092;&#1080;&#1082;&#1086;&#1074;%20&#1061;&#1080;&#1084;&#1080;&#1103;%202022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3\n\&#1042;&#1099;&#1089;&#1090;&#1072;&#1074;&#1082;&#1072;%20&#1061;&#1048;&#1052;&#1048;&#1071;%202022\&#1086;&#1090;%20&#1046;&#1080;&#1075;&#1072;&#1088;&#1077;&#1074;&#1086;&#1081;\&#1058;&#1040;&#1041;&#1051;%20&#1050;&#1058;%20&#1042;&#1067;&#1057;&#1058;&#1040;&#1042;&#1050;&#1045;%20&#1061;&#1048;&#1052;%2022&#1043;\&#1044;&#1083;&#1103;%20&#1075;&#1088;&#1072;&#1092;&#1080;&#1082;&#1086;&#1074;%20&#1061;&#1080;&#1084;&#1080;&#1103;%202022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3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3\n\&#1042;&#1099;&#1089;&#1090;&#1072;&#1074;&#1082;&#1072;%20&#1061;&#1048;&#1052;&#1048;&#1071;%202022\&#1086;&#1090;%20&#1046;&#1080;&#1075;&#1072;&#1088;&#1077;&#1074;&#1086;&#1081;\&#1058;&#1040;&#1041;&#1051;%20&#1050;&#1058;%20&#1042;&#1067;&#1057;&#1058;&#1040;&#1042;&#1050;&#1045;%20&#1061;&#1048;&#1052;%2022&#1043;\&#1044;&#1083;&#1103;%20&#1075;&#1088;&#1072;&#1092;&#1080;&#1082;&#1086;&#1074;%20&#1061;&#1080;&#1084;&#1080;&#1103;%202022.xlsx" TargetMode="Externa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3\n\&#1042;&#1099;&#1089;&#1090;&#1072;&#1074;&#1082;&#1072;%20&#1061;&#1048;&#1052;&#1048;&#1071;%202022\&#1086;&#1090;%20&#1046;&#1080;&#1075;&#1072;&#1088;&#1077;&#1074;&#1086;&#1081;\&#1058;&#1040;&#1041;&#1051;%20&#1050;&#1058;%20&#1042;&#1067;&#1057;&#1058;&#1040;&#1042;&#1050;&#1045;%20&#1061;&#1048;&#1052;%2022&#1043;\&#1044;&#1083;&#1103;%20&#1075;&#1088;&#1072;&#1092;&#1080;&#1082;&#1086;&#1074;%20&#1061;&#1080;&#1084;&#1080;&#1103;%2020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3\n\&#1042;&#1099;&#1089;&#1090;&#1072;&#1074;&#1082;&#1072;%20&#1061;&#1048;&#1052;&#1048;&#1071;%202022\&#1086;&#1090;%20&#1046;&#1080;&#1075;&#1072;&#1088;&#1077;&#1074;&#1086;&#1081;\&#1058;&#1040;&#1041;&#1051;%20&#1050;&#1058;%20&#1042;&#1067;&#1057;&#1058;&#1040;&#1042;&#1050;&#1045;%20&#1061;&#1048;&#1052;%2022&#1043;\&#1044;&#1083;&#1103;%20&#1075;&#1088;&#1072;&#1092;&#1080;&#1082;&#1086;&#1074;%20&#1061;&#1080;&#1084;&#1080;&#1103;%2020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3\n\&#1042;&#1099;&#1089;&#1090;&#1072;&#1074;&#1082;&#1072;%20&#1061;&#1048;&#1052;&#1048;&#1071;%202022\&#1086;&#1090;%20&#1046;&#1080;&#1075;&#1072;&#1088;&#1077;&#1074;&#1086;&#1081;\&#1058;&#1040;&#1041;&#1051;%20&#1050;&#1058;%20&#1042;&#1067;&#1057;&#1058;&#1040;&#1042;&#1050;&#1045;%20&#1061;&#1048;&#1052;%2022&#1043;\&#1044;&#1083;&#1103;%20&#1075;&#1088;&#1072;&#1092;&#1080;&#1082;&#1086;&#1074;%20&#1061;&#1080;&#1084;&#1080;&#1103;%2020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3\n\&#1042;&#1099;&#1089;&#1090;&#1072;&#1074;&#1082;&#1072;%20&#1061;&#1048;&#1052;&#1048;&#1071;%202022\&#1086;&#1090;%20&#1046;&#1080;&#1075;&#1072;&#1088;&#1077;&#1074;&#1086;&#1081;\&#1058;&#1040;&#1041;&#1051;%20&#1050;&#1058;%20&#1042;&#1067;&#1057;&#1058;&#1040;&#1042;&#1050;&#1045;%20&#1061;&#1048;&#1052;%2022&#1043;\&#1044;&#1083;&#1103;%20&#1075;&#1088;&#1072;&#1092;&#1080;&#1082;&#1086;&#1074;%20&#1061;&#1080;&#1084;&#1080;&#1103;%2020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83-49C8-8710-4E26F25F9E2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258.3</c:v>
                </c:pt>
                <c:pt idx="1">
                  <c:v>325.10000000000002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83-49C8-8710-4E26F25F9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1029286320"/>
        <c:axId val="1029289584"/>
      </c:barChart>
      <c:catAx>
        <c:axId val="102928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9289584"/>
        <c:crosses val="autoZero"/>
        <c:auto val="1"/>
        <c:lblAlgn val="ctr"/>
        <c:lblOffset val="100"/>
        <c:noMultiLvlLbl val="0"/>
      </c:catAx>
      <c:valAx>
        <c:axId val="1029289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2928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accent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98294251965657E-2"/>
          <c:y val="7.5615666241799592E-2"/>
          <c:w val="0.92373467872251069"/>
          <c:h val="0.66570248154385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'[Для графиков Химия 2022.xlsx]Слайд 1, Т-1 и Т-2'!$B$34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B482DA"/>
            </a:solidFill>
            <a:ln>
              <a:noFill/>
            </a:ln>
            <a:effectLst/>
          </c:spPr>
          <c:invertIfNegative val="0"/>
          <c:cat>
            <c:strRef>
              <c:f>'[Для графиков Химия 2022.xlsx]Слайд 1, Т-1 и Т-2'!$A$36:$A$43</c:f>
              <c:strCache>
                <c:ptCount val="8"/>
                <c:pt idx="0">
                  <c:v>Приволжский</c:v>
                </c:pt>
                <c:pt idx="1">
                  <c:v>Центральный</c:v>
                </c:pt>
                <c:pt idx="2">
                  <c:v>Северо-Западный</c:v>
                </c:pt>
                <c:pt idx="3">
                  <c:v>Сибирский</c:v>
                </c:pt>
                <c:pt idx="4">
                  <c:v>Южный</c:v>
                </c:pt>
                <c:pt idx="5">
                  <c:v>Уральский</c:v>
                </c:pt>
                <c:pt idx="6">
                  <c:v>Северо-Кавказский</c:v>
                </c:pt>
                <c:pt idx="7">
                  <c:v>Дальневосточный</c:v>
                </c:pt>
              </c:strCache>
            </c:strRef>
          </c:cat>
          <c:val>
            <c:numRef>
              <c:f>'[Для графиков Химия 2022.xlsx]Слайд 1, Т-1 и Т-2'!$B$36:$B$43</c:f>
              <c:numCache>
                <c:formatCode>0.0</c:formatCode>
                <c:ptCount val="8"/>
                <c:pt idx="0">
                  <c:v>1315.5448573399999</c:v>
                </c:pt>
                <c:pt idx="1">
                  <c:v>1081.3402906299998</c:v>
                </c:pt>
                <c:pt idx="2">
                  <c:v>497.84038239</c:v>
                </c:pt>
                <c:pt idx="3">
                  <c:v>293.20450022000006</c:v>
                </c:pt>
                <c:pt idx="4">
                  <c:v>179.39427827999998</c:v>
                </c:pt>
                <c:pt idx="5">
                  <c:v>182.48876712000001</c:v>
                </c:pt>
                <c:pt idx="6">
                  <c:v>118.20465847</c:v>
                </c:pt>
                <c:pt idx="7">
                  <c:v>24.495556609999998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D8-4D16-B947-54A5D3D3116C}"/>
            </c:ext>
          </c:extLst>
        </c:ser>
        <c:ser>
          <c:idx val="1"/>
          <c:order val="1"/>
          <c:tx>
            <c:strRef>
              <c:f>'[Для графиков Химия 2022.xlsx]Слайд 1, Т-1 и Т-2'!$C$34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'[Для графиков Химия 2022.xlsx]Слайд 1, Т-1 и Т-2'!$A$36:$A$43</c:f>
              <c:strCache>
                <c:ptCount val="8"/>
                <c:pt idx="0">
                  <c:v>Приволжский</c:v>
                </c:pt>
                <c:pt idx="1">
                  <c:v>Центральный</c:v>
                </c:pt>
                <c:pt idx="2">
                  <c:v>Северо-Западный</c:v>
                </c:pt>
                <c:pt idx="3">
                  <c:v>Сибирский</c:v>
                </c:pt>
                <c:pt idx="4">
                  <c:v>Южный</c:v>
                </c:pt>
                <c:pt idx="5">
                  <c:v>Уральский</c:v>
                </c:pt>
                <c:pt idx="6">
                  <c:v>Северо-Кавказский</c:v>
                </c:pt>
                <c:pt idx="7">
                  <c:v>Дальневосточный</c:v>
                </c:pt>
              </c:strCache>
            </c:strRef>
          </c:cat>
          <c:val>
            <c:numRef>
              <c:f>'[Для графиков Химия 2022.xlsx]Слайд 1, Т-1 и Т-2'!$C$36:$C$43</c:f>
              <c:numCache>
                <c:formatCode>0.0</c:formatCode>
                <c:ptCount val="8"/>
                <c:pt idx="0">
                  <c:v>1718.1873904399999</c:v>
                </c:pt>
                <c:pt idx="1">
                  <c:v>1307.4907179100001</c:v>
                </c:pt>
                <c:pt idx="2">
                  <c:v>789.60646918000009</c:v>
                </c:pt>
                <c:pt idx="3">
                  <c:v>371.64831546000005</c:v>
                </c:pt>
                <c:pt idx="4">
                  <c:v>233.78519525999999</c:v>
                </c:pt>
                <c:pt idx="5">
                  <c:v>203.65715807999999</c:v>
                </c:pt>
                <c:pt idx="6">
                  <c:v>141.74053673</c:v>
                </c:pt>
                <c:pt idx="7">
                  <c:v>31.833974730000001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D8-4D16-B947-54A5D3D31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9287952"/>
        <c:axId val="1029292848"/>
      </c:barChart>
      <c:catAx>
        <c:axId val="102928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9292848"/>
        <c:crosses val="autoZero"/>
        <c:auto val="1"/>
        <c:lblAlgn val="ctr"/>
        <c:lblOffset val="100"/>
        <c:noMultiLvlLbl val="0"/>
      </c:catAx>
      <c:valAx>
        <c:axId val="1029292848"/>
        <c:scaling>
          <c:orientation val="minMax"/>
          <c:max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dirty="0"/>
                  <a:t>млрд руб.</a:t>
                </a:r>
              </a:p>
            </c:rich>
          </c:tx>
          <c:layout>
            <c:manualLayout>
              <c:xMode val="edge"/>
              <c:yMode val="edge"/>
              <c:x val="2.1193217058036597E-2"/>
              <c:y val="1.905811257818133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928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019185145835479"/>
          <c:y val="9.3474435569893214E-3"/>
          <c:w val="0.33920672842922661"/>
          <c:h val="5.9203542607506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accent1">
              <a:lumMod val="50000"/>
            </a:schemeClr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359434908681137"/>
          <c:y val="1.2770233163493462E-2"/>
          <c:w val="0.63942446438632894"/>
          <c:h val="0.985165084179559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Темпы прироста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12-21CC-4DE2-942B-6E4B06AE378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14-21CC-4DE2-942B-6E4B06AE378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16-21CC-4DE2-942B-6E4B06AE378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18-21CC-4DE2-942B-6E4B06AE378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1A-21CC-4DE2-942B-6E4B06AE378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1C-21CC-4DE2-942B-6E4B06AE378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1E-21CC-4DE2-942B-6E4B06AE378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20-21CC-4DE2-942B-6E4B06AE378B}"/>
              </c:ext>
            </c:extLst>
          </c:dPt>
          <c:dLbls>
            <c:dLbl>
              <c:idx val="3"/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t" anchorCtr="0">
                  <a:sp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21CC-4DE2-942B-6E4B06AE378B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0" tIns="0" rIns="0" bIns="0" anchor="t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 xmlns:c15="http://schemas.microsoft.com/office/drawing/2012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Приволжский</c:v>
                </c:pt>
                <c:pt idx="1">
                  <c:v>Центральный</c:v>
                </c:pt>
                <c:pt idx="2">
                  <c:v>Северо-Западный</c:v>
                </c:pt>
                <c:pt idx="3">
                  <c:v>Сибирский</c:v>
                </c:pt>
                <c:pt idx="4">
                  <c:v>Южный</c:v>
                </c:pt>
                <c:pt idx="5">
                  <c:v>Уральский</c:v>
                </c:pt>
                <c:pt idx="6">
                  <c:v>Северо-Кавказский</c:v>
                </c:pt>
                <c:pt idx="7">
                  <c:v>Дальневосточный</c:v>
                </c:pt>
                <c:pt idx="8">
                  <c:v>Российская Федерация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130.6</c:v>
                </c:pt>
                <c:pt idx="1">
                  <c:v>120.9</c:v>
                </c:pt>
                <c:pt idx="2">
                  <c:v>158.6</c:v>
                </c:pt>
                <c:pt idx="3">
                  <c:v>126.8</c:v>
                </c:pt>
                <c:pt idx="4">
                  <c:v>130.30000000000001</c:v>
                </c:pt>
                <c:pt idx="5">
                  <c:v>111.6</c:v>
                </c:pt>
                <c:pt idx="6">
                  <c:v>119.9</c:v>
                </c:pt>
                <c:pt idx="7">
                  <c:v>130</c:v>
                </c:pt>
                <c:pt idx="8">
                  <c:v>129.9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21-21CC-4DE2-942B-6E4B06AE3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29293936"/>
        <c:axId val="1029296656"/>
      </c:barChart>
      <c:valAx>
        <c:axId val="102929665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029293936"/>
        <c:crosses val="autoZero"/>
        <c:crossBetween val="between"/>
      </c:valAx>
      <c:catAx>
        <c:axId val="1029293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2929665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444815291696624"/>
          <c:y val="0.13803067904682087"/>
          <c:w val="0.48111033637941991"/>
          <c:h val="0.71958801159647945"/>
        </c:manualLayout>
      </c:layout>
      <c:pie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Производство химических веществ и химических продуктов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5DA-432F-A8EA-A449199863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5DA-432F-A8EA-A449199863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5DA-432F-A8EA-A449199863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5DA-432F-A8EA-A4491998631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5DA-432F-A8EA-A4491998631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5DA-432F-A8EA-A4491998631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5DA-432F-A8EA-A4491998631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5DA-432F-A8EA-A44919986311}"/>
              </c:ext>
            </c:extLst>
          </c:dPt>
          <c:dLbls>
            <c:dLbl>
              <c:idx val="0"/>
              <c:layout>
                <c:manualLayout>
                  <c:x val="8.2617489987186404E-2"/>
                  <c:y val="3.9113942919513974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t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55DA-432F-A8EA-A4491998631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080947345446696"/>
                      <c:h val="0.2021967047375711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9665020750463787E-2"/>
                  <c:y val="0.11598054035142175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t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55DA-432F-A8EA-A4491998631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2073512131752765"/>
                      <c:h val="0.1917663199590340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9226675762024839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t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55DA-432F-A8EA-A4491998631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1573886228022346"/>
                      <c:h val="0.1917663199590340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5387457425911624"/>
                  <c:y val="-7.7874731078809772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55DA-432F-A8EA-A44919986311}"/>
                </c:ext>
                <c:ext xmlns:c15="http://schemas.microsoft.com/office/drawing/2012/chart" uri="{CE6537A1-D6FC-4f65-9D91-7224C49458BB}">
                  <c15:layout>
                    <c:manualLayout>
                      <c:w val="0.21471736604011246"/>
                      <c:h val="0.1799960003170179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4711446540475284"/>
                  <c:y val="-2.8671238788876281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55DA-432F-A8EA-A44919986311}"/>
                </c:ext>
                <c:ext xmlns:c15="http://schemas.microsoft.com/office/drawing/2012/chart" uri="{CE6537A1-D6FC-4f65-9D91-7224C49458BB}">
                  <c15:layout>
                    <c:manualLayout>
                      <c:w val="0.17428517008292937"/>
                      <c:h val="0.17999600031701798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4.4735511118592142E-2"/>
                  <c:y val="-4.8481167611766296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55DA-432F-A8EA-A44919986311}"/>
                </c:ext>
                <c:ext xmlns:c15="http://schemas.microsoft.com/office/drawing/2012/chart" uri="{CE6537A1-D6FC-4f65-9D91-7224C49458BB}">
                  <c15:layout>
                    <c:manualLayout>
                      <c:w val="0.24091014521700402"/>
                      <c:h val="0.17999600031701798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2.8424068121762899E-2"/>
                  <c:y val="-5.77395713604630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t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55DA-432F-A8EA-A4491998631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6937879079521835"/>
                      <c:h val="0.19176631995903404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2.0444220192500518E-2"/>
                  <c:y val="-0.17133960224097228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t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55DA-432F-A8EA-A4491998631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9835425829474921"/>
                      <c:h val="0.19176631995903404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t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Лист1!$A$2:$A$9</c:f>
              <c:strCache>
                <c:ptCount val="8"/>
                <c:pt idx="0">
                  <c:v>Приволжский</c:v>
                </c:pt>
                <c:pt idx="1">
                  <c:v>Центральный</c:v>
                </c:pt>
                <c:pt idx="2">
                  <c:v>Северо-Западный</c:v>
                </c:pt>
                <c:pt idx="3">
                  <c:v>Сибирский</c:v>
                </c:pt>
                <c:pt idx="4">
                  <c:v>Южный</c:v>
                </c:pt>
                <c:pt idx="5">
                  <c:v>Уральский</c:v>
                </c:pt>
                <c:pt idx="6">
                  <c:v>Северо-Кавказский</c:v>
                </c:pt>
                <c:pt idx="7">
                  <c:v>Дальневосточный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1464.4478331300002</c:v>
                </c:pt>
                <c:pt idx="1">
                  <c:v>779.73917322</c:v>
                </c:pt>
                <c:pt idx="2">
                  <c:v>653.75718482000002</c:v>
                </c:pt>
                <c:pt idx="3">
                  <c:v>276.31987835000001</c:v>
                </c:pt>
                <c:pt idx="4">
                  <c:v>144.8108757</c:v>
                </c:pt>
                <c:pt idx="5">
                  <c:v>146.26152840999998</c:v>
                </c:pt>
                <c:pt idx="6">
                  <c:v>127.41220247</c:v>
                </c:pt>
                <c:pt idx="7">
                  <c:v>19.971888030000002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5DA-432F-A8EA-A44919986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9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Химический комплекс</c:v>
                      </c:pt>
                    </c:strCache>
                  </c:strRef>
                </c:tx>
                <c:spPr>
                  <a:ln w="6350">
                    <a:solidFill>
                      <a:schemeClr val="bg1"/>
                    </a:solidFill>
                  </a:ln>
                </c:spPr>
                <c:dPt>
                  <c:idx val="0"/>
                  <c:bubble3D val="0"/>
                  <c:spPr>
                    <a:solidFill>
                      <a:schemeClr val="accent1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1-0ADB-4DC7-80DE-1A46C7E9D72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3-0ADB-4DC7-80DE-1A46C7E9D72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5-0ADB-4DC7-80DE-1A46C7E9D72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7-0ADB-4DC7-80DE-1A46C7E9D720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9-0ADB-4DC7-80DE-1A46C7E9D720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B-0ADB-4DC7-80DE-1A46C7E9D720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D-0ADB-4DC7-80DE-1A46C7E9D720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F-0ADB-4DC7-80DE-1A46C7E9D720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0.18406402240872896"/>
                        <c:y val="3.2391683123267857E-3"/>
                      </c:manualLayout>
                    </c:layout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1-0ADB-4DC7-80DE-1A46C7E9D720}"/>
                      </c:ext>
                      <c:ext uri="{CE6537A1-D6FC-4f65-9D91-7224C49458BB}">
                        <c15:layout>
                          <c:manualLayout>
                            <c:w val="0.27248242069682577"/>
                            <c:h val="0.2032840928829871"/>
                          </c:manualLayout>
                        </c15:layout>
                      </c:ext>
                    </c:extLst>
                  </c:dLbl>
                  <c:dLbl>
                    <c:idx val="1"/>
                    <c:layout>
                      <c:manualLayout>
                        <c:x val="-2.4014040892064662E-2"/>
                        <c:y val="0.19135280037352276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3-0ADB-4DC7-80DE-1A46C7E9D720}"/>
                      </c:ext>
                      <c:ext uri="{CE6537A1-D6FC-4f65-9D91-7224C49458BB}">
                        <c15:layout>
                          <c:manualLayout>
                            <c:w val="0.2431061990449874"/>
                            <c:h val="0.19232192273877266"/>
                          </c:manualLayout>
                        </c15:layout>
                      </c:ext>
                    </c:extLst>
                  </c:dLbl>
                  <c:dLbl>
                    <c:idx val="2"/>
                    <c:layout>
                      <c:manualLayout>
                        <c:x val="-0.15906923720602839"/>
                        <c:y val="-1.0430590101071981E-2"/>
                      </c:manualLayout>
                    </c:layout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5-0ADB-4DC7-80DE-1A46C7E9D720}"/>
                      </c:ext>
                      <c:ext uri="{CE6537A1-D6FC-4f65-9D91-7224C49458BB}">
                        <c15:layout>
                          <c:manualLayout>
                            <c:w val="0.33337111880153891"/>
                            <c:h val="0.18878585804082057"/>
                          </c:manualLayout>
                        </c15:layout>
                      </c:ext>
                    </c:extLst>
                  </c:dLbl>
                  <c:dLbl>
                    <c:idx val="3"/>
                    <c:layout>
                      <c:manualLayout>
                        <c:x val="-5.6643369878525425E-2"/>
                        <c:y val="-4.7604029742202084E-3"/>
                      </c:manualLayout>
                    </c:layout>
                    <c:numFmt formatCode="0.0%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0" tIns="0" rIns="0" bIns="0" anchor="t" anchorCtr="0"/>
                      <a:lstStyle/>
                      <a:p>
                        <a:pPr algn="l">
                          <a:defRPr sz="1400" b="0" i="0" u="none" strike="noStrike" kern="1200" baseline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ru-RU"/>
                      </a:p>
                    </c:txPr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7-0ADB-4DC7-80DE-1A46C7E9D720}"/>
                      </c:ext>
                      <c:ext uri="{CE6537A1-D6FC-4f65-9D91-7224C49458BB}">
                        <c15:layout>
                          <c:manualLayout>
                            <c:w val="0.28914017455678248"/>
                            <c:h val="0.19008103259166725"/>
                          </c:manualLayout>
                        </c15:layout>
                      </c:ext>
                    </c:extLst>
                  </c:dLbl>
                  <c:dLbl>
                    <c:idx val="4"/>
                    <c:layout>
                      <c:manualLayout>
                        <c:x val="-8.4258137701252941E-2"/>
                        <c:y val="1.041929736164649E-2"/>
                      </c:manualLayout>
                    </c:layout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9-0ADB-4DC7-80DE-1A46C7E9D720}"/>
                      </c:ext>
                      <c:ext uri="{CE6537A1-D6FC-4f65-9D91-7224C49458BB}">
                        <c15:layout>
                          <c:manualLayout>
                            <c:w val="0.19771309997350317"/>
                            <c:h val="0.21065188672930646"/>
                          </c:manualLayout>
                        </c15:layout>
                      </c:ext>
                    </c:extLst>
                  </c:dLbl>
                  <c:dLbl>
                    <c:idx val="5"/>
                    <c:layout>
                      <c:manualLayout>
                        <c:x val="-5.7654315717922552E-2"/>
                        <c:y val="-3.8864476039476181E-2"/>
                      </c:manualLayout>
                    </c:layout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B-0ADB-4DC7-80DE-1A46C7E9D720}"/>
                      </c:ext>
                      <c:ext uri="{CE6537A1-D6FC-4f65-9D91-7224C49458BB}">
                        <c15:layout>
                          <c:manualLayout>
                            <c:w val="0.22222043250199935"/>
                            <c:h val="0.17996355935648631"/>
                          </c:manualLayout>
                        </c15:layout>
                      </c:ext>
                    </c:extLst>
                  </c:dLbl>
                  <c:dLbl>
                    <c:idx val="6"/>
                    <c:layout>
                      <c:manualLayout>
                        <c:x val="-5.601225859918061E-2"/>
                        <c:y val="-6.7718862529581841E-2"/>
                      </c:manualLayout>
                    </c:layout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D-0ADB-4DC7-80DE-1A46C7E9D720}"/>
                      </c:ext>
                      <c:ext uri="{CE6537A1-D6FC-4f65-9D91-7224C49458BB}">
                        <c15:layout>
                          <c:manualLayout>
                            <c:w val="0.32422790798439827"/>
                            <c:h val="0.19941253116282773"/>
                          </c:manualLayout>
                        </c15:layout>
                      </c:ext>
                    </c:extLst>
                  </c:dLbl>
                  <c:dLbl>
                    <c:idx val="7"/>
                    <c:layout>
                      <c:manualLayout>
                        <c:x val="6.1266387706735238E-2"/>
                        <c:y val="-0.17742253736202568"/>
                      </c:manualLayout>
                    </c:layout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F-0ADB-4DC7-80DE-1A46C7E9D720}"/>
                      </c:ext>
                      <c:ext uri="{CE6537A1-D6FC-4f65-9D91-7224C49458BB}">
                        <c15:layout>
                          <c:manualLayout>
                            <c:w val="0.32067781895029152"/>
                            <c:h val="0.20591468520154249"/>
                          </c:manualLayout>
                        </c15:layout>
                      </c:ext>
                    </c:extLst>
                  </c:dLbl>
                  <c:numFmt formatCode="0.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0" tIns="0" rIns="0" bIns="0" anchor="t" anchorCtr="0">
                      <a:spAutoFit/>
                    </a:bodyPr>
                    <a:lstStyle/>
                    <a:p>
                      <a:pPr algn="l">
                        <a:defRPr sz="1400" b="0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1"/>
                  <c:showVal val="0"/>
                  <c:showCatName val="1"/>
                  <c:showSerName val="0"/>
                  <c:showPercent val="1"/>
                  <c:showBubbleSize val="0"/>
                  <c:separator>
</c:separator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>
                      <c15:spPr xmlns:c15="http://schemas.microsoft.com/office/drawing/2012/chart">
                        <a:prstGeom prst="rect">
                          <a:avLst/>
                        </a:prstGeom>
                      </c15:spPr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Приволжский</c:v>
                      </c:pt>
                      <c:pt idx="1">
                        <c:v>Центральный</c:v>
                      </c:pt>
                      <c:pt idx="2">
                        <c:v>Северо-Западный</c:v>
                      </c:pt>
                      <c:pt idx="3">
                        <c:v>Сибирский</c:v>
                      </c:pt>
                      <c:pt idx="4">
                        <c:v>Южный</c:v>
                      </c:pt>
                      <c:pt idx="5">
                        <c:v>Уральский</c:v>
                      </c:pt>
                      <c:pt idx="6">
                        <c:v>Северо-Кавказский</c:v>
                      </c:pt>
                      <c:pt idx="7">
                        <c:v>Дальневосточный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Лист1!$B$2:$B$9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1718.1873904399999</c:v>
                      </c:pt>
                      <c:pt idx="1">
                        <c:v>1307.4907179100001</c:v>
                      </c:pt>
                      <c:pt idx="2">
                        <c:v>789.60646918000009</c:v>
                      </c:pt>
                      <c:pt idx="3">
                        <c:v>371.64831546000005</c:v>
                      </c:pt>
                      <c:pt idx="4">
                        <c:v>233.78519525999999</c:v>
                      </c:pt>
                      <c:pt idx="5">
                        <c:v>203.65715807999999</c:v>
                      </c:pt>
                      <c:pt idx="6">
                        <c:v>141.74053673</c:v>
                      </c:pt>
                      <c:pt idx="7">
                        <c:v>31.833974730000001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2-0ADB-4DC7-80DE-1A46C7E9D720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Производство резиновых и пластмассовых изделий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Приволжский</c:v>
                      </c:pt>
                      <c:pt idx="1">
                        <c:v>Центральный</c:v>
                      </c:pt>
                      <c:pt idx="2">
                        <c:v>Северо-Западный</c:v>
                      </c:pt>
                      <c:pt idx="3">
                        <c:v>Сибирский</c:v>
                      </c:pt>
                      <c:pt idx="4">
                        <c:v>Южный</c:v>
                      </c:pt>
                      <c:pt idx="5">
                        <c:v>Уральский</c:v>
                      </c:pt>
                      <c:pt idx="6">
                        <c:v>Северо-Кавказский</c:v>
                      </c:pt>
                      <c:pt idx="7">
                        <c:v>Дальневосточный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Лист1!$D$2:$D$9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253.73955731000001</c:v>
                      </c:pt>
                      <c:pt idx="1">
                        <c:v>527.75154468999995</c:v>
                      </c:pt>
                      <c:pt idx="2">
                        <c:v>135.84928436000001</c:v>
                      </c:pt>
                      <c:pt idx="3">
                        <c:v>95.328437109999996</c:v>
                      </c:pt>
                      <c:pt idx="4">
                        <c:v>88.974319559999998</c:v>
                      </c:pt>
                      <c:pt idx="5">
                        <c:v>57.395629670000005</c:v>
                      </c:pt>
                      <c:pt idx="6">
                        <c:v>14.32833426</c:v>
                      </c:pt>
                      <c:pt idx="7">
                        <c:v>11.862086699999999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1-55DA-432F-A8EA-A44919986311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444815291696624"/>
          <c:y val="0.13803067904682087"/>
          <c:w val="0.48111033637941991"/>
          <c:h val="0.7195880115964794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Химический комплекс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1D-4328-95A6-5EE9AB4FC5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1D-4328-95A6-5EE9AB4FC5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1D-4328-95A6-5EE9AB4FC5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1D-4328-95A6-5EE9AB4FC56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31D-4328-95A6-5EE9AB4FC56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31D-4328-95A6-5EE9AB4FC56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31D-4328-95A6-5EE9AB4FC56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31D-4328-95A6-5EE9AB4FC565}"/>
              </c:ext>
            </c:extLst>
          </c:dPt>
          <c:dLbls>
            <c:dLbl>
              <c:idx val="0"/>
              <c:layout>
                <c:manualLayout>
                  <c:x val="0.18406402240872896"/>
                  <c:y val="3.2391683123267857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31D-4328-95A6-5EE9AB4FC565}"/>
                </c:ext>
                <c:ext xmlns:c15="http://schemas.microsoft.com/office/drawing/2012/chart" uri="{CE6537A1-D6FC-4f65-9D91-7224C49458BB}">
                  <c15:layout>
                    <c:manualLayout>
                      <c:w val="0.27248242069682577"/>
                      <c:h val="0.203284092882987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4014040892064662E-2"/>
                  <c:y val="0.19135280037352276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31D-4328-95A6-5EE9AB4FC565}"/>
                </c:ext>
                <c:ext xmlns:c15="http://schemas.microsoft.com/office/drawing/2012/chart" uri="{CE6537A1-D6FC-4f65-9D91-7224C49458BB}">
                  <c15:layout>
                    <c:manualLayout>
                      <c:w val="0.2431061990449874"/>
                      <c:h val="0.1923219227387726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5906923720602839"/>
                  <c:y val="-1.0430590101071981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31D-4328-95A6-5EE9AB4FC565}"/>
                </c:ext>
                <c:ext xmlns:c15="http://schemas.microsoft.com/office/drawing/2012/chart" uri="{CE6537A1-D6FC-4f65-9D91-7224C49458BB}">
                  <c15:layout>
                    <c:manualLayout>
                      <c:w val="0.33337111880153891"/>
                      <c:h val="0.1887858580408205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5.6643369878525425E-2"/>
                  <c:y val="-4.7604029742202084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t" anchorCtr="0"/>
                <a:lstStyle/>
                <a:p>
                  <a:pPr algn="l">
                    <a:defRPr sz="14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31D-4328-95A6-5EE9AB4FC565}"/>
                </c:ext>
                <c:ext xmlns:c15="http://schemas.microsoft.com/office/drawing/2012/chart" uri="{CE6537A1-D6FC-4f65-9D91-7224C49458BB}">
                  <c15:layout>
                    <c:manualLayout>
                      <c:w val="0.28914017455678248"/>
                      <c:h val="0.19008103259166725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8.4258137701252941E-2"/>
                  <c:y val="1.04192973616464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31D-4328-95A6-5EE9AB4FC565}"/>
                </c:ext>
                <c:ext xmlns:c15="http://schemas.microsoft.com/office/drawing/2012/chart" uri="{CE6537A1-D6FC-4f65-9D91-7224C49458BB}">
                  <c15:layout>
                    <c:manualLayout>
                      <c:w val="0.19771309997350317"/>
                      <c:h val="0.21065188672930646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5.7654315717922552E-2"/>
                  <c:y val="-3.8864476039476181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31D-4328-95A6-5EE9AB4FC565}"/>
                </c:ext>
                <c:ext xmlns:c15="http://schemas.microsoft.com/office/drawing/2012/chart" uri="{CE6537A1-D6FC-4f65-9D91-7224C49458BB}">
                  <c15:layout>
                    <c:manualLayout>
                      <c:w val="0.22222043250199935"/>
                      <c:h val="0.17996355935648631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5.601225859918061E-2"/>
                  <c:y val="-6.7718862529581841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31D-4328-95A6-5EE9AB4FC565}"/>
                </c:ext>
                <c:ext xmlns:c15="http://schemas.microsoft.com/office/drawing/2012/chart" uri="{CE6537A1-D6FC-4f65-9D91-7224C49458BB}">
                  <c15:layout>
                    <c:manualLayout>
                      <c:w val="0.32422790798439827"/>
                      <c:h val="0.19941253116282773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6.1266387706735238E-2"/>
                  <c:y val="-0.17742253736202568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31D-4328-95A6-5EE9AB4FC565}"/>
                </c:ext>
                <c:ext xmlns:c15="http://schemas.microsoft.com/office/drawing/2012/chart" uri="{CE6537A1-D6FC-4f65-9D91-7224C49458BB}">
                  <c15:layout>
                    <c:manualLayout>
                      <c:w val="0.32067781895029152"/>
                      <c:h val="0.20591468520154249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0" tIns="0" rIns="0" bIns="0" anchor="t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Лист1!$A$2:$A$9</c:f>
              <c:strCache>
                <c:ptCount val="8"/>
                <c:pt idx="0">
                  <c:v>Приволжский</c:v>
                </c:pt>
                <c:pt idx="1">
                  <c:v>Центральный</c:v>
                </c:pt>
                <c:pt idx="2">
                  <c:v>Северо-Западный</c:v>
                </c:pt>
                <c:pt idx="3">
                  <c:v>Сибирский</c:v>
                </c:pt>
                <c:pt idx="4">
                  <c:v>Южный</c:v>
                </c:pt>
                <c:pt idx="5">
                  <c:v>Уральский</c:v>
                </c:pt>
                <c:pt idx="6">
                  <c:v>Северо-Кавказский</c:v>
                </c:pt>
                <c:pt idx="7">
                  <c:v>Дальневосточный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1718.1873904399999</c:v>
                </c:pt>
                <c:pt idx="1">
                  <c:v>1307.4907179100001</c:v>
                </c:pt>
                <c:pt idx="2">
                  <c:v>789.60646918000009</c:v>
                </c:pt>
                <c:pt idx="3">
                  <c:v>371.64831546000005</c:v>
                </c:pt>
                <c:pt idx="4">
                  <c:v>233.78519525999999</c:v>
                </c:pt>
                <c:pt idx="5">
                  <c:v>203.65715807999999</c:v>
                </c:pt>
                <c:pt idx="6">
                  <c:v>141.74053673</c:v>
                </c:pt>
                <c:pt idx="7">
                  <c:v>31.833974730000001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831D-4328-95A6-5EE9AB4FC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9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Производство химических веществ и химических продуктов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2-831D-4328-95A6-5EE9AB4FC56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4-831D-4328-95A6-5EE9AB4FC56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6-831D-4328-95A6-5EE9AB4FC565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8-831D-4328-95A6-5EE9AB4FC565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A-831D-4328-95A6-5EE9AB4FC565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C-831D-4328-95A6-5EE9AB4FC565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E-831D-4328-95A6-5EE9AB4FC565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20-831D-4328-95A6-5EE9AB4FC565}"/>
                    </c:ext>
                  </c:extLst>
                </c:dPt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Приволжский</c:v>
                      </c:pt>
                      <c:pt idx="1">
                        <c:v>Центральный</c:v>
                      </c:pt>
                      <c:pt idx="2">
                        <c:v>Северо-Западный</c:v>
                      </c:pt>
                      <c:pt idx="3">
                        <c:v>Сибирский</c:v>
                      </c:pt>
                      <c:pt idx="4">
                        <c:v>Южный</c:v>
                      </c:pt>
                      <c:pt idx="5">
                        <c:v>Уральский</c:v>
                      </c:pt>
                      <c:pt idx="6">
                        <c:v>Северо-Кавказский</c:v>
                      </c:pt>
                      <c:pt idx="7">
                        <c:v>Дальневосточный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Лист1!$C$2:$C$9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1464.4478331300002</c:v>
                      </c:pt>
                      <c:pt idx="1">
                        <c:v>779.73917322</c:v>
                      </c:pt>
                      <c:pt idx="2">
                        <c:v>653.75718482000002</c:v>
                      </c:pt>
                      <c:pt idx="3">
                        <c:v>276.31987835000001</c:v>
                      </c:pt>
                      <c:pt idx="4">
                        <c:v>144.8108757</c:v>
                      </c:pt>
                      <c:pt idx="5">
                        <c:v>146.26152840999998</c:v>
                      </c:pt>
                      <c:pt idx="6">
                        <c:v>127.41220247</c:v>
                      </c:pt>
                      <c:pt idx="7">
                        <c:v>19.971888030000002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21-831D-4328-95A6-5EE9AB4FC565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Производство резиновых и пластмассовых изделий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3-831D-4328-95A6-5EE9AB4FC56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5-831D-4328-95A6-5EE9AB4FC56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7-831D-4328-95A6-5EE9AB4FC565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9-831D-4328-95A6-5EE9AB4FC565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B-831D-4328-95A6-5EE9AB4FC565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D-831D-4328-95A6-5EE9AB4FC565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F-831D-4328-95A6-5EE9AB4FC565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1-831D-4328-95A6-5EE9AB4FC565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Приволжский</c:v>
                      </c:pt>
                      <c:pt idx="1">
                        <c:v>Центральный</c:v>
                      </c:pt>
                      <c:pt idx="2">
                        <c:v>Северо-Западный</c:v>
                      </c:pt>
                      <c:pt idx="3">
                        <c:v>Сибирский</c:v>
                      </c:pt>
                      <c:pt idx="4">
                        <c:v>Южный</c:v>
                      </c:pt>
                      <c:pt idx="5">
                        <c:v>Уральский</c:v>
                      </c:pt>
                      <c:pt idx="6">
                        <c:v>Северо-Кавказский</c:v>
                      </c:pt>
                      <c:pt idx="7">
                        <c:v>Дальневосточный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Лист1!$D$2:$D$9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253.73955731000001</c:v>
                      </c:pt>
                      <c:pt idx="1">
                        <c:v>527.75154468999995</c:v>
                      </c:pt>
                      <c:pt idx="2">
                        <c:v>135.84928436000001</c:v>
                      </c:pt>
                      <c:pt idx="3">
                        <c:v>95.328437109999996</c:v>
                      </c:pt>
                      <c:pt idx="4">
                        <c:v>88.974319559999998</c:v>
                      </c:pt>
                      <c:pt idx="5">
                        <c:v>57.395629670000005</c:v>
                      </c:pt>
                      <c:pt idx="6">
                        <c:v>14.32833426</c:v>
                      </c:pt>
                      <c:pt idx="7">
                        <c:v>11.862086699999999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2-831D-4328-95A6-5EE9AB4FC565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accent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444815291696624"/>
          <c:y val="0.13803067904682087"/>
          <c:w val="0.48111033637941991"/>
          <c:h val="0.71958801159647945"/>
        </c:manualLayout>
      </c:layout>
      <c:pieChart>
        <c:varyColors val="1"/>
        <c:ser>
          <c:idx val="2"/>
          <c:order val="2"/>
          <c:tx>
            <c:strRef>
              <c:f>Лист1!$D$1</c:f>
              <c:strCache>
                <c:ptCount val="1"/>
                <c:pt idx="0">
                  <c:v>Производство резиновых и пластмассовых изделий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21CC-4DE2-942B-6E4B06AE37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21CC-4DE2-942B-6E4B06AE37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21CC-4DE2-942B-6E4B06AE37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21CC-4DE2-942B-6E4B06AE378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21CC-4DE2-942B-6E4B06AE378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21CC-4DE2-942B-6E4B06AE378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21CC-4DE2-942B-6E4B06AE378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21CC-4DE2-942B-6E4B06AE378B}"/>
              </c:ext>
            </c:extLst>
          </c:dPt>
          <c:dLbls>
            <c:dLbl>
              <c:idx val="0"/>
              <c:layout>
                <c:manualLayout>
                  <c:x val="0.15165818473510037"/>
                  <c:y val="3.9113942919513974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t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21CC-4DE2-942B-6E4B06AE378B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825241068602571"/>
                      <c:h val="0.1969815123483025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9664920078701249E-2"/>
                  <c:y val="9.448573480623506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t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21CC-4DE2-942B-6E4B06AE378B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2856738444291061"/>
                      <c:h val="0.1969815123483025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7.3363338887730042E-2"/>
                  <c:y val="6.083747776870251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t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21CC-4DE2-942B-6E4B06AE378B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0039648566957594"/>
                      <c:h val="0.1969815123483025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7500497318506933"/>
                  <c:y val="0.1674429911715416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21CC-4DE2-942B-6E4B06AE378B}"/>
                </c:ext>
                <c:ext xmlns:c15="http://schemas.microsoft.com/office/drawing/2012/chart" uri="{CE6537A1-D6FC-4f65-9D91-7224C49458BB}">
                  <c15:layout>
                    <c:manualLayout>
                      <c:w val="0.17891848728193491"/>
                      <c:h val="0.1799960003170179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6052334014411365"/>
                  <c:y val="0.225752948534263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21CC-4DE2-942B-6E4B06AE378B}"/>
                </c:ext>
                <c:ext xmlns:c15="http://schemas.microsoft.com/office/drawing/2012/chart" uri="{CE6537A1-D6FC-4f65-9D91-7224C49458BB}">
                  <c15:layout>
                    <c:manualLayout>
                      <c:w val="0.17428517008292937"/>
                      <c:h val="0.17999600031701798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2706155635323385"/>
                  <c:y val="0.2154461679218033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21CC-4DE2-942B-6E4B06AE378B}"/>
                </c:ext>
                <c:ext xmlns:c15="http://schemas.microsoft.com/office/drawing/2012/chart" uri="{CE6537A1-D6FC-4f65-9D91-7224C49458BB}">
                  <c15:layout>
                    <c:manualLayout>
                      <c:w val="0.18721182707973766"/>
                      <c:h val="0.17999600031701798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0.15289423263553037"/>
                  <c:y val="0.1564557716780559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t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21CC-4DE2-942B-6E4B06AE378B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1056634712106945"/>
                      <c:h val="0.2021967047375711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5.5304536108545098E-2"/>
                  <c:y val="1.3037980973171325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t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21CC-4DE2-942B-6E4B06AE378B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4182432535825047"/>
                      <c:h val="0.20741189712683963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t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Лист1!$A$2:$A$9</c:f>
              <c:strCache>
                <c:ptCount val="8"/>
                <c:pt idx="0">
                  <c:v>Приволжский</c:v>
                </c:pt>
                <c:pt idx="1">
                  <c:v>Центральный</c:v>
                </c:pt>
                <c:pt idx="2">
                  <c:v>Северо-Западный</c:v>
                </c:pt>
                <c:pt idx="3">
                  <c:v>Сибирский</c:v>
                </c:pt>
                <c:pt idx="4">
                  <c:v>Южный</c:v>
                </c:pt>
                <c:pt idx="5">
                  <c:v>Уральский</c:v>
                </c:pt>
                <c:pt idx="6">
                  <c:v>Северо-Кавказский</c:v>
                </c:pt>
                <c:pt idx="7">
                  <c:v>Дальневосточный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253.73955731000001</c:v>
                </c:pt>
                <c:pt idx="1">
                  <c:v>527.75154468999995</c:v>
                </c:pt>
                <c:pt idx="2">
                  <c:v>135.84928436000001</c:v>
                </c:pt>
                <c:pt idx="3">
                  <c:v>95.328437109999996</c:v>
                </c:pt>
                <c:pt idx="4">
                  <c:v>88.974319559999998</c:v>
                </c:pt>
                <c:pt idx="5">
                  <c:v>57.395629670000005</c:v>
                </c:pt>
                <c:pt idx="6">
                  <c:v>14.32833426</c:v>
                </c:pt>
                <c:pt idx="7">
                  <c:v>11.862086699999999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2-21CC-4DE2-942B-6E4B06AE3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Химический комплекс</c:v>
                      </c:pt>
                    </c:strCache>
                  </c:strRef>
                </c:tx>
                <c:spPr>
                  <a:ln w="6350">
                    <a:solidFill>
                      <a:schemeClr val="bg1"/>
                    </a:solidFill>
                  </a:ln>
                </c:spPr>
                <c:dPt>
                  <c:idx val="0"/>
                  <c:bubble3D val="0"/>
                  <c:spPr>
                    <a:solidFill>
                      <a:schemeClr val="accent1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2-21CC-4DE2-942B-6E4B06AE378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4-21CC-4DE2-942B-6E4B06AE378B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6-21CC-4DE2-942B-6E4B06AE378B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8-21CC-4DE2-942B-6E4B06AE378B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A-21CC-4DE2-942B-6E4B06AE378B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C-21CC-4DE2-942B-6E4B06AE378B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E-21CC-4DE2-942B-6E4B06AE378B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20-21CC-4DE2-942B-6E4B06AE378B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0.18406402240872896"/>
                        <c:y val="3.2391683123267857E-3"/>
                      </c:manualLayout>
                    </c:layout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12-21CC-4DE2-942B-6E4B06AE378B}"/>
                      </c:ext>
                      <c:ext uri="{CE6537A1-D6FC-4f65-9D91-7224C49458BB}">
                        <c15:layout>
                          <c:manualLayout>
                            <c:w val="0.27248242069682577"/>
                            <c:h val="0.2032840928829871"/>
                          </c:manualLayout>
                        </c15:layout>
                      </c:ext>
                    </c:extLst>
                  </c:dLbl>
                  <c:dLbl>
                    <c:idx val="1"/>
                    <c:layout>
                      <c:manualLayout>
                        <c:x val="-2.4014040892064662E-2"/>
                        <c:y val="0.19135280037352276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14-21CC-4DE2-942B-6E4B06AE378B}"/>
                      </c:ext>
                      <c:ext uri="{CE6537A1-D6FC-4f65-9D91-7224C49458BB}">
                        <c15:layout>
                          <c:manualLayout>
                            <c:w val="0.2431061990449874"/>
                            <c:h val="0.19232192273877266"/>
                          </c:manualLayout>
                        </c15:layout>
                      </c:ext>
                    </c:extLst>
                  </c:dLbl>
                  <c:dLbl>
                    <c:idx val="2"/>
                    <c:layout>
                      <c:manualLayout>
                        <c:x val="-0.15906923720602839"/>
                        <c:y val="-1.0430590101071981E-2"/>
                      </c:manualLayout>
                    </c:layout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16-21CC-4DE2-942B-6E4B06AE378B}"/>
                      </c:ext>
                      <c:ext uri="{CE6537A1-D6FC-4f65-9D91-7224C49458BB}">
                        <c15:layout>
                          <c:manualLayout>
                            <c:w val="0.33337111880153891"/>
                            <c:h val="0.18878585804082057"/>
                          </c:manualLayout>
                        </c15:layout>
                      </c:ext>
                    </c:extLst>
                  </c:dLbl>
                  <c:dLbl>
                    <c:idx val="3"/>
                    <c:layout>
                      <c:manualLayout>
                        <c:x val="-5.6643369878525425E-2"/>
                        <c:y val="-4.7604029742202084E-3"/>
                      </c:manualLayout>
                    </c:layout>
                    <c:numFmt formatCode="0.0%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0" tIns="0" rIns="0" bIns="0" anchor="t" anchorCtr="0"/>
                      <a:lstStyle/>
                      <a:p>
                        <a:pPr algn="l">
                          <a:defRPr sz="1400" b="0" i="0" u="none" strike="noStrike" kern="1200" baseline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ru-RU"/>
                      </a:p>
                    </c:txPr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18-21CC-4DE2-942B-6E4B06AE378B}"/>
                      </c:ext>
                      <c:ext uri="{CE6537A1-D6FC-4f65-9D91-7224C49458BB}">
                        <c15:layout>
                          <c:manualLayout>
                            <c:w val="0.28914017455678248"/>
                            <c:h val="0.19008103259166725"/>
                          </c:manualLayout>
                        </c15:layout>
                      </c:ext>
                    </c:extLst>
                  </c:dLbl>
                  <c:dLbl>
                    <c:idx val="4"/>
                    <c:layout>
                      <c:manualLayout>
                        <c:x val="-8.4258137701252941E-2"/>
                        <c:y val="1.041929736164649E-2"/>
                      </c:manualLayout>
                    </c:layout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1A-21CC-4DE2-942B-6E4B06AE378B}"/>
                      </c:ext>
                      <c:ext uri="{CE6537A1-D6FC-4f65-9D91-7224C49458BB}">
                        <c15:layout>
                          <c:manualLayout>
                            <c:w val="0.19771309997350317"/>
                            <c:h val="0.21065188672930646"/>
                          </c:manualLayout>
                        </c15:layout>
                      </c:ext>
                    </c:extLst>
                  </c:dLbl>
                  <c:dLbl>
                    <c:idx val="5"/>
                    <c:layout>
                      <c:manualLayout>
                        <c:x val="-5.7654315717922552E-2"/>
                        <c:y val="-3.8864476039476181E-2"/>
                      </c:manualLayout>
                    </c:layout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1C-21CC-4DE2-942B-6E4B06AE378B}"/>
                      </c:ext>
                      <c:ext uri="{CE6537A1-D6FC-4f65-9D91-7224C49458BB}">
                        <c15:layout>
                          <c:manualLayout>
                            <c:w val="0.22222043250199935"/>
                            <c:h val="0.17996355935648631"/>
                          </c:manualLayout>
                        </c15:layout>
                      </c:ext>
                    </c:extLst>
                  </c:dLbl>
                  <c:dLbl>
                    <c:idx val="6"/>
                    <c:layout>
                      <c:manualLayout>
                        <c:x val="-5.601225859918061E-2"/>
                        <c:y val="-6.7718862529581841E-2"/>
                      </c:manualLayout>
                    </c:layout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1E-21CC-4DE2-942B-6E4B06AE378B}"/>
                      </c:ext>
                      <c:ext uri="{CE6537A1-D6FC-4f65-9D91-7224C49458BB}">
                        <c15:layout>
                          <c:manualLayout>
                            <c:w val="0.32422790798439827"/>
                            <c:h val="0.19941253116282773"/>
                          </c:manualLayout>
                        </c15:layout>
                      </c:ext>
                    </c:extLst>
                  </c:dLbl>
                  <c:dLbl>
                    <c:idx val="7"/>
                    <c:layout>
                      <c:manualLayout>
                        <c:x val="6.1266387706735238E-2"/>
                        <c:y val="-0.17742253736202568"/>
                      </c:manualLayout>
                    </c:layout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20-21CC-4DE2-942B-6E4B06AE378B}"/>
                      </c:ext>
                      <c:ext uri="{CE6537A1-D6FC-4f65-9D91-7224C49458BB}">
                        <c15:layout>
                          <c:manualLayout>
                            <c:w val="0.32067781895029152"/>
                            <c:h val="0.20591468520154249"/>
                          </c:manualLayout>
                        </c15:layout>
                      </c:ext>
                    </c:extLst>
                  </c:dLbl>
                  <c:numFmt formatCode="0.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clip" horzOverflow="clip" vert="horz" wrap="square" lIns="0" tIns="0" rIns="0" bIns="0" anchor="t" anchorCtr="0">
                      <a:spAutoFit/>
                    </a:bodyPr>
                    <a:lstStyle/>
                    <a:p>
                      <a:pPr algn="l">
                        <a:defRPr sz="1400" b="0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1"/>
                  <c:showVal val="0"/>
                  <c:showCatName val="1"/>
                  <c:showSerName val="0"/>
                  <c:showPercent val="1"/>
                  <c:showBubbleSize val="0"/>
                  <c:separator>
</c:separator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>
                      <c15:spPr xmlns:c15="http://schemas.microsoft.com/office/drawing/2012/chart">
                        <a:prstGeom prst="rect">
                          <a:avLst/>
                        </a:prstGeom>
                      </c15:spPr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Приволжский</c:v>
                      </c:pt>
                      <c:pt idx="1">
                        <c:v>Центральный</c:v>
                      </c:pt>
                      <c:pt idx="2">
                        <c:v>Северо-Западный</c:v>
                      </c:pt>
                      <c:pt idx="3">
                        <c:v>Сибирский</c:v>
                      </c:pt>
                      <c:pt idx="4">
                        <c:v>Южный</c:v>
                      </c:pt>
                      <c:pt idx="5">
                        <c:v>Уральский</c:v>
                      </c:pt>
                      <c:pt idx="6">
                        <c:v>Северо-Кавказский</c:v>
                      </c:pt>
                      <c:pt idx="7">
                        <c:v>Дальневосточный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Лист1!$B$2:$B$9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1718.1873904399999</c:v>
                      </c:pt>
                      <c:pt idx="1">
                        <c:v>1307.4907179100001</c:v>
                      </c:pt>
                      <c:pt idx="2">
                        <c:v>789.60646918000009</c:v>
                      </c:pt>
                      <c:pt idx="3">
                        <c:v>371.64831546000005</c:v>
                      </c:pt>
                      <c:pt idx="4">
                        <c:v>233.78519525999999</c:v>
                      </c:pt>
                      <c:pt idx="5">
                        <c:v>203.65715807999999</c:v>
                      </c:pt>
                      <c:pt idx="6">
                        <c:v>141.74053673</c:v>
                      </c:pt>
                      <c:pt idx="7">
                        <c:v>31.833974730000001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21-21CC-4DE2-942B-6E4B06AE378B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Производство химических веществ и химических продуктов</c:v>
                      </c:pt>
                    </c:strCache>
                  </c:strRef>
                </c:tx>
                <c:spPr>
                  <a:ln w="6350">
                    <a:solidFill>
                      <a:schemeClr val="bg1"/>
                    </a:solidFill>
                  </a:ln>
                </c:spPr>
                <c:dPt>
                  <c:idx val="0"/>
                  <c:bubble3D val="0"/>
                  <c:spPr>
                    <a:solidFill>
                      <a:schemeClr val="accent1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1-21CC-4DE2-942B-6E4B06AE378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3-21CC-4DE2-942B-6E4B06AE378B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5-21CC-4DE2-942B-6E4B06AE378B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7-21CC-4DE2-942B-6E4B06AE378B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9-21CC-4DE2-942B-6E4B06AE378B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B-21CC-4DE2-942B-6E4B06AE378B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D-21CC-4DE2-942B-6E4B06AE378B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F-21CC-4DE2-942B-6E4B06AE378B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8.2617489987186404E-2"/>
                        <c:y val="3.9113942919513974E-3"/>
                      </c:manualLayout>
                    </c:layout>
                    <c:numFmt formatCode="0.0%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horzOverflow="clip" vert="horz" wrap="square" lIns="0" tIns="0" rIns="0" bIns="0" anchor="t" anchorCtr="0">
                        <a:noAutofit/>
                      </a:bodyPr>
                      <a:lstStyle/>
                      <a:p>
                        <a:pPr algn="l">
                          <a:defRPr sz="1400" b="0" i="0" u="none" strike="noStrike" kern="1200" baseline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ru-RU"/>
                      </a:p>
                    </c:txPr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01-21CC-4DE2-942B-6E4B06AE378B}"/>
                      </c:ext>
                      <c:ext xmlns:c15="http://schemas.microsoft.com/office/drawing/2012/chart" uri="{CE6537A1-D6FC-4f65-9D91-7224C49458BB}">
                        <c15:spPr xmlns:c15="http://schemas.microsoft.com/office/drawing/2012/chart">
                          <a:prstGeom prst="rect">
                            <a:avLst/>
                          </a:prstGeom>
                        </c15:spPr>
                        <c15:layout>
                          <c:manualLayout>
                            <c:w val="0.24080947345446696"/>
                            <c:h val="0.20219670473757112"/>
                          </c:manualLayout>
                        </c15:layout>
                      </c:ext>
                    </c:extLst>
                  </c:dLbl>
                  <c:dLbl>
                    <c:idx val="1"/>
                    <c:layout>
                      <c:manualLayout>
                        <c:x val="-1.9665020750463787E-2"/>
                        <c:y val="0.11598054035142175"/>
                      </c:manualLayout>
                    </c:layout>
                    <c:numFmt formatCode="0.0%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horzOverflow="clip" vert="horz" wrap="square" lIns="0" tIns="0" rIns="0" bIns="0" anchor="t" anchorCtr="0">
                        <a:noAutofit/>
                      </a:bodyPr>
                      <a:lstStyle/>
                      <a:p>
                        <a:pPr algn="l">
                          <a:defRPr sz="1400" b="0" i="0" u="none" strike="noStrike" kern="1200" baseline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ru-RU"/>
                      </a:p>
                    </c:txPr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03-21CC-4DE2-942B-6E4B06AE378B}"/>
                      </c:ext>
                      <c:ext xmlns:c15="http://schemas.microsoft.com/office/drawing/2012/chart" uri="{CE6537A1-D6FC-4f65-9D91-7224C49458BB}">
                        <c15:spPr xmlns:c15="http://schemas.microsoft.com/office/drawing/2012/chart">
                          <a:prstGeom prst="rect">
                            <a:avLst/>
                          </a:prstGeom>
                        </c15:spPr>
                        <c15:layout>
                          <c:manualLayout>
                            <c:w val="0.22073512131752765"/>
                            <c:h val="0.19176631995903404"/>
                          </c:manualLayout>
                        </c15:layout>
                      </c:ext>
                    </c:extLst>
                  </c:dLbl>
                  <c:dLbl>
                    <c:idx val="2"/>
                    <c:layout>
                      <c:manualLayout>
                        <c:x val="-0.19226675762024839"/>
                        <c:y val="0"/>
                      </c:manualLayout>
                    </c:layout>
                    <c:numFmt formatCode="0.0%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horzOverflow="clip" vert="horz" wrap="square" lIns="0" tIns="0" rIns="0" bIns="0" anchor="t" anchorCtr="0">
                        <a:noAutofit/>
                      </a:bodyPr>
                      <a:lstStyle/>
                      <a:p>
                        <a:pPr algn="l">
                          <a:defRPr sz="1400" b="0" i="0" u="none" strike="noStrike" kern="1200" baseline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ru-RU"/>
                      </a:p>
                    </c:txPr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05-21CC-4DE2-942B-6E4B06AE378B}"/>
                      </c:ext>
                      <c:ext xmlns:c15="http://schemas.microsoft.com/office/drawing/2012/chart" uri="{CE6537A1-D6FC-4f65-9D91-7224C49458BB}">
                        <c15:spPr xmlns:c15="http://schemas.microsoft.com/office/drawing/2012/chart">
                          <a:prstGeom prst="rect">
                            <a:avLst/>
                          </a:prstGeom>
                        </c15:spPr>
                        <c15:layout>
                          <c:manualLayout>
                            <c:w val="0.31573886228022346"/>
                            <c:h val="0.19176631995903404"/>
                          </c:manualLayout>
                        </c15:layout>
                      </c:ext>
                    </c:extLst>
                  </c:dLbl>
                  <c:dLbl>
                    <c:idx val="3"/>
                    <c:layout>
                      <c:manualLayout>
                        <c:x val="-0.15387457425911624"/>
                        <c:y val="-7.7874731078809772E-3"/>
                      </c:manualLayout>
                    </c:layout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07-21CC-4DE2-942B-6E4B06AE378B}"/>
                      </c:ext>
                      <c:ext xmlns:c15="http://schemas.microsoft.com/office/drawing/2012/chart" uri="{CE6537A1-D6FC-4f65-9D91-7224C49458BB}">
                        <c15:layout>
                          <c:manualLayout>
                            <c:w val="0.21471736604011246"/>
                            <c:h val="0.17999600031701798"/>
                          </c:manualLayout>
                        </c15:layout>
                      </c:ext>
                    </c:extLst>
                  </c:dLbl>
                  <c:dLbl>
                    <c:idx val="4"/>
                    <c:layout>
                      <c:manualLayout>
                        <c:x val="-0.14711446540475284"/>
                        <c:y val="-2.8671238788876281E-3"/>
                      </c:manualLayout>
                    </c:layout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09-21CC-4DE2-942B-6E4B06AE378B}"/>
                      </c:ext>
                      <c:ext xmlns:c15="http://schemas.microsoft.com/office/drawing/2012/chart" uri="{CE6537A1-D6FC-4f65-9D91-7224C49458BB}">
                        <c15:layout>
                          <c:manualLayout>
                            <c:w val="0.17428517008292937"/>
                            <c:h val="0.17999600031701798"/>
                          </c:manualLayout>
                        </c15:layout>
                      </c:ext>
                    </c:extLst>
                  </c:dLbl>
                  <c:dLbl>
                    <c:idx val="5"/>
                    <c:layout>
                      <c:manualLayout>
                        <c:x val="-4.4735511118592142E-2"/>
                        <c:y val="-4.8481167611766296E-2"/>
                      </c:manualLayout>
                    </c:layout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0B-21CC-4DE2-942B-6E4B06AE378B}"/>
                      </c:ext>
                      <c:ext xmlns:c15="http://schemas.microsoft.com/office/drawing/2012/chart" uri="{CE6537A1-D6FC-4f65-9D91-7224C49458BB}">
                        <c15:layout>
                          <c:manualLayout>
                            <c:w val="0.24091014521700402"/>
                            <c:h val="0.17999600031701798"/>
                          </c:manualLayout>
                        </c15:layout>
                      </c:ext>
                    </c:extLst>
                  </c:dLbl>
                  <c:dLbl>
                    <c:idx val="6"/>
                    <c:layout>
                      <c:manualLayout>
                        <c:x val="-2.8424068121762899E-2"/>
                        <c:y val="-5.773957136046301E-2"/>
                      </c:manualLayout>
                    </c:layout>
                    <c:numFmt formatCode="0.0%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horzOverflow="clip" vert="horz" wrap="square" lIns="0" tIns="0" rIns="0" bIns="0" anchor="t" anchorCtr="0">
                        <a:noAutofit/>
                      </a:bodyPr>
                      <a:lstStyle/>
                      <a:p>
                        <a:pPr algn="l">
                          <a:defRPr sz="1400" b="0" i="0" u="none" strike="noStrike" kern="1200" baseline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ru-RU"/>
                      </a:p>
                    </c:txPr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0D-21CC-4DE2-942B-6E4B06AE378B}"/>
                      </c:ext>
                      <c:ext xmlns:c15="http://schemas.microsoft.com/office/drawing/2012/chart" uri="{CE6537A1-D6FC-4f65-9D91-7224C49458BB}">
                        <c15:spPr xmlns:c15="http://schemas.microsoft.com/office/drawing/2012/chart">
                          <a:prstGeom prst="rect">
                            <a:avLst/>
                          </a:prstGeom>
                        </c15:spPr>
                        <c15:layout>
                          <c:manualLayout>
                            <c:w val="0.36937879079521835"/>
                            <c:h val="0.19176631995903404"/>
                          </c:manualLayout>
                        </c15:layout>
                      </c:ext>
                    </c:extLst>
                  </c:dLbl>
                  <c:dLbl>
                    <c:idx val="7"/>
                    <c:layout>
                      <c:manualLayout>
                        <c:x val="-2.0444220192500518E-2"/>
                        <c:y val="-0.17133960224097228"/>
                      </c:manualLayout>
                    </c:layout>
                    <c:numFmt formatCode="0.0%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horzOverflow="clip" vert="horz" wrap="square" lIns="0" tIns="0" rIns="0" bIns="0" anchor="t" anchorCtr="0">
                        <a:noAutofit/>
                      </a:bodyPr>
                      <a:lstStyle/>
                      <a:p>
                        <a:pPr algn="l">
                          <a:defRPr sz="1400" b="0" i="0" u="none" strike="noStrike" kern="1200" baseline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ru-RU"/>
                      </a:p>
                    </c:txPr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0F-21CC-4DE2-942B-6E4B06AE378B}"/>
                      </c:ext>
                      <c:ext xmlns:c15="http://schemas.microsoft.com/office/drawing/2012/chart" uri="{CE6537A1-D6FC-4f65-9D91-7224C49458BB}">
                        <c15:spPr xmlns:c15="http://schemas.microsoft.com/office/drawing/2012/chart">
                          <a:prstGeom prst="rect">
                            <a:avLst/>
                          </a:prstGeom>
                        </c15:spPr>
                        <c15:layout>
                          <c:manualLayout>
                            <c:w val="0.29835425829474921"/>
                            <c:h val="0.19176631995903404"/>
                          </c:manualLayout>
                        </c15:layout>
                      </c:ext>
                    </c:extLst>
                  </c:dLbl>
                  <c:numFmt formatCode="0.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horzOverflow="clip" vert="horz" wrap="square" lIns="0" tIns="0" rIns="0" bIns="0" anchor="t" anchorCtr="0">
                      <a:spAutoFit/>
                    </a:bodyPr>
                    <a:lstStyle/>
                    <a:p>
                      <a:pPr algn="l">
                        <a:defRPr sz="1400" b="0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1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rect">
                          <a:avLst/>
                        </a:prstGeom>
                      </c15:spPr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Приволжский</c:v>
                      </c:pt>
                      <c:pt idx="1">
                        <c:v>Центральный</c:v>
                      </c:pt>
                      <c:pt idx="2">
                        <c:v>Северо-Западный</c:v>
                      </c:pt>
                      <c:pt idx="3">
                        <c:v>Сибирский</c:v>
                      </c:pt>
                      <c:pt idx="4">
                        <c:v>Южный</c:v>
                      </c:pt>
                      <c:pt idx="5">
                        <c:v>Уральский</c:v>
                      </c:pt>
                      <c:pt idx="6">
                        <c:v>Северо-Кавказский</c:v>
                      </c:pt>
                      <c:pt idx="7">
                        <c:v>Дальневосточный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Лист1!$C$2:$C$9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0">
                        <c:v>1464.4478331300002</c:v>
                      </c:pt>
                      <c:pt idx="1">
                        <c:v>779.73917322</c:v>
                      </c:pt>
                      <c:pt idx="2">
                        <c:v>653.75718482000002</c:v>
                      </c:pt>
                      <c:pt idx="3">
                        <c:v>276.31987835000001</c:v>
                      </c:pt>
                      <c:pt idx="4">
                        <c:v>144.8108757</c:v>
                      </c:pt>
                      <c:pt idx="5">
                        <c:v>146.26152840999998</c:v>
                      </c:pt>
                      <c:pt idx="6">
                        <c:v>127.41220247</c:v>
                      </c:pt>
                      <c:pt idx="7">
                        <c:v>19.971888030000002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0-21CC-4DE2-942B-6E4B06AE378B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5314583333333334"/>
          <c:y val="3.52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236712962962961"/>
          <c:y val="0.39613935185185184"/>
          <c:w val="0.49129814814814815"/>
          <c:h val="0.49129814814814815"/>
        </c:manualLayout>
      </c:layout>
      <c:pie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Северо-Западный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7E4E-46D6-8F21-59FDBB58D4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7E4E-46D6-8F21-59FDBB58D4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7E4E-46D6-8F21-59FDBB58D4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7E4E-46D6-8F21-59FDBB58D4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7E4E-46D6-8F21-59FDBB58D4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7E4E-46D6-8F21-59FDBB58D43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7E4E-46D6-8F21-59FDBB58D43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7E4E-46D6-8F21-59FDBB58D43F}"/>
              </c:ext>
            </c:extLst>
          </c:dPt>
          <c:dLbls>
            <c:dLbl>
              <c:idx val="0"/>
              <c:layout>
                <c:manualLayout>
                  <c:x val="-2.4866666666666665E-2"/>
                  <c:y val="5.1425462962962853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7E4E-46D6-8F21-59FDBB58D4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038425925925927E-2"/>
                  <c:y val="0.1704134259259258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7E4E-46D6-8F21-59FDBB58D4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393981481481481E-2"/>
                  <c:y val="6.8106018518518524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7E4E-46D6-8F21-59FDBB58D4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478703703703702E-2"/>
                  <c:y val="4.4330092592592595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7E4E-46D6-8F21-59FDBB58D4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978703703703701E-2"/>
                  <c:y val="5.1712500000000002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7E4E-46D6-8F21-59FDBB58D4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5543287037037037E-2"/>
                  <c:y val="-2.7950462962962962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7E4E-46D6-8F21-59FDBB58D4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8638425925925925E-2"/>
                  <c:y val="-0.1344347222222222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7E4E-46D6-8F21-59FDBB58D4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25885648148148144"/>
                  <c:y val="-0.12437361111111114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7E4E-46D6-8F21-59FDBB58D4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20.1</c:v>
                </c:pt>
                <c:pt idx="1">
                  <c:v>20.2</c:v>
                </c:pt>
                <c:pt idx="2">
                  <c:v>20.3</c:v>
                </c:pt>
                <c:pt idx="3">
                  <c:v>20.4</c:v>
                </c:pt>
                <c:pt idx="4">
                  <c:v>20.5</c:v>
                </c:pt>
                <c:pt idx="5">
                  <c:v>20.6</c:v>
                </c:pt>
                <c:pt idx="6">
                  <c:v>22.1</c:v>
                </c:pt>
                <c:pt idx="7">
                  <c:v>22.2</c:v>
                </c:pt>
              </c:strCache>
            </c:strRef>
          </c:cat>
          <c:val>
            <c:numRef>
              <c:f>Лист1!$C$2:$C$9</c:f>
              <c:numCache>
                <c:formatCode>#,##0</c:formatCode>
                <c:ptCount val="8"/>
                <c:pt idx="0">
                  <c:v>550.1</c:v>
                </c:pt>
                <c:pt idx="1">
                  <c:v>0.1</c:v>
                </c:pt>
                <c:pt idx="2">
                  <c:v>22.8</c:v>
                </c:pt>
                <c:pt idx="3">
                  <c:v>42.1</c:v>
                </c:pt>
                <c:pt idx="4">
                  <c:v>38.5</c:v>
                </c:pt>
                <c:pt idx="5">
                  <c:v>0.2</c:v>
                </c:pt>
                <c:pt idx="6">
                  <c:v>32.5</c:v>
                </c:pt>
                <c:pt idx="7">
                  <c:v>103.3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21-7E4E-46D6-8F21-59FDBB58D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Приволжский</c:v>
                      </c:pt>
                    </c:strCache>
                  </c:strRef>
                </c:tx>
                <c:spPr>
                  <a:ln w="6350">
                    <a:solidFill>
                      <a:schemeClr val="bg1"/>
                    </a:solidFill>
                  </a:ln>
                </c:spPr>
                <c:dPt>
                  <c:idx val="0"/>
                  <c:bubble3D val="0"/>
                  <c:spPr>
                    <a:solidFill>
                      <a:schemeClr val="accent1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1-7E4E-46D6-8F21-59FDBB58D43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3-7E4E-46D6-8F21-59FDBB58D43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5-7E4E-46D6-8F21-59FDBB58D43F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7-7E4E-46D6-8F21-59FDBB58D43F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9-7E4E-46D6-8F21-59FDBB58D43F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B-7E4E-46D6-8F21-59FDBB58D43F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D-7E4E-46D6-8F21-59FDBB58D43F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F-7E4E-46D6-8F21-59FDBB58D43F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2.9398148148148149E-2"/>
                        <c:y val="-0.29398148148148145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1-7E4E-46D6-8F21-59FDBB58D43F}"/>
                      </c:ext>
                      <c:ext uri="{CE6537A1-D6FC-4f65-9D91-7224C49458BB}"/>
                    </c:extLst>
                  </c:dLbl>
                  <c:dLbl>
                    <c:idx val="1"/>
                    <c:layout>
                      <c:manualLayout>
                        <c:x val="-1.1759259259259259E-2"/>
                        <c:y val="0.23518518518518519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3-7E4E-46D6-8F21-59FDBB58D43F}"/>
                      </c:ext>
                      <c:ext uri="{CE6537A1-D6FC-4f65-9D91-7224C49458BB}"/>
                    </c:extLst>
                  </c:dLbl>
                  <c:dLbl>
                    <c:idx val="2"/>
                    <c:layout>
                      <c:manualLayout>
                        <c:x val="-5.3582870370370371E-2"/>
                        <c:y val="0.10583333333333322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5-7E4E-46D6-8F21-59FDBB58D43F}"/>
                      </c:ext>
                      <c:ext uri="{CE6537A1-D6FC-4f65-9D91-7224C49458BB}"/>
                    </c:extLst>
                  </c:dLbl>
                  <c:dLbl>
                    <c:idx val="3"/>
                    <c:layout>
                      <c:manualLayout>
                        <c:x val="-5.7061574074074077E-2"/>
                        <c:y val="5.8796296296296296E-3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7-7E4E-46D6-8F21-59FDBB58D43F}"/>
                      </c:ext>
                      <c:ext uri="{CE6537A1-D6FC-4f65-9D91-7224C49458BB}"/>
                    </c:extLst>
                  </c:dLbl>
                  <c:dLbl>
                    <c:idx val="4"/>
                    <c:layout>
                      <c:manualLayout>
                        <c:x val="-7.8162962962962962E-2"/>
                        <c:y val="-5.2916666666666667E-2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9-7E4E-46D6-8F21-59FDBB58D43F}"/>
                      </c:ext>
                      <c:ext uri="{CE6537A1-D6FC-4f65-9D91-7224C49458BB}"/>
                    </c:extLst>
                  </c:dLbl>
                  <c:dLbl>
                    <c:idx val="5"/>
                    <c:layout>
                      <c:manualLayout>
                        <c:x val="-7.1693518518518518E-2"/>
                        <c:y val="-0.17050925925925928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B-7E4E-46D6-8F21-59FDBB58D43F}"/>
                      </c:ext>
                      <c:ext uri="{CE6537A1-D6FC-4f65-9D91-7224C49458BB}"/>
                    </c:extLst>
                  </c:dLbl>
                  <c:dLbl>
                    <c:idx val="6"/>
                    <c:layout>
                      <c:manualLayout>
                        <c:x val="0.11171296296296296"/>
                        <c:y val="-0.20578703703703707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D-7E4E-46D6-8F21-59FDBB58D43F}"/>
                      </c:ext>
                      <c:ext uri="{CE6537A1-D6FC-4f65-9D91-7224C49458BB}"/>
                    </c:extLst>
                  </c:dLbl>
                  <c:dLbl>
                    <c:idx val="7"/>
                    <c:layout>
                      <c:manualLayout>
                        <c:x val="0.29398148148148145"/>
                        <c:y val="-9.4074074074074102E-2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F-7E4E-46D6-8F21-59FDBB58D43F}"/>
                      </c:ex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1"/>
                  <c:showVal val="0"/>
                  <c:showCatName val="1"/>
                  <c:showSerName val="0"/>
                  <c:showPercent val="1"/>
                  <c:showBubbleSize val="0"/>
                  <c:separator>
</c:separator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Лист1!$B$2:$B$9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1284.0999999999999</c:v>
                      </c:pt>
                      <c:pt idx="1">
                        <c:v>43.1</c:v>
                      </c:pt>
                      <c:pt idx="2">
                        <c:v>15.1</c:v>
                      </c:pt>
                      <c:pt idx="3">
                        <c:v>60.1</c:v>
                      </c:pt>
                      <c:pt idx="4">
                        <c:v>60.1</c:v>
                      </c:pt>
                      <c:pt idx="5">
                        <c:v>1.9</c:v>
                      </c:pt>
                      <c:pt idx="6">
                        <c:v>32.6</c:v>
                      </c:pt>
                      <c:pt idx="7">
                        <c:v>221.2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0-7E4E-46D6-8F21-59FDBB58D43F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Центральный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3-7E4E-46D6-8F21-59FDBB58D43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5-7E4E-46D6-8F21-59FDBB58D43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7-7E4E-46D6-8F21-59FDBB58D43F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9-7E4E-46D6-8F21-59FDBB58D43F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B-7E4E-46D6-8F21-59FDBB58D43F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D-7E4E-46D6-8F21-59FDBB58D43F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F-7E4E-46D6-8F21-59FDBB58D43F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1-7E4E-46D6-8F21-59FDBB58D43F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455.1</c:v>
                      </c:pt>
                      <c:pt idx="1">
                        <c:v>43.7</c:v>
                      </c:pt>
                      <c:pt idx="2">
                        <c:v>85.1</c:v>
                      </c:pt>
                      <c:pt idx="3">
                        <c:v>117.4</c:v>
                      </c:pt>
                      <c:pt idx="4">
                        <c:v>67.599999999999994</c:v>
                      </c:pt>
                      <c:pt idx="5">
                        <c:v>10.9</c:v>
                      </c:pt>
                      <c:pt idx="6">
                        <c:v>55.8</c:v>
                      </c:pt>
                      <c:pt idx="7">
                        <c:v>471.9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2-7E4E-46D6-8F21-59FDBB58D43F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  <c:pt idx="0">
                        <c:v>Северо-Кавказский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4-7E4E-46D6-8F21-59FDBB58D43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6-7E4E-46D6-8F21-59FDBB58D43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8-7E4E-46D6-8F21-59FDBB58D43F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A-7E4E-46D6-8F21-59FDBB58D43F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C-7E4E-46D6-8F21-59FDBB58D43F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E-7E4E-46D6-8F21-59FDBB58D43F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0-7E4E-46D6-8F21-59FDBB58D43F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2-7E4E-46D6-8F21-59FDBB58D43F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Лист1!$E$2:$E$9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#,##0">
                        <c:v>119.1</c:v>
                      </c:pt>
                      <c:pt idx="1">
                        <c:v>0</c:v>
                      </c:pt>
                      <c:pt idx="2" formatCode="#,##0">
                        <c:v>0.2</c:v>
                      </c:pt>
                      <c:pt idx="3" formatCode="#,##0">
                        <c:v>6.8</c:v>
                      </c:pt>
                      <c:pt idx="4" formatCode="#,##0">
                        <c:v>1.1000000000000001</c:v>
                      </c:pt>
                      <c:pt idx="5" formatCode="#,##0">
                        <c:v>0.2</c:v>
                      </c:pt>
                      <c:pt idx="6" formatCode="#,##0">
                        <c:v>0.4</c:v>
                      </c:pt>
                      <c:pt idx="7" formatCode="#,##0">
                        <c:v>13.9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3-7E4E-46D6-8F21-59FDBB58D43F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Лист1!$F$1</c15:sqref>
                        </c15:formulaRef>
                      </c:ext>
                    </c:extLst>
                    <c:strCache>
                      <c:ptCount val="1"/>
                      <c:pt idx="0">
                        <c:v>Сибирский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5-7E4E-46D6-8F21-59FDBB58D43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7-7E4E-46D6-8F21-59FDBB58D43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9-7E4E-46D6-8F21-59FDBB58D43F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B-7E4E-46D6-8F21-59FDBB58D43F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D-7E4E-46D6-8F21-59FDBB58D43F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F-7E4E-46D6-8F21-59FDBB58D43F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1-7E4E-46D6-8F21-59FDBB58D43F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3-7E4E-46D6-8F21-59FDBB58D43F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Лист1!$F$2:$F$9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223.2</c:v>
                      </c:pt>
                      <c:pt idx="1">
                        <c:v>0.7</c:v>
                      </c:pt>
                      <c:pt idx="2">
                        <c:v>3.8</c:v>
                      </c:pt>
                      <c:pt idx="3">
                        <c:v>15.3</c:v>
                      </c:pt>
                      <c:pt idx="4">
                        <c:v>33.200000000000003</c:v>
                      </c:pt>
                      <c:pt idx="5">
                        <c:v>0.1</c:v>
                      </c:pt>
                      <c:pt idx="6">
                        <c:v>22.1</c:v>
                      </c:pt>
                      <c:pt idx="7">
                        <c:v>73.2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54-7E4E-46D6-8F21-59FDBB58D43F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Лист1!$G$1</c15:sqref>
                        </c15:formulaRef>
                      </c:ext>
                    </c:extLst>
                    <c:strCache>
                      <c:ptCount val="1"/>
                      <c:pt idx="0">
                        <c:v>Уральский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6-7E4E-46D6-8F21-59FDBB58D43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8-7E4E-46D6-8F21-59FDBB58D43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A-7E4E-46D6-8F21-59FDBB58D43F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C-7E4E-46D6-8F21-59FDBB58D43F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E-7E4E-46D6-8F21-59FDBB58D43F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0-7E4E-46D6-8F21-59FDBB58D43F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2-7E4E-46D6-8F21-59FDBB58D43F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4-7E4E-46D6-8F21-59FDBB58D43F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Лист1!$G$2:$G$9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101.2</c:v>
                      </c:pt>
                      <c:pt idx="1">
                        <c:v>0.1</c:v>
                      </c:pt>
                      <c:pt idx="2">
                        <c:v>7.2</c:v>
                      </c:pt>
                      <c:pt idx="3">
                        <c:v>12.8</c:v>
                      </c:pt>
                      <c:pt idx="4">
                        <c:v>24.8</c:v>
                      </c:pt>
                      <c:pt idx="5">
                        <c:v>0.1</c:v>
                      </c:pt>
                      <c:pt idx="6">
                        <c:v>7.8</c:v>
                      </c:pt>
                      <c:pt idx="7">
                        <c:v>49.6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65-7E4E-46D6-8F21-59FDBB58D43F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Лист1!$H$1</c15:sqref>
                        </c15:formulaRef>
                      </c:ext>
                    </c:extLst>
                    <c:strCache>
                      <c:ptCount val="1"/>
                      <c:pt idx="0">
                        <c:v>Южный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7-7E4E-46D6-8F21-59FDBB58D43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9-7E4E-46D6-8F21-59FDBB58D43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B-7E4E-46D6-8F21-59FDBB58D43F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D-7E4E-46D6-8F21-59FDBB58D43F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F-7E4E-46D6-8F21-59FDBB58D43F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1-7E4E-46D6-8F21-59FDBB58D43F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3-7E4E-46D6-8F21-59FDBB58D43F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5-7E4E-46D6-8F21-59FDBB58D43F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Лист1!$H$2:$H$9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105</c:v>
                      </c:pt>
                      <c:pt idx="1">
                        <c:v>1.5</c:v>
                      </c:pt>
                      <c:pt idx="2">
                        <c:v>9.6</c:v>
                      </c:pt>
                      <c:pt idx="3">
                        <c:v>15.3</c:v>
                      </c:pt>
                      <c:pt idx="4">
                        <c:v>8.1999999999999993</c:v>
                      </c:pt>
                      <c:pt idx="5">
                        <c:v>5.3</c:v>
                      </c:pt>
                      <c:pt idx="6">
                        <c:v>10.5</c:v>
                      </c:pt>
                      <c:pt idx="7">
                        <c:v>78.5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76-7E4E-46D6-8F21-59FDBB58D43F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Лист1!$I$1</c15:sqref>
                        </c15:formulaRef>
                      </c:ext>
                    </c:extLst>
                    <c:strCache>
                      <c:ptCount val="1"/>
                      <c:pt idx="0">
                        <c:v>Дальневосточный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8-7E4E-46D6-8F21-59FDBB58D43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A-7E4E-46D6-8F21-59FDBB58D43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C-7E4E-46D6-8F21-59FDBB58D43F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E-7E4E-46D6-8F21-59FDBB58D43F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0-7E4E-46D6-8F21-59FDBB58D43F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2-7E4E-46D6-8F21-59FDBB58D43F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4-7E4E-46D6-8F21-59FDBB58D43F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6-7E4E-46D6-8F21-59FDBB58D43F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Лист1!$I$2:$I$9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15.7</c:v>
                      </c:pt>
                      <c:pt idx="1">
                        <c:v>0</c:v>
                      </c:pt>
                      <c:pt idx="2">
                        <c:v>0.3</c:v>
                      </c:pt>
                      <c:pt idx="3">
                        <c:v>0.1</c:v>
                      </c:pt>
                      <c:pt idx="4">
                        <c:v>3.8</c:v>
                      </c:pt>
                      <c:pt idx="6">
                        <c:v>0.1</c:v>
                      </c:pt>
                      <c:pt idx="7">
                        <c:v>11.7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87-7E4E-46D6-8F21-59FDBB58D43F}"/>
                  </c:ext>
                </c:extLst>
              </c15:ser>
            </c15:filteredPieSeries>
          </c:ext>
        </c:extLst>
      </c:pieChart>
      <c:spPr>
        <a:noFill/>
        <a:ln w="1905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accent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72199074074074"/>
          <c:y val="3.52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311634259259259"/>
          <c:y val="0.39613935185185184"/>
          <c:w val="0.49129814814814815"/>
          <c:h val="0.491298148148148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Приволжский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CA9B-4537-9C87-E3AB192E3E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CA9B-4537-9C87-E3AB192E3E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CA9B-4537-9C87-E3AB192E3E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CA9B-4537-9C87-E3AB192E3EF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CA9B-4537-9C87-E3AB192E3EF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CA9B-4537-9C87-E3AB192E3EF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CA9B-4537-9C87-E3AB192E3EF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CA9B-4537-9C87-E3AB192E3EF3}"/>
              </c:ext>
            </c:extLst>
          </c:dPt>
          <c:dLbls>
            <c:dLbl>
              <c:idx val="0"/>
              <c:layout>
                <c:manualLayout>
                  <c:x val="-3.9517129629629631E-2"/>
                  <c:y val="7.0555555555555441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12-CA9B-4537-9C87-E3AB192E3E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675925925925928E-2"/>
                  <c:y val="0.2234259259259259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14-CA9B-4537-9C87-E3AB192E3E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582870370370371E-2"/>
                  <c:y val="0.1058333333333332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16-CA9B-4537-9C87-E3AB192E3E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061574074074077E-2"/>
                  <c:y val="5.8796296296296296E-3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18-CA9B-4537-9C87-E3AB192E3E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8162962962962962E-2"/>
                  <c:y val="-5.2916666666666667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1A-CA9B-4537-9C87-E3AB192E3E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1693518518518518E-2"/>
                  <c:y val="-0.17050925925925928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1C-CA9B-4537-9C87-E3AB192E3E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1171296296296296"/>
                  <c:y val="-0.20578703703703707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1E-CA9B-4537-9C87-E3AB192E3E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29398148148148145"/>
                  <c:y val="-9.4074074074074102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 xmlns:c15="http://schemas.microsoft.com/office/drawing/2012/chart">
                <c:ext xmlns:c16="http://schemas.microsoft.com/office/drawing/2014/chart" uri="{C3380CC4-5D6E-409C-BE32-E72D297353CC}">
                  <c16:uniqueId val="{00000020-CA9B-4537-9C87-E3AB192E3E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 xmlns:c15="http://schemas.microsoft.com/office/drawing/2012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20.1</c:v>
                </c:pt>
                <c:pt idx="1">
                  <c:v>20.2</c:v>
                </c:pt>
                <c:pt idx="2">
                  <c:v>20.3</c:v>
                </c:pt>
                <c:pt idx="3">
                  <c:v>20.4</c:v>
                </c:pt>
                <c:pt idx="4">
                  <c:v>20.5</c:v>
                </c:pt>
                <c:pt idx="5">
                  <c:v>20.6</c:v>
                </c:pt>
                <c:pt idx="6">
                  <c:v>22.1</c:v>
                </c:pt>
                <c:pt idx="7">
                  <c:v>22.2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1284.0999999999999</c:v>
                </c:pt>
                <c:pt idx="1">
                  <c:v>43.1</c:v>
                </c:pt>
                <c:pt idx="2">
                  <c:v>15.1</c:v>
                </c:pt>
                <c:pt idx="3">
                  <c:v>60.1</c:v>
                </c:pt>
                <c:pt idx="4">
                  <c:v>60.1</c:v>
                </c:pt>
                <c:pt idx="5">
                  <c:v>1.9</c:v>
                </c:pt>
                <c:pt idx="6">
                  <c:v>32.6</c:v>
                </c:pt>
                <c:pt idx="7">
                  <c:v>221.2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21-CA9B-4537-9C87-E3AB192E3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Северо-Западный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1-CA9B-4537-9C87-E3AB192E3EF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3-CA9B-4537-9C87-E3AB192E3EF3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5-CA9B-4537-9C87-E3AB192E3EF3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7-CA9B-4537-9C87-E3AB192E3EF3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9-CA9B-4537-9C87-E3AB192E3EF3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B-CA9B-4537-9C87-E3AB192E3EF3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D-CA9B-4537-9C87-E3AB192E3EF3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F-CA9B-4537-9C87-E3AB192E3EF3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1"/>
                  <c:showVal val="0"/>
                  <c:showCatName val="1"/>
                  <c:showSerName val="0"/>
                  <c:showPercent val="1"/>
                  <c:showBubbleSize val="0"/>
                  <c:separator>
</c:separator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Лист1!$C$2:$C$9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550.1</c:v>
                      </c:pt>
                      <c:pt idx="1">
                        <c:v>0.1</c:v>
                      </c:pt>
                      <c:pt idx="2">
                        <c:v>22.8</c:v>
                      </c:pt>
                      <c:pt idx="3">
                        <c:v>42.1</c:v>
                      </c:pt>
                      <c:pt idx="4">
                        <c:v>38.5</c:v>
                      </c:pt>
                      <c:pt idx="5">
                        <c:v>0.2</c:v>
                      </c:pt>
                      <c:pt idx="6">
                        <c:v>32.5</c:v>
                      </c:pt>
                      <c:pt idx="7">
                        <c:v>103.3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0-CA9B-4537-9C87-E3AB192E3EF3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Центральный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3-CA9B-4537-9C87-E3AB192E3EF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5-CA9B-4537-9C87-E3AB192E3EF3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7-CA9B-4537-9C87-E3AB192E3EF3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9-CA9B-4537-9C87-E3AB192E3EF3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B-CA9B-4537-9C87-E3AB192E3EF3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D-CA9B-4537-9C87-E3AB192E3EF3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F-CA9B-4537-9C87-E3AB192E3EF3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1-CA9B-4537-9C87-E3AB192E3EF3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455.1</c:v>
                      </c:pt>
                      <c:pt idx="1">
                        <c:v>43.7</c:v>
                      </c:pt>
                      <c:pt idx="2">
                        <c:v>85.1</c:v>
                      </c:pt>
                      <c:pt idx="3">
                        <c:v>117.4</c:v>
                      </c:pt>
                      <c:pt idx="4">
                        <c:v>67.599999999999994</c:v>
                      </c:pt>
                      <c:pt idx="5">
                        <c:v>10.9</c:v>
                      </c:pt>
                      <c:pt idx="6">
                        <c:v>55.8</c:v>
                      </c:pt>
                      <c:pt idx="7">
                        <c:v>471.9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2-CA9B-4537-9C87-E3AB192E3EF3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  <c:pt idx="0">
                        <c:v>Северо-Кавказский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4-CA9B-4537-9C87-E3AB192E3EF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6-CA9B-4537-9C87-E3AB192E3EF3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8-CA9B-4537-9C87-E3AB192E3EF3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A-CA9B-4537-9C87-E3AB192E3EF3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C-CA9B-4537-9C87-E3AB192E3EF3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E-CA9B-4537-9C87-E3AB192E3EF3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0-CA9B-4537-9C87-E3AB192E3EF3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2-CA9B-4537-9C87-E3AB192E3EF3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Лист1!$E$2:$E$9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#,##0">
                        <c:v>119.1</c:v>
                      </c:pt>
                      <c:pt idx="1">
                        <c:v>0</c:v>
                      </c:pt>
                      <c:pt idx="2" formatCode="#,##0">
                        <c:v>0.2</c:v>
                      </c:pt>
                      <c:pt idx="3" formatCode="#,##0">
                        <c:v>6.8</c:v>
                      </c:pt>
                      <c:pt idx="4" formatCode="#,##0">
                        <c:v>1.1000000000000001</c:v>
                      </c:pt>
                      <c:pt idx="5" formatCode="#,##0">
                        <c:v>0.2</c:v>
                      </c:pt>
                      <c:pt idx="6" formatCode="#,##0">
                        <c:v>0.4</c:v>
                      </c:pt>
                      <c:pt idx="7" formatCode="#,##0">
                        <c:v>13.9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3-CA9B-4537-9C87-E3AB192E3EF3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Лист1!$F$1</c15:sqref>
                        </c15:formulaRef>
                      </c:ext>
                    </c:extLst>
                    <c:strCache>
                      <c:ptCount val="1"/>
                      <c:pt idx="0">
                        <c:v>Сибирский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5-CA9B-4537-9C87-E3AB192E3EF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7-CA9B-4537-9C87-E3AB192E3EF3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9-CA9B-4537-9C87-E3AB192E3EF3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B-CA9B-4537-9C87-E3AB192E3EF3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D-CA9B-4537-9C87-E3AB192E3EF3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F-CA9B-4537-9C87-E3AB192E3EF3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1-CA9B-4537-9C87-E3AB192E3EF3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3-CA9B-4537-9C87-E3AB192E3EF3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Лист1!$F$2:$F$9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223.2</c:v>
                      </c:pt>
                      <c:pt idx="1">
                        <c:v>0.7</c:v>
                      </c:pt>
                      <c:pt idx="2">
                        <c:v>3.8</c:v>
                      </c:pt>
                      <c:pt idx="3">
                        <c:v>15.3</c:v>
                      </c:pt>
                      <c:pt idx="4">
                        <c:v>33.200000000000003</c:v>
                      </c:pt>
                      <c:pt idx="5">
                        <c:v>0.1</c:v>
                      </c:pt>
                      <c:pt idx="6">
                        <c:v>22.1</c:v>
                      </c:pt>
                      <c:pt idx="7">
                        <c:v>73.2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54-CA9B-4537-9C87-E3AB192E3EF3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Лист1!$G$1</c15:sqref>
                        </c15:formulaRef>
                      </c:ext>
                    </c:extLst>
                    <c:strCache>
                      <c:ptCount val="1"/>
                      <c:pt idx="0">
                        <c:v>Уральский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6-CA9B-4537-9C87-E3AB192E3EF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8-CA9B-4537-9C87-E3AB192E3EF3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A-CA9B-4537-9C87-E3AB192E3EF3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C-CA9B-4537-9C87-E3AB192E3EF3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E-CA9B-4537-9C87-E3AB192E3EF3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0-CA9B-4537-9C87-E3AB192E3EF3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2-CA9B-4537-9C87-E3AB192E3EF3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4-CA9B-4537-9C87-E3AB192E3EF3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Лист1!$G$2:$G$9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101.2</c:v>
                      </c:pt>
                      <c:pt idx="1">
                        <c:v>0.1</c:v>
                      </c:pt>
                      <c:pt idx="2">
                        <c:v>7.2</c:v>
                      </c:pt>
                      <c:pt idx="3">
                        <c:v>12.8</c:v>
                      </c:pt>
                      <c:pt idx="4">
                        <c:v>24.8</c:v>
                      </c:pt>
                      <c:pt idx="5">
                        <c:v>0.1</c:v>
                      </c:pt>
                      <c:pt idx="6">
                        <c:v>7.8</c:v>
                      </c:pt>
                      <c:pt idx="7">
                        <c:v>49.6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65-CA9B-4537-9C87-E3AB192E3EF3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Лист1!$H$1</c15:sqref>
                        </c15:formulaRef>
                      </c:ext>
                    </c:extLst>
                    <c:strCache>
                      <c:ptCount val="1"/>
                      <c:pt idx="0">
                        <c:v>Южный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7-CA9B-4537-9C87-E3AB192E3EF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9-CA9B-4537-9C87-E3AB192E3EF3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B-CA9B-4537-9C87-E3AB192E3EF3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D-CA9B-4537-9C87-E3AB192E3EF3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F-CA9B-4537-9C87-E3AB192E3EF3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1-CA9B-4537-9C87-E3AB192E3EF3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3-CA9B-4537-9C87-E3AB192E3EF3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5-CA9B-4537-9C87-E3AB192E3EF3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Лист1!$H$2:$H$9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105</c:v>
                      </c:pt>
                      <c:pt idx="1">
                        <c:v>1.5</c:v>
                      </c:pt>
                      <c:pt idx="2">
                        <c:v>9.6</c:v>
                      </c:pt>
                      <c:pt idx="3">
                        <c:v>15.3</c:v>
                      </c:pt>
                      <c:pt idx="4">
                        <c:v>8.1999999999999993</c:v>
                      </c:pt>
                      <c:pt idx="5">
                        <c:v>5.3</c:v>
                      </c:pt>
                      <c:pt idx="6">
                        <c:v>10.5</c:v>
                      </c:pt>
                      <c:pt idx="7">
                        <c:v>78.5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76-CA9B-4537-9C87-E3AB192E3EF3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Лист1!$I$1</c15:sqref>
                        </c15:formulaRef>
                      </c:ext>
                    </c:extLst>
                    <c:strCache>
                      <c:ptCount val="1"/>
                      <c:pt idx="0">
                        <c:v>Дальневосточный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8-CA9B-4537-9C87-E3AB192E3EF3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A-CA9B-4537-9C87-E3AB192E3EF3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C-CA9B-4537-9C87-E3AB192E3EF3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E-CA9B-4537-9C87-E3AB192E3EF3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0-CA9B-4537-9C87-E3AB192E3EF3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2-CA9B-4537-9C87-E3AB192E3EF3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4-CA9B-4537-9C87-E3AB192E3EF3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6-CA9B-4537-9C87-E3AB192E3EF3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Лист1!$I$2:$I$9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15.7</c:v>
                      </c:pt>
                      <c:pt idx="1">
                        <c:v>0</c:v>
                      </c:pt>
                      <c:pt idx="2">
                        <c:v>0.3</c:v>
                      </c:pt>
                      <c:pt idx="3">
                        <c:v>0.1</c:v>
                      </c:pt>
                      <c:pt idx="4">
                        <c:v>3.8</c:v>
                      </c:pt>
                      <c:pt idx="6">
                        <c:v>0.1</c:v>
                      </c:pt>
                      <c:pt idx="7">
                        <c:v>11.7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87-CA9B-4537-9C87-E3AB192E3EF3}"/>
                  </c:ext>
                </c:extLst>
              </c15:ser>
            </c15:filteredPieSeries>
          </c:ext>
        </c:extLst>
      </c:pieChart>
      <c:spPr>
        <a:noFill/>
        <a:ln w="1905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accent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338023017021673"/>
          <c:y val="3.52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311634259259259"/>
          <c:y val="0.39613935185185184"/>
          <c:w val="0.49129814814814815"/>
          <c:h val="0.49129814814814815"/>
        </c:manualLayout>
      </c:layout>
      <c:pieChart>
        <c:varyColors val="1"/>
        <c:ser>
          <c:idx val="3"/>
          <c:order val="3"/>
          <c:tx>
            <c:strRef>
              <c:f>Лист1!$E$1</c:f>
              <c:strCache>
                <c:ptCount val="1"/>
                <c:pt idx="0">
                  <c:v>Северо-Кавказский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4-A485-4443-9AE2-CE4A74317F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6-A485-4443-9AE2-CE4A74317F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8-A485-4443-9AE2-CE4A74317F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A-A485-4443-9AE2-CE4A74317F1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C-A485-4443-9AE2-CE4A74317F1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E-A485-4443-9AE2-CE4A74317F1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0-A485-4443-9AE2-CE4A74317F1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2-A485-4443-9AE2-CE4A74317F17}"/>
              </c:ext>
            </c:extLst>
          </c:dPt>
          <c:dLbls>
            <c:dLbl>
              <c:idx val="0"/>
              <c:layout>
                <c:manualLayout>
                  <c:x val="-2.3518518518518518E-2"/>
                  <c:y val="8.2314814814814702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4-A485-4443-9AE2-CE4A74317F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9077314814814813E-2"/>
                  <c:y val="5.2916666666666667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6-A485-4443-9AE2-CE4A74317F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567488717885464"/>
                  <c:y val="0.1763888888888889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8-A485-4443-9AE2-CE4A74317F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107546296296296"/>
                  <c:y val="2.3518518518518518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A-A485-4443-9AE2-CE4A74317F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4863750000000001"/>
                  <c:y val="-2.9398148148148149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C-A485-4443-9AE2-CE4A74317F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5622222222222225E-2"/>
                  <c:y val="-0.16462962962962963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E-A485-4443-9AE2-CE4A74317F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2935185185185186"/>
                  <c:y val="-0.1822685185185185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0-A485-4443-9AE2-CE4A74317F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25636838680165636"/>
                  <c:y val="-8.2314814814814813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2-A485-4443-9AE2-CE4A74317F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1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20.1</c:v>
                </c:pt>
                <c:pt idx="1">
                  <c:v>20.2</c:v>
                </c:pt>
                <c:pt idx="2">
                  <c:v>20.3</c:v>
                </c:pt>
                <c:pt idx="3">
                  <c:v>20.4</c:v>
                </c:pt>
                <c:pt idx="4">
                  <c:v>20.5</c:v>
                </c:pt>
                <c:pt idx="5">
                  <c:v>20.6</c:v>
                </c:pt>
                <c:pt idx="6">
                  <c:v>22.1</c:v>
                </c:pt>
                <c:pt idx="7">
                  <c:v>22.2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 formatCode="#,##0">
                  <c:v>119.1</c:v>
                </c:pt>
                <c:pt idx="1">
                  <c:v>0</c:v>
                </c:pt>
                <c:pt idx="2" formatCode="#,##0">
                  <c:v>0.2</c:v>
                </c:pt>
                <c:pt idx="3" formatCode="#,##0">
                  <c:v>6.8</c:v>
                </c:pt>
                <c:pt idx="4" formatCode="#,##0">
                  <c:v>1.1000000000000001</c:v>
                </c:pt>
                <c:pt idx="5" formatCode="#,##0">
                  <c:v>0.2</c:v>
                </c:pt>
                <c:pt idx="6" formatCode="#,##0">
                  <c:v>0.4</c:v>
                </c:pt>
                <c:pt idx="7" formatCode="#,##0">
                  <c:v>13.9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43-A485-4443-9AE2-CE4A74317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Приволжский</c:v>
                      </c:pt>
                    </c:strCache>
                  </c:strRef>
                </c:tx>
                <c:spPr>
                  <a:ln w="6350">
                    <a:solidFill>
                      <a:schemeClr val="bg1"/>
                    </a:solidFill>
                  </a:ln>
                </c:spPr>
                <c:dPt>
                  <c:idx val="0"/>
                  <c:bubble3D val="0"/>
                  <c:spPr>
                    <a:solidFill>
                      <a:schemeClr val="accent1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1-A485-4443-9AE2-CE4A74317F17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3-A485-4443-9AE2-CE4A74317F17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5-A485-4443-9AE2-CE4A74317F17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7-A485-4443-9AE2-CE4A74317F17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9-A485-4443-9AE2-CE4A74317F17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B-A485-4443-9AE2-CE4A74317F17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D-A485-4443-9AE2-CE4A74317F17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F-A485-4443-9AE2-CE4A74317F17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419305555555566"/>
                        <c:y val="-0.44097222222222221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1-A485-4443-9AE2-CE4A74317F17}"/>
                      </c:ext>
                      <c:ext uri="{CE6537A1-D6FC-4f65-9D91-7224C49458BB}"/>
                    </c:extLst>
                  </c:dLbl>
                  <c:dLbl>
                    <c:idx val="1"/>
                    <c:layout>
                      <c:manualLayout>
                        <c:x val="-1.1759259259259259E-2"/>
                        <c:y val="0.23518518518518519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3-A485-4443-9AE2-CE4A74317F17}"/>
                      </c:ext>
                      <c:ext uri="{CE6537A1-D6FC-4f65-9D91-7224C49458BB}"/>
                    </c:extLst>
                  </c:dLbl>
                  <c:dLbl>
                    <c:idx val="2"/>
                    <c:layout>
                      <c:manualLayout>
                        <c:x val="-5.3582870370370371E-2"/>
                        <c:y val="0.10583333333333322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5-A485-4443-9AE2-CE4A74317F17}"/>
                      </c:ext>
                      <c:ext uri="{CE6537A1-D6FC-4f65-9D91-7224C49458BB}"/>
                    </c:extLst>
                  </c:dLbl>
                  <c:dLbl>
                    <c:idx val="3"/>
                    <c:layout>
                      <c:manualLayout>
                        <c:x val="-5.7061574074074077E-2"/>
                        <c:y val="5.8796296296296296E-3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7-A485-4443-9AE2-CE4A74317F17}"/>
                      </c:ext>
                      <c:ext uri="{CE6537A1-D6FC-4f65-9D91-7224C49458BB}"/>
                    </c:extLst>
                  </c:dLbl>
                  <c:dLbl>
                    <c:idx val="4"/>
                    <c:layout>
                      <c:manualLayout>
                        <c:x val="-7.8162962962962962E-2"/>
                        <c:y val="-5.2916666666666667E-2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9-A485-4443-9AE2-CE4A74317F17}"/>
                      </c:ext>
                      <c:ext uri="{CE6537A1-D6FC-4f65-9D91-7224C49458BB}"/>
                    </c:extLst>
                  </c:dLbl>
                  <c:dLbl>
                    <c:idx val="5"/>
                    <c:layout>
                      <c:manualLayout>
                        <c:x val="-7.1693518518518518E-2"/>
                        <c:y val="-0.17050925925925928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B-A485-4443-9AE2-CE4A74317F17}"/>
                      </c:ext>
                      <c:ext uri="{CE6537A1-D6FC-4f65-9D91-7224C49458BB}"/>
                    </c:extLst>
                  </c:dLbl>
                  <c:dLbl>
                    <c:idx val="6"/>
                    <c:layout>
                      <c:manualLayout>
                        <c:x val="0.11171296296296296"/>
                        <c:y val="-0.20578703703703707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D-A485-4443-9AE2-CE4A74317F17}"/>
                      </c:ext>
                      <c:ext uri="{CE6537A1-D6FC-4f65-9D91-7224C49458BB}"/>
                    </c:extLst>
                  </c:dLbl>
                  <c:dLbl>
                    <c:idx val="7"/>
                    <c:layout>
                      <c:manualLayout>
                        <c:x val="0.29398148148148145"/>
                        <c:y val="-9.4074074074074102E-2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F-A485-4443-9AE2-CE4A74317F17}"/>
                      </c:ex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1"/>
                  <c:showVal val="0"/>
                  <c:showCatName val="1"/>
                  <c:showSerName val="0"/>
                  <c:showPercent val="1"/>
                  <c:showBubbleSize val="0"/>
                  <c:separator>
</c:separator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Лист1!$B$2:$B$9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1284.0999999999999</c:v>
                      </c:pt>
                      <c:pt idx="1">
                        <c:v>43.1</c:v>
                      </c:pt>
                      <c:pt idx="2">
                        <c:v>15.1</c:v>
                      </c:pt>
                      <c:pt idx="3">
                        <c:v>60.1</c:v>
                      </c:pt>
                      <c:pt idx="4">
                        <c:v>60.1</c:v>
                      </c:pt>
                      <c:pt idx="5">
                        <c:v>1.9</c:v>
                      </c:pt>
                      <c:pt idx="6">
                        <c:v>32.6</c:v>
                      </c:pt>
                      <c:pt idx="7">
                        <c:v>221.2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0-A485-4443-9AE2-CE4A74317F17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Северо-Западный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2-A485-4443-9AE2-CE4A74317F17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4-A485-4443-9AE2-CE4A74317F17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6-A485-4443-9AE2-CE4A74317F17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8-A485-4443-9AE2-CE4A74317F17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A-A485-4443-9AE2-CE4A74317F17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C-A485-4443-9AE2-CE4A74317F17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E-A485-4443-9AE2-CE4A74317F17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0-A485-4443-9AE2-CE4A74317F1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1"/>
                  <c:showVal val="0"/>
                  <c:showCatName val="1"/>
                  <c:showSerName val="0"/>
                  <c:showPercent val="1"/>
                  <c:showBubbleSize val="0"/>
                  <c:separator>
</c:separator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Лист1!$C$2:$C$9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550.1</c:v>
                      </c:pt>
                      <c:pt idx="1">
                        <c:v>0.1</c:v>
                      </c:pt>
                      <c:pt idx="2">
                        <c:v>22.8</c:v>
                      </c:pt>
                      <c:pt idx="3">
                        <c:v>42.1</c:v>
                      </c:pt>
                      <c:pt idx="4">
                        <c:v>38.5</c:v>
                      </c:pt>
                      <c:pt idx="5">
                        <c:v>0.2</c:v>
                      </c:pt>
                      <c:pt idx="6">
                        <c:v>32.5</c:v>
                      </c:pt>
                      <c:pt idx="7">
                        <c:v>103.3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1-A485-4443-9AE2-CE4A74317F17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Центральный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3-A485-4443-9AE2-CE4A74317F17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5-A485-4443-9AE2-CE4A74317F17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7-A485-4443-9AE2-CE4A74317F17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9-A485-4443-9AE2-CE4A74317F17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B-A485-4443-9AE2-CE4A74317F17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D-A485-4443-9AE2-CE4A74317F17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F-A485-4443-9AE2-CE4A74317F17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1-A485-4443-9AE2-CE4A74317F17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455.1</c:v>
                      </c:pt>
                      <c:pt idx="1">
                        <c:v>43.7</c:v>
                      </c:pt>
                      <c:pt idx="2">
                        <c:v>85.1</c:v>
                      </c:pt>
                      <c:pt idx="3">
                        <c:v>117.4</c:v>
                      </c:pt>
                      <c:pt idx="4">
                        <c:v>67.599999999999994</c:v>
                      </c:pt>
                      <c:pt idx="5">
                        <c:v>10.9</c:v>
                      </c:pt>
                      <c:pt idx="6">
                        <c:v>55.8</c:v>
                      </c:pt>
                      <c:pt idx="7">
                        <c:v>471.9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2-A485-4443-9AE2-CE4A74317F17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Лист1!$F$1</c15:sqref>
                        </c15:formulaRef>
                      </c:ext>
                    </c:extLst>
                    <c:strCache>
                      <c:ptCount val="1"/>
                      <c:pt idx="0">
                        <c:v>Сибирский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5-A485-4443-9AE2-CE4A74317F17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7-A485-4443-9AE2-CE4A74317F17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9-A485-4443-9AE2-CE4A74317F17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B-A485-4443-9AE2-CE4A74317F17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D-A485-4443-9AE2-CE4A74317F17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F-A485-4443-9AE2-CE4A74317F17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1-A485-4443-9AE2-CE4A74317F17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3-A485-4443-9AE2-CE4A74317F17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Лист1!$F$2:$F$9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223.2</c:v>
                      </c:pt>
                      <c:pt idx="1">
                        <c:v>0.7</c:v>
                      </c:pt>
                      <c:pt idx="2">
                        <c:v>3.8</c:v>
                      </c:pt>
                      <c:pt idx="3">
                        <c:v>15.3</c:v>
                      </c:pt>
                      <c:pt idx="4">
                        <c:v>33.200000000000003</c:v>
                      </c:pt>
                      <c:pt idx="5">
                        <c:v>0.1</c:v>
                      </c:pt>
                      <c:pt idx="6">
                        <c:v>22.1</c:v>
                      </c:pt>
                      <c:pt idx="7">
                        <c:v>73.2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54-A485-4443-9AE2-CE4A74317F17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Лист1!$G$1</c15:sqref>
                        </c15:formulaRef>
                      </c:ext>
                    </c:extLst>
                    <c:strCache>
                      <c:ptCount val="1"/>
                      <c:pt idx="0">
                        <c:v>Уральский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6-A485-4443-9AE2-CE4A74317F17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8-A485-4443-9AE2-CE4A74317F17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A-A485-4443-9AE2-CE4A74317F17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C-A485-4443-9AE2-CE4A74317F17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E-A485-4443-9AE2-CE4A74317F17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0-A485-4443-9AE2-CE4A74317F17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2-A485-4443-9AE2-CE4A74317F17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4-A485-4443-9AE2-CE4A74317F17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Лист1!$G$2:$G$9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101.2</c:v>
                      </c:pt>
                      <c:pt idx="1">
                        <c:v>0.1</c:v>
                      </c:pt>
                      <c:pt idx="2">
                        <c:v>7.2</c:v>
                      </c:pt>
                      <c:pt idx="3">
                        <c:v>12.8</c:v>
                      </c:pt>
                      <c:pt idx="4">
                        <c:v>24.8</c:v>
                      </c:pt>
                      <c:pt idx="5">
                        <c:v>0.1</c:v>
                      </c:pt>
                      <c:pt idx="6">
                        <c:v>7.8</c:v>
                      </c:pt>
                      <c:pt idx="7">
                        <c:v>49.6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65-A485-4443-9AE2-CE4A74317F17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Лист1!$H$1</c15:sqref>
                        </c15:formulaRef>
                      </c:ext>
                    </c:extLst>
                    <c:strCache>
                      <c:ptCount val="1"/>
                      <c:pt idx="0">
                        <c:v>Южный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7-A485-4443-9AE2-CE4A74317F17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9-A485-4443-9AE2-CE4A74317F17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B-A485-4443-9AE2-CE4A74317F17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D-A485-4443-9AE2-CE4A74317F17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F-A485-4443-9AE2-CE4A74317F17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1-A485-4443-9AE2-CE4A74317F17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3-A485-4443-9AE2-CE4A74317F17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5-A485-4443-9AE2-CE4A74317F17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Лист1!$H$2:$H$9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105</c:v>
                      </c:pt>
                      <c:pt idx="1">
                        <c:v>1.5</c:v>
                      </c:pt>
                      <c:pt idx="2">
                        <c:v>9.6</c:v>
                      </c:pt>
                      <c:pt idx="3">
                        <c:v>15.3</c:v>
                      </c:pt>
                      <c:pt idx="4">
                        <c:v>8.1999999999999993</c:v>
                      </c:pt>
                      <c:pt idx="5">
                        <c:v>5.3</c:v>
                      </c:pt>
                      <c:pt idx="6">
                        <c:v>10.5</c:v>
                      </c:pt>
                      <c:pt idx="7">
                        <c:v>78.5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76-A485-4443-9AE2-CE4A74317F17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Лист1!$I$1</c15:sqref>
                        </c15:formulaRef>
                      </c:ext>
                    </c:extLst>
                    <c:strCache>
                      <c:ptCount val="1"/>
                      <c:pt idx="0">
                        <c:v>Дальневосточный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8-A485-4443-9AE2-CE4A74317F17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A-A485-4443-9AE2-CE4A74317F17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C-A485-4443-9AE2-CE4A74317F17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E-A485-4443-9AE2-CE4A74317F17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0-A485-4443-9AE2-CE4A74317F17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2-A485-4443-9AE2-CE4A74317F17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4-A485-4443-9AE2-CE4A74317F17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6-A485-4443-9AE2-CE4A74317F17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Лист1!$I$2:$I$9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15.7</c:v>
                      </c:pt>
                      <c:pt idx="1">
                        <c:v>0</c:v>
                      </c:pt>
                      <c:pt idx="2">
                        <c:v>0.3</c:v>
                      </c:pt>
                      <c:pt idx="3">
                        <c:v>0.1</c:v>
                      </c:pt>
                      <c:pt idx="4">
                        <c:v>3.8</c:v>
                      </c:pt>
                      <c:pt idx="6">
                        <c:v>0.1</c:v>
                      </c:pt>
                      <c:pt idx="7">
                        <c:v>11.7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87-A485-4443-9AE2-CE4A74317F17}"/>
                  </c:ext>
                </c:extLst>
              </c15:ser>
            </c15:filteredPieSeries>
          </c:ext>
        </c:extLst>
      </c:pieChart>
      <c:spPr>
        <a:noFill/>
        <a:ln w="1905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accent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541435185185187"/>
          <c:y val="3.52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9583935185185182"/>
          <c:y val="0.39613935185185184"/>
          <c:w val="0.49129814814814815"/>
          <c:h val="0.49129814814814815"/>
        </c:manualLayout>
      </c:layout>
      <c:pieChart>
        <c:varyColors val="1"/>
        <c:ser>
          <c:idx val="2"/>
          <c:order val="2"/>
          <c:tx>
            <c:strRef>
              <c:f>Лист1!$D$1</c:f>
              <c:strCache>
                <c:ptCount val="1"/>
                <c:pt idx="0">
                  <c:v>Центральный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23-FB9F-4A5E-90EA-BBDF5B5F45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25-FB9F-4A5E-90EA-BBDF5B5F45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27-FB9F-4A5E-90EA-BBDF5B5F45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29-FB9F-4A5E-90EA-BBDF5B5F45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2B-FB9F-4A5E-90EA-BBDF5B5F45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2D-FB9F-4A5E-90EA-BBDF5B5F454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2F-FB9F-4A5E-90EA-BBDF5B5F454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31-FB9F-4A5E-90EA-BBDF5B5F4542}"/>
              </c:ext>
            </c:extLst>
          </c:dPt>
          <c:dLbls>
            <c:dLbl>
              <c:idx val="0"/>
              <c:layout>
                <c:manualLayout>
                  <c:x val="-2.3164351851851853E-3"/>
                  <c:y val="3.0802314814814814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FB9F-4A5E-90EA-BBDF5B5F45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685648148148205E-2"/>
                  <c:y val="2.6674537037036931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FB9F-4A5E-90EA-BBDF5B5F45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051851851851852"/>
                  <c:y val="-3.4654629629629632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FB9F-4A5E-90EA-BBDF5B5F45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6625462962962969E-2"/>
                  <c:y val="-4.8647685185185183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FB9F-4A5E-90EA-BBDF5B5F45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1402314814814821E-2"/>
                  <c:y val="-2.3688888888888836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FB9F-4A5E-90EA-BBDF5B5F45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6351851851851855E-2"/>
                  <c:y val="-6.5540277777777781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FB9F-4A5E-90EA-BBDF5B5F45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7535648148148146E-2"/>
                  <c:y val="-0.11356805555555556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FB9F-4A5E-90EA-BBDF5B5F45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2875E-3"/>
                  <c:y val="-0.1100037037037037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FB9F-4A5E-90EA-BBDF5B5F45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20.1</c:v>
                </c:pt>
                <c:pt idx="1">
                  <c:v>20.2</c:v>
                </c:pt>
                <c:pt idx="2">
                  <c:v>20.3</c:v>
                </c:pt>
                <c:pt idx="3">
                  <c:v>20.4</c:v>
                </c:pt>
                <c:pt idx="4">
                  <c:v>20.5</c:v>
                </c:pt>
                <c:pt idx="5">
                  <c:v>20.6</c:v>
                </c:pt>
                <c:pt idx="6">
                  <c:v>22.1</c:v>
                </c:pt>
                <c:pt idx="7">
                  <c:v>22.2</c:v>
                </c:pt>
              </c:strCache>
            </c:strRef>
          </c:cat>
          <c:val>
            <c:numRef>
              <c:f>Лист1!$D$2:$D$9</c:f>
              <c:numCache>
                <c:formatCode>#,##0</c:formatCode>
                <c:ptCount val="8"/>
                <c:pt idx="0">
                  <c:v>455.1</c:v>
                </c:pt>
                <c:pt idx="1">
                  <c:v>43.7</c:v>
                </c:pt>
                <c:pt idx="2">
                  <c:v>85.1</c:v>
                </c:pt>
                <c:pt idx="3">
                  <c:v>117.4</c:v>
                </c:pt>
                <c:pt idx="4">
                  <c:v>67.599999999999994</c:v>
                </c:pt>
                <c:pt idx="5">
                  <c:v>10.9</c:v>
                </c:pt>
                <c:pt idx="6">
                  <c:v>55.8</c:v>
                </c:pt>
                <c:pt idx="7">
                  <c:v>471.9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32-FB9F-4A5E-90EA-BBDF5B5F4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9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Приволжский</c:v>
                      </c:pt>
                    </c:strCache>
                  </c:strRef>
                </c:tx>
                <c:spPr>
                  <a:ln w="6350">
                    <a:solidFill>
                      <a:schemeClr val="bg1"/>
                    </a:solidFill>
                  </a:ln>
                </c:spPr>
                <c:dPt>
                  <c:idx val="0"/>
                  <c:bubble3D val="0"/>
                  <c:spPr>
                    <a:solidFill>
                      <a:schemeClr val="accent1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2-FB9F-4A5E-90EA-BBDF5B5F454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4-FB9F-4A5E-90EA-BBDF5B5F454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6-FB9F-4A5E-90EA-BBDF5B5F4542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8-FB9F-4A5E-90EA-BBDF5B5F4542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A-FB9F-4A5E-90EA-BBDF5B5F4542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C-FB9F-4A5E-90EA-BBDF5B5F4542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E-FB9F-4A5E-90EA-BBDF5B5F4542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20-FB9F-4A5E-90EA-BBDF5B5F4542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2.9398148148148149E-2"/>
                        <c:y val="-0.29398148148148145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12-FB9F-4A5E-90EA-BBDF5B5F4542}"/>
                      </c:ext>
                      <c:ext uri="{CE6537A1-D6FC-4f65-9D91-7224C49458BB}"/>
                    </c:extLst>
                  </c:dLbl>
                  <c:dLbl>
                    <c:idx val="1"/>
                    <c:layout>
                      <c:manualLayout>
                        <c:x val="-1.1759259259259259E-2"/>
                        <c:y val="0.23518518518518519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14-FB9F-4A5E-90EA-BBDF5B5F4542}"/>
                      </c:ext>
                      <c:ext uri="{CE6537A1-D6FC-4f65-9D91-7224C49458BB}"/>
                    </c:extLst>
                  </c:dLbl>
                  <c:dLbl>
                    <c:idx val="2"/>
                    <c:layout>
                      <c:manualLayout>
                        <c:x val="-5.3582870370370371E-2"/>
                        <c:y val="0.10583333333333322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16-FB9F-4A5E-90EA-BBDF5B5F4542}"/>
                      </c:ext>
                      <c:ext uri="{CE6537A1-D6FC-4f65-9D91-7224C49458BB}"/>
                    </c:extLst>
                  </c:dLbl>
                  <c:dLbl>
                    <c:idx val="3"/>
                    <c:layout>
                      <c:manualLayout>
                        <c:x val="-5.7061574074074077E-2"/>
                        <c:y val="5.8796296296296296E-3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18-FB9F-4A5E-90EA-BBDF5B5F4542}"/>
                      </c:ext>
                      <c:ext uri="{CE6537A1-D6FC-4f65-9D91-7224C49458BB}"/>
                    </c:extLst>
                  </c:dLbl>
                  <c:dLbl>
                    <c:idx val="4"/>
                    <c:layout>
                      <c:manualLayout>
                        <c:x val="-7.8162962962962962E-2"/>
                        <c:y val="-5.2916666666666667E-2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1A-FB9F-4A5E-90EA-BBDF5B5F4542}"/>
                      </c:ext>
                      <c:ext uri="{CE6537A1-D6FC-4f65-9D91-7224C49458BB}"/>
                    </c:extLst>
                  </c:dLbl>
                  <c:dLbl>
                    <c:idx val="5"/>
                    <c:layout>
                      <c:manualLayout>
                        <c:x val="-7.1693518518518518E-2"/>
                        <c:y val="-0.17050925925925928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1C-FB9F-4A5E-90EA-BBDF5B5F4542}"/>
                      </c:ext>
                      <c:ext uri="{CE6537A1-D6FC-4f65-9D91-7224C49458BB}"/>
                    </c:extLst>
                  </c:dLbl>
                  <c:dLbl>
                    <c:idx val="6"/>
                    <c:layout>
                      <c:manualLayout>
                        <c:x val="0.11171296296296296"/>
                        <c:y val="-0.20578703703703707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1E-FB9F-4A5E-90EA-BBDF5B5F4542}"/>
                      </c:ext>
                      <c:ext uri="{CE6537A1-D6FC-4f65-9D91-7224C49458BB}"/>
                    </c:extLst>
                  </c:dLbl>
                  <c:dLbl>
                    <c:idx val="7"/>
                    <c:layout>
                      <c:manualLayout>
                        <c:x val="0.29398148148148145"/>
                        <c:y val="-9.4074074074074102E-2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20-FB9F-4A5E-90EA-BBDF5B5F4542}"/>
                      </c:ex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1"/>
                  <c:showVal val="0"/>
                  <c:showCatName val="1"/>
                  <c:showSerName val="0"/>
                  <c:showPercent val="1"/>
                  <c:showBubbleSize val="0"/>
                  <c:separator>
</c:separator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Лист1!$B$2:$B$9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1284.0999999999999</c:v>
                      </c:pt>
                      <c:pt idx="1">
                        <c:v>43.1</c:v>
                      </c:pt>
                      <c:pt idx="2">
                        <c:v>15.1</c:v>
                      </c:pt>
                      <c:pt idx="3">
                        <c:v>60.1</c:v>
                      </c:pt>
                      <c:pt idx="4">
                        <c:v>60.1</c:v>
                      </c:pt>
                      <c:pt idx="5">
                        <c:v>1.9</c:v>
                      </c:pt>
                      <c:pt idx="6">
                        <c:v>32.6</c:v>
                      </c:pt>
                      <c:pt idx="7">
                        <c:v>221.2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21-FB9F-4A5E-90EA-BBDF5B5F4542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Северо-Западный</c:v>
                      </c:pt>
                    </c:strCache>
                  </c:strRef>
                </c:tx>
                <c:spPr>
                  <a:ln w="6350">
                    <a:solidFill>
                      <a:schemeClr val="bg1"/>
                    </a:solidFill>
                  </a:ln>
                </c:spPr>
                <c:dPt>
                  <c:idx val="0"/>
                  <c:bubble3D val="0"/>
                  <c:spPr>
                    <a:solidFill>
                      <a:schemeClr val="accent1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1-FB9F-4A5E-90EA-BBDF5B5F454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3-FB9F-4A5E-90EA-BBDF5B5F454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5-FB9F-4A5E-90EA-BBDF5B5F4542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7-FB9F-4A5E-90EA-BBDF5B5F4542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9-FB9F-4A5E-90EA-BBDF5B5F4542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B-FB9F-4A5E-90EA-BBDF5B5F4542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D-FB9F-4A5E-90EA-BBDF5B5F4542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0F-FB9F-4A5E-90EA-BBDF5B5F4542}"/>
                    </c:ext>
                  </c:extLst>
                </c:dPt>
                <c:dLbls>
                  <c:dLbl>
                    <c:idx val="7"/>
                    <c:layout>
                      <c:manualLayout>
                        <c:x val="7.6587962962962969E-2"/>
                        <c:y val="-1.8540277777777777E-2"/>
                      </c:manualLayout>
                    </c:layout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 xmlns:c15="http://schemas.microsoft.com/office/drawing/2012/chart">
                      <c:ext xmlns:c16="http://schemas.microsoft.com/office/drawing/2014/chart" uri="{C3380CC4-5D6E-409C-BE32-E72D297353CC}">
                        <c16:uniqueId val="{0000000F-FB9F-4A5E-90EA-BBDF5B5F4542}"/>
                      </c:ext>
                      <c:ext xmlns:c15="http://schemas.microsoft.com/office/drawing/2012/chart"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1"/>
                  <c:showVal val="0"/>
                  <c:showCatName val="1"/>
                  <c:showSerName val="0"/>
                  <c:showPercent val="1"/>
                  <c:showBubbleSize val="0"/>
                  <c:separator>
</c:separator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Лист1!$C$2:$C$9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550.1</c:v>
                      </c:pt>
                      <c:pt idx="1">
                        <c:v>0.1</c:v>
                      </c:pt>
                      <c:pt idx="2">
                        <c:v>22.8</c:v>
                      </c:pt>
                      <c:pt idx="3">
                        <c:v>42.1</c:v>
                      </c:pt>
                      <c:pt idx="4">
                        <c:v>38.5</c:v>
                      </c:pt>
                      <c:pt idx="5">
                        <c:v>0.2</c:v>
                      </c:pt>
                      <c:pt idx="6">
                        <c:v>32.5</c:v>
                      </c:pt>
                      <c:pt idx="7">
                        <c:v>103.3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0-FB9F-4A5E-90EA-BBDF5B5F4542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  <c:pt idx="0">
                        <c:v>Северо-Кавказский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4-FB9F-4A5E-90EA-BBDF5B5F454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6-FB9F-4A5E-90EA-BBDF5B5F454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8-FB9F-4A5E-90EA-BBDF5B5F4542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A-FB9F-4A5E-90EA-BBDF5B5F4542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C-FB9F-4A5E-90EA-BBDF5B5F4542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E-FB9F-4A5E-90EA-BBDF5B5F4542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0-FB9F-4A5E-90EA-BBDF5B5F4542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2-FB9F-4A5E-90EA-BBDF5B5F4542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Лист1!$E$2:$E$9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#,##0">
                        <c:v>119.1</c:v>
                      </c:pt>
                      <c:pt idx="1">
                        <c:v>0</c:v>
                      </c:pt>
                      <c:pt idx="2" formatCode="#,##0">
                        <c:v>0.2</c:v>
                      </c:pt>
                      <c:pt idx="3" formatCode="#,##0">
                        <c:v>6.8</c:v>
                      </c:pt>
                      <c:pt idx="4" formatCode="#,##0">
                        <c:v>1.1000000000000001</c:v>
                      </c:pt>
                      <c:pt idx="5" formatCode="#,##0">
                        <c:v>0.2</c:v>
                      </c:pt>
                      <c:pt idx="6" formatCode="#,##0">
                        <c:v>0.4</c:v>
                      </c:pt>
                      <c:pt idx="7" formatCode="#,##0">
                        <c:v>13.9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3-FB9F-4A5E-90EA-BBDF5B5F4542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Лист1!$F$1</c15:sqref>
                        </c15:formulaRef>
                      </c:ext>
                    </c:extLst>
                    <c:strCache>
                      <c:ptCount val="1"/>
                      <c:pt idx="0">
                        <c:v>Сибирский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5-FB9F-4A5E-90EA-BBDF5B5F454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7-FB9F-4A5E-90EA-BBDF5B5F454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9-FB9F-4A5E-90EA-BBDF5B5F4542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B-FB9F-4A5E-90EA-BBDF5B5F4542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D-FB9F-4A5E-90EA-BBDF5B5F4542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F-FB9F-4A5E-90EA-BBDF5B5F4542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1-FB9F-4A5E-90EA-BBDF5B5F4542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3-FB9F-4A5E-90EA-BBDF5B5F4542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Лист1!$F$2:$F$9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223.2</c:v>
                      </c:pt>
                      <c:pt idx="1">
                        <c:v>0.7</c:v>
                      </c:pt>
                      <c:pt idx="2">
                        <c:v>3.8</c:v>
                      </c:pt>
                      <c:pt idx="3">
                        <c:v>15.3</c:v>
                      </c:pt>
                      <c:pt idx="4">
                        <c:v>33.200000000000003</c:v>
                      </c:pt>
                      <c:pt idx="5">
                        <c:v>0.1</c:v>
                      </c:pt>
                      <c:pt idx="6">
                        <c:v>22.1</c:v>
                      </c:pt>
                      <c:pt idx="7">
                        <c:v>73.2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54-FB9F-4A5E-90EA-BBDF5B5F4542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Лист1!$G$1</c15:sqref>
                        </c15:formulaRef>
                      </c:ext>
                    </c:extLst>
                    <c:strCache>
                      <c:ptCount val="1"/>
                      <c:pt idx="0">
                        <c:v>Уральский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6-FB9F-4A5E-90EA-BBDF5B5F454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8-FB9F-4A5E-90EA-BBDF5B5F454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A-FB9F-4A5E-90EA-BBDF5B5F4542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C-FB9F-4A5E-90EA-BBDF5B5F4542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E-FB9F-4A5E-90EA-BBDF5B5F4542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0-FB9F-4A5E-90EA-BBDF5B5F4542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2-FB9F-4A5E-90EA-BBDF5B5F4542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4-FB9F-4A5E-90EA-BBDF5B5F4542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Лист1!$G$2:$G$9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101.2</c:v>
                      </c:pt>
                      <c:pt idx="1">
                        <c:v>0.1</c:v>
                      </c:pt>
                      <c:pt idx="2">
                        <c:v>7.2</c:v>
                      </c:pt>
                      <c:pt idx="3">
                        <c:v>12.8</c:v>
                      </c:pt>
                      <c:pt idx="4">
                        <c:v>24.8</c:v>
                      </c:pt>
                      <c:pt idx="5">
                        <c:v>0.1</c:v>
                      </c:pt>
                      <c:pt idx="6">
                        <c:v>7.8</c:v>
                      </c:pt>
                      <c:pt idx="7">
                        <c:v>49.6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65-FB9F-4A5E-90EA-BBDF5B5F4542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Лист1!$H$1</c15:sqref>
                        </c15:formulaRef>
                      </c:ext>
                    </c:extLst>
                    <c:strCache>
                      <c:ptCount val="1"/>
                      <c:pt idx="0">
                        <c:v>Южный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7-FB9F-4A5E-90EA-BBDF5B5F454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9-FB9F-4A5E-90EA-BBDF5B5F454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B-FB9F-4A5E-90EA-BBDF5B5F4542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D-FB9F-4A5E-90EA-BBDF5B5F4542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F-FB9F-4A5E-90EA-BBDF5B5F4542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1-FB9F-4A5E-90EA-BBDF5B5F4542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3-FB9F-4A5E-90EA-BBDF5B5F4542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5-FB9F-4A5E-90EA-BBDF5B5F4542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Лист1!$H$2:$H$9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105</c:v>
                      </c:pt>
                      <c:pt idx="1">
                        <c:v>1.5</c:v>
                      </c:pt>
                      <c:pt idx="2">
                        <c:v>9.6</c:v>
                      </c:pt>
                      <c:pt idx="3">
                        <c:v>15.3</c:v>
                      </c:pt>
                      <c:pt idx="4">
                        <c:v>8.1999999999999993</c:v>
                      </c:pt>
                      <c:pt idx="5">
                        <c:v>5.3</c:v>
                      </c:pt>
                      <c:pt idx="6">
                        <c:v>10.5</c:v>
                      </c:pt>
                      <c:pt idx="7">
                        <c:v>78.5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76-FB9F-4A5E-90EA-BBDF5B5F4542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Лист1!$I$1</c15:sqref>
                        </c15:formulaRef>
                      </c:ext>
                    </c:extLst>
                    <c:strCache>
                      <c:ptCount val="1"/>
                      <c:pt idx="0">
                        <c:v>Дальневосточный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8-FB9F-4A5E-90EA-BBDF5B5F454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A-FB9F-4A5E-90EA-BBDF5B5F454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C-FB9F-4A5E-90EA-BBDF5B5F4542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E-FB9F-4A5E-90EA-BBDF5B5F4542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0-FB9F-4A5E-90EA-BBDF5B5F4542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2-FB9F-4A5E-90EA-BBDF5B5F4542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4-FB9F-4A5E-90EA-BBDF5B5F4542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6-FB9F-4A5E-90EA-BBDF5B5F4542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Лист1!$I$2:$I$9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15.7</c:v>
                      </c:pt>
                      <c:pt idx="1">
                        <c:v>0</c:v>
                      </c:pt>
                      <c:pt idx="2">
                        <c:v>0.3</c:v>
                      </c:pt>
                      <c:pt idx="3">
                        <c:v>0.1</c:v>
                      </c:pt>
                      <c:pt idx="4">
                        <c:v>3.8</c:v>
                      </c:pt>
                      <c:pt idx="6">
                        <c:v>0.1</c:v>
                      </c:pt>
                      <c:pt idx="7">
                        <c:v>11.7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87-FB9F-4A5E-90EA-BBDF5B5F4542}"/>
                  </c:ext>
                </c:extLst>
              </c15:ser>
            </c15:filteredPieSeries>
          </c:ext>
        </c:extLst>
      </c:pieChart>
      <c:spPr>
        <a:noFill/>
        <a:ln w="1905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accent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893287037037036"/>
          <c:y val="9.40740740740740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311634259259259"/>
          <c:y val="0.39613935185185184"/>
          <c:w val="0.49129814814814815"/>
          <c:h val="0.49129814814814815"/>
        </c:manualLayout>
      </c:layout>
      <c:pieChart>
        <c:varyColors val="1"/>
        <c:ser>
          <c:idx val="4"/>
          <c:order val="4"/>
          <c:tx>
            <c:strRef>
              <c:f>Лист1!$F$1</c:f>
              <c:strCache>
                <c:ptCount val="1"/>
                <c:pt idx="0">
                  <c:v>Сибирский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45-3402-4A6C-97AB-8783E8C887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47-3402-4A6C-97AB-8783E8C887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49-3402-4A6C-97AB-8783E8C887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4B-3402-4A6C-97AB-8783E8C887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4D-3402-4A6C-97AB-8783E8C887B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4F-3402-4A6C-97AB-8783E8C887B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51-3402-4A6C-97AB-8783E8C887B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53-3402-4A6C-97AB-8783E8C887B5}"/>
              </c:ext>
            </c:extLst>
          </c:dPt>
          <c:dLbls>
            <c:dLbl>
              <c:idx val="0"/>
              <c:layout>
                <c:manualLayout>
                  <c:x val="3.9730555555555554E-2"/>
                  <c:y val="-3.0988425925925926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5-3402-4A6C-97AB-8783E8C887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099166666666666"/>
                  <c:y val="4.4657407407407406E-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B-3402-4A6C-97AB-8783E8C887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7570370370370364E-2"/>
                  <c:y val="-1.7948611111111165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D-3402-4A6C-97AB-8783E8C887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4909722222222216E-2"/>
                  <c:y val="-5.5123611111111109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F-3402-4A6C-97AB-8783E8C887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7542592592592592E-2"/>
                  <c:y val="-0.1117046296296296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1-3402-4A6C-97AB-8783E8C887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3.6169907407407297E-2"/>
                  <c:y val="-2.6857870370370369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3-3402-4A6C-97AB-8783E8C887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20.1</c:v>
                </c:pt>
                <c:pt idx="1">
                  <c:v>20.2</c:v>
                </c:pt>
                <c:pt idx="2">
                  <c:v>20.3</c:v>
                </c:pt>
                <c:pt idx="3">
                  <c:v>20.4</c:v>
                </c:pt>
                <c:pt idx="4">
                  <c:v>20.5</c:v>
                </c:pt>
                <c:pt idx="5">
                  <c:v>20.6</c:v>
                </c:pt>
                <c:pt idx="6">
                  <c:v>22.1</c:v>
                </c:pt>
                <c:pt idx="7">
                  <c:v>22.2</c:v>
                </c:pt>
              </c:strCache>
            </c:strRef>
          </c:cat>
          <c:val>
            <c:numRef>
              <c:f>Лист1!$F$2:$F$9</c:f>
              <c:numCache>
                <c:formatCode>#,##0</c:formatCode>
                <c:ptCount val="8"/>
                <c:pt idx="0">
                  <c:v>223.2</c:v>
                </c:pt>
                <c:pt idx="1">
                  <c:v>0.7</c:v>
                </c:pt>
                <c:pt idx="2">
                  <c:v>3.8</c:v>
                </c:pt>
                <c:pt idx="3">
                  <c:v>15.3</c:v>
                </c:pt>
                <c:pt idx="4">
                  <c:v>33.200000000000003</c:v>
                </c:pt>
                <c:pt idx="5">
                  <c:v>0.1</c:v>
                </c:pt>
                <c:pt idx="6">
                  <c:v>22.1</c:v>
                </c:pt>
                <c:pt idx="7">
                  <c:v>73.2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54-3402-4A6C-97AB-8783E8C88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3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Приволжский</c:v>
                      </c:pt>
                    </c:strCache>
                  </c:strRef>
                </c:tx>
                <c:spPr>
                  <a:ln w="6350">
                    <a:solidFill>
                      <a:schemeClr val="bg1"/>
                    </a:solidFill>
                  </a:ln>
                </c:spPr>
                <c:dPt>
                  <c:idx val="0"/>
                  <c:bubble3D val="0"/>
                  <c:spPr>
                    <a:solidFill>
                      <a:schemeClr val="accent1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1-3402-4A6C-97AB-8783E8C887B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3-3402-4A6C-97AB-8783E8C887B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5-3402-4A6C-97AB-8783E8C887B5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7-3402-4A6C-97AB-8783E8C887B5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9-3402-4A6C-97AB-8783E8C887B5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B-3402-4A6C-97AB-8783E8C887B5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D-3402-4A6C-97AB-8783E8C887B5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F-3402-4A6C-97AB-8783E8C887B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419305555555566"/>
                        <c:y val="-0.44097222222222221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1-3402-4A6C-97AB-8783E8C887B5}"/>
                      </c:ext>
                      <c:ext uri="{CE6537A1-D6FC-4f65-9D91-7224C49458BB}"/>
                    </c:extLst>
                  </c:dLbl>
                  <c:dLbl>
                    <c:idx val="1"/>
                    <c:layout>
                      <c:manualLayout>
                        <c:x val="-1.1759259259259259E-2"/>
                        <c:y val="0.23518518518518519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3-3402-4A6C-97AB-8783E8C887B5}"/>
                      </c:ext>
                      <c:ext uri="{CE6537A1-D6FC-4f65-9D91-7224C49458BB}"/>
                    </c:extLst>
                  </c:dLbl>
                  <c:dLbl>
                    <c:idx val="2"/>
                    <c:layout>
                      <c:manualLayout>
                        <c:x val="-5.3582870370370371E-2"/>
                        <c:y val="0.10583333333333322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5-3402-4A6C-97AB-8783E8C887B5}"/>
                      </c:ext>
                      <c:ext uri="{CE6537A1-D6FC-4f65-9D91-7224C49458BB}"/>
                    </c:extLst>
                  </c:dLbl>
                  <c:dLbl>
                    <c:idx val="3"/>
                    <c:layout>
                      <c:manualLayout>
                        <c:x val="-5.7061574074074077E-2"/>
                        <c:y val="5.8796296296296296E-3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7-3402-4A6C-97AB-8783E8C887B5}"/>
                      </c:ext>
                      <c:ext uri="{CE6537A1-D6FC-4f65-9D91-7224C49458BB}"/>
                    </c:extLst>
                  </c:dLbl>
                  <c:dLbl>
                    <c:idx val="4"/>
                    <c:layout>
                      <c:manualLayout>
                        <c:x val="-7.8162962962962962E-2"/>
                        <c:y val="-5.2916666666666667E-2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9-3402-4A6C-97AB-8783E8C887B5}"/>
                      </c:ext>
                      <c:ext uri="{CE6537A1-D6FC-4f65-9D91-7224C49458BB}"/>
                    </c:extLst>
                  </c:dLbl>
                  <c:dLbl>
                    <c:idx val="5"/>
                    <c:layout>
                      <c:manualLayout>
                        <c:x val="-7.1693518518518518E-2"/>
                        <c:y val="-0.17050925925925928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B-3402-4A6C-97AB-8783E8C887B5}"/>
                      </c:ext>
                      <c:ext uri="{CE6537A1-D6FC-4f65-9D91-7224C49458BB}"/>
                    </c:extLst>
                  </c:dLbl>
                  <c:dLbl>
                    <c:idx val="6"/>
                    <c:layout>
                      <c:manualLayout>
                        <c:x val="0.11171296296296296"/>
                        <c:y val="-0.20578703703703707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D-3402-4A6C-97AB-8783E8C887B5}"/>
                      </c:ext>
                      <c:ext uri="{CE6537A1-D6FC-4f65-9D91-7224C49458BB}"/>
                    </c:extLst>
                  </c:dLbl>
                  <c:dLbl>
                    <c:idx val="7"/>
                    <c:layout>
                      <c:manualLayout>
                        <c:x val="0.29398148148148145"/>
                        <c:y val="-9.4074074074074102E-2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F-3402-4A6C-97AB-8783E8C887B5}"/>
                      </c:ex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1"/>
                  <c:showVal val="0"/>
                  <c:showCatName val="1"/>
                  <c:showSerName val="0"/>
                  <c:showPercent val="1"/>
                  <c:showBubbleSize val="0"/>
                  <c:separator>
</c:separator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Лист1!$B$2:$B$9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1284.0999999999999</c:v>
                      </c:pt>
                      <c:pt idx="1">
                        <c:v>43.1</c:v>
                      </c:pt>
                      <c:pt idx="2">
                        <c:v>15.1</c:v>
                      </c:pt>
                      <c:pt idx="3">
                        <c:v>60.1</c:v>
                      </c:pt>
                      <c:pt idx="4">
                        <c:v>60.1</c:v>
                      </c:pt>
                      <c:pt idx="5">
                        <c:v>1.9</c:v>
                      </c:pt>
                      <c:pt idx="6">
                        <c:v>32.6</c:v>
                      </c:pt>
                      <c:pt idx="7">
                        <c:v>221.2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0-3402-4A6C-97AB-8783E8C887B5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Северо-Западный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2-3402-4A6C-97AB-8783E8C887B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4-3402-4A6C-97AB-8783E8C887B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6-3402-4A6C-97AB-8783E8C887B5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8-3402-4A6C-97AB-8783E8C887B5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A-3402-4A6C-97AB-8783E8C887B5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C-3402-4A6C-97AB-8783E8C887B5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E-3402-4A6C-97AB-8783E8C887B5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0-3402-4A6C-97AB-8783E8C887B5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1"/>
                  <c:showVal val="0"/>
                  <c:showCatName val="1"/>
                  <c:showSerName val="0"/>
                  <c:showPercent val="1"/>
                  <c:showBubbleSize val="0"/>
                  <c:separator>
</c:separator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Лист1!$C$2:$C$9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550.1</c:v>
                      </c:pt>
                      <c:pt idx="1">
                        <c:v>0.1</c:v>
                      </c:pt>
                      <c:pt idx="2">
                        <c:v>22.8</c:v>
                      </c:pt>
                      <c:pt idx="3">
                        <c:v>42.1</c:v>
                      </c:pt>
                      <c:pt idx="4">
                        <c:v>38.5</c:v>
                      </c:pt>
                      <c:pt idx="5">
                        <c:v>0.2</c:v>
                      </c:pt>
                      <c:pt idx="6">
                        <c:v>32.5</c:v>
                      </c:pt>
                      <c:pt idx="7">
                        <c:v>103.3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1-3402-4A6C-97AB-8783E8C887B5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Центральный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3-3402-4A6C-97AB-8783E8C887B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5-3402-4A6C-97AB-8783E8C887B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7-3402-4A6C-97AB-8783E8C887B5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9-3402-4A6C-97AB-8783E8C887B5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B-3402-4A6C-97AB-8783E8C887B5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D-3402-4A6C-97AB-8783E8C887B5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F-3402-4A6C-97AB-8783E8C887B5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1-3402-4A6C-97AB-8783E8C887B5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455.1</c:v>
                      </c:pt>
                      <c:pt idx="1">
                        <c:v>43.7</c:v>
                      </c:pt>
                      <c:pt idx="2">
                        <c:v>85.1</c:v>
                      </c:pt>
                      <c:pt idx="3">
                        <c:v>117.4</c:v>
                      </c:pt>
                      <c:pt idx="4">
                        <c:v>67.599999999999994</c:v>
                      </c:pt>
                      <c:pt idx="5">
                        <c:v>10.9</c:v>
                      </c:pt>
                      <c:pt idx="6">
                        <c:v>55.8</c:v>
                      </c:pt>
                      <c:pt idx="7">
                        <c:v>471.9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2-3402-4A6C-97AB-8783E8C887B5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  <c:pt idx="0">
                        <c:v>Северо-Кавказский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4-3402-4A6C-97AB-8783E8C887B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6-3402-4A6C-97AB-8783E8C887B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8-3402-4A6C-97AB-8783E8C887B5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A-3402-4A6C-97AB-8783E8C887B5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C-3402-4A6C-97AB-8783E8C887B5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E-3402-4A6C-97AB-8783E8C887B5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0-3402-4A6C-97AB-8783E8C887B5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2-3402-4A6C-97AB-8783E8C887B5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Лист1!$E$2:$E$9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#,##0">
                        <c:v>119.1</c:v>
                      </c:pt>
                      <c:pt idx="1">
                        <c:v>0</c:v>
                      </c:pt>
                      <c:pt idx="2" formatCode="#,##0">
                        <c:v>0.2</c:v>
                      </c:pt>
                      <c:pt idx="3" formatCode="#,##0">
                        <c:v>6.8</c:v>
                      </c:pt>
                      <c:pt idx="4" formatCode="#,##0">
                        <c:v>1.1000000000000001</c:v>
                      </c:pt>
                      <c:pt idx="5" formatCode="#,##0">
                        <c:v>0.2</c:v>
                      </c:pt>
                      <c:pt idx="6" formatCode="#,##0">
                        <c:v>0.4</c:v>
                      </c:pt>
                      <c:pt idx="7" formatCode="#,##0">
                        <c:v>13.9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3-3402-4A6C-97AB-8783E8C887B5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Лист1!$G$1</c15:sqref>
                        </c15:formulaRef>
                      </c:ext>
                    </c:extLst>
                    <c:strCache>
                      <c:ptCount val="1"/>
                      <c:pt idx="0">
                        <c:v>Уральский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6-3402-4A6C-97AB-8783E8C887B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8-3402-4A6C-97AB-8783E8C887B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A-3402-4A6C-97AB-8783E8C887B5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C-3402-4A6C-97AB-8783E8C887B5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E-3402-4A6C-97AB-8783E8C887B5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0-3402-4A6C-97AB-8783E8C887B5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2-3402-4A6C-97AB-8783E8C887B5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4-3402-4A6C-97AB-8783E8C887B5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Лист1!$G$2:$G$9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101.2</c:v>
                      </c:pt>
                      <c:pt idx="1">
                        <c:v>0.1</c:v>
                      </c:pt>
                      <c:pt idx="2">
                        <c:v>7.2</c:v>
                      </c:pt>
                      <c:pt idx="3">
                        <c:v>12.8</c:v>
                      </c:pt>
                      <c:pt idx="4">
                        <c:v>24.8</c:v>
                      </c:pt>
                      <c:pt idx="5">
                        <c:v>0.1</c:v>
                      </c:pt>
                      <c:pt idx="6">
                        <c:v>7.8</c:v>
                      </c:pt>
                      <c:pt idx="7">
                        <c:v>49.6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65-3402-4A6C-97AB-8783E8C887B5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Лист1!$H$1</c15:sqref>
                        </c15:formulaRef>
                      </c:ext>
                    </c:extLst>
                    <c:strCache>
                      <c:ptCount val="1"/>
                      <c:pt idx="0">
                        <c:v>Южный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7-3402-4A6C-97AB-8783E8C887B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9-3402-4A6C-97AB-8783E8C887B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B-3402-4A6C-97AB-8783E8C887B5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D-3402-4A6C-97AB-8783E8C887B5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F-3402-4A6C-97AB-8783E8C887B5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1-3402-4A6C-97AB-8783E8C887B5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3-3402-4A6C-97AB-8783E8C887B5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5-3402-4A6C-97AB-8783E8C887B5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Лист1!$H$2:$H$9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105</c:v>
                      </c:pt>
                      <c:pt idx="1">
                        <c:v>1.5</c:v>
                      </c:pt>
                      <c:pt idx="2">
                        <c:v>9.6</c:v>
                      </c:pt>
                      <c:pt idx="3">
                        <c:v>15.3</c:v>
                      </c:pt>
                      <c:pt idx="4">
                        <c:v>8.1999999999999993</c:v>
                      </c:pt>
                      <c:pt idx="5">
                        <c:v>5.3</c:v>
                      </c:pt>
                      <c:pt idx="6">
                        <c:v>10.5</c:v>
                      </c:pt>
                      <c:pt idx="7">
                        <c:v>78.5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76-3402-4A6C-97AB-8783E8C887B5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Лист1!$I$1</c15:sqref>
                        </c15:formulaRef>
                      </c:ext>
                    </c:extLst>
                    <c:strCache>
                      <c:ptCount val="1"/>
                      <c:pt idx="0">
                        <c:v>Дальневосточный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8-3402-4A6C-97AB-8783E8C887B5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A-3402-4A6C-97AB-8783E8C887B5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C-3402-4A6C-97AB-8783E8C887B5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E-3402-4A6C-97AB-8783E8C887B5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0-3402-4A6C-97AB-8783E8C887B5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2-3402-4A6C-97AB-8783E8C887B5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4-3402-4A6C-97AB-8783E8C887B5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6-3402-4A6C-97AB-8783E8C887B5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Лист1!$I$2:$I$9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15.7</c:v>
                      </c:pt>
                      <c:pt idx="1">
                        <c:v>0</c:v>
                      </c:pt>
                      <c:pt idx="2">
                        <c:v>0.3</c:v>
                      </c:pt>
                      <c:pt idx="3">
                        <c:v>0.1</c:v>
                      </c:pt>
                      <c:pt idx="4">
                        <c:v>3.8</c:v>
                      </c:pt>
                      <c:pt idx="6">
                        <c:v>0.1</c:v>
                      </c:pt>
                      <c:pt idx="7">
                        <c:v>11.7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87-3402-4A6C-97AB-8783E8C887B5}"/>
                  </c:ext>
                </c:extLst>
              </c15:ser>
            </c15:filteredPieSeries>
          </c:ext>
        </c:extLst>
      </c:pieChart>
      <c:spPr>
        <a:noFill/>
        <a:ln w="1905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accent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1E3-4E65-9FD7-6906824A2C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4192</c:v>
                </c:pt>
                <c:pt idx="1">
                  <c:v>5351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E3-4E65-9FD7-6906824A2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1029291216"/>
        <c:axId val="1029286864"/>
      </c:barChart>
      <c:catAx>
        <c:axId val="102929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9286864"/>
        <c:crosses val="autoZero"/>
        <c:auto val="1"/>
        <c:lblAlgn val="ctr"/>
        <c:lblOffset val="100"/>
        <c:noMultiLvlLbl val="0"/>
      </c:catAx>
      <c:valAx>
        <c:axId val="1029286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2929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accent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72199074074074"/>
          <c:y val="9.40740740740740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311634259259259"/>
          <c:y val="0.39613935185185184"/>
          <c:w val="0.49129814814814815"/>
          <c:h val="0.49129814814814815"/>
        </c:manualLayout>
      </c:layout>
      <c:pieChart>
        <c:varyColors val="1"/>
        <c:ser>
          <c:idx val="5"/>
          <c:order val="5"/>
          <c:tx>
            <c:strRef>
              <c:f>Лист1!$G$1</c:f>
              <c:strCache>
                <c:ptCount val="1"/>
                <c:pt idx="0">
                  <c:v>Уральский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56-1888-4854-A17F-B6EF691996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58-1888-4854-A17F-B6EF691996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5A-1888-4854-A17F-B6EF691996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5C-1888-4854-A17F-B6EF6919964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5E-1888-4854-A17F-B6EF6919964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60-1888-4854-A17F-B6EF6919964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62-1888-4854-A17F-B6EF6919964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64-1888-4854-A17F-B6EF6919964D}"/>
              </c:ext>
            </c:extLst>
          </c:dPt>
          <c:dLbls>
            <c:dLbl>
              <c:idx val="0"/>
              <c:layout>
                <c:manualLayout>
                  <c:x val="3.7789814814814818E-2"/>
                  <c:y val="-1.2810185185185186E-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6-1888-4854-A17F-B6EF691996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972222222222222E-2"/>
                  <c:y val="8.6981944444444445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8-1888-4854-A17F-B6EF691996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590787037037038"/>
                  <c:y val="-4.3172222222222223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A-1888-4854-A17F-B6EF691996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6151157407407414E-2"/>
                  <c:y val="-2.282175925925926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C-1888-4854-A17F-B6EF691996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1516319444444445"/>
                  <c:y val="1.5075925925925927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E-1888-4854-A17F-B6EF691996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8037499999999996E-2"/>
                  <c:y val="-2.1237962962962962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0-1888-4854-A17F-B6EF691996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4792361111111113E-2"/>
                  <c:y val="-8.200972222222222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2-1888-4854-A17F-B6EF691996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1420833333333333E-2"/>
                  <c:y val="-4.7714814814814814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4-1888-4854-A17F-B6EF691996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20.1</c:v>
                </c:pt>
                <c:pt idx="1">
                  <c:v>20.2</c:v>
                </c:pt>
                <c:pt idx="2">
                  <c:v>20.3</c:v>
                </c:pt>
                <c:pt idx="3">
                  <c:v>20.4</c:v>
                </c:pt>
                <c:pt idx="4">
                  <c:v>20.5</c:v>
                </c:pt>
                <c:pt idx="5">
                  <c:v>20.6</c:v>
                </c:pt>
                <c:pt idx="6">
                  <c:v>22.1</c:v>
                </c:pt>
                <c:pt idx="7">
                  <c:v>22.2</c:v>
                </c:pt>
              </c:strCache>
            </c:strRef>
          </c:cat>
          <c:val>
            <c:numRef>
              <c:f>Лист1!$G$2:$G$9</c:f>
              <c:numCache>
                <c:formatCode>#,##0</c:formatCode>
                <c:ptCount val="8"/>
                <c:pt idx="0">
                  <c:v>101.2</c:v>
                </c:pt>
                <c:pt idx="1">
                  <c:v>0.1</c:v>
                </c:pt>
                <c:pt idx="2">
                  <c:v>7.2</c:v>
                </c:pt>
                <c:pt idx="3">
                  <c:v>12.8</c:v>
                </c:pt>
                <c:pt idx="4">
                  <c:v>24.8</c:v>
                </c:pt>
                <c:pt idx="5">
                  <c:v>0.1</c:v>
                </c:pt>
                <c:pt idx="6">
                  <c:v>7.8</c:v>
                </c:pt>
                <c:pt idx="7">
                  <c:v>49.6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65-1888-4854-A17F-B6EF69199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5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Приволжский</c:v>
                      </c:pt>
                    </c:strCache>
                  </c:strRef>
                </c:tx>
                <c:spPr>
                  <a:ln w="6350">
                    <a:solidFill>
                      <a:schemeClr val="bg1"/>
                    </a:solidFill>
                  </a:ln>
                </c:spPr>
                <c:dPt>
                  <c:idx val="0"/>
                  <c:bubble3D val="0"/>
                  <c:spPr>
                    <a:solidFill>
                      <a:schemeClr val="accent1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1-1888-4854-A17F-B6EF6919964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3-1888-4854-A17F-B6EF6919964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5-1888-4854-A17F-B6EF6919964D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7-1888-4854-A17F-B6EF6919964D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9-1888-4854-A17F-B6EF6919964D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B-1888-4854-A17F-B6EF6919964D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D-1888-4854-A17F-B6EF6919964D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F-1888-4854-A17F-B6EF6919964D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419305555555566"/>
                        <c:y val="-0.44097222222222221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1-1888-4854-A17F-B6EF6919964D}"/>
                      </c:ext>
                      <c:ext uri="{CE6537A1-D6FC-4f65-9D91-7224C49458BB}"/>
                    </c:extLst>
                  </c:dLbl>
                  <c:dLbl>
                    <c:idx val="1"/>
                    <c:layout>
                      <c:manualLayout>
                        <c:x val="-1.1759259259259259E-2"/>
                        <c:y val="0.23518518518518519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3-1888-4854-A17F-B6EF6919964D}"/>
                      </c:ext>
                      <c:ext uri="{CE6537A1-D6FC-4f65-9D91-7224C49458BB}"/>
                    </c:extLst>
                  </c:dLbl>
                  <c:dLbl>
                    <c:idx val="2"/>
                    <c:layout>
                      <c:manualLayout>
                        <c:x val="-5.3582870370370371E-2"/>
                        <c:y val="0.10583333333333322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5-1888-4854-A17F-B6EF6919964D}"/>
                      </c:ext>
                      <c:ext uri="{CE6537A1-D6FC-4f65-9D91-7224C49458BB}"/>
                    </c:extLst>
                  </c:dLbl>
                  <c:dLbl>
                    <c:idx val="3"/>
                    <c:layout>
                      <c:manualLayout>
                        <c:x val="-5.7061574074074077E-2"/>
                        <c:y val="5.8796296296296296E-3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7-1888-4854-A17F-B6EF6919964D}"/>
                      </c:ext>
                      <c:ext uri="{CE6537A1-D6FC-4f65-9D91-7224C49458BB}"/>
                    </c:extLst>
                  </c:dLbl>
                  <c:dLbl>
                    <c:idx val="4"/>
                    <c:layout>
                      <c:manualLayout>
                        <c:x val="-7.8162962962962962E-2"/>
                        <c:y val="-5.2916666666666667E-2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9-1888-4854-A17F-B6EF6919964D}"/>
                      </c:ext>
                      <c:ext uri="{CE6537A1-D6FC-4f65-9D91-7224C49458BB}"/>
                    </c:extLst>
                  </c:dLbl>
                  <c:dLbl>
                    <c:idx val="5"/>
                    <c:layout>
                      <c:manualLayout>
                        <c:x val="-7.1693518518518518E-2"/>
                        <c:y val="-0.17050925925925928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B-1888-4854-A17F-B6EF6919964D}"/>
                      </c:ext>
                      <c:ext uri="{CE6537A1-D6FC-4f65-9D91-7224C49458BB}"/>
                    </c:extLst>
                  </c:dLbl>
                  <c:dLbl>
                    <c:idx val="6"/>
                    <c:layout>
                      <c:manualLayout>
                        <c:x val="0.11171296296296296"/>
                        <c:y val="-0.20578703703703707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D-1888-4854-A17F-B6EF6919964D}"/>
                      </c:ext>
                      <c:ext uri="{CE6537A1-D6FC-4f65-9D91-7224C49458BB}"/>
                    </c:extLst>
                  </c:dLbl>
                  <c:dLbl>
                    <c:idx val="7"/>
                    <c:layout>
                      <c:manualLayout>
                        <c:x val="0.29398148148148145"/>
                        <c:y val="-9.4074074074074102E-2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F-1888-4854-A17F-B6EF6919964D}"/>
                      </c:ex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1"/>
                  <c:showVal val="0"/>
                  <c:showCatName val="1"/>
                  <c:showSerName val="0"/>
                  <c:showPercent val="1"/>
                  <c:showBubbleSize val="0"/>
                  <c:separator>
</c:separator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Лист1!$B$2:$B$9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1284.0999999999999</c:v>
                      </c:pt>
                      <c:pt idx="1">
                        <c:v>43.1</c:v>
                      </c:pt>
                      <c:pt idx="2">
                        <c:v>15.1</c:v>
                      </c:pt>
                      <c:pt idx="3">
                        <c:v>60.1</c:v>
                      </c:pt>
                      <c:pt idx="4">
                        <c:v>60.1</c:v>
                      </c:pt>
                      <c:pt idx="5">
                        <c:v>1.9</c:v>
                      </c:pt>
                      <c:pt idx="6">
                        <c:v>32.6</c:v>
                      </c:pt>
                      <c:pt idx="7">
                        <c:v>221.2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0-1888-4854-A17F-B6EF6919964D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Северо-Западный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2-1888-4854-A17F-B6EF6919964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4-1888-4854-A17F-B6EF6919964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6-1888-4854-A17F-B6EF6919964D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8-1888-4854-A17F-B6EF6919964D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A-1888-4854-A17F-B6EF6919964D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C-1888-4854-A17F-B6EF6919964D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E-1888-4854-A17F-B6EF6919964D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0-1888-4854-A17F-B6EF6919964D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1"/>
                  <c:showVal val="0"/>
                  <c:showCatName val="1"/>
                  <c:showSerName val="0"/>
                  <c:showPercent val="1"/>
                  <c:showBubbleSize val="0"/>
                  <c:separator>
</c:separator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Лист1!$C$2:$C$9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550.1</c:v>
                      </c:pt>
                      <c:pt idx="1">
                        <c:v>0.1</c:v>
                      </c:pt>
                      <c:pt idx="2">
                        <c:v>22.8</c:v>
                      </c:pt>
                      <c:pt idx="3">
                        <c:v>42.1</c:v>
                      </c:pt>
                      <c:pt idx="4">
                        <c:v>38.5</c:v>
                      </c:pt>
                      <c:pt idx="5">
                        <c:v>0.2</c:v>
                      </c:pt>
                      <c:pt idx="6">
                        <c:v>32.5</c:v>
                      </c:pt>
                      <c:pt idx="7">
                        <c:v>103.3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1-1888-4854-A17F-B6EF6919964D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Центральный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3-1888-4854-A17F-B6EF6919964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5-1888-4854-A17F-B6EF6919964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7-1888-4854-A17F-B6EF6919964D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9-1888-4854-A17F-B6EF6919964D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B-1888-4854-A17F-B6EF6919964D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D-1888-4854-A17F-B6EF6919964D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F-1888-4854-A17F-B6EF6919964D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1-1888-4854-A17F-B6EF6919964D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455.1</c:v>
                      </c:pt>
                      <c:pt idx="1">
                        <c:v>43.7</c:v>
                      </c:pt>
                      <c:pt idx="2">
                        <c:v>85.1</c:v>
                      </c:pt>
                      <c:pt idx="3">
                        <c:v>117.4</c:v>
                      </c:pt>
                      <c:pt idx="4">
                        <c:v>67.599999999999994</c:v>
                      </c:pt>
                      <c:pt idx="5">
                        <c:v>10.9</c:v>
                      </c:pt>
                      <c:pt idx="6">
                        <c:v>55.8</c:v>
                      </c:pt>
                      <c:pt idx="7">
                        <c:v>471.9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2-1888-4854-A17F-B6EF6919964D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  <c:pt idx="0">
                        <c:v>Северо-Кавказский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4-1888-4854-A17F-B6EF6919964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6-1888-4854-A17F-B6EF6919964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8-1888-4854-A17F-B6EF6919964D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A-1888-4854-A17F-B6EF6919964D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C-1888-4854-A17F-B6EF6919964D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E-1888-4854-A17F-B6EF6919964D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0-1888-4854-A17F-B6EF6919964D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2-1888-4854-A17F-B6EF6919964D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Лист1!$E$2:$E$9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#,##0">
                        <c:v>119.1</c:v>
                      </c:pt>
                      <c:pt idx="1">
                        <c:v>0</c:v>
                      </c:pt>
                      <c:pt idx="2" formatCode="#,##0">
                        <c:v>0.2</c:v>
                      </c:pt>
                      <c:pt idx="3" formatCode="#,##0">
                        <c:v>6.8</c:v>
                      </c:pt>
                      <c:pt idx="4" formatCode="#,##0">
                        <c:v>1.1000000000000001</c:v>
                      </c:pt>
                      <c:pt idx="5" formatCode="#,##0">
                        <c:v>0.2</c:v>
                      </c:pt>
                      <c:pt idx="6" formatCode="#,##0">
                        <c:v>0.4</c:v>
                      </c:pt>
                      <c:pt idx="7" formatCode="#,##0">
                        <c:v>13.9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3-1888-4854-A17F-B6EF6919964D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Лист1!$F$1</c15:sqref>
                        </c15:formulaRef>
                      </c:ext>
                    </c:extLst>
                    <c:strCache>
                      <c:ptCount val="1"/>
                      <c:pt idx="0">
                        <c:v>Сибирский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5-1888-4854-A17F-B6EF6919964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7-1888-4854-A17F-B6EF6919964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9-1888-4854-A17F-B6EF6919964D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B-1888-4854-A17F-B6EF6919964D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D-1888-4854-A17F-B6EF6919964D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F-1888-4854-A17F-B6EF6919964D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1-1888-4854-A17F-B6EF6919964D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3-1888-4854-A17F-B6EF6919964D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Лист1!$F$2:$F$9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223.2</c:v>
                      </c:pt>
                      <c:pt idx="1">
                        <c:v>0.7</c:v>
                      </c:pt>
                      <c:pt idx="2">
                        <c:v>3.8</c:v>
                      </c:pt>
                      <c:pt idx="3">
                        <c:v>15.3</c:v>
                      </c:pt>
                      <c:pt idx="4">
                        <c:v>33.200000000000003</c:v>
                      </c:pt>
                      <c:pt idx="5">
                        <c:v>0.1</c:v>
                      </c:pt>
                      <c:pt idx="6">
                        <c:v>22.1</c:v>
                      </c:pt>
                      <c:pt idx="7">
                        <c:v>73.2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54-1888-4854-A17F-B6EF6919964D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Лист1!$H$1</c15:sqref>
                        </c15:formulaRef>
                      </c:ext>
                    </c:extLst>
                    <c:strCache>
                      <c:ptCount val="1"/>
                      <c:pt idx="0">
                        <c:v>Южный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7-1888-4854-A17F-B6EF6919964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9-1888-4854-A17F-B6EF6919964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B-1888-4854-A17F-B6EF6919964D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D-1888-4854-A17F-B6EF6919964D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F-1888-4854-A17F-B6EF6919964D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1-1888-4854-A17F-B6EF6919964D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3-1888-4854-A17F-B6EF6919964D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5-1888-4854-A17F-B6EF6919964D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Лист1!$H$2:$H$9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105</c:v>
                      </c:pt>
                      <c:pt idx="1">
                        <c:v>1.5</c:v>
                      </c:pt>
                      <c:pt idx="2">
                        <c:v>9.6</c:v>
                      </c:pt>
                      <c:pt idx="3">
                        <c:v>15.3</c:v>
                      </c:pt>
                      <c:pt idx="4">
                        <c:v>8.1999999999999993</c:v>
                      </c:pt>
                      <c:pt idx="5">
                        <c:v>5.3</c:v>
                      </c:pt>
                      <c:pt idx="6">
                        <c:v>10.5</c:v>
                      </c:pt>
                      <c:pt idx="7">
                        <c:v>78.5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76-1888-4854-A17F-B6EF6919964D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Лист1!$I$1</c15:sqref>
                        </c15:formulaRef>
                      </c:ext>
                    </c:extLst>
                    <c:strCache>
                      <c:ptCount val="1"/>
                      <c:pt idx="0">
                        <c:v>Дальневосточный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8-1888-4854-A17F-B6EF6919964D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A-1888-4854-A17F-B6EF6919964D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C-1888-4854-A17F-B6EF6919964D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E-1888-4854-A17F-B6EF6919964D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0-1888-4854-A17F-B6EF6919964D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2-1888-4854-A17F-B6EF6919964D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4-1888-4854-A17F-B6EF6919964D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6-1888-4854-A17F-B6EF6919964D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Лист1!$I$2:$I$9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15.7</c:v>
                      </c:pt>
                      <c:pt idx="1">
                        <c:v>0</c:v>
                      </c:pt>
                      <c:pt idx="2">
                        <c:v>0.3</c:v>
                      </c:pt>
                      <c:pt idx="3">
                        <c:v>0.1</c:v>
                      </c:pt>
                      <c:pt idx="4">
                        <c:v>3.8</c:v>
                      </c:pt>
                      <c:pt idx="6">
                        <c:v>0.1</c:v>
                      </c:pt>
                      <c:pt idx="7">
                        <c:v>11.7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87-1888-4854-A17F-B6EF6919964D}"/>
                  </c:ext>
                </c:extLst>
              </c15:ser>
            </c15:filteredPieSeries>
          </c:ext>
        </c:extLst>
      </c:pieChart>
      <c:spPr>
        <a:noFill/>
        <a:ln w="1905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accent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657175925925929"/>
          <c:y val="9.40740740740740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311634259259259"/>
          <c:y val="0.39613935185185184"/>
          <c:w val="0.49129814814814815"/>
          <c:h val="0.49129814814814815"/>
        </c:manualLayout>
      </c:layout>
      <c:pieChart>
        <c:varyColors val="1"/>
        <c:ser>
          <c:idx val="6"/>
          <c:order val="6"/>
          <c:tx>
            <c:strRef>
              <c:f>Лист1!$H$1</c:f>
              <c:strCache>
                <c:ptCount val="1"/>
                <c:pt idx="0">
                  <c:v>Южный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67-EB72-4E31-8450-8876B04BBA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69-EB72-4E31-8450-8876B04BBA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6B-EB72-4E31-8450-8876B04BBA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6D-EB72-4E31-8450-8876B04BBAC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6F-EB72-4E31-8450-8876B04BBA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71-EB72-4E31-8450-8876B04BBAC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73-EB72-4E31-8450-8876B04BBAC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75-EB72-4E31-8450-8876B04BBAC2}"/>
              </c:ext>
            </c:extLst>
          </c:dPt>
          <c:dLbls>
            <c:dLbl>
              <c:idx val="0"/>
              <c:layout>
                <c:manualLayout>
                  <c:x val="3.0502777777777778E-2"/>
                  <c:y val="-1.8306018518518735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7-EB72-4E31-8450-8876B04BBA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795833333333334E-2"/>
                  <c:y val="9.2618055555555551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9-EB72-4E31-8450-8876B04BBA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9734722222222216E-2"/>
                  <c:y val="4.1861111111111113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B-EB72-4E31-8450-8876B04BBA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4102777777777772E-2"/>
                  <c:y val="2.1520833333333333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D-EB72-4E31-8450-8876B04BBA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2403240740740744E-2"/>
                  <c:y val="6.1587962962962959E-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6F-EB72-4E31-8450-8876B04BBA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5508333333333334E-2"/>
                  <c:y val="-8.0135185185185184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1-EB72-4E31-8450-8876B04BBA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030092592592607E-2"/>
                  <c:y val="-0.1260421296296296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3-EB72-4E31-8450-8876B04BBA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164583333333333E-2"/>
                  <c:y val="-5.8490740740740742E-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5-EB72-4E31-8450-8876B04BBA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20.1</c:v>
                </c:pt>
                <c:pt idx="1">
                  <c:v>20.2</c:v>
                </c:pt>
                <c:pt idx="2">
                  <c:v>20.3</c:v>
                </c:pt>
                <c:pt idx="3">
                  <c:v>20.4</c:v>
                </c:pt>
                <c:pt idx="4">
                  <c:v>20.5</c:v>
                </c:pt>
                <c:pt idx="5">
                  <c:v>20.6</c:v>
                </c:pt>
                <c:pt idx="6">
                  <c:v>22.1</c:v>
                </c:pt>
                <c:pt idx="7">
                  <c:v>22.2</c:v>
                </c:pt>
              </c:strCache>
            </c:strRef>
          </c:cat>
          <c:val>
            <c:numRef>
              <c:f>Лист1!$H$2:$H$9</c:f>
              <c:numCache>
                <c:formatCode>#,##0</c:formatCode>
                <c:ptCount val="8"/>
                <c:pt idx="0">
                  <c:v>105</c:v>
                </c:pt>
                <c:pt idx="1">
                  <c:v>1.5</c:v>
                </c:pt>
                <c:pt idx="2">
                  <c:v>9.6</c:v>
                </c:pt>
                <c:pt idx="3">
                  <c:v>15.3</c:v>
                </c:pt>
                <c:pt idx="4">
                  <c:v>8.1999999999999993</c:v>
                </c:pt>
                <c:pt idx="5">
                  <c:v>5.3</c:v>
                </c:pt>
                <c:pt idx="6">
                  <c:v>10.5</c:v>
                </c:pt>
                <c:pt idx="7">
                  <c:v>78.5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76-EB72-4E31-8450-8876B04BB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7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Приволжский</c:v>
                      </c:pt>
                    </c:strCache>
                  </c:strRef>
                </c:tx>
                <c:spPr>
                  <a:ln w="6350">
                    <a:solidFill>
                      <a:schemeClr val="bg1"/>
                    </a:solidFill>
                  </a:ln>
                </c:spPr>
                <c:dPt>
                  <c:idx val="0"/>
                  <c:bubble3D val="0"/>
                  <c:spPr>
                    <a:solidFill>
                      <a:schemeClr val="accent1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1-EB72-4E31-8450-8876B04BBAC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3-EB72-4E31-8450-8876B04BBAC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5-EB72-4E31-8450-8876B04BBAC2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7-EB72-4E31-8450-8876B04BBAC2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9-EB72-4E31-8450-8876B04BBAC2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B-EB72-4E31-8450-8876B04BBAC2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D-EB72-4E31-8450-8876B04BBAC2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F-EB72-4E31-8450-8876B04BBAC2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419305555555566"/>
                        <c:y val="-0.44097222222222221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1-EB72-4E31-8450-8876B04BBAC2}"/>
                      </c:ext>
                      <c:ext uri="{CE6537A1-D6FC-4f65-9D91-7224C49458BB}"/>
                    </c:extLst>
                  </c:dLbl>
                  <c:dLbl>
                    <c:idx val="1"/>
                    <c:layout>
                      <c:manualLayout>
                        <c:x val="-1.1759259259259259E-2"/>
                        <c:y val="0.23518518518518519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3-EB72-4E31-8450-8876B04BBAC2}"/>
                      </c:ext>
                      <c:ext uri="{CE6537A1-D6FC-4f65-9D91-7224C49458BB}"/>
                    </c:extLst>
                  </c:dLbl>
                  <c:dLbl>
                    <c:idx val="2"/>
                    <c:layout>
                      <c:manualLayout>
                        <c:x val="-5.3582870370370371E-2"/>
                        <c:y val="0.10583333333333322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5-EB72-4E31-8450-8876B04BBAC2}"/>
                      </c:ext>
                      <c:ext uri="{CE6537A1-D6FC-4f65-9D91-7224C49458BB}"/>
                    </c:extLst>
                  </c:dLbl>
                  <c:dLbl>
                    <c:idx val="3"/>
                    <c:layout>
                      <c:manualLayout>
                        <c:x val="-5.7061574074074077E-2"/>
                        <c:y val="5.8796296296296296E-3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7-EB72-4E31-8450-8876B04BBAC2}"/>
                      </c:ext>
                      <c:ext uri="{CE6537A1-D6FC-4f65-9D91-7224C49458BB}"/>
                    </c:extLst>
                  </c:dLbl>
                  <c:dLbl>
                    <c:idx val="4"/>
                    <c:layout>
                      <c:manualLayout>
                        <c:x val="-7.8162962962962962E-2"/>
                        <c:y val="-5.2916666666666667E-2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9-EB72-4E31-8450-8876B04BBAC2}"/>
                      </c:ext>
                      <c:ext uri="{CE6537A1-D6FC-4f65-9D91-7224C49458BB}"/>
                    </c:extLst>
                  </c:dLbl>
                  <c:dLbl>
                    <c:idx val="5"/>
                    <c:layout>
                      <c:manualLayout>
                        <c:x val="-7.1693518518518518E-2"/>
                        <c:y val="-0.17050925925925928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B-EB72-4E31-8450-8876B04BBAC2}"/>
                      </c:ext>
                      <c:ext uri="{CE6537A1-D6FC-4f65-9D91-7224C49458BB}"/>
                    </c:extLst>
                  </c:dLbl>
                  <c:dLbl>
                    <c:idx val="6"/>
                    <c:layout>
                      <c:manualLayout>
                        <c:x val="0.11171296296296296"/>
                        <c:y val="-0.20578703703703707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D-EB72-4E31-8450-8876B04BBAC2}"/>
                      </c:ext>
                      <c:ext uri="{CE6537A1-D6FC-4f65-9D91-7224C49458BB}"/>
                    </c:extLst>
                  </c:dLbl>
                  <c:dLbl>
                    <c:idx val="7"/>
                    <c:layout>
                      <c:manualLayout>
                        <c:x val="0.29398148148148145"/>
                        <c:y val="-9.4074074074074102E-2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F-EB72-4E31-8450-8876B04BBAC2}"/>
                      </c:ex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1"/>
                  <c:showVal val="0"/>
                  <c:showCatName val="1"/>
                  <c:showSerName val="0"/>
                  <c:showPercent val="1"/>
                  <c:showBubbleSize val="0"/>
                  <c:separator>
</c:separator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Лист1!$B$2:$B$9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1284.0999999999999</c:v>
                      </c:pt>
                      <c:pt idx="1">
                        <c:v>43.1</c:v>
                      </c:pt>
                      <c:pt idx="2">
                        <c:v>15.1</c:v>
                      </c:pt>
                      <c:pt idx="3">
                        <c:v>60.1</c:v>
                      </c:pt>
                      <c:pt idx="4">
                        <c:v>60.1</c:v>
                      </c:pt>
                      <c:pt idx="5">
                        <c:v>1.9</c:v>
                      </c:pt>
                      <c:pt idx="6">
                        <c:v>32.6</c:v>
                      </c:pt>
                      <c:pt idx="7">
                        <c:v>221.2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0-EB72-4E31-8450-8876B04BBAC2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Северо-Западный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2-EB72-4E31-8450-8876B04BBAC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4-EB72-4E31-8450-8876B04BBAC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6-EB72-4E31-8450-8876B04BBAC2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8-EB72-4E31-8450-8876B04BBAC2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A-EB72-4E31-8450-8876B04BBAC2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C-EB72-4E31-8450-8876B04BBAC2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E-EB72-4E31-8450-8876B04BBAC2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0-EB72-4E31-8450-8876B04BBAC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1"/>
                  <c:showVal val="0"/>
                  <c:showCatName val="1"/>
                  <c:showSerName val="0"/>
                  <c:showPercent val="1"/>
                  <c:showBubbleSize val="0"/>
                  <c:separator>
</c:separator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Лист1!$C$2:$C$9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550.1</c:v>
                      </c:pt>
                      <c:pt idx="1">
                        <c:v>0.1</c:v>
                      </c:pt>
                      <c:pt idx="2">
                        <c:v>22.8</c:v>
                      </c:pt>
                      <c:pt idx="3">
                        <c:v>42.1</c:v>
                      </c:pt>
                      <c:pt idx="4">
                        <c:v>38.5</c:v>
                      </c:pt>
                      <c:pt idx="5">
                        <c:v>0.2</c:v>
                      </c:pt>
                      <c:pt idx="6">
                        <c:v>32.5</c:v>
                      </c:pt>
                      <c:pt idx="7">
                        <c:v>103.3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1-EB72-4E31-8450-8876B04BBAC2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Центральный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3-EB72-4E31-8450-8876B04BBAC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5-EB72-4E31-8450-8876B04BBAC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7-EB72-4E31-8450-8876B04BBAC2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9-EB72-4E31-8450-8876B04BBAC2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B-EB72-4E31-8450-8876B04BBAC2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D-EB72-4E31-8450-8876B04BBAC2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F-EB72-4E31-8450-8876B04BBAC2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1-EB72-4E31-8450-8876B04BBAC2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455.1</c:v>
                      </c:pt>
                      <c:pt idx="1">
                        <c:v>43.7</c:v>
                      </c:pt>
                      <c:pt idx="2">
                        <c:v>85.1</c:v>
                      </c:pt>
                      <c:pt idx="3">
                        <c:v>117.4</c:v>
                      </c:pt>
                      <c:pt idx="4">
                        <c:v>67.599999999999994</c:v>
                      </c:pt>
                      <c:pt idx="5">
                        <c:v>10.9</c:v>
                      </c:pt>
                      <c:pt idx="6">
                        <c:v>55.8</c:v>
                      </c:pt>
                      <c:pt idx="7">
                        <c:v>471.9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2-EB72-4E31-8450-8876B04BBAC2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  <c:pt idx="0">
                        <c:v>Северо-Кавказский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4-EB72-4E31-8450-8876B04BBAC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6-EB72-4E31-8450-8876B04BBAC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8-EB72-4E31-8450-8876B04BBAC2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A-EB72-4E31-8450-8876B04BBAC2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C-EB72-4E31-8450-8876B04BBAC2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E-EB72-4E31-8450-8876B04BBAC2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0-EB72-4E31-8450-8876B04BBAC2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2-EB72-4E31-8450-8876B04BBAC2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Лист1!$E$2:$E$9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#,##0">
                        <c:v>119.1</c:v>
                      </c:pt>
                      <c:pt idx="1">
                        <c:v>0</c:v>
                      </c:pt>
                      <c:pt idx="2" formatCode="#,##0">
                        <c:v>0.2</c:v>
                      </c:pt>
                      <c:pt idx="3" formatCode="#,##0">
                        <c:v>6.8</c:v>
                      </c:pt>
                      <c:pt idx="4" formatCode="#,##0">
                        <c:v>1.1000000000000001</c:v>
                      </c:pt>
                      <c:pt idx="5" formatCode="#,##0">
                        <c:v>0.2</c:v>
                      </c:pt>
                      <c:pt idx="6" formatCode="#,##0">
                        <c:v>0.4</c:v>
                      </c:pt>
                      <c:pt idx="7" formatCode="#,##0">
                        <c:v>13.9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3-EB72-4E31-8450-8876B04BBAC2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Лист1!$F$1</c15:sqref>
                        </c15:formulaRef>
                      </c:ext>
                    </c:extLst>
                    <c:strCache>
                      <c:ptCount val="1"/>
                      <c:pt idx="0">
                        <c:v>Сибирский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5-EB72-4E31-8450-8876B04BBAC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7-EB72-4E31-8450-8876B04BBAC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9-EB72-4E31-8450-8876B04BBAC2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B-EB72-4E31-8450-8876B04BBAC2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D-EB72-4E31-8450-8876B04BBAC2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F-EB72-4E31-8450-8876B04BBAC2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1-EB72-4E31-8450-8876B04BBAC2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3-EB72-4E31-8450-8876B04BBAC2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Лист1!$F$2:$F$9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223.2</c:v>
                      </c:pt>
                      <c:pt idx="1">
                        <c:v>0.7</c:v>
                      </c:pt>
                      <c:pt idx="2">
                        <c:v>3.8</c:v>
                      </c:pt>
                      <c:pt idx="3">
                        <c:v>15.3</c:v>
                      </c:pt>
                      <c:pt idx="4">
                        <c:v>33.200000000000003</c:v>
                      </c:pt>
                      <c:pt idx="5">
                        <c:v>0.1</c:v>
                      </c:pt>
                      <c:pt idx="6">
                        <c:v>22.1</c:v>
                      </c:pt>
                      <c:pt idx="7">
                        <c:v>73.2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54-EB72-4E31-8450-8876B04BBAC2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Лист1!$G$1</c15:sqref>
                        </c15:formulaRef>
                      </c:ext>
                    </c:extLst>
                    <c:strCache>
                      <c:ptCount val="1"/>
                      <c:pt idx="0">
                        <c:v>Уральский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6-EB72-4E31-8450-8876B04BBAC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8-EB72-4E31-8450-8876B04BBAC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A-EB72-4E31-8450-8876B04BBAC2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C-EB72-4E31-8450-8876B04BBAC2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E-EB72-4E31-8450-8876B04BBAC2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0-EB72-4E31-8450-8876B04BBAC2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2-EB72-4E31-8450-8876B04BBAC2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4-EB72-4E31-8450-8876B04BBAC2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Лист1!$G$2:$G$9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101.2</c:v>
                      </c:pt>
                      <c:pt idx="1">
                        <c:v>0.1</c:v>
                      </c:pt>
                      <c:pt idx="2">
                        <c:v>7.2</c:v>
                      </c:pt>
                      <c:pt idx="3">
                        <c:v>12.8</c:v>
                      </c:pt>
                      <c:pt idx="4">
                        <c:v>24.8</c:v>
                      </c:pt>
                      <c:pt idx="5">
                        <c:v>0.1</c:v>
                      </c:pt>
                      <c:pt idx="6">
                        <c:v>7.8</c:v>
                      </c:pt>
                      <c:pt idx="7">
                        <c:v>49.6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65-EB72-4E31-8450-8876B04BBAC2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Лист1!$I$1</c15:sqref>
                        </c15:formulaRef>
                      </c:ext>
                    </c:extLst>
                    <c:strCache>
                      <c:ptCount val="1"/>
                      <c:pt idx="0">
                        <c:v>Дальневосточный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8-EB72-4E31-8450-8876B04BBAC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A-EB72-4E31-8450-8876B04BBAC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C-EB72-4E31-8450-8876B04BBAC2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E-EB72-4E31-8450-8876B04BBAC2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0-EB72-4E31-8450-8876B04BBAC2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2-EB72-4E31-8450-8876B04BBAC2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4-EB72-4E31-8450-8876B04BBAC2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86-EB72-4E31-8450-8876B04BBAC2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Лист1!$I$2:$I$9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15.7</c:v>
                      </c:pt>
                      <c:pt idx="1">
                        <c:v>0</c:v>
                      </c:pt>
                      <c:pt idx="2">
                        <c:v>0.3</c:v>
                      </c:pt>
                      <c:pt idx="3">
                        <c:v>0.1</c:v>
                      </c:pt>
                      <c:pt idx="4">
                        <c:v>3.8</c:v>
                      </c:pt>
                      <c:pt idx="6">
                        <c:v>0.1</c:v>
                      </c:pt>
                      <c:pt idx="7">
                        <c:v>11.7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87-EB72-4E31-8450-8876B04BBAC2}"/>
                  </c:ext>
                </c:extLst>
              </c15:ser>
            </c15:filteredPieSeries>
          </c:ext>
        </c:extLst>
      </c:pieChart>
      <c:spPr>
        <a:noFill/>
        <a:ln w="1905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accent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379444444444445"/>
          <c:y val="9.40740740740740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4292268518518521"/>
          <c:y val="0.39613935185185184"/>
          <c:w val="0.49129814814814815"/>
          <c:h val="0.49129814814814815"/>
        </c:manualLayout>
      </c:layout>
      <c:pieChart>
        <c:varyColors val="1"/>
        <c:ser>
          <c:idx val="7"/>
          <c:order val="7"/>
          <c:tx>
            <c:strRef>
              <c:f>Лист1!$I$1</c:f>
              <c:strCache>
                <c:ptCount val="1"/>
                <c:pt idx="0">
                  <c:v>Дальневосточный</c:v>
                </c:pt>
              </c:strCache>
            </c:strRef>
          </c:tx>
          <c:spPr>
            <a:ln w="6350"/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lt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78-93E8-4B69-867D-2947284419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lt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7A-93E8-4B69-867D-2947284419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lt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7C-93E8-4B69-867D-2947284419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lt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7E-93E8-4B69-867D-29472844196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lt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80-93E8-4B69-867D-29472844196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6350">
                <a:solidFill>
                  <a:schemeClr val="lt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82-93E8-4B69-867D-29472844196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84-93E8-4B69-867D-29472844196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6350">
                <a:solidFill>
                  <a:schemeClr val="lt1"/>
                </a:solidFill>
              </a:ln>
              <a:effectLst/>
            </c:spPr>
            <c:extLst xmlns:c16r2="http://schemas.microsoft.com/office/drawing/2015/06/chart" xmlns:c15="http://schemas.microsoft.com/office/drawing/2012/chart">
              <c:ext xmlns:c16="http://schemas.microsoft.com/office/drawing/2014/chart" uri="{C3380CC4-5D6E-409C-BE32-E72D297353CC}">
                <c16:uniqueId val="{00000086-93E8-4B69-867D-29472844196C}"/>
              </c:ext>
            </c:extLst>
          </c:dPt>
          <c:dLbls>
            <c:dLbl>
              <c:idx val="0"/>
              <c:layout>
                <c:manualLayout>
                  <c:x val="8.8387268518518525E-2"/>
                  <c:y val="1.5648148148147071E-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8-93E8-4B69-867D-2947284419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9573611111111109E-2"/>
                  <c:y val="0.1658319444444444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A-93E8-4B69-867D-2947284419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3458333333333339E-2"/>
                  <c:y val="3.9575462962962965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7C-93E8-4B69-867D-2947284419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985416666666667E-2"/>
                  <c:y val="-6.9050462962962966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0-93E8-4B69-867D-2947284419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0065740740740762E-2"/>
                  <c:y val="-0.14990648148148147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2-93E8-4B69-867D-29472844196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1255555555555526E-2"/>
                  <c:y val="-0.1482129629629630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4-93E8-4B69-867D-2947284419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8811111111111112"/>
                  <c:y val="-7.625462962963017E-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86-93E8-4B69-867D-29472844196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20.1</c:v>
                </c:pt>
                <c:pt idx="1">
                  <c:v>20.2</c:v>
                </c:pt>
                <c:pt idx="2">
                  <c:v>20.3</c:v>
                </c:pt>
                <c:pt idx="3">
                  <c:v>20.4</c:v>
                </c:pt>
                <c:pt idx="4">
                  <c:v>20.5</c:v>
                </c:pt>
                <c:pt idx="5">
                  <c:v>20.6</c:v>
                </c:pt>
                <c:pt idx="6">
                  <c:v>22.1</c:v>
                </c:pt>
                <c:pt idx="7">
                  <c:v>22.2</c:v>
                </c:pt>
              </c:strCache>
            </c:strRef>
          </c:cat>
          <c:val>
            <c:numRef>
              <c:f>Лист1!$I$2:$I$9</c:f>
              <c:numCache>
                <c:formatCode>#,##0</c:formatCode>
                <c:ptCount val="8"/>
                <c:pt idx="0">
                  <c:v>15.7</c:v>
                </c:pt>
                <c:pt idx="1">
                  <c:v>0</c:v>
                </c:pt>
                <c:pt idx="2">
                  <c:v>0.3</c:v>
                </c:pt>
                <c:pt idx="3">
                  <c:v>0.1</c:v>
                </c:pt>
                <c:pt idx="4">
                  <c:v>3.8</c:v>
                </c:pt>
                <c:pt idx="6">
                  <c:v>0.1</c:v>
                </c:pt>
                <c:pt idx="7">
                  <c:v>11.7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87-93E8-4B69-867D-294728441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2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Приволжский</c:v>
                      </c:pt>
                    </c:strCache>
                  </c:strRef>
                </c:tx>
                <c:spPr>
                  <a:ln w="6350">
                    <a:solidFill>
                      <a:schemeClr val="bg1"/>
                    </a:solidFill>
                  </a:ln>
                </c:spPr>
                <c:dPt>
                  <c:idx val="0"/>
                  <c:bubble3D val="0"/>
                  <c:spPr>
                    <a:solidFill>
                      <a:schemeClr val="accent1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1-93E8-4B69-867D-29472844196C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3-93E8-4B69-867D-29472844196C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5-93E8-4B69-867D-29472844196C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7-93E8-4B69-867D-29472844196C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9-93E8-4B69-867D-29472844196C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B-93E8-4B69-867D-29472844196C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D-93E8-4B69-867D-29472844196C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F-93E8-4B69-867D-29472844196C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419305555555566"/>
                        <c:y val="-0.44097222222222221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1-93E8-4B69-867D-29472844196C}"/>
                      </c:ext>
                      <c:ext uri="{CE6537A1-D6FC-4f65-9D91-7224C49458BB}"/>
                    </c:extLst>
                  </c:dLbl>
                  <c:dLbl>
                    <c:idx val="1"/>
                    <c:layout>
                      <c:manualLayout>
                        <c:x val="-1.1759259259259259E-2"/>
                        <c:y val="0.23518518518518519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3-93E8-4B69-867D-29472844196C}"/>
                      </c:ext>
                      <c:ext uri="{CE6537A1-D6FC-4f65-9D91-7224C49458BB}"/>
                    </c:extLst>
                  </c:dLbl>
                  <c:dLbl>
                    <c:idx val="2"/>
                    <c:layout>
                      <c:manualLayout>
                        <c:x val="-5.3582870370370371E-2"/>
                        <c:y val="0.10583333333333322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5-93E8-4B69-867D-29472844196C}"/>
                      </c:ext>
                      <c:ext uri="{CE6537A1-D6FC-4f65-9D91-7224C49458BB}"/>
                    </c:extLst>
                  </c:dLbl>
                  <c:dLbl>
                    <c:idx val="3"/>
                    <c:layout>
                      <c:manualLayout>
                        <c:x val="-5.7061574074074077E-2"/>
                        <c:y val="5.8796296296296296E-3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7-93E8-4B69-867D-29472844196C}"/>
                      </c:ext>
                      <c:ext uri="{CE6537A1-D6FC-4f65-9D91-7224C49458BB}"/>
                    </c:extLst>
                  </c:dLbl>
                  <c:dLbl>
                    <c:idx val="4"/>
                    <c:layout>
                      <c:manualLayout>
                        <c:x val="-7.8162962962962962E-2"/>
                        <c:y val="-5.2916666666666667E-2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9-93E8-4B69-867D-29472844196C}"/>
                      </c:ext>
                      <c:ext uri="{CE6537A1-D6FC-4f65-9D91-7224C49458BB}"/>
                    </c:extLst>
                  </c:dLbl>
                  <c:dLbl>
                    <c:idx val="5"/>
                    <c:layout>
                      <c:manualLayout>
                        <c:x val="-7.1693518518518518E-2"/>
                        <c:y val="-0.17050925925925928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B-93E8-4B69-867D-29472844196C}"/>
                      </c:ext>
                      <c:ext uri="{CE6537A1-D6FC-4f65-9D91-7224C49458BB}"/>
                    </c:extLst>
                  </c:dLbl>
                  <c:dLbl>
                    <c:idx val="6"/>
                    <c:layout>
                      <c:manualLayout>
                        <c:x val="0.11171296296296296"/>
                        <c:y val="-0.20578703703703707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D-93E8-4B69-867D-29472844196C}"/>
                      </c:ext>
                      <c:ext uri="{CE6537A1-D6FC-4f65-9D91-7224C49458BB}"/>
                    </c:extLst>
                  </c:dLbl>
                  <c:dLbl>
                    <c:idx val="7"/>
                    <c:layout>
                      <c:manualLayout>
                        <c:x val="0.29398148148148145"/>
                        <c:y val="-9.4074074074074102E-2"/>
                      </c:manualLayout>
                    </c:layout>
                    <c:dLblPos val="bestFit"/>
                    <c:showLegendKey val="1"/>
                    <c:showVal val="0"/>
                    <c:showCatName val="1"/>
                    <c:showSerName val="0"/>
                    <c:showPercent val="1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F-93E8-4B69-867D-29472844196C}"/>
                      </c:ex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outEnd"/>
                  <c:showLegendKey val="1"/>
                  <c:showVal val="0"/>
                  <c:showCatName val="1"/>
                  <c:showSerName val="0"/>
                  <c:showPercent val="1"/>
                  <c:showBubbleSize val="0"/>
                  <c:separator>
</c:separator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Лист1!$B$2:$B$9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1284.0999999999999</c:v>
                      </c:pt>
                      <c:pt idx="1">
                        <c:v>43.1</c:v>
                      </c:pt>
                      <c:pt idx="2">
                        <c:v>15.1</c:v>
                      </c:pt>
                      <c:pt idx="3">
                        <c:v>60.1</c:v>
                      </c:pt>
                      <c:pt idx="4">
                        <c:v>60.1</c:v>
                      </c:pt>
                      <c:pt idx="5">
                        <c:v>1.9</c:v>
                      </c:pt>
                      <c:pt idx="6">
                        <c:v>32.6</c:v>
                      </c:pt>
                      <c:pt idx="7">
                        <c:v>221.2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0-93E8-4B69-867D-29472844196C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Северо-Западный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2-93E8-4B69-867D-29472844196C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4-93E8-4B69-867D-29472844196C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6-93E8-4B69-867D-29472844196C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8-93E8-4B69-867D-29472844196C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A-93E8-4B69-867D-29472844196C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C-93E8-4B69-867D-29472844196C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1E-93E8-4B69-867D-29472844196C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0-93E8-4B69-867D-29472844196C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1"/>
                  <c:showVal val="0"/>
                  <c:showCatName val="1"/>
                  <c:showSerName val="0"/>
                  <c:showPercent val="1"/>
                  <c:showBubbleSize val="0"/>
                  <c:separator>
</c:separator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Лист1!$C$2:$C$9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550.1</c:v>
                      </c:pt>
                      <c:pt idx="1">
                        <c:v>0.1</c:v>
                      </c:pt>
                      <c:pt idx="2">
                        <c:v>22.8</c:v>
                      </c:pt>
                      <c:pt idx="3">
                        <c:v>42.1</c:v>
                      </c:pt>
                      <c:pt idx="4">
                        <c:v>38.5</c:v>
                      </c:pt>
                      <c:pt idx="5">
                        <c:v>0.2</c:v>
                      </c:pt>
                      <c:pt idx="6">
                        <c:v>32.5</c:v>
                      </c:pt>
                      <c:pt idx="7">
                        <c:v>103.3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1-93E8-4B69-867D-29472844196C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Центральный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3-93E8-4B69-867D-29472844196C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5-93E8-4B69-867D-29472844196C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7-93E8-4B69-867D-29472844196C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9-93E8-4B69-867D-29472844196C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B-93E8-4B69-867D-29472844196C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D-93E8-4B69-867D-29472844196C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2F-93E8-4B69-867D-29472844196C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1-93E8-4B69-867D-29472844196C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455.1</c:v>
                      </c:pt>
                      <c:pt idx="1">
                        <c:v>43.7</c:v>
                      </c:pt>
                      <c:pt idx="2">
                        <c:v>85.1</c:v>
                      </c:pt>
                      <c:pt idx="3">
                        <c:v>117.4</c:v>
                      </c:pt>
                      <c:pt idx="4">
                        <c:v>67.599999999999994</c:v>
                      </c:pt>
                      <c:pt idx="5">
                        <c:v>10.9</c:v>
                      </c:pt>
                      <c:pt idx="6">
                        <c:v>55.8</c:v>
                      </c:pt>
                      <c:pt idx="7">
                        <c:v>471.9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2-93E8-4B69-867D-29472844196C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Лист1!$E$1</c15:sqref>
                        </c15:formulaRef>
                      </c:ext>
                    </c:extLst>
                    <c:strCache>
                      <c:ptCount val="1"/>
                      <c:pt idx="0">
                        <c:v>Северо-Кавказский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4-93E8-4B69-867D-29472844196C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6-93E8-4B69-867D-29472844196C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8-93E8-4B69-867D-29472844196C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A-93E8-4B69-867D-29472844196C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C-93E8-4B69-867D-29472844196C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3E-93E8-4B69-867D-29472844196C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0-93E8-4B69-867D-29472844196C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2-93E8-4B69-867D-29472844196C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Лист1!$E$2:$E$9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#,##0">
                        <c:v>119.1</c:v>
                      </c:pt>
                      <c:pt idx="1">
                        <c:v>0</c:v>
                      </c:pt>
                      <c:pt idx="2" formatCode="#,##0">
                        <c:v>0.2</c:v>
                      </c:pt>
                      <c:pt idx="3" formatCode="#,##0">
                        <c:v>6.8</c:v>
                      </c:pt>
                      <c:pt idx="4" formatCode="#,##0">
                        <c:v>1.1000000000000001</c:v>
                      </c:pt>
                      <c:pt idx="5" formatCode="#,##0">
                        <c:v>0.2</c:v>
                      </c:pt>
                      <c:pt idx="6" formatCode="#,##0">
                        <c:v>0.4</c:v>
                      </c:pt>
                      <c:pt idx="7" formatCode="#,##0">
                        <c:v>13.9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3-93E8-4B69-867D-29472844196C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Лист1!$F$1</c15:sqref>
                        </c15:formulaRef>
                      </c:ext>
                    </c:extLst>
                    <c:strCache>
                      <c:ptCount val="1"/>
                      <c:pt idx="0">
                        <c:v>Сибирский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5-93E8-4B69-867D-29472844196C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7-93E8-4B69-867D-29472844196C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9-93E8-4B69-867D-29472844196C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B-93E8-4B69-867D-29472844196C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D-93E8-4B69-867D-29472844196C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4F-93E8-4B69-867D-29472844196C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1-93E8-4B69-867D-29472844196C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3-93E8-4B69-867D-29472844196C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Лист1!$F$2:$F$9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223.2</c:v>
                      </c:pt>
                      <c:pt idx="1">
                        <c:v>0.7</c:v>
                      </c:pt>
                      <c:pt idx="2">
                        <c:v>3.8</c:v>
                      </c:pt>
                      <c:pt idx="3">
                        <c:v>15.3</c:v>
                      </c:pt>
                      <c:pt idx="4">
                        <c:v>33.200000000000003</c:v>
                      </c:pt>
                      <c:pt idx="5">
                        <c:v>0.1</c:v>
                      </c:pt>
                      <c:pt idx="6">
                        <c:v>22.1</c:v>
                      </c:pt>
                      <c:pt idx="7">
                        <c:v>73.2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54-93E8-4B69-867D-29472844196C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Лист1!$G$1</c15:sqref>
                        </c15:formulaRef>
                      </c:ext>
                    </c:extLst>
                    <c:strCache>
                      <c:ptCount val="1"/>
                      <c:pt idx="0">
                        <c:v>Уральский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6-93E8-4B69-867D-29472844196C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8-93E8-4B69-867D-29472844196C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A-93E8-4B69-867D-29472844196C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C-93E8-4B69-867D-29472844196C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5E-93E8-4B69-867D-29472844196C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0-93E8-4B69-867D-29472844196C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2-93E8-4B69-867D-29472844196C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4-93E8-4B69-867D-29472844196C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Лист1!$G$2:$G$9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101.2</c:v>
                      </c:pt>
                      <c:pt idx="1">
                        <c:v>0.1</c:v>
                      </c:pt>
                      <c:pt idx="2">
                        <c:v>7.2</c:v>
                      </c:pt>
                      <c:pt idx="3">
                        <c:v>12.8</c:v>
                      </c:pt>
                      <c:pt idx="4">
                        <c:v>24.8</c:v>
                      </c:pt>
                      <c:pt idx="5">
                        <c:v>0.1</c:v>
                      </c:pt>
                      <c:pt idx="6">
                        <c:v>7.8</c:v>
                      </c:pt>
                      <c:pt idx="7">
                        <c:v>49.6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65-93E8-4B69-867D-29472844196C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Лист1!$H$1</c15:sqref>
                        </c15:formulaRef>
                      </c:ext>
                    </c:extLst>
                    <c:strCache>
                      <c:ptCount val="1"/>
                      <c:pt idx="0">
                        <c:v>Южный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7-93E8-4B69-867D-29472844196C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9-93E8-4B69-867D-29472844196C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B-93E8-4B69-867D-29472844196C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D-93E8-4B69-867D-29472844196C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6F-93E8-4B69-867D-29472844196C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1-93E8-4B69-867D-29472844196C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3-93E8-4B69-867D-29472844196C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 xmlns:c15="http://schemas.microsoft.com/office/drawing/2012/chart">
                    <c:ext xmlns:c16="http://schemas.microsoft.com/office/drawing/2014/chart" uri="{C3380CC4-5D6E-409C-BE32-E72D297353CC}">
                      <c16:uniqueId val="{00000075-93E8-4B69-867D-29472844196C}"/>
                    </c:ext>
                  </c:extLst>
                </c:dPt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20.1</c:v>
                      </c:pt>
                      <c:pt idx="1">
                        <c:v>20.2</c:v>
                      </c:pt>
                      <c:pt idx="2">
                        <c:v>20.3</c:v>
                      </c:pt>
                      <c:pt idx="3">
                        <c:v>20.4</c:v>
                      </c:pt>
                      <c:pt idx="4">
                        <c:v>20.5</c:v>
                      </c:pt>
                      <c:pt idx="5">
                        <c:v>20.6</c:v>
                      </c:pt>
                      <c:pt idx="6">
                        <c:v>22.1</c:v>
                      </c:pt>
                      <c:pt idx="7">
                        <c:v>22.2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Лист1!$H$2:$H$9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105</c:v>
                      </c:pt>
                      <c:pt idx="1">
                        <c:v>1.5</c:v>
                      </c:pt>
                      <c:pt idx="2">
                        <c:v>9.6</c:v>
                      </c:pt>
                      <c:pt idx="3">
                        <c:v>15.3</c:v>
                      </c:pt>
                      <c:pt idx="4">
                        <c:v>8.1999999999999993</c:v>
                      </c:pt>
                      <c:pt idx="5">
                        <c:v>5.3</c:v>
                      </c:pt>
                      <c:pt idx="6">
                        <c:v>10.5</c:v>
                      </c:pt>
                      <c:pt idx="7">
                        <c:v>78.5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76-93E8-4B69-867D-29472844196C}"/>
                  </c:ext>
                </c:extLst>
              </c15:ser>
            </c15:filteredPieSeries>
          </c:ext>
        </c:extLst>
      </c:pieChart>
      <c:spPr>
        <a:noFill/>
        <a:ln w="1905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accent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0793750583548596"/>
          <c:y val="0.26615093708165999"/>
          <c:w val="0.45914175560099435"/>
          <c:h val="0.68265896921017399"/>
        </c:manualLayout>
      </c:layout>
      <c:pieChart>
        <c:varyColors val="1"/>
        <c:ser>
          <c:idx val="0"/>
          <c:order val="0"/>
          <c:tx>
            <c:strRef>
              <c:f>'[Для графиков Химия 2022.xlsx]Слайд 6'!$A$21</c:f>
              <c:strCache>
                <c:ptCount val="1"/>
                <c:pt idx="0">
                  <c:v>Приволжский федеральный округ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6.0838753851420749E-2"/>
                  <c:y val="9.6739290495314587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498947018974503E-2"/>
                  <c:y val="6.89902945113788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25487327918003"/>
                      <c:h val="0.1683771753681392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6.0095961324992481E-2"/>
                  <c:y val="-6.220716198125837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866681190542887E-2"/>
                  <c:y val="4.279049531459169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7919973442054928E-2"/>
                  <c:y val="9.8237951807228913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9024835828327782"/>
                  <c:y val="-1.15766398929049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/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40181340968741"/>
                      <c:h val="0.12587382864792504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5.9627566317056215E-2"/>
                  <c:y val="8.4912985274431061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'[Для графиков Химия 2022.xlsx]Слайд 6'!$A$22:$A$28</c:f>
              <c:strCache>
                <c:ptCount val="7"/>
                <c:pt idx="0">
                  <c:v>Республика Башкортостан</c:v>
                </c:pt>
                <c:pt idx="1">
                  <c:v>Республика Татарстан</c:v>
                </c:pt>
                <c:pt idx="2">
                  <c:v>Пермский край</c:v>
                </c:pt>
                <c:pt idx="3">
                  <c:v>Нижегородская область</c:v>
                </c:pt>
                <c:pt idx="4">
                  <c:v>Самарская область</c:v>
                </c:pt>
                <c:pt idx="5">
                  <c:v>Саратовская область</c:v>
                </c:pt>
                <c:pt idx="6">
                  <c:v>Остальные</c:v>
                </c:pt>
              </c:strCache>
            </c:strRef>
          </c:cat>
          <c:val>
            <c:numRef>
              <c:f>'[Для графиков Химия 2022.xlsx]Слайд 6'!$B$22:$B$28</c:f>
              <c:numCache>
                <c:formatCode>#\ ##0.0</c:formatCode>
                <c:ptCount val="7"/>
                <c:pt idx="0">
                  <c:v>123095033.43000001</c:v>
                </c:pt>
                <c:pt idx="1">
                  <c:v>377290877.80000001</c:v>
                </c:pt>
                <c:pt idx="2">
                  <c:v>445195392.69999999</c:v>
                </c:pt>
                <c:pt idx="3">
                  <c:v>109614675.29000001</c:v>
                </c:pt>
                <c:pt idx="4">
                  <c:v>193244719.21000001</c:v>
                </c:pt>
                <c:pt idx="5">
                  <c:v>108323228.20999999</c:v>
                </c:pt>
                <c:pt idx="6">
                  <c:v>107683906.49000001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41-49F4-963B-3FD96B54D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931736657917764"/>
          <c:y val="0.21514692101740296"/>
          <c:w val="0.45914175560099435"/>
          <c:h val="0.68265896921017399"/>
        </c:manualLayout>
      </c:layout>
      <c:pieChart>
        <c:varyColors val="1"/>
        <c:ser>
          <c:idx val="0"/>
          <c:order val="0"/>
          <c:tx>
            <c:strRef>
              <c:f>'[Для графиков Химия 2022.xlsx]Слайд 6'!$A$14</c:f>
              <c:strCache>
                <c:ptCount val="1"/>
                <c:pt idx="0">
                  <c:v>Северо-Западный федеральный округ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0.10847665286898436"/>
                  <c:y val="-5.4695448460508701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1307408214289419"/>
                  <c:y val="-6.8239625167336015E-4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41224985216765"/>
                      <c:h val="0.1683771753681392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9811708319068812E-2"/>
                  <c:y val="8.8309906291834002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3397030904733748E-2"/>
                  <c:y val="0.106304551539491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32902046829126597"/>
                  <c:y val="4.119277108433733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79838784974013"/>
                      <c:h val="0.16837717536813923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8.1564325210336852E-2"/>
                  <c:y val="1.3012717536813923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'[Для графиков Химия 2022.xlsx]Слайд 6'!$A$15:$A$20</c:f>
              <c:strCache>
                <c:ptCount val="6"/>
                <c:pt idx="0">
                  <c:v>Вологодская область</c:v>
                </c:pt>
                <c:pt idx="1">
                  <c:v>Калининградская область</c:v>
                </c:pt>
                <c:pt idx="2">
                  <c:v>Ленинградская область</c:v>
                </c:pt>
                <c:pt idx="3">
                  <c:v>Новгородская область</c:v>
                </c:pt>
                <c:pt idx="4">
                  <c:v>Санкт-Петербург</c:v>
                </c:pt>
                <c:pt idx="5">
                  <c:v>Остальные</c:v>
                </c:pt>
              </c:strCache>
            </c:strRef>
          </c:cat>
          <c:val>
            <c:numRef>
              <c:f>'[Для графиков Химия 2022.xlsx]Слайд 6'!$B$15:$B$20</c:f>
              <c:numCache>
                <c:formatCode>#\ ##0.0</c:formatCode>
                <c:ptCount val="6"/>
                <c:pt idx="0">
                  <c:v>239052896.28999999</c:v>
                </c:pt>
                <c:pt idx="1">
                  <c:v>17209911.609999999</c:v>
                </c:pt>
                <c:pt idx="2">
                  <c:v>180389915.80000001</c:v>
                </c:pt>
                <c:pt idx="3">
                  <c:v>131052584.48999999</c:v>
                </c:pt>
                <c:pt idx="4">
                  <c:v>73858881.900000006</c:v>
                </c:pt>
                <c:pt idx="5">
                  <c:v>12192994.73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41-49F4-963B-3FD96B54D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7"/>
          <c:y val="4.250334672021419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931736657917764"/>
          <c:y val="0.21514692101740296"/>
          <c:w val="0.45914175560099435"/>
          <c:h val="0.68265896921017399"/>
        </c:manualLayout>
      </c:layout>
      <c:pieChart>
        <c:varyColors val="1"/>
        <c:ser>
          <c:idx val="0"/>
          <c:order val="0"/>
          <c:tx>
            <c:strRef>
              <c:f>'[Для графиков Химия 2022.xlsx]Слайд 6'!$A$5</c:f>
              <c:strCache>
                <c:ptCount val="1"/>
                <c:pt idx="0">
                  <c:v>Центральный федеральный округ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41-49F4-963B-3FD96B54DAA8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B41-49F4-963B-3FD96B54DAA8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41-49F4-963B-3FD96B54DAA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B41-49F4-963B-3FD96B54DAA8}"/>
              </c:ext>
            </c:extLst>
          </c:dPt>
          <c:dLbls>
            <c:dLbl>
              <c:idx val="0"/>
              <c:layout>
                <c:manualLayout>
                  <c:x val="-1.9070101023912843E-2"/>
                  <c:y val="-3.78296519410977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B41-49F4-963B-3FD96B54DAA8}"/>
                </c:ext>
                <c:ext xmlns:c15="http://schemas.microsoft.com/office/drawing/2012/chart" uri="{CE6537A1-D6FC-4f65-9D91-7224C49458BB}">
                  <c15:layout>
                    <c:manualLayout>
                      <c:w val="0.35607414698162732"/>
                      <c:h val="0.1343744979919678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612733405737788E-3"/>
                  <c:y val="-1.914892904953149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B41-49F4-963B-3FD96B54DAA8}"/>
                </c:ext>
                <c:ext xmlns:c15="http://schemas.microsoft.com/office/drawing/2012/chart" uri="{CE6537A1-D6FC-4f65-9D91-7224C49458BB}">
                  <c15:layout>
                    <c:manualLayout>
                      <c:w val="0.29414851268591424"/>
                      <c:h val="0.1301241633199464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9662073490812633E-3"/>
                  <c:y val="-4.8036479250334753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B41-49F4-963B-3FD96B54DAA8}"/>
                </c:ext>
                <c:ext xmlns:c15="http://schemas.microsoft.com/office/drawing/2012/chart" uri="{CE6537A1-D6FC-4f65-9D91-7224C49458BB}">
                  <c15:layout>
                    <c:manualLayout>
                      <c:w val="0.2810067804024497"/>
                      <c:h val="0.1216234939759036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617366579177603"/>
                  <c:y val="-1.003279785809906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B41-49F4-963B-3FD96B54DAA8}"/>
                </c:ext>
                <c:ext xmlns:c15="http://schemas.microsoft.com/office/drawing/2012/chart" uri="{CE6537A1-D6FC-4f65-9D91-7224C49458BB}">
                  <c15:layout>
                    <c:manualLayout>
                      <c:w val="0.26907214777639421"/>
                      <c:h val="0.12587382864792504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6.6972878390201218E-2"/>
                  <c:y val="-1.2168674698795181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4531760605023186E-2"/>
                  <c:y val="0.1759933065595716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1683566234062639"/>
                  <c:y val="6.0626171352074966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2529142607174103"/>
                  <c:y val="2.151807228915662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noAutofit/>
              </a:bodyPr>
              <a:lstStyle/>
              <a:p>
                <a:pPr algn="l">
                  <a:defRPr sz="10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'[Для графиков Химия 2022.xlsx]Слайд 6'!$A$6:$A$13</c:f>
              <c:strCache>
                <c:ptCount val="8"/>
                <c:pt idx="0">
                  <c:v>Владимирская область</c:v>
                </c:pt>
                <c:pt idx="1">
                  <c:v>Воронежская область</c:v>
                </c:pt>
                <c:pt idx="2">
                  <c:v>Московская область</c:v>
                </c:pt>
                <c:pt idx="3">
                  <c:v>Смоленская область</c:v>
                </c:pt>
                <c:pt idx="4">
                  <c:v>Тульская область</c:v>
                </c:pt>
                <c:pt idx="5">
                  <c:v>Ярославская область</c:v>
                </c:pt>
                <c:pt idx="6">
                  <c:v>Москва</c:v>
                </c:pt>
                <c:pt idx="7">
                  <c:v>Остальные</c:v>
                </c:pt>
              </c:strCache>
            </c:strRef>
          </c:cat>
          <c:val>
            <c:numRef>
              <c:f>'[Для графиков Химия 2022.xlsx]Слайд 6'!$B$6:$B$13</c:f>
              <c:numCache>
                <c:formatCode>#\ ##0.0</c:formatCode>
                <c:ptCount val="8"/>
                <c:pt idx="0">
                  <c:v>17589596.859999999</c:v>
                </c:pt>
                <c:pt idx="1">
                  <c:v>63071768.100000001</c:v>
                </c:pt>
                <c:pt idx="2">
                  <c:v>209106107.72999999</c:v>
                </c:pt>
                <c:pt idx="3">
                  <c:v>37567097.259999998</c:v>
                </c:pt>
                <c:pt idx="4">
                  <c:v>177182001.5</c:v>
                </c:pt>
                <c:pt idx="5">
                  <c:v>47412732.140000001</c:v>
                </c:pt>
                <c:pt idx="6">
                  <c:v>125474009.48</c:v>
                </c:pt>
                <c:pt idx="7">
                  <c:v>102335860.15000001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41-49F4-963B-3FD96B54D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931736657917764"/>
          <c:y val="0.21514692101740296"/>
          <c:w val="0.45914175560099435"/>
          <c:h val="0.68265896921017399"/>
        </c:manualLayout>
      </c:layout>
      <c:pieChart>
        <c:varyColors val="1"/>
        <c:ser>
          <c:idx val="0"/>
          <c:order val="0"/>
          <c:tx>
            <c:strRef>
              <c:f>'[Для графиков Химия 2022.xlsx]Слайд 6'!$A$29</c:f>
              <c:strCache>
                <c:ptCount val="1"/>
                <c:pt idx="0">
                  <c:v>Сибирский федеральный округ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4.4386314358926475E-2"/>
                  <c:y val="0.1178259705488621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90982747709896E-2"/>
                  <c:y val="-3.902275769745649E-4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48471362028364"/>
                      <c:h val="0.1683771753681392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7015457553971761"/>
                  <c:y val="-2.8075635876840697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9566669778925849E-3"/>
                  <c:y val="1.9042838018741633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3417053105515967E-2"/>
                  <c:y val="7.7687416331994691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8412052742419053"/>
                  <c:y val="5.07034805890227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/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13314244810309"/>
                      <c:h val="0.13862483266398928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4.6929963794051434E-2"/>
                  <c:y val="2.3119143239625165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'[Для графиков Химия 2022.xlsx]Слайд 6'!$A$30:$A$36</c:f>
              <c:strCache>
                <c:ptCount val="7"/>
                <c:pt idx="0">
                  <c:v>Красноярский край</c:v>
                </c:pt>
                <c:pt idx="1">
                  <c:v>Иркутская область</c:v>
                </c:pt>
                <c:pt idx="2">
                  <c:v>Кемеровская область </c:v>
                </c:pt>
                <c:pt idx="3">
                  <c:v>Новосибирская область</c:v>
                </c:pt>
                <c:pt idx="4">
                  <c:v>Омская область</c:v>
                </c:pt>
                <c:pt idx="5">
                  <c:v>Томская область</c:v>
                </c:pt>
                <c:pt idx="6">
                  <c:v>Остальные</c:v>
                </c:pt>
              </c:strCache>
            </c:strRef>
          </c:cat>
          <c:val>
            <c:numRef>
              <c:f>'[Для графиков Химия 2022.xlsx]Слайд 6'!$B$30:$B$36</c:f>
              <c:numCache>
                <c:formatCode>#\ ##0.0</c:formatCode>
                <c:ptCount val="7"/>
                <c:pt idx="0">
                  <c:v>24161401.899999999</c:v>
                </c:pt>
                <c:pt idx="1">
                  <c:v>53767383.189999998</c:v>
                </c:pt>
                <c:pt idx="2">
                  <c:v>79209264.790000007</c:v>
                </c:pt>
                <c:pt idx="3">
                  <c:v>18227517.719999999</c:v>
                </c:pt>
                <c:pt idx="4">
                  <c:v>65191964.299999997</c:v>
                </c:pt>
                <c:pt idx="5">
                  <c:v>18587291.800000001</c:v>
                </c:pt>
                <c:pt idx="6">
                  <c:v>17175054.649999999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41-49F4-963B-3FD96B54D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3727698069361883"/>
          <c:y val="0.20239591700133869"/>
          <c:w val="0.45914175560099435"/>
          <c:h val="0.68265896921017399"/>
        </c:manualLayout>
      </c:layout>
      <c:pieChart>
        <c:varyColors val="1"/>
        <c:ser>
          <c:idx val="0"/>
          <c:order val="0"/>
          <c:tx>
            <c:strRef>
              <c:f>'[Для графиков Химия 2022.xlsx]Слайд 7'!$A$6</c:f>
              <c:strCache>
                <c:ptCount val="1"/>
                <c:pt idx="0">
                  <c:v>Центральный федеральный округ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41-49F4-963B-3FD96B54DAA8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B41-49F4-963B-3FD96B54DAA8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41-49F4-963B-3FD96B54DAA8}"/>
              </c:ext>
            </c:extLst>
          </c:dPt>
          <c:dPt>
            <c:idx val="6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6350"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1.4836554521593891E-2"/>
                  <c:y val="2.7604752342704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B41-49F4-963B-3FD96B54DAA8}"/>
                </c:ext>
                <c:ext xmlns:c15="http://schemas.microsoft.com/office/drawing/2012/chart" uri="{CE6537A1-D6FC-4f65-9D91-7224C49458BB}">
                  <c15:layout>
                    <c:manualLayout>
                      <c:w val="0.29414851268591424"/>
                      <c:h val="0.1301241633199464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9.6012158559230509E-3"/>
                  <c:y val="5.3971552878179382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B41-49F4-963B-3FD96B54DAA8}"/>
                </c:ext>
                <c:ext xmlns:c15="http://schemas.microsoft.com/office/drawing/2012/chart" uri="{CE6537A1-D6FC-4f65-9D91-7224C49458BB}">
                  <c15:layout>
                    <c:manualLayout>
                      <c:w val="0.2810067804024497"/>
                      <c:h val="0.1216234939759036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8541387860114226E-2"/>
                  <c:y val="-1.003279785809906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B41-49F4-963B-3FD96B54DAA8}"/>
                </c:ext>
                <c:ext xmlns:c15="http://schemas.microsoft.com/office/drawing/2012/chart" uri="{CE6537A1-D6FC-4f65-9D91-7224C49458BB}">
                  <c15:layout>
                    <c:manualLayout>
                      <c:w val="0.26907214777639421"/>
                      <c:h val="0.1258738286479250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9.5082319255547582E-2"/>
                  <c:y val="1.365930388219544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302905812662743"/>
                      <c:h val="0.13012416331994645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5.4418785596464472E-2"/>
                  <c:y val="-6.1220214190093707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262062597906488"/>
                      <c:h val="0.117373159303882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1.8424885624474807E-2"/>
                  <c:y val="-0.13063888888888897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024908447708858"/>
                      <c:h val="0.16837717536813923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5.4944653657423258E-2"/>
                  <c:y val="2.663989290494925E-4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2753581691616611"/>
                  <c:y val="2.6191767068273093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noAutofit/>
              </a:bodyPr>
              <a:lstStyle/>
              <a:p>
                <a:pPr algn="l">
                  <a:defRPr sz="10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'[Для графиков Химия 2022.xlsx]Слайд 7'!$A$7:$A$14</c:f>
              <c:strCache>
                <c:ptCount val="8"/>
                <c:pt idx="0">
                  <c:v>Владимирская область</c:v>
                </c:pt>
                <c:pt idx="1">
                  <c:v>Калужская область</c:v>
                </c:pt>
                <c:pt idx="2">
                  <c:v>Московская область</c:v>
                </c:pt>
                <c:pt idx="3">
                  <c:v>Смоленская область</c:v>
                </c:pt>
                <c:pt idx="4">
                  <c:v>Тверская область</c:v>
                </c:pt>
                <c:pt idx="5">
                  <c:v>Ярославская область</c:v>
                </c:pt>
                <c:pt idx="6">
                  <c:v>Москва</c:v>
                </c:pt>
                <c:pt idx="7">
                  <c:v>Остальные</c:v>
                </c:pt>
              </c:strCache>
            </c:strRef>
          </c:cat>
          <c:val>
            <c:numRef>
              <c:f>'[Для графиков Химия 2022.xlsx]Слайд 7'!$B$7:$B$14</c:f>
              <c:numCache>
                <c:formatCode>#\ ##0.0</c:formatCode>
                <c:ptCount val="8"/>
                <c:pt idx="0">
                  <c:v>30888075.260000002</c:v>
                </c:pt>
                <c:pt idx="1">
                  <c:v>21578509.18</c:v>
                </c:pt>
                <c:pt idx="2">
                  <c:v>187639639.63</c:v>
                </c:pt>
                <c:pt idx="3">
                  <c:v>25354599.129999999</c:v>
                </c:pt>
                <c:pt idx="4">
                  <c:v>24781186.399999999</c:v>
                </c:pt>
                <c:pt idx="5">
                  <c:v>37943239.93</c:v>
                </c:pt>
                <c:pt idx="6">
                  <c:v>101865944.31999999</c:v>
                </c:pt>
                <c:pt idx="7">
                  <c:v>97700350.839999989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41-49F4-963B-3FD96B54D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931736657917764"/>
          <c:y val="0.21514692101740296"/>
          <c:w val="0.45914175560099435"/>
          <c:h val="0.68265896921017399"/>
        </c:manualLayout>
      </c:layout>
      <c:pieChart>
        <c:varyColors val="1"/>
        <c:ser>
          <c:idx val="0"/>
          <c:order val="0"/>
          <c:tx>
            <c:strRef>
              <c:f>'[Для графиков Химия 2022.xlsx]Слайд 7'!$A$15</c:f>
              <c:strCache>
                <c:ptCount val="1"/>
                <c:pt idx="0">
                  <c:v>Северо-Западный федеральный округ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3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9.7132053157386947E-2"/>
                  <c:y val="9.28249665327978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/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63095867957216"/>
                      <c:h val="0.2023798527443105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619225462429843E-2"/>
                  <c:y val="0.18734504685408299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85757264531657"/>
                      <c:h val="0.1683771753681392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2553816148475509E-2"/>
                  <c:y val="-4.046285140562248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10800576805366"/>
                      <c:h val="0.1683771753681392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1100806075129937E-2"/>
                  <c:y val="-0.20107630522088354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81288060336333"/>
                      <c:h val="0.1683771753681392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0418183893021181E-2"/>
                  <c:y val="-2.524029451137887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'[Для графиков Химия 2022.xlsx]Слайд 7'!$A$16:$A$20</c:f>
              <c:strCache>
                <c:ptCount val="5"/>
                <c:pt idx="0">
                  <c:v>Вологодская область</c:v>
                </c:pt>
                <c:pt idx="1">
                  <c:v>Калининградская область</c:v>
                </c:pt>
                <c:pt idx="2">
                  <c:v>Ленинградская область</c:v>
                </c:pt>
                <c:pt idx="3">
                  <c:v>Санкт-Петербург</c:v>
                </c:pt>
                <c:pt idx="4">
                  <c:v>Остальные</c:v>
                </c:pt>
              </c:strCache>
            </c:strRef>
          </c:cat>
          <c:val>
            <c:numRef>
              <c:f>'[Для графиков Химия 2022.xlsx]Слайд 7'!$B$16:$B$20</c:f>
              <c:numCache>
                <c:formatCode>#\ ##0.0</c:formatCode>
                <c:ptCount val="5"/>
                <c:pt idx="0">
                  <c:v>3658006.19</c:v>
                </c:pt>
                <c:pt idx="1">
                  <c:v>5682633.8399999999</c:v>
                </c:pt>
                <c:pt idx="2">
                  <c:v>51712405.899999999</c:v>
                </c:pt>
                <c:pt idx="3">
                  <c:v>66993396.200000003</c:v>
                </c:pt>
                <c:pt idx="4">
                  <c:v>7802842.2300000004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41-49F4-963B-3FD96B54D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931736657917764"/>
          <c:y val="0.21514692101740296"/>
          <c:w val="0.45914175560099435"/>
          <c:h val="0.68265896921017399"/>
        </c:manualLayout>
      </c:layout>
      <c:pieChart>
        <c:varyColors val="1"/>
        <c:ser>
          <c:idx val="0"/>
          <c:order val="0"/>
          <c:tx>
            <c:strRef>
              <c:f>'[Для графиков Химия 2022.xlsx]Слайд 7'!$A$29</c:f>
              <c:strCache>
                <c:ptCount val="1"/>
                <c:pt idx="0">
                  <c:v>Сибирский федеральный округ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2.8576141421057449E-2"/>
                  <c:y val="0.10932530120481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6893861587460635E-3"/>
                  <c:y val="-3.86432396251674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/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56508252673948"/>
                      <c:h val="0.1428751673360107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7946915232433889"/>
                  <c:y val="-9.20645917001338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/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17915201311297"/>
                      <c:h val="0.117373159303882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7.7980766238212318E-3"/>
                  <c:y val="-0.1043540829986613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611797537165562"/>
                  <c:y val="5.43105756358768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/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84855746786594"/>
                      <c:h val="0.1216234939759036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2.1544717977446497E-2"/>
                  <c:y val="6.98299866131191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/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51258908841925"/>
                      <c:h val="0.1428751673360107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'[Для графиков Химия 2022.xlsx]Слайд 7'!$A$30:$A$35</c:f>
              <c:strCache>
                <c:ptCount val="6"/>
                <c:pt idx="0">
                  <c:v>Алтайский край</c:v>
                </c:pt>
                <c:pt idx="1">
                  <c:v>Красноярский край</c:v>
                </c:pt>
                <c:pt idx="2">
                  <c:v>Новосибирская область</c:v>
                </c:pt>
                <c:pt idx="3">
                  <c:v>Омская область</c:v>
                </c:pt>
                <c:pt idx="4">
                  <c:v>Томская область</c:v>
                </c:pt>
                <c:pt idx="5">
                  <c:v>Остальные</c:v>
                </c:pt>
              </c:strCache>
            </c:strRef>
          </c:cat>
          <c:val>
            <c:numRef>
              <c:f>'[Для графиков Химия 2022.xlsx]Слайд 7'!$B$30:$B$35</c:f>
              <c:numCache>
                <c:formatCode>#\ ##0.0</c:formatCode>
                <c:ptCount val="6"/>
                <c:pt idx="0">
                  <c:v>11615799.369999999</c:v>
                </c:pt>
                <c:pt idx="1">
                  <c:v>13051277.699999999</c:v>
                </c:pt>
                <c:pt idx="2">
                  <c:v>26087713.940000001</c:v>
                </c:pt>
                <c:pt idx="3">
                  <c:v>29465020.800000001</c:v>
                </c:pt>
                <c:pt idx="4">
                  <c:v>6086128.6500000004</c:v>
                </c:pt>
                <c:pt idx="5">
                  <c:v>9022496.6500000004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41-49F4-963B-3FD96B54D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Прибыль (убыток)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EC-4971-8FF4-54BB5C5F7AE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603.9</c:v>
                </c:pt>
                <c:pt idx="1">
                  <c:v>1152.5999999999999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6EC-4971-8FF4-54BB5C5F7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1029297200"/>
        <c:axId val="1029297744"/>
      </c:barChart>
      <c:catAx>
        <c:axId val="102929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9297744"/>
        <c:crosses val="autoZero"/>
        <c:auto val="1"/>
        <c:lblAlgn val="ctr"/>
        <c:lblOffset val="100"/>
        <c:noMultiLvlLbl val="0"/>
      </c:catAx>
      <c:valAx>
        <c:axId val="1029297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2929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accent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1535692425798556"/>
          <c:y val="0.21089658634538153"/>
          <c:w val="0.45914175560099435"/>
          <c:h val="0.68265896921017399"/>
        </c:manualLayout>
      </c:layout>
      <c:pieChart>
        <c:varyColors val="1"/>
        <c:ser>
          <c:idx val="0"/>
          <c:order val="0"/>
          <c:tx>
            <c:strRef>
              <c:f>'[Для графиков Химия 2022.xlsx]Слайд 7'!$A$21</c:f>
              <c:strCache>
                <c:ptCount val="1"/>
                <c:pt idx="0">
                  <c:v>Приволжский федеральный округ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6.0838753851420749E-2"/>
                  <c:y val="9.6739290495314587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121606340709291E-2"/>
                  <c:y val="-5.0019076305220962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25487327918003"/>
                      <c:h val="0.1683771753681392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323942609940555"/>
                  <c:y val="-2.7024765729585006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866681190542887E-2"/>
                  <c:y val="4.279049531459169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584005062608281E-2"/>
                  <c:y val="-3.7700803212851407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678908219476518E-2"/>
                  <c:y val="-1.15766398929049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/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40181340968741"/>
                      <c:h val="0.12587382864792504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5.9627566317056215E-2"/>
                  <c:y val="8.4912985274431061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'[Для графиков Химия 2022.xlsx]Слайд 7'!$A$22:$A$28</c:f>
              <c:strCache>
                <c:ptCount val="7"/>
                <c:pt idx="0">
                  <c:v>Республика Башкортостан</c:v>
                </c:pt>
                <c:pt idx="1">
                  <c:v>Республика Татарстан</c:v>
                </c:pt>
                <c:pt idx="2">
                  <c:v>Пермский край</c:v>
                </c:pt>
                <c:pt idx="3">
                  <c:v>Нижегородская область</c:v>
                </c:pt>
                <c:pt idx="4">
                  <c:v>Оренбургская область</c:v>
                </c:pt>
                <c:pt idx="5">
                  <c:v>Самарская область</c:v>
                </c:pt>
                <c:pt idx="6">
                  <c:v>Остальные</c:v>
                </c:pt>
              </c:strCache>
            </c:strRef>
          </c:cat>
          <c:val>
            <c:numRef>
              <c:f>'[Для графиков Химия 2022.xlsx]Слайд 7'!$B$22:$B$28</c:f>
              <c:numCache>
                <c:formatCode>#\ ##0.0</c:formatCode>
                <c:ptCount val="7"/>
                <c:pt idx="0">
                  <c:v>17175221.649999999</c:v>
                </c:pt>
                <c:pt idx="1">
                  <c:v>77370743.120000005</c:v>
                </c:pt>
                <c:pt idx="2">
                  <c:v>19410115.469999999</c:v>
                </c:pt>
                <c:pt idx="3">
                  <c:v>37205475.490000002</c:v>
                </c:pt>
                <c:pt idx="4">
                  <c:v>13739017.050000001</c:v>
                </c:pt>
                <c:pt idx="5">
                  <c:v>41173013.630000003</c:v>
                </c:pt>
                <c:pt idx="6">
                  <c:v>47665970.909999996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41-49F4-963B-3FD96B54D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05555555555555"/>
          <c:y val="0.16898148148148148"/>
          <c:w val="0.46388888888888891"/>
          <c:h val="0.773148148148148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3897210323228382"/>
                  <c:y val="0.1116921501471242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388888888888889"/>
                  <c:y val="-0.25000000000000006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888888888888892E-2"/>
                  <c:y val="-0.20370370370370369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6527777777777778"/>
                  <c:y val="-0.203703703703703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371259842519686"/>
                      <c:h val="0.11546296296296296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8611111111111112"/>
                  <c:y val="-3.2407407407407406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8611111111111112"/>
                  <c:y val="0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8055555555555555"/>
                  <c:y val="0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8611111111111101"/>
                  <c:y val="3.2407407407407322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2"/>
                  <c:y val="0.10185185185185185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20555555555555546"/>
                  <c:y val="0.18055555555555555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'[Для графиков Химия 2022.xlsx]Лист3'!$A$68:$A$77</c:f>
              <c:strCache>
                <c:ptCount val="10"/>
                <c:pt idx="0">
                  <c:v>ПМ и СС</c:v>
                </c:pt>
                <c:pt idx="1">
                  <c:v>Минеральные удобрения</c:v>
                </c:pt>
                <c:pt idx="2">
                  <c:v>Неорганические продукты</c:v>
                </c:pt>
                <c:pt idx="3">
                  <c:v>Продукты органического синтеза</c:v>
                </c:pt>
                <c:pt idx="4">
                  <c:v>РТИ</c:v>
                </c:pt>
                <c:pt idx="5">
                  <c:v>ЛКМ</c:v>
                </c:pt>
                <c:pt idx="6">
                  <c:v>Технические газы</c:v>
                </c:pt>
                <c:pt idx="7">
                  <c:v>Шины</c:v>
                </c:pt>
                <c:pt idx="8">
                  <c:v>Химические волокна и нити</c:v>
                </c:pt>
                <c:pt idx="9">
                  <c:v>Прочие</c:v>
                </c:pt>
              </c:strCache>
            </c:strRef>
          </c:cat>
          <c:val>
            <c:numRef>
              <c:f>'[Для графиков Химия 2022.xlsx]Лист3'!$B$68:$B$77</c:f>
              <c:numCache>
                <c:formatCode>General</c:formatCode>
                <c:ptCount val="10"/>
                <c:pt idx="0">
                  <c:v>12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3"/>
        <c:holeSize val="5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'[Для графиков Химия 2022.xlsx]Инвестиции '!$K$5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'[Для графиков Химия 2022.xlsx]Инвестиции '!$J$6:$J$13</c:f>
              <c:strCache>
                <c:ptCount val="8"/>
                <c:pt idx="0">
                  <c:v>    Северо-Западный федеральный округ</c:v>
                </c:pt>
                <c:pt idx="1">
                  <c:v>    Приволжский федеральный округ</c:v>
                </c:pt>
                <c:pt idx="2">
                  <c:v>    Уральский федеральный округ</c:v>
                </c:pt>
                <c:pt idx="3">
                  <c:v>    Дальневосточный федеральный округ</c:v>
                </c:pt>
                <c:pt idx="4">
                  <c:v>    Центральный федеральный округ</c:v>
                </c:pt>
                <c:pt idx="5">
                  <c:v>    Сибирский федеральный округ</c:v>
                </c:pt>
                <c:pt idx="6">
                  <c:v>    Южный федеральный округ </c:v>
                </c:pt>
                <c:pt idx="7">
                  <c:v>    Северо-Кавказский федеральный округ</c:v>
                </c:pt>
              </c:strCache>
            </c:strRef>
          </c:cat>
          <c:val>
            <c:numRef>
              <c:f>'[Для графиков Химия 2022.xlsx]Инвестиции '!$K$6:$K$13</c:f>
              <c:numCache>
                <c:formatCode>0.0</c:formatCode>
                <c:ptCount val="8"/>
                <c:pt idx="0">
                  <c:v>44.063912999999999</c:v>
                </c:pt>
                <c:pt idx="1">
                  <c:v>93.050641999999996</c:v>
                </c:pt>
                <c:pt idx="2">
                  <c:v>20.248628</c:v>
                </c:pt>
                <c:pt idx="3">
                  <c:v>19.774191999999999</c:v>
                </c:pt>
                <c:pt idx="4">
                  <c:v>34.683847999999998</c:v>
                </c:pt>
                <c:pt idx="5">
                  <c:v>29.044377999999998</c:v>
                </c:pt>
                <c:pt idx="6">
                  <c:v>12.944977</c:v>
                </c:pt>
                <c:pt idx="7">
                  <c:v>4.5185449999999996</c:v>
                </c:pt>
              </c:numCache>
            </c:numRef>
          </c:val>
        </c:ser>
        <c:ser>
          <c:idx val="1"/>
          <c:order val="1"/>
          <c:tx>
            <c:strRef>
              <c:f>'[Для графиков Химия 2022.xlsx]Инвестиции '!$L$5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'[Для графиков Химия 2022.xlsx]Инвестиции '!$J$6:$J$13</c:f>
              <c:strCache>
                <c:ptCount val="8"/>
                <c:pt idx="0">
                  <c:v>    Северо-Западный федеральный округ</c:v>
                </c:pt>
                <c:pt idx="1">
                  <c:v>    Приволжский федеральный округ</c:v>
                </c:pt>
                <c:pt idx="2">
                  <c:v>    Уральский федеральный округ</c:v>
                </c:pt>
                <c:pt idx="3">
                  <c:v>    Дальневосточный федеральный округ</c:v>
                </c:pt>
                <c:pt idx="4">
                  <c:v>    Центральный федеральный округ</c:v>
                </c:pt>
                <c:pt idx="5">
                  <c:v>    Сибирский федеральный округ</c:v>
                </c:pt>
                <c:pt idx="6">
                  <c:v>    Южный федеральный округ </c:v>
                </c:pt>
                <c:pt idx="7">
                  <c:v>    Северо-Кавказский федеральный округ</c:v>
                </c:pt>
              </c:strCache>
            </c:strRef>
          </c:cat>
          <c:val>
            <c:numRef>
              <c:f>'[Для графиков Химия 2022.xlsx]Инвестиции '!$L$6:$L$13</c:f>
              <c:numCache>
                <c:formatCode>0.0</c:formatCode>
                <c:ptCount val="8"/>
                <c:pt idx="0">
                  <c:v>92.812014000000005</c:v>
                </c:pt>
                <c:pt idx="1">
                  <c:v>78.370075</c:v>
                </c:pt>
                <c:pt idx="2">
                  <c:v>38.427551999999999</c:v>
                </c:pt>
                <c:pt idx="3">
                  <c:v>38.090569000000002</c:v>
                </c:pt>
                <c:pt idx="4">
                  <c:v>33.176743999999999</c:v>
                </c:pt>
                <c:pt idx="5">
                  <c:v>28.379073999999999</c:v>
                </c:pt>
                <c:pt idx="6">
                  <c:v>13.462736</c:v>
                </c:pt>
                <c:pt idx="7">
                  <c:v>2.3908149999999999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9295568"/>
        <c:axId val="1029288496"/>
      </c:barChart>
      <c:catAx>
        <c:axId val="102929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9288496"/>
        <c:crosses val="autoZero"/>
        <c:auto val="1"/>
        <c:lblAlgn val="ctr"/>
        <c:lblOffset val="100"/>
        <c:noMultiLvlLbl val="0"/>
      </c:catAx>
      <c:valAx>
        <c:axId val="102928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929556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05129189995716"/>
          <c:y val="8.4128204601056716E-2"/>
          <c:w val="0.41135611331885569"/>
          <c:h val="0.5724616407283291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B1-416C-823F-B5670EFECE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B1-416C-823F-B5670EFECE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4B1-416C-823F-B5670EFECE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4B1-416C-823F-B5670EFECE1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4B1-416C-823F-B5670EFECE1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4B1-416C-823F-B5670EFECE1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4B1-416C-823F-B5670EFECE1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4B1-416C-823F-B5670EFECE1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4B1-416C-823F-B5670EFECE1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4B1-416C-823F-B5670EFECE1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4B1-416C-823F-B5670EFECE1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4B1-416C-823F-B5670EFECE1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4B1-416C-823F-B5670EFECE1E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4B1-416C-823F-B5670EFECE1E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4B1-416C-823F-B5670EFECE1E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4B1-416C-823F-B5670EFECE1E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D4B1-416C-823F-B5670EFECE1E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D4B1-416C-823F-B5670EFECE1E}"/>
              </c:ext>
            </c:extLst>
          </c:dPt>
          <c:dLbls>
            <c:dLbl>
              <c:idx val="0"/>
              <c:layout>
                <c:manualLayout>
                  <c:x val="-0.24015009380863039"/>
                  <c:y val="0.13577023498694518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4B1-416C-823F-B5670EFECE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2263914946841776"/>
                  <c:y val="6.96257615317667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4B1-416C-823F-B5670EFECE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6231424167663844"/>
                  <c:y val="1.91350232656948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4B1-416C-823F-B5670EFECE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7499999999999999"/>
                  <c:y val="-6.9930069930069977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4B1-416C-823F-B5670EFECE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388888888888889"/>
                  <c:y val="-0.13986013986013987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4B1-416C-823F-B5670EFECE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3851373643960546E-2"/>
                  <c:y val="-0.18293812490148914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4B1-416C-823F-B5670EFECE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22170116165122877"/>
                  <c:y val="-0.1638031016357942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4B1-416C-823F-B5670EFECE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1774031998345413"/>
                  <c:y val="-0.1160022751725225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4B1-416C-823F-B5670EFECE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8003437187612337"/>
                  <c:y val="-9.729350410833113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4B1-416C-823F-B5670EFECE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7724089366877921"/>
                  <c:y val="-2.2640433653365193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D4B1-416C-823F-B5670EFECE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13258286429018146"/>
                  <c:y val="3.1331592689294974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D4B1-416C-823F-B5670EFECE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.18011257035647288"/>
                  <c:y val="8.3550913838120036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D4B1-416C-823F-B5670EFECE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.1275797373358348"/>
                  <c:y val="0.11836379460400336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D4B1-416C-823F-B5670EFECE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.13258286429018137"/>
                  <c:y val="0.1879895561357702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D4B1-416C-823F-B5670EFECE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1.7510944340212543E-2"/>
                  <c:y val="0.21235857267188848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D4B1-416C-823F-B5670EFECE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5.0031269543464665E-2"/>
                  <c:y val="0.16013925152306355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D4B1-416C-823F-B5670EFECE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3.2520325203252036E-2"/>
                  <c:y val="0.1879895561357702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D4B1-416C-823F-B5670EFECE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0.11676037681030964"/>
                  <c:y val="0.1978248802450606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D4B1-416C-823F-B5670EFECE1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'[Для графиков Химия 2022.xlsx]Лист3'!$A$195:$A$212</c:f>
              <c:strCache>
                <c:ptCount val="18"/>
                <c:pt idx="0">
                  <c:v>Базовые нефтехимикаты</c:v>
                </c:pt>
                <c:pt idx="1">
                  <c:v>Органические полупродукты</c:v>
                </c:pt>
                <c:pt idx="2">
                  <c:v>Метанол</c:v>
                </c:pt>
                <c:pt idx="3">
                  <c:v>ПМ и СС</c:v>
                </c:pt>
                <c:pt idx="4">
                  <c:v>Неорганические продукты</c:v>
                </c:pt>
                <c:pt idx="5">
                  <c:v>Минеральные удобрения</c:v>
                </c:pt>
                <c:pt idx="6">
                  <c:v>Неорганические пигменты</c:v>
                </c:pt>
                <c:pt idx="7">
                  <c:v>РТИ</c:v>
                </c:pt>
                <c:pt idx="8">
                  <c:v>ЛКМ</c:v>
                </c:pt>
                <c:pt idx="9">
                  <c:v>Химические волокна и нити</c:v>
                </c:pt>
                <c:pt idx="10">
                  <c:v>Технические газы</c:v>
                </c:pt>
                <c:pt idx="11">
                  <c:v>Горнохимическое сырье</c:v>
                </c:pt>
                <c:pt idx="12">
                  <c:v>СМС и ТБХ</c:v>
                </c:pt>
                <c:pt idx="13">
                  <c:v>ХСЗР</c:v>
                </c:pt>
                <c:pt idx="14">
                  <c:v>Биотехнологические продукты</c:v>
                </c:pt>
                <c:pt idx="15">
                  <c:v>Синтетический каучук</c:v>
                </c:pt>
                <c:pt idx="16">
                  <c:v>Шины</c:v>
                </c:pt>
                <c:pt idx="17">
                  <c:v>Прочие</c:v>
                </c:pt>
              </c:strCache>
            </c:strRef>
          </c:cat>
          <c:val>
            <c:numRef>
              <c:f>'[Для графиков Химия 2022.xlsx]Лист3'!$B$195:$B$212</c:f>
              <c:numCache>
                <c:formatCode>General</c:formatCode>
                <c:ptCount val="18"/>
                <c:pt idx="0">
                  <c:v>15</c:v>
                </c:pt>
                <c:pt idx="1">
                  <c:v>14</c:v>
                </c:pt>
                <c:pt idx="2">
                  <c:v>8</c:v>
                </c:pt>
                <c:pt idx="3">
                  <c:v>32</c:v>
                </c:pt>
                <c:pt idx="4">
                  <c:v>26</c:v>
                </c:pt>
                <c:pt idx="5">
                  <c:v>23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4-D4B1-416C-823F-B5670EFEC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3"/>
        <c:holeSize val="51"/>
      </c:doughnut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7"/>
        <c:delete val="1"/>
      </c:legendEntry>
      <c:layout>
        <c:manualLayout>
          <c:xMode val="edge"/>
          <c:yMode val="edge"/>
          <c:x val="0"/>
          <c:y val="0.82810770063663708"/>
          <c:w val="0.95830681577560795"/>
          <c:h val="0.147523282827244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5620533874339391"/>
          <c:w val="1"/>
          <c:h val="0.544597607715044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Резиновые и пластмассовые изделия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b" anchorCtr="0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2021</c:v>
                </c:pt>
                <c:pt idx="1">
                  <c:v>2022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25.6</c:v>
                </c:pt>
                <c:pt idx="1">
                  <c:v>23.2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B7-473C-AC58-4447A795B4C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Химические вещества и продукты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2021</c:v>
                </c:pt>
                <c:pt idx="1">
                  <c:v>2022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74.400000000000006</c:v>
                </c:pt>
                <c:pt idx="1">
                  <c:v>76.3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B7-473C-AC58-4447A795B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029298832"/>
        <c:axId val="1029299920"/>
      </c:barChart>
      <c:catAx>
        <c:axId val="102929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9299920"/>
        <c:crosses val="autoZero"/>
        <c:auto val="1"/>
        <c:lblAlgn val="ctr"/>
        <c:lblOffset val="100"/>
        <c:noMultiLvlLbl val="0"/>
      </c:catAx>
      <c:valAx>
        <c:axId val="10292999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929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9656179171314827E-2"/>
          <c:y val="1.5133023328032114E-3"/>
          <c:w val="0.88145315561937521"/>
          <c:h val="0.225703104885226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accent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447570457228148E-2"/>
          <c:w val="1"/>
          <c:h val="0.696924172511681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Аммиак</c:v>
                </c:pt>
                <c:pt idx="1">
                  <c:v>Метанол</c:v>
                </c:pt>
                <c:pt idx="2">
                  <c:v>Минеральные удобрения</c:v>
                </c:pt>
                <c:pt idx="3">
                  <c:v>Волокна химические</c:v>
                </c:pt>
                <c:pt idx="4">
                  <c:v>ЛКМ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2.6</c:v>
                </c:pt>
                <c:pt idx="1">
                  <c:v>1.1000000000000001</c:v>
                </c:pt>
                <c:pt idx="2">
                  <c:v>26.6</c:v>
                </c:pt>
                <c:pt idx="3">
                  <c:v>0.4</c:v>
                </c:pt>
                <c:pt idx="4">
                  <c:v>2.11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41-4E36-9EA9-8D6D572BD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35872688"/>
        <c:axId val="752116080"/>
      </c:barChart>
      <c:catAx>
        <c:axId val="93587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2116080"/>
        <c:crosses val="autoZero"/>
        <c:auto val="1"/>
        <c:lblAlgn val="ctr"/>
        <c:lblOffset val="100"/>
        <c:noMultiLvlLbl val="0"/>
      </c:catAx>
      <c:valAx>
        <c:axId val="752116080"/>
        <c:scaling>
          <c:orientation val="minMax"/>
          <c:min val="1.0000000000000003E-4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crossAx val="93587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0">
          <a:solidFill>
            <a:schemeClr val="accent1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46105442722712E-2"/>
          <c:y val="5.4518498630012957E-2"/>
          <c:w val="0.89316833047516897"/>
          <c:h val="0.7157459336497773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'[Для графиков Химия 2022.xlsx]Лист4'!$A$13:$A$23</c:f>
              <c:strCache>
                <c:ptCount val="11"/>
                <c:pt idx="0">
                  <c:v>Сода кальц.</c:v>
                </c:pt>
                <c:pt idx="1">
                  <c:v>Сода кауст.</c:v>
                </c:pt>
                <c:pt idx="2">
                  <c:v>Аммиак</c:v>
                </c:pt>
                <c:pt idx="3">
                  <c:v>Метанол</c:v>
                </c:pt>
                <c:pt idx="4">
                  <c:v>ЛКМ</c:v>
                </c:pt>
                <c:pt idx="5">
                  <c:v>Удобрения (физ.вес)</c:v>
                </c:pt>
                <c:pt idx="6">
                  <c:v>ХСЗР</c:v>
                </c:pt>
                <c:pt idx="7">
                  <c:v>Волокна и нити химические </c:v>
                </c:pt>
                <c:pt idx="8">
                  <c:v>ПМ и СС</c:v>
                </c:pt>
                <c:pt idx="9">
                  <c:v>Изделия из пластмасс</c:v>
                </c:pt>
                <c:pt idx="10">
                  <c:v>РТИ</c:v>
                </c:pt>
              </c:strCache>
            </c:strRef>
          </c:cat>
          <c:val>
            <c:numRef>
              <c:f>'[Для графиков Химия 2022.xlsx]Лист4'!$I$13:$I$23</c:f>
              <c:numCache>
                <c:formatCode>0.0%</c:formatCode>
                <c:ptCount val="11"/>
                <c:pt idx="0">
                  <c:v>0.13546986576335951</c:v>
                </c:pt>
                <c:pt idx="1">
                  <c:v>1.0147653920982513</c:v>
                </c:pt>
                <c:pt idx="2">
                  <c:v>0.80749385971440746</c:v>
                </c:pt>
                <c:pt idx="3">
                  <c:v>8.8389132445754193E-2</c:v>
                </c:pt>
                <c:pt idx="4">
                  <c:v>-0.13928941174496023</c:v>
                </c:pt>
                <c:pt idx="5">
                  <c:v>0.97711216654199329</c:v>
                </c:pt>
                <c:pt idx="6">
                  <c:v>0.11741877717526572</c:v>
                </c:pt>
                <c:pt idx="7">
                  <c:v>8.64574357396386E-2</c:v>
                </c:pt>
                <c:pt idx="8">
                  <c:v>-5.4299391012244902E-2</c:v>
                </c:pt>
                <c:pt idx="9">
                  <c:v>-6.9192585980212051E-2</c:v>
                </c:pt>
                <c:pt idx="10">
                  <c:v>-0.15063344538914114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-27"/>
        <c:axId val="1029290128"/>
        <c:axId val="1029295024"/>
      </c:barChart>
      <c:catAx>
        <c:axId val="102929012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12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9295024"/>
        <c:crosses val="autoZero"/>
        <c:auto val="1"/>
        <c:lblAlgn val="ctr"/>
        <c:lblOffset val="1"/>
        <c:tickLblSkip val="1"/>
        <c:noMultiLvlLbl val="0"/>
      </c:catAx>
      <c:valAx>
        <c:axId val="102929502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9290128"/>
        <c:crosses val="autoZero"/>
        <c:crossBetween val="between"/>
        <c:majorUnit val="0.3000000000000000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40566798693812E-2"/>
          <c:y val="0.26093461117351019"/>
          <c:w val="0.89269227938145257"/>
          <c:h val="0.6753072553287331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'[Для графиков Химия 2022.xlsx]Лист4'!$A$13:$A$23</c:f>
              <c:strCache>
                <c:ptCount val="11"/>
                <c:pt idx="0">
                  <c:v>Сода кальц.</c:v>
                </c:pt>
                <c:pt idx="1">
                  <c:v>Сода кауст.</c:v>
                </c:pt>
                <c:pt idx="2">
                  <c:v>Аммиак</c:v>
                </c:pt>
                <c:pt idx="3">
                  <c:v>Метанол</c:v>
                </c:pt>
                <c:pt idx="4">
                  <c:v>ЛКМ</c:v>
                </c:pt>
                <c:pt idx="5">
                  <c:v>Удобрения (физ.вес)</c:v>
                </c:pt>
                <c:pt idx="6">
                  <c:v>ХСЗР</c:v>
                </c:pt>
                <c:pt idx="7">
                  <c:v>Волокна и нити химические </c:v>
                </c:pt>
                <c:pt idx="8">
                  <c:v>ПМ и СС</c:v>
                </c:pt>
                <c:pt idx="9">
                  <c:v>Изделия из пластмасс</c:v>
                </c:pt>
                <c:pt idx="10">
                  <c:v>РТИ</c:v>
                </c:pt>
              </c:strCache>
            </c:strRef>
          </c:cat>
          <c:val>
            <c:numRef>
              <c:f>'[Для графиков Химия 2022.xlsx]Лист4'!$H$13:$H$23</c:f>
              <c:numCache>
                <c:formatCode>0.0%</c:formatCode>
                <c:ptCount val="11"/>
                <c:pt idx="0">
                  <c:v>-3.577606712680037E-3</c:v>
                </c:pt>
                <c:pt idx="1">
                  <c:v>-4.6947439415805037E-2</c:v>
                </c:pt>
                <c:pt idx="2">
                  <c:v>-0.38487122619087588</c:v>
                </c:pt>
                <c:pt idx="3">
                  <c:v>2.7156529791786621E-2</c:v>
                </c:pt>
                <c:pt idx="4">
                  <c:v>-0.16610173814448881</c:v>
                </c:pt>
                <c:pt idx="5">
                  <c:v>-0.1439783455577458</c:v>
                </c:pt>
                <c:pt idx="6">
                  <c:v>-0.15606214946829711</c:v>
                </c:pt>
                <c:pt idx="7">
                  <c:v>1.1840844978718845E-3</c:v>
                </c:pt>
                <c:pt idx="8">
                  <c:v>-0.20952874999494275</c:v>
                </c:pt>
                <c:pt idx="9">
                  <c:v>-0.37441740384268174</c:v>
                </c:pt>
                <c:pt idx="10">
                  <c:v>-0.34304738207547447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overlap val="-27"/>
        <c:axId val="1029301008"/>
        <c:axId val="1029293392"/>
      </c:barChart>
      <c:catAx>
        <c:axId val="10293010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12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9293392"/>
        <c:crosses val="autoZero"/>
        <c:auto val="1"/>
        <c:lblAlgn val="ctr"/>
        <c:lblOffset val="1"/>
        <c:tickLblSkip val="1"/>
        <c:noMultiLvlLbl val="0"/>
      </c:catAx>
      <c:valAx>
        <c:axId val="102929339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93010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'[Для графиков Химия 2022.xlsx]Лист4'!$A$31:$A$36</c:f>
              <c:strCache>
                <c:ptCount val="6"/>
                <c:pt idx="0">
                  <c:v>ЛКМ</c:v>
                </c:pt>
                <c:pt idx="1">
                  <c:v>ХСЗР</c:v>
                </c:pt>
                <c:pt idx="2">
                  <c:v>Химические волокна и нити</c:v>
                </c:pt>
                <c:pt idx="3">
                  <c:v>ПМ и СС</c:v>
                </c:pt>
                <c:pt idx="4">
                  <c:v>Изделия из пластмасс</c:v>
                </c:pt>
                <c:pt idx="5">
                  <c:v>РТИ</c:v>
                </c:pt>
              </c:strCache>
            </c:strRef>
          </c:cat>
          <c:val>
            <c:numRef>
              <c:f>'[Для графиков Химия 2022.xlsx]Лист4'!$H$31:$H$36</c:f>
              <c:numCache>
                <c:formatCode>0.0%</c:formatCode>
                <c:ptCount val="6"/>
                <c:pt idx="0">
                  <c:v>-0.18176110633774756</c:v>
                </c:pt>
                <c:pt idx="1">
                  <c:v>-6.6271497111957234E-2</c:v>
                </c:pt>
                <c:pt idx="2">
                  <c:v>-0.11827909481772692</c:v>
                </c:pt>
                <c:pt idx="3">
                  <c:v>-0.21670653939015116</c:v>
                </c:pt>
                <c:pt idx="4">
                  <c:v>-0.12857129609068885</c:v>
                </c:pt>
                <c:pt idx="5">
                  <c:v>-0.16998095725528772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overlap val="-27"/>
        <c:axId val="1029296112"/>
        <c:axId val="1029299376"/>
      </c:barChart>
      <c:catAx>
        <c:axId val="102929611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9299376"/>
        <c:crosses val="autoZero"/>
        <c:auto val="1"/>
        <c:lblAlgn val="ctr"/>
        <c:lblOffset val="1"/>
        <c:tickLblSkip val="1"/>
        <c:noMultiLvlLbl val="0"/>
      </c:catAx>
      <c:valAx>
        <c:axId val="102929937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929611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'[Для графиков Химия 2022.xlsx]Лист4'!$A$31:$A$36</c:f>
              <c:strCache>
                <c:ptCount val="6"/>
                <c:pt idx="0">
                  <c:v>ЛКМ</c:v>
                </c:pt>
                <c:pt idx="1">
                  <c:v>ХСЗР</c:v>
                </c:pt>
                <c:pt idx="2">
                  <c:v>Химические волокна и нити</c:v>
                </c:pt>
                <c:pt idx="3">
                  <c:v>ПМ и СС</c:v>
                </c:pt>
                <c:pt idx="4">
                  <c:v>Изделия из пластмасс</c:v>
                </c:pt>
                <c:pt idx="5">
                  <c:v>РТИ</c:v>
                </c:pt>
              </c:strCache>
            </c:strRef>
          </c:cat>
          <c:val>
            <c:numRef>
              <c:f>'[Для графиков Химия 2022.xlsx]Лист4'!$I$31:$I$36</c:f>
              <c:numCache>
                <c:formatCode>0.0%</c:formatCode>
                <c:ptCount val="6"/>
                <c:pt idx="0">
                  <c:v>-9.9182166676490713E-2</c:v>
                </c:pt>
                <c:pt idx="1">
                  <c:v>0.1177202264658368</c:v>
                </c:pt>
                <c:pt idx="2">
                  <c:v>4.1332987447684211E-2</c:v>
                </c:pt>
                <c:pt idx="3">
                  <c:v>-0.11191947879366093</c:v>
                </c:pt>
                <c:pt idx="4">
                  <c:v>-0.12121179275814642</c:v>
                </c:pt>
                <c:pt idx="5">
                  <c:v>-0.35847310010441158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-27"/>
        <c:axId val="1029294480"/>
        <c:axId val="1029291760"/>
      </c:barChart>
      <c:catAx>
        <c:axId val="102929448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9291760"/>
        <c:crosses val="autoZero"/>
        <c:auto val="1"/>
        <c:lblAlgn val="ctr"/>
        <c:lblOffset val="0"/>
        <c:tickLblSkip val="1"/>
        <c:noMultiLvlLbl val="0"/>
      </c:catAx>
      <c:valAx>
        <c:axId val="102929176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929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3554B-8CF3-467E-ABCA-0C7ECD46561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7A1A56-D788-4DF1-8386-8833E149AD4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экспорта</a:t>
          </a:r>
        </a:p>
      </dgm:t>
    </dgm:pt>
    <dgm:pt modelId="{F9BBBEEA-E18B-4207-B993-6352F4C42076}" type="parTrans" cxnId="{ACA5212B-DB9A-4E6E-8BF0-B2918426C377}">
      <dgm:prSet/>
      <dgm:spPr/>
      <dgm:t>
        <a:bodyPr/>
        <a:lstStyle/>
        <a:p>
          <a:endParaRPr lang="ru-RU"/>
        </a:p>
      </dgm:t>
    </dgm:pt>
    <dgm:pt modelId="{4652818D-D540-4684-984A-602D290C47F8}" type="sibTrans" cxnId="{ACA5212B-DB9A-4E6E-8BF0-B2918426C377}">
      <dgm:prSet/>
      <dgm:spPr/>
      <dgm:t>
        <a:bodyPr/>
        <a:lstStyle/>
        <a:p>
          <a:endParaRPr lang="ru-RU"/>
        </a:p>
      </dgm:t>
    </dgm:pt>
    <dgm:pt modelId="{16621538-645D-4A70-841B-60D52C5737E2}">
      <dgm:prSet phldrT="[Текст]"/>
      <dgm:spPr/>
      <dgm:t>
        <a:bodyPr/>
        <a:lstStyle/>
        <a:p>
          <a:pPr algn="just">
            <a:lnSpc>
              <a:spcPct val="100000"/>
            </a:lnSpc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Переориентация экспорта с Запада на Восток, стимулирование внутреннего спроса на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экспортоориентированные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химические продукты, стимулирование более глубокой переработки базовых полимеров и крупнотоннажных производств</a:t>
          </a:r>
        </a:p>
      </dgm:t>
    </dgm:pt>
    <dgm:pt modelId="{FF3E4674-08AE-4166-9071-DF0C6E7F290D}" type="parTrans" cxnId="{F28B455F-074A-4569-ABC5-A8B41B6BBDE1}">
      <dgm:prSet/>
      <dgm:spPr/>
      <dgm:t>
        <a:bodyPr/>
        <a:lstStyle/>
        <a:p>
          <a:endParaRPr lang="ru-RU"/>
        </a:p>
      </dgm:t>
    </dgm:pt>
    <dgm:pt modelId="{8873A469-9A69-4DA4-841A-70BB30D65473}" type="sibTrans" cxnId="{F28B455F-074A-4569-ABC5-A8B41B6BBDE1}">
      <dgm:prSet/>
      <dgm:spPr/>
      <dgm:t>
        <a:bodyPr/>
        <a:lstStyle/>
        <a:p>
          <a:endParaRPr lang="ru-RU"/>
        </a:p>
      </dgm:t>
    </dgm:pt>
    <dgm:pt modelId="{CA8AF7BC-43FD-4FAF-9FCE-00FB624ABE7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Запрет на поставку в Россию десятков наименований химической продукции</a:t>
          </a:r>
        </a:p>
        <a:p>
          <a:pPr marL="0"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dirty="0"/>
        </a:p>
      </dgm:t>
    </dgm:pt>
    <dgm:pt modelId="{406B4FC8-0FDC-4F65-90D9-5547B8C081A9}" type="parTrans" cxnId="{F067D57A-4FDE-40EF-98AC-CF47ABBDBEDE}">
      <dgm:prSet/>
      <dgm:spPr/>
      <dgm:t>
        <a:bodyPr/>
        <a:lstStyle/>
        <a:p>
          <a:endParaRPr lang="ru-RU"/>
        </a:p>
      </dgm:t>
    </dgm:pt>
    <dgm:pt modelId="{015D6512-0A73-4885-BC0D-13A7D6701184}" type="sibTrans" cxnId="{F067D57A-4FDE-40EF-98AC-CF47ABBDBEDE}">
      <dgm:prSet/>
      <dgm:spPr/>
      <dgm:t>
        <a:bodyPr/>
        <a:lstStyle/>
        <a:p>
          <a:endParaRPr lang="ru-RU"/>
        </a:p>
      </dgm:t>
    </dgm:pt>
    <dgm:pt modelId="{CE8E59ED-F55A-4478-A489-3A839EE51730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собственной производственной базы по импортозамещающим продуктам,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замкнутых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цепочек для конечных продуктов, мониторинг имеющихся технологий, поддержка региональных инжиниринговых центров</a:t>
          </a:r>
        </a:p>
      </dgm:t>
    </dgm:pt>
    <dgm:pt modelId="{E48D023F-1288-4C65-A788-6D2E3610AC44}" type="parTrans" cxnId="{19F6E540-CFFB-4A12-87F4-B6ECE2BE2993}">
      <dgm:prSet/>
      <dgm:spPr/>
      <dgm:t>
        <a:bodyPr/>
        <a:lstStyle/>
        <a:p>
          <a:endParaRPr lang="ru-RU"/>
        </a:p>
      </dgm:t>
    </dgm:pt>
    <dgm:pt modelId="{DF4B6EC9-3F1F-40F9-842C-481024DD8DD3}" type="sibTrans" cxnId="{19F6E540-CFFB-4A12-87F4-B6ECE2BE2993}">
      <dgm:prSet/>
      <dgm:spPr/>
      <dgm:t>
        <a:bodyPr/>
        <a:lstStyle/>
        <a:p>
          <a:endParaRPr lang="ru-RU"/>
        </a:p>
      </dgm:t>
    </dgm:pt>
    <dgm:pt modelId="{BD602022-FAA2-4499-8219-176504EF1DEF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Целостное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невидение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узких мест и потенциальных точек роста в межотраслевом масштабе</a:t>
          </a:r>
        </a:p>
      </dgm:t>
    </dgm:pt>
    <dgm:pt modelId="{8AA39E7B-4C5D-40D4-8365-FB23D0E929F3}" type="sibTrans" cxnId="{02222990-EA71-4A30-A49C-E0BC378AB501}">
      <dgm:prSet/>
      <dgm:spPr/>
      <dgm:t>
        <a:bodyPr/>
        <a:lstStyle/>
        <a:p>
          <a:endParaRPr lang="ru-RU"/>
        </a:p>
      </dgm:t>
    </dgm:pt>
    <dgm:pt modelId="{D5E5385F-D80E-4BC0-87EA-168FF70A09FE}" type="parTrans" cxnId="{02222990-EA71-4A30-A49C-E0BC378AB501}">
      <dgm:prSet/>
      <dgm:spPr/>
      <dgm:t>
        <a:bodyPr/>
        <a:lstStyle/>
        <a:p>
          <a:endParaRPr lang="ru-RU"/>
        </a:p>
      </dgm:t>
    </dgm:pt>
    <dgm:pt modelId="{85B9D7B7-4245-42F5-8899-DC1A04300C51}">
      <dgm:prSet/>
      <dgm:spPr/>
      <dgm:t>
        <a:bodyPr/>
        <a:lstStyle/>
        <a:p>
          <a:pPr>
            <a:lnSpc>
              <a:spcPct val="90000"/>
            </a:lnSpc>
          </a:pPr>
          <a:endParaRPr lang="ru-RU" sz="1400" dirty="0"/>
        </a:p>
      </dgm:t>
    </dgm:pt>
    <dgm:pt modelId="{39B1E53B-EE38-4D99-8EE3-32D186AE4DB2}" type="parTrans" cxnId="{9FB0714B-E6D9-4C53-929B-C168BFF2B947}">
      <dgm:prSet/>
      <dgm:spPr/>
      <dgm:t>
        <a:bodyPr/>
        <a:lstStyle/>
        <a:p>
          <a:endParaRPr lang="ru-RU"/>
        </a:p>
      </dgm:t>
    </dgm:pt>
    <dgm:pt modelId="{91A3B3BC-E4AF-4733-A5A1-CA4C5D3DB109}" type="sibTrans" cxnId="{9FB0714B-E6D9-4C53-929B-C168BFF2B947}">
      <dgm:prSet/>
      <dgm:spPr/>
      <dgm:t>
        <a:bodyPr/>
        <a:lstStyle/>
        <a:p>
          <a:endParaRPr lang="ru-RU"/>
        </a:p>
      </dgm:t>
    </dgm:pt>
    <dgm:pt modelId="{3E5F48D7-839A-4B6A-99D9-2B0EA9C075AF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Адаптации ХК к новым условиям в ускоренном порядке</a:t>
          </a:r>
        </a:p>
      </dgm:t>
    </dgm:pt>
    <dgm:pt modelId="{6FCF7CD1-46A3-45F3-A775-D5BA1FADFB80}" type="parTrans" cxnId="{11739FDC-55C0-42AA-A02F-155438A845F0}">
      <dgm:prSet/>
      <dgm:spPr/>
      <dgm:t>
        <a:bodyPr/>
        <a:lstStyle/>
        <a:p>
          <a:endParaRPr lang="ru-RU"/>
        </a:p>
      </dgm:t>
    </dgm:pt>
    <dgm:pt modelId="{4349227B-2D0E-4782-A356-75EEC7DE8438}" type="sibTrans" cxnId="{11739FDC-55C0-42AA-A02F-155438A845F0}">
      <dgm:prSet/>
      <dgm:spPr/>
      <dgm:t>
        <a:bodyPr/>
        <a:lstStyle/>
        <a:p>
          <a:endParaRPr lang="ru-RU"/>
        </a:p>
      </dgm:t>
    </dgm:pt>
    <dgm:pt modelId="{1AB6C85E-2D64-416B-915D-57A7CC3F69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Восстановление работы с межотраслевыми балансами спроса и предложения химических продуктов как внутри химии, так и в экономике в целом</a:t>
          </a:r>
        </a:p>
      </dgm:t>
    </dgm:pt>
    <dgm:pt modelId="{284BC907-6204-428E-AB91-615E66A3659A}" type="parTrans" cxnId="{48D023DE-2D13-4793-BB2C-8D362A911B79}">
      <dgm:prSet/>
      <dgm:spPr/>
      <dgm:t>
        <a:bodyPr/>
        <a:lstStyle/>
        <a:p>
          <a:endParaRPr lang="ru-RU"/>
        </a:p>
      </dgm:t>
    </dgm:pt>
    <dgm:pt modelId="{B45FBB32-B6AF-40B1-BDA2-097093981099}" type="sibTrans" cxnId="{48D023DE-2D13-4793-BB2C-8D362A911B79}">
      <dgm:prSet/>
      <dgm:spPr/>
      <dgm:t>
        <a:bodyPr/>
        <a:lstStyle/>
        <a:p>
          <a:endParaRPr lang="ru-RU"/>
        </a:p>
      </dgm:t>
    </dgm:pt>
    <dgm:pt modelId="{C54B3A6A-D2AF-4E25-9368-56C1DEF7087F}">
      <dgm:prSet/>
      <dgm:spPr/>
      <dgm:t>
        <a:bodyPr/>
        <a:lstStyle/>
        <a:p>
          <a:pPr>
            <a:lnSpc>
              <a:spcPct val="90000"/>
            </a:lnSpc>
          </a:pPr>
          <a:endParaRPr lang="ru-RU" sz="1400" dirty="0"/>
        </a:p>
      </dgm:t>
    </dgm:pt>
    <dgm:pt modelId="{D8CC1127-26C5-481C-A350-938BB58109F8}" type="parTrans" cxnId="{AB6AFF17-3BBF-4D7A-905F-F7B8D0A3D5D5}">
      <dgm:prSet/>
      <dgm:spPr/>
      <dgm:t>
        <a:bodyPr/>
        <a:lstStyle/>
        <a:p>
          <a:endParaRPr lang="ru-RU"/>
        </a:p>
      </dgm:t>
    </dgm:pt>
    <dgm:pt modelId="{B17890A3-B51E-4570-B478-42CBF0DC3CF8}" type="sibTrans" cxnId="{AB6AFF17-3BBF-4D7A-905F-F7B8D0A3D5D5}">
      <dgm:prSet/>
      <dgm:spPr/>
      <dgm:t>
        <a:bodyPr/>
        <a:lstStyle/>
        <a:p>
          <a:endParaRPr lang="ru-RU"/>
        </a:p>
      </dgm:t>
    </dgm:pt>
    <dgm:pt modelId="{B20BE1AF-5BB8-45FC-A34B-2EEC0FADB85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Эффективные меры государственной поддержки бизнесу, активная позиция Минпромторга, Государственной Думы, отраслевых институтов, ассоциаций, союзов.</a:t>
          </a:r>
        </a:p>
      </dgm:t>
    </dgm:pt>
    <dgm:pt modelId="{F2AAAFD2-D80C-411A-8F35-4F056306C1A2}" type="parTrans" cxnId="{CA239114-EBB5-4D12-B964-3E132BF5AFC8}">
      <dgm:prSet/>
      <dgm:spPr/>
      <dgm:t>
        <a:bodyPr/>
        <a:lstStyle/>
        <a:p>
          <a:endParaRPr lang="ru-RU"/>
        </a:p>
      </dgm:t>
    </dgm:pt>
    <dgm:pt modelId="{D3F8914C-4DE0-41CB-BF6A-E4CD2C81C27D}" type="sibTrans" cxnId="{CA239114-EBB5-4D12-B964-3E132BF5AFC8}">
      <dgm:prSet/>
      <dgm:spPr/>
      <dgm:t>
        <a:bodyPr/>
        <a:lstStyle/>
        <a:p>
          <a:endParaRPr lang="ru-RU"/>
        </a:p>
      </dgm:t>
    </dgm:pt>
    <dgm:pt modelId="{6970A06D-FB4C-412A-B0CD-86AEA6B66D85}">
      <dgm:prSet/>
      <dgm:spPr/>
      <dgm:t>
        <a:bodyPr/>
        <a:lstStyle/>
        <a:p>
          <a:pPr>
            <a:lnSpc>
              <a:spcPct val="90000"/>
            </a:lnSpc>
          </a:pPr>
          <a:endParaRPr lang="ru-RU" sz="1400" dirty="0"/>
        </a:p>
      </dgm:t>
    </dgm:pt>
    <dgm:pt modelId="{6FF9E780-7B4F-4BA5-A698-FC9E65891F74}" type="parTrans" cxnId="{78717247-4315-4D05-A5DB-CE3CF1C7621A}">
      <dgm:prSet/>
      <dgm:spPr/>
      <dgm:t>
        <a:bodyPr/>
        <a:lstStyle/>
        <a:p>
          <a:endParaRPr lang="ru-RU"/>
        </a:p>
      </dgm:t>
    </dgm:pt>
    <dgm:pt modelId="{BB0D4991-22CA-499B-8AAE-5337863F6C02}" type="sibTrans" cxnId="{78717247-4315-4D05-A5DB-CE3CF1C7621A}">
      <dgm:prSet/>
      <dgm:spPr/>
      <dgm:t>
        <a:bodyPr/>
        <a:lstStyle/>
        <a:p>
          <a:endParaRPr lang="ru-RU"/>
        </a:p>
      </dgm:t>
    </dgm:pt>
    <dgm:pt modelId="{3BAD3F43-5E0E-4254-BF7B-F4DC0ECC9DFA}" type="pres">
      <dgm:prSet presAssocID="{F693554B-8CF3-467E-ABCA-0C7ECD46561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C07318A-3E42-44E0-8877-FCB9B156F014}" type="pres">
      <dgm:prSet presAssocID="{0B7A1A56-D788-4DF1-8386-8833E149AD46}" presName="linNode" presStyleCnt="0"/>
      <dgm:spPr/>
    </dgm:pt>
    <dgm:pt modelId="{D83DB494-0230-4A1E-980F-C0E944F864E6}" type="pres">
      <dgm:prSet presAssocID="{0B7A1A56-D788-4DF1-8386-8833E149AD46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D3F67-8118-4096-8278-4E13D90DF35B}" type="pres">
      <dgm:prSet presAssocID="{0B7A1A56-D788-4DF1-8386-8833E149AD46}" presName="childShp" presStyleLbl="bgAccFollowNode1" presStyleIdx="0" presStyleCnt="4" custScaleX="115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FCD99-4A9F-4431-A686-9B2DF68C186E}" type="pres">
      <dgm:prSet presAssocID="{4652818D-D540-4684-984A-602D290C47F8}" presName="spacing" presStyleCnt="0"/>
      <dgm:spPr/>
    </dgm:pt>
    <dgm:pt modelId="{8DA05531-C03A-4BCF-B761-F1A1CE22B46C}" type="pres">
      <dgm:prSet presAssocID="{CA8AF7BC-43FD-4FAF-9FCE-00FB624ABE71}" presName="linNode" presStyleCnt="0"/>
      <dgm:spPr/>
    </dgm:pt>
    <dgm:pt modelId="{E5127831-4A32-4A76-A562-6624BB1BE2BD}" type="pres">
      <dgm:prSet presAssocID="{CA8AF7BC-43FD-4FAF-9FCE-00FB624ABE71}" presName="parentShp" presStyleLbl="node1" presStyleIdx="1" presStyleCnt="4" custScaleX="101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494D7-5E32-443D-80DC-824B87E57339}" type="pres">
      <dgm:prSet presAssocID="{CA8AF7BC-43FD-4FAF-9FCE-00FB624ABE71}" presName="childShp" presStyleLbl="bgAccFollowNode1" presStyleIdx="1" presStyleCnt="4" custScaleX="117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3EEA1-8DB3-4B33-9D78-5D1A76FD6D18}" type="pres">
      <dgm:prSet presAssocID="{015D6512-0A73-4885-BC0D-13A7D6701184}" presName="spacing" presStyleCnt="0"/>
      <dgm:spPr/>
    </dgm:pt>
    <dgm:pt modelId="{A0F461EC-36FC-4203-8453-7681786A1AF1}" type="pres">
      <dgm:prSet presAssocID="{BD602022-FAA2-4499-8219-176504EF1DEF}" presName="linNode" presStyleCnt="0"/>
      <dgm:spPr/>
    </dgm:pt>
    <dgm:pt modelId="{001C85C4-A451-41F5-91B3-9171B6740CD4}" type="pres">
      <dgm:prSet presAssocID="{BD602022-FAA2-4499-8219-176504EF1DEF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EF6E5-E6E0-4B9F-A834-F8CB620DD36E}" type="pres">
      <dgm:prSet presAssocID="{BD602022-FAA2-4499-8219-176504EF1DEF}" presName="childShp" presStyleLbl="bgAccFollowNode1" presStyleIdx="2" presStyleCnt="4" custScaleX="115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7DC2A-9325-4877-8A89-31846AA95A52}" type="pres">
      <dgm:prSet presAssocID="{8AA39E7B-4C5D-40D4-8365-FB23D0E929F3}" presName="spacing" presStyleCnt="0"/>
      <dgm:spPr/>
    </dgm:pt>
    <dgm:pt modelId="{35E600BF-C0C9-4E3D-9F8B-500D6150A8F2}" type="pres">
      <dgm:prSet presAssocID="{3E5F48D7-839A-4B6A-99D9-2B0EA9C075AF}" presName="linNode" presStyleCnt="0"/>
      <dgm:spPr/>
    </dgm:pt>
    <dgm:pt modelId="{31AE3418-5FD0-4CD4-8787-81416750D0C9}" type="pres">
      <dgm:prSet presAssocID="{3E5F48D7-839A-4B6A-99D9-2B0EA9C075AF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C3E22-D0F9-4A39-A41C-9D4BEC8623A1}" type="pres">
      <dgm:prSet presAssocID="{3E5F48D7-839A-4B6A-99D9-2B0EA9C075AF}" presName="childShp" presStyleLbl="bgAccFollowNode1" presStyleIdx="3" presStyleCnt="4" custScaleX="115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F6E540-CFFB-4A12-87F4-B6ECE2BE2993}" srcId="{CA8AF7BC-43FD-4FAF-9FCE-00FB624ABE71}" destId="{CE8E59ED-F55A-4478-A489-3A839EE51730}" srcOrd="0" destOrd="0" parTransId="{E48D023F-1288-4C65-A788-6D2E3610AC44}" sibTransId="{DF4B6EC9-3F1F-40F9-842C-481024DD8DD3}"/>
    <dgm:cxn modelId="{47DD32DA-CC9C-4F76-BE85-B62C66F42684}" type="presOf" srcId="{3E5F48D7-839A-4B6A-99D9-2B0EA9C075AF}" destId="{31AE3418-5FD0-4CD4-8787-81416750D0C9}" srcOrd="0" destOrd="0" presId="urn:microsoft.com/office/officeart/2005/8/layout/vList6"/>
    <dgm:cxn modelId="{7CE51CE3-9207-4292-A9F9-855BE3473BBF}" type="presOf" srcId="{85B9D7B7-4245-42F5-8899-DC1A04300C51}" destId="{DBD494D7-5E32-443D-80DC-824B87E57339}" srcOrd="0" destOrd="1" presId="urn:microsoft.com/office/officeart/2005/8/layout/vList6"/>
    <dgm:cxn modelId="{287264A0-B36F-4CB3-9814-DBB9A599EA86}" type="presOf" srcId="{C54B3A6A-D2AF-4E25-9368-56C1DEF7087F}" destId="{260EF6E5-E6E0-4B9F-A834-F8CB620DD36E}" srcOrd="0" destOrd="1" presId="urn:microsoft.com/office/officeart/2005/8/layout/vList6"/>
    <dgm:cxn modelId="{02222990-EA71-4A30-A49C-E0BC378AB501}" srcId="{F693554B-8CF3-467E-ABCA-0C7ECD465616}" destId="{BD602022-FAA2-4499-8219-176504EF1DEF}" srcOrd="2" destOrd="0" parTransId="{D5E5385F-D80E-4BC0-87EA-168FF70A09FE}" sibTransId="{8AA39E7B-4C5D-40D4-8365-FB23D0E929F3}"/>
    <dgm:cxn modelId="{202BDF44-9916-4A46-A614-DA2B7A31C690}" type="presOf" srcId="{0B7A1A56-D788-4DF1-8386-8833E149AD46}" destId="{D83DB494-0230-4A1E-980F-C0E944F864E6}" srcOrd="0" destOrd="0" presId="urn:microsoft.com/office/officeart/2005/8/layout/vList6"/>
    <dgm:cxn modelId="{11739FDC-55C0-42AA-A02F-155438A845F0}" srcId="{F693554B-8CF3-467E-ABCA-0C7ECD465616}" destId="{3E5F48D7-839A-4B6A-99D9-2B0EA9C075AF}" srcOrd="3" destOrd="0" parTransId="{6FCF7CD1-46A3-45F3-A775-D5BA1FADFB80}" sibTransId="{4349227B-2D0E-4782-A356-75EEC7DE8438}"/>
    <dgm:cxn modelId="{9FB0714B-E6D9-4C53-929B-C168BFF2B947}" srcId="{CA8AF7BC-43FD-4FAF-9FCE-00FB624ABE71}" destId="{85B9D7B7-4245-42F5-8899-DC1A04300C51}" srcOrd="1" destOrd="0" parTransId="{39B1E53B-EE38-4D99-8EE3-32D186AE4DB2}" sibTransId="{91A3B3BC-E4AF-4733-A5A1-CA4C5D3DB109}"/>
    <dgm:cxn modelId="{CA239114-EBB5-4D12-B964-3E132BF5AFC8}" srcId="{3E5F48D7-839A-4B6A-99D9-2B0EA9C075AF}" destId="{B20BE1AF-5BB8-45FC-A34B-2EEC0FADB85C}" srcOrd="0" destOrd="0" parTransId="{F2AAAFD2-D80C-411A-8F35-4F056306C1A2}" sibTransId="{D3F8914C-4DE0-41CB-BF6A-E4CD2C81C27D}"/>
    <dgm:cxn modelId="{A81897C0-0F18-4453-A8DD-0EAB6F9867C5}" type="presOf" srcId="{F693554B-8CF3-467E-ABCA-0C7ECD465616}" destId="{3BAD3F43-5E0E-4254-BF7B-F4DC0ECC9DFA}" srcOrd="0" destOrd="0" presId="urn:microsoft.com/office/officeart/2005/8/layout/vList6"/>
    <dgm:cxn modelId="{48D023DE-2D13-4793-BB2C-8D362A911B79}" srcId="{BD602022-FAA2-4499-8219-176504EF1DEF}" destId="{1AB6C85E-2D64-416B-915D-57A7CC3F6933}" srcOrd="0" destOrd="0" parTransId="{284BC907-6204-428E-AB91-615E66A3659A}" sibTransId="{B45FBB32-B6AF-40B1-BDA2-097093981099}"/>
    <dgm:cxn modelId="{6B6B39B2-C2EC-49D3-9E9E-6716439778F9}" type="presOf" srcId="{B20BE1AF-5BB8-45FC-A34B-2EEC0FADB85C}" destId="{892C3E22-D0F9-4A39-A41C-9D4BEC8623A1}" srcOrd="0" destOrd="0" presId="urn:microsoft.com/office/officeart/2005/8/layout/vList6"/>
    <dgm:cxn modelId="{83260C7E-95EE-48F0-BF94-31E607C6C921}" type="presOf" srcId="{16621538-645D-4A70-841B-60D52C5737E2}" destId="{0D3D3F67-8118-4096-8278-4E13D90DF35B}" srcOrd="0" destOrd="0" presId="urn:microsoft.com/office/officeart/2005/8/layout/vList6"/>
    <dgm:cxn modelId="{78717247-4315-4D05-A5DB-CE3CF1C7621A}" srcId="{3E5F48D7-839A-4B6A-99D9-2B0EA9C075AF}" destId="{6970A06D-FB4C-412A-B0CD-86AEA6B66D85}" srcOrd="1" destOrd="0" parTransId="{6FF9E780-7B4F-4BA5-A698-FC9E65891F74}" sibTransId="{BB0D4991-22CA-499B-8AAE-5337863F6C02}"/>
    <dgm:cxn modelId="{BDDCA2A2-E2BF-40D8-BD2A-14CD9A9E90FD}" type="presOf" srcId="{1AB6C85E-2D64-416B-915D-57A7CC3F6933}" destId="{260EF6E5-E6E0-4B9F-A834-F8CB620DD36E}" srcOrd="0" destOrd="0" presId="urn:microsoft.com/office/officeart/2005/8/layout/vList6"/>
    <dgm:cxn modelId="{117C5101-42EC-4C22-B3EC-1E155D80C2AF}" type="presOf" srcId="{6970A06D-FB4C-412A-B0CD-86AEA6B66D85}" destId="{892C3E22-D0F9-4A39-A41C-9D4BEC8623A1}" srcOrd="0" destOrd="1" presId="urn:microsoft.com/office/officeart/2005/8/layout/vList6"/>
    <dgm:cxn modelId="{ADA1FB99-A0A0-4310-A6A7-83FD353200A9}" type="presOf" srcId="{BD602022-FAA2-4499-8219-176504EF1DEF}" destId="{001C85C4-A451-41F5-91B3-9171B6740CD4}" srcOrd="0" destOrd="0" presId="urn:microsoft.com/office/officeart/2005/8/layout/vList6"/>
    <dgm:cxn modelId="{AB6AFF17-3BBF-4D7A-905F-F7B8D0A3D5D5}" srcId="{BD602022-FAA2-4499-8219-176504EF1DEF}" destId="{C54B3A6A-D2AF-4E25-9368-56C1DEF7087F}" srcOrd="1" destOrd="0" parTransId="{D8CC1127-26C5-481C-A350-938BB58109F8}" sibTransId="{B17890A3-B51E-4570-B478-42CBF0DC3CF8}"/>
    <dgm:cxn modelId="{4BA36FF6-FB19-44A6-82C3-DF06D08267BD}" type="presOf" srcId="{CA8AF7BC-43FD-4FAF-9FCE-00FB624ABE71}" destId="{E5127831-4A32-4A76-A562-6624BB1BE2BD}" srcOrd="0" destOrd="0" presId="urn:microsoft.com/office/officeart/2005/8/layout/vList6"/>
    <dgm:cxn modelId="{ACA5212B-DB9A-4E6E-8BF0-B2918426C377}" srcId="{F693554B-8CF3-467E-ABCA-0C7ECD465616}" destId="{0B7A1A56-D788-4DF1-8386-8833E149AD46}" srcOrd="0" destOrd="0" parTransId="{F9BBBEEA-E18B-4207-B993-6352F4C42076}" sibTransId="{4652818D-D540-4684-984A-602D290C47F8}"/>
    <dgm:cxn modelId="{F067D57A-4FDE-40EF-98AC-CF47ABBDBEDE}" srcId="{F693554B-8CF3-467E-ABCA-0C7ECD465616}" destId="{CA8AF7BC-43FD-4FAF-9FCE-00FB624ABE71}" srcOrd="1" destOrd="0" parTransId="{406B4FC8-0FDC-4F65-90D9-5547B8C081A9}" sibTransId="{015D6512-0A73-4885-BC0D-13A7D6701184}"/>
    <dgm:cxn modelId="{F28B455F-074A-4569-ABC5-A8B41B6BBDE1}" srcId="{0B7A1A56-D788-4DF1-8386-8833E149AD46}" destId="{16621538-645D-4A70-841B-60D52C5737E2}" srcOrd="0" destOrd="0" parTransId="{FF3E4674-08AE-4166-9071-DF0C6E7F290D}" sibTransId="{8873A469-9A69-4DA4-841A-70BB30D65473}"/>
    <dgm:cxn modelId="{11D6BC28-2522-4094-9B78-E07F0E9A491F}" type="presOf" srcId="{CE8E59ED-F55A-4478-A489-3A839EE51730}" destId="{DBD494D7-5E32-443D-80DC-824B87E57339}" srcOrd="0" destOrd="0" presId="urn:microsoft.com/office/officeart/2005/8/layout/vList6"/>
    <dgm:cxn modelId="{91EC27BE-4E9D-4C57-970B-2AD3D8762916}" type="presParOf" srcId="{3BAD3F43-5E0E-4254-BF7B-F4DC0ECC9DFA}" destId="{4C07318A-3E42-44E0-8877-FCB9B156F014}" srcOrd="0" destOrd="0" presId="urn:microsoft.com/office/officeart/2005/8/layout/vList6"/>
    <dgm:cxn modelId="{4497F8BB-E701-4D58-BE51-87E8940A6BD9}" type="presParOf" srcId="{4C07318A-3E42-44E0-8877-FCB9B156F014}" destId="{D83DB494-0230-4A1E-980F-C0E944F864E6}" srcOrd="0" destOrd="0" presId="urn:microsoft.com/office/officeart/2005/8/layout/vList6"/>
    <dgm:cxn modelId="{F795BB64-F482-44EA-8EA5-71A674D6C222}" type="presParOf" srcId="{4C07318A-3E42-44E0-8877-FCB9B156F014}" destId="{0D3D3F67-8118-4096-8278-4E13D90DF35B}" srcOrd="1" destOrd="0" presId="urn:microsoft.com/office/officeart/2005/8/layout/vList6"/>
    <dgm:cxn modelId="{5907AA20-F6B2-4E01-A1D8-CCFD416065B5}" type="presParOf" srcId="{3BAD3F43-5E0E-4254-BF7B-F4DC0ECC9DFA}" destId="{C62FCD99-4A9F-4431-A686-9B2DF68C186E}" srcOrd="1" destOrd="0" presId="urn:microsoft.com/office/officeart/2005/8/layout/vList6"/>
    <dgm:cxn modelId="{2A09DBDB-A306-421A-8546-B8C2C4AD6C2C}" type="presParOf" srcId="{3BAD3F43-5E0E-4254-BF7B-F4DC0ECC9DFA}" destId="{8DA05531-C03A-4BCF-B761-F1A1CE22B46C}" srcOrd="2" destOrd="0" presId="urn:microsoft.com/office/officeart/2005/8/layout/vList6"/>
    <dgm:cxn modelId="{C6C22821-AD2E-42A6-AD69-6838DAAFEA38}" type="presParOf" srcId="{8DA05531-C03A-4BCF-B761-F1A1CE22B46C}" destId="{E5127831-4A32-4A76-A562-6624BB1BE2BD}" srcOrd="0" destOrd="0" presId="urn:microsoft.com/office/officeart/2005/8/layout/vList6"/>
    <dgm:cxn modelId="{E30F81DC-C0F6-402A-9798-4ACB28F0102E}" type="presParOf" srcId="{8DA05531-C03A-4BCF-B761-F1A1CE22B46C}" destId="{DBD494D7-5E32-443D-80DC-824B87E57339}" srcOrd="1" destOrd="0" presId="urn:microsoft.com/office/officeart/2005/8/layout/vList6"/>
    <dgm:cxn modelId="{0F8E5E89-774C-4487-BC1E-0F07A02173D8}" type="presParOf" srcId="{3BAD3F43-5E0E-4254-BF7B-F4DC0ECC9DFA}" destId="{D1B3EEA1-8DB3-4B33-9D78-5D1A76FD6D18}" srcOrd="3" destOrd="0" presId="urn:microsoft.com/office/officeart/2005/8/layout/vList6"/>
    <dgm:cxn modelId="{EFC8D0BF-3E0E-4E2F-A346-A8A7BF13B6A3}" type="presParOf" srcId="{3BAD3F43-5E0E-4254-BF7B-F4DC0ECC9DFA}" destId="{A0F461EC-36FC-4203-8453-7681786A1AF1}" srcOrd="4" destOrd="0" presId="urn:microsoft.com/office/officeart/2005/8/layout/vList6"/>
    <dgm:cxn modelId="{B2043B6C-A46D-462F-926F-640C1EC1060A}" type="presParOf" srcId="{A0F461EC-36FC-4203-8453-7681786A1AF1}" destId="{001C85C4-A451-41F5-91B3-9171B6740CD4}" srcOrd="0" destOrd="0" presId="urn:microsoft.com/office/officeart/2005/8/layout/vList6"/>
    <dgm:cxn modelId="{DAB2BF84-5096-4DC1-8900-B795A793777B}" type="presParOf" srcId="{A0F461EC-36FC-4203-8453-7681786A1AF1}" destId="{260EF6E5-E6E0-4B9F-A834-F8CB620DD36E}" srcOrd="1" destOrd="0" presId="urn:microsoft.com/office/officeart/2005/8/layout/vList6"/>
    <dgm:cxn modelId="{A9DA068D-37A5-4499-906C-AC44EC83D6B7}" type="presParOf" srcId="{3BAD3F43-5E0E-4254-BF7B-F4DC0ECC9DFA}" destId="{BDC7DC2A-9325-4877-8A89-31846AA95A52}" srcOrd="5" destOrd="0" presId="urn:microsoft.com/office/officeart/2005/8/layout/vList6"/>
    <dgm:cxn modelId="{878800F3-8B95-42DC-8106-64EC9359BA1C}" type="presParOf" srcId="{3BAD3F43-5E0E-4254-BF7B-F4DC0ECC9DFA}" destId="{35E600BF-C0C9-4E3D-9F8B-500D6150A8F2}" srcOrd="6" destOrd="0" presId="urn:microsoft.com/office/officeart/2005/8/layout/vList6"/>
    <dgm:cxn modelId="{C7ED35AD-4D15-4F2C-8586-67CDBA87D29A}" type="presParOf" srcId="{35E600BF-C0C9-4E3D-9F8B-500D6150A8F2}" destId="{31AE3418-5FD0-4CD4-8787-81416750D0C9}" srcOrd="0" destOrd="0" presId="urn:microsoft.com/office/officeart/2005/8/layout/vList6"/>
    <dgm:cxn modelId="{C3759A3D-5A41-4BC6-B212-5DA497EA59F3}" type="presParOf" srcId="{35E600BF-C0C9-4E3D-9F8B-500D6150A8F2}" destId="{892C3E22-D0F9-4A39-A41C-9D4BEC8623A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D3F67-8118-4096-8278-4E13D90DF35B}">
      <dsp:nvSpPr>
        <dsp:cNvPr id="0" name=""/>
        <dsp:cNvSpPr/>
      </dsp:nvSpPr>
      <dsp:spPr>
        <a:xfrm>
          <a:off x="3756066" y="1591"/>
          <a:ext cx="6488024" cy="12628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Переориентация экспорта с Запада на Восток, стимулирование внутреннего спроса на </a:t>
          </a: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экспортоориентированные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химические продукты, стимулирование более глубокой переработки базовых полимеров и крупнотоннажных производств</a:t>
          </a:r>
        </a:p>
      </dsp:txBody>
      <dsp:txXfrm>
        <a:off x="3756066" y="159449"/>
        <a:ext cx="6014452" cy="947145"/>
      </dsp:txXfrm>
    </dsp:sp>
    <dsp:sp modelId="{D83DB494-0230-4A1E-980F-C0E944F864E6}">
      <dsp:nvSpPr>
        <dsp:cNvPr id="0" name=""/>
        <dsp:cNvSpPr/>
      </dsp:nvSpPr>
      <dsp:spPr>
        <a:xfrm>
          <a:off x="4808" y="1591"/>
          <a:ext cx="3751257" cy="1262860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экспорта</a:t>
          </a:r>
        </a:p>
      </dsp:txBody>
      <dsp:txXfrm>
        <a:off x="66456" y="63239"/>
        <a:ext cx="3627961" cy="1139564"/>
      </dsp:txXfrm>
    </dsp:sp>
    <dsp:sp modelId="{DBD494D7-5E32-443D-80DC-824B87E57339}">
      <dsp:nvSpPr>
        <dsp:cNvPr id="0" name=""/>
        <dsp:cNvSpPr/>
      </dsp:nvSpPr>
      <dsp:spPr>
        <a:xfrm>
          <a:off x="3745204" y="1390738"/>
          <a:ext cx="6498338" cy="12628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собственной производственной базы по импортозамещающим продуктам,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замкнутых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цепочек для конечных продуктов, мониторинг имеющихся технологий, поддержка региональных инжиниринговых центров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3745204" y="1548596"/>
        <a:ext cx="6024766" cy="947145"/>
      </dsp:txXfrm>
    </dsp:sp>
    <dsp:sp modelId="{E5127831-4A32-4A76-A562-6624BB1BE2BD}">
      <dsp:nvSpPr>
        <dsp:cNvPr id="0" name=""/>
        <dsp:cNvSpPr/>
      </dsp:nvSpPr>
      <dsp:spPr>
        <a:xfrm>
          <a:off x="5357" y="1390738"/>
          <a:ext cx="3739846" cy="1262860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Запрет на поставку в Россию десятков наименований химической продукции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67005" y="1452386"/>
        <a:ext cx="3616550" cy="1139564"/>
      </dsp:txXfrm>
    </dsp:sp>
    <dsp:sp modelId="{260EF6E5-E6E0-4B9F-A834-F8CB620DD36E}">
      <dsp:nvSpPr>
        <dsp:cNvPr id="0" name=""/>
        <dsp:cNvSpPr/>
      </dsp:nvSpPr>
      <dsp:spPr>
        <a:xfrm>
          <a:off x="3743087" y="2779884"/>
          <a:ext cx="6501971" cy="12628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Восстановление работы с межотраслевыми балансами спроса и предложения химических продуктов как внутри химии, так и в экономике в целом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3743087" y="2937742"/>
        <a:ext cx="6028399" cy="947145"/>
      </dsp:txXfrm>
    </dsp:sp>
    <dsp:sp modelId="{001C85C4-A451-41F5-91B3-9171B6740CD4}">
      <dsp:nvSpPr>
        <dsp:cNvPr id="0" name=""/>
        <dsp:cNvSpPr/>
      </dsp:nvSpPr>
      <dsp:spPr>
        <a:xfrm>
          <a:off x="3840" y="2779884"/>
          <a:ext cx="3739247" cy="1262860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Целостное </a:t>
          </a:r>
          <a:r>
            <a:rPr lang="ru-RU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невидение</a:t>
          </a: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узких мест и потенциальных точек роста в межотраслевом масштабе</a:t>
          </a:r>
        </a:p>
      </dsp:txBody>
      <dsp:txXfrm>
        <a:off x="65488" y="2841532"/>
        <a:ext cx="3615951" cy="1139564"/>
      </dsp:txXfrm>
    </dsp:sp>
    <dsp:sp modelId="{892C3E22-D0F9-4A39-A41C-9D4BEC8623A1}">
      <dsp:nvSpPr>
        <dsp:cNvPr id="0" name=""/>
        <dsp:cNvSpPr/>
      </dsp:nvSpPr>
      <dsp:spPr>
        <a:xfrm>
          <a:off x="3748842" y="4169030"/>
          <a:ext cx="6498469" cy="12628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Эффективные меры государственной поддержки бизнесу, активная позиция Минпромторга, Государственной Думы, отраслевых институтов, ассоциаций, союзов.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3748842" y="4326888"/>
        <a:ext cx="6024897" cy="947145"/>
      </dsp:txXfrm>
    </dsp:sp>
    <dsp:sp modelId="{31AE3418-5FD0-4CD4-8787-81416750D0C9}">
      <dsp:nvSpPr>
        <dsp:cNvPr id="0" name=""/>
        <dsp:cNvSpPr/>
      </dsp:nvSpPr>
      <dsp:spPr>
        <a:xfrm>
          <a:off x="1588" y="4169030"/>
          <a:ext cx="3747254" cy="1262860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Адаптации ХК к новым условиям в ускоренном порядке</a:t>
          </a:r>
        </a:p>
      </dsp:txBody>
      <dsp:txXfrm>
        <a:off x="63236" y="4230678"/>
        <a:ext cx="3623958" cy="1139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0.91342</cdr:y>
    </cdr:from>
    <cdr:to>
      <cdr:x>1</cdr:x>
      <cdr:y>0.98254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686A7405-F5D7-40D9-B621-800500F66B32}"/>
            </a:ext>
          </a:extLst>
        </cdr:cNvPr>
        <cdr:cNvSpPr txBox="1"/>
      </cdr:nvSpPr>
      <cdr:spPr>
        <a:xfrm xmlns:a="http://schemas.openxmlformats.org/drawingml/2006/main">
          <a:off x="0" y="4964096"/>
          <a:ext cx="8988725" cy="375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>
              <a:solidFill>
                <a:schemeClr val="accent1">
                  <a:lumMod val="50000"/>
                </a:schemeClr>
              </a:solidFill>
            </a:rPr>
            <a:t>Федеральный округ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0.00095</cdr:x>
      <cdr:y>0.87639</cdr:y>
    </cdr:from>
    <cdr:to>
      <cdr:x>1</cdr:x>
      <cdr:y>1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4582" y="2618668"/>
          <a:ext cx="481506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* </a:t>
          </a:r>
          <a:r>
            <a:rPr lang="ru-RU" sz="1200" i="1" dirty="0" smtClean="0"/>
            <a:t>По крупным, средним и малым предприятиям</a:t>
          </a:r>
          <a:endParaRPr lang="ru-RU" sz="1200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0.38273</cdr:x>
      <cdr:y>0.41096</cdr:y>
    </cdr:from>
    <cdr:to>
      <cdr:x>0.58764</cdr:x>
      <cdr:y>0.66991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49892" y="1001661"/>
          <a:ext cx="883331" cy="631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60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проектов</a:t>
          </a:r>
          <a:endParaRPr lang="ru-RU" sz="110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0.27576</cdr:x>
      <cdr:y>0.26169</cdr:y>
    </cdr:from>
    <cdr:to>
      <cdr:x>0.46951</cdr:x>
      <cdr:y>0.47349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9981" y="954668"/>
          <a:ext cx="983635" cy="772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156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проектов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28F84-E858-4622-A151-ABCBEED8297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4B48F-F80C-4C2B-9581-8A8865202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2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B48F-F80C-4C2B-9581-8A886520232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476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B48F-F80C-4C2B-9581-8A886520232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58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4B48F-F80C-4C2B-9581-8A886520232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9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ОАО «НИИТЭХИМ»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3"/>
            <a:ext cx="10363200" cy="2387600"/>
          </a:xfrm>
          <a:noFill/>
        </p:spPr>
        <p:txBody>
          <a:bodyPr lIns="90000" rIns="90000" anchor="b">
            <a:normAutofit/>
          </a:bodyPr>
          <a:lstStyle>
            <a:lvl1pPr algn="ctr"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7B4B-9D8E-4DF4-965A-12B89476AB7D}" type="datetime1">
              <a:rPr lang="ru-RU" smtClean="0"/>
              <a:t>31.10.2022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6594-3966-4816-B761-C76B78EDC1D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58B53DA-2CDD-4F45-868C-BB61C8B813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2" y="-23547"/>
            <a:ext cx="777177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3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ОАО «НИИТЭХИМ»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000" y="43200"/>
            <a:ext cx="4123200" cy="1600200"/>
          </a:xfrm>
          <a:noFill/>
        </p:spPr>
        <p:txBody>
          <a:bodyPr rIns="90000" anchor="t" anchorCtr="0">
            <a:normAutofit/>
          </a:bodyPr>
          <a:lstStyle>
            <a:lvl1pPr algn="l">
              <a:defRPr sz="2000">
                <a:solidFill>
                  <a:srgbClr val="3F62A5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1" y="43201"/>
            <a:ext cx="7102225" cy="64007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6000" y="1738799"/>
            <a:ext cx="4123200" cy="4705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C1A5-ED24-4657-ADCD-A6ABCECD598D}" type="datetime1">
              <a:rPr lang="ru-RU" smtClean="0"/>
              <a:t>31.10.2022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6594-3966-4816-B761-C76B78EDC1D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9575B96B-01B5-4FE9-A1E6-9C6BA22652EE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 rot="-5400000">
            <a:off x="-2238850" y="3567354"/>
            <a:ext cx="5279076" cy="473272"/>
          </a:xfrm>
        </p:spPr>
        <p:txBody>
          <a:bodyPr rIns="90000">
            <a:no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6A81C7E-29D9-479A-B5E4-333204665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2" y="-23547"/>
            <a:ext cx="777177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5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ОАО «НИИТЭХИМ»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479004"/>
            <a:ext cx="10515600" cy="2298239"/>
          </a:xfrm>
          <a:noFill/>
        </p:spPr>
        <p:txBody>
          <a:bodyPr rIns="90000" anchor="b">
            <a:norm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Заголовок раздела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871246"/>
            <a:ext cx="10515600" cy="19620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ABC3-6D5A-480F-91F5-314C212FC1B9}" type="datetime1">
              <a:rPr lang="ru-RU" smtClean="0"/>
              <a:t>31.10.2022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37534"/>
            <a:ext cx="546931" cy="320467"/>
          </a:xfrm>
        </p:spPr>
        <p:txBody>
          <a:bodyPr/>
          <a:lstStyle>
            <a:lvl1pPr algn="ctr">
              <a:defRPr/>
            </a:lvl1pPr>
          </a:lstStyle>
          <a:p>
            <a:fld id="{94FD6594-3966-4816-B761-C76B78EDC1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C97F24F-F2C9-48F5-B64F-62D95F89A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2" y="-23547"/>
            <a:ext cx="777177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7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ОАО «НИИТЭХИМ»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00" y="61200"/>
            <a:ext cx="10836000" cy="972000"/>
          </a:xfrm>
          <a:noFill/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80000"/>
              </a:lnSpc>
              <a:defRPr lang="en-US" sz="32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5561-3253-463C-B94A-850F31793D8C}" type="datetime1">
              <a:rPr lang="ru-RU" smtClean="0"/>
              <a:t>31.10.2022</a:t>
            </a:fld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37533"/>
            <a:ext cx="432000" cy="320467"/>
          </a:xfrm>
        </p:spPr>
        <p:txBody>
          <a:bodyPr/>
          <a:lstStyle>
            <a:lvl1pPr algn="ctr">
              <a:defRPr/>
            </a:lvl1pPr>
          </a:lstStyle>
          <a:p>
            <a:fld id="{94FD6594-3966-4816-B761-C76B78EDC1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EFD7238-BA28-406E-B64D-CB266DC5B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2" y="-23547"/>
            <a:ext cx="777177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4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ОАО «НИИТЭХИМ»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79" y="1235980"/>
            <a:ext cx="12052844" cy="524489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CC5B-B4A6-4F9F-A0F0-845B317B0778}" type="datetime1">
              <a:rPr lang="ru-RU" smtClean="0"/>
              <a:t>31.10.2022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6594-3966-4816-B761-C76B78EDC1D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0107B2D8-373A-4329-9A47-A3BDE0673A0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928752" y="824366"/>
            <a:ext cx="11198400" cy="354954"/>
          </a:xfrm>
        </p:spPr>
        <p:txBody>
          <a:bodyPr rIns="792000">
            <a:no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ECA45E5-308D-4F20-AC32-D8DF6BD5DF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2" y="-23547"/>
            <a:ext cx="777177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7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ОАО «НИИТЭХИМ»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49" y="1247686"/>
            <a:ext cx="5917251" cy="5221479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47686"/>
            <a:ext cx="5917249" cy="522148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1D64-D0FE-4762-AC96-0076F4FF496D}" type="datetime1">
              <a:rPr lang="ru-RU" smtClean="0"/>
              <a:t>31.10.2022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6594-3966-4816-B761-C76B78EDC1D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449B3E5A-BC82-4085-A26E-32E3C73C3BA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928752" y="824366"/>
            <a:ext cx="11198400" cy="354954"/>
          </a:xfrm>
        </p:spPr>
        <p:txBody>
          <a:bodyPr rIns="792000">
            <a:no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600EB18-BD1A-4A51-8960-1CAA22DC8B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2" y="-23547"/>
            <a:ext cx="777177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1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ОАО «НИИТЭХИМ»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49" y="1247687"/>
            <a:ext cx="5918400" cy="2559633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7" y="1247686"/>
            <a:ext cx="5918400" cy="2559634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A630-C523-4C75-8366-74448FEEB887}" type="datetime1">
              <a:rPr lang="ru-RU" smtClean="0"/>
              <a:t>31.10.2022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6594-3966-4816-B761-C76B78EDC1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B526F3A6-23CC-4E10-8B8B-3E69E90C781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2549" y="3901156"/>
            <a:ext cx="5917251" cy="255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AE16DA79-0B99-4666-833D-316A65E8647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2200" y="3901156"/>
            <a:ext cx="5917249" cy="255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BBA39971-D6F2-40E8-AC91-F229F304B74C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928752" y="824366"/>
            <a:ext cx="11198400" cy="354954"/>
          </a:xfrm>
        </p:spPr>
        <p:txBody>
          <a:bodyPr rIns="792000">
            <a:no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D2299B7-F636-411D-B5E9-6589332AF6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2" y="-23547"/>
            <a:ext cx="777177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4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ОАО «НИИТЭХИМ»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000" y="198000"/>
            <a:ext cx="11198400" cy="5580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338" y="818031"/>
            <a:ext cx="5519999" cy="713438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339" y="1641943"/>
            <a:ext cx="5519996" cy="483576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4400" y="819803"/>
            <a:ext cx="5520000" cy="713438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4399" y="1641943"/>
            <a:ext cx="5519999" cy="48357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08C0-2933-487E-B20B-64914CF4582B}" type="datetime1">
              <a:rPr lang="ru-RU" smtClean="0"/>
              <a:t>31.10.2022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6594-3966-4816-B761-C76B78EDC1DC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74039CDD-AF0F-42BE-B66D-EC82FC00B0FD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 rot="-5400000">
            <a:off x="-2238850" y="3567354"/>
            <a:ext cx="5279076" cy="473272"/>
          </a:xfrm>
        </p:spPr>
        <p:txBody>
          <a:bodyPr rIns="90000">
            <a:no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D782849-5CDB-443F-8F61-4771B7480E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2" y="-23547"/>
            <a:ext cx="777177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6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ОАО «НИИТЭХИМ»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8056-F305-41CD-BF8A-CCCE2711363D}" type="datetime1">
              <a:rPr lang="ru-RU" smtClean="0"/>
              <a:t>31.10.2022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6594-3966-4816-B761-C76B78EDC1DC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1490800-BC8E-4EA0-9822-C048099065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2" y="-23547"/>
            <a:ext cx="777177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0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ОАО «НИИТЭХИМ»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99" y="44624"/>
            <a:ext cx="4123111" cy="1600200"/>
          </a:xfrm>
          <a:noFill/>
        </p:spPr>
        <p:txBody>
          <a:bodyPr rIns="90000" anchor="t" anchorCtr="0">
            <a:normAutofit/>
          </a:bodyPr>
          <a:lstStyle>
            <a:lvl1pPr algn="l">
              <a:defRPr sz="2000">
                <a:solidFill>
                  <a:srgbClr val="3F62A5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44625"/>
            <a:ext cx="6943964" cy="63989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5999" y="1738827"/>
            <a:ext cx="4123109" cy="47047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D8EC4-F9BC-4CB7-A001-62BD9C8DDF8E}" type="datetime1">
              <a:rPr lang="ru-RU" smtClean="0"/>
              <a:t>31.10.2022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6594-3966-4816-B761-C76B78EDC1D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12F8EFAB-08D9-4B42-AA98-D51391F1B2EF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 rot="-5400000">
            <a:off x="-2238850" y="3567354"/>
            <a:ext cx="5279076" cy="473272"/>
          </a:xfrm>
        </p:spPr>
        <p:txBody>
          <a:bodyPr rIns="90000">
            <a:no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EFC694B-CDF5-475D-991D-D3C53C390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2" y="-23547"/>
            <a:ext cx="777177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5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" y="6537534"/>
            <a:ext cx="12191999" cy="320467"/>
          </a:xfrm>
          <a:prstGeom prst="rect">
            <a:avLst/>
          </a:prstGeom>
          <a:solidFill>
            <a:srgbClr val="27519D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/>
              <a:t>ОАО «НИИТЭХИМ»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000" y="197999"/>
            <a:ext cx="11198400" cy="558000"/>
          </a:xfrm>
          <a:prstGeom prst="rect">
            <a:avLst/>
          </a:prstGeom>
          <a:solidFill>
            <a:srgbClr val="27519D"/>
          </a:solidFill>
        </p:spPr>
        <p:txBody>
          <a:bodyPr vert="horz" lIns="36000" tIns="45720" rIns="3600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999" y="828000"/>
            <a:ext cx="11198400" cy="56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" y="6537534"/>
            <a:ext cx="1440000" cy="320467"/>
          </a:xfrm>
          <a:prstGeom prst="rect">
            <a:avLst/>
          </a:prstGeom>
          <a:solidFill>
            <a:srgbClr val="27519D"/>
          </a:solidFill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6F3FCF0B-2D7D-447B-B585-9BEF208A7D44}" type="datetime1">
              <a:rPr lang="ru-RU" smtClean="0"/>
              <a:t>31.10.2022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37533"/>
            <a:ext cx="504000" cy="320467"/>
          </a:xfrm>
          <a:prstGeom prst="rect">
            <a:avLst/>
          </a:prstGeom>
          <a:solidFill>
            <a:srgbClr val="27519D"/>
          </a:solidFill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4FD6594-3966-4816-B761-C76B78EDC1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90000"/>
        </a:lnSpc>
        <a:spcBef>
          <a:spcPts val="1000"/>
        </a:spcBef>
        <a:buClr>
          <a:srgbClr val="3F62A5"/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265113" indent="-134938" algn="l" defTabSz="914400" rtl="0" eaLnBrk="1" latinLnBrk="0" hangingPunct="1">
        <a:lnSpc>
          <a:spcPct val="90000"/>
        </a:lnSpc>
        <a:spcBef>
          <a:spcPts val="500"/>
        </a:spcBef>
        <a:buClr>
          <a:srgbClr val="3F62A5"/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444500" indent="-134938" algn="l" defTabSz="914400" rtl="0" eaLnBrk="1" latinLnBrk="0" hangingPunct="1">
        <a:lnSpc>
          <a:spcPct val="90000"/>
        </a:lnSpc>
        <a:spcBef>
          <a:spcPts val="500"/>
        </a:spcBef>
        <a:buClr>
          <a:srgbClr val="3F62A5"/>
        </a:buClr>
        <a:buFont typeface="Arial" panose="020B0604020202020204" pitchFamily="34" charset="0"/>
        <a:buChar char="•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623888" indent="-134938" algn="l" defTabSz="914400" rtl="0" eaLnBrk="1" latinLnBrk="0" hangingPunct="1">
        <a:lnSpc>
          <a:spcPct val="90000"/>
        </a:lnSpc>
        <a:spcBef>
          <a:spcPts val="500"/>
        </a:spcBef>
        <a:buClr>
          <a:srgbClr val="3F62A5"/>
        </a:buClr>
        <a:buFont typeface="Arial" panose="020B0604020202020204" pitchFamily="34" charset="0"/>
        <a:buChar char="•"/>
        <a:defRPr sz="1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717550" indent="-142875" algn="l" defTabSz="914400" rtl="0" eaLnBrk="1" latinLnBrk="0" hangingPunct="1">
        <a:lnSpc>
          <a:spcPct val="90000"/>
        </a:lnSpc>
        <a:spcBef>
          <a:spcPts val="500"/>
        </a:spcBef>
        <a:buClr>
          <a:srgbClr val="3F62A5"/>
        </a:buClr>
        <a:buFont typeface="Arial" panose="020B0604020202020204" pitchFamily="34" charset="0"/>
        <a:buChar char="•"/>
        <a:defRPr sz="1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2.xml"/><Relationship Id="rId7" Type="http://schemas.openxmlformats.org/officeDocument/2006/relationships/image" Target="../media/image4.png"/><Relationship Id="rId12" Type="http://schemas.openxmlformats.org/officeDocument/2006/relationships/chart" Target="../charts/chart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chart" Target="../charts/chart4.xml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chart" Target="../charts/chart3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Relationship Id="rId9" Type="http://schemas.openxmlformats.org/officeDocument/2006/relationships/chart" Target="../charts/char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xmlns="" id="{C5CD8073-D8F0-48F2-9A00-601935A52F60}"/>
              </a:ext>
            </a:extLst>
          </p:cNvPr>
          <p:cNvGrpSpPr>
            <a:grpSpLocks noChangeAspect="1"/>
          </p:cNvGrpSpPr>
          <p:nvPr/>
        </p:nvGrpSpPr>
        <p:grpSpPr>
          <a:xfrm>
            <a:off x="1731159" y="898801"/>
            <a:ext cx="8729682" cy="5060401"/>
            <a:chOff x="0" y="0"/>
            <a:chExt cx="15773400" cy="9082667"/>
          </a:xfrm>
        </p:grpSpPr>
        <p:sp>
          <p:nvSpPr>
            <p:cNvPr id="102" name="Камчатский край">
              <a:extLst>
                <a:ext uri="{FF2B5EF4-FFF2-40B4-BE49-F238E27FC236}">
                  <a16:creationId xmlns:a16="http://schemas.microsoft.com/office/drawing/2014/main" xmlns="" id="{CBBE6046-A264-458B-89F8-5CAC7F782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7425" y="168691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3" name="Алтайский край">
              <a:extLst>
                <a:ext uri="{FF2B5EF4-FFF2-40B4-BE49-F238E27FC236}">
                  <a16:creationId xmlns:a16="http://schemas.microsoft.com/office/drawing/2014/main" xmlns="" id="{AF64AFC2-731B-400B-B9A9-155D459F3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650" y="7919933"/>
              <a:ext cx="1152525" cy="829163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4" name="Амурская область">
              <a:extLst>
                <a:ext uri="{FF2B5EF4-FFF2-40B4-BE49-F238E27FC236}">
                  <a16:creationId xmlns:a16="http://schemas.microsoft.com/office/drawing/2014/main" xmlns="" id="{CAB3315C-5472-4B59-9274-27490CACD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0950" y="6185363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5" name="Архангельская область">
              <a:extLst>
                <a:ext uri="{FF2B5EF4-FFF2-40B4-BE49-F238E27FC236}">
                  <a16:creationId xmlns:a16="http://schemas.microsoft.com/office/drawing/2014/main" xmlns="" id="{35C4F21F-A914-4343-9D41-2FE31F4FC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3812242"/>
              <a:ext cx="1504950" cy="1429591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6" name="Астраханская область">
              <a:extLst>
                <a:ext uri="{FF2B5EF4-FFF2-40B4-BE49-F238E27FC236}">
                  <a16:creationId xmlns:a16="http://schemas.microsoft.com/office/drawing/2014/main" xmlns="" id="{A00705C7-6FB1-45EB-986C-858E5261F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0" y="7262321"/>
              <a:ext cx="400050" cy="695734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7" name="Белгородская область">
              <a:extLst>
                <a:ext uri="{FF2B5EF4-FFF2-40B4-BE49-F238E27FC236}">
                  <a16:creationId xmlns:a16="http://schemas.microsoft.com/office/drawing/2014/main" xmlns="" id="{258B0B0B-30BB-4324-968B-16F0627D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5956628"/>
              <a:ext cx="342900" cy="476530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08" name="Брянская область">
              <a:extLst>
                <a:ext uri="{FF2B5EF4-FFF2-40B4-BE49-F238E27FC236}">
                  <a16:creationId xmlns:a16="http://schemas.microsoft.com/office/drawing/2014/main" xmlns="" id="{18FDDB10-C911-4339-82EB-D0A19F520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0" y="5251363"/>
              <a:ext cx="466725" cy="390755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9" name="Владимирская область">
              <a:extLst>
                <a:ext uri="{FF2B5EF4-FFF2-40B4-BE49-F238E27FC236}">
                  <a16:creationId xmlns:a16="http://schemas.microsoft.com/office/drawing/2014/main" xmlns="" id="{AFF8D81A-24A4-402F-B3C3-7AC802B82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5" y="5308547"/>
              <a:ext cx="409575" cy="476530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0" name="Волгоградская область">
              <a:extLst>
                <a:ext uri="{FF2B5EF4-FFF2-40B4-BE49-F238E27FC236}">
                  <a16:creationId xmlns:a16="http://schemas.microsoft.com/office/drawing/2014/main" xmlns="" id="{9B7D1B87-BB22-4A99-A783-97A09E216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0" y="6518934"/>
              <a:ext cx="866775" cy="791040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1" name="Вологодская область">
              <a:extLst>
                <a:ext uri="{FF2B5EF4-FFF2-40B4-BE49-F238E27FC236}">
                  <a16:creationId xmlns:a16="http://schemas.microsoft.com/office/drawing/2014/main" xmlns="" id="{57A859D5-50C2-42E6-9FB9-AD93EBC29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150" y="4384078"/>
              <a:ext cx="1247775" cy="1000714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2" name="Воронежская область">
              <a:extLst>
                <a:ext uri="{FF2B5EF4-FFF2-40B4-BE49-F238E27FC236}">
                  <a16:creationId xmlns:a16="http://schemas.microsoft.com/office/drawing/2014/main" xmlns="" id="{66AAF4C0-EE0B-437B-8B41-03DF122CC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6051934"/>
              <a:ext cx="581025" cy="571836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3" name="Еврейская автономная область">
              <a:extLst>
                <a:ext uri="{FF2B5EF4-FFF2-40B4-BE49-F238E27FC236}">
                  <a16:creationId xmlns:a16="http://schemas.microsoft.com/office/drawing/2014/main" xmlns="" id="{19D3BFAC-5F24-492E-A640-A50C239AE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8350" y="7281382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Забайкальский край">
              <a:extLst>
                <a:ext uri="{FF2B5EF4-FFF2-40B4-BE49-F238E27FC236}">
                  <a16:creationId xmlns:a16="http://schemas.microsoft.com/office/drawing/2014/main" xmlns="" id="{CC529A9A-0613-427C-B348-8DDF0D9BF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1775" y="6490342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Костромская область">
              <a:extLst>
                <a:ext uri="{FF2B5EF4-FFF2-40B4-BE49-F238E27FC236}">
                  <a16:creationId xmlns:a16="http://schemas.microsoft.com/office/drawing/2014/main" xmlns="" id="{A8029BF5-55ED-435F-B6C6-48531E563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50" y="5184649"/>
              <a:ext cx="866775" cy="438408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Иркутская область">
              <a:extLst>
                <a:ext uri="{FF2B5EF4-FFF2-40B4-BE49-F238E27FC236}">
                  <a16:creationId xmlns:a16="http://schemas.microsoft.com/office/drawing/2014/main" xmlns="" id="{77957C69-BBB3-4303-8098-B67EE2391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700" y="5623057"/>
              <a:ext cx="2495550" cy="2840120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Кабардино-Балкарская республика">
              <a:extLst>
                <a:ext uri="{FF2B5EF4-FFF2-40B4-BE49-F238E27FC236}">
                  <a16:creationId xmlns:a16="http://schemas.microsoft.com/office/drawing/2014/main" xmlns="" id="{F5953708-E396-4B51-B745-98E2B42E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00" y="7834157"/>
              <a:ext cx="323850" cy="209673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8" name="Калининградская область">
              <a:extLst>
                <a:ext uri="{FF2B5EF4-FFF2-40B4-BE49-F238E27FC236}">
                  <a16:creationId xmlns:a16="http://schemas.microsoft.com/office/drawing/2014/main" xmlns="" id="{9E31E46E-B94D-4A98-B269-689C3414A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75" y="3840834"/>
              <a:ext cx="285750" cy="276388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19" name="Калужская область">
              <a:extLst>
                <a:ext uri="{FF2B5EF4-FFF2-40B4-BE49-F238E27FC236}">
                  <a16:creationId xmlns:a16="http://schemas.microsoft.com/office/drawing/2014/main" xmlns="" id="{F39AC6C5-C03E-4030-8CD1-3C54983C5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0" y="5251363"/>
              <a:ext cx="457200" cy="304979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0" name="Карачаево-Черкесская республика">
              <a:extLst>
                <a:ext uri="{FF2B5EF4-FFF2-40B4-BE49-F238E27FC236}">
                  <a16:creationId xmlns:a16="http://schemas.microsoft.com/office/drawing/2014/main" xmlns="" id="{9BF0E9D7-8BEA-411A-A1C0-C27A563FA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0" y="7605423"/>
              <a:ext cx="276225" cy="266857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1" name="Кемеровская область">
              <a:extLst>
                <a:ext uri="{FF2B5EF4-FFF2-40B4-BE49-F238E27FC236}">
                  <a16:creationId xmlns:a16="http://schemas.microsoft.com/office/drawing/2014/main" xmlns="" id="{A998FD5F-9797-4294-8992-29FE1651D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050" y="7471994"/>
              <a:ext cx="552450" cy="943530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2" name="Кировская область">
              <a:extLst>
                <a:ext uri="{FF2B5EF4-FFF2-40B4-BE49-F238E27FC236}">
                  <a16:creationId xmlns:a16="http://schemas.microsoft.com/office/drawing/2014/main" xmlns="" id="{742140D3-3606-4E06-BDA2-5C8E5A6B2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675" y="5203710"/>
              <a:ext cx="1000125" cy="1086489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3" name="Ивановская область">
              <a:extLst>
                <a:ext uri="{FF2B5EF4-FFF2-40B4-BE49-F238E27FC236}">
                  <a16:creationId xmlns:a16="http://schemas.microsoft.com/office/drawing/2014/main" xmlns="" id="{D8CB6C22-B2EC-432F-A958-FD1A767BE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825" y="5337139"/>
              <a:ext cx="466725" cy="324041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24" name="Краснодарский край">
              <a:extLst>
                <a:ext uri="{FF2B5EF4-FFF2-40B4-BE49-F238E27FC236}">
                  <a16:creationId xmlns:a16="http://schemas.microsoft.com/office/drawing/2014/main" xmlns="" id="{8AD1AA23-1DEA-4229-93AC-60766DC63A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100" y="6890627"/>
              <a:ext cx="609600" cy="752918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5" name="Красноярский край">
              <a:extLst>
                <a:ext uri="{FF2B5EF4-FFF2-40B4-BE49-F238E27FC236}">
                  <a16:creationId xmlns:a16="http://schemas.microsoft.com/office/drawing/2014/main" xmlns="" id="{C226AFF2-9614-4AB4-829C-B6C28EB12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25" y="2668569"/>
              <a:ext cx="2562225" cy="5842261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6" name="Курганская область">
              <a:extLst>
                <a:ext uri="{FF2B5EF4-FFF2-40B4-BE49-F238E27FC236}">
                  <a16:creationId xmlns:a16="http://schemas.microsoft.com/office/drawing/2014/main" xmlns="" id="{E0468766-BDF1-4394-9F74-BBD8AFB7E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5" y="6871566"/>
              <a:ext cx="790575" cy="524183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7" name="Курская область">
              <a:extLst>
                <a:ext uri="{FF2B5EF4-FFF2-40B4-BE49-F238E27FC236}">
                  <a16:creationId xmlns:a16="http://schemas.microsoft.com/office/drawing/2014/main" xmlns="" id="{3ACCC96F-65A7-4412-B23E-9144A5F67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5661179"/>
              <a:ext cx="447675" cy="457469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28" name="Ленинградская область">
              <a:extLst>
                <a:ext uri="{FF2B5EF4-FFF2-40B4-BE49-F238E27FC236}">
                  <a16:creationId xmlns:a16="http://schemas.microsoft.com/office/drawing/2014/main" xmlns="" id="{A9D82B12-71DF-4611-AD7E-816210707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3859895"/>
              <a:ext cx="876300" cy="771979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9" name="Липецкая область">
              <a:extLst>
                <a:ext uri="{FF2B5EF4-FFF2-40B4-BE49-F238E27FC236}">
                  <a16:creationId xmlns:a16="http://schemas.microsoft.com/office/drawing/2014/main" xmlns="" id="{DF3D52A5-7394-460D-A932-BD3641E4E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525" y="5832730"/>
              <a:ext cx="409575" cy="381224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0" name="Магаданская область">
              <a:extLst>
                <a:ext uri="{FF2B5EF4-FFF2-40B4-BE49-F238E27FC236}">
                  <a16:creationId xmlns:a16="http://schemas.microsoft.com/office/drawing/2014/main" xmlns="" id="{90033CEB-B741-4F81-BA43-F1DDCE0F3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0175" y="2458896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1" name="г. Москва">
              <a:extLst>
                <a:ext uri="{FF2B5EF4-FFF2-40B4-BE49-F238E27FC236}">
                  <a16:creationId xmlns:a16="http://schemas.microsoft.com/office/drawing/2014/main" xmlns="" id="{652E5FE0-E9CB-4046-A70F-20A8D9E9C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300" y="5337139"/>
              <a:ext cx="104775" cy="114367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32" name="Московская область">
              <a:extLst>
                <a:ext uri="{FF2B5EF4-FFF2-40B4-BE49-F238E27FC236}">
                  <a16:creationId xmlns:a16="http://schemas.microsoft.com/office/drawing/2014/main" xmlns="" id="{8DCFC838-2522-42FE-AB06-C8C9AFF2F9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8800" y="5117935"/>
              <a:ext cx="495300" cy="571836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3" name="Мурманская область">
              <a:extLst>
                <a:ext uri="{FF2B5EF4-FFF2-40B4-BE49-F238E27FC236}">
                  <a16:creationId xmlns:a16="http://schemas.microsoft.com/office/drawing/2014/main" xmlns="" id="{5C2E870F-0206-4DFB-A269-C12E9FF13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2725753"/>
              <a:ext cx="819150" cy="1067428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4" name="Ненецкий автономный округ">
              <a:extLst>
                <a:ext uri="{FF2B5EF4-FFF2-40B4-BE49-F238E27FC236}">
                  <a16:creationId xmlns:a16="http://schemas.microsoft.com/office/drawing/2014/main" xmlns="" id="{DFAE7318-5852-4DD9-8134-F99FF3FEE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850" y="3650221"/>
              <a:ext cx="1800225" cy="1019775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5" name="Нижегородская область">
              <a:extLst>
                <a:ext uri="{FF2B5EF4-FFF2-40B4-BE49-F238E27FC236}">
                  <a16:creationId xmlns:a16="http://schemas.microsoft.com/office/drawing/2014/main" xmlns="" id="{A56F6564-AC2D-4D30-8040-F3DAE0EE1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0" y="5575404"/>
              <a:ext cx="885825" cy="571836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6" name="Новгородская область">
              <a:extLst>
                <a:ext uri="{FF2B5EF4-FFF2-40B4-BE49-F238E27FC236}">
                  <a16:creationId xmlns:a16="http://schemas.microsoft.com/office/drawing/2014/main" xmlns="" id="{70DE20D7-E029-4829-8C5E-EF9CF7FF0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500" y="4298303"/>
              <a:ext cx="666750" cy="495591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7" name="Новосибирская область">
              <a:extLst>
                <a:ext uri="{FF2B5EF4-FFF2-40B4-BE49-F238E27FC236}">
                  <a16:creationId xmlns:a16="http://schemas.microsoft.com/office/drawing/2014/main" xmlns="" id="{E17F58CB-1D05-4E71-BBFC-FDA8FD7EC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7214668"/>
              <a:ext cx="1171575" cy="876816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8" name="Омская область">
              <a:extLst>
                <a:ext uri="{FF2B5EF4-FFF2-40B4-BE49-F238E27FC236}">
                  <a16:creationId xmlns:a16="http://schemas.microsoft.com/office/drawing/2014/main" xmlns="" id="{465B8DB0-0C7F-4F04-B78B-2A647E23A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6814382"/>
              <a:ext cx="723900" cy="1086489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9" name="Оренбургская область">
              <a:extLst>
                <a:ext uri="{FF2B5EF4-FFF2-40B4-BE49-F238E27FC236}">
                  <a16:creationId xmlns:a16="http://schemas.microsoft.com/office/drawing/2014/main" xmlns="" id="{7D370A64-DCFE-4B0F-89DC-EF893921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6738138"/>
              <a:ext cx="1190625" cy="1181795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0" name="Орловская область">
              <a:extLst>
                <a:ext uri="{FF2B5EF4-FFF2-40B4-BE49-F238E27FC236}">
                  <a16:creationId xmlns:a16="http://schemas.microsoft.com/office/drawing/2014/main" xmlns="" id="{BA586C8B-6382-476A-A32E-13CE50CE7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550" y="5556343"/>
              <a:ext cx="333375" cy="371694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1" name="Пензенская область">
              <a:extLst>
                <a:ext uri="{FF2B5EF4-FFF2-40B4-BE49-F238E27FC236}">
                  <a16:creationId xmlns:a16="http://schemas.microsoft.com/office/drawing/2014/main" xmlns="" id="{A68D1FAF-67FD-4ABE-8C0D-CA6E9B86E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225" y="6090056"/>
              <a:ext cx="457200" cy="514653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2" name="Пермский край">
              <a:extLst>
                <a:ext uri="{FF2B5EF4-FFF2-40B4-BE49-F238E27FC236}">
                  <a16:creationId xmlns:a16="http://schemas.microsoft.com/office/drawing/2014/main" xmlns="" id="{4DD04AF6-410D-424E-951A-2D394004F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475" y="5499159"/>
              <a:ext cx="981075" cy="1153203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3" name="Приморский край">
              <a:extLst>
                <a:ext uri="{FF2B5EF4-FFF2-40B4-BE49-F238E27FC236}">
                  <a16:creationId xmlns:a16="http://schemas.microsoft.com/office/drawing/2014/main" xmlns="" id="{4A549102-91A2-433D-B4A4-87D73E287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1275" y="6966872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4" name="Псковская область">
              <a:extLst>
                <a:ext uri="{FF2B5EF4-FFF2-40B4-BE49-F238E27FC236}">
                  <a16:creationId xmlns:a16="http://schemas.microsoft.com/office/drawing/2014/main" xmlns="" id="{8594BE9F-2E4B-4234-A0BB-CC73E1197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0" y="4060037"/>
              <a:ext cx="466725" cy="733857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5" name="Республика Адыгея">
              <a:extLst>
                <a:ext uri="{FF2B5EF4-FFF2-40B4-BE49-F238E27FC236}">
                  <a16:creationId xmlns:a16="http://schemas.microsoft.com/office/drawing/2014/main" xmlns="" id="{87574EE1-E3D7-4976-8B14-5F777EF26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" y="7214668"/>
              <a:ext cx="200025" cy="352632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46" name="Республика Алтай">
              <a:extLst>
                <a:ext uri="{FF2B5EF4-FFF2-40B4-BE49-F238E27FC236}">
                  <a16:creationId xmlns:a16="http://schemas.microsoft.com/office/drawing/2014/main" xmlns="" id="{86F65912-CA33-45FC-9574-3A9718605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650" y="8358341"/>
              <a:ext cx="752475" cy="724326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7" name="Республика Башкортостан">
              <a:extLst>
                <a:ext uri="{FF2B5EF4-FFF2-40B4-BE49-F238E27FC236}">
                  <a16:creationId xmlns:a16="http://schemas.microsoft.com/office/drawing/2014/main" xmlns="" id="{67AA059D-3037-4C20-8B6A-00CDA502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575" y="6461750"/>
              <a:ext cx="838200" cy="1105550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8" name="Республика Бурятия">
              <a:extLst>
                <a:ext uri="{FF2B5EF4-FFF2-40B4-BE49-F238E27FC236}">
                  <a16:creationId xmlns:a16="http://schemas.microsoft.com/office/drawing/2014/main" xmlns="" id="{C4F45961-EC2B-4686-85CA-AD0E9C1F7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7325" y="6785791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9" name="Республика Дагестан">
              <a:extLst>
                <a:ext uri="{FF2B5EF4-FFF2-40B4-BE49-F238E27FC236}">
                  <a16:creationId xmlns:a16="http://schemas.microsoft.com/office/drawing/2014/main" xmlns="" id="{8290314A-D5C6-4379-96AA-BF2944B50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" y="7919933"/>
              <a:ext cx="447675" cy="838693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0" name="Республика Ингушетия">
              <a:extLst>
                <a:ext uri="{FF2B5EF4-FFF2-40B4-BE49-F238E27FC236}">
                  <a16:creationId xmlns:a16="http://schemas.microsoft.com/office/drawing/2014/main" xmlns="" id="{32B486D8-D52A-41D3-9243-A74E99092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75" y="8062892"/>
              <a:ext cx="238125" cy="181082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1" name="Республика Калмыкия">
              <a:extLst>
                <a:ext uri="{FF2B5EF4-FFF2-40B4-BE49-F238E27FC236}">
                  <a16:creationId xmlns:a16="http://schemas.microsoft.com/office/drawing/2014/main" xmlns="" id="{258EE4F0-5D95-4256-9095-883399977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" y="7233729"/>
              <a:ext cx="771525" cy="791040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2" name="Республика Карелия">
              <a:extLst>
                <a:ext uri="{FF2B5EF4-FFF2-40B4-BE49-F238E27FC236}">
                  <a16:creationId xmlns:a16="http://schemas.microsoft.com/office/drawing/2014/main" xmlns="" id="{0252D525-FE83-4485-B2ED-54A1891FA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75" y="3145099"/>
              <a:ext cx="1095375" cy="1286632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3" name="Республика Коми">
              <a:extLst>
                <a:ext uri="{FF2B5EF4-FFF2-40B4-BE49-F238E27FC236}">
                  <a16:creationId xmlns:a16="http://schemas.microsoft.com/office/drawing/2014/main" xmlns="" id="{333D5A4A-3DFD-4D60-A951-29E3AD7D8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326894"/>
              <a:ext cx="2286000" cy="1324754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4" name="Республика Марий Эл">
              <a:extLst>
                <a:ext uri="{FF2B5EF4-FFF2-40B4-BE49-F238E27FC236}">
                  <a16:creationId xmlns:a16="http://schemas.microsoft.com/office/drawing/2014/main" xmlns="" id="{4A5796E5-4D4C-45A9-AD4E-2C5F2F842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5842261"/>
              <a:ext cx="466725" cy="324041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5" name="Республика Мордовия">
              <a:extLst>
                <a:ext uri="{FF2B5EF4-FFF2-40B4-BE49-F238E27FC236}">
                  <a16:creationId xmlns:a16="http://schemas.microsoft.com/office/drawing/2014/main" xmlns="" id="{57D99B04-6E29-47D7-A152-EC1CABC36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5908975"/>
              <a:ext cx="523875" cy="400285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6" name="Республика Саха (Якутия)">
              <a:extLst>
                <a:ext uri="{FF2B5EF4-FFF2-40B4-BE49-F238E27FC236}">
                  <a16:creationId xmlns:a16="http://schemas.microsoft.com/office/drawing/2014/main" xmlns="" id="{0E4D270E-3C6C-4242-BAA7-925A1DDA6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00" y="1944243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7" name="Северная Осетия-Алания">
              <a:extLst>
                <a:ext uri="{FF2B5EF4-FFF2-40B4-BE49-F238E27FC236}">
                  <a16:creationId xmlns:a16="http://schemas.microsoft.com/office/drawing/2014/main" xmlns="" id="{70252599-3875-4973-A5B7-DEC96C06C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825" y="8043831"/>
              <a:ext cx="190500" cy="142959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8" name="Республика Татарстан">
              <a:extLst>
                <a:ext uri="{FF2B5EF4-FFF2-40B4-BE49-F238E27FC236}">
                  <a16:creationId xmlns:a16="http://schemas.microsoft.com/office/drawing/2014/main" xmlns="" id="{B2815F66-D234-4386-B186-433CD09FD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025" y="6137709"/>
              <a:ext cx="828675" cy="676673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9" name="Республика Тыва">
              <a:extLst>
                <a:ext uri="{FF2B5EF4-FFF2-40B4-BE49-F238E27FC236}">
                  <a16:creationId xmlns:a16="http://schemas.microsoft.com/office/drawing/2014/main" xmlns="" id="{4A325E97-A66B-4471-9FEF-04FAC7DD3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400" y="8072422"/>
              <a:ext cx="1333500" cy="829163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0" name="Республика Хакасия">
              <a:extLst>
                <a:ext uri="{FF2B5EF4-FFF2-40B4-BE49-F238E27FC236}">
                  <a16:creationId xmlns:a16="http://schemas.microsoft.com/office/drawing/2014/main" xmlns="" id="{55B88E81-EBD3-46FC-8084-637C3B25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0" y="7757912"/>
              <a:ext cx="514350" cy="857754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61" name="Ростовская область">
              <a:extLst>
                <a:ext uri="{FF2B5EF4-FFF2-40B4-BE49-F238E27FC236}">
                  <a16:creationId xmlns:a16="http://schemas.microsoft.com/office/drawing/2014/main" xmlns="" id="{FC7F8154-64B1-43F1-BEDF-53A3C98B4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00" y="6585648"/>
              <a:ext cx="771525" cy="886346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2" name="Рязанская область">
              <a:extLst>
                <a:ext uri="{FF2B5EF4-FFF2-40B4-BE49-F238E27FC236}">
                  <a16:creationId xmlns:a16="http://schemas.microsoft.com/office/drawing/2014/main" xmlns="" id="{95F9E1B2-CCFE-4F60-8C1E-272348868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425" y="5670710"/>
              <a:ext cx="523875" cy="381224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3" name="Самарская область">
              <a:extLst>
                <a:ext uri="{FF2B5EF4-FFF2-40B4-BE49-F238E27FC236}">
                  <a16:creationId xmlns:a16="http://schemas.microsoft.com/office/drawing/2014/main" xmlns="" id="{67593291-3CCC-4278-8BE4-FD8D66A7E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200" y="6576117"/>
              <a:ext cx="600075" cy="495591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4" name="г. Санкт-Петербург">
              <a:extLst>
                <a:ext uri="{FF2B5EF4-FFF2-40B4-BE49-F238E27FC236}">
                  <a16:creationId xmlns:a16="http://schemas.microsoft.com/office/drawing/2014/main" xmlns="" id="{EAEAFF31-9BE8-454A-9107-9B4DCA429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925" y="4060037"/>
              <a:ext cx="180975" cy="114367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5" name="Саратовская область">
              <a:extLst>
                <a:ext uri="{FF2B5EF4-FFF2-40B4-BE49-F238E27FC236}">
                  <a16:creationId xmlns:a16="http://schemas.microsoft.com/office/drawing/2014/main" xmlns="" id="{D7F2BC7C-65D4-4471-B04F-5236F4240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150" y="6385505"/>
              <a:ext cx="923925" cy="867285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6" name="Сахалинская область">
              <a:extLst>
                <a:ext uri="{FF2B5EF4-FFF2-40B4-BE49-F238E27FC236}">
                  <a16:creationId xmlns:a16="http://schemas.microsoft.com/office/drawing/2014/main" xmlns="" id="{B263BA71-9E70-4B72-A306-11689786B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1275" y="5594465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7" name="Свердловская область">
              <a:extLst>
                <a:ext uri="{FF2B5EF4-FFF2-40B4-BE49-F238E27FC236}">
                  <a16:creationId xmlns:a16="http://schemas.microsoft.com/office/drawing/2014/main" xmlns="" id="{F71ADDEF-5D09-44AD-A544-417CD56CD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5642118"/>
              <a:ext cx="1095375" cy="1277101"/>
            </a:xfrm>
            <a:custGeom>
              <a:avLst/>
              <a:gdLst/>
              <a:ahLst/>
              <a:cxnLst>
                <a:cxn ang="0">
                  <a:pos x="1238" y="2119"/>
                </a:cxn>
                <a:cxn ang="0">
                  <a:pos x="992" y="2024"/>
                </a:cxn>
                <a:cxn ang="0">
                  <a:pos x="894" y="2058"/>
                </a:cxn>
                <a:cxn ang="0">
                  <a:pos x="830" y="2093"/>
                </a:cxn>
                <a:cxn ang="0">
                  <a:pos x="768" y="2050"/>
                </a:cxn>
                <a:cxn ang="0">
                  <a:pos x="686" y="2008"/>
                </a:cxn>
                <a:cxn ang="0">
                  <a:pos x="429" y="1901"/>
                </a:cxn>
                <a:cxn ang="0">
                  <a:pos x="376" y="1848"/>
                </a:cxn>
                <a:cxn ang="0">
                  <a:pos x="282" y="1823"/>
                </a:cxn>
                <a:cxn ang="0">
                  <a:pos x="221" y="1850"/>
                </a:cxn>
                <a:cxn ang="0">
                  <a:pos x="115" y="1792"/>
                </a:cxn>
                <a:cxn ang="0">
                  <a:pos x="30" y="1600"/>
                </a:cxn>
                <a:cxn ang="0">
                  <a:pos x="48" y="1520"/>
                </a:cxn>
                <a:cxn ang="0">
                  <a:pos x="136" y="1512"/>
                </a:cxn>
                <a:cxn ang="0">
                  <a:pos x="262" y="1427"/>
                </a:cxn>
                <a:cxn ang="0">
                  <a:pos x="408" y="1365"/>
                </a:cxn>
                <a:cxn ang="0">
                  <a:pos x="514" y="1301"/>
                </a:cxn>
                <a:cxn ang="0">
                  <a:pos x="693" y="1167"/>
                </a:cxn>
                <a:cxn ang="0">
                  <a:pos x="741" y="1091"/>
                </a:cxn>
                <a:cxn ang="0">
                  <a:pos x="765" y="999"/>
                </a:cxn>
                <a:cxn ang="0">
                  <a:pos x="760" y="843"/>
                </a:cxn>
                <a:cxn ang="0">
                  <a:pos x="773" y="693"/>
                </a:cxn>
                <a:cxn ang="0">
                  <a:pos x="1038" y="432"/>
                </a:cxn>
                <a:cxn ang="0">
                  <a:pos x="1104" y="304"/>
                </a:cxn>
                <a:cxn ang="0">
                  <a:pos x="1186" y="131"/>
                </a:cxn>
                <a:cxn ang="0">
                  <a:pos x="1208" y="90"/>
                </a:cxn>
                <a:cxn ang="0">
                  <a:pos x="1230" y="31"/>
                </a:cxn>
                <a:cxn ang="0">
                  <a:pos x="1270" y="48"/>
                </a:cxn>
                <a:cxn ang="0">
                  <a:pos x="1389" y="184"/>
                </a:cxn>
                <a:cxn ang="0">
                  <a:pos x="1554" y="375"/>
                </a:cxn>
                <a:cxn ang="0">
                  <a:pos x="1645" y="523"/>
                </a:cxn>
                <a:cxn ang="0">
                  <a:pos x="1610" y="674"/>
                </a:cxn>
                <a:cxn ang="0">
                  <a:pos x="1576" y="823"/>
                </a:cxn>
                <a:cxn ang="0">
                  <a:pos x="1611" y="893"/>
                </a:cxn>
                <a:cxn ang="0">
                  <a:pos x="1621" y="1063"/>
                </a:cxn>
                <a:cxn ang="0">
                  <a:pos x="1595" y="1160"/>
                </a:cxn>
                <a:cxn ang="0">
                  <a:pos x="1643" y="1200"/>
                </a:cxn>
                <a:cxn ang="0">
                  <a:pos x="1701" y="1240"/>
                </a:cxn>
                <a:cxn ang="0">
                  <a:pos x="1757" y="1280"/>
                </a:cxn>
                <a:cxn ang="0">
                  <a:pos x="1800" y="1413"/>
                </a:cxn>
                <a:cxn ang="0">
                  <a:pos x="1824" y="1544"/>
                </a:cxn>
                <a:cxn ang="0">
                  <a:pos x="1848" y="1666"/>
                </a:cxn>
                <a:cxn ang="0">
                  <a:pos x="1848" y="1747"/>
                </a:cxn>
                <a:cxn ang="0">
                  <a:pos x="1789" y="1757"/>
                </a:cxn>
                <a:cxn ang="0">
                  <a:pos x="1613" y="1749"/>
                </a:cxn>
                <a:cxn ang="0">
                  <a:pos x="1480" y="2050"/>
                </a:cxn>
                <a:cxn ang="0">
                  <a:pos x="1472" y="2120"/>
                </a:cxn>
                <a:cxn ang="0">
                  <a:pos x="1414" y="2095"/>
                </a:cxn>
                <a:cxn ang="0">
                  <a:pos x="1314" y="2112"/>
                </a:cxn>
                <a:cxn ang="0">
                  <a:pos x="1261" y="2152"/>
                </a:cxn>
                <a:cxn ang="0">
                  <a:pos x="1238" y="2119"/>
                </a:cxn>
              </a:cxnLst>
              <a:rect l="0" t="0" r="r" b="b"/>
              <a:pathLst>
                <a:path w="1848" h="2152">
                  <a:moveTo>
                    <a:pt x="1238" y="2119"/>
                  </a:moveTo>
                  <a:cubicBezTo>
                    <a:pt x="1216" y="2085"/>
                    <a:pt x="1059" y="2024"/>
                    <a:pt x="992" y="2024"/>
                  </a:cubicBezTo>
                  <a:cubicBezTo>
                    <a:pt x="974" y="2024"/>
                    <a:pt x="931" y="2039"/>
                    <a:pt x="894" y="2058"/>
                  </a:cubicBezTo>
                  <a:lnTo>
                    <a:pt x="830" y="2093"/>
                  </a:lnTo>
                  <a:lnTo>
                    <a:pt x="768" y="2050"/>
                  </a:lnTo>
                  <a:cubicBezTo>
                    <a:pt x="733" y="2027"/>
                    <a:pt x="696" y="2008"/>
                    <a:pt x="686" y="2008"/>
                  </a:cubicBezTo>
                  <a:cubicBezTo>
                    <a:pt x="670" y="2008"/>
                    <a:pt x="622" y="1987"/>
                    <a:pt x="429" y="1901"/>
                  </a:cubicBezTo>
                  <a:cubicBezTo>
                    <a:pt x="395" y="1887"/>
                    <a:pt x="376" y="1867"/>
                    <a:pt x="376" y="1848"/>
                  </a:cubicBezTo>
                  <a:cubicBezTo>
                    <a:pt x="376" y="1802"/>
                    <a:pt x="347" y="1794"/>
                    <a:pt x="282" y="1823"/>
                  </a:cubicBezTo>
                  <a:lnTo>
                    <a:pt x="221" y="1850"/>
                  </a:lnTo>
                  <a:lnTo>
                    <a:pt x="115" y="1792"/>
                  </a:lnTo>
                  <a:cubicBezTo>
                    <a:pt x="0" y="1728"/>
                    <a:pt x="0" y="1728"/>
                    <a:pt x="30" y="1600"/>
                  </a:cubicBezTo>
                  <a:lnTo>
                    <a:pt x="48" y="1520"/>
                  </a:lnTo>
                  <a:lnTo>
                    <a:pt x="136" y="1512"/>
                  </a:lnTo>
                  <a:cubicBezTo>
                    <a:pt x="222" y="1504"/>
                    <a:pt x="224" y="1503"/>
                    <a:pt x="262" y="1427"/>
                  </a:cubicBezTo>
                  <a:cubicBezTo>
                    <a:pt x="301" y="1347"/>
                    <a:pt x="312" y="1343"/>
                    <a:pt x="408" y="1365"/>
                  </a:cubicBezTo>
                  <a:cubicBezTo>
                    <a:pt x="486" y="1384"/>
                    <a:pt x="502" y="1375"/>
                    <a:pt x="514" y="1301"/>
                  </a:cubicBezTo>
                  <a:cubicBezTo>
                    <a:pt x="525" y="1234"/>
                    <a:pt x="517" y="1240"/>
                    <a:pt x="693" y="1167"/>
                  </a:cubicBezTo>
                  <a:cubicBezTo>
                    <a:pt x="738" y="1147"/>
                    <a:pt x="744" y="1136"/>
                    <a:pt x="741" y="1091"/>
                  </a:cubicBezTo>
                  <a:cubicBezTo>
                    <a:pt x="739" y="1061"/>
                    <a:pt x="750" y="1021"/>
                    <a:pt x="765" y="999"/>
                  </a:cubicBezTo>
                  <a:cubicBezTo>
                    <a:pt x="800" y="949"/>
                    <a:pt x="798" y="917"/>
                    <a:pt x="760" y="843"/>
                  </a:cubicBezTo>
                  <a:cubicBezTo>
                    <a:pt x="715" y="760"/>
                    <a:pt x="718" y="715"/>
                    <a:pt x="773" y="693"/>
                  </a:cubicBezTo>
                  <a:cubicBezTo>
                    <a:pt x="814" y="674"/>
                    <a:pt x="931" y="560"/>
                    <a:pt x="1038" y="432"/>
                  </a:cubicBezTo>
                  <a:cubicBezTo>
                    <a:pt x="1069" y="395"/>
                    <a:pt x="1098" y="339"/>
                    <a:pt x="1104" y="304"/>
                  </a:cubicBezTo>
                  <a:cubicBezTo>
                    <a:pt x="1117" y="229"/>
                    <a:pt x="1155" y="149"/>
                    <a:pt x="1186" y="131"/>
                  </a:cubicBezTo>
                  <a:cubicBezTo>
                    <a:pt x="1198" y="123"/>
                    <a:pt x="1208" y="106"/>
                    <a:pt x="1208" y="90"/>
                  </a:cubicBezTo>
                  <a:cubicBezTo>
                    <a:pt x="1208" y="74"/>
                    <a:pt x="1218" y="48"/>
                    <a:pt x="1230" y="31"/>
                  </a:cubicBezTo>
                  <a:cubicBezTo>
                    <a:pt x="1253" y="0"/>
                    <a:pt x="1254" y="2"/>
                    <a:pt x="1270" y="48"/>
                  </a:cubicBezTo>
                  <a:cubicBezTo>
                    <a:pt x="1299" y="128"/>
                    <a:pt x="1312" y="143"/>
                    <a:pt x="1389" y="184"/>
                  </a:cubicBezTo>
                  <a:cubicBezTo>
                    <a:pt x="1450" y="216"/>
                    <a:pt x="1478" y="250"/>
                    <a:pt x="1554" y="375"/>
                  </a:cubicBezTo>
                  <a:lnTo>
                    <a:pt x="1645" y="523"/>
                  </a:lnTo>
                  <a:lnTo>
                    <a:pt x="1610" y="674"/>
                  </a:lnTo>
                  <a:lnTo>
                    <a:pt x="1576" y="823"/>
                  </a:lnTo>
                  <a:lnTo>
                    <a:pt x="1611" y="893"/>
                  </a:lnTo>
                  <a:cubicBezTo>
                    <a:pt x="1643" y="962"/>
                    <a:pt x="1643" y="968"/>
                    <a:pt x="1621" y="1063"/>
                  </a:cubicBezTo>
                  <a:lnTo>
                    <a:pt x="1595" y="1160"/>
                  </a:lnTo>
                  <a:lnTo>
                    <a:pt x="1643" y="1200"/>
                  </a:lnTo>
                  <a:cubicBezTo>
                    <a:pt x="1669" y="1221"/>
                    <a:pt x="1696" y="1240"/>
                    <a:pt x="1701" y="1240"/>
                  </a:cubicBezTo>
                  <a:cubicBezTo>
                    <a:pt x="1707" y="1240"/>
                    <a:pt x="1733" y="1258"/>
                    <a:pt x="1757" y="1280"/>
                  </a:cubicBezTo>
                  <a:cubicBezTo>
                    <a:pt x="1794" y="1315"/>
                    <a:pt x="1800" y="1333"/>
                    <a:pt x="1800" y="1413"/>
                  </a:cubicBezTo>
                  <a:cubicBezTo>
                    <a:pt x="1802" y="1463"/>
                    <a:pt x="1811" y="1522"/>
                    <a:pt x="1824" y="1544"/>
                  </a:cubicBezTo>
                  <a:cubicBezTo>
                    <a:pt x="1837" y="1565"/>
                    <a:pt x="1848" y="1621"/>
                    <a:pt x="1848" y="1666"/>
                  </a:cubicBezTo>
                  <a:lnTo>
                    <a:pt x="1848" y="1747"/>
                  </a:lnTo>
                  <a:lnTo>
                    <a:pt x="1789" y="1757"/>
                  </a:lnTo>
                  <a:cubicBezTo>
                    <a:pt x="1696" y="1773"/>
                    <a:pt x="1632" y="1770"/>
                    <a:pt x="1613" y="1749"/>
                  </a:cubicBezTo>
                  <a:cubicBezTo>
                    <a:pt x="1584" y="1722"/>
                    <a:pt x="1480" y="1959"/>
                    <a:pt x="1480" y="2050"/>
                  </a:cubicBezTo>
                  <a:cubicBezTo>
                    <a:pt x="1480" y="2088"/>
                    <a:pt x="1477" y="2120"/>
                    <a:pt x="1472" y="2120"/>
                  </a:cubicBezTo>
                  <a:cubicBezTo>
                    <a:pt x="1467" y="2120"/>
                    <a:pt x="1442" y="2109"/>
                    <a:pt x="1414" y="2095"/>
                  </a:cubicBezTo>
                  <a:cubicBezTo>
                    <a:pt x="1370" y="2072"/>
                    <a:pt x="1365" y="2072"/>
                    <a:pt x="1314" y="2112"/>
                  </a:cubicBezTo>
                  <a:lnTo>
                    <a:pt x="1261" y="2152"/>
                  </a:lnTo>
                  <a:lnTo>
                    <a:pt x="1238" y="2119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8" name="Смоленская область">
              <a:extLst>
                <a:ext uri="{FF2B5EF4-FFF2-40B4-BE49-F238E27FC236}">
                  <a16:creationId xmlns:a16="http://schemas.microsoft.com/office/drawing/2014/main" xmlns="" id="{6E5A852E-8512-434F-BA10-6C303135F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875" y="4812955"/>
              <a:ext cx="581025" cy="457469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9" name="Ставропольский край">
              <a:extLst>
                <a:ext uri="{FF2B5EF4-FFF2-40B4-BE49-F238E27FC236}">
                  <a16:creationId xmlns:a16="http://schemas.microsoft.com/office/drawing/2014/main" xmlns="" id="{773B8884-3286-48E4-AE7A-C23AD1715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825" y="7338566"/>
              <a:ext cx="552450" cy="705265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70" name="Тамбовская область">
              <a:extLst>
                <a:ext uri="{FF2B5EF4-FFF2-40B4-BE49-F238E27FC236}">
                  <a16:creationId xmlns:a16="http://schemas.microsoft.com/office/drawing/2014/main" xmlns="" id="{16A1EDA2-953C-4A81-B649-D3816E24C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5994750"/>
              <a:ext cx="381000" cy="428877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1" name="Тверская область">
              <a:extLst>
                <a:ext uri="{FF2B5EF4-FFF2-40B4-BE49-F238E27FC236}">
                  <a16:creationId xmlns:a16="http://schemas.microsoft.com/office/drawing/2014/main" xmlns="" id="{BA5F203B-5D93-49F9-9A88-496216DE8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4612813"/>
              <a:ext cx="914400" cy="619489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2" name="Томская область">
              <a:extLst>
                <a:ext uri="{FF2B5EF4-FFF2-40B4-BE49-F238E27FC236}">
                  <a16:creationId xmlns:a16="http://schemas.microsoft.com/office/drawing/2014/main" xmlns="" id="{02A5408D-D16D-4991-9796-150F0904D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350" y="6461750"/>
              <a:ext cx="1600200" cy="1153203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3" name="Тульская область">
              <a:extLst>
                <a:ext uri="{FF2B5EF4-FFF2-40B4-BE49-F238E27FC236}">
                  <a16:creationId xmlns:a16="http://schemas.microsoft.com/office/drawing/2014/main" xmlns="" id="{F4F3972C-9000-4756-B4F9-DB91F8F9A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0" y="5489628"/>
              <a:ext cx="323850" cy="362163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4" name="Тюменская область">
              <a:extLst>
                <a:ext uri="{FF2B5EF4-FFF2-40B4-BE49-F238E27FC236}">
                  <a16:creationId xmlns:a16="http://schemas.microsoft.com/office/drawing/2014/main" xmlns="" id="{1EDD8718-7723-4B80-A70B-DFDE7BDF5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100" y="6404566"/>
              <a:ext cx="1219200" cy="1000714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5" name="Республика Удмуртия">
              <a:extLst>
                <a:ext uri="{FF2B5EF4-FFF2-40B4-BE49-F238E27FC236}">
                  <a16:creationId xmlns:a16="http://schemas.microsoft.com/office/drawing/2014/main" xmlns="" id="{4290A957-EFEE-4ACA-96A8-819E4C094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5947097"/>
              <a:ext cx="466725" cy="552775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6" name="Ульяновская область">
              <a:extLst>
                <a:ext uri="{FF2B5EF4-FFF2-40B4-BE49-F238E27FC236}">
                  <a16:creationId xmlns:a16="http://schemas.microsoft.com/office/drawing/2014/main" xmlns="" id="{805997D3-292B-4A88-9389-5CEBF47CD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225" y="6280669"/>
              <a:ext cx="571500" cy="438408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7" name="Хабаровский край">
              <a:extLst>
                <a:ext uri="{FF2B5EF4-FFF2-40B4-BE49-F238E27FC236}">
                  <a16:creationId xmlns:a16="http://schemas.microsoft.com/office/drawing/2014/main" xmlns="" id="{59932218-41EA-48BA-A16A-2BEF29B57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8700" y="4145813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8" name="ХМАО">
              <a:extLst>
                <a:ext uri="{FF2B5EF4-FFF2-40B4-BE49-F238E27FC236}">
                  <a16:creationId xmlns:a16="http://schemas.microsoft.com/office/drawing/2014/main" xmlns="" id="{140C1F71-CF71-4805-99DF-96F875A89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5" y="5003567"/>
              <a:ext cx="2571750" cy="1820346"/>
            </a:xfrm>
            <a:custGeom>
              <a:avLst/>
              <a:gdLst/>
              <a:ahLst/>
              <a:cxnLst>
                <a:cxn ang="0">
                  <a:pos x="1906" y="2888"/>
                </a:cxn>
                <a:cxn ang="0">
                  <a:pos x="1687" y="2504"/>
                </a:cxn>
                <a:cxn ang="0">
                  <a:pos x="1308" y="2327"/>
                </a:cxn>
                <a:cxn ang="0">
                  <a:pos x="730" y="2631"/>
                </a:cxn>
                <a:cxn ang="0">
                  <a:pos x="546" y="2427"/>
                </a:cxn>
                <a:cxn ang="0">
                  <a:pos x="458" y="2282"/>
                </a:cxn>
                <a:cxn ang="0">
                  <a:pos x="372" y="1946"/>
                </a:cxn>
                <a:cxn ang="0">
                  <a:pos x="370" y="1733"/>
                </a:cxn>
                <a:cxn ang="0">
                  <a:pos x="304" y="1413"/>
                </a:cxn>
                <a:cxn ang="0">
                  <a:pos x="39" y="1122"/>
                </a:cxn>
                <a:cxn ang="0">
                  <a:pos x="328" y="443"/>
                </a:cxn>
                <a:cxn ang="0">
                  <a:pos x="456" y="195"/>
                </a:cxn>
                <a:cxn ang="0">
                  <a:pos x="724" y="82"/>
                </a:cxn>
                <a:cxn ang="0">
                  <a:pos x="914" y="101"/>
                </a:cxn>
                <a:cxn ang="0">
                  <a:pos x="815" y="384"/>
                </a:cxn>
                <a:cxn ang="0">
                  <a:pos x="928" y="538"/>
                </a:cxn>
                <a:cxn ang="0">
                  <a:pos x="1356" y="615"/>
                </a:cxn>
                <a:cxn ang="0">
                  <a:pos x="1512" y="835"/>
                </a:cxn>
                <a:cxn ang="0">
                  <a:pos x="1708" y="847"/>
                </a:cxn>
                <a:cxn ang="0">
                  <a:pos x="1903" y="875"/>
                </a:cxn>
                <a:cxn ang="0">
                  <a:pos x="2058" y="1235"/>
                </a:cxn>
                <a:cxn ang="0">
                  <a:pos x="2223" y="1360"/>
                </a:cxn>
                <a:cxn ang="0">
                  <a:pos x="2684" y="1557"/>
                </a:cxn>
                <a:cxn ang="0">
                  <a:pos x="2936" y="1704"/>
                </a:cxn>
                <a:cxn ang="0">
                  <a:pos x="3357" y="1824"/>
                </a:cxn>
                <a:cxn ang="0">
                  <a:pos x="3631" y="1773"/>
                </a:cxn>
                <a:cxn ang="0">
                  <a:pos x="3960" y="1928"/>
                </a:cxn>
                <a:cxn ang="0">
                  <a:pos x="4100" y="2053"/>
                </a:cxn>
                <a:cxn ang="0">
                  <a:pos x="4311" y="2355"/>
                </a:cxn>
                <a:cxn ang="0">
                  <a:pos x="3992" y="2480"/>
                </a:cxn>
                <a:cxn ang="0">
                  <a:pos x="3799" y="2523"/>
                </a:cxn>
                <a:cxn ang="0">
                  <a:pos x="3559" y="2538"/>
                </a:cxn>
                <a:cxn ang="0">
                  <a:pos x="3183" y="2456"/>
                </a:cxn>
                <a:cxn ang="0">
                  <a:pos x="2789" y="2397"/>
                </a:cxn>
                <a:cxn ang="0">
                  <a:pos x="2546" y="2816"/>
                </a:cxn>
                <a:cxn ang="0">
                  <a:pos x="2258" y="3055"/>
                </a:cxn>
              </a:cxnLst>
              <a:rect l="0" t="0" r="r" b="b"/>
              <a:pathLst>
                <a:path w="4316" h="3055">
                  <a:moveTo>
                    <a:pt x="2096" y="3003"/>
                  </a:moveTo>
                  <a:cubicBezTo>
                    <a:pt x="1954" y="2951"/>
                    <a:pt x="1906" y="2922"/>
                    <a:pt x="1906" y="2888"/>
                  </a:cubicBezTo>
                  <a:cubicBezTo>
                    <a:pt x="1906" y="2879"/>
                    <a:pt x="1856" y="2787"/>
                    <a:pt x="1796" y="2687"/>
                  </a:cubicBezTo>
                  <a:lnTo>
                    <a:pt x="1687" y="2504"/>
                  </a:lnTo>
                  <a:lnTo>
                    <a:pt x="1506" y="2400"/>
                  </a:lnTo>
                  <a:cubicBezTo>
                    <a:pt x="1340" y="2306"/>
                    <a:pt x="1324" y="2299"/>
                    <a:pt x="1308" y="2327"/>
                  </a:cubicBezTo>
                  <a:cubicBezTo>
                    <a:pt x="1231" y="2456"/>
                    <a:pt x="1128" y="2522"/>
                    <a:pt x="932" y="2568"/>
                  </a:cubicBezTo>
                  <a:cubicBezTo>
                    <a:pt x="847" y="2589"/>
                    <a:pt x="756" y="2618"/>
                    <a:pt x="730" y="2631"/>
                  </a:cubicBezTo>
                  <a:cubicBezTo>
                    <a:pt x="647" y="2674"/>
                    <a:pt x="615" y="2664"/>
                    <a:pt x="578" y="2584"/>
                  </a:cubicBezTo>
                  <a:cubicBezTo>
                    <a:pt x="559" y="2541"/>
                    <a:pt x="546" y="2480"/>
                    <a:pt x="546" y="2427"/>
                  </a:cubicBezTo>
                  <a:lnTo>
                    <a:pt x="546" y="2341"/>
                  </a:lnTo>
                  <a:lnTo>
                    <a:pt x="458" y="2282"/>
                  </a:lnTo>
                  <a:cubicBezTo>
                    <a:pt x="362" y="2218"/>
                    <a:pt x="359" y="2208"/>
                    <a:pt x="388" y="2085"/>
                  </a:cubicBezTo>
                  <a:cubicBezTo>
                    <a:pt x="404" y="2016"/>
                    <a:pt x="402" y="2000"/>
                    <a:pt x="372" y="1946"/>
                  </a:cubicBezTo>
                  <a:lnTo>
                    <a:pt x="336" y="1883"/>
                  </a:lnTo>
                  <a:lnTo>
                    <a:pt x="370" y="1733"/>
                  </a:lnTo>
                  <a:lnTo>
                    <a:pt x="405" y="1583"/>
                  </a:lnTo>
                  <a:lnTo>
                    <a:pt x="304" y="1413"/>
                  </a:lnTo>
                  <a:cubicBezTo>
                    <a:pt x="216" y="1263"/>
                    <a:pt x="196" y="1240"/>
                    <a:pt x="133" y="1211"/>
                  </a:cubicBezTo>
                  <a:cubicBezTo>
                    <a:pt x="80" y="1189"/>
                    <a:pt x="56" y="1167"/>
                    <a:pt x="39" y="1122"/>
                  </a:cubicBezTo>
                  <a:cubicBezTo>
                    <a:pt x="0" y="1031"/>
                    <a:pt x="8" y="967"/>
                    <a:pt x="87" y="768"/>
                  </a:cubicBezTo>
                  <a:cubicBezTo>
                    <a:pt x="162" y="579"/>
                    <a:pt x="178" y="557"/>
                    <a:pt x="328" y="443"/>
                  </a:cubicBezTo>
                  <a:cubicBezTo>
                    <a:pt x="378" y="405"/>
                    <a:pt x="386" y="389"/>
                    <a:pt x="386" y="335"/>
                  </a:cubicBezTo>
                  <a:cubicBezTo>
                    <a:pt x="386" y="280"/>
                    <a:pt x="397" y="258"/>
                    <a:pt x="456" y="195"/>
                  </a:cubicBezTo>
                  <a:cubicBezTo>
                    <a:pt x="524" y="125"/>
                    <a:pt x="530" y="122"/>
                    <a:pt x="567" y="143"/>
                  </a:cubicBezTo>
                  <a:cubicBezTo>
                    <a:pt x="605" y="162"/>
                    <a:pt x="615" y="159"/>
                    <a:pt x="724" y="82"/>
                  </a:cubicBezTo>
                  <a:cubicBezTo>
                    <a:pt x="788" y="37"/>
                    <a:pt x="856" y="0"/>
                    <a:pt x="877" y="0"/>
                  </a:cubicBezTo>
                  <a:cubicBezTo>
                    <a:pt x="912" y="0"/>
                    <a:pt x="914" y="7"/>
                    <a:pt x="914" y="101"/>
                  </a:cubicBezTo>
                  <a:cubicBezTo>
                    <a:pt x="914" y="184"/>
                    <a:pt x="904" y="219"/>
                    <a:pt x="864" y="293"/>
                  </a:cubicBezTo>
                  <a:lnTo>
                    <a:pt x="815" y="384"/>
                  </a:lnTo>
                  <a:lnTo>
                    <a:pt x="872" y="461"/>
                  </a:lnTo>
                  <a:lnTo>
                    <a:pt x="928" y="538"/>
                  </a:lnTo>
                  <a:lnTo>
                    <a:pt x="1101" y="559"/>
                  </a:lnTo>
                  <a:cubicBezTo>
                    <a:pt x="1208" y="571"/>
                    <a:pt x="1304" y="592"/>
                    <a:pt x="1356" y="615"/>
                  </a:cubicBezTo>
                  <a:cubicBezTo>
                    <a:pt x="1436" y="651"/>
                    <a:pt x="1437" y="653"/>
                    <a:pt x="1436" y="720"/>
                  </a:cubicBezTo>
                  <a:cubicBezTo>
                    <a:pt x="1434" y="787"/>
                    <a:pt x="1437" y="792"/>
                    <a:pt x="1512" y="835"/>
                  </a:cubicBezTo>
                  <a:lnTo>
                    <a:pt x="1591" y="882"/>
                  </a:lnTo>
                  <a:lnTo>
                    <a:pt x="1708" y="847"/>
                  </a:lnTo>
                  <a:lnTo>
                    <a:pt x="1826" y="811"/>
                  </a:lnTo>
                  <a:lnTo>
                    <a:pt x="1903" y="875"/>
                  </a:lnTo>
                  <a:cubicBezTo>
                    <a:pt x="1972" y="933"/>
                    <a:pt x="1980" y="946"/>
                    <a:pt x="1988" y="1026"/>
                  </a:cubicBezTo>
                  <a:cubicBezTo>
                    <a:pt x="1992" y="1080"/>
                    <a:pt x="2018" y="1157"/>
                    <a:pt x="2058" y="1235"/>
                  </a:cubicBezTo>
                  <a:lnTo>
                    <a:pt x="2120" y="1360"/>
                  </a:lnTo>
                  <a:lnTo>
                    <a:pt x="2223" y="1360"/>
                  </a:lnTo>
                  <a:cubicBezTo>
                    <a:pt x="2322" y="1360"/>
                    <a:pt x="2328" y="1362"/>
                    <a:pt x="2434" y="1447"/>
                  </a:cubicBezTo>
                  <a:cubicBezTo>
                    <a:pt x="2533" y="1525"/>
                    <a:pt x="2554" y="1535"/>
                    <a:pt x="2684" y="1557"/>
                  </a:cubicBezTo>
                  <a:lnTo>
                    <a:pt x="2824" y="1583"/>
                  </a:lnTo>
                  <a:lnTo>
                    <a:pt x="2936" y="1704"/>
                  </a:lnTo>
                  <a:lnTo>
                    <a:pt x="3048" y="1824"/>
                  </a:lnTo>
                  <a:lnTo>
                    <a:pt x="3357" y="1824"/>
                  </a:lnTo>
                  <a:lnTo>
                    <a:pt x="3540" y="1674"/>
                  </a:lnTo>
                  <a:lnTo>
                    <a:pt x="3631" y="1773"/>
                  </a:lnTo>
                  <a:cubicBezTo>
                    <a:pt x="3717" y="1866"/>
                    <a:pt x="3727" y="1872"/>
                    <a:pt x="3794" y="1872"/>
                  </a:cubicBezTo>
                  <a:cubicBezTo>
                    <a:pt x="3845" y="1872"/>
                    <a:pt x="3888" y="1887"/>
                    <a:pt x="3960" y="1928"/>
                  </a:cubicBezTo>
                  <a:cubicBezTo>
                    <a:pt x="4013" y="1960"/>
                    <a:pt x="4068" y="1992"/>
                    <a:pt x="4080" y="1999"/>
                  </a:cubicBezTo>
                  <a:cubicBezTo>
                    <a:pt x="4095" y="2007"/>
                    <a:pt x="4103" y="2027"/>
                    <a:pt x="4100" y="2053"/>
                  </a:cubicBezTo>
                  <a:cubicBezTo>
                    <a:pt x="4090" y="2131"/>
                    <a:pt x="4152" y="2235"/>
                    <a:pt x="4239" y="2290"/>
                  </a:cubicBezTo>
                  <a:cubicBezTo>
                    <a:pt x="4284" y="2317"/>
                    <a:pt x="4316" y="2347"/>
                    <a:pt x="4311" y="2355"/>
                  </a:cubicBezTo>
                  <a:cubicBezTo>
                    <a:pt x="4292" y="2384"/>
                    <a:pt x="4082" y="2512"/>
                    <a:pt x="4052" y="2512"/>
                  </a:cubicBezTo>
                  <a:cubicBezTo>
                    <a:pt x="4036" y="2512"/>
                    <a:pt x="4008" y="2498"/>
                    <a:pt x="3992" y="2480"/>
                  </a:cubicBezTo>
                  <a:cubicBezTo>
                    <a:pt x="3976" y="2463"/>
                    <a:pt x="3954" y="2448"/>
                    <a:pt x="3943" y="2448"/>
                  </a:cubicBezTo>
                  <a:cubicBezTo>
                    <a:pt x="3932" y="2448"/>
                    <a:pt x="3866" y="2482"/>
                    <a:pt x="3799" y="2523"/>
                  </a:cubicBezTo>
                  <a:lnTo>
                    <a:pt x="3677" y="2599"/>
                  </a:lnTo>
                  <a:lnTo>
                    <a:pt x="3559" y="2538"/>
                  </a:lnTo>
                  <a:cubicBezTo>
                    <a:pt x="3442" y="2477"/>
                    <a:pt x="3437" y="2477"/>
                    <a:pt x="3320" y="2487"/>
                  </a:cubicBezTo>
                  <a:cubicBezTo>
                    <a:pt x="3202" y="2498"/>
                    <a:pt x="3200" y="2498"/>
                    <a:pt x="3183" y="2456"/>
                  </a:cubicBezTo>
                  <a:cubicBezTo>
                    <a:pt x="3172" y="2434"/>
                    <a:pt x="3148" y="2411"/>
                    <a:pt x="3130" y="2408"/>
                  </a:cubicBezTo>
                  <a:cubicBezTo>
                    <a:pt x="3063" y="2395"/>
                    <a:pt x="2805" y="2386"/>
                    <a:pt x="2789" y="2397"/>
                  </a:cubicBezTo>
                  <a:cubicBezTo>
                    <a:pt x="2780" y="2403"/>
                    <a:pt x="2743" y="2485"/>
                    <a:pt x="2708" y="2578"/>
                  </a:cubicBezTo>
                  <a:cubicBezTo>
                    <a:pt x="2618" y="2816"/>
                    <a:pt x="2618" y="2816"/>
                    <a:pt x="2546" y="2816"/>
                  </a:cubicBezTo>
                  <a:cubicBezTo>
                    <a:pt x="2488" y="2816"/>
                    <a:pt x="2477" y="2824"/>
                    <a:pt x="2384" y="2935"/>
                  </a:cubicBezTo>
                  <a:cubicBezTo>
                    <a:pt x="2328" y="3002"/>
                    <a:pt x="2271" y="3055"/>
                    <a:pt x="2258" y="3055"/>
                  </a:cubicBezTo>
                  <a:cubicBezTo>
                    <a:pt x="2245" y="3055"/>
                    <a:pt x="2172" y="3031"/>
                    <a:pt x="2096" y="300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0" name="Чеченская республика">
              <a:extLst>
                <a:ext uri="{FF2B5EF4-FFF2-40B4-BE49-F238E27FC236}">
                  <a16:creationId xmlns:a16="http://schemas.microsoft.com/office/drawing/2014/main" xmlns="" id="{1A1C9367-CA9D-4B6F-A8DA-D0C3A5477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75" y="8120075"/>
              <a:ext cx="304800" cy="219204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1" name="Республика Чувашия">
              <a:extLst>
                <a:ext uri="{FF2B5EF4-FFF2-40B4-BE49-F238E27FC236}">
                  <a16:creationId xmlns:a16="http://schemas.microsoft.com/office/drawing/2014/main" xmlns="" id="{DBD78A3B-C9AD-4A13-858E-7FE62F34C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0" y="6004281"/>
              <a:ext cx="285750" cy="295449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2" name="Чукотский автономный округ">
              <a:extLst>
                <a:ext uri="{FF2B5EF4-FFF2-40B4-BE49-F238E27FC236}">
                  <a16:creationId xmlns:a16="http://schemas.microsoft.com/office/drawing/2014/main" xmlns="" id="{89A6F197-F357-42A7-A154-0DC5955A7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6350" y="0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3" name="Ямало-Ненецкий автономный округ">
              <a:extLst>
                <a:ext uri="{FF2B5EF4-FFF2-40B4-BE49-F238E27FC236}">
                  <a16:creationId xmlns:a16="http://schemas.microsoft.com/office/drawing/2014/main" xmlns="" id="{E58645AF-3049-4675-8DDD-A878A2331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675" y="3688344"/>
              <a:ext cx="2105025" cy="2497019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4" name="Ярославская область">
              <a:extLst>
                <a:ext uri="{FF2B5EF4-FFF2-40B4-BE49-F238E27FC236}">
                  <a16:creationId xmlns:a16="http://schemas.microsoft.com/office/drawing/2014/main" xmlns="" id="{0A3EB478-67FF-40ED-8801-273EEFC50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525" y="4936853"/>
              <a:ext cx="409575" cy="419347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5" name="Республика Крым">
              <a:extLst>
                <a:ext uri="{FF2B5EF4-FFF2-40B4-BE49-F238E27FC236}">
                  <a16:creationId xmlns:a16="http://schemas.microsoft.com/office/drawing/2014/main" xmlns="" id="{30D04680-C130-4C95-81C4-EF5F81B89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394450"/>
              <a:ext cx="428625" cy="590550"/>
            </a:xfrm>
            <a:custGeom>
              <a:avLst/>
              <a:gdLst>
                <a:gd name="T0" fmla="*/ 19 w 91"/>
                <a:gd name="T1" fmla="*/ 0 h 123"/>
                <a:gd name="T2" fmla="*/ 58 w 91"/>
                <a:gd name="T3" fmla="*/ 27 h 123"/>
                <a:gd name="T4" fmla="*/ 68 w 91"/>
                <a:gd name="T5" fmla="*/ 20 h 123"/>
                <a:gd name="T6" fmla="*/ 79 w 91"/>
                <a:gd name="T7" fmla="*/ 30 h 123"/>
                <a:gd name="T8" fmla="*/ 64 w 91"/>
                <a:gd name="T9" fmla="*/ 74 h 123"/>
                <a:gd name="T10" fmla="*/ 91 w 91"/>
                <a:gd name="T11" fmla="*/ 110 h 123"/>
                <a:gd name="T12" fmla="*/ 78 w 91"/>
                <a:gd name="T13" fmla="*/ 123 h 123"/>
                <a:gd name="T14" fmla="*/ 59 w 91"/>
                <a:gd name="T15" fmla="*/ 112 h 123"/>
                <a:gd name="T16" fmla="*/ 30 w 91"/>
                <a:gd name="T17" fmla="*/ 76 h 123"/>
                <a:gd name="T18" fmla="*/ 4 w 91"/>
                <a:gd name="T19" fmla="*/ 77 h 123"/>
                <a:gd name="T20" fmla="*/ 0 w 91"/>
                <a:gd name="T21" fmla="*/ 56 h 123"/>
                <a:gd name="T22" fmla="*/ 15 w 91"/>
                <a:gd name="T23" fmla="*/ 40 h 123"/>
                <a:gd name="T24" fmla="*/ 13 w 91"/>
                <a:gd name="T25" fmla="*/ 8 h 123"/>
                <a:gd name="T26" fmla="*/ 19 w 91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23">
                  <a:moveTo>
                    <a:pt x="19" y="0"/>
                  </a:moveTo>
                  <a:lnTo>
                    <a:pt x="58" y="27"/>
                  </a:lnTo>
                  <a:lnTo>
                    <a:pt x="68" y="20"/>
                  </a:lnTo>
                  <a:lnTo>
                    <a:pt x="79" y="30"/>
                  </a:lnTo>
                  <a:lnTo>
                    <a:pt x="64" y="74"/>
                  </a:lnTo>
                  <a:lnTo>
                    <a:pt x="91" y="110"/>
                  </a:lnTo>
                  <a:lnTo>
                    <a:pt x="78" y="123"/>
                  </a:lnTo>
                  <a:lnTo>
                    <a:pt x="59" y="112"/>
                  </a:lnTo>
                  <a:lnTo>
                    <a:pt x="30" y="76"/>
                  </a:lnTo>
                  <a:lnTo>
                    <a:pt x="4" y="77"/>
                  </a:lnTo>
                  <a:lnTo>
                    <a:pt x="0" y="56"/>
                  </a:lnTo>
                  <a:lnTo>
                    <a:pt x="15" y="40"/>
                  </a:lnTo>
                  <a:lnTo>
                    <a:pt x="13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CE6F1"/>
            </a:solidFill>
            <a:ln>
              <a:noFill/>
              <a:headEnd/>
              <a:tailEnd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C00C20-C5F0-4DB4-AEDA-91FDE9CD4A0B}"/>
              </a:ext>
            </a:extLst>
          </p:cNvPr>
          <p:cNvSpPr txBox="1"/>
          <p:nvPr/>
        </p:nvSpPr>
        <p:spPr>
          <a:xfrm>
            <a:off x="0" y="6537600"/>
            <a:ext cx="12192000" cy="320400"/>
          </a:xfrm>
          <a:prstGeom prst="rect">
            <a:avLst/>
          </a:prstGeom>
          <a:solidFill>
            <a:srgbClr val="3F62A5"/>
          </a:solidFill>
        </p:spPr>
        <p:txBody>
          <a:bodyPr vert="horz" lIns="36000" tIns="45720" rIns="36000" bIns="45720" rtlCol="0" anchor="ctr"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00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r>
              <a:rPr lang="ru-RU" sz="1400" spc="-30" dirty="0"/>
              <a:t>ЦВК «Экспоцентр» </a:t>
            </a:r>
            <a:r>
              <a:rPr lang="ru-RU" sz="1400" spc="-30" dirty="0">
                <a:sym typeface="Wingdings 2" panose="05020102010507070707" pitchFamily="18" charset="2"/>
              </a:rPr>
              <a:t> </a:t>
            </a:r>
            <a:r>
              <a:rPr lang="ru-RU" sz="1400" spc="-30" dirty="0"/>
              <a:t>Москва </a:t>
            </a:r>
            <a:r>
              <a:rPr lang="ru-RU" sz="1400" spc="-30" dirty="0">
                <a:sym typeface="Wingdings 2" panose="05020102010507070707" pitchFamily="18" charset="2"/>
              </a:rPr>
              <a:t></a:t>
            </a:r>
            <a:r>
              <a:rPr lang="ru-RU" sz="1400" spc="-30" dirty="0">
                <a:sym typeface="Wingdings" panose="05000000000000000000" pitchFamily="2" charset="2"/>
              </a:rPr>
              <a:t> Ноябрь </a:t>
            </a:r>
            <a:r>
              <a:rPr lang="ru-RU" sz="1400" spc="-30" dirty="0"/>
              <a:t>2022</a:t>
            </a:r>
          </a:p>
        </p:txBody>
      </p:sp>
      <p:sp>
        <p:nvSpPr>
          <p:cNvPr id="23" name="Заголовок 22">
            <a:extLst>
              <a:ext uri="{FF2B5EF4-FFF2-40B4-BE49-F238E27FC236}">
                <a16:creationId xmlns:a16="http://schemas.microsoft.com/office/drawing/2014/main" xmlns="" id="{EE1793A8-5E3E-41FE-814E-3BA45EF22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000" y="2311878"/>
            <a:ext cx="11664000" cy="1513439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Региональное развитие химического комплекса России: новые вызовы, новые проекты, новые решения</a:t>
            </a:r>
            <a:endParaRPr lang="ru-RU" sz="3600" spc="3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4" name="Подзаголовок 23">
            <a:extLst>
              <a:ext uri="{FF2B5EF4-FFF2-40B4-BE49-F238E27FC236}">
                <a16:creationId xmlns:a16="http://schemas.microsoft.com/office/drawing/2014/main" xmlns="" id="{46A6B320-CE56-4E5C-9AF5-DDF44A531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000" y="3852200"/>
            <a:ext cx="10008000" cy="4265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4472C4">
                    <a:lumMod val="50000"/>
                  </a:srgbClr>
                </a:solidFill>
                <a:sym typeface="Webdings" panose="05030102010509060703" pitchFamily="18" charset="2"/>
              </a:rPr>
              <a:t>Докладчик: Кудряшова Д.П., директор по НИР ОАО «НИИТЭХИМ»</a:t>
            </a:r>
          </a:p>
          <a:p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97E44C-BB8F-422B-95A1-3745B1427F8B}"/>
              </a:ext>
            </a:extLst>
          </p:cNvPr>
          <p:cNvSpPr txBox="1"/>
          <p:nvPr/>
        </p:nvSpPr>
        <p:spPr>
          <a:xfrm>
            <a:off x="702000" y="198000"/>
            <a:ext cx="11448000" cy="558000"/>
          </a:xfrm>
          <a:prstGeom prst="rect">
            <a:avLst/>
          </a:prstGeom>
          <a:solidFill>
            <a:srgbClr val="3F62A5"/>
          </a:solidFill>
        </p:spPr>
        <p:txBody>
          <a:bodyPr vert="horz" lIns="36000" tIns="45720" rIns="3600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00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r>
              <a:rPr lang="ru-RU" spc="-80" dirty="0"/>
              <a:t>ОАО «Научно-исследовательский институт технико-экономических исследований»</a:t>
            </a:r>
          </a:p>
        </p:txBody>
      </p:sp>
      <p:sp>
        <p:nvSpPr>
          <p:cNvPr id="186" name="Прямоугольник 185">
            <a:extLst>
              <a:ext uri="{FF2B5EF4-FFF2-40B4-BE49-F238E27FC236}">
                <a16:creationId xmlns:a16="http://schemas.microsoft.com/office/drawing/2014/main" xmlns="" id="{C2EF3D6D-7C9E-4B20-85FC-F7AD0D91108D}"/>
              </a:ext>
            </a:extLst>
          </p:cNvPr>
          <p:cNvSpPr/>
          <p:nvPr/>
        </p:nvSpPr>
        <p:spPr>
          <a:xfrm>
            <a:off x="336000" y="3802937"/>
            <a:ext cx="11520000" cy="18000"/>
          </a:xfrm>
          <a:prstGeom prst="rect">
            <a:avLst/>
          </a:prstGeom>
          <a:solidFill>
            <a:srgbClr val="3F6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150DC1-1CD9-42A7-A092-FA553E4B0849}"/>
              </a:ext>
            </a:extLst>
          </p:cNvPr>
          <p:cNvSpPr txBox="1"/>
          <p:nvPr/>
        </p:nvSpPr>
        <p:spPr>
          <a:xfrm>
            <a:off x="2205487" y="4800499"/>
            <a:ext cx="7781026" cy="9918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Круглый стол в рамках деловой программы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международной выставки «ХИМИЯ-202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»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1C7F7AC1-131F-47F7-9E40-4E82FBB71C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2" y="-23547"/>
            <a:ext cx="777177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95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586EEB99-61B3-467C-B0D3-944F02240E83}"/>
              </a:ext>
            </a:extLst>
          </p:cNvPr>
          <p:cNvGrpSpPr>
            <a:grpSpLocks noChangeAspect="1"/>
          </p:cNvGrpSpPr>
          <p:nvPr/>
        </p:nvGrpSpPr>
        <p:grpSpPr>
          <a:xfrm>
            <a:off x="1569234" y="911661"/>
            <a:ext cx="8729682" cy="5060401"/>
            <a:chOff x="0" y="0"/>
            <a:chExt cx="15773400" cy="9082667"/>
          </a:xfrm>
        </p:grpSpPr>
        <p:sp>
          <p:nvSpPr>
            <p:cNvPr id="10" name="Камчатский край">
              <a:extLst>
                <a:ext uri="{FF2B5EF4-FFF2-40B4-BE49-F238E27FC236}">
                  <a16:creationId xmlns:a16="http://schemas.microsoft.com/office/drawing/2014/main" xmlns="" id="{F6D2070C-D4BC-48AB-8736-4B4EF027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7425" y="168691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Алтайский край">
              <a:extLst>
                <a:ext uri="{FF2B5EF4-FFF2-40B4-BE49-F238E27FC236}">
                  <a16:creationId xmlns:a16="http://schemas.microsoft.com/office/drawing/2014/main" xmlns="" id="{A7E06B02-65A5-4554-A827-B659094C2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650" y="7919933"/>
              <a:ext cx="1152525" cy="829163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Амурская область">
              <a:extLst>
                <a:ext uri="{FF2B5EF4-FFF2-40B4-BE49-F238E27FC236}">
                  <a16:creationId xmlns:a16="http://schemas.microsoft.com/office/drawing/2014/main" xmlns="" id="{F26C0B64-C384-4414-BCE0-4CD7D4E87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0950" y="6185363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Архангельская область">
              <a:extLst>
                <a:ext uri="{FF2B5EF4-FFF2-40B4-BE49-F238E27FC236}">
                  <a16:creationId xmlns:a16="http://schemas.microsoft.com/office/drawing/2014/main" xmlns="" id="{A336B050-2668-417C-BEA7-E4D258AC1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3812242"/>
              <a:ext cx="1504950" cy="1429591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Астраханская область">
              <a:extLst>
                <a:ext uri="{FF2B5EF4-FFF2-40B4-BE49-F238E27FC236}">
                  <a16:creationId xmlns:a16="http://schemas.microsoft.com/office/drawing/2014/main" xmlns="" id="{3D243F53-AB1E-469D-9E9A-4CCE3A1D4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0" y="7262321"/>
              <a:ext cx="400050" cy="695734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Белгородская область">
              <a:extLst>
                <a:ext uri="{FF2B5EF4-FFF2-40B4-BE49-F238E27FC236}">
                  <a16:creationId xmlns:a16="http://schemas.microsoft.com/office/drawing/2014/main" xmlns="" id="{65DCA8C6-5A36-4DC8-96C4-012068682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5956628"/>
              <a:ext cx="342900" cy="476530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Брянская область">
              <a:extLst>
                <a:ext uri="{FF2B5EF4-FFF2-40B4-BE49-F238E27FC236}">
                  <a16:creationId xmlns:a16="http://schemas.microsoft.com/office/drawing/2014/main" xmlns="" id="{895F53A4-0F9F-4D37-B1EB-1AE2D1931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0" y="5251363"/>
              <a:ext cx="466725" cy="390755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Владимирская область">
              <a:extLst>
                <a:ext uri="{FF2B5EF4-FFF2-40B4-BE49-F238E27FC236}">
                  <a16:creationId xmlns:a16="http://schemas.microsoft.com/office/drawing/2014/main" xmlns="" id="{D8CEE43D-ECA8-44D7-BF1B-DB51615B3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5" y="5308547"/>
              <a:ext cx="409575" cy="476530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Волгоградская область">
              <a:extLst>
                <a:ext uri="{FF2B5EF4-FFF2-40B4-BE49-F238E27FC236}">
                  <a16:creationId xmlns:a16="http://schemas.microsoft.com/office/drawing/2014/main" xmlns="" id="{3075B911-7131-455B-9607-05BBCEBAE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0" y="6518934"/>
              <a:ext cx="866775" cy="791040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Вологодская область">
              <a:extLst>
                <a:ext uri="{FF2B5EF4-FFF2-40B4-BE49-F238E27FC236}">
                  <a16:creationId xmlns:a16="http://schemas.microsoft.com/office/drawing/2014/main" xmlns="" id="{6FECF20F-1DE0-47E1-A303-0EC898B2C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150" y="4384078"/>
              <a:ext cx="1247775" cy="1000714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Воронежская область">
              <a:extLst>
                <a:ext uri="{FF2B5EF4-FFF2-40B4-BE49-F238E27FC236}">
                  <a16:creationId xmlns:a16="http://schemas.microsoft.com/office/drawing/2014/main" xmlns="" id="{5B945EE1-FBDF-436C-A69C-0A1BC299C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6051934"/>
              <a:ext cx="581025" cy="571836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Еврейская автономная область">
              <a:extLst>
                <a:ext uri="{FF2B5EF4-FFF2-40B4-BE49-F238E27FC236}">
                  <a16:creationId xmlns:a16="http://schemas.microsoft.com/office/drawing/2014/main" xmlns="" id="{E4940113-40FA-46B0-A636-3520BDAE0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8350" y="7281382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Забайкальский край">
              <a:extLst>
                <a:ext uri="{FF2B5EF4-FFF2-40B4-BE49-F238E27FC236}">
                  <a16:creationId xmlns:a16="http://schemas.microsoft.com/office/drawing/2014/main" xmlns="" id="{60440837-04C1-4AA9-B8B5-EF0C781BA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1775" y="6490342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Костромская область">
              <a:extLst>
                <a:ext uri="{FF2B5EF4-FFF2-40B4-BE49-F238E27FC236}">
                  <a16:creationId xmlns:a16="http://schemas.microsoft.com/office/drawing/2014/main" xmlns="" id="{099E8A20-8F5A-4561-B4AD-4B24B3E5A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50" y="5184649"/>
              <a:ext cx="866775" cy="438408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Иркутская область">
              <a:extLst>
                <a:ext uri="{FF2B5EF4-FFF2-40B4-BE49-F238E27FC236}">
                  <a16:creationId xmlns:a16="http://schemas.microsoft.com/office/drawing/2014/main" xmlns="" id="{32BA380B-EF24-480E-8282-EF7E481BF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700" y="5623057"/>
              <a:ext cx="2495550" cy="2840120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Кабардино-Балкарская республика">
              <a:extLst>
                <a:ext uri="{FF2B5EF4-FFF2-40B4-BE49-F238E27FC236}">
                  <a16:creationId xmlns:a16="http://schemas.microsoft.com/office/drawing/2014/main" xmlns="" id="{6E8D03CB-60EB-40A4-921D-21EF44DC5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00" y="7834157"/>
              <a:ext cx="323850" cy="209673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Калининградская область">
              <a:extLst>
                <a:ext uri="{FF2B5EF4-FFF2-40B4-BE49-F238E27FC236}">
                  <a16:creationId xmlns:a16="http://schemas.microsoft.com/office/drawing/2014/main" xmlns="" id="{A38DA875-EA68-4A06-AD1C-7435F46F8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75" y="3840834"/>
              <a:ext cx="285750" cy="276388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Калужская область">
              <a:extLst>
                <a:ext uri="{FF2B5EF4-FFF2-40B4-BE49-F238E27FC236}">
                  <a16:creationId xmlns:a16="http://schemas.microsoft.com/office/drawing/2014/main" xmlns="" id="{BF11F55E-8AB8-4705-B02A-816BC9E39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0" y="5251363"/>
              <a:ext cx="457200" cy="304979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Карачаево-Черкесская республика">
              <a:extLst>
                <a:ext uri="{FF2B5EF4-FFF2-40B4-BE49-F238E27FC236}">
                  <a16:creationId xmlns:a16="http://schemas.microsoft.com/office/drawing/2014/main" xmlns="" id="{B65B24A4-D6D9-4BC6-8A6C-EF78AD73E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0" y="7605423"/>
              <a:ext cx="276225" cy="266857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Кемеровская область">
              <a:extLst>
                <a:ext uri="{FF2B5EF4-FFF2-40B4-BE49-F238E27FC236}">
                  <a16:creationId xmlns:a16="http://schemas.microsoft.com/office/drawing/2014/main" xmlns="" id="{7BF6D174-5B2D-49B7-A933-0873440DD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050" y="7471994"/>
              <a:ext cx="552450" cy="943530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Кировская область">
              <a:extLst>
                <a:ext uri="{FF2B5EF4-FFF2-40B4-BE49-F238E27FC236}">
                  <a16:creationId xmlns:a16="http://schemas.microsoft.com/office/drawing/2014/main" xmlns="" id="{96C6D6E5-1E11-4D73-83B8-4C59B1947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675" y="5203710"/>
              <a:ext cx="1000125" cy="1086489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Ивановская область">
              <a:extLst>
                <a:ext uri="{FF2B5EF4-FFF2-40B4-BE49-F238E27FC236}">
                  <a16:creationId xmlns:a16="http://schemas.microsoft.com/office/drawing/2014/main" xmlns="" id="{CBF51ACE-5472-41C1-9120-5C7B2A4C2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825" y="5337139"/>
              <a:ext cx="466725" cy="324041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Краснодарский край">
              <a:extLst>
                <a:ext uri="{FF2B5EF4-FFF2-40B4-BE49-F238E27FC236}">
                  <a16:creationId xmlns:a16="http://schemas.microsoft.com/office/drawing/2014/main" xmlns="" id="{B746FBC1-8665-49F6-8C4A-D2AD2BF622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100" y="6890627"/>
              <a:ext cx="609600" cy="752918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Красноярский край">
              <a:extLst>
                <a:ext uri="{FF2B5EF4-FFF2-40B4-BE49-F238E27FC236}">
                  <a16:creationId xmlns:a16="http://schemas.microsoft.com/office/drawing/2014/main" xmlns="" id="{4DB47ABE-6D3E-49AE-9739-C39F45AEA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25" y="2668569"/>
              <a:ext cx="2562225" cy="5842261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Курганская область">
              <a:extLst>
                <a:ext uri="{FF2B5EF4-FFF2-40B4-BE49-F238E27FC236}">
                  <a16:creationId xmlns:a16="http://schemas.microsoft.com/office/drawing/2014/main" xmlns="" id="{923FCC85-A257-4BED-987A-17113DF5C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5" y="6871566"/>
              <a:ext cx="790575" cy="524183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Курская область">
              <a:extLst>
                <a:ext uri="{FF2B5EF4-FFF2-40B4-BE49-F238E27FC236}">
                  <a16:creationId xmlns:a16="http://schemas.microsoft.com/office/drawing/2014/main" xmlns="" id="{96A93950-4F7C-48C1-9749-843CD31AE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5661179"/>
              <a:ext cx="447675" cy="457469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Ленинградская область">
              <a:extLst>
                <a:ext uri="{FF2B5EF4-FFF2-40B4-BE49-F238E27FC236}">
                  <a16:creationId xmlns:a16="http://schemas.microsoft.com/office/drawing/2014/main" xmlns="" id="{91F00B39-3BFE-4C16-ABAB-DF62800F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3859895"/>
              <a:ext cx="876300" cy="771979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Липецкая область">
              <a:extLst>
                <a:ext uri="{FF2B5EF4-FFF2-40B4-BE49-F238E27FC236}">
                  <a16:creationId xmlns:a16="http://schemas.microsoft.com/office/drawing/2014/main" xmlns="" id="{F56DAF54-2C0A-4E38-BD6F-DA30A18DC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525" y="5832730"/>
              <a:ext cx="409575" cy="381224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Магаданская область">
              <a:extLst>
                <a:ext uri="{FF2B5EF4-FFF2-40B4-BE49-F238E27FC236}">
                  <a16:creationId xmlns:a16="http://schemas.microsoft.com/office/drawing/2014/main" xmlns="" id="{BB290396-C628-4D12-A262-DEB41D344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0175" y="2458896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г. Москва">
              <a:extLst>
                <a:ext uri="{FF2B5EF4-FFF2-40B4-BE49-F238E27FC236}">
                  <a16:creationId xmlns:a16="http://schemas.microsoft.com/office/drawing/2014/main" xmlns="" id="{E785B342-B8CB-47D3-9C44-D6DF4A69E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300" y="5337139"/>
              <a:ext cx="104775" cy="114367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Московская область">
              <a:extLst>
                <a:ext uri="{FF2B5EF4-FFF2-40B4-BE49-F238E27FC236}">
                  <a16:creationId xmlns:a16="http://schemas.microsoft.com/office/drawing/2014/main" xmlns="" id="{B6476113-BC9B-42F0-8C69-F0CA6754AD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8800" y="5117935"/>
              <a:ext cx="495300" cy="571836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Мурманская область">
              <a:extLst>
                <a:ext uri="{FF2B5EF4-FFF2-40B4-BE49-F238E27FC236}">
                  <a16:creationId xmlns:a16="http://schemas.microsoft.com/office/drawing/2014/main" xmlns="" id="{123EA70A-A80F-4148-AA55-8B7753E20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2725753"/>
              <a:ext cx="819150" cy="1067428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Ненецкий автономный округ">
              <a:extLst>
                <a:ext uri="{FF2B5EF4-FFF2-40B4-BE49-F238E27FC236}">
                  <a16:creationId xmlns:a16="http://schemas.microsoft.com/office/drawing/2014/main" xmlns="" id="{42800F1E-1BE6-4782-9660-C52C228D3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850" y="3650221"/>
              <a:ext cx="1800225" cy="1019775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Нижегородская область">
              <a:extLst>
                <a:ext uri="{FF2B5EF4-FFF2-40B4-BE49-F238E27FC236}">
                  <a16:creationId xmlns:a16="http://schemas.microsoft.com/office/drawing/2014/main" xmlns="" id="{D6178869-5698-4B63-935E-F1274DB38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0" y="5575404"/>
              <a:ext cx="885825" cy="571836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Новгородская область">
              <a:extLst>
                <a:ext uri="{FF2B5EF4-FFF2-40B4-BE49-F238E27FC236}">
                  <a16:creationId xmlns:a16="http://schemas.microsoft.com/office/drawing/2014/main" xmlns="" id="{8B027155-32F0-40AF-8792-20A1E921F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500" y="4298303"/>
              <a:ext cx="666750" cy="495591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Новосибирская область">
              <a:extLst>
                <a:ext uri="{FF2B5EF4-FFF2-40B4-BE49-F238E27FC236}">
                  <a16:creationId xmlns:a16="http://schemas.microsoft.com/office/drawing/2014/main" xmlns="" id="{1D393312-BE2D-4DC4-B32C-E1F45D376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7214668"/>
              <a:ext cx="1171575" cy="876816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Омская область">
              <a:extLst>
                <a:ext uri="{FF2B5EF4-FFF2-40B4-BE49-F238E27FC236}">
                  <a16:creationId xmlns:a16="http://schemas.microsoft.com/office/drawing/2014/main" xmlns="" id="{8DF53319-4341-419A-BA74-72E175ADA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6814382"/>
              <a:ext cx="723900" cy="1086489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Оренбургская область">
              <a:extLst>
                <a:ext uri="{FF2B5EF4-FFF2-40B4-BE49-F238E27FC236}">
                  <a16:creationId xmlns:a16="http://schemas.microsoft.com/office/drawing/2014/main" xmlns="" id="{2C43EC12-1728-46BA-8011-5E49D3E9B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6738138"/>
              <a:ext cx="1190625" cy="1181795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Орловская область">
              <a:extLst>
                <a:ext uri="{FF2B5EF4-FFF2-40B4-BE49-F238E27FC236}">
                  <a16:creationId xmlns:a16="http://schemas.microsoft.com/office/drawing/2014/main" xmlns="" id="{A1A37510-AC92-4F72-8456-B78703006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550" y="5556343"/>
              <a:ext cx="333375" cy="371694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Пензенская область">
              <a:extLst>
                <a:ext uri="{FF2B5EF4-FFF2-40B4-BE49-F238E27FC236}">
                  <a16:creationId xmlns:a16="http://schemas.microsoft.com/office/drawing/2014/main" xmlns="" id="{4F52798A-8A30-4056-9D24-98AE4E40A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225" y="6090056"/>
              <a:ext cx="457200" cy="514653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Пермский край">
              <a:extLst>
                <a:ext uri="{FF2B5EF4-FFF2-40B4-BE49-F238E27FC236}">
                  <a16:creationId xmlns:a16="http://schemas.microsoft.com/office/drawing/2014/main" xmlns="" id="{D1702FD2-1739-4FA2-A021-A6C9D518D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475" y="5499159"/>
              <a:ext cx="981075" cy="1153203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Приморский край">
              <a:extLst>
                <a:ext uri="{FF2B5EF4-FFF2-40B4-BE49-F238E27FC236}">
                  <a16:creationId xmlns:a16="http://schemas.microsoft.com/office/drawing/2014/main" xmlns="" id="{D13AD9CA-8A06-4D1D-9BDD-8BF9EC0F6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1275" y="6966872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Псковская область">
              <a:extLst>
                <a:ext uri="{FF2B5EF4-FFF2-40B4-BE49-F238E27FC236}">
                  <a16:creationId xmlns:a16="http://schemas.microsoft.com/office/drawing/2014/main" xmlns="" id="{8E0E3C39-1FE2-4350-8A31-E80DE3D41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0" y="4060037"/>
              <a:ext cx="466725" cy="733857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Республика Адыгея">
              <a:extLst>
                <a:ext uri="{FF2B5EF4-FFF2-40B4-BE49-F238E27FC236}">
                  <a16:creationId xmlns:a16="http://schemas.microsoft.com/office/drawing/2014/main" xmlns="" id="{AF66D64D-67C1-42D1-80FF-E4FA6829D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" y="7214668"/>
              <a:ext cx="200025" cy="352632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Республика Алтай">
              <a:extLst>
                <a:ext uri="{FF2B5EF4-FFF2-40B4-BE49-F238E27FC236}">
                  <a16:creationId xmlns:a16="http://schemas.microsoft.com/office/drawing/2014/main" xmlns="" id="{8E2F4F98-01AD-478F-A7E8-26B2B7AE0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650" y="8358341"/>
              <a:ext cx="752475" cy="724326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Республика Башкортостан">
              <a:extLst>
                <a:ext uri="{FF2B5EF4-FFF2-40B4-BE49-F238E27FC236}">
                  <a16:creationId xmlns:a16="http://schemas.microsoft.com/office/drawing/2014/main" xmlns="" id="{35CF6E3F-8DFE-4297-9E94-FC327F5B1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575" y="6461750"/>
              <a:ext cx="838200" cy="1105550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Республика Бурятия">
              <a:extLst>
                <a:ext uri="{FF2B5EF4-FFF2-40B4-BE49-F238E27FC236}">
                  <a16:creationId xmlns:a16="http://schemas.microsoft.com/office/drawing/2014/main" xmlns="" id="{BEC0582D-BAC2-411C-810F-8EB7E7C4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7325" y="6785791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Республика Дагестан">
              <a:extLst>
                <a:ext uri="{FF2B5EF4-FFF2-40B4-BE49-F238E27FC236}">
                  <a16:creationId xmlns:a16="http://schemas.microsoft.com/office/drawing/2014/main" xmlns="" id="{19E92D6A-7E21-4FEF-9442-300057D8A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" y="7919933"/>
              <a:ext cx="447675" cy="838693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Республика Ингушетия">
              <a:extLst>
                <a:ext uri="{FF2B5EF4-FFF2-40B4-BE49-F238E27FC236}">
                  <a16:creationId xmlns:a16="http://schemas.microsoft.com/office/drawing/2014/main" xmlns="" id="{9293EE5F-1924-4F8B-B259-6923ACBEE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75" y="8062892"/>
              <a:ext cx="238125" cy="181082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Республика Калмыкия">
              <a:extLst>
                <a:ext uri="{FF2B5EF4-FFF2-40B4-BE49-F238E27FC236}">
                  <a16:creationId xmlns:a16="http://schemas.microsoft.com/office/drawing/2014/main" xmlns="" id="{AAADE945-38EE-4EE1-89EE-520C8D627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" y="7233729"/>
              <a:ext cx="771525" cy="791040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Республика Карелия">
              <a:extLst>
                <a:ext uri="{FF2B5EF4-FFF2-40B4-BE49-F238E27FC236}">
                  <a16:creationId xmlns:a16="http://schemas.microsoft.com/office/drawing/2014/main" xmlns="" id="{506AE162-677B-44B2-958A-6D7782CB7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75" y="3145099"/>
              <a:ext cx="1095375" cy="1286632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Республика Коми">
              <a:extLst>
                <a:ext uri="{FF2B5EF4-FFF2-40B4-BE49-F238E27FC236}">
                  <a16:creationId xmlns:a16="http://schemas.microsoft.com/office/drawing/2014/main" xmlns="" id="{ECF8A25C-AFAB-4277-8955-56AF2F7D1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326894"/>
              <a:ext cx="2286000" cy="1324754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Республика Марий Эл">
              <a:extLst>
                <a:ext uri="{FF2B5EF4-FFF2-40B4-BE49-F238E27FC236}">
                  <a16:creationId xmlns:a16="http://schemas.microsoft.com/office/drawing/2014/main" xmlns="" id="{2615C27B-A36D-4AA1-A79B-D458316E7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5842261"/>
              <a:ext cx="466725" cy="324041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Республика Мордовия">
              <a:extLst>
                <a:ext uri="{FF2B5EF4-FFF2-40B4-BE49-F238E27FC236}">
                  <a16:creationId xmlns:a16="http://schemas.microsoft.com/office/drawing/2014/main" xmlns="" id="{EF340859-3B56-4864-8D7F-5D88D1A47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5908975"/>
              <a:ext cx="523875" cy="400285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Республика Саха (Якутия)">
              <a:extLst>
                <a:ext uri="{FF2B5EF4-FFF2-40B4-BE49-F238E27FC236}">
                  <a16:creationId xmlns:a16="http://schemas.microsoft.com/office/drawing/2014/main" xmlns="" id="{0E1670F9-FDBB-4CC0-A9B8-7C83340B6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00" y="1944243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Северная Осетия-Алания">
              <a:extLst>
                <a:ext uri="{FF2B5EF4-FFF2-40B4-BE49-F238E27FC236}">
                  <a16:creationId xmlns:a16="http://schemas.microsoft.com/office/drawing/2014/main" xmlns="" id="{F3DA5BC5-FF14-4EEA-84BC-04323750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825" y="8043831"/>
              <a:ext cx="190500" cy="142959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Республика Татарстан">
              <a:extLst>
                <a:ext uri="{FF2B5EF4-FFF2-40B4-BE49-F238E27FC236}">
                  <a16:creationId xmlns:a16="http://schemas.microsoft.com/office/drawing/2014/main" xmlns="" id="{20AA7759-A216-40C2-954D-164388522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025" y="6137709"/>
              <a:ext cx="828675" cy="676673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Республика Тыва">
              <a:extLst>
                <a:ext uri="{FF2B5EF4-FFF2-40B4-BE49-F238E27FC236}">
                  <a16:creationId xmlns:a16="http://schemas.microsoft.com/office/drawing/2014/main" xmlns="" id="{25090375-1B70-4C4B-BDA3-35AB0D852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400" y="8072422"/>
              <a:ext cx="1333500" cy="829163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Республика Хакасия">
              <a:extLst>
                <a:ext uri="{FF2B5EF4-FFF2-40B4-BE49-F238E27FC236}">
                  <a16:creationId xmlns:a16="http://schemas.microsoft.com/office/drawing/2014/main" xmlns="" id="{B96C890F-D302-4626-AF98-B6CFE04A0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0" y="7757912"/>
              <a:ext cx="514350" cy="857754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Ростовская область">
              <a:extLst>
                <a:ext uri="{FF2B5EF4-FFF2-40B4-BE49-F238E27FC236}">
                  <a16:creationId xmlns:a16="http://schemas.microsoft.com/office/drawing/2014/main" xmlns="" id="{189BB392-5967-4A12-8676-C545141DA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00" y="6585648"/>
              <a:ext cx="771525" cy="886346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Рязанская область">
              <a:extLst>
                <a:ext uri="{FF2B5EF4-FFF2-40B4-BE49-F238E27FC236}">
                  <a16:creationId xmlns:a16="http://schemas.microsoft.com/office/drawing/2014/main" xmlns="" id="{4BDBE1FD-B708-4439-851B-3FE0580F7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425" y="5670710"/>
              <a:ext cx="523875" cy="381224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Самарская область">
              <a:extLst>
                <a:ext uri="{FF2B5EF4-FFF2-40B4-BE49-F238E27FC236}">
                  <a16:creationId xmlns:a16="http://schemas.microsoft.com/office/drawing/2014/main" xmlns="" id="{8A2A549F-3317-43BD-BDFE-1F8B44966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200" y="6576117"/>
              <a:ext cx="600075" cy="495591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г. Санкт-Петербург">
              <a:extLst>
                <a:ext uri="{FF2B5EF4-FFF2-40B4-BE49-F238E27FC236}">
                  <a16:creationId xmlns:a16="http://schemas.microsoft.com/office/drawing/2014/main" xmlns="" id="{1FCE1A04-2BD7-4201-AB1A-7621F785D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925" y="4060037"/>
              <a:ext cx="180975" cy="114367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Саратовская область">
              <a:extLst>
                <a:ext uri="{FF2B5EF4-FFF2-40B4-BE49-F238E27FC236}">
                  <a16:creationId xmlns:a16="http://schemas.microsoft.com/office/drawing/2014/main" xmlns="" id="{394E1D5D-9766-4F08-B678-6E4F35DB0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150" y="6385505"/>
              <a:ext cx="923925" cy="867285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Сахалинская область">
              <a:extLst>
                <a:ext uri="{FF2B5EF4-FFF2-40B4-BE49-F238E27FC236}">
                  <a16:creationId xmlns:a16="http://schemas.microsoft.com/office/drawing/2014/main" xmlns="" id="{361385CB-60A6-4778-980F-91E04875D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1275" y="5594465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Свердловская область">
              <a:extLst>
                <a:ext uri="{FF2B5EF4-FFF2-40B4-BE49-F238E27FC236}">
                  <a16:creationId xmlns:a16="http://schemas.microsoft.com/office/drawing/2014/main" xmlns="" id="{4088B775-F457-4F47-8873-8B34014B8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5642118"/>
              <a:ext cx="1095375" cy="1277101"/>
            </a:xfrm>
            <a:custGeom>
              <a:avLst/>
              <a:gdLst/>
              <a:ahLst/>
              <a:cxnLst>
                <a:cxn ang="0">
                  <a:pos x="1238" y="2119"/>
                </a:cxn>
                <a:cxn ang="0">
                  <a:pos x="992" y="2024"/>
                </a:cxn>
                <a:cxn ang="0">
                  <a:pos x="894" y="2058"/>
                </a:cxn>
                <a:cxn ang="0">
                  <a:pos x="830" y="2093"/>
                </a:cxn>
                <a:cxn ang="0">
                  <a:pos x="768" y="2050"/>
                </a:cxn>
                <a:cxn ang="0">
                  <a:pos x="686" y="2008"/>
                </a:cxn>
                <a:cxn ang="0">
                  <a:pos x="429" y="1901"/>
                </a:cxn>
                <a:cxn ang="0">
                  <a:pos x="376" y="1848"/>
                </a:cxn>
                <a:cxn ang="0">
                  <a:pos x="282" y="1823"/>
                </a:cxn>
                <a:cxn ang="0">
                  <a:pos x="221" y="1850"/>
                </a:cxn>
                <a:cxn ang="0">
                  <a:pos x="115" y="1792"/>
                </a:cxn>
                <a:cxn ang="0">
                  <a:pos x="30" y="1600"/>
                </a:cxn>
                <a:cxn ang="0">
                  <a:pos x="48" y="1520"/>
                </a:cxn>
                <a:cxn ang="0">
                  <a:pos x="136" y="1512"/>
                </a:cxn>
                <a:cxn ang="0">
                  <a:pos x="262" y="1427"/>
                </a:cxn>
                <a:cxn ang="0">
                  <a:pos x="408" y="1365"/>
                </a:cxn>
                <a:cxn ang="0">
                  <a:pos x="514" y="1301"/>
                </a:cxn>
                <a:cxn ang="0">
                  <a:pos x="693" y="1167"/>
                </a:cxn>
                <a:cxn ang="0">
                  <a:pos x="741" y="1091"/>
                </a:cxn>
                <a:cxn ang="0">
                  <a:pos x="765" y="999"/>
                </a:cxn>
                <a:cxn ang="0">
                  <a:pos x="760" y="843"/>
                </a:cxn>
                <a:cxn ang="0">
                  <a:pos x="773" y="693"/>
                </a:cxn>
                <a:cxn ang="0">
                  <a:pos x="1038" y="432"/>
                </a:cxn>
                <a:cxn ang="0">
                  <a:pos x="1104" y="304"/>
                </a:cxn>
                <a:cxn ang="0">
                  <a:pos x="1186" y="131"/>
                </a:cxn>
                <a:cxn ang="0">
                  <a:pos x="1208" y="90"/>
                </a:cxn>
                <a:cxn ang="0">
                  <a:pos x="1230" y="31"/>
                </a:cxn>
                <a:cxn ang="0">
                  <a:pos x="1270" y="48"/>
                </a:cxn>
                <a:cxn ang="0">
                  <a:pos x="1389" y="184"/>
                </a:cxn>
                <a:cxn ang="0">
                  <a:pos x="1554" y="375"/>
                </a:cxn>
                <a:cxn ang="0">
                  <a:pos x="1645" y="523"/>
                </a:cxn>
                <a:cxn ang="0">
                  <a:pos x="1610" y="674"/>
                </a:cxn>
                <a:cxn ang="0">
                  <a:pos x="1576" y="823"/>
                </a:cxn>
                <a:cxn ang="0">
                  <a:pos x="1611" y="893"/>
                </a:cxn>
                <a:cxn ang="0">
                  <a:pos x="1621" y="1063"/>
                </a:cxn>
                <a:cxn ang="0">
                  <a:pos x="1595" y="1160"/>
                </a:cxn>
                <a:cxn ang="0">
                  <a:pos x="1643" y="1200"/>
                </a:cxn>
                <a:cxn ang="0">
                  <a:pos x="1701" y="1240"/>
                </a:cxn>
                <a:cxn ang="0">
                  <a:pos x="1757" y="1280"/>
                </a:cxn>
                <a:cxn ang="0">
                  <a:pos x="1800" y="1413"/>
                </a:cxn>
                <a:cxn ang="0">
                  <a:pos x="1824" y="1544"/>
                </a:cxn>
                <a:cxn ang="0">
                  <a:pos x="1848" y="1666"/>
                </a:cxn>
                <a:cxn ang="0">
                  <a:pos x="1848" y="1747"/>
                </a:cxn>
                <a:cxn ang="0">
                  <a:pos x="1789" y="1757"/>
                </a:cxn>
                <a:cxn ang="0">
                  <a:pos x="1613" y="1749"/>
                </a:cxn>
                <a:cxn ang="0">
                  <a:pos x="1480" y="2050"/>
                </a:cxn>
                <a:cxn ang="0">
                  <a:pos x="1472" y="2120"/>
                </a:cxn>
                <a:cxn ang="0">
                  <a:pos x="1414" y="2095"/>
                </a:cxn>
                <a:cxn ang="0">
                  <a:pos x="1314" y="2112"/>
                </a:cxn>
                <a:cxn ang="0">
                  <a:pos x="1261" y="2152"/>
                </a:cxn>
                <a:cxn ang="0">
                  <a:pos x="1238" y="2119"/>
                </a:cxn>
              </a:cxnLst>
              <a:rect l="0" t="0" r="r" b="b"/>
              <a:pathLst>
                <a:path w="1848" h="2152">
                  <a:moveTo>
                    <a:pt x="1238" y="2119"/>
                  </a:moveTo>
                  <a:cubicBezTo>
                    <a:pt x="1216" y="2085"/>
                    <a:pt x="1059" y="2024"/>
                    <a:pt x="992" y="2024"/>
                  </a:cubicBezTo>
                  <a:cubicBezTo>
                    <a:pt x="974" y="2024"/>
                    <a:pt x="931" y="2039"/>
                    <a:pt x="894" y="2058"/>
                  </a:cubicBezTo>
                  <a:lnTo>
                    <a:pt x="830" y="2093"/>
                  </a:lnTo>
                  <a:lnTo>
                    <a:pt x="768" y="2050"/>
                  </a:lnTo>
                  <a:cubicBezTo>
                    <a:pt x="733" y="2027"/>
                    <a:pt x="696" y="2008"/>
                    <a:pt x="686" y="2008"/>
                  </a:cubicBezTo>
                  <a:cubicBezTo>
                    <a:pt x="670" y="2008"/>
                    <a:pt x="622" y="1987"/>
                    <a:pt x="429" y="1901"/>
                  </a:cubicBezTo>
                  <a:cubicBezTo>
                    <a:pt x="395" y="1887"/>
                    <a:pt x="376" y="1867"/>
                    <a:pt x="376" y="1848"/>
                  </a:cubicBezTo>
                  <a:cubicBezTo>
                    <a:pt x="376" y="1802"/>
                    <a:pt x="347" y="1794"/>
                    <a:pt x="282" y="1823"/>
                  </a:cubicBezTo>
                  <a:lnTo>
                    <a:pt x="221" y="1850"/>
                  </a:lnTo>
                  <a:lnTo>
                    <a:pt x="115" y="1792"/>
                  </a:lnTo>
                  <a:cubicBezTo>
                    <a:pt x="0" y="1728"/>
                    <a:pt x="0" y="1728"/>
                    <a:pt x="30" y="1600"/>
                  </a:cubicBezTo>
                  <a:lnTo>
                    <a:pt x="48" y="1520"/>
                  </a:lnTo>
                  <a:lnTo>
                    <a:pt x="136" y="1512"/>
                  </a:lnTo>
                  <a:cubicBezTo>
                    <a:pt x="222" y="1504"/>
                    <a:pt x="224" y="1503"/>
                    <a:pt x="262" y="1427"/>
                  </a:cubicBezTo>
                  <a:cubicBezTo>
                    <a:pt x="301" y="1347"/>
                    <a:pt x="312" y="1343"/>
                    <a:pt x="408" y="1365"/>
                  </a:cubicBezTo>
                  <a:cubicBezTo>
                    <a:pt x="486" y="1384"/>
                    <a:pt x="502" y="1375"/>
                    <a:pt x="514" y="1301"/>
                  </a:cubicBezTo>
                  <a:cubicBezTo>
                    <a:pt x="525" y="1234"/>
                    <a:pt x="517" y="1240"/>
                    <a:pt x="693" y="1167"/>
                  </a:cubicBezTo>
                  <a:cubicBezTo>
                    <a:pt x="738" y="1147"/>
                    <a:pt x="744" y="1136"/>
                    <a:pt x="741" y="1091"/>
                  </a:cubicBezTo>
                  <a:cubicBezTo>
                    <a:pt x="739" y="1061"/>
                    <a:pt x="750" y="1021"/>
                    <a:pt x="765" y="999"/>
                  </a:cubicBezTo>
                  <a:cubicBezTo>
                    <a:pt x="800" y="949"/>
                    <a:pt x="798" y="917"/>
                    <a:pt x="760" y="843"/>
                  </a:cubicBezTo>
                  <a:cubicBezTo>
                    <a:pt x="715" y="760"/>
                    <a:pt x="718" y="715"/>
                    <a:pt x="773" y="693"/>
                  </a:cubicBezTo>
                  <a:cubicBezTo>
                    <a:pt x="814" y="674"/>
                    <a:pt x="931" y="560"/>
                    <a:pt x="1038" y="432"/>
                  </a:cubicBezTo>
                  <a:cubicBezTo>
                    <a:pt x="1069" y="395"/>
                    <a:pt x="1098" y="339"/>
                    <a:pt x="1104" y="304"/>
                  </a:cubicBezTo>
                  <a:cubicBezTo>
                    <a:pt x="1117" y="229"/>
                    <a:pt x="1155" y="149"/>
                    <a:pt x="1186" y="131"/>
                  </a:cubicBezTo>
                  <a:cubicBezTo>
                    <a:pt x="1198" y="123"/>
                    <a:pt x="1208" y="106"/>
                    <a:pt x="1208" y="90"/>
                  </a:cubicBezTo>
                  <a:cubicBezTo>
                    <a:pt x="1208" y="74"/>
                    <a:pt x="1218" y="48"/>
                    <a:pt x="1230" y="31"/>
                  </a:cubicBezTo>
                  <a:cubicBezTo>
                    <a:pt x="1253" y="0"/>
                    <a:pt x="1254" y="2"/>
                    <a:pt x="1270" y="48"/>
                  </a:cubicBezTo>
                  <a:cubicBezTo>
                    <a:pt x="1299" y="128"/>
                    <a:pt x="1312" y="143"/>
                    <a:pt x="1389" y="184"/>
                  </a:cubicBezTo>
                  <a:cubicBezTo>
                    <a:pt x="1450" y="216"/>
                    <a:pt x="1478" y="250"/>
                    <a:pt x="1554" y="375"/>
                  </a:cubicBezTo>
                  <a:lnTo>
                    <a:pt x="1645" y="523"/>
                  </a:lnTo>
                  <a:lnTo>
                    <a:pt x="1610" y="674"/>
                  </a:lnTo>
                  <a:lnTo>
                    <a:pt x="1576" y="823"/>
                  </a:lnTo>
                  <a:lnTo>
                    <a:pt x="1611" y="893"/>
                  </a:lnTo>
                  <a:cubicBezTo>
                    <a:pt x="1643" y="962"/>
                    <a:pt x="1643" y="968"/>
                    <a:pt x="1621" y="1063"/>
                  </a:cubicBezTo>
                  <a:lnTo>
                    <a:pt x="1595" y="1160"/>
                  </a:lnTo>
                  <a:lnTo>
                    <a:pt x="1643" y="1200"/>
                  </a:lnTo>
                  <a:cubicBezTo>
                    <a:pt x="1669" y="1221"/>
                    <a:pt x="1696" y="1240"/>
                    <a:pt x="1701" y="1240"/>
                  </a:cubicBezTo>
                  <a:cubicBezTo>
                    <a:pt x="1707" y="1240"/>
                    <a:pt x="1733" y="1258"/>
                    <a:pt x="1757" y="1280"/>
                  </a:cubicBezTo>
                  <a:cubicBezTo>
                    <a:pt x="1794" y="1315"/>
                    <a:pt x="1800" y="1333"/>
                    <a:pt x="1800" y="1413"/>
                  </a:cubicBezTo>
                  <a:cubicBezTo>
                    <a:pt x="1802" y="1463"/>
                    <a:pt x="1811" y="1522"/>
                    <a:pt x="1824" y="1544"/>
                  </a:cubicBezTo>
                  <a:cubicBezTo>
                    <a:pt x="1837" y="1565"/>
                    <a:pt x="1848" y="1621"/>
                    <a:pt x="1848" y="1666"/>
                  </a:cubicBezTo>
                  <a:lnTo>
                    <a:pt x="1848" y="1747"/>
                  </a:lnTo>
                  <a:lnTo>
                    <a:pt x="1789" y="1757"/>
                  </a:lnTo>
                  <a:cubicBezTo>
                    <a:pt x="1696" y="1773"/>
                    <a:pt x="1632" y="1770"/>
                    <a:pt x="1613" y="1749"/>
                  </a:cubicBezTo>
                  <a:cubicBezTo>
                    <a:pt x="1584" y="1722"/>
                    <a:pt x="1480" y="1959"/>
                    <a:pt x="1480" y="2050"/>
                  </a:cubicBezTo>
                  <a:cubicBezTo>
                    <a:pt x="1480" y="2088"/>
                    <a:pt x="1477" y="2120"/>
                    <a:pt x="1472" y="2120"/>
                  </a:cubicBezTo>
                  <a:cubicBezTo>
                    <a:pt x="1467" y="2120"/>
                    <a:pt x="1442" y="2109"/>
                    <a:pt x="1414" y="2095"/>
                  </a:cubicBezTo>
                  <a:cubicBezTo>
                    <a:pt x="1370" y="2072"/>
                    <a:pt x="1365" y="2072"/>
                    <a:pt x="1314" y="2112"/>
                  </a:cubicBezTo>
                  <a:lnTo>
                    <a:pt x="1261" y="2152"/>
                  </a:lnTo>
                  <a:lnTo>
                    <a:pt x="1238" y="2119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Смоленская область">
              <a:extLst>
                <a:ext uri="{FF2B5EF4-FFF2-40B4-BE49-F238E27FC236}">
                  <a16:creationId xmlns:a16="http://schemas.microsoft.com/office/drawing/2014/main" xmlns="" id="{D2FCCFCE-425F-45D4-9154-C8C05E284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875" y="4812955"/>
              <a:ext cx="581025" cy="457469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Ставропольский край">
              <a:extLst>
                <a:ext uri="{FF2B5EF4-FFF2-40B4-BE49-F238E27FC236}">
                  <a16:creationId xmlns:a16="http://schemas.microsoft.com/office/drawing/2014/main" xmlns="" id="{EF4D7790-D0A3-4606-82ED-9A3176494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825" y="7338566"/>
              <a:ext cx="552450" cy="705265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Тамбовская область">
              <a:extLst>
                <a:ext uri="{FF2B5EF4-FFF2-40B4-BE49-F238E27FC236}">
                  <a16:creationId xmlns:a16="http://schemas.microsoft.com/office/drawing/2014/main" xmlns="" id="{C0DBC972-C6EB-40BB-A82B-58AC84101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5994750"/>
              <a:ext cx="381000" cy="428877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Тверская область">
              <a:extLst>
                <a:ext uri="{FF2B5EF4-FFF2-40B4-BE49-F238E27FC236}">
                  <a16:creationId xmlns:a16="http://schemas.microsoft.com/office/drawing/2014/main" xmlns="" id="{27A2DF74-A23F-4CE1-8E25-74E5DC0C2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4612813"/>
              <a:ext cx="914400" cy="619489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Томская область">
              <a:extLst>
                <a:ext uri="{FF2B5EF4-FFF2-40B4-BE49-F238E27FC236}">
                  <a16:creationId xmlns:a16="http://schemas.microsoft.com/office/drawing/2014/main" xmlns="" id="{A2ECAE46-5DA0-439C-B622-234CBC03A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350" y="6461750"/>
              <a:ext cx="1600200" cy="1153203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Тульская область">
              <a:extLst>
                <a:ext uri="{FF2B5EF4-FFF2-40B4-BE49-F238E27FC236}">
                  <a16:creationId xmlns:a16="http://schemas.microsoft.com/office/drawing/2014/main" xmlns="" id="{E65784E0-E17B-4810-8278-568E28DEF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0" y="5489628"/>
              <a:ext cx="323850" cy="362163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Тюменская область">
              <a:extLst>
                <a:ext uri="{FF2B5EF4-FFF2-40B4-BE49-F238E27FC236}">
                  <a16:creationId xmlns:a16="http://schemas.microsoft.com/office/drawing/2014/main" xmlns="" id="{F5D9BA73-9F15-4138-9976-CB8E36C10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100" y="6404566"/>
              <a:ext cx="1219200" cy="1000714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Республика Удмуртия">
              <a:extLst>
                <a:ext uri="{FF2B5EF4-FFF2-40B4-BE49-F238E27FC236}">
                  <a16:creationId xmlns:a16="http://schemas.microsoft.com/office/drawing/2014/main" xmlns="" id="{A830EAE3-ABC3-4362-9565-597A81478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5947097"/>
              <a:ext cx="466725" cy="552775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Ульяновская область">
              <a:extLst>
                <a:ext uri="{FF2B5EF4-FFF2-40B4-BE49-F238E27FC236}">
                  <a16:creationId xmlns:a16="http://schemas.microsoft.com/office/drawing/2014/main" xmlns="" id="{FC4A1A7C-826E-4186-930F-0EB5E9BF9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225" y="6280669"/>
              <a:ext cx="571500" cy="438408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Хабаровский край">
              <a:extLst>
                <a:ext uri="{FF2B5EF4-FFF2-40B4-BE49-F238E27FC236}">
                  <a16:creationId xmlns:a16="http://schemas.microsoft.com/office/drawing/2014/main" xmlns="" id="{B552135B-8446-4413-AE65-8F0551082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8700" y="4145813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ХМАО">
              <a:extLst>
                <a:ext uri="{FF2B5EF4-FFF2-40B4-BE49-F238E27FC236}">
                  <a16:creationId xmlns:a16="http://schemas.microsoft.com/office/drawing/2014/main" xmlns="" id="{AACE840D-610B-4300-82E9-92E79F288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5" y="5003567"/>
              <a:ext cx="2571750" cy="1820346"/>
            </a:xfrm>
            <a:custGeom>
              <a:avLst/>
              <a:gdLst/>
              <a:ahLst/>
              <a:cxnLst>
                <a:cxn ang="0">
                  <a:pos x="1906" y="2888"/>
                </a:cxn>
                <a:cxn ang="0">
                  <a:pos x="1687" y="2504"/>
                </a:cxn>
                <a:cxn ang="0">
                  <a:pos x="1308" y="2327"/>
                </a:cxn>
                <a:cxn ang="0">
                  <a:pos x="730" y="2631"/>
                </a:cxn>
                <a:cxn ang="0">
                  <a:pos x="546" y="2427"/>
                </a:cxn>
                <a:cxn ang="0">
                  <a:pos x="458" y="2282"/>
                </a:cxn>
                <a:cxn ang="0">
                  <a:pos x="372" y="1946"/>
                </a:cxn>
                <a:cxn ang="0">
                  <a:pos x="370" y="1733"/>
                </a:cxn>
                <a:cxn ang="0">
                  <a:pos x="304" y="1413"/>
                </a:cxn>
                <a:cxn ang="0">
                  <a:pos x="39" y="1122"/>
                </a:cxn>
                <a:cxn ang="0">
                  <a:pos x="328" y="443"/>
                </a:cxn>
                <a:cxn ang="0">
                  <a:pos x="456" y="195"/>
                </a:cxn>
                <a:cxn ang="0">
                  <a:pos x="724" y="82"/>
                </a:cxn>
                <a:cxn ang="0">
                  <a:pos x="914" y="101"/>
                </a:cxn>
                <a:cxn ang="0">
                  <a:pos x="815" y="384"/>
                </a:cxn>
                <a:cxn ang="0">
                  <a:pos x="928" y="538"/>
                </a:cxn>
                <a:cxn ang="0">
                  <a:pos x="1356" y="615"/>
                </a:cxn>
                <a:cxn ang="0">
                  <a:pos x="1512" y="835"/>
                </a:cxn>
                <a:cxn ang="0">
                  <a:pos x="1708" y="847"/>
                </a:cxn>
                <a:cxn ang="0">
                  <a:pos x="1903" y="875"/>
                </a:cxn>
                <a:cxn ang="0">
                  <a:pos x="2058" y="1235"/>
                </a:cxn>
                <a:cxn ang="0">
                  <a:pos x="2223" y="1360"/>
                </a:cxn>
                <a:cxn ang="0">
                  <a:pos x="2684" y="1557"/>
                </a:cxn>
                <a:cxn ang="0">
                  <a:pos x="2936" y="1704"/>
                </a:cxn>
                <a:cxn ang="0">
                  <a:pos x="3357" y="1824"/>
                </a:cxn>
                <a:cxn ang="0">
                  <a:pos x="3631" y="1773"/>
                </a:cxn>
                <a:cxn ang="0">
                  <a:pos x="3960" y="1928"/>
                </a:cxn>
                <a:cxn ang="0">
                  <a:pos x="4100" y="2053"/>
                </a:cxn>
                <a:cxn ang="0">
                  <a:pos x="4311" y="2355"/>
                </a:cxn>
                <a:cxn ang="0">
                  <a:pos x="3992" y="2480"/>
                </a:cxn>
                <a:cxn ang="0">
                  <a:pos x="3799" y="2523"/>
                </a:cxn>
                <a:cxn ang="0">
                  <a:pos x="3559" y="2538"/>
                </a:cxn>
                <a:cxn ang="0">
                  <a:pos x="3183" y="2456"/>
                </a:cxn>
                <a:cxn ang="0">
                  <a:pos x="2789" y="2397"/>
                </a:cxn>
                <a:cxn ang="0">
                  <a:pos x="2546" y="2816"/>
                </a:cxn>
                <a:cxn ang="0">
                  <a:pos x="2258" y="3055"/>
                </a:cxn>
              </a:cxnLst>
              <a:rect l="0" t="0" r="r" b="b"/>
              <a:pathLst>
                <a:path w="4316" h="3055">
                  <a:moveTo>
                    <a:pt x="2096" y="3003"/>
                  </a:moveTo>
                  <a:cubicBezTo>
                    <a:pt x="1954" y="2951"/>
                    <a:pt x="1906" y="2922"/>
                    <a:pt x="1906" y="2888"/>
                  </a:cubicBezTo>
                  <a:cubicBezTo>
                    <a:pt x="1906" y="2879"/>
                    <a:pt x="1856" y="2787"/>
                    <a:pt x="1796" y="2687"/>
                  </a:cubicBezTo>
                  <a:lnTo>
                    <a:pt x="1687" y="2504"/>
                  </a:lnTo>
                  <a:lnTo>
                    <a:pt x="1506" y="2400"/>
                  </a:lnTo>
                  <a:cubicBezTo>
                    <a:pt x="1340" y="2306"/>
                    <a:pt x="1324" y="2299"/>
                    <a:pt x="1308" y="2327"/>
                  </a:cubicBezTo>
                  <a:cubicBezTo>
                    <a:pt x="1231" y="2456"/>
                    <a:pt x="1128" y="2522"/>
                    <a:pt x="932" y="2568"/>
                  </a:cubicBezTo>
                  <a:cubicBezTo>
                    <a:pt x="847" y="2589"/>
                    <a:pt x="756" y="2618"/>
                    <a:pt x="730" y="2631"/>
                  </a:cubicBezTo>
                  <a:cubicBezTo>
                    <a:pt x="647" y="2674"/>
                    <a:pt x="615" y="2664"/>
                    <a:pt x="578" y="2584"/>
                  </a:cubicBezTo>
                  <a:cubicBezTo>
                    <a:pt x="559" y="2541"/>
                    <a:pt x="546" y="2480"/>
                    <a:pt x="546" y="2427"/>
                  </a:cubicBezTo>
                  <a:lnTo>
                    <a:pt x="546" y="2341"/>
                  </a:lnTo>
                  <a:lnTo>
                    <a:pt x="458" y="2282"/>
                  </a:lnTo>
                  <a:cubicBezTo>
                    <a:pt x="362" y="2218"/>
                    <a:pt x="359" y="2208"/>
                    <a:pt x="388" y="2085"/>
                  </a:cubicBezTo>
                  <a:cubicBezTo>
                    <a:pt x="404" y="2016"/>
                    <a:pt x="402" y="2000"/>
                    <a:pt x="372" y="1946"/>
                  </a:cubicBezTo>
                  <a:lnTo>
                    <a:pt x="336" y="1883"/>
                  </a:lnTo>
                  <a:lnTo>
                    <a:pt x="370" y="1733"/>
                  </a:lnTo>
                  <a:lnTo>
                    <a:pt x="405" y="1583"/>
                  </a:lnTo>
                  <a:lnTo>
                    <a:pt x="304" y="1413"/>
                  </a:lnTo>
                  <a:cubicBezTo>
                    <a:pt x="216" y="1263"/>
                    <a:pt x="196" y="1240"/>
                    <a:pt x="133" y="1211"/>
                  </a:cubicBezTo>
                  <a:cubicBezTo>
                    <a:pt x="80" y="1189"/>
                    <a:pt x="56" y="1167"/>
                    <a:pt x="39" y="1122"/>
                  </a:cubicBezTo>
                  <a:cubicBezTo>
                    <a:pt x="0" y="1031"/>
                    <a:pt x="8" y="967"/>
                    <a:pt x="87" y="768"/>
                  </a:cubicBezTo>
                  <a:cubicBezTo>
                    <a:pt x="162" y="579"/>
                    <a:pt x="178" y="557"/>
                    <a:pt x="328" y="443"/>
                  </a:cubicBezTo>
                  <a:cubicBezTo>
                    <a:pt x="378" y="405"/>
                    <a:pt x="386" y="389"/>
                    <a:pt x="386" y="335"/>
                  </a:cubicBezTo>
                  <a:cubicBezTo>
                    <a:pt x="386" y="280"/>
                    <a:pt x="397" y="258"/>
                    <a:pt x="456" y="195"/>
                  </a:cubicBezTo>
                  <a:cubicBezTo>
                    <a:pt x="524" y="125"/>
                    <a:pt x="530" y="122"/>
                    <a:pt x="567" y="143"/>
                  </a:cubicBezTo>
                  <a:cubicBezTo>
                    <a:pt x="605" y="162"/>
                    <a:pt x="615" y="159"/>
                    <a:pt x="724" y="82"/>
                  </a:cubicBezTo>
                  <a:cubicBezTo>
                    <a:pt x="788" y="37"/>
                    <a:pt x="856" y="0"/>
                    <a:pt x="877" y="0"/>
                  </a:cubicBezTo>
                  <a:cubicBezTo>
                    <a:pt x="912" y="0"/>
                    <a:pt x="914" y="7"/>
                    <a:pt x="914" y="101"/>
                  </a:cubicBezTo>
                  <a:cubicBezTo>
                    <a:pt x="914" y="184"/>
                    <a:pt x="904" y="219"/>
                    <a:pt x="864" y="293"/>
                  </a:cubicBezTo>
                  <a:lnTo>
                    <a:pt x="815" y="384"/>
                  </a:lnTo>
                  <a:lnTo>
                    <a:pt x="872" y="461"/>
                  </a:lnTo>
                  <a:lnTo>
                    <a:pt x="928" y="538"/>
                  </a:lnTo>
                  <a:lnTo>
                    <a:pt x="1101" y="559"/>
                  </a:lnTo>
                  <a:cubicBezTo>
                    <a:pt x="1208" y="571"/>
                    <a:pt x="1304" y="592"/>
                    <a:pt x="1356" y="615"/>
                  </a:cubicBezTo>
                  <a:cubicBezTo>
                    <a:pt x="1436" y="651"/>
                    <a:pt x="1437" y="653"/>
                    <a:pt x="1436" y="720"/>
                  </a:cubicBezTo>
                  <a:cubicBezTo>
                    <a:pt x="1434" y="787"/>
                    <a:pt x="1437" y="792"/>
                    <a:pt x="1512" y="835"/>
                  </a:cubicBezTo>
                  <a:lnTo>
                    <a:pt x="1591" y="882"/>
                  </a:lnTo>
                  <a:lnTo>
                    <a:pt x="1708" y="847"/>
                  </a:lnTo>
                  <a:lnTo>
                    <a:pt x="1826" y="811"/>
                  </a:lnTo>
                  <a:lnTo>
                    <a:pt x="1903" y="875"/>
                  </a:lnTo>
                  <a:cubicBezTo>
                    <a:pt x="1972" y="933"/>
                    <a:pt x="1980" y="946"/>
                    <a:pt x="1988" y="1026"/>
                  </a:cubicBezTo>
                  <a:cubicBezTo>
                    <a:pt x="1992" y="1080"/>
                    <a:pt x="2018" y="1157"/>
                    <a:pt x="2058" y="1235"/>
                  </a:cubicBezTo>
                  <a:lnTo>
                    <a:pt x="2120" y="1360"/>
                  </a:lnTo>
                  <a:lnTo>
                    <a:pt x="2223" y="1360"/>
                  </a:lnTo>
                  <a:cubicBezTo>
                    <a:pt x="2322" y="1360"/>
                    <a:pt x="2328" y="1362"/>
                    <a:pt x="2434" y="1447"/>
                  </a:cubicBezTo>
                  <a:cubicBezTo>
                    <a:pt x="2533" y="1525"/>
                    <a:pt x="2554" y="1535"/>
                    <a:pt x="2684" y="1557"/>
                  </a:cubicBezTo>
                  <a:lnTo>
                    <a:pt x="2824" y="1583"/>
                  </a:lnTo>
                  <a:lnTo>
                    <a:pt x="2936" y="1704"/>
                  </a:lnTo>
                  <a:lnTo>
                    <a:pt x="3048" y="1824"/>
                  </a:lnTo>
                  <a:lnTo>
                    <a:pt x="3357" y="1824"/>
                  </a:lnTo>
                  <a:lnTo>
                    <a:pt x="3540" y="1674"/>
                  </a:lnTo>
                  <a:lnTo>
                    <a:pt x="3631" y="1773"/>
                  </a:lnTo>
                  <a:cubicBezTo>
                    <a:pt x="3717" y="1866"/>
                    <a:pt x="3727" y="1872"/>
                    <a:pt x="3794" y="1872"/>
                  </a:cubicBezTo>
                  <a:cubicBezTo>
                    <a:pt x="3845" y="1872"/>
                    <a:pt x="3888" y="1887"/>
                    <a:pt x="3960" y="1928"/>
                  </a:cubicBezTo>
                  <a:cubicBezTo>
                    <a:pt x="4013" y="1960"/>
                    <a:pt x="4068" y="1992"/>
                    <a:pt x="4080" y="1999"/>
                  </a:cubicBezTo>
                  <a:cubicBezTo>
                    <a:pt x="4095" y="2007"/>
                    <a:pt x="4103" y="2027"/>
                    <a:pt x="4100" y="2053"/>
                  </a:cubicBezTo>
                  <a:cubicBezTo>
                    <a:pt x="4090" y="2131"/>
                    <a:pt x="4152" y="2235"/>
                    <a:pt x="4239" y="2290"/>
                  </a:cubicBezTo>
                  <a:cubicBezTo>
                    <a:pt x="4284" y="2317"/>
                    <a:pt x="4316" y="2347"/>
                    <a:pt x="4311" y="2355"/>
                  </a:cubicBezTo>
                  <a:cubicBezTo>
                    <a:pt x="4292" y="2384"/>
                    <a:pt x="4082" y="2512"/>
                    <a:pt x="4052" y="2512"/>
                  </a:cubicBezTo>
                  <a:cubicBezTo>
                    <a:pt x="4036" y="2512"/>
                    <a:pt x="4008" y="2498"/>
                    <a:pt x="3992" y="2480"/>
                  </a:cubicBezTo>
                  <a:cubicBezTo>
                    <a:pt x="3976" y="2463"/>
                    <a:pt x="3954" y="2448"/>
                    <a:pt x="3943" y="2448"/>
                  </a:cubicBezTo>
                  <a:cubicBezTo>
                    <a:pt x="3932" y="2448"/>
                    <a:pt x="3866" y="2482"/>
                    <a:pt x="3799" y="2523"/>
                  </a:cubicBezTo>
                  <a:lnTo>
                    <a:pt x="3677" y="2599"/>
                  </a:lnTo>
                  <a:lnTo>
                    <a:pt x="3559" y="2538"/>
                  </a:lnTo>
                  <a:cubicBezTo>
                    <a:pt x="3442" y="2477"/>
                    <a:pt x="3437" y="2477"/>
                    <a:pt x="3320" y="2487"/>
                  </a:cubicBezTo>
                  <a:cubicBezTo>
                    <a:pt x="3202" y="2498"/>
                    <a:pt x="3200" y="2498"/>
                    <a:pt x="3183" y="2456"/>
                  </a:cubicBezTo>
                  <a:cubicBezTo>
                    <a:pt x="3172" y="2434"/>
                    <a:pt x="3148" y="2411"/>
                    <a:pt x="3130" y="2408"/>
                  </a:cubicBezTo>
                  <a:cubicBezTo>
                    <a:pt x="3063" y="2395"/>
                    <a:pt x="2805" y="2386"/>
                    <a:pt x="2789" y="2397"/>
                  </a:cubicBezTo>
                  <a:cubicBezTo>
                    <a:pt x="2780" y="2403"/>
                    <a:pt x="2743" y="2485"/>
                    <a:pt x="2708" y="2578"/>
                  </a:cubicBezTo>
                  <a:cubicBezTo>
                    <a:pt x="2618" y="2816"/>
                    <a:pt x="2618" y="2816"/>
                    <a:pt x="2546" y="2816"/>
                  </a:cubicBezTo>
                  <a:cubicBezTo>
                    <a:pt x="2488" y="2816"/>
                    <a:pt x="2477" y="2824"/>
                    <a:pt x="2384" y="2935"/>
                  </a:cubicBezTo>
                  <a:cubicBezTo>
                    <a:pt x="2328" y="3002"/>
                    <a:pt x="2271" y="3055"/>
                    <a:pt x="2258" y="3055"/>
                  </a:cubicBezTo>
                  <a:cubicBezTo>
                    <a:pt x="2245" y="3055"/>
                    <a:pt x="2172" y="3031"/>
                    <a:pt x="2096" y="300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Чеченская республика">
              <a:extLst>
                <a:ext uri="{FF2B5EF4-FFF2-40B4-BE49-F238E27FC236}">
                  <a16:creationId xmlns:a16="http://schemas.microsoft.com/office/drawing/2014/main" xmlns="" id="{0D508AAF-C1D5-4683-B8D6-FF1028C80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75" y="8120075"/>
              <a:ext cx="304800" cy="219204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Республика Чувашия">
              <a:extLst>
                <a:ext uri="{FF2B5EF4-FFF2-40B4-BE49-F238E27FC236}">
                  <a16:creationId xmlns:a16="http://schemas.microsoft.com/office/drawing/2014/main" xmlns="" id="{74115AA5-CE60-421A-AEA0-A73F2B0B6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0" y="6004281"/>
              <a:ext cx="285750" cy="295449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Чукотский автономный округ">
              <a:extLst>
                <a:ext uri="{FF2B5EF4-FFF2-40B4-BE49-F238E27FC236}">
                  <a16:creationId xmlns:a16="http://schemas.microsoft.com/office/drawing/2014/main" xmlns="" id="{68CED0D0-85A3-4F42-847D-588564567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6350" y="0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Ямало-Ненецкий автономный округ">
              <a:extLst>
                <a:ext uri="{FF2B5EF4-FFF2-40B4-BE49-F238E27FC236}">
                  <a16:creationId xmlns:a16="http://schemas.microsoft.com/office/drawing/2014/main" xmlns="" id="{75C30CDE-C7AB-4D84-A87B-9A4EB2237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675" y="3688344"/>
              <a:ext cx="2105025" cy="2497019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Ярославская область">
              <a:extLst>
                <a:ext uri="{FF2B5EF4-FFF2-40B4-BE49-F238E27FC236}">
                  <a16:creationId xmlns:a16="http://schemas.microsoft.com/office/drawing/2014/main" xmlns="" id="{9ACB2C74-14DE-4561-91AD-768E63080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525" y="4936853"/>
              <a:ext cx="409575" cy="419347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Республика Крым">
              <a:extLst>
                <a:ext uri="{FF2B5EF4-FFF2-40B4-BE49-F238E27FC236}">
                  <a16:creationId xmlns:a16="http://schemas.microsoft.com/office/drawing/2014/main" xmlns="" id="{0D61193E-7308-4DAA-95B0-7B2CA92BF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394450"/>
              <a:ext cx="428625" cy="590550"/>
            </a:xfrm>
            <a:custGeom>
              <a:avLst/>
              <a:gdLst>
                <a:gd name="T0" fmla="*/ 19 w 91"/>
                <a:gd name="T1" fmla="*/ 0 h 123"/>
                <a:gd name="T2" fmla="*/ 58 w 91"/>
                <a:gd name="T3" fmla="*/ 27 h 123"/>
                <a:gd name="T4" fmla="*/ 68 w 91"/>
                <a:gd name="T5" fmla="*/ 20 h 123"/>
                <a:gd name="T6" fmla="*/ 79 w 91"/>
                <a:gd name="T7" fmla="*/ 30 h 123"/>
                <a:gd name="T8" fmla="*/ 64 w 91"/>
                <a:gd name="T9" fmla="*/ 74 h 123"/>
                <a:gd name="T10" fmla="*/ 91 w 91"/>
                <a:gd name="T11" fmla="*/ 110 h 123"/>
                <a:gd name="T12" fmla="*/ 78 w 91"/>
                <a:gd name="T13" fmla="*/ 123 h 123"/>
                <a:gd name="T14" fmla="*/ 59 w 91"/>
                <a:gd name="T15" fmla="*/ 112 h 123"/>
                <a:gd name="T16" fmla="*/ 30 w 91"/>
                <a:gd name="T17" fmla="*/ 76 h 123"/>
                <a:gd name="T18" fmla="*/ 4 w 91"/>
                <a:gd name="T19" fmla="*/ 77 h 123"/>
                <a:gd name="T20" fmla="*/ 0 w 91"/>
                <a:gd name="T21" fmla="*/ 56 h 123"/>
                <a:gd name="T22" fmla="*/ 15 w 91"/>
                <a:gd name="T23" fmla="*/ 40 h 123"/>
                <a:gd name="T24" fmla="*/ 13 w 91"/>
                <a:gd name="T25" fmla="*/ 8 h 123"/>
                <a:gd name="T26" fmla="*/ 19 w 91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23">
                  <a:moveTo>
                    <a:pt x="19" y="0"/>
                  </a:moveTo>
                  <a:lnTo>
                    <a:pt x="58" y="27"/>
                  </a:lnTo>
                  <a:lnTo>
                    <a:pt x="68" y="20"/>
                  </a:lnTo>
                  <a:lnTo>
                    <a:pt x="79" y="30"/>
                  </a:lnTo>
                  <a:lnTo>
                    <a:pt x="64" y="74"/>
                  </a:lnTo>
                  <a:lnTo>
                    <a:pt x="91" y="110"/>
                  </a:lnTo>
                  <a:lnTo>
                    <a:pt x="78" y="123"/>
                  </a:lnTo>
                  <a:lnTo>
                    <a:pt x="59" y="112"/>
                  </a:lnTo>
                  <a:lnTo>
                    <a:pt x="30" y="76"/>
                  </a:lnTo>
                  <a:lnTo>
                    <a:pt x="4" y="77"/>
                  </a:lnTo>
                  <a:lnTo>
                    <a:pt x="0" y="56"/>
                  </a:lnTo>
                  <a:lnTo>
                    <a:pt x="15" y="40"/>
                  </a:lnTo>
                  <a:lnTo>
                    <a:pt x="13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CE6F1"/>
            </a:solidFill>
            <a:ln>
              <a:noFill/>
              <a:headEnd/>
              <a:tailEnd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8EE742-713A-4962-ABC0-BB05910B5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472" y="10878"/>
            <a:ext cx="11288653" cy="972000"/>
          </a:xfrm>
        </p:spPr>
        <p:txBody>
          <a:bodyPr>
            <a:noAutofit/>
          </a:bodyPr>
          <a:lstStyle/>
          <a:p>
            <a:r>
              <a:rPr lang="ru-RU" sz="2400" dirty="0"/>
              <a:t>Структура отгрузок резиновых и пластмассовых изделий </a:t>
            </a:r>
            <a:r>
              <a:rPr lang="ru-RU" sz="2400" dirty="0" smtClean="0"/>
              <a:t>(ОКВЭД 22) по </a:t>
            </a:r>
            <a:r>
              <a:rPr lang="ru-RU" sz="2400" dirty="0"/>
              <a:t>субъектам основных федеральных округов </a:t>
            </a:r>
            <a:r>
              <a:rPr lang="ru-RU" sz="2400" dirty="0" smtClean="0"/>
              <a:t>за </a:t>
            </a:r>
            <a:r>
              <a:rPr lang="ru-RU" sz="2400" spc="-60" dirty="0" smtClean="0"/>
              <a:t>январь–август </a:t>
            </a:r>
            <a:r>
              <a:rPr lang="ru-RU" sz="2400" dirty="0" smtClean="0"/>
              <a:t>2022 </a:t>
            </a:r>
            <a:r>
              <a:rPr lang="ru-RU" sz="2400" dirty="0"/>
              <a:t>г., % *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CA818D6-D1E1-452C-8E36-1DD65BD0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4FD6594-3966-4816-B761-C76B78EDC1DC}" type="slidenum">
              <a:rPr lang="ru-RU">
                <a:solidFill>
                  <a:prstClr val="white"/>
                </a:solidFill>
                <a:latin typeface="Calibri" panose="020F0502020204030204"/>
              </a:rPr>
              <a:pPr defTabSz="457200"/>
              <a:t>10</a:t>
            </a:fld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96" name="Диаграмма 95">
            <a:extLst>
              <a:ext uri="{FF2B5EF4-FFF2-40B4-BE49-F238E27FC236}">
                <a16:creationId xmlns:a16="http://schemas.microsoft.com/office/drawing/2014/main" xmlns="" xmlns:lc="http://schemas.openxmlformats.org/drawingml/2006/lockedCanvas" id="{8B44AEE4-158F-495A-A13A-197EEE1B7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685396"/>
              </p:ext>
            </p:extLst>
          </p:nvPr>
        </p:nvGraphicFramePr>
        <p:xfrm>
          <a:off x="974730" y="632502"/>
          <a:ext cx="4819650" cy="29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7" name="Диаграмма 96">
            <a:extLst>
              <a:ext uri="{FF2B5EF4-FFF2-40B4-BE49-F238E27FC236}">
                <a16:creationId xmlns:a16="http://schemas.microsoft.com/office/drawing/2014/main" xmlns="" xmlns:lc="http://schemas.openxmlformats.org/drawingml/2006/lockedCanvas" id="{8B44AEE4-158F-495A-A13A-197EEE1B7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403184"/>
              </p:ext>
            </p:extLst>
          </p:nvPr>
        </p:nvGraphicFramePr>
        <p:xfrm>
          <a:off x="1188095" y="3618338"/>
          <a:ext cx="4819650" cy="29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9" name="Диаграмма 98">
            <a:extLst>
              <a:ext uri="{FF2B5EF4-FFF2-40B4-BE49-F238E27FC236}">
                <a16:creationId xmlns:a16="http://schemas.microsoft.com/office/drawing/2014/main" xmlns="" xmlns:lc="http://schemas.openxmlformats.org/drawingml/2006/lockedCanvas" id="{8B44AEE4-158F-495A-A13A-197EEE1B7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000944"/>
              </p:ext>
            </p:extLst>
          </p:nvPr>
        </p:nvGraphicFramePr>
        <p:xfrm>
          <a:off x="6261563" y="3725711"/>
          <a:ext cx="4819650" cy="29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0" name="Диаграмма 99">
            <a:extLst>
              <a:ext uri="{FF2B5EF4-FFF2-40B4-BE49-F238E27FC236}">
                <a16:creationId xmlns:a16="http://schemas.microsoft.com/office/drawing/2014/main" xmlns="" xmlns:lc="http://schemas.openxmlformats.org/drawingml/2006/lockedCanvas" id="{8B44AEE4-158F-495A-A13A-197EEE1B7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370542"/>
              </p:ext>
            </p:extLst>
          </p:nvPr>
        </p:nvGraphicFramePr>
        <p:xfrm>
          <a:off x="6008475" y="688257"/>
          <a:ext cx="4819650" cy="29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07360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586EEB99-61B3-467C-B0D3-944F02240E83}"/>
              </a:ext>
            </a:extLst>
          </p:cNvPr>
          <p:cNvGrpSpPr>
            <a:grpSpLocks noChangeAspect="1"/>
          </p:cNvGrpSpPr>
          <p:nvPr/>
        </p:nvGrpSpPr>
        <p:grpSpPr>
          <a:xfrm>
            <a:off x="-23976" y="1854257"/>
            <a:ext cx="7014404" cy="4066093"/>
            <a:chOff x="0" y="0"/>
            <a:chExt cx="15773400" cy="9082667"/>
          </a:xfrm>
        </p:grpSpPr>
        <p:sp>
          <p:nvSpPr>
            <p:cNvPr id="10" name="Камчатский край">
              <a:extLst>
                <a:ext uri="{FF2B5EF4-FFF2-40B4-BE49-F238E27FC236}">
                  <a16:creationId xmlns:a16="http://schemas.microsoft.com/office/drawing/2014/main" xmlns="" id="{F6D2070C-D4BC-48AB-8736-4B4EF027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7425" y="168691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Алтайский край">
              <a:extLst>
                <a:ext uri="{FF2B5EF4-FFF2-40B4-BE49-F238E27FC236}">
                  <a16:creationId xmlns:a16="http://schemas.microsoft.com/office/drawing/2014/main" xmlns="" id="{A7E06B02-65A5-4554-A827-B659094C2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650" y="7919933"/>
              <a:ext cx="1152525" cy="829163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Амурская область">
              <a:extLst>
                <a:ext uri="{FF2B5EF4-FFF2-40B4-BE49-F238E27FC236}">
                  <a16:creationId xmlns:a16="http://schemas.microsoft.com/office/drawing/2014/main" xmlns="" id="{F26C0B64-C384-4414-BCE0-4CD7D4E87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0950" y="6185363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Архангельская область">
              <a:extLst>
                <a:ext uri="{FF2B5EF4-FFF2-40B4-BE49-F238E27FC236}">
                  <a16:creationId xmlns:a16="http://schemas.microsoft.com/office/drawing/2014/main" xmlns="" id="{A336B050-2668-417C-BEA7-E4D258AC1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3812242"/>
              <a:ext cx="1504950" cy="1429591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Астраханская область">
              <a:extLst>
                <a:ext uri="{FF2B5EF4-FFF2-40B4-BE49-F238E27FC236}">
                  <a16:creationId xmlns:a16="http://schemas.microsoft.com/office/drawing/2014/main" xmlns="" id="{3D243F53-AB1E-469D-9E9A-4CCE3A1D4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0" y="7262321"/>
              <a:ext cx="400050" cy="695734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Белгородская область">
              <a:extLst>
                <a:ext uri="{FF2B5EF4-FFF2-40B4-BE49-F238E27FC236}">
                  <a16:creationId xmlns:a16="http://schemas.microsoft.com/office/drawing/2014/main" xmlns="" id="{65DCA8C6-5A36-4DC8-96C4-012068682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5956628"/>
              <a:ext cx="342900" cy="476530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Брянская область">
              <a:extLst>
                <a:ext uri="{FF2B5EF4-FFF2-40B4-BE49-F238E27FC236}">
                  <a16:creationId xmlns:a16="http://schemas.microsoft.com/office/drawing/2014/main" xmlns="" id="{895F53A4-0F9F-4D37-B1EB-1AE2D1931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0" y="5251363"/>
              <a:ext cx="466725" cy="390755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Владимирская область">
              <a:extLst>
                <a:ext uri="{FF2B5EF4-FFF2-40B4-BE49-F238E27FC236}">
                  <a16:creationId xmlns:a16="http://schemas.microsoft.com/office/drawing/2014/main" xmlns="" id="{D8CEE43D-ECA8-44D7-BF1B-DB51615B3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5" y="5308547"/>
              <a:ext cx="409575" cy="476530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Волгоградская область">
              <a:extLst>
                <a:ext uri="{FF2B5EF4-FFF2-40B4-BE49-F238E27FC236}">
                  <a16:creationId xmlns:a16="http://schemas.microsoft.com/office/drawing/2014/main" xmlns="" id="{3075B911-7131-455B-9607-05BBCEBAE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0" y="6518934"/>
              <a:ext cx="866775" cy="791040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Вологодская область">
              <a:extLst>
                <a:ext uri="{FF2B5EF4-FFF2-40B4-BE49-F238E27FC236}">
                  <a16:creationId xmlns:a16="http://schemas.microsoft.com/office/drawing/2014/main" xmlns="" id="{6FECF20F-1DE0-47E1-A303-0EC898B2C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150" y="4384078"/>
              <a:ext cx="1247775" cy="1000714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Воронежская область">
              <a:extLst>
                <a:ext uri="{FF2B5EF4-FFF2-40B4-BE49-F238E27FC236}">
                  <a16:creationId xmlns:a16="http://schemas.microsoft.com/office/drawing/2014/main" xmlns="" id="{5B945EE1-FBDF-436C-A69C-0A1BC299C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6051934"/>
              <a:ext cx="581025" cy="571836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Еврейская автономная область">
              <a:extLst>
                <a:ext uri="{FF2B5EF4-FFF2-40B4-BE49-F238E27FC236}">
                  <a16:creationId xmlns:a16="http://schemas.microsoft.com/office/drawing/2014/main" xmlns="" id="{E4940113-40FA-46B0-A636-3520BDAE0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8350" y="7281382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Забайкальский край">
              <a:extLst>
                <a:ext uri="{FF2B5EF4-FFF2-40B4-BE49-F238E27FC236}">
                  <a16:creationId xmlns:a16="http://schemas.microsoft.com/office/drawing/2014/main" xmlns="" id="{60440837-04C1-4AA9-B8B5-EF0C781BA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1775" y="6490342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Костромская область">
              <a:extLst>
                <a:ext uri="{FF2B5EF4-FFF2-40B4-BE49-F238E27FC236}">
                  <a16:creationId xmlns:a16="http://schemas.microsoft.com/office/drawing/2014/main" xmlns="" id="{099E8A20-8F5A-4561-B4AD-4B24B3E5A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50" y="5184649"/>
              <a:ext cx="866775" cy="438408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Иркутская область">
              <a:extLst>
                <a:ext uri="{FF2B5EF4-FFF2-40B4-BE49-F238E27FC236}">
                  <a16:creationId xmlns:a16="http://schemas.microsoft.com/office/drawing/2014/main" xmlns="" id="{32BA380B-EF24-480E-8282-EF7E481BF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700" y="5623057"/>
              <a:ext cx="2495550" cy="2840120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Кабардино-Балкарская республика">
              <a:extLst>
                <a:ext uri="{FF2B5EF4-FFF2-40B4-BE49-F238E27FC236}">
                  <a16:creationId xmlns:a16="http://schemas.microsoft.com/office/drawing/2014/main" xmlns="" id="{6E8D03CB-60EB-40A4-921D-21EF44DC5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00" y="7834157"/>
              <a:ext cx="323850" cy="209673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Калининградская область">
              <a:extLst>
                <a:ext uri="{FF2B5EF4-FFF2-40B4-BE49-F238E27FC236}">
                  <a16:creationId xmlns:a16="http://schemas.microsoft.com/office/drawing/2014/main" xmlns="" id="{A38DA875-EA68-4A06-AD1C-7435F46F8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75" y="3840834"/>
              <a:ext cx="285750" cy="276388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Калужская область">
              <a:extLst>
                <a:ext uri="{FF2B5EF4-FFF2-40B4-BE49-F238E27FC236}">
                  <a16:creationId xmlns:a16="http://schemas.microsoft.com/office/drawing/2014/main" xmlns="" id="{BF11F55E-8AB8-4705-B02A-816BC9E39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0" y="5251363"/>
              <a:ext cx="457200" cy="304979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Карачаево-Черкесская республика">
              <a:extLst>
                <a:ext uri="{FF2B5EF4-FFF2-40B4-BE49-F238E27FC236}">
                  <a16:creationId xmlns:a16="http://schemas.microsoft.com/office/drawing/2014/main" xmlns="" id="{B65B24A4-D6D9-4BC6-8A6C-EF78AD73E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0" y="7605423"/>
              <a:ext cx="276225" cy="266857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Кемеровская область">
              <a:extLst>
                <a:ext uri="{FF2B5EF4-FFF2-40B4-BE49-F238E27FC236}">
                  <a16:creationId xmlns:a16="http://schemas.microsoft.com/office/drawing/2014/main" xmlns="" id="{7BF6D174-5B2D-49B7-A933-0873440DD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050" y="7471994"/>
              <a:ext cx="552450" cy="943530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Кировская область">
              <a:extLst>
                <a:ext uri="{FF2B5EF4-FFF2-40B4-BE49-F238E27FC236}">
                  <a16:creationId xmlns:a16="http://schemas.microsoft.com/office/drawing/2014/main" xmlns="" id="{96C6D6E5-1E11-4D73-83B8-4C59B1947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675" y="5203710"/>
              <a:ext cx="1000125" cy="1086489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Ивановская область">
              <a:extLst>
                <a:ext uri="{FF2B5EF4-FFF2-40B4-BE49-F238E27FC236}">
                  <a16:creationId xmlns:a16="http://schemas.microsoft.com/office/drawing/2014/main" xmlns="" id="{CBF51ACE-5472-41C1-9120-5C7B2A4C2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825" y="5337139"/>
              <a:ext cx="466725" cy="324041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Краснодарский край">
              <a:extLst>
                <a:ext uri="{FF2B5EF4-FFF2-40B4-BE49-F238E27FC236}">
                  <a16:creationId xmlns:a16="http://schemas.microsoft.com/office/drawing/2014/main" xmlns="" id="{B746FBC1-8665-49F6-8C4A-D2AD2BF622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100" y="6890627"/>
              <a:ext cx="609600" cy="752918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Красноярский край">
              <a:extLst>
                <a:ext uri="{FF2B5EF4-FFF2-40B4-BE49-F238E27FC236}">
                  <a16:creationId xmlns:a16="http://schemas.microsoft.com/office/drawing/2014/main" xmlns="" id="{4DB47ABE-6D3E-49AE-9739-C39F45AEA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25" y="2668569"/>
              <a:ext cx="2562225" cy="5842261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Курганская область">
              <a:extLst>
                <a:ext uri="{FF2B5EF4-FFF2-40B4-BE49-F238E27FC236}">
                  <a16:creationId xmlns:a16="http://schemas.microsoft.com/office/drawing/2014/main" xmlns="" id="{923FCC85-A257-4BED-987A-17113DF5C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5" y="6871566"/>
              <a:ext cx="790575" cy="524183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Курская область">
              <a:extLst>
                <a:ext uri="{FF2B5EF4-FFF2-40B4-BE49-F238E27FC236}">
                  <a16:creationId xmlns:a16="http://schemas.microsoft.com/office/drawing/2014/main" xmlns="" id="{96A93950-4F7C-48C1-9749-843CD31AE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5661179"/>
              <a:ext cx="447675" cy="457469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Ленинградская область">
              <a:extLst>
                <a:ext uri="{FF2B5EF4-FFF2-40B4-BE49-F238E27FC236}">
                  <a16:creationId xmlns:a16="http://schemas.microsoft.com/office/drawing/2014/main" xmlns="" id="{91F00B39-3BFE-4C16-ABAB-DF62800F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3859895"/>
              <a:ext cx="876300" cy="771979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Липецкая область">
              <a:extLst>
                <a:ext uri="{FF2B5EF4-FFF2-40B4-BE49-F238E27FC236}">
                  <a16:creationId xmlns:a16="http://schemas.microsoft.com/office/drawing/2014/main" xmlns="" id="{F56DAF54-2C0A-4E38-BD6F-DA30A18DC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525" y="5832730"/>
              <a:ext cx="409575" cy="381224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Магаданская область">
              <a:extLst>
                <a:ext uri="{FF2B5EF4-FFF2-40B4-BE49-F238E27FC236}">
                  <a16:creationId xmlns:a16="http://schemas.microsoft.com/office/drawing/2014/main" xmlns="" id="{BB290396-C628-4D12-A262-DEB41D344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0175" y="2458896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г. Москва">
              <a:extLst>
                <a:ext uri="{FF2B5EF4-FFF2-40B4-BE49-F238E27FC236}">
                  <a16:creationId xmlns:a16="http://schemas.microsoft.com/office/drawing/2014/main" xmlns="" id="{E785B342-B8CB-47D3-9C44-D6DF4A69E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300" y="5337139"/>
              <a:ext cx="104775" cy="114367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Московская область">
              <a:extLst>
                <a:ext uri="{FF2B5EF4-FFF2-40B4-BE49-F238E27FC236}">
                  <a16:creationId xmlns:a16="http://schemas.microsoft.com/office/drawing/2014/main" xmlns="" id="{B6476113-BC9B-42F0-8C69-F0CA6754AD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8800" y="5117935"/>
              <a:ext cx="495300" cy="571836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Мурманская область">
              <a:extLst>
                <a:ext uri="{FF2B5EF4-FFF2-40B4-BE49-F238E27FC236}">
                  <a16:creationId xmlns:a16="http://schemas.microsoft.com/office/drawing/2014/main" xmlns="" id="{123EA70A-A80F-4148-AA55-8B7753E20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2725753"/>
              <a:ext cx="819150" cy="1067428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Ненецкий автономный округ">
              <a:extLst>
                <a:ext uri="{FF2B5EF4-FFF2-40B4-BE49-F238E27FC236}">
                  <a16:creationId xmlns:a16="http://schemas.microsoft.com/office/drawing/2014/main" xmlns="" id="{42800F1E-1BE6-4782-9660-C52C228D3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850" y="3650221"/>
              <a:ext cx="1800225" cy="1019775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Нижегородская область">
              <a:extLst>
                <a:ext uri="{FF2B5EF4-FFF2-40B4-BE49-F238E27FC236}">
                  <a16:creationId xmlns:a16="http://schemas.microsoft.com/office/drawing/2014/main" xmlns="" id="{D6178869-5698-4B63-935E-F1274DB38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0" y="5575404"/>
              <a:ext cx="885825" cy="571836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Новгородская область">
              <a:extLst>
                <a:ext uri="{FF2B5EF4-FFF2-40B4-BE49-F238E27FC236}">
                  <a16:creationId xmlns:a16="http://schemas.microsoft.com/office/drawing/2014/main" xmlns="" id="{8B027155-32F0-40AF-8792-20A1E921F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500" y="4298303"/>
              <a:ext cx="666750" cy="495591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Новосибирская область">
              <a:extLst>
                <a:ext uri="{FF2B5EF4-FFF2-40B4-BE49-F238E27FC236}">
                  <a16:creationId xmlns:a16="http://schemas.microsoft.com/office/drawing/2014/main" xmlns="" id="{1D393312-BE2D-4DC4-B32C-E1F45D376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7214668"/>
              <a:ext cx="1171575" cy="876816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Омская область">
              <a:extLst>
                <a:ext uri="{FF2B5EF4-FFF2-40B4-BE49-F238E27FC236}">
                  <a16:creationId xmlns:a16="http://schemas.microsoft.com/office/drawing/2014/main" xmlns="" id="{8DF53319-4341-419A-BA74-72E175ADA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6814382"/>
              <a:ext cx="723900" cy="1086489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Оренбургская область">
              <a:extLst>
                <a:ext uri="{FF2B5EF4-FFF2-40B4-BE49-F238E27FC236}">
                  <a16:creationId xmlns:a16="http://schemas.microsoft.com/office/drawing/2014/main" xmlns="" id="{2C43EC12-1728-46BA-8011-5E49D3E9B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6738138"/>
              <a:ext cx="1190625" cy="1181795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Орловская область">
              <a:extLst>
                <a:ext uri="{FF2B5EF4-FFF2-40B4-BE49-F238E27FC236}">
                  <a16:creationId xmlns:a16="http://schemas.microsoft.com/office/drawing/2014/main" xmlns="" id="{A1A37510-AC92-4F72-8456-B78703006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550" y="5556343"/>
              <a:ext cx="333375" cy="371694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Пензенская область">
              <a:extLst>
                <a:ext uri="{FF2B5EF4-FFF2-40B4-BE49-F238E27FC236}">
                  <a16:creationId xmlns:a16="http://schemas.microsoft.com/office/drawing/2014/main" xmlns="" id="{4F52798A-8A30-4056-9D24-98AE4E40A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225" y="6090056"/>
              <a:ext cx="457200" cy="514653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Пермский край">
              <a:extLst>
                <a:ext uri="{FF2B5EF4-FFF2-40B4-BE49-F238E27FC236}">
                  <a16:creationId xmlns:a16="http://schemas.microsoft.com/office/drawing/2014/main" xmlns="" id="{D1702FD2-1739-4FA2-A021-A6C9D518D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475" y="5499159"/>
              <a:ext cx="981075" cy="1153203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Приморский край">
              <a:extLst>
                <a:ext uri="{FF2B5EF4-FFF2-40B4-BE49-F238E27FC236}">
                  <a16:creationId xmlns:a16="http://schemas.microsoft.com/office/drawing/2014/main" xmlns="" id="{D13AD9CA-8A06-4D1D-9BDD-8BF9EC0F6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1275" y="6966872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Псковская область">
              <a:extLst>
                <a:ext uri="{FF2B5EF4-FFF2-40B4-BE49-F238E27FC236}">
                  <a16:creationId xmlns:a16="http://schemas.microsoft.com/office/drawing/2014/main" xmlns="" id="{8E0E3C39-1FE2-4350-8A31-E80DE3D41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0" y="4060037"/>
              <a:ext cx="466725" cy="733857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Республика Адыгея">
              <a:extLst>
                <a:ext uri="{FF2B5EF4-FFF2-40B4-BE49-F238E27FC236}">
                  <a16:creationId xmlns:a16="http://schemas.microsoft.com/office/drawing/2014/main" xmlns="" id="{AF66D64D-67C1-42D1-80FF-E4FA6829D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" y="7214668"/>
              <a:ext cx="200025" cy="352632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Республика Алтай">
              <a:extLst>
                <a:ext uri="{FF2B5EF4-FFF2-40B4-BE49-F238E27FC236}">
                  <a16:creationId xmlns:a16="http://schemas.microsoft.com/office/drawing/2014/main" xmlns="" id="{8E2F4F98-01AD-478F-A7E8-26B2B7AE0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650" y="8358341"/>
              <a:ext cx="752475" cy="724326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Республика Башкортостан">
              <a:extLst>
                <a:ext uri="{FF2B5EF4-FFF2-40B4-BE49-F238E27FC236}">
                  <a16:creationId xmlns:a16="http://schemas.microsoft.com/office/drawing/2014/main" xmlns="" id="{35CF6E3F-8DFE-4297-9E94-FC327F5B1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575" y="6461750"/>
              <a:ext cx="838200" cy="1105550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Республика Бурятия">
              <a:extLst>
                <a:ext uri="{FF2B5EF4-FFF2-40B4-BE49-F238E27FC236}">
                  <a16:creationId xmlns:a16="http://schemas.microsoft.com/office/drawing/2014/main" xmlns="" id="{BEC0582D-BAC2-411C-810F-8EB7E7C4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7325" y="6785791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Республика Дагестан">
              <a:extLst>
                <a:ext uri="{FF2B5EF4-FFF2-40B4-BE49-F238E27FC236}">
                  <a16:creationId xmlns:a16="http://schemas.microsoft.com/office/drawing/2014/main" xmlns="" id="{19E92D6A-7E21-4FEF-9442-300057D8A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" y="7919933"/>
              <a:ext cx="447675" cy="838693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Республика Ингушетия">
              <a:extLst>
                <a:ext uri="{FF2B5EF4-FFF2-40B4-BE49-F238E27FC236}">
                  <a16:creationId xmlns:a16="http://schemas.microsoft.com/office/drawing/2014/main" xmlns="" id="{9293EE5F-1924-4F8B-B259-6923ACBEE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75" y="8062892"/>
              <a:ext cx="238125" cy="181082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Республика Калмыкия">
              <a:extLst>
                <a:ext uri="{FF2B5EF4-FFF2-40B4-BE49-F238E27FC236}">
                  <a16:creationId xmlns:a16="http://schemas.microsoft.com/office/drawing/2014/main" xmlns="" id="{AAADE945-38EE-4EE1-89EE-520C8D627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" y="7233729"/>
              <a:ext cx="771525" cy="791040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Республика Карелия">
              <a:extLst>
                <a:ext uri="{FF2B5EF4-FFF2-40B4-BE49-F238E27FC236}">
                  <a16:creationId xmlns:a16="http://schemas.microsoft.com/office/drawing/2014/main" xmlns="" id="{506AE162-677B-44B2-958A-6D7782CB7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75" y="3145099"/>
              <a:ext cx="1095375" cy="1286632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Республика Коми">
              <a:extLst>
                <a:ext uri="{FF2B5EF4-FFF2-40B4-BE49-F238E27FC236}">
                  <a16:creationId xmlns:a16="http://schemas.microsoft.com/office/drawing/2014/main" xmlns="" id="{ECF8A25C-AFAB-4277-8955-56AF2F7D1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326894"/>
              <a:ext cx="2286000" cy="1324754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Республика Марий Эл">
              <a:extLst>
                <a:ext uri="{FF2B5EF4-FFF2-40B4-BE49-F238E27FC236}">
                  <a16:creationId xmlns:a16="http://schemas.microsoft.com/office/drawing/2014/main" xmlns="" id="{2615C27B-A36D-4AA1-A79B-D458316E7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5842261"/>
              <a:ext cx="466725" cy="324041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Республика Мордовия">
              <a:extLst>
                <a:ext uri="{FF2B5EF4-FFF2-40B4-BE49-F238E27FC236}">
                  <a16:creationId xmlns:a16="http://schemas.microsoft.com/office/drawing/2014/main" xmlns="" id="{EF340859-3B56-4864-8D7F-5D88D1A47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5908975"/>
              <a:ext cx="523875" cy="400285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Республика Саха (Якутия)">
              <a:extLst>
                <a:ext uri="{FF2B5EF4-FFF2-40B4-BE49-F238E27FC236}">
                  <a16:creationId xmlns:a16="http://schemas.microsoft.com/office/drawing/2014/main" xmlns="" id="{0E1670F9-FDBB-4CC0-A9B8-7C83340B6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00" y="1944243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Северная Осетия-Алания">
              <a:extLst>
                <a:ext uri="{FF2B5EF4-FFF2-40B4-BE49-F238E27FC236}">
                  <a16:creationId xmlns:a16="http://schemas.microsoft.com/office/drawing/2014/main" xmlns="" id="{F3DA5BC5-FF14-4EEA-84BC-04323750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825" y="8043831"/>
              <a:ext cx="190500" cy="142959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Республика Татарстан">
              <a:extLst>
                <a:ext uri="{FF2B5EF4-FFF2-40B4-BE49-F238E27FC236}">
                  <a16:creationId xmlns:a16="http://schemas.microsoft.com/office/drawing/2014/main" xmlns="" id="{20AA7759-A216-40C2-954D-164388522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025" y="6137709"/>
              <a:ext cx="828675" cy="676673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Республика Тыва">
              <a:extLst>
                <a:ext uri="{FF2B5EF4-FFF2-40B4-BE49-F238E27FC236}">
                  <a16:creationId xmlns:a16="http://schemas.microsoft.com/office/drawing/2014/main" xmlns="" id="{25090375-1B70-4C4B-BDA3-35AB0D852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400" y="8072422"/>
              <a:ext cx="1333500" cy="829163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Республика Хакасия">
              <a:extLst>
                <a:ext uri="{FF2B5EF4-FFF2-40B4-BE49-F238E27FC236}">
                  <a16:creationId xmlns:a16="http://schemas.microsoft.com/office/drawing/2014/main" xmlns="" id="{B96C890F-D302-4626-AF98-B6CFE04A0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0" y="7757912"/>
              <a:ext cx="514350" cy="857754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Ростовская область">
              <a:extLst>
                <a:ext uri="{FF2B5EF4-FFF2-40B4-BE49-F238E27FC236}">
                  <a16:creationId xmlns:a16="http://schemas.microsoft.com/office/drawing/2014/main" xmlns="" id="{189BB392-5967-4A12-8676-C545141DA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00" y="6585648"/>
              <a:ext cx="771525" cy="886346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Рязанская область">
              <a:extLst>
                <a:ext uri="{FF2B5EF4-FFF2-40B4-BE49-F238E27FC236}">
                  <a16:creationId xmlns:a16="http://schemas.microsoft.com/office/drawing/2014/main" xmlns="" id="{4BDBE1FD-B708-4439-851B-3FE0580F7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425" y="5670710"/>
              <a:ext cx="523875" cy="381224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Самарская область">
              <a:extLst>
                <a:ext uri="{FF2B5EF4-FFF2-40B4-BE49-F238E27FC236}">
                  <a16:creationId xmlns:a16="http://schemas.microsoft.com/office/drawing/2014/main" xmlns="" id="{8A2A549F-3317-43BD-BDFE-1F8B44966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200" y="6576117"/>
              <a:ext cx="600075" cy="495591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г. Санкт-Петербург">
              <a:extLst>
                <a:ext uri="{FF2B5EF4-FFF2-40B4-BE49-F238E27FC236}">
                  <a16:creationId xmlns:a16="http://schemas.microsoft.com/office/drawing/2014/main" xmlns="" id="{1FCE1A04-2BD7-4201-AB1A-7621F785D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925" y="4060037"/>
              <a:ext cx="180975" cy="114367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Саратовская область">
              <a:extLst>
                <a:ext uri="{FF2B5EF4-FFF2-40B4-BE49-F238E27FC236}">
                  <a16:creationId xmlns:a16="http://schemas.microsoft.com/office/drawing/2014/main" xmlns="" id="{394E1D5D-9766-4F08-B678-6E4F35DB0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150" y="6385505"/>
              <a:ext cx="923925" cy="867285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Сахалинская область">
              <a:extLst>
                <a:ext uri="{FF2B5EF4-FFF2-40B4-BE49-F238E27FC236}">
                  <a16:creationId xmlns:a16="http://schemas.microsoft.com/office/drawing/2014/main" xmlns="" id="{361385CB-60A6-4778-980F-91E04875D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1275" y="5594465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Свердловская область">
              <a:extLst>
                <a:ext uri="{FF2B5EF4-FFF2-40B4-BE49-F238E27FC236}">
                  <a16:creationId xmlns:a16="http://schemas.microsoft.com/office/drawing/2014/main" xmlns="" id="{4088B775-F457-4F47-8873-8B34014B8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5642118"/>
              <a:ext cx="1095375" cy="1277101"/>
            </a:xfrm>
            <a:custGeom>
              <a:avLst/>
              <a:gdLst/>
              <a:ahLst/>
              <a:cxnLst>
                <a:cxn ang="0">
                  <a:pos x="1238" y="2119"/>
                </a:cxn>
                <a:cxn ang="0">
                  <a:pos x="992" y="2024"/>
                </a:cxn>
                <a:cxn ang="0">
                  <a:pos x="894" y="2058"/>
                </a:cxn>
                <a:cxn ang="0">
                  <a:pos x="830" y="2093"/>
                </a:cxn>
                <a:cxn ang="0">
                  <a:pos x="768" y="2050"/>
                </a:cxn>
                <a:cxn ang="0">
                  <a:pos x="686" y="2008"/>
                </a:cxn>
                <a:cxn ang="0">
                  <a:pos x="429" y="1901"/>
                </a:cxn>
                <a:cxn ang="0">
                  <a:pos x="376" y="1848"/>
                </a:cxn>
                <a:cxn ang="0">
                  <a:pos x="282" y="1823"/>
                </a:cxn>
                <a:cxn ang="0">
                  <a:pos x="221" y="1850"/>
                </a:cxn>
                <a:cxn ang="0">
                  <a:pos x="115" y="1792"/>
                </a:cxn>
                <a:cxn ang="0">
                  <a:pos x="30" y="1600"/>
                </a:cxn>
                <a:cxn ang="0">
                  <a:pos x="48" y="1520"/>
                </a:cxn>
                <a:cxn ang="0">
                  <a:pos x="136" y="1512"/>
                </a:cxn>
                <a:cxn ang="0">
                  <a:pos x="262" y="1427"/>
                </a:cxn>
                <a:cxn ang="0">
                  <a:pos x="408" y="1365"/>
                </a:cxn>
                <a:cxn ang="0">
                  <a:pos x="514" y="1301"/>
                </a:cxn>
                <a:cxn ang="0">
                  <a:pos x="693" y="1167"/>
                </a:cxn>
                <a:cxn ang="0">
                  <a:pos x="741" y="1091"/>
                </a:cxn>
                <a:cxn ang="0">
                  <a:pos x="765" y="999"/>
                </a:cxn>
                <a:cxn ang="0">
                  <a:pos x="760" y="843"/>
                </a:cxn>
                <a:cxn ang="0">
                  <a:pos x="773" y="693"/>
                </a:cxn>
                <a:cxn ang="0">
                  <a:pos x="1038" y="432"/>
                </a:cxn>
                <a:cxn ang="0">
                  <a:pos x="1104" y="304"/>
                </a:cxn>
                <a:cxn ang="0">
                  <a:pos x="1186" y="131"/>
                </a:cxn>
                <a:cxn ang="0">
                  <a:pos x="1208" y="90"/>
                </a:cxn>
                <a:cxn ang="0">
                  <a:pos x="1230" y="31"/>
                </a:cxn>
                <a:cxn ang="0">
                  <a:pos x="1270" y="48"/>
                </a:cxn>
                <a:cxn ang="0">
                  <a:pos x="1389" y="184"/>
                </a:cxn>
                <a:cxn ang="0">
                  <a:pos x="1554" y="375"/>
                </a:cxn>
                <a:cxn ang="0">
                  <a:pos x="1645" y="523"/>
                </a:cxn>
                <a:cxn ang="0">
                  <a:pos x="1610" y="674"/>
                </a:cxn>
                <a:cxn ang="0">
                  <a:pos x="1576" y="823"/>
                </a:cxn>
                <a:cxn ang="0">
                  <a:pos x="1611" y="893"/>
                </a:cxn>
                <a:cxn ang="0">
                  <a:pos x="1621" y="1063"/>
                </a:cxn>
                <a:cxn ang="0">
                  <a:pos x="1595" y="1160"/>
                </a:cxn>
                <a:cxn ang="0">
                  <a:pos x="1643" y="1200"/>
                </a:cxn>
                <a:cxn ang="0">
                  <a:pos x="1701" y="1240"/>
                </a:cxn>
                <a:cxn ang="0">
                  <a:pos x="1757" y="1280"/>
                </a:cxn>
                <a:cxn ang="0">
                  <a:pos x="1800" y="1413"/>
                </a:cxn>
                <a:cxn ang="0">
                  <a:pos x="1824" y="1544"/>
                </a:cxn>
                <a:cxn ang="0">
                  <a:pos x="1848" y="1666"/>
                </a:cxn>
                <a:cxn ang="0">
                  <a:pos x="1848" y="1747"/>
                </a:cxn>
                <a:cxn ang="0">
                  <a:pos x="1789" y="1757"/>
                </a:cxn>
                <a:cxn ang="0">
                  <a:pos x="1613" y="1749"/>
                </a:cxn>
                <a:cxn ang="0">
                  <a:pos x="1480" y="2050"/>
                </a:cxn>
                <a:cxn ang="0">
                  <a:pos x="1472" y="2120"/>
                </a:cxn>
                <a:cxn ang="0">
                  <a:pos x="1414" y="2095"/>
                </a:cxn>
                <a:cxn ang="0">
                  <a:pos x="1314" y="2112"/>
                </a:cxn>
                <a:cxn ang="0">
                  <a:pos x="1261" y="2152"/>
                </a:cxn>
                <a:cxn ang="0">
                  <a:pos x="1238" y="2119"/>
                </a:cxn>
              </a:cxnLst>
              <a:rect l="0" t="0" r="r" b="b"/>
              <a:pathLst>
                <a:path w="1848" h="2152">
                  <a:moveTo>
                    <a:pt x="1238" y="2119"/>
                  </a:moveTo>
                  <a:cubicBezTo>
                    <a:pt x="1216" y="2085"/>
                    <a:pt x="1059" y="2024"/>
                    <a:pt x="992" y="2024"/>
                  </a:cubicBezTo>
                  <a:cubicBezTo>
                    <a:pt x="974" y="2024"/>
                    <a:pt x="931" y="2039"/>
                    <a:pt x="894" y="2058"/>
                  </a:cubicBezTo>
                  <a:lnTo>
                    <a:pt x="830" y="2093"/>
                  </a:lnTo>
                  <a:lnTo>
                    <a:pt x="768" y="2050"/>
                  </a:lnTo>
                  <a:cubicBezTo>
                    <a:pt x="733" y="2027"/>
                    <a:pt x="696" y="2008"/>
                    <a:pt x="686" y="2008"/>
                  </a:cubicBezTo>
                  <a:cubicBezTo>
                    <a:pt x="670" y="2008"/>
                    <a:pt x="622" y="1987"/>
                    <a:pt x="429" y="1901"/>
                  </a:cubicBezTo>
                  <a:cubicBezTo>
                    <a:pt x="395" y="1887"/>
                    <a:pt x="376" y="1867"/>
                    <a:pt x="376" y="1848"/>
                  </a:cubicBezTo>
                  <a:cubicBezTo>
                    <a:pt x="376" y="1802"/>
                    <a:pt x="347" y="1794"/>
                    <a:pt x="282" y="1823"/>
                  </a:cubicBezTo>
                  <a:lnTo>
                    <a:pt x="221" y="1850"/>
                  </a:lnTo>
                  <a:lnTo>
                    <a:pt x="115" y="1792"/>
                  </a:lnTo>
                  <a:cubicBezTo>
                    <a:pt x="0" y="1728"/>
                    <a:pt x="0" y="1728"/>
                    <a:pt x="30" y="1600"/>
                  </a:cubicBezTo>
                  <a:lnTo>
                    <a:pt x="48" y="1520"/>
                  </a:lnTo>
                  <a:lnTo>
                    <a:pt x="136" y="1512"/>
                  </a:lnTo>
                  <a:cubicBezTo>
                    <a:pt x="222" y="1504"/>
                    <a:pt x="224" y="1503"/>
                    <a:pt x="262" y="1427"/>
                  </a:cubicBezTo>
                  <a:cubicBezTo>
                    <a:pt x="301" y="1347"/>
                    <a:pt x="312" y="1343"/>
                    <a:pt x="408" y="1365"/>
                  </a:cubicBezTo>
                  <a:cubicBezTo>
                    <a:pt x="486" y="1384"/>
                    <a:pt x="502" y="1375"/>
                    <a:pt x="514" y="1301"/>
                  </a:cubicBezTo>
                  <a:cubicBezTo>
                    <a:pt x="525" y="1234"/>
                    <a:pt x="517" y="1240"/>
                    <a:pt x="693" y="1167"/>
                  </a:cubicBezTo>
                  <a:cubicBezTo>
                    <a:pt x="738" y="1147"/>
                    <a:pt x="744" y="1136"/>
                    <a:pt x="741" y="1091"/>
                  </a:cubicBezTo>
                  <a:cubicBezTo>
                    <a:pt x="739" y="1061"/>
                    <a:pt x="750" y="1021"/>
                    <a:pt x="765" y="999"/>
                  </a:cubicBezTo>
                  <a:cubicBezTo>
                    <a:pt x="800" y="949"/>
                    <a:pt x="798" y="917"/>
                    <a:pt x="760" y="843"/>
                  </a:cubicBezTo>
                  <a:cubicBezTo>
                    <a:pt x="715" y="760"/>
                    <a:pt x="718" y="715"/>
                    <a:pt x="773" y="693"/>
                  </a:cubicBezTo>
                  <a:cubicBezTo>
                    <a:pt x="814" y="674"/>
                    <a:pt x="931" y="560"/>
                    <a:pt x="1038" y="432"/>
                  </a:cubicBezTo>
                  <a:cubicBezTo>
                    <a:pt x="1069" y="395"/>
                    <a:pt x="1098" y="339"/>
                    <a:pt x="1104" y="304"/>
                  </a:cubicBezTo>
                  <a:cubicBezTo>
                    <a:pt x="1117" y="229"/>
                    <a:pt x="1155" y="149"/>
                    <a:pt x="1186" y="131"/>
                  </a:cubicBezTo>
                  <a:cubicBezTo>
                    <a:pt x="1198" y="123"/>
                    <a:pt x="1208" y="106"/>
                    <a:pt x="1208" y="90"/>
                  </a:cubicBezTo>
                  <a:cubicBezTo>
                    <a:pt x="1208" y="74"/>
                    <a:pt x="1218" y="48"/>
                    <a:pt x="1230" y="31"/>
                  </a:cubicBezTo>
                  <a:cubicBezTo>
                    <a:pt x="1253" y="0"/>
                    <a:pt x="1254" y="2"/>
                    <a:pt x="1270" y="48"/>
                  </a:cubicBezTo>
                  <a:cubicBezTo>
                    <a:pt x="1299" y="128"/>
                    <a:pt x="1312" y="143"/>
                    <a:pt x="1389" y="184"/>
                  </a:cubicBezTo>
                  <a:cubicBezTo>
                    <a:pt x="1450" y="216"/>
                    <a:pt x="1478" y="250"/>
                    <a:pt x="1554" y="375"/>
                  </a:cubicBezTo>
                  <a:lnTo>
                    <a:pt x="1645" y="523"/>
                  </a:lnTo>
                  <a:lnTo>
                    <a:pt x="1610" y="674"/>
                  </a:lnTo>
                  <a:lnTo>
                    <a:pt x="1576" y="823"/>
                  </a:lnTo>
                  <a:lnTo>
                    <a:pt x="1611" y="893"/>
                  </a:lnTo>
                  <a:cubicBezTo>
                    <a:pt x="1643" y="962"/>
                    <a:pt x="1643" y="968"/>
                    <a:pt x="1621" y="1063"/>
                  </a:cubicBezTo>
                  <a:lnTo>
                    <a:pt x="1595" y="1160"/>
                  </a:lnTo>
                  <a:lnTo>
                    <a:pt x="1643" y="1200"/>
                  </a:lnTo>
                  <a:cubicBezTo>
                    <a:pt x="1669" y="1221"/>
                    <a:pt x="1696" y="1240"/>
                    <a:pt x="1701" y="1240"/>
                  </a:cubicBezTo>
                  <a:cubicBezTo>
                    <a:pt x="1707" y="1240"/>
                    <a:pt x="1733" y="1258"/>
                    <a:pt x="1757" y="1280"/>
                  </a:cubicBezTo>
                  <a:cubicBezTo>
                    <a:pt x="1794" y="1315"/>
                    <a:pt x="1800" y="1333"/>
                    <a:pt x="1800" y="1413"/>
                  </a:cubicBezTo>
                  <a:cubicBezTo>
                    <a:pt x="1802" y="1463"/>
                    <a:pt x="1811" y="1522"/>
                    <a:pt x="1824" y="1544"/>
                  </a:cubicBezTo>
                  <a:cubicBezTo>
                    <a:pt x="1837" y="1565"/>
                    <a:pt x="1848" y="1621"/>
                    <a:pt x="1848" y="1666"/>
                  </a:cubicBezTo>
                  <a:lnTo>
                    <a:pt x="1848" y="1747"/>
                  </a:lnTo>
                  <a:lnTo>
                    <a:pt x="1789" y="1757"/>
                  </a:lnTo>
                  <a:cubicBezTo>
                    <a:pt x="1696" y="1773"/>
                    <a:pt x="1632" y="1770"/>
                    <a:pt x="1613" y="1749"/>
                  </a:cubicBezTo>
                  <a:cubicBezTo>
                    <a:pt x="1584" y="1722"/>
                    <a:pt x="1480" y="1959"/>
                    <a:pt x="1480" y="2050"/>
                  </a:cubicBezTo>
                  <a:cubicBezTo>
                    <a:pt x="1480" y="2088"/>
                    <a:pt x="1477" y="2120"/>
                    <a:pt x="1472" y="2120"/>
                  </a:cubicBezTo>
                  <a:cubicBezTo>
                    <a:pt x="1467" y="2120"/>
                    <a:pt x="1442" y="2109"/>
                    <a:pt x="1414" y="2095"/>
                  </a:cubicBezTo>
                  <a:cubicBezTo>
                    <a:pt x="1370" y="2072"/>
                    <a:pt x="1365" y="2072"/>
                    <a:pt x="1314" y="2112"/>
                  </a:cubicBezTo>
                  <a:lnTo>
                    <a:pt x="1261" y="2152"/>
                  </a:lnTo>
                  <a:lnTo>
                    <a:pt x="1238" y="2119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Смоленская область">
              <a:extLst>
                <a:ext uri="{FF2B5EF4-FFF2-40B4-BE49-F238E27FC236}">
                  <a16:creationId xmlns:a16="http://schemas.microsoft.com/office/drawing/2014/main" xmlns="" id="{D2FCCFCE-425F-45D4-9154-C8C05E284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875" y="4812955"/>
              <a:ext cx="581025" cy="457469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Ставропольский край">
              <a:extLst>
                <a:ext uri="{FF2B5EF4-FFF2-40B4-BE49-F238E27FC236}">
                  <a16:creationId xmlns:a16="http://schemas.microsoft.com/office/drawing/2014/main" xmlns="" id="{EF4D7790-D0A3-4606-82ED-9A3176494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825" y="7338566"/>
              <a:ext cx="552450" cy="705265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Тамбовская область">
              <a:extLst>
                <a:ext uri="{FF2B5EF4-FFF2-40B4-BE49-F238E27FC236}">
                  <a16:creationId xmlns:a16="http://schemas.microsoft.com/office/drawing/2014/main" xmlns="" id="{C0DBC972-C6EB-40BB-A82B-58AC84101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5994750"/>
              <a:ext cx="381000" cy="428877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Тверская область">
              <a:extLst>
                <a:ext uri="{FF2B5EF4-FFF2-40B4-BE49-F238E27FC236}">
                  <a16:creationId xmlns:a16="http://schemas.microsoft.com/office/drawing/2014/main" xmlns="" id="{27A2DF74-A23F-4CE1-8E25-74E5DC0C2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4612813"/>
              <a:ext cx="914400" cy="619489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Томская область">
              <a:extLst>
                <a:ext uri="{FF2B5EF4-FFF2-40B4-BE49-F238E27FC236}">
                  <a16:creationId xmlns:a16="http://schemas.microsoft.com/office/drawing/2014/main" xmlns="" id="{A2ECAE46-5DA0-439C-B622-234CBC03A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350" y="6461750"/>
              <a:ext cx="1600200" cy="1153203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Тульская область">
              <a:extLst>
                <a:ext uri="{FF2B5EF4-FFF2-40B4-BE49-F238E27FC236}">
                  <a16:creationId xmlns:a16="http://schemas.microsoft.com/office/drawing/2014/main" xmlns="" id="{E65784E0-E17B-4810-8278-568E28DEF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0" y="5489628"/>
              <a:ext cx="323850" cy="362163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Тюменская область">
              <a:extLst>
                <a:ext uri="{FF2B5EF4-FFF2-40B4-BE49-F238E27FC236}">
                  <a16:creationId xmlns:a16="http://schemas.microsoft.com/office/drawing/2014/main" xmlns="" id="{F5D9BA73-9F15-4138-9976-CB8E36C10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100" y="6404566"/>
              <a:ext cx="1219200" cy="1000714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Республика Удмуртия">
              <a:extLst>
                <a:ext uri="{FF2B5EF4-FFF2-40B4-BE49-F238E27FC236}">
                  <a16:creationId xmlns:a16="http://schemas.microsoft.com/office/drawing/2014/main" xmlns="" id="{A830EAE3-ABC3-4362-9565-597A81478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5947097"/>
              <a:ext cx="466725" cy="552775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Ульяновская область">
              <a:extLst>
                <a:ext uri="{FF2B5EF4-FFF2-40B4-BE49-F238E27FC236}">
                  <a16:creationId xmlns:a16="http://schemas.microsoft.com/office/drawing/2014/main" xmlns="" id="{FC4A1A7C-826E-4186-930F-0EB5E9BF9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225" y="6280669"/>
              <a:ext cx="571500" cy="438408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Хабаровский край">
              <a:extLst>
                <a:ext uri="{FF2B5EF4-FFF2-40B4-BE49-F238E27FC236}">
                  <a16:creationId xmlns:a16="http://schemas.microsoft.com/office/drawing/2014/main" xmlns="" id="{B552135B-8446-4413-AE65-8F0551082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8700" y="4145813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ХМАО">
              <a:extLst>
                <a:ext uri="{FF2B5EF4-FFF2-40B4-BE49-F238E27FC236}">
                  <a16:creationId xmlns:a16="http://schemas.microsoft.com/office/drawing/2014/main" xmlns="" id="{AACE840D-610B-4300-82E9-92E79F288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5" y="5003567"/>
              <a:ext cx="2571750" cy="1820346"/>
            </a:xfrm>
            <a:custGeom>
              <a:avLst/>
              <a:gdLst/>
              <a:ahLst/>
              <a:cxnLst>
                <a:cxn ang="0">
                  <a:pos x="1906" y="2888"/>
                </a:cxn>
                <a:cxn ang="0">
                  <a:pos x="1687" y="2504"/>
                </a:cxn>
                <a:cxn ang="0">
                  <a:pos x="1308" y="2327"/>
                </a:cxn>
                <a:cxn ang="0">
                  <a:pos x="730" y="2631"/>
                </a:cxn>
                <a:cxn ang="0">
                  <a:pos x="546" y="2427"/>
                </a:cxn>
                <a:cxn ang="0">
                  <a:pos x="458" y="2282"/>
                </a:cxn>
                <a:cxn ang="0">
                  <a:pos x="372" y="1946"/>
                </a:cxn>
                <a:cxn ang="0">
                  <a:pos x="370" y="1733"/>
                </a:cxn>
                <a:cxn ang="0">
                  <a:pos x="304" y="1413"/>
                </a:cxn>
                <a:cxn ang="0">
                  <a:pos x="39" y="1122"/>
                </a:cxn>
                <a:cxn ang="0">
                  <a:pos x="328" y="443"/>
                </a:cxn>
                <a:cxn ang="0">
                  <a:pos x="456" y="195"/>
                </a:cxn>
                <a:cxn ang="0">
                  <a:pos x="724" y="82"/>
                </a:cxn>
                <a:cxn ang="0">
                  <a:pos x="914" y="101"/>
                </a:cxn>
                <a:cxn ang="0">
                  <a:pos x="815" y="384"/>
                </a:cxn>
                <a:cxn ang="0">
                  <a:pos x="928" y="538"/>
                </a:cxn>
                <a:cxn ang="0">
                  <a:pos x="1356" y="615"/>
                </a:cxn>
                <a:cxn ang="0">
                  <a:pos x="1512" y="835"/>
                </a:cxn>
                <a:cxn ang="0">
                  <a:pos x="1708" y="847"/>
                </a:cxn>
                <a:cxn ang="0">
                  <a:pos x="1903" y="875"/>
                </a:cxn>
                <a:cxn ang="0">
                  <a:pos x="2058" y="1235"/>
                </a:cxn>
                <a:cxn ang="0">
                  <a:pos x="2223" y="1360"/>
                </a:cxn>
                <a:cxn ang="0">
                  <a:pos x="2684" y="1557"/>
                </a:cxn>
                <a:cxn ang="0">
                  <a:pos x="2936" y="1704"/>
                </a:cxn>
                <a:cxn ang="0">
                  <a:pos x="3357" y="1824"/>
                </a:cxn>
                <a:cxn ang="0">
                  <a:pos x="3631" y="1773"/>
                </a:cxn>
                <a:cxn ang="0">
                  <a:pos x="3960" y="1928"/>
                </a:cxn>
                <a:cxn ang="0">
                  <a:pos x="4100" y="2053"/>
                </a:cxn>
                <a:cxn ang="0">
                  <a:pos x="4311" y="2355"/>
                </a:cxn>
                <a:cxn ang="0">
                  <a:pos x="3992" y="2480"/>
                </a:cxn>
                <a:cxn ang="0">
                  <a:pos x="3799" y="2523"/>
                </a:cxn>
                <a:cxn ang="0">
                  <a:pos x="3559" y="2538"/>
                </a:cxn>
                <a:cxn ang="0">
                  <a:pos x="3183" y="2456"/>
                </a:cxn>
                <a:cxn ang="0">
                  <a:pos x="2789" y="2397"/>
                </a:cxn>
                <a:cxn ang="0">
                  <a:pos x="2546" y="2816"/>
                </a:cxn>
                <a:cxn ang="0">
                  <a:pos x="2258" y="3055"/>
                </a:cxn>
              </a:cxnLst>
              <a:rect l="0" t="0" r="r" b="b"/>
              <a:pathLst>
                <a:path w="4316" h="3055">
                  <a:moveTo>
                    <a:pt x="2096" y="3003"/>
                  </a:moveTo>
                  <a:cubicBezTo>
                    <a:pt x="1954" y="2951"/>
                    <a:pt x="1906" y="2922"/>
                    <a:pt x="1906" y="2888"/>
                  </a:cubicBezTo>
                  <a:cubicBezTo>
                    <a:pt x="1906" y="2879"/>
                    <a:pt x="1856" y="2787"/>
                    <a:pt x="1796" y="2687"/>
                  </a:cubicBezTo>
                  <a:lnTo>
                    <a:pt x="1687" y="2504"/>
                  </a:lnTo>
                  <a:lnTo>
                    <a:pt x="1506" y="2400"/>
                  </a:lnTo>
                  <a:cubicBezTo>
                    <a:pt x="1340" y="2306"/>
                    <a:pt x="1324" y="2299"/>
                    <a:pt x="1308" y="2327"/>
                  </a:cubicBezTo>
                  <a:cubicBezTo>
                    <a:pt x="1231" y="2456"/>
                    <a:pt x="1128" y="2522"/>
                    <a:pt x="932" y="2568"/>
                  </a:cubicBezTo>
                  <a:cubicBezTo>
                    <a:pt x="847" y="2589"/>
                    <a:pt x="756" y="2618"/>
                    <a:pt x="730" y="2631"/>
                  </a:cubicBezTo>
                  <a:cubicBezTo>
                    <a:pt x="647" y="2674"/>
                    <a:pt x="615" y="2664"/>
                    <a:pt x="578" y="2584"/>
                  </a:cubicBezTo>
                  <a:cubicBezTo>
                    <a:pt x="559" y="2541"/>
                    <a:pt x="546" y="2480"/>
                    <a:pt x="546" y="2427"/>
                  </a:cubicBezTo>
                  <a:lnTo>
                    <a:pt x="546" y="2341"/>
                  </a:lnTo>
                  <a:lnTo>
                    <a:pt x="458" y="2282"/>
                  </a:lnTo>
                  <a:cubicBezTo>
                    <a:pt x="362" y="2218"/>
                    <a:pt x="359" y="2208"/>
                    <a:pt x="388" y="2085"/>
                  </a:cubicBezTo>
                  <a:cubicBezTo>
                    <a:pt x="404" y="2016"/>
                    <a:pt x="402" y="2000"/>
                    <a:pt x="372" y="1946"/>
                  </a:cubicBezTo>
                  <a:lnTo>
                    <a:pt x="336" y="1883"/>
                  </a:lnTo>
                  <a:lnTo>
                    <a:pt x="370" y="1733"/>
                  </a:lnTo>
                  <a:lnTo>
                    <a:pt x="405" y="1583"/>
                  </a:lnTo>
                  <a:lnTo>
                    <a:pt x="304" y="1413"/>
                  </a:lnTo>
                  <a:cubicBezTo>
                    <a:pt x="216" y="1263"/>
                    <a:pt x="196" y="1240"/>
                    <a:pt x="133" y="1211"/>
                  </a:cubicBezTo>
                  <a:cubicBezTo>
                    <a:pt x="80" y="1189"/>
                    <a:pt x="56" y="1167"/>
                    <a:pt x="39" y="1122"/>
                  </a:cubicBezTo>
                  <a:cubicBezTo>
                    <a:pt x="0" y="1031"/>
                    <a:pt x="8" y="967"/>
                    <a:pt x="87" y="768"/>
                  </a:cubicBezTo>
                  <a:cubicBezTo>
                    <a:pt x="162" y="579"/>
                    <a:pt x="178" y="557"/>
                    <a:pt x="328" y="443"/>
                  </a:cubicBezTo>
                  <a:cubicBezTo>
                    <a:pt x="378" y="405"/>
                    <a:pt x="386" y="389"/>
                    <a:pt x="386" y="335"/>
                  </a:cubicBezTo>
                  <a:cubicBezTo>
                    <a:pt x="386" y="280"/>
                    <a:pt x="397" y="258"/>
                    <a:pt x="456" y="195"/>
                  </a:cubicBezTo>
                  <a:cubicBezTo>
                    <a:pt x="524" y="125"/>
                    <a:pt x="530" y="122"/>
                    <a:pt x="567" y="143"/>
                  </a:cubicBezTo>
                  <a:cubicBezTo>
                    <a:pt x="605" y="162"/>
                    <a:pt x="615" y="159"/>
                    <a:pt x="724" y="82"/>
                  </a:cubicBezTo>
                  <a:cubicBezTo>
                    <a:pt x="788" y="37"/>
                    <a:pt x="856" y="0"/>
                    <a:pt x="877" y="0"/>
                  </a:cubicBezTo>
                  <a:cubicBezTo>
                    <a:pt x="912" y="0"/>
                    <a:pt x="914" y="7"/>
                    <a:pt x="914" y="101"/>
                  </a:cubicBezTo>
                  <a:cubicBezTo>
                    <a:pt x="914" y="184"/>
                    <a:pt x="904" y="219"/>
                    <a:pt x="864" y="293"/>
                  </a:cubicBezTo>
                  <a:lnTo>
                    <a:pt x="815" y="384"/>
                  </a:lnTo>
                  <a:lnTo>
                    <a:pt x="872" y="461"/>
                  </a:lnTo>
                  <a:lnTo>
                    <a:pt x="928" y="538"/>
                  </a:lnTo>
                  <a:lnTo>
                    <a:pt x="1101" y="559"/>
                  </a:lnTo>
                  <a:cubicBezTo>
                    <a:pt x="1208" y="571"/>
                    <a:pt x="1304" y="592"/>
                    <a:pt x="1356" y="615"/>
                  </a:cubicBezTo>
                  <a:cubicBezTo>
                    <a:pt x="1436" y="651"/>
                    <a:pt x="1437" y="653"/>
                    <a:pt x="1436" y="720"/>
                  </a:cubicBezTo>
                  <a:cubicBezTo>
                    <a:pt x="1434" y="787"/>
                    <a:pt x="1437" y="792"/>
                    <a:pt x="1512" y="835"/>
                  </a:cubicBezTo>
                  <a:lnTo>
                    <a:pt x="1591" y="882"/>
                  </a:lnTo>
                  <a:lnTo>
                    <a:pt x="1708" y="847"/>
                  </a:lnTo>
                  <a:lnTo>
                    <a:pt x="1826" y="811"/>
                  </a:lnTo>
                  <a:lnTo>
                    <a:pt x="1903" y="875"/>
                  </a:lnTo>
                  <a:cubicBezTo>
                    <a:pt x="1972" y="933"/>
                    <a:pt x="1980" y="946"/>
                    <a:pt x="1988" y="1026"/>
                  </a:cubicBezTo>
                  <a:cubicBezTo>
                    <a:pt x="1992" y="1080"/>
                    <a:pt x="2018" y="1157"/>
                    <a:pt x="2058" y="1235"/>
                  </a:cubicBezTo>
                  <a:lnTo>
                    <a:pt x="2120" y="1360"/>
                  </a:lnTo>
                  <a:lnTo>
                    <a:pt x="2223" y="1360"/>
                  </a:lnTo>
                  <a:cubicBezTo>
                    <a:pt x="2322" y="1360"/>
                    <a:pt x="2328" y="1362"/>
                    <a:pt x="2434" y="1447"/>
                  </a:cubicBezTo>
                  <a:cubicBezTo>
                    <a:pt x="2533" y="1525"/>
                    <a:pt x="2554" y="1535"/>
                    <a:pt x="2684" y="1557"/>
                  </a:cubicBezTo>
                  <a:lnTo>
                    <a:pt x="2824" y="1583"/>
                  </a:lnTo>
                  <a:lnTo>
                    <a:pt x="2936" y="1704"/>
                  </a:lnTo>
                  <a:lnTo>
                    <a:pt x="3048" y="1824"/>
                  </a:lnTo>
                  <a:lnTo>
                    <a:pt x="3357" y="1824"/>
                  </a:lnTo>
                  <a:lnTo>
                    <a:pt x="3540" y="1674"/>
                  </a:lnTo>
                  <a:lnTo>
                    <a:pt x="3631" y="1773"/>
                  </a:lnTo>
                  <a:cubicBezTo>
                    <a:pt x="3717" y="1866"/>
                    <a:pt x="3727" y="1872"/>
                    <a:pt x="3794" y="1872"/>
                  </a:cubicBezTo>
                  <a:cubicBezTo>
                    <a:pt x="3845" y="1872"/>
                    <a:pt x="3888" y="1887"/>
                    <a:pt x="3960" y="1928"/>
                  </a:cubicBezTo>
                  <a:cubicBezTo>
                    <a:pt x="4013" y="1960"/>
                    <a:pt x="4068" y="1992"/>
                    <a:pt x="4080" y="1999"/>
                  </a:cubicBezTo>
                  <a:cubicBezTo>
                    <a:pt x="4095" y="2007"/>
                    <a:pt x="4103" y="2027"/>
                    <a:pt x="4100" y="2053"/>
                  </a:cubicBezTo>
                  <a:cubicBezTo>
                    <a:pt x="4090" y="2131"/>
                    <a:pt x="4152" y="2235"/>
                    <a:pt x="4239" y="2290"/>
                  </a:cubicBezTo>
                  <a:cubicBezTo>
                    <a:pt x="4284" y="2317"/>
                    <a:pt x="4316" y="2347"/>
                    <a:pt x="4311" y="2355"/>
                  </a:cubicBezTo>
                  <a:cubicBezTo>
                    <a:pt x="4292" y="2384"/>
                    <a:pt x="4082" y="2512"/>
                    <a:pt x="4052" y="2512"/>
                  </a:cubicBezTo>
                  <a:cubicBezTo>
                    <a:pt x="4036" y="2512"/>
                    <a:pt x="4008" y="2498"/>
                    <a:pt x="3992" y="2480"/>
                  </a:cubicBezTo>
                  <a:cubicBezTo>
                    <a:pt x="3976" y="2463"/>
                    <a:pt x="3954" y="2448"/>
                    <a:pt x="3943" y="2448"/>
                  </a:cubicBezTo>
                  <a:cubicBezTo>
                    <a:pt x="3932" y="2448"/>
                    <a:pt x="3866" y="2482"/>
                    <a:pt x="3799" y="2523"/>
                  </a:cubicBezTo>
                  <a:lnTo>
                    <a:pt x="3677" y="2599"/>
                  </a:lnTo>
                  <a:lnTo>
                    <a:pt x="3559" y="2538"/>
                  </a:lnTo>
                  <a:cubicBezTo>
                    <a:pt x="3442" y="2477"/>
                    <a:pt x="3437" y="2477"/>
                    <a:pt x="3320" y="2487"/>
                  </a:cubicBezTo>
                  <a:cubicBezTo>
                    <a:pt x="3202" y="2498"/>
                    <a:pt x="3200" y="2498"/>
                    <a:pt x="3183" y="2456"/>
                  </a:cubicBezTo>
                  <a:cubicBezTo>
                    <a:pt x="3172" y="2434"/>
                    <a:pt x="3148" y="2411"/>
                    <a:pt x="3130" y="2408"/>
                  </a:cubicBezTo>
                  <a:cubicBezTo>
                    <a:pt x="3063" y="2395"/>
                    <a:pt x="2805" y="2386"/>
                    <a:pt x="2789" y="2397"/>
                  </a:cubicBezTo>
                  <a:cubicBezTo>
                    <a:pt x="2780" y="2403"/>
                    <a:pt x="2743" y="2485"/>
                    <a:pt x="2708" y="2578"/>
                  </a:cubicBezTo>
                  <a:cubicBezTo>
                    <a:pt x="2618" y="2816"/>
                    <a:pt x="2618" y="2816"/>
                    <a:pt x="2546" y="2816"/>
                  </a:cubicBezTo>
                  <a:cubicBezTo>
                    <a:pt x="2488" y="2816"/>
                    <a:pt x="2477" y="2824"/>
                    <a:pt x="2384" y="2935"/>
                  </a:cubicBezTo>
                  <a:cubicBezTo>
                    <a:pt x="2328" y="3002"/>
                    <a:pt x="2271" y="3055"/>
                    <a:pt x="2258" y="3055"/>
                  </a:cubicBezTo>
                  <a:cubicBezTo>
                    <a:pt x="2245" y="3055"/>
                    <a:pt x="2172" y="3031"/>
                    <a:pt x="2096" y="300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Чеченская республика">
              <a:extLst>
                <a:ext uri="{FF2B5EF4-FFF2-40B4-BE49-F238E27FC236}">
                  <a16:creationId xmlns:a16="http://schemas.microsoft.com/office/drawing/2014/main" xmlns="" id="{0D508AAF-C1D5-4683-B8D6-FF1028C80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75" y="8120075"/>
              <a:ext cx="304800" cy="219204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Республика Чувашия">
              <a:extLst>
                <a:ext uri="{FF2B5EF4-FFF2-40B4-BE49-F238E27FC236}">
                  <a16:creationId xmlns:a16="http://schemas.microsoft.com/office/drawing/2014/main" xmlns="" id="{74115AA5-CE60-421A-AEA0-A73F2B0B6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0" y="6004281"/>
              <a:ext cx="285750" cy="295449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Чукотский автономный округ">
              <a:extLst>
                <a:ext uri="{FF2B5EF4-FFF2-40B4-BE49-F238E27FC236}">
                  <a16:creationId xmlns:a16="http://schemas.microsoft.com/office/drawing/2014/main" xmlns="" id="{68CED0D0-85A3-4F42-847D-588564567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6350" y="0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Ямало-Ненецкий автономный округ">
              <a:extLst>
                <a:ext uri="{FF2B5EF4-FFF2-40B4-BE49-F238E27FC236}">
                  <a16:creationId xmlns:a16="http://schemas.microsoft.com/office/drawing/2014/main" xmlns="" id="{75C30CDE-C7AB-4D84-A87B-9A4EB2237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675" y="3688344"/>
              <a:ext cx="2105025" cy="2497019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Ярославская область">
              <a:extLst>
                <a:ext uri="{FF2B5EF4-FFF2-40B4-BE49-F238E27FC236}">
                  <a16:creationId xmlns:a16="http://schemas.microsoft.com/office/drawing/2014/main" xmlns="" id="{9ACB2C74-14DE-4561-91AD-768E63080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525" y="4936853"/>
              <a:ext cx="409575" cy="419347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Республика Крым">
              <a:extLst>
                <a:ext uri="{FF2B5EF4-FFF2-40B4-BE49-F238E27FC236}">
                  <a16:creationId xmlns:a16="http://schemas.microsoft.com/office/drawing/2014/main" xmlns="" id="{0D61193E-7308-4DAA-95B0-7B2CA92BF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394450"/>
              <a:ext cx="428625" cy="590550"/>
            </a:xfrm>
            <a:custGeom>
              <a:avLst/>
              <a:gdLst>
                <a:gd name="T0" fmla="*/ 19 w 91"/>
                <a:gd name="T1" fmla="*/ 0 h 123"/>
                <a:gd name="T2" fmla="*/ 58 w 91"/>
                <a:gd name="T3" fmla="*/ 27 h 123"/>
                <a:gd name="T4" fmla="*/ 68 w 91"/>
                <a:gd name="T5" fmla="*/ 20 h 123"/>
                <a:gd name="T6" fmla="*/ 79 w 91"/>
                <a:gd name="T7" fmla="*/ 30 h 123"/>
                <a:gd name="T8" fmla="*/ 64 w 91"/>
                <a:gd name="T9" fmla="*/ 74 h 123"/>
                <a:gd name="T10" fmla="*/ 91 w 91"/>
                <a:gd name="T11" fmla="*/ 110 h 123"/>
                <a:gd name="T12" fmla="*/ 78 w 91"/>
                <a:gd name="T13" fmla="*/ 123 h 123"/>
                <a:gd name="T14" fmla="*/ 59 w 91"/>
                <a:gd name="T15" fmla="*/ 112 h 123"/>
                <a:gd name="T16" fmla="*/ 30 w 91"/>
                <a:gd name="T17" fmla="*/ 76 h 123"/>
                <a:gd name="T18" fmla="*/ 4 w 91"/>
                <a:gd name="T19" fmla="*/ 77 h 123"/>
                <a:gd name="T20" fmla="*/ 0 w 91"/>
                <a:gd name="T21" fmla="*/ 56 h 123"/>
                <a:gd name="T22" fmla="*/ 15 w 91"/>
                <a:gd name="T23" fmla="*/ 40 h 123"/>
                <a:gd name="T24" fmla="*/ 13 w 91"/>
                <a:gd name="T25" fmla="*/ 8 h 123"/>
                <a:gd name="T26" fmla="*/ 19 w 91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23">
                  <a:moveTo>
                    <a:pt x="19" y="0"/>
                  </a:moveTo>
                  <a:lnTo>
                    <a:pt x="58" y="27"/>
                  </a:lnTo>
                  <a:lnTo>
                    <a:pt x="68" y="20"/>
                  </a:lnTo>
                  <a:lnTo>
                    <a:pt x="79" y="30"/>
                  </a:lnTo>
                  <a:lnTo>
                    <a:pt x="64" y="74"/>
                  </a:lnTo>
                  <a:lnTo>
                    <a:pt x="91" y="110"/>
                  </a:lnTo>
                  <a:lnTo>
                    <a:pt x="78" y="123"/>
                  </a:lnTo>
                  <a:lnTo>
                    <a:pt x="59" y="112"/>
                  </a:lnTo>
                  <a:lnTo>
                    <a:pt x="30" y="76"/>
                  </a:lnTo>
                  <a:lnTo>
                    <a:pt x="4" y="77"/>
                  </a:lnTo>
                  <a:lnTo>
                    <a:pt x="0" y="56"/>
                  </a:lnTo>
                  <a:lnTo>
                    <a:pt x="15" y="40"/>
                  </a:lnTo>
                  <a:lnTo>
                    <a:pt x="13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CE6F1"/>
            </a:solidFill>
            <a:ln>
              <a:noFill/>
              <a:headEnd/>
              <a:tailEnd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8EE742-713A-4962-ABC0-BB05910B5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54" y="20743"/>
            <a:ext cx="11788843" cy="554294"/>
          </a:xfrm>
        </p:spPr>
        <p:txBody>
          <a:bodyPr>
            <a:noAutofit/>
          </a:bodyPr>
          <a:lstStyle/>
          <a:p>
            <a:r>
              <a:rPr lang="ru-RU" dirty="0" smtClean="0"/>
              <a:t>Основные инвестиционные проекты 2021-2022 гг.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CA818D6-D1E1-452C-8E36-1DD65BD0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4FD6594-3966-4816-B761-C76B78EDC1DC}" type="slidenum">
              <a:rPr lang="ru-RU">
                <a:solidFill>
                  <a:prstClr val="white"/>
                </a:solidFill>
                <a:latin typeface="Calibri" panose="020F0502020204030204"/>
              </a:rPr>
              <a:pPr defTabSz="457200"/>
              <a:t>11</a:t>
            </a:fld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00" name="Диаграмма 9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439818"/>
              </p:ext>
            </p:extLst>
          </p:nvPr>
        </p:nvGraphicFramePr>
        <p:xfrm>
          <a:off x="5548305" y="851694"/>
          <a:ext cx="4723140" cy="255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21BC4932-1A88-4CE7-8EB8-D6630DD4FC4B}"/>
              </a:ext>
            </a:extLst>
          </p:cNvPr>
          <p:cNvSpPr txBox="1"/>
          <p:nvPr/>
        </p:nvSpPr>
        <p:spPr>
          <a:xfrm>
            <a:off x="294418" y="667759"/>
            <a:ext cx="5091373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ru-RU" sz="1600" b="1" kern="0" dirty="0">
                <a:solidFill>
                  <a:srgbClr val="4472C4">
                    <a:lumMod val="50000"/>
                  </a:srgbClr>
                </a:solidFill>
              </a:rPr>
              <a:t>Крупнейшие </a:t>
            </a:r>
            <a:r>
              <a:rPr lang="ru-RU" sz="1600" b="1" kern="0" dirty="0" smtClean="0">
                <a:solidFill>
                  <a:srgbClr val="4472C4">
                    <a:lumMod val="50000"/>
                  </a:srgbClr>
                </a:solidFill>
              </a:rPr>
              <a:t>инвестиционные проекты</a:t>
            </a:r>
            <a:r>
              <a:rPr lang="ru-RU" sz="1600" b="1" kern="0" dirty="0">
                <a:solidFill>
                  <a:srgbClr val="4472C4">
                    <a:lumMod val="50000"/>
                  </a:srgbClr>
                </a:solidFill>
              </a:rPr>
              <a:t>, реализованные в 2021-2022 гг.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21BC4932-1A88-4CE7-8EB8-D6630DD4FC4B}"/>
              </a:ext>
            </a:extLst>
          </p:cNvPr>
          <p:cNvSpPr txBox="1"/>
          <p:nvPr/>
        </p:nvSpPr>
        <p:spPr>
          <a:xfrm>
            <a:off x="6469431" y="484955"/>
            <a:ext cx="5225330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ru-RU" sz="1400" b="1" kern="0" dirty="0" smtClean="0">
                <a:solidFill>
                  <a:srgbClr val="4472C4">
                    <a:lumMod val="50000"/>
                  </a:srgbClr>
                </a:solidFill>
              </a:rPr>
              <a:t>Видовая структура реализованных инвестиционных проектов по продуктам и регионам в 2021-2022 гг.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03" name="object 75"/>
          <p:cNvSpPr txBox="1"/>
          <p:nvPr/>
        </p:nvSpPr>
        <p:spPr>
          <a:xfrm>
            <a:off x="4429" y="1934346"/>
            <a:ext cx="3315221" cy="3103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00" b="1" dirty="0">
                <a:solidFill>
                  <a:srgbClr val="B07A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Псковская </a:t>
            </a:r>
            <a:r>
              <a:rPr lang="ru-RU" sz="1050" b="1" u="sng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000" b="1" dirty="0">
              <a:solidFill>
                <a:srgbClr val="B07A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*ООО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«Псковский завод «Титан-Полимер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»–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БОПЭТ-пленка (1 очередь)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b="1" dirty="0">
              <a:solidFill>
                <a:srgbClr val="B07A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 flipH="1">
            <a:off x="1021314" y="3212609"/>
            <a:ext cx="1147551" cy="97122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454488" y="2329854"/>
            <a:ext cx="4158262" cy="525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50" b="1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Тульская </a:t>
            </a:r>
            <a:r>
              <a:rPr lang="ru-RU" sz="1050" b="1" u="sng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050" b="1" u="sng" dirty="0">
              <a:solidFill>
                <a:srgbClr val="B07A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</a:pPr>
            <a:r>
              <a:rPr lang="ru-RU" sz="800" b="1" dirty="0">
                <a:solidFill>
                  <a:srgbClr val="B07A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Новомосковская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«Азот»–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</a:pP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«Щекиноазот» –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азотная кислота/аммиачная селитра</a:t>
            </a:r>
            <a:endParaRPr lang="ru-RU" sz="800" dirty="0">
              <a:solidFill>
                <a:srgbClr val="B07A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 flipH="1">
            <a:off x="885781" y="2857500"/>
            <a:ext cx="644950" cy="159135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3936106" y="5258363"/>
            <a:ext cx="4158262" cy="389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50" b="1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Тюменская </a:t>
            </a:r>
            <a:r>
              <a:rPr lang="ru-RU" sz="1050" b="1" u="sng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050" b="1" u="sng" dirty="0">
              <a:solidFill>
                <a:srgbClr val="B07A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</a:pPr>
            <a:r>
              <a:rPr lang="ru-RU" sz="800" b="1" dirty="0">
                <a:solidFill>
                  <a:srgbClr val="B07A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Запсибнефтехим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"–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малеиновый ангидрид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295854" y="1146411"/>
            <a:ext cx="4158262" cy="77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50" b="1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</a:t>
            </a:r>
            <a:r>
              <a:rPr lang="ru-RU" sz="1050" b="1" u="sng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050" b="1" u="sng" dirty="0">
              <a:solidFill>
                <a:srgbClr val="B07A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</a:pPr>
            <a:r>
              <a:rPr lang="ru-RU" sz="800" b="1" dirty="0">
                <a:solidFill>
                  <a:srgbClr val="B07A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"НПК порошковых красок "Пигмент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"–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порошковые краски, алкидные и модифицированные лаки, отвердители, судовые, антикоррозионные и специальные малотоннажные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ЛКМ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</a:pPr>
            <a:r>
              <a:rPr lang="ru-RU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Волховский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 АО «Апатит» –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аммофос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2140819" y="2791326"/>
            <a:ext cx="4116881" cy="389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50" b="1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</a:t>
            </a:r>
            <a:r>
              <a:rPr lang="ru-RU" sz="1050" b="1" u="sng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050" b="1" u="sng" dirty="0">
              <a:solidFill>
                <a:srgbClr val="B07A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</a:pPr>
            <a:r>
              <a:rPr lang="ru-RU" sz="800" b="1" dirty="0">
                <a:solidFill>
                  <a:srgbClr val="B07A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Дугалак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»–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полиэфирные ненасыщенные смолы 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полуфабрикатные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лаки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</p:txBody>
      </p:sp>
      <p:sp>
        <p:nvSpPr>
          <p:cNvPr id="110" name="object 75"/>
          <p:cNvSpPr txBox="1"/>
          <p:nvPr/>
        </p:nvSpPr>
        <p:spPr>
          <a:xfrm>
            <a:off x="424326" y="5537475"/>
            <a:ext cx="1957882" cy="3103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00" b="1" dirty="0">
                <a:solidFill>
                  <a:srgbClr val="B07A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Новгородская </a:t>
            </a:r>
            <a:r>
              <a:rPr lang="ru-RU" sz="1050" b="1" u="sng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000" b="1" dirty="0">
              <a:solidFill>
                <a:srgbClr val="B07A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ПАО «Акрон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»–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кальциевая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селитра-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b="1" dirty="0">
              <a:solidFill>
                <a:srgbClr val="B07A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object 75"/>
          <p:cNvSpPr txBox="1"/>
          <p:nvPr/>
        </p:nvSpPr>
        <p:spPr>
          <a:xfrm>
            <a:off x="1212864" y="5066576"/>
            <a:ext cx="1939973" cy="3103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00" b="1" dirty="0">
                <a:solidFill>
                  <a:srgbClr val="B07A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Вологодская </a:t>
            </a:r>
            <a:r>
              <a:rPr lang="ru-RU" sz="1050" b="1" u="sng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000" b="1" dirty="0">
              <a:solidFill>
                <a:srgbClr val="B07A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АО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«Апатит»–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серная кислота –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</a:p>
        </p:txBody>
      </p:sp>
      <p:sp>
        <p:nvSpPr>
          <p:cNvPr id="112" name="object 75"/>
          <p:cNvSpPr txBox="1"/>
          <p:nvPr/>
        </p:nvSpPr>
        <p:spPr>
          <a:xfrm>
            <a:off x="136107" y="5961822"/>
            <a:ext cx="2071282" cy="3103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00" b="1" dirty="0">
                <a:solidFill>
                  <a:srgbClr val="B07A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Калининградская </a:t>
            </a:r>
            <a:r>
              <a:rPr lang="ru-RU" sz="1050" b="1" u="sng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1000" b="1" dirty="0">
              <a:solidFill>
                <a:srgbClr val="B07A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ООО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«ГЕО НПК»–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NPK-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удобрения –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>
            <a:off x="464690" y="2291620"/>
            <a:ext cx="24925" cy="219087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1530731" y="2857500"/>
            <a:ext cx="99099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109897" y="2291620"/>
            <a:ext cx="34643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2182201" y="3212609"/>
            <a:ext cx="1221567" cy="1707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510993" y="1893579"/>
            <a:ext cx="19048" cy="238081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27778" y="1893579"/>
            <a:ext cx="19273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765125" y="4981274"/>
            <a:ext cx="439266" cy="38829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1208256" y="5391288"/>
            <a:ext cx="34643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78933" y="3671839"/>
            <a:ext cx="33893" cy="263752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95879" y="6296192"/>
            <a:ext cx="34643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2679957" y="4334694"/>
            <a:ext cx="2858771" cy="525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50" b="1" u="sng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Пермский край</a:t>
            </a:r>
          </a:p>
          <a:p>
            <a:pPr>
              <a:spcBef>
                <a:spcPts val="100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«Метафракс </a:t>
            </a:r>
            <a:r>
              <a:rPr lang="ru-RU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Кемикалс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»–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формалин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*ПАО «Метафракс </a:t>
            </a:r>
            <a:r>
              <a:rPr lang="ru-RU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Кемикалс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»–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аммиак-карбамид-меламин </a:t>
            </a:r>
            <a:endParaRPr lang="ru-RU" sz="800" dirty="0">
              <a:solidFill>
                <a:srgbClr val="B07A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2686905" y="5838010"/>
            <a:ext cx="3279603" cy="525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50" b="1" u="sng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Татарстан</a:t>
            </a:r>
            <a:endParaRPr lang="ru-RU" sz="1050" b="1" u="sng" dirty="0">
              <a:solidFill>
                <a:srgbClr val="B07A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</a:pP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</a:t>
            </a:r>
            <a:r>
              <a:rPr lang="ru-RU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Нижнекамскшина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»–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шины для </a:t>
            </a:r>
            <a:r>
              <a:rPr lang="ru-RU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квадроциклов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r>
              <a:rPr lang="ru-RU" sz="8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«Нижнекамскнефтехим» –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ДССК, термоэластопласты – </a:t>
            </a:r>
            <a:r>
              <a:rPr lang="ru-RU" sz="7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solidFill>
                <a:srgbClr val="B07A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object 75"/>
          <p:cNvSpPr txBox="1"/>
          <p:nvPr/>
        </p:nvSpPr>
        <p:spPr>
          <a:xfrm>
            <a:off x="1715049" y="3746132"/>
            <a:ext cx="2333358" cy="4334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00" b="1" dirty="0">
                <a:solidFill>
                  <a:srgbClr val="B07A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u="sng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Самарская область</a:t>
            </a:r>
            <a:endParaRPr lang="ru-RU" sz="1000" b="1" dirty="0">
              <a:solidFill>
                <a:srgbClr val="B07A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ООО «Самарский завод медицинских изделий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нитриловые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перчатки –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</a:p>
        </p:txBody>
      </p:sp>
      <p:cxnSp>
        <p:nvCxnSpPr>
          <p:cNvPr id="141" name="Прямая соединительная линия 140"/>
          <p:cNvCxnSpPr/>
          <p:nvPr/>
        </p:nvCxnSpPr>
        <p:spPr>
          <a:xfrm flipV="1">
            <a:off x="78763" y="3671839"/>
            <a:ext cx="176821" cy="1485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1179342" y="4661683"/>
            <a:ext cx="1571285" cy="133271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 flipH="1">
            <a:off x="1171748" y="4239301"/>
            <a:ext cx="563637" cy="55466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>
            <a:off x="1712674" y="4236156"/>
            <a:ext cx="407979" cy="22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>
            <a:off x="1833693" y="4521778"/>
            <a:ext cx="902418" cy="258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>
            <a:off x="2758122" y="4410117"/>
            <a:ext cx="1922" cy="50313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>
            <a:off x="2364549" y="4968704"/>
            <a:ext cx="1629724" cy="70959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>
            <a:off x="3980431" y="5660353"/>
            <a:ext cx="502432" cy="11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/>
          <p:nvPr/>
        </p:nvCxnSpPr>
        <p:spPr>
          <a:xfrm flipH="1">
            <a:off x="409288" y="4424898"/>
            <a:ext cx="191508" cy="11506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единительная линия 175"/>
          <p:cNvCxnSpPr/>
          <p:nvPr/>
        </p:nvCxnSpPr>
        <p:spPr>
          <a:xfrm>
            <a:off x="404282" y="5556669"/>
            <a:ext cx="34643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494562"/>
              </p:ext>
            </p:extLst>
          </p:nvPr>
        </p:nvGraphicFramePr>
        <p:xfrm>
          <a:off x="10368605" y="1172529"/>
          <a:ext cx="1720635" cy="1799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4750"/>
                <a:gridCol w="545885"/>
              </a:tblGrid>
              <a:tr h="1802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802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Респ. Татарстан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802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802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 обл.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918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Башкортостан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802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Саратовская обл.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802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Кемеровская обл.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802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Тульская обл.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802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(20)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802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(27)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94296" y="648339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Инвестпроекты</a:t>
            </a:r>
            <a:r>
              <a:rPr lang="ru-RU" sz="1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1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завершены до конца 2022 гг.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25580" y="3647866"/>
            <a:ext cx="6096000" cy="6093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ru-RU" sz="1400" b="1" kern="0" dirty="0">
                <a:solidFill>
                  <a:srgbClr val="4472C4">
                    <a:lumMod val="50000"/>
                  </a:srgbClr>
                </a:solidFill>
              </a:rPr>
              <a:t>Распределение инвестиций в производство продукции химического комплекса по федеральным округам  </a:t>
            </a:r>
            <a:r>
              <a:rPr lang="ru-RU" sz="1400" b="1" kern="0" dirty="0" smtClean="0">
                <a:solidFill>
                  <a:srgbClr val="4472C4">
                    <a:lumMod val="50000"/>
                  </a:srgbClr>
                </a:solidFill>
              </a:rPr>
              <a:t>за январь-июнь 2021-2022, </a:t>
            </a:r>
            <a:r>
              <a:rPr lang="ru-RU" sz="1400" b="1" kern="0" dirty="0">
                <a:solidFill>
                  <a:srgbClr val="4472C4">
                    <a:lumMod val="50000"/>
                  </a:srgbClr>
                </a:solidFill>
              </a:rPr>
              <a:t>в млрд </a:t>
            </a:r>
            <a:r>
              <a:rPr lang="ru-RU" sz="1400" b="1" kern="0" dirty="0" err="1">
                <a:solidFill>
                  <a:srgbClr val="4472C4">
                    <a:lumMod val="50000"/>
                  </a:srgbClr>
                </a:solidFill>
              </a:rPr>
              <a:t>руб</a:t>
            </a:r>
            <a:endParaRPr lang="ru-RU" sz="1400" b="1" kern="0" dirty="0">
              <a:solidFill>
                <a:srgbClr val="4472C4">
                  <a:lumMod val="50000"/>
                </a:srgbClr>
              </a:solidFill>
            </a:endParaRPr>
          </a:p>
        </p:txBody>
      </p:sp>
      <p:graphicFrame>
        <p:nvGraphicFramePr>
          <p:cNvPr id="136" name="Диаграмма 1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236226"/>
              </p:ext>
            </p:extLst>
          </p:nvPr>
        </p:nvGraphicFramePr>
        <p:xfrm>
          <a:off x="6723430" y="4159216"/>
          <a:ext cx="477768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085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586EEB99-61B3-467C-B0D3-944F02240E83}"/>
              </a:ext>
            </a:extLst>
          </p:cNvPr>
          <p:cNvGrpSpPr>
            <a:grpSpLocks noChangeAspect="1"/>
          </p:cNvGrpSpPr>
          <p:nvPr/>
        </p:nvGrpSpPr>
        <p:grpSpPr>
          <a:xfrm>
            <a:off x="-23976" y="1854257"/>
            <a:ext cx="7014404" cy="4066093"/>
            <a:chOff x="0" y="0"/>
            <a:chExt cx="15773400" cy="9082667"/>
          </a:xfrm>
        </p:grpSpPr>
        <p:sp>
          <p:nvSpPr>
            <p:cNvPr id="10" name="Камчатский край">
              <a:extLst>
                <a:ext uri="{FF2B5EF4-FFF2-40B4-BE49-F238E27FC236}">
                  <a16:creationId xmlns:a16="http://schemas.microsoft.com/office/drawing/2014/main" xmlns="" id="{F6D2070C-D4BC-48AB-8736-4B4EF027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7425" y="168691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Алтайский край">
              <a:extLst>
                <a:ext uri="{FF2B5EF4-FFF2-40B4-BE49-F238E27FC236}">
                  <a16:creationId xmlns:a16="http://schemas.microsoft.com/office/drawing/2014/main" xmlns="" id="{A7E06B02-65A5-4554-A827-B659094C2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650" y="7919933"/>
              <a:ext cx="1152525" cy="829163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Амурская область">
              <a:extLst>
                <a:ext uri="{FF2B5EF4-FFF2-40B4-BE49-F238E27FC236}">
                  <a16:creationId xmlns:a16="http://schemas.microsoft.com/office/drawing/2014/main" xmlns="" id="{F26C0B64-C384-4414-BCE0-4CD7D4E87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0950" y="6185363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Архангельская область">
              <a:extLst>
                <a:ext uri="{FF2B5EF4-FFF2-40B4-BE49-F238E27FC236}">
                  <a16:creationId xmlns:a16="http://schemas.microsoft.com/office/drawing/2014/main" xmlns="" id="{A336B050-2668-417C-BEA7-E4D258AC1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3812242"/>
              <a:ext cx="1504950" cy="1429591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Астраханская область">
              <a:extLst>
                <a:ext uri="{FF2B5EF4-FFF2-40B4-BE49-F238E27FC236}">
                  <a16:creationId xmlns:a16="http://schemas.microsoft.com/office/drawing/2014/main" xmlns="" id="{3D243F53-AB1E-469D-9E9A-4CCE3A1D4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0" y="7262321"/>
              <a:ext cx="400050" cy="695734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Белгородская область">
              <a:extLst>
                <a:ext uri="{FF2B5EF4-FFF2-40B4-BE49-F238E27FC236}">
                  <a16:creationId xmlns:a16="http://schemas.microsoft.com/office/drawing/2014/main" xmlns="" id="{65DCA8C6-5A36-4DC8-96C4-012068682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5956628"/>
              <a:ext cx="342900" cy="476530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Брянская область">
              <a:extLst>
                <a:ext uri="{FF2B5EF4-FFF2-40B4-BE49-F238E27FC236}">
                  <a16:creationId xmlns:a16="http://schemas.microsoft.com/office/drawing/2014/main" xmlns="" id="{895F53A4-0F9F-4D37-B1EB-1AE2D1931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0" y="5251363"/>
              <a:ext cx="466725" cy="390755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Владимирская область">
              <a:extLst>
                <a:ext uri="{FF2B5EF4-FFF2-40B4-BE49-F238E27FC236}">
                  <a16:creationId xmlns:a16="http://schemas.microsoft.com/office/drawing/2014/main" xmlns="" id="{D8CEE43D-ECA8-44D7-BF1B-DB51615B3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5" y="5308547"/>
              <a:ext cx="409575" cy="476530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Волгоградская область">
              <a:extLst>
                <a:ext uri="{FF2B5EF4-FFF2-40B4-BE49-F238E27FC236}">
                  <a16:creationId xmlns:a16="http://schemas.microsoft.com/office/drawing/2014/main" xmlns="" id="{3075B911-7131-455B-9607-05BBCEBAE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0" y="6518934"/>
              <a:ext cx="866775" cy="791040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Вологодская область">
              <a:extLst>
                <a:ext uri="{FF2B5EF4-FFF2-40B4-BE49-F238E27FC236}">
                  <a16:creationId xmlns:a16="http://schemas.microsoft.com/office/drawing/2014/main" xmlns="" id="{6FECF20F-1DE0-47E1-A303-0EC898B2C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150" y="4384078"/>
              <a:ext cx="1247775" cy="1000714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Воронежская область">
              <a:extLst>
                <a:ext uri="{FF2B5EF4-FFF2-40B4-BE49-F238E27FC236}">
                  <a16:creationId xmlns:a16="http://schemas.microsoft.com/office/drawing/2014/main" xmlns="" id="{5B945EE1-FBDF-436C-A69C-0A1BC299C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6051934"/>
              <a:ext cx="581025" cy="571836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Еврейская автономная область">
              <a:extLst>
                <a:ext uri="{FF2B5EF4-FFF2-40B4-BE49-F238E27FC236}">
                  <a16:creationId xmlns:a16="http://schemas.microsoft.com/office/drawing/2014/main" xmlns="" id="{E4940113-40FA-46B0-A636-3520BDAE0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8350" y="7281382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Забайкальский край">
              <a:extLst>
                <a:ext uri="{FF2B5EF4-FFF2-40B4-BE49-F238E27FC236}">
                  <a16:creationId xmlns:a16="http://schemas.microsoft.com/office/drawing/2014/main" xmlns="" id="{60440837-04C1-4AA9-B8B5-EF0C781BA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1775" y="6490342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Костромская область">
              <a:extLst>
                <a:ext uri="{FF2B5EF4-FFF2-40B4-BE49-F238E27FC236}">
                  <a16:creationId xmlns:a16="http://schemas.microsoft.com/office/drawing/2014/main" xmlns="" id="{099E8A20-8F5A-4561-B4AD-4B24B3E5A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50" y="5184649"/>
              <a:ext cx="866775" cy="438408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Иркутская область">
              <a:extLst>
                <a:ext uri="{FF2B5EF4-FFF2-40B4-BE49-F238E27FC236}">
                  <a16:creationId xmlns:a16="http://schemas.microsoft.com/office/drawing/2014/main" xmlns="" id="{32BA380B-EF24-480E-8282-EF7E481BF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700" y="5623057"/>
              <a:ext cx="2495550" cy="2840120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Кабардино-Балкарская республика">
              <a:extLst>
                <a:ext uri="{FF2B5EF4-FFF2-40B4-BE49-F238E27FC236}">
                  <a16:creationId xmlns:a16="http://schemas.microsoft.com/office/drawing/2014/main" xmlns="" id="{6E8D03CB-60EB-40A4-921D-21EF44DC5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00" y="7834157"/>
              <a:ext cx="323850" cy="209673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Калининградская область">
              <a:extLst>
                <a:ext uri="{FF2B5EF4-FFF2-40B4-BE49-F238E27FC236}">
                  <a16:creationId xmlns:a16="http://schemas.microsoft.com/office/drawing/2014/main" xmlns="" id="{A38DA875-EA68-4A06-AD1C-7435F46F8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75" y="3840834"/>
              <a:ext cx="285750" cy="276388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Калужская область">
              <a:extLst>
                <a:ext uri="{FF2B5EF4-FFF2-40B4-BE49-F238E27FC236}">
                  <a16:creationId xmlns:a16="http://schemas.microsoft.com/office/drawing/2014/main" xmlns="" id="{BF11F55E-8AB8-4705-B02A-816BC9E39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0" y="5251363"/>
              <a:ext cx="457200" cy="304979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Карачаево-Черкесская республика">
              <a:extLst>
                <a:ext uri="{FF2B5EF4-FFF2-40B4-BE49-F238E27FC236}">
                  <a16:creationId xmlns:a16="http://schemas.microsoft.com/office/drawing/2014/main" xmlns="" id="{B65B24A4-D6D9-4BC6-8A6C-EF78AD73E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0" y="7605423"/>
              <a:ext cx="276225" cy="266857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Кемеровская область">
              <a:extLst>
                <a:ext uri="{FF2B5EF4-FFF2-40B4-BE49-F238E27FC236}">
                  <a16:creationId xmlns:a16="http://schemas.microsoft.com/office/drawing/2014/main" xmlns="" id="{7BF6D174-5B2D-49B7-A933-0873440DD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050" y="7471994"/>
              <a:ext cx="552450" cy="943530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Кировская область">
              <a:extLst>
                <a:ext uri="{FF2B5EF4-FFF2-40B4-BE49-F238E27FC236}">
                  <a16:creationId xmlns:a16="http://schemas.microsoft.com/office/drawing/2014/main" xmlns="" id="{96C6D6E5-1E11-4D73-83B8-4C59B1947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675" y="5203710"/>
              <a:ext cx="1000125" cy="1086489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Ивановская область">
              <a:extLst>
                <a:ext uri="{FF2B5EF4-FFF2-40B4-BE49-F238E27FC236}">
                  <a16:creationId xmlns:a16="http://schemas.microsoft.com/office/drawing/2014/main" xmlns="" id="{CBF51ACE-5472-41C1-9120-5C7B2A4C2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825" y="5337139"/>
              <a:ext cx="466725" cy="324041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Краснодарский край">
              <a:extLst>
                <a:ext uri="{FF2B5EF4-FFF2-40B4-BE49-F238E27FC236}">
                  <a16:creationId xmlns:a16="http://schemas.microsoft.com/office/drawing/2014/main" xmlns="" id="{B746FBC1-8665-49F6-8C4A-D2AD2BF622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100" y="6890627"/>
              <a:ext cx="609600" cy="752918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Красноярский край">
              <a:extLst>
                <a:ext uri="{FF2B5EF4-FFF2-40B4-BE49-F238E27FC236}">
                  <a16:creationId xmlns:a16="http://schemas.microsoft.com/office/drawing/2014/main" xmlns="" id="{4DB47ABE-6D3E-49AE-9739-C39F45AEA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25" y="2668569"/>
              <a:ext cx="2562225" cy="5842261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Курганская область">
              <a:extLst>
                <a:ext uri="{FF2B5EF4-FFF2-40B4-BE49-F238E27FC236}">
                  <a16:creationId xmlns:a16="http://schemas.microsoft.com/office/drawing/2014/main" xmlns="" id="{923FCC85-A257-4BED-987A-17113DF5C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5" y="6871566"/>
              <a:ext cx="790575" cy="524183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Курская область">
              <a:extLst>
                <a:ext uri="{FF2B5EF4-FFF2-40B4-BE49-F238E27FC236}">
                  <a16:creationId xmlns:a16="http://schemas.microsoft.com/office/drawing/2014/main" xmlns="" id="{96A93950-4F7C-48C1-9749-843CD31AE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5661179"/>
              <a:ext cx="447675" cy="457469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Ленинградская область">
              <a:extLst>
                <a:ext uri="{FF2B5EF4-FFF2-40B4-BE49-F238E27FC236}">
                  <a16:creationId xmlns:a16="http://schemas.microsoft.com/office/drawing/2014/main" xmlns="" id="{91F00B39-3BFE-4C16-ABAB-DF62800F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3859895"/>
              <a:ext cx="876300" cy="771979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Липецкая область">
              <a:extLst>
                <a:ext uri="{FF2B5EF4-FFF2-40B4-BE49-F238E27FC236}">
                  <a16:creationId xmlns:a16="http://schemas.microsoft.com/office/drawing/2014/main" xmlns="" id="{F56DAF54-2C0A-4E38-BD6F-DA30A18DC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525" y="5832730"/>
              <a:ext cx="409575" cy="381224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Магаданская область">
              <a:extLst>
                <a:ext uri="{FF2B5EF4-FFF2-40B4-BE49-F238E27FC236}">
                  <a16:creationId xmlns:a16="http://schemas.microsoft.com/office/drawing/2014/main" xmlns="" id="{BB290396-C628-4D12-A262-DEB41D344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0175" y="2458896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г. Москва">
              <a:extLst>
                <a:ext uri="{FF2B5EF4-FFF2-40B4-BE49-F238E27FC236}">
                  <a16:creationId xmlns:a16="http://schemas.microsoft.com/office/drawing/2014/main" xmlns="" id="{E785B342-B8CB-47D3-9C44-D6DF4A69E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300" y="5337139"/>
              <a:ext cx="104775" cy="114367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Московская область">
              <a:extLst>
                <a:ext uri="{FF2B5EF4-FFF2-40B4-BE49-F238E27FC236}">
                  <a16:creationId xmlns:a16="http://schemas.microsoft.com/office/drawing/2014/main" xmlns="" id="{B6476113-BC9B-42F0-8C69-F0CA6754AD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8800" y="5117935"/>
              <a:ext cx="495300" cy="571836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Мурманская область">
              <a:extLst>
                <a:ext uri="{FF2B5EF4-FFF2-40B4-BE49-F238E27FC236}">
                  <a16:creationId xmlns:a16="http://schemas.microsoft.com/office/drawing/2014/main" xmlns="" id="{123EA70A-A80F-4148-AA55-8B7753E20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2725753"/>
              <a:ext cx="819150" cy="1067428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Ненецкий автономный округ">
              <a:extLst>
                <a:ext uri="{FF2B5EF4-FFF2-40B4-BE49-F238E27FC236}">
                  <a16:creationId xmlns:a16="http://schemas.microsoft.com/office/drawing/2014/main" xmlns="" id="{42800F1E-1BE6-4782-9660-C52C228D3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850" y="3650221"/>
              <a:ext cx="1800225" cy="1019775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Нижегородская область">
              <a:extLst>
                <a:ext uri="{FF2B5EF4-FFF2-40B4-BE49-F238E27FC236}">
                  <a16:creationId xmlns:a16="http://schemas.microsoft.com/office/drawing/2014/main" xmlns="" id="{D6178869-5698-4B63-935E-F1274DB38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0" y="5575404"/>
              <a:ext cx="885825" cy="571836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Новгородская область">
              <a:extLst>
                <a:ext uri="{FF2B5EF4-FFF2-40B4-BE49-F238E27FC236}">
                  <a16:creationId xmlns:a16="http://schemas.microsoft.com/office/drawing/2014/main" xmlns="" id="{8B027155-32F0-40AF-8792-20A1E921F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500" y="4298303"/>
              <a:ext cx="666750" cy="495591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Новосибирская область">
              <a:extLst>
                <a:ext uri="{FF2B5EF4-FFF2-40B4-BE49-F238E27FC236}">
                  <a16:creationId xmlns:a16="http://schemas.microsoft.com/office/drawing/2014/main" xmlns="" id="{1D393312-BE2D-4DC4-B32C-E1F45D376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7214668"/>
              <a:ext cx="1171575" cy="876816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Омская область">
              <a:extLst>
                <a:ext uri="{FF2B5EF4-FFF2-40B4-BE49-F238E27FC236}">
                  <a16:creationId xmlns:a16="http://schemas.microsoft.com/office/drawing/2014/main" xmlns="" id="{8DF53319-4341-419A-BA74-72E175ADA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6814382"/>
              <a:ext cx="723900" cy="1086489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Оренбургская область">
              <a:extLst>
                <a:ext uri="{FF2B5EF4-FFF2-40B4-BE49-F238E27FC236}">
                  <a16:creationId xmlns:a16="http://schemas.microsoft.com/office/drawing/2014/main" xmlns="" id="{2C43EC12-1728-46BA-8011-5E49D3E9B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6738138"/>
              <a:ext cx="1190625" cy="1181795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Орловская область">
              <a:extLst>
                <a:ext uri="{FF2B5EF4-FFF2-40B4-BE49-F238E27FC236}">
                  <a16:creationId xmlns:a16="http://schemas.microsoft.com/office/drawing/2014/main" xmlns="" id="{A1A37510-AC92-4F72-8456-B78703006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550" y="5556343"/>
              <a:ext cx="333375" cy="371694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Пензенская область">
              <a:extLst>
                <a:ext uri="{FF2B5EF4-FFF2-40B4-BE49-F238E27FC236}">
                  <a16:creationId xmlns:a16="http://schemas.microsoft.com/office/drawing/2014/main" xmlns="" id="{4F52798A-8A30-4056-9D24-98AE4E40A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225" y="6090056"/>
              <a:ext cx="457200" cy="514653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Пермский край">
              <a:extLst>
                <a:ext uri="{FF2B5EF4-FFF2-40B4-BE49-F238E27FC236}">
                  <a16:creationId xmlns:a16="http://schemas.microsoft.com/office/drawing/2014/main" xmlns="" id="{D1702FD2-1739-4FA2-A021-A6C9D518D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475" y="5499159"/>
              <a:ext cx="981075" cy="1153203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Приморский край">
              <a:extLst>
                <a:ext uri="{FF2B5EF4-FFF2-40B4-BE49-F238E27FC236}">
                  <a16:creationId xmlns:a16="http://schemas.microsoft.com/office/drawing/2014/main" xmlns="" id="{D13AD9CA-8A06-4D1D-9BDD-8BF9EC0F6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1275" y="6966872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Псковская область">
              <a:extLst>
                <a:ext uri="{FF2B5EF4-FFF2-40B4-BE49-F238E27FC236}">
                  <a16:creationId xmlns:a16="http://schemas.microsoft.com/office/drawing/2014/main" xmlns="" id="{8E0E3C39-1FE2-4350-8A31-E80DE3D41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0" y="4060037"/>
              <a:ext cx="466725" cy="733857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Республика Адыгея">
              <a:extLst>
                <a:ext uri="{FF2B5EF4-FFF2-40B4-BE49-F238E27FC236}">
                  <a16:creationId xmlns:a16="http://schemas.microsoft.com/office/drawing/2014/main" xmlns="" id="{AF66D64D-67C1-42D1-80FF-E4FA6829D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" y="7214668"/>
              <a:ext cx="200025" cy="352632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Республика Алтай">
              <a:extLst>
                <a:ext uri="{FF2B5EF4-FFF2-40B4-BE49-F238E27FC236}">
                  <a16:creationId xmlns:a16="http://schemas.microsoft.com/office/drawing/2014/main" xmlns="" id="{8E2F4F98-01AD-478F-A7E8-26B2B7AE0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650" y="8358341"/>
              <a:ext cx="752475" cy="724326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Республика Башкортостан">
              <a:extLst>
                <a:ext uri="{FF2B5EF4-FFF2-40B4-BE49-F238E27FC236}">
                  <a16:creationId xmlns:a16="http://schemas.microsoft.com/office/drawing/2014/main" xmlns="" id="{35CF6E3F-8DFE-4297-9E94-FC327F5B1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575" y="6461750"/>
              <a:ext cx="838200" cy="1105550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Республика Бурятия">
              <a:extLst>
                <a:ext uri="{FF2B5EF4-FFF2-40B4-BE49-F238E27FC236}">
                  <a16:creationId xmlns:a16="http://schemas.microsoft.com/office/drawing/2014/main" xmlns="" id="{BEC0582D-BAC2-411C-810F-8EB7E7C4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7325" y="6785791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Республика Дагестан">
              <a:extLst>
                <a:ext uri="{FF2B5EF4-FFF2-40B4-BE49-F238E27FC236}">
                  <a16:creationId xmlns:a16="http://schemas.microsoft.com/office/drawing/2014/main" xmlns="" id="{19E92D6A-7E21-4FEF-9442-300057D8A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" y="7919933"/>
              <a:ext cx="447675" cy="838693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Республика Ингушетия">
              <a:extLst>
                <a:ext uri="{FF2B5EF4-FFF2-40B4-BE49-F238E27FC236}">
                  <a16:creationId xmlns:a16="http://schemas.microsoft.com/office/drawing/2014/main" xmlns="" id="{9293EE5F-1924-4F8B-B259-6923ACBEE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75" y="8062892"/>
              <a:ext cx="238125" cy="181082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Республика Калмыкия">
              <a:extLst>
                <a:ext uri="{FF2B5EF4-FFF2-40B4-BE49-F238E27FC236}">
                  <a16:creationId xmlns:a16="http://schemas.microsoft.com/office/drawing/2014/main" xmlns="" id="{AAADE945-38EE-4EE1-89EE-520C8D627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" y="7233729"/>
              <a:ext cx="771525" cy="791040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Республика Карелия">
              <a:extLst>
                <a:ext uri="{FF2B5EF4-FFF2-40B4-BE49-F238E27FC236}">
                  <a16:creationId xmlns:a16="http://schemas.microsoft.com/office/drawing/2014/main" xmlns="" id="{506AE162-677B-44B2-958A-6D7782CB7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75" y="3145099"/>
              <a:ext cx="1095375" cy="1286632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Республика Коми">
              <a:extLst>
                <a:ext uri="{FF2B5EF4-FFF2-40B4-BE49-F238E27FC236}">
                  <a16:creationId xmlns:a16="http://schemas.microsoft.com/office/drawing/2014/main" xmlns="" id="{ECF8A25C-AFAB-4277-8955-56AF2F7D1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326894"/>
              <a:ext cx="2286000" cy="1324754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Республика Марий Эл">
              <a:extLst>
                <a:ext uri="{FF2B5EF4-FFF2-40B4-BE49-F238E27FC236}">
                  <a16:creationId xmlns:a16="http://schemas.microsoft.com/office/drawing/2014/main" xmlns="" id="{2615C27B-A36D-4AA1-A79B-D458316E7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5842261"/>
              <a:ext cx="466725" cy="324041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Республика Мордовия">
              <a:extLst>
                <a:ext uri="{FF2B5EF4-FFF2-40B4-BE49-F238E27FC236}">
                  <a16:creationId xmlns:a16="http://schemas.microsoft.com/office/drawing/2014/main" xmlns="" id="{EF340859-3B56-4864-8D7F-5D88D1A47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5908975"/>
              <a:ext cx="523875" cy="400285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Республика Саха (Якутия)">
              <a:extLst>
                <a:ext uri="{FF2B5EF4-FFF2-40B4-BE49-F238E27FC236}">
                  <a16:creationId xmlns:a16="http://schemas.microsoft.com/office/drawing/2014/main" xmlns="" id="{0E1670F9-FDBB-4CC0-A9B8-7C83340B6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00" y="1944243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Северная Осетия-Алания">
              <a:extLst>
                <a:ext uri="{FF2B5EF4-FFF2-40B4-BE49-F238E27FC236}">
                  <a16:creationId xmlns:a16="http://schemas.microsoft.com/office/drawing/2014/main" xmlns="" id="{F3DA5BC5-FF14-4EEA-84BC-04323750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825" y="8043831"/>
              <a:ext cx="190500" cy="142959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Республика Татарстан">
              <a:extLst>
                <a:ext uri="{FF2B5EF4-FFF2-40B4-BE49-F238E27FC236}">
                  <a16:creationId xmlns:a16="http://schemas.microsoft.com/office/drawing/2014/main" xmlns="" id="{20AA7759-A216-40C2-954D-164388522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025" y="6137709"/>
              <a:ext cx="828675" cy="676673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Республика Тыва">
              <a:extLst>
                <a:ext uri="{FF2B5EF4-FFF2-40B4-BE49-F238E27FC236}">
                  <a16:creationId xmlns:a16="http://schemas.microsoft.com/office/drawing/2014/main" xmlns="" id="{25090375-1B70-4C4B-BDA3-35AB0D852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400" y="8072422"/>
              <a:ext cx="1333500" cy="829163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Республика Хакасия">
              <a:extLst>
                <a:ext uri="{FF2B5EF4-FFF2-40B4-BE49-F238E27FC236}">
                  <a16:creationId xmlns:a16="http://schemas.microsoft.com/office/drawing/2014/main" xmlns="" id="{B96C890F-D302-4626-AF98-B6CFE04A0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0" y="7757912"/>
              <a:ext cx="514350" cy="857754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Ростовская область">
              <a:extLst>
                <a:ext uri="{FF2B5EF4-FFF2-40B4-BE49-F238E27FC236}">
                  <a16:creationId xmlns:a16="http://schemas.microsoft.com/office/drawing/2014/main" xmlns="" id="{189BB392-5967-4A12-8676-C545141DA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00" y="6585648"/>
              <a:ext cx="771525" cy="886346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Рязанская область">
              <a:extLst>
                <a:ext uri="{FF2B5EF4-FFF2-40B4-BE49-F238E27FC236}">
                  <a16:creationId xmlns:a16="http://schemas.microsoft.com/office/drawing/2014/main" xmlns="" id="{4BDBE1FD-B708-4439-851B-3FE0580F7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425" y="5670710"/>
              <a:ext cx="523875" cy="381224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Самарская область">
              <a:extLst>
                <a:ext uri="{FF2B5EF4-FFF2-40B4-BE49-F238E27FC236}">
                  <a16:creationId xmlns:a16="http://schemas.microsoft.com/office/drawing/2014/main" xmlns="" id="{8A2A549F-3317-43BD-BDFE-1F8B44966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200" y="6576117"/>
              <a:ext cx="600075" cy="495591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г. Санкт-Петербург">
              <a:extLst>
                <a:ext uri="{FF2B5EF4-FFF2-40B4-BE49-F238E27FC236}">
                  <a16:creationId xmlns:a16="http://schemas.microsoft.com/office/drawing/2014/main" xmlns="" id="{1FCE1A04-2BD7-4201-AB1A-7621F785D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925" y="4060037"/>
              <a:ext cx="180975" cy="114367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Саратовская область">
              <a:extLst>
                <a:ext uri="{FF2B5EF4-FFF2-40B4-BE49-F238E27FC236}">
                  <a16:creationId xmlns:a16="http://schemas.microsoft.com/office/drawing/2014/main" xmlns="" id="{394E1D5D-9766-4F08-B678-6E4F35DB0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150" y="6385505"/>
              <a:ext cx="923925" cy="867285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Сахалинская область">
              <a:extLst>
                <a:ext uri="{FF2B5EF4-FFF2-40B4-BE49-F238E27FC236}">
                  <a16:creationId xmlns:a16="http://schemas.microsoft.com/office/drawing/2014/main" xmlns="" id="{361385CB-60A6-4778-980F-91E04875D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1275" y="5594465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Свердловская область">
              <a:extLst>
                <a:ext uri="{FF2B5EF4-FFF2-40B4-BE49-F238E27FC236}">
                  <a16:creationId xmlns:a16="http://schemas.microsoft.com/office/drawing/2014/main" xmlns="" id="{4088B775-F457-4F47-8873-8B34014B8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5642118"/>
              <a:ext cx="1095375" cy="1277101"/>
            </a:xfrm>
            <a:custGeom>
              <a:avLst/>
              <a:gdLst/>
              <a:ahLst/>
              <a:cxnLst>
                <a:cxn ang="0">
                  <a:pos x="1238" y="2119"/>
                </a:cxn>
                <a:cxn ang="0">
                  <a:pos x="992" y="2024"/>
                </a:cxn>
                <a:cxn ang="0">
                  <a:pos x="894" y="2058"/>
                </a:cxn>
                <a:cxn ang="0">
                  <a:pos x="830" y="2093"/>
                </a:cxn>
                <a:cxn ang="0">
                  <a:pos x="768" y="2050"/>
                </a:cxn>
                <a:cxn ang="0">
                  <a:pos x="686" y="2008"/>
                </a:cxn>
                <a:cxn ang="0">
                  <a:pos x="429" y="1901"/>
                </a:cxn>
                <a:cxn ang="0">
                  <a:pos x="376" y="1848"/>
                </a:cxn>
                <a:cxn ang="0">
                  <a:pos x="282" y="1823"/>
                </a:cxn>
                <a:cxn ang="0">
                  <a:pos x="221" y="1850"/>
                </a:cxn>
                <a:cxn ang="0">
                  <a:pos x="115" y="1792"/>
                </a:cxn>
                <a:cxn ang="0">
                  <a:pos x="30" y="1600"/>
                </a:cxn>
                <a:cxn ang="0">
                  <a:pos x="48" y="1520"/>
                </a:cxn>
                <a:cxn ang="0">
                  <a:pos x="136" y="1512"/>
                </a:cxn>
                <a:cxn ang="0">
                  <a:pos x="262" y="1427"/>
                </a:cxn>
                <a:cxn ang="0">
                  <a:pos x="408" y="1365"/>
                </a:cxn>
                <a:cxn ang="0">
                  <a:pos x="514" y="1301"/>
                </a:cxn>
                <a:cxn ang="0">
                  <a:pos x="693" y="1167"/>
                </a:cxn>
                <a:cxn ang="0">
                  <a:pos x="741" y="1091"/>
                </a:cxn>
                <a:cxn ang="0">
                  <a:pos x="765" y="999"/>
                </a:cxn>
                <a:cxn ang="0">
                  <a:pos x="760" y="843"/>
                </a:cxn>
                <a:cxn ang="0">
                  <a:pos x="773" y="693"/>
                </a:cxn>
                <a:cxn ang="0">
                  <a:pos x="1038" y="432"/>
                </a:cxn>
                <a:cxn ang="0">
                  <a:pos x="1104" y="304"/>
                </a:cxn>
                <a:cxn ang="0">
                  <a:pos x="1186" y="131"/>
                </a:cxn>
                <a:cxn ang="0">
                  <a:pos x="1208" y="90"/>
                </a:cxn>
                <a:cxn ang="0">
                  <a:pos x="1230" y="31"/>
                </a:cxn>
                <a:cxn ang="0">
                  <a:pos x="1270" y="48"/>
                </a:cxn>
                <a:cxn ang="0">
                  <a:pos x="1389" y="184"/>
                </a:cxn>
                <a:cxn ang="0">
                  <a:pos x="1554" y="375"/>
                </a:cxn>
                <a:cxn ang="0">
                  <a:pos x="1645" y="523"/>
                </a:cxn>
                <a:cxn ang="0">
                  <a:pos x="1610" y="674"/>
                </a:cxn>
                <a:cxn ang="0">
                  <a:pos x="1576" y="823"/>
                </a:cxn>
                <a:cxn ang="0">
                  <a:pos x="1611" y="893"/>
                </a:cxn>
                <a:cxn ang="0">
                  <a:pos x="1621" y="1063"/>
                </a:cxn>
                <a:cxn ang="0">
                  <a:pos x="1595" y="1160"/>
                </a:cxn>
                <a:cxn ang="0">
                  <a:pos x="1643" y="1200"/>
                </a:cxn>
                <a:cxn ang="0">
                  <a:pos x="1701" y="1240"/>
                </a:cxn>
                <a:cxn ang="0">
                  <a:pos x="1757" y="1280"/>
                </a:cxn>
                <a:cxn ang="0">
                  <a:pos x="1800" y="1413"/>
                </a:cxn>
                <a:cxn ang="0">
                  <a:pos x="1824" y="1544"/>
                </a:cxn>
                <a:cxn ang="0">
                  <a:pos x="1848" y="1666"/>
                </a:cxn>
                <a:cxn ang="0">
                  <a:pos x="1848" y="1747"/>
                </a:cxn>
                <a:cxn ang="0">
                  <a:pos x="1789" y="1757"/>
                </a:cxn>
                <a:cxn ang="0">
                  <a:pos x="1613" y="1749"/>
                </a:cxn>
                <a:cxn ang="0">
                  <a:pos x="1480" y="2050"/>
                </a:cxn>
                <a:cxn ang="0">
                  <a:pos x="1472" y="2120"/>
                </a:cxn>
                <a:cxn ang="0">
                  <a:pos x="1414" y="2095"/>
                </a:cxn>
                <a:cxn ang="0">
                  <a:pos x="1314" y="2112"/>
                </a:cxn>
                <a:cxn ang="0">
                  <a:pos x="1261" y="2152"/>
                </a:cxn>
                <a:cxn ang="0">
                  <a:pos x="1238" y="2119"/>
                </a:cxn>
              </a:cxnLst>
              <a:rect l="0" t="0" r="r" b="b"/>
              <a:pathLst>
                <a:path w="1848" h="2152">
                  <a:moveTo>
                    <a:pt x="1238" y="2119"/>
                  </a:moveTo>
                  <a:cubicBezTo>
                    <a:pt x="1216" y="2085"/>
                    <a:pt x="1059" y="2024"/>
                    <a:pt x="992" y="2024"/>
                  </a:cubicBezTo>
                  <a:cubicBezTo>
                    <a:pt x="974" y="2024"/>
                    <a:pt x="931" y="2039"/>
                    <a:pt x="894" y="2058"/>
                  </a:cubicBezTo>
                  <a:lnTo>
                    <a:pt x="830" y="2093"/>
                  </a:lnTo>
                  <a:lnTo>
                    <a:pt x="768" y="2050"/>
                  </a:lnTo>
                  <a:cubicBezTo>
                    <a:pt x="733" y="2027"/>
                    <a:pt x="696" y="2008"/>
                    <a:pt x="686" y="2008"/>
                  </a:cubicBezTo>
                  <a:cubicBezTo>
                    <a:pt x="670" y="2008"/>
                    <a:pt x="622" y="1987"/>
                    <a:pt x="429" y="1901"/>
                  </a:cubicBezTo>
                  <a:cubicBezTo>
                    <a:pt x="395" y="1887"/>
                    <a:pt x="376" y="1867"/>
                    <a:pt x="376" y="1848"/>
                  </a:cubicBezTo>
                  <a:cubicBezTo>
                    <a:pt x="376" y="1802"/>
                    <a:pt x="347" y="1794"/>
                    <a:pt x="282" y="1823"/>
                  </a:cubicBezTo>
                  <a:lnTo>
                    <a:pt x="221" y="1850"/>
                  </a:lnTo>
                  <a:lnTo>
                    <a:pt x="115" y="1792"/>
                  </a:lnTo>
                  <a:cubicBezTo>
                    <a:pt x="0" y="1728"/>
                    <a:pt x="0" y="1728"/>
                    <a:pt x="30" y="1600"/>
                  </a:cubicBezTo>
                  <a:lnTo>
                    <a:pt x="48" y="1520"/>
                  </a:lnTo>
                  <a:lnTo>
                    <a:pt x="136" y="1512"/>
                  </a:lnTo>
                  <a:cubicBezTo>
                    <a:pt x="222" y="1504"/>
                    <a:pt x="224" y="1503"/>
                    <a:pt x="262" y="1427"/>
                  </a:cubicBezTo>
                  <a:cubicBezTo>
                    <a:pt x="301" y="1347"/>
                    <a:pt x="312" y="1343"/>
                    <a:pt x="408" y="1365"/>
                  </a:cubicBezTo>
                  <a:cubicBezTo>
                    <a:pt x="486" y="1384"/>
                    <a:pt x="502" y="1375"/>
                    <a:pt x="514" y="1301"/>
                  </a:cubicBezTo>
                  <a:cubicBezTo>
                    <a:pt x="525" y="1234"/>
                    <a:pt x="517" y="1240"/>
                    <a:pt x="693" y="1167"/>
                  </a:cubicBezTo>
                  <a:cubicBezTo>
                    <a:pt x="738" y="1147"/>
                    <a:pt x="744" y="1136"/>
                    <a:pt x="741" y="1091"/>
                  </a:cubicBezTo>
                  <a:cubicBezTo>
                    <a:pt x="739" y="1061"/>
                    <a:pt x="750" y="1021"/>
                    <a:pt x="765" y="999"/>
                  </a:cubicBezTo>
                  <a:cubicBezTo>
                    <a:pt x="800" y="949"/>
                    <a:pt x="798" y="917"/>
                    <a:pt x="760" y="843"/>
                  </a:cubicBezTo>
                  <a:cubicBezTo>
                    <a:pt x="715" y="760"/>
                    <a:pt x="718" y="715"/>
                    <a:pt x="773" y="693"/>
                  </a:cubicBezTo>
                  <a:cubicBezTo>
                    <a:pt x="814" y="674"/>
                    <a:pt x="931" y="560"/>
                    <a:pt x="1038" y="432"/>
                  </a:cubicBezTo>
                  <a:cubicBezTo>
                    <a:pt x="1069" y="395"/>
                    <a:pt x="1098" y="339"/>
                    <a:pt x="1104" y="304"/>
                  </a:cubicBezTo>
                  <a:cubicBezTo>
                    <a:pt x="1117" y="229"/>
                    <a:pt x="1155" y="149"/>
                    <a:pt x="1186" y="131"/>
                  </a:cubicBezTo>
                  <a:cubicBezTo>
                    <a:pt x="1198" y="123"/>
                    <a:pt x="1208" y="106"/>
                    <a:pt x="1208" y="90"/>
                  </a:cubicBezTo>
                  <a:cubicBezTo>
                    <a:pt x="1208" y="74"/>
                    <a:pt x="1218" y="48"/>
                    <a:pt x="1230" y="31"/>
                  </a:cubicBezTo>
                  <a:cubicBezTo>
                    <a:pt x="1253" y="0"/>
                    <a:pt x="1254" y="2"/>
                    <a:pt x="1270" y="48"/>
                  </a:cubicBezTo>
                  <a:cubicBezTo>
                    <a:pt x="1299" y="128"/>
                    <a:pt x="1312" y="143"/>
                    <a:pt x="1389" y="184"/>
                  </a:cubicBezTo>
                  <a:cubicBezTo>
                    <a:pt x="1450" y="216"/>
                    <a:pt x="1478" y="250"/>
                    <a:pt x="1554" y="375"/>
                  </a:cubicBezTo>
                  <a:lnTo>
                    <a:pt x="1645" y="523"/>
                  </a:lnTo>
                  <a:lnTo>
                    <a:pt x="1610" y="674"/>
                  </a:lnTo>
                  <a:lnTo>
                    <a:pt x="1576" y="823"/>
                  </a:lnTo>
                  <a:lnTo>
                    <a:pt x="1611" y="893"/>
                  </a:lnTo>
                  <a:cubicBezTo>
                    <a:pt x="1643" y="962"/>
                    <a:pt x="1643" y="968"/>
                    <a:pt x="1621" y="1063"/>
                  </a:cubicBezTo>
                  <a:lnTo>
                    <a:pt x="1595" y="1160"/>
                  </a:lnTo>
                  <a:lnTo>
                    <a:pt x="1643" y="1200"/>
                  </a:lnTo>
                  <a:cubicBezTo>
                    <a:pt x="1669" y="1221"/>
                    <a:pt x="1696" y="1240"/>
                    <a:pt x="1701" y="1240"/>
                  </a:cubicBezTo>
                  <a:cubicBezTo>
                    <a:pt x="1707" y="1240"/>
                    <a:pt x="1733" y="1258"/>
                    <a:pt x="1757" y="1280"/>
                  </a:cubicBezTo>
                  <a:cubicBezTo>
                    <a:pt x="1794" y="1315"/>
                    <a:pt x="1800" y="1333"/>
                    <a:pt x="1800" y="1413"/>
                  </a:cubicBezTo>
                  <a:cubicBezTo>
                    <a:pt x="1802" y="1463"/>
                    <a:pt x="1811" y="1522"/>
                    <a:pt x="1824" y="1544"/>
                  </a:cubicBezTo>
                  <a:cubicBezTo>
                    <a:pt x="1837" y="1565"/>
                    <a:pt x="1848" y="1621"/>
                    <a:pt x="1848" y="1666"/>
                  </a:cubicBezTo>
                  <a:lnTo>
                    <a:pt x="1848" y="1747"/>
                  </a:lnTo>
                  <a:lnTo>
                    <a:pt x="1789" y="1757"/>
                  </a:lnTo>
                  <a:cubicBezTo>
                    <a:pt x="1696" y="1773"/>
                    <a:pt x="1632" y="1770"/>
                    <a:pt x="1613" y="1749"/>
                  </a:cubicBezTo>
                  <a:cubicBezTo>
                    <a:pt x="1584" y="1722"/>
                    <a:pt x="1480" y="1959"/>
                    <a:pt x="1480" y="2050"/>
                  </a:cubicBezTo>
                  <a:cubicBezTo>
                    <a:pt x="1480" y="2088"/>
                    <a:pt x="1477" y="2120"/>
                    <a:pt x="1472" y="2120"/>
                  </a:cubicBezTo>
                  <a:cubicBezTo>
                    <a:pt x="1467" y="2120"/>
                    <a:pt x="1442" y="2109"/>
                    <a:pt x="1414" y="2095"/>
                  </a:cubicBezTo>
                  <a:cubicBezTo>
                    <a:pt x="1370" y="2072"/>
                    <a:pt x="1365" y="2072"/>
                    <a:pt x="1314" y="2112"/>
                  </a:cubicBezTo>
                  <a:lnTo>
                    <a:pt x="1261" y="2152"/>
                  </a:lnTo>
                  <a:lnTo>
                    <a:pt x="1238" y="2119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Смоленская область">
              <a:extLst>
                <a:ext uri="{FF2B5EF4-FFF2-40B4-BE49-F238E27FC236}">
                  <a16:creationId xmlns:a16="http://schemas.microsoft.com/office/drawing/2014/main" xmlns="" id="{D2FCCFCE-425F-45D4-9154-C8C05E284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875" y="4812955"/>
              <a:ext cx="581025" cy="457469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Ставропольский край">
              <a:extLst>
                <a:ext uri="{FF2B5EF4-FFF2-40B4-BE49-F238E27FC236}">
                  <a16:creationId xmlns:a16="http://schemas.microsoft.com/office/drawing/2014/main" xmlns="" id="{EF4D7790-D0A3-4606-82ED-9A3176494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825" y="7338566"/>
              <a:ext cx="552450" cy="705265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Тамбовская область">
              <a:extLst>
                <a:ext uri="{FF2B5EF4-FFF2-40B4-BE49-F238E27FC236}">
                  <a16:creationId xmlns:a16="http://schemas.microsoft.com/office/drawing/2014/main" xmlns="" id="{C0DBC972-C6EB-40BB-A82B-58AC84101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5994750"/>
              <a:ext cx="381000" cy="428877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Тверская область">
              <a:extLst>
                <a:ext uri="{FF2B5EF4-FFF2-40B4-BE49-F238E27FC236}">
                  <a16:creationId xmlns:a16="http://schemas.microsoft.com/office/drawing/2014/main" xmlns="" id="{27A2DF74-A23F-4CE1-8E25-74E5DC0C2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4612813"/>
              <a:ext cx="914400" cy="619489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Томская область">
              <a:extLst>
                <a:ext uri="{FF2B5EF4-FFF2-40B4-BE49-F238E27FC236}">
                  <a16:creationId xmlns:a16="http://schemas.microsoft.com/office/drawing/2014/main" xmlns="" id="{A2ECAE46-5DA0-439C-B622-234CBC03A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350" y="6461750"/>
              <a:ext cx="1600200" cy="1153203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Тульская область">
              <a:extLst>
                <a:ext uri="{FF2B5EF4-FFF2-40B4-BE49-F238E27FC236}">
                  <a16:creationId xmlns:a16="http://schemas.microsoft.com/office/drawing/2014/main" xmlns="" id="{E65784E0-E17B-4810-8278-568E28DEF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0" y="5489628"/>
              <a:ext cx="323850" cy="362163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Тюменская область">
              <a:extLst>
                <a:ext uri="{FF2B5EF4-FFF2-40B4-BE49-F238E27FC236}">
                  <a16:creationId xmlns:a16="http://schemas.microsoft.com/office/drawing/2014/main" xmlns="" id="{F5D9BA73-9F15-4138-9976-CB8E36C10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100" y="6404566"/>
              <a:ext cx="1219200" cy="1000714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Республика Удмуртия">
              <a:extLst>
                <a:ext uri="{FF2B5EF4-FFF2-40B4-BE49-F238E27FC236}">
                  <a16:creationId xmlns:a16="http://schemas.microsoft.com/office/drawing/2014/main" xmlns="" id="{A830EAE3-ABC3-4362-9565-597A81478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5947097"/>
              <a:ext cx="466725" cy="552775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Ульяновская область">
              <a:extLst>
                <a:ext uri="{FF2B5EF4-FFF2-40B4-BE49-F238E27FC236}">
                  <a16:creationId xmlns:a16="http://schemas.microsoft.com/office/drawing/2014/main" xmlns="" id="{FC4A1A7C-826E-4186-930F-0EB5E9BF9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225" y="6280669"/>
              <a:ext cx="571500" cy="438408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Хабаровский край">
              <a:extLst>
                <a:ext uri="{FF2B5EF4-FFF2-40B4-BE49-F238E27FC236}">
                  <a16:creationId xmlns:a16="http://schemas.microsoft.com/office/drawing/2014/main" xmlns="" id="{B552135B-8446-4413-AE65-8F0551082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8700" y="4145813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ХМАО">
              <a:extLst>
                <a:ext uri="{FF2B5EF4-FFF2-40B4-BE49-F238E27FC236}">
                  <a16:creationId xmlns:a16="http://schemas.microsoft.com/office/drawing/2014/main" xmlns="" id="{AACE840D-610B-4300-82E9-92E79F288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5" y="5003567"/>
              <a:ext cx="2571750" cy="1820346"/>
            </a:xfrm>
            <a:custGeom>
              <a:avLst/>
              <a:gdLst/>
              <a:ahLst/>
              <a:cxnLst>
                <a:cxn ang="0">
                  <a:pos x="1906" y="2888"/>
                </a:cxn>
                <a:cxn ang="0">
                  <a:pos x="1687" y="2504"/>
                </a:cxn>
                <a:cxn ang="0">
                  <a:pos x="1308" y="2327"/>
                </a:cxn>
                <a:cxn ang="0">
                  <a:pos x="730" y="2631"/>
                </a:cxn>
                <a:cxn ang="0">
                  <a:pos x="546" y="2427"/>
                </a:cxn>
                <a:cxn ang="0">
                  <a:pos x="458" y="2282"/>
                </a:cxn>
                <a:cxn ang="0">
                  <a:pos x="372" y="1946"/>
                </a:cxn>
                <a:cxn ang="0">
                  <a:pos x="370" y="1733"/>
                </a:cxn>
                <a:cxn ang="0">
                  <a:pos x="304" y="1413"/>
                </a:cxn>
                <a:cxn ang="0">
                  <a:pos x="39" y="1122"/>
                </a:cxn>
                <a:cxn ang="0">
                  <a:pos x="328" y="443"/>
                </a:cxn>
                <a:cxn ang="0">
                  <a:pos x="456" y="195"/>
                </a:cxn>
                <a:cxn ang="0">
                  <a:pos x="724" y="82"/>
                </a:cxn>
                <a:cxn ang="0">
                  <a:pos x="914" y="101"/>
                </a:cxn>
                <a:cxn ang="0">
                  <a:pos x="815" y="384"/>
                </a:cxn>
                <a:cxn ang="0">
                  <a:pos x="928" y="538"/>
                </a:cxn>
                <a:cxn ang="0">
                  <a:pos x="1356" y="615"/>
                </a:cxn>
                <a:cxn ang="0">
                  <a:pos x="1512" y="835"/>
                </a:cxn>
                <a:cxn ang="0">
                  <a:pos x="1708" y="847"/>
                </a:cxn>
                <a:cxn ang="0">
                  <a:pos x="1903" y="875"/>
                </a:cxn>
                <a:cxn ang="0">
                  <a:pos x="2058" y="1235"/>
                </a:cxn>
                <a:cxn ang="0">
                  <a:pos x="2223" y="1360"/>
                </a:cxn>
                <a:cxn ang="0">
                  <a:pos x="2684" y="1557"/>
                </a:cxn>
                <a:cxn ang="0">
                  <a:pos x="2936" y="1704"/>
                </a:cxn>
                <a:cxn ang="0">
                  <a:pos x="3357" y="1824"/>
                </a:cxn>
                <a:cxn ang="0">
                  <a:pos x="3631" y="1773"/>
                </a:cxn>
                <a:cxn ang="0">
                  <a:pos x="3960" y="1928"/>
                </a:cxn>
                <a:cxn ang="0">
                  <a:pos x="4100" y="2053"/>
                </a:cxn>
                <a:cxn ang="0">
                  <a:pos x="4311" y="2355"/>
                </a:cxn>
                <a:cxn ang="0">
                  <a:pos x="3992" y="2480"/>
                </a:cxn>
                <a:cxn ang="0">
                  <a:pos x="3799" y="2523"/>
                </a:cxn>
                <a:cxn ang="0">
                  <a:pos x="3559" y="2538"/>
                </a:cxn>
                <a:cxn ang="0">
                  <a:pos x="3183" y="2456"/>
                </a:cxn>
                <a:cxn ang="0">
                  <a:pos x="2789" y="2397"/>
                </a:cxn>
                <a:cxn ang="0">
                  <a:pos x="2546" y="2816"/>
                </a:cxn>
                <a:cxn ang="0">
                  <a:pos x="2258" y="3055"/>
                </a:cxn>
              </a:cxnLst>
              <a:rect l="0" t="0" r="r" b="b"/>
              <a:pathLst>
                <a:path w="4316" h="3055">
                  <a:moveTo>
                    <a:pt x="2096" y="3003"/>
                  </a:moveTo>
                  <a:cubicBezTo>
                    <a:pt x="1954" y="2951"/>
                    <a:pt x="1906" y="2922"/>
                    <a:pt x="1906" y="2888"/>
                  </a:cubicBezTo>
                  <a:cubicBezTo>
                    <a:pt x="1906" y="2879"/>
                    <a:pt x="1856" y="2787"/>
                    <a:pt x="1796" y="2687"/>
                  </a:cubicBezTo>
                  <a:lnTo>
                    <a:pt x="1687" y="2504"/>
                  </a:lnTo>
                  <a:lnTo>
                    <a:pt x="1506" y="2400"/>
                  </a:lnTo>
                  <a:cubicBezTo>
                    <a:pt x="1340" y="2306"/>
                    <a:pt x="1324" y="2299"/>
                    <a:pt x="1308" y="2327"/>
                  </a:cubicBezTo>
                  <a:cubicBezTo>
                    <a:pt x="1231" y="2456"/>
                    <a:pt x="1128" y="2522"/>
                    <a:pt x="932" y="2568"/>
                  </a:cubicBezTo>
                  <a:cubicBezTo>
                    <a:pt x="847" y="2589"/>
                    <a:pt x="756" y="2618"/>
                    <a:pt x="730" y="2631"/>
                  </a:cubicBezTo>
                  <a:cubicBezTo>
                    <a:pt x="647" y="2674"/>
                    <a:pt x="615" y="2664"/>
                    <a:pt x="578" y="2584"/>
                  </a:cubicBezTo>
                  <a:cubicBezTo>
                    <a:pt x="559" y="2541"/>
                    <a:pt x="546" y="2480"/>
                    <a:pt x="546" y="2427"/>
                  </a:cubicBezTo>
                  <a:lnTo>
                    <a:pt x="546" y="2341"/>
                  </a:lnTo>
                  <a:lnTo>
                    <a:pt x="458" y="2282"/>
                  </a:lnTo>
                  <a:cubicBezTo>
                    <a:pt x="362" y="2218"/>
                    <a:pt x="359" y="2208"/>
                    <a:pt x="388" y="2085"/>
                  </a:cubicBezTo>
                  <a:cubicBezTo>
                    <a:pt x="404" y="2016"/>
                    <a:pt x="402" y="2000"/>
                    <a:pt x="372" y="1946"/>
                  </a:cubicBezTo>
                  <a:lnTo>
                    <a:pt x="336" y="1883"/>
                  </a:lnTo>
                  <a:lnTo>
                    <a:pt x="370" y="1733"/>
                  </a:lnTo>
                  <a:lnTo>
                    <a:pt x="405" y="1583"/>
                  </a:lnTo>
                  <a:lnTo>
                    <a:pt x="304" y="1413"/>
                  </a:lnTo>
                  <a:cubicBezTo>
                    <a:pt x="216" y="1263"/>
                    <a:pt x="196" y="1240"/>
                    <a:pt x="133" y="1211"/>
                  </a:cubicBezTo>
                  <a:cubicBezTo>
                    <a:pt x="80" y="1189"/>
                    <a:pt x="56" y="1167"/>
                    <a:pt x="39" y="1122"/>
                  </a:cubicBezTo>
                  <a:cubicBezTo>
                    <a:pt x="0" y="1031"/>
                    <a:pt x="8" y="967"/>
                    <a:pt x="87" y="768"/>
                  </a:cubicBezTo>
                  <a:cubicBezTo>
                    <a:pt x="162" y="579"/>
                    <a:pt x="178" y="557"/>
                    <a:pt x="328" y="443"/>
                  </a:cubicBezTo>
                  <a:cubicBezTo>
                    <a:pt x="378" y="405"/>
                    <a:pt x="386" y="389"/>
                    <a:pt x="386" y="335"/>
                  </a:cubicBezTo>
                  <a:cubicBezTo>
                    <a:pt x="386" y="280"/>
                    <a:pt x="397" y="258"/>
                    <a:pt x="456" y="195"/>
                  </a:cubicBezTo>
                  <a:cubicBezTo>
                    <a:pt x="524" y="125"/>
                    <a:pt x="530" y="122"/>
                    <a:pt x="567" y="143"/>
                  </a:cubicBezTo>
                  <a:cubicBezTo>
                    <a:pt x="605" y="162"/>
                    <a:pt x="615" y="159"/>
                    <a:pt x="724" y="82"/>
                  </a:cubicBezTo>
                  <a:cubicBezTo>
                    <a:pt x="788" y="37"/>
                    <a:pt x="856" y="0"/>
                    <a:pt x="877" y="0"/>
                  </a:cubicBezTo>
                  <a:cubicBezTo>
                    <a:pt x="912" y="0"/>
                    <a:pt x="914" y="7"/>
                    <a:pt x="914" y="101"/>
                  </a:cubicBezTo>
                  <a:cubicBezTo>
                    <a:pt x="914" y="184"/>
                    <a:pt x="904" y="219"/>
                    <a:pt x="864" y="293"/>
                  </a:cubicBezTo>
                  <a:lnTo>
                    <a:pt x="815" y="384"/>
                  </a:lnTo>
                  <a:lnTo>
                    <a:pt x="872" y="461"/>
                  </a:lnTo>
                  <a:lnTo>
                    <a:pt x="928" y="538"/>
                  </a:lnTo>
                  <a:lnTo>
                    <a:pt x="1101" y="559"/>
                  </a:lnTo>
                  <a:cubicBezTo>
                    <a:pt x="1208" y="571"/>
                    <a:pt x="1304" y="592"/>
                    <a:pt x="1356" y="615"/>
                  </a:cubicBezTo>
                  <a:cubicBezTo>
                    <a:pt x="1436" y="651"/>
                    <a:pt x="1437" y="653"/>
                    <a:pt x="1436" y="720"/>
                  </a:cubicBezTo>
                  <a:cubicBezTo>
                    <a:pt x="1434" y="787"/>
                    <a:pt x="1437" y="792"/>
                    <a:pt x="1512" y="835"/>
                  </a:cubicBezTo>
                  <a:lnTo>
                    <a:pt x="1591" y="882"/>
                  </a:lnTo>
                  <a:lnTo>
                    <a:pt x="1708" y="847"/>
                  </a:lnTo>
                  <a:lnTo>
                    <a:pt x="1826" y="811"/>
                  </a:lnTo>
                  <a:lnTo>
                    <a:pt x="1903" y="875"/>
                  </a:lnTo>
                  <a:cubicBezTo>
                    <a:pt x="1972" y="933"/>
                    <a:pt x="1980" y="946"/>
                    <a:pt x="1988" y="1026"/>
                  </a:cubicBezTo>
                  <a:cubicBezTo>
                    <a:pt x="1992" y="1080"/>
                    <a:pt x="2018" y="1157"/>
                    <a:pt x="2058" y="1235"/>
                  </a:cubicBezTo>
                  <a:lnTo>
                    <a:pt x="2120" y="1360"/>
                  </a:lnTo>
                  <a:lnTo>
                    <a:pt x="2223" y="1360"/>
                  </a:lnTo>
                  <a:cubicBezTo>
                    <a:pt x="2322" y="1360"/>
                    <a:pt x="2328" y="1362"/>
                    <a:pt x="2434" y="1447"/>
                  </a:cubicBezTo>
                  <a:cubicBezTo>
                    <a:pt x="2533" y="1525"/>
                    <a:pt x="2554" y="1535"/>
                    <a:pt x="2684" y="1557"/>
                  </a:cubicBezTo>
                  <a:lnTo>
                    <a:pt x="2824" y="1583"/>
                  </a:lnTo>
                  <a:lnTo>
                    <a:pt x="2936" y="1704"/>
                  </a:lnTo>
                  <a:lnTo>
                    <a:pt x="3048" y="1824"/>
                  </a:lnTo>
                  <a:lnTo>
                    <a:pt x="3357" y="1824"/>
                  </a:lnTo>
                  <a:lnTo>
                    <a:pt x="3540" y="1674"/>
                  </a:lnTo>
                  <a:lnTo>
                    <a:pt x="3631" y="1773"/>
                  </a:lnTo>
                  <a:cubicBezTo>
                    <a:pt x="3717" y="1866"/>
                    <a:pt x="3727" y="1872"/>
                    <a:pt x="3794" y="1872"/>
                  </a:cubicBezTo>
                  <a:cubicBezTo>
                    <a:pt x="3845" y="1872"/>
                    <a:pt x="3888" y="1887"/>
                    <a:pt x="3960" y="1928"/>
                  </a:cubicBezTo>
                  <a:cubicBezTo>
                    <a:pt x="4013" y="1960"/>
                    <a:pt x="4068" y="1992"/>
                    <a:pt x="4080" y="1999"/>
                  </a:cubicBezTo>
                  <a:cubicBezTo>
                    <a:pt x="4095" y="2007"/>
                    <a:pt x="4103" y="2027"/>
                    <a:pt x="4100" y="2053"/>
                  </a:cubicBezTo>
                  <a:cubicBezTo>
                    <a:pt x="4090" y="2131"/>
                    <a:pt x="4152" y="2235"/>
                    <a:pt x="4239" y="2290"/>
                  </a:cubicBezTo>
                  <a:cubicBezTo>
                    <a:pt x="4284" y="2317"/>
                    <a:pt x="4316" y="2347"/>
                    <a:pt x="4311" y="2355"/>
                  </a:cubicBezTo>
                  <a:cubicBezTo>
                    <a:pt x="4292" y="2384"/>
                    <a:pt x="4082" y="2512"/>
                    <a:pt x="4052" y="2512"/>
                  </a:cubicBezTo>
                  <a:cubicBezTo>
                    <a:pt x="4036" y="2512"/>
                    <a:pt x="4008" y="2498"/>
                    <a:pt x="3992" y="2480"/>
                  </a:cubicBezTo>
                  <a:cubicBezTo>
                    <a:pt x="3976" y="2463"/>
                    <a:pt x="3954" y="2448"/>
                    <a:pt x="3943" y="2448"/>
                  </a:cubicBezTo>
                  <a:cubicBezTo>
                    <a:pt x="3932" y="2448"/>
                    <a:pt x="3866" y="2482"/>
                    <a:pt x="3799" y="2523"/>
                  </a:cubicBezTo>
                  <a:lnTo>
                    <a:pt x="3677" y="2599"/>
                  </a:lnTo>
                  <a:lnTo>
                    <a:pt x="3559" y="2538"/>
                  </a:lnTo>
                  <a:cubicBezTo>
                    <a:pt x="3442" y="2477"/>
                    <a:pt x="3437" y="2477"/>
                    <a:pt x="3320" y="2487"/>
                  </a:cubicBezTo>
                  <a:cubicBezTo>
                    <a:pt x="3202" y="2498"/>
                    <a:pt x="3200" y="2498"/>
                    <a:pt x="3183" y="2456"/>
                  </a:cubicBezTo>
                  <a:cubicBezTo>
                    <a:pt x="3172" y="2434"/>
                    <a:pt x="3148" y="2411"/>
                    <a:pt x="3130" y="2408"/>
                  </a:cubicBezTo>
                  <a:cubicBezTo>
                    <a:pt x="3063" y="2395"/>
                    <a:pt x="2805" y="2386"/>
                    <a:pt x="2789" y="2397"/>
                  </a:cubicBezTo>
                  <a:cubicBezTo>
                    <a:pt x="2780" y="2403"/>
                    <a:pt x="2743" y="2485"/>
                    <a:pt x="2708" y="2578"/>
                  </a:cubicBezTo>
                  <a:cubicBezTo>
                    <a:pt x="2618" y="2816"/>
                    <a:pt x="2618" y="2816"/>
                    <a:pt x="2546" y="2816"/>
                  </a:cubicBezTo>
                  <a:cubicBezTo>
                    <a:pt x="2488" y="2816"/>
                    <a:pt x="2477" y="2824"/>
                    <a:pt x="2384" y="2935"/>
                  </a:cubicBezTo>
                  <a:cubicBezTo>
                    <a:pt x="2328" y="3002"/>
                    <a:pt x="2271" y="3055"/>
                    <a:pt x="2258" y="3055"/>
                  </a:cubicBezTo>
                  <a:cubicBezTo>
                    <a:pt x="2245" y="3055"/>
                    <a:pt x="2172" y="3031"/>
                    <a:pt x="2096" y="300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Чеченская республика">
              <a:extLst>
                <a:ext uri="{FF2B5EF4-FFF2-40B4-BE49-F238E27FC236}">
                  <a16:creationId xmlns:a16="http://schemas.microsoft.com/office/drawing/2014/main" xmlns="" id="{0D508AAF-C1D5-4683-B8D6-FF1028C80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75" y="8120075"/>
              <a:ext cx="304800" cy="219204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Республика Чувашия">
              <a:extLst>
                <a:ext uri="{FF2B5EF4-FFF2-40B4-BE49-F238E27FC236}">
                  <a16:creationId xmlns:a16="http://schemas.microsoft.com/office/drawing/2014/main" xmlns="" id="{74115AA5-CE60-421A-AEA0-A73F2B0B6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0" y="6004281"/>
              <a:ext cx="285750" cy="295449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Чукотский автономный округ">
              <a:extLst>
                <a:ext uri="{FF2B5EF4-FFF2-40B4-BE49-F238E27FC236}">
                  <a16:creationId xmlns:a16="http://schemas.microsoft.com/office/drawing/2014/main" xmlns="" id="{68CED0D0-85A3-4F42-847D-588564567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6350" y="0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Ямало-Ненецкий автономный округ">
              <a:extLst>
                <a:ext uri="{FF2B5EF4-FFF2-40B4-BE49-F238E27FC236}">
                  <a16:creationId xmlns:a16="http://schemas.microsoft.com/office/drawing/2014/main" xmlns="" id="{75C30CDE-C7AB-4D84-A87B-9A4EB2237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675" y="3688344"/>
              <a:ext cx="2105025" cy="2497019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Ярославская область">
              <a:extLst>
                <a:ext uri="{FF2B5EF4-FFF2-40B4-BE49-F238E27FC236}">
                  <a16:creationId xmlns:a16="http://schemas.microsoft.com/office/drawing/2014/main" xmlns="" id="{9ACB2C74-14DE-4561-91AD-768E63080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525" y="4936853"/>
              <a:ext cx="409575" cy="419347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Республика Крым">
              <a:extLst>
                <a:ext uri="{FF2B5EF4-FFF2-40B4-BE49-F238E27FC236}">
                  <a16:creationId xmlns:a16="http://schemas.microsoft.com/office/drawing/2014/main" xmlns="" id="{0D61193E-7308-4DAA-95B0-7B2CA92BF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394450"/>
              <a:ext cx="428625" cy="590550"/>
            </a:xfrm>
            <a:custGeom>
              <a:avLst/>
              <a:gdLst>
                <a:gd name="T0" fmla="*/ 19 w 91"/>
                <a:gd name="T1" fmla="*/ 0 h 123"/>
                <a:gd name="T2" fmla="*/ 58 w 91"/>
                <a:gd name="T3" fmla="*/ 27 h 123"/>
                <a:gd name="T4" fmla="*/ 68 w 91"/>
                <a:gd name="T5" fmla="*/ 20 h 123"/>
                <a:gd name="T6" fmla="*/ 79 w 91"/>
                <a:gd name="T7" fmla="*/ 30 h 123"/>
                <a:gd name="T8" fmla="*/ 64 w 91"/>
                <a:gd name="T9" fmla="*/ 74 h 123"/>
                <a:gd name="T10" fmla="*/ 91 w 91"/>
                <a:gd name="T11" fmla="*/ 110 h 123"/>
                <a:gd name="T12" fmla="*/ 78 w 91"/>
                <a:gd name="T13" fmla="*/ 123 h 123"/>
                <a:gd name="T14" fmla="*/ 59 w 91"/>
                <a:gd name="T15" fmla="*/ 112 h 123"/>
                <a:gd name="T16" fmla="*/ 30 w 91"/>
                <a:gd name="T17" fmla="*/ 76 h 123"/>
                <a:gd name="T18" fmla="*/ 4 w 91"/>
                <a:gd name="T19" fmla="*/ 77 h 123"/>
                <a:gd name="T20" fmla="*/ 0 w 91"/>
                <a:gd name="T21" fmla="*/ 56 h 123"/>
                <a:gd name="T22" fmla="*/ 15 w 91"/>
                <a:gd name="T23" fmla="*/ 40 h 123"/>
                <a:gd name="T24" fmla="*/ 13 w 91"/>
                <a:gd name="T25" fmla="*/ 8 h 123"/>
                <a:gd name="T26" fmla="*/ 19 w 91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23">
                  <a:moveTo>
                    <a:pt x="19" y="0"/>
                  </a:moveTo>
                  <a:lnTo>
                    <a:pt x="58" y="27"/>
                  </a:lnTo>
                  <a:lnTo>
                    <a:pt x="68" y="20"/>
                  </a:lnTo>
                  <a:lnTo>
                    <a:pt x="79" y="30"/>
                  </a:lnTo>
                  <a:lnTo>
                    <a:pt x="64" y="74"/>
                  </a:lnTo>
                  <a:lnTo>
                    <a:pt x="91" y="110"/>
                  </a:lnTo>
                  <a:lnTo>
                    <a:pt x="78" y="123"/>
                  </a:lnTo>
                  <a:lnTo>
                    <a:pt x="59" y="112"/>
                  </a:lnTo>
                  <a:lnTo>
                    <a:pt x="30" y="76"/>
                  </a:lnTo>
                  <a:lnTo>
                    <a:pt x="4" y="77"/>
                  </a:lnTo>
                  <a:lnTo>
                    <a:pt x="0" y="56"/>
                  </a:lnTo>
                  <a:lnTo>
                    <a:pt x="15" y="40"/>
                  </a:lnTo>
                  <a:lnTo>
                    <a:pt x="13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CE6F1"/>
            </a:solidFill>
            <a:ln>
              <a:noFill/>
              <a:headEnd/>
              <a:tailEnd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8EE742-713A-4962-ABC0-BB05910B5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87" y="106426"/>
            <a:ext cx="11788843" cy="554294"/>
          </a:xfrm>
        </p:spPr>
        <p:txBody>
          <a:bodyPr>
            <a:noAutofit/>
          </a:bodyPr>
          <a:lstStyle/>
          <a:p>
            <a:r>
              <a:rPr lang="ru-RU" dirty="0"/>
              <a:t>Основные инвестиционные проекты 2023-2024 гг.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CA818D6-D1E1-452C-8E36-1DD65BD0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4FD6594-3966-4816-B761-C76B78EDC1DC}" type="slidenum">
              <a:rPr lang="ru-RU">
                <a:solidFill>
                  <a:prstClr val="white"/>
                </a:solidFill>
                <a:latin typeface="Calibri" panose="020F0502020204030204"/>
              </a:rPr>
              <a:pPr defTabSz="457200"/>
              <a:t>12</a:t>
            </a:fld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21BC4932-1A88-4CE7-8EB8-D6630DD4FC4B}"/>
              </a:ext>
            </a:extLst>
          </p:cNvPr>
          <p:cNvSpPr txBox="1"/>
          <p:nvPr/>
        </p:nvSpPr>
        <p:spPr>
          <a:xfrm>
            <a:off x="607928" y="710094"/>
            <a:ext cx="5535414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ru-RU" sz="1600" b="1" kern="0" dirty="0">
                <a:solidFill>
                  <a:srgbClr val="4472C4">
                    <a:lumMod val="50000"/>
                  </a:srgbClr>
                </a:solidFill>
              </a:rPr>
              <a:t>Крупнейшие запланированные инвестиционные проекты на 2023-2024 гг. 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03" name="object 75"/>
          <p:cNvSpPr txBox="1"/>
          <p:nvPr/>
        </p:nvSpPr>
        <p:spPr>
          <a:xfrm>
            <a:off x="4442522" y="4425102"/>
            <a:ext cx="2397293" cy="4334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00" b="1" dirty="0">
                <a:solidFill>
                  <a:srgbClr val="B07A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Иркутская область</a:t>
            </a:r>
          </a:p>
          <a:p>
            <a:pPr>
              <a:spcBef>
                <a:spcPts val="100"/>
              </a:spcBef>
            </a:pP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«Иркутский завод полимеров»  – этилен, полиэтилен – </a:t>
            </a:r>
            <a:r>
              <a:rPr lang="ru-RU" sz="7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</a:p>
        </p:txBody>
      </p:sp>
      <p:cxnSp>
        <p:nvCxnSpPr>
          <p:cNvPr id="104" name="Прямая соединительная линия 103"/>
          <p:cNvCxnSpPr>
            <a:cxnSpLocks/>
          </p:cNvCxnSpPr>
          <p:nvPr/>
        </p:nvCxnSpPr>
        <p:spPr>
          <a:xfrm flipH="1">
            <a:off x="1060194" y="2955046"/>
            <a:ext cx="1820166" cy="152588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00918" y="2025799"/>
            <a:ext cx="45035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50" b="1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Тульская область</a:t>
            </a:r>
          </a:p>
          <a:p>
            <a:pPr>
              <a:spcBef>
                <a:spcPts val="100"/>
              </a:spcBef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"Щекиноазот"  – метанол – </a:t>
            </a:r>
            <a:r>
              <a:rPr lang="ru-RU" sz="7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</a:p>
          <a:p>
            <a:pPr>
              <a:spcBef>
                <a:spcPts val="100"/>
              </a:spcBef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"Щекиноазот"  – аммиак, карбамид – </a:t>
            </a:r>
            <a:r>
              <a:rPr lang="ru-RU" sz="7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</a:p>
          <a:p>
            <a:pPr>
              <a:spcBef>
                <a:spcPts val="100"/>
              </a:spcBef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"Бакелит-Щекиноазот"  – формалин, </a:t>
            </a:r>
            <a:r>
              <a:rPr lang="ru-RU" sz="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карбамидные</a:t>
            </a: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карбамидомеламиноформальдегидные</a:t>
            </a: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смолы – </a:t>
            </a:r>
            <a:r>
              <a:rPr lang="ru-RU" sz="7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</a:t>
            </a:r>
          </a:p>
        </p:txBody>
      </p:sp>
      <p:cxnSp>
        <p:nvCxnSpPr>
          <p:cNvPr id="106" name="Прямая соединительная линия 105"/>
          <p:cNvCxnSpPr>
            <a:cxnSpLocks/>
          </p:cNvCxnSpPr>
          <p:nvPr/>
        </p:nvCxnSpPr>
        <p:spPr>
          <a:xfrm>
            <a:off x="734038" y="2662351"/>
            <a:ext cx="151744" cy="17865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3809378" y="5592767"/>
            <a:ext cx="3935354" cy="389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50" b="1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Томская область</a:t>
            </a:r>
            <a:endParaRPr lang="ru-RU" sz="1050" b="1" u="sng" dirty="0">
              <a:solidFill>
                <a:srgbClr val="B07A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</a:pP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"Томская инвестиционная компания" - </a:t>
            </a:r>
            <a:r>
              <a:rPr lang="ru-RU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бесхлорные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калийные удобрения – </a:t>
            </a:r>
            <a:r>
              <a:rPr lang="ru-RU" sz="7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159707" y="1421548"/>
            <a:ext cx="2501180" cy="495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50" b="1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область</a:t>
            </a:r>
            <a:endParaRPr lang="ru-RU" sz="1050" b="1" u="sng" dirty="0">
              <a:solidFill>
                <a:srgbClr val="B07A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"ЕвроХим-Северо-Запад-2" – аммиак, карбамид</a:t>
            </a:r>
          </a:p>
          <a:p>
            <a:pPr>
              <a:spcBef>
                <a:spcPts val="100"/>
              </a:spcBef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"БХК" – этилен, полиэтилен, альфа-олефины – </a:t>
            </a:r>
            <a:r>
              <a:rPr lang="ru-RU" sz="7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2906369" y="2599672"/>
            <a:ext cx="4116881" cy="389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50" b="1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Рязанская область</a:t>
            </a:r>
            <a:endParaRPr lang="ru-RU" sz="1050" b="1" u="sng" dirty="0">
              <a:solidFill>
                <a:srgbClr val="B07A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</a:pP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«Вира </a:t>
            </a:r>
            <a:r>
              <a:rPr lang="ru-RU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Полиэф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Групп» - полиэфирные волокна и нити – </a:t>
            </a:r>
            <a:r>
              <a:rPr lang="ru-RU" sz="7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</a:p>
        </p:txBody>
      </p:sp>
      <p:sp>
        <p:nvSpPr>
          <p:cNvPr id="110" name="object 75"/>
          <p:cNvSpPr txBox="1"/>
          <p:nvPr/>
        </p:nvSpPr>
        <p:spPr>
          <a:xfrm>
            <a:off x="242104" y="5947367"/>
            <a:ext cx="1957882" cy="4154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00" b="1" dirty="0">
                <a:solidFill>
                  <a:srgbClr val="B07A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 </a:t>
            </a:r>
          </a:p>
          <a:p>
            <a:pPr>
              <a:spcBef>
                <a:spcPts val="100"/>
              </a:spcBef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"ЕвроХим-БМУ"  - NPK-удобрения – </a:t>
            </a:r>
            <a:r>
              <a:rPr lang="ru-RU" sz="7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</a:p>
          <a:p>
            <a:pPr>
              <a:spcBef>
                <a:spcPts val="100"/>
              </a:spcBef>
            </a:pPr>
            <a:r>
              <a:rPr lang="ru-RU" sz="7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"КГНК-</a:t>
            </a:r>
            <a:r>
              <a:rPr lang="ru-RU" sz="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Ильский</a:t>
            </a: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НПЗ"– ксилолы – </a:t>
            </a:r>
            <a:r>
              <a:rPr lang="ru-RU" sz="7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 </a:t>
            </a:r>
          </a:p>
        </p:txBody>
      </p:sp>
      <p:sp>
        <p:nvSpPr>
          <p:cNvPr id="111" name="object 75"/>
          <p:cNvSpPr txBox="1"/>
          <p:nvPr/>
        </p:nvSpPr>
        <p:spPr>
          <a:xfrm>
            <a:off x="428362" y="5279346"/>
            <a:ext cx="1939973" cy="3103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00" b="1" dirty="0">
                <a:solidFill>
                  <a:srgbClr val="B07A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Вологодская область</a:t>
            </a:r>
            <a:endParaRPr lang="ru-RU" sz="1000" b="1" dirty="0">
              <a:solidFill>
                <a:srgbClr val="B07A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"Джи </a:t>
            </a:r>
            <a:r>
              <a:rPr lang="ru-RU" sz="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 1"  – метанол -</a:t>
            </a:r>
            <a:r>
              <a:rPr lang="ru-RU" sz="7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</a:p>
        </p:txBody>
      </p:sp>
      <p:sp>
        <p:nvSpPr>
          <p:cNvPr id="112" name="object 75"/>
          <p:cNvSpPr txBox="1"/>
          <p:nvPr/>
        </p:nvSpPr>
        <p:spPr>
          <a:xfrm>
            <a:off x="4353673" y="5051075"/>
            <a:ext cx="2071282" cy="4334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00" b="1" dirty="0">
                <a:solidFill>
                  <a:srgbClr val="B07A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область</a:t>
            </a:r>
            <a:endParaRPr lang="ru-RU" sz="1000" b="1" dirty="0">
              <a:solidFill>
                <a:srgbClr val="B07A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</a:pP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–Кемеровское АО «Азот»  – аммиак, азотная кислота, аммиачная селитра пористая </a:t>
            </a:r>
            <a:r>
              <a:rPr lang="ru-RU" sz="7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2023 г.</a:t>
            </a:r>
          </a:p>
        </p:txBody>
      </p:sp>
      <p:cxnSp>
        <p:nvCxnSpPr>
          <p:cNvPr id="113" name="Прямая соединительная линия 112"/>
          <p:cNvCxnSpPr>
            <a:cxnSpLocks/>
          </p:cNvCxnSpPr>
          <p:nvPr/>
        </p:nvCxnSpPr>
        <p:spPr>
          <a:xfrm flipH="1">
            <a:off x="771952" y="3146996"/>
            <a:ext cx="354250" cy="60873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710926" y="2666618"/>
            <a:ext cx="99099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4482863" y="4881461"/>
            <a:ext cx="34643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2902477" y="2937922"/>
            <a:ext cx="1221567" cy="1707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510993" y="1893579"/>
            <a:ext cx="19048" cy="238081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327778" y="1893579"/>
            <a:ext cx="19273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>
            <a:cxnSpLocks/>
          </p:cNvCxnSpPr>
          <p:nvPr/>
        </p:nvCxnSpPr>
        <p:spPr>
          <a:xfrm flipH="1">
            <a:off x="637427" y="4981274"/>
            <a:ext cx="127698" cy="2948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629224" y="5269690"/>
            <a:ext cx="34643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>
            <a:cxnSpLocks/>
          </p:cNvCxnSpPr>
          <p:nvPr/>
        </p:nvCxnSpPr>
        <p:spPr>
          <a:xfrm flipH="1">
            <a:off x="230800" y="5066576"/>
            <a:ext cx="33252" cy="117574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216000" y="6242320"/>
            <a:ext cx="34643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2138811" y="4151888"/>
            <a:ext cx="2858771" cy="495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50" b="1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Пермский край</a:t>
            </a:r>
          </a:p>
          <a:p>
            <a:pPr>
              <a:spcBef>
                <a:spcPts val="100"/>
              </a:spcBef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«Уралкалий»-  СКРУ-2 - хлористый калий – </a:t>
            </a:r>
            <a:r>
              <a:rPr lang="ru-RU" sz="7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</a:t>
            </a:r>
          </a:p>
          <a:p>
            <a:pPr>
              <a:spcBef>
                <a:spcPts val="100"/>
              </a:spcBef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«Уралкалий» - хлористый калий – </a:t>
            </a:r>
            <a:r>
              <a:rPr lang="ru-RU" sz="7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2226090" y="5853037"/>
            <a:ext cx="357079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50" b="1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Татарстан</a:t>
            </a:r>
            <a:endParaRPr lang="ru-RU" sz="1050" b="1" u="sng" dirty="0">
              <a:solidFill>
                <a:srgbClr val="B07A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"Нижнекамскнефтехим"  - этилен, пропилен, полиэтилен, полипропилен – </a:t>
            </a:r>
            <a:r>
              <a:rPr lang="ru-RU" sz="7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</a:p>
          <a:p>
            <a:pPr>
              <a:spcBef>
                <a:spcPts val="100"/>
              </a:spcBef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"Татнефть" – пропилен, полипропилен – </a:t>
            </a:r>
            <a:r>
              <a:rPr lang="ru-RU" sz="7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</a:p>
          <a:p>
            <a:pPr>
              <a:spcBef>
                <a:spcPts val="100"/>
              </a:spcBef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"Нижнекамский завод грузовых шин" - шины ЦМК (расширение) – </a:t>
            </a:r>
            <a:r>
              <a:rPr lang="ru-RU" sz="7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</a:p>
        </p:txBody>
      </p:sp>
      <p:sp>
        <p:nvSpPr>
          <p:cNvPr id="139" name="object 75"/>
          <p:cNvSpPr txBox="1"/>
          <p:nvPr/>
        </p:nvSpPr>
        <p:spPr>
          <a:xfrm>
            <a:off x="2631840" y="3747627"/>
            <a:ext cx="3559900" cy="3103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00" b="1" dirty="0">
                <a:solidFill>
                  <a:srgbClr val="B07A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область</a:t>
            </a:r>
            <a:endParaRPr lang="ru-RU" sz="1000" b="1" dirty="0">
              <a:solidFill>
                <a:srgbClr val="B07A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</a:pP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"Ультра Ферт Урал"  - сульфат аммония крупнокристаллический –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</a:p>
        </p:txBody>
      </p:sp>
      <p:cxnSp>
        <p:nvCxnSpPr>
          <p:cNvPr id="141" name="Прямая соединительная линия 140"/>
          <p:cNvCxnSpPr>
            <a:cxnSpLocks/>
            <a:endCxn id="148" idx="1"/>
          </p:cNvCxnSpPr>
          <p:nvPr/>
        </p:nvCxnSpPr>
        <p:spPr>
          <a:xfrm flipV="1">
            <a:off x="6378248" y="5361744"/>
            <a:ext cx="766440" cy="7328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>
            <a:cxnSpLocks/>
          </p:cNvCxnSpPr>
          <p:nvPr/>
        </p:nvCxnSpPr>
        <p:spPr>
          <a:xfrm>
            <a:off x="1225734" y="4720932"/>
            <a:ext cx="1016609" cy="122643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>
            <a:cxnSpLocks/>
          </p:cNvCxnSpPr>
          <p:nvPr/>
        </p:nvCxnSpPr>
        <p:spPr>
          <a:xfrm flipH="1">
            <a:off x="2148782" y="4098298"/>
            <a:ext cx="538630" cy="40665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>
            <a:off x="2650045" y="4091625"/>
            <a:ext cx="407979" cy="22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>
            <a:cxnSpLocks/>
          </p:cNvCxnSpPr>
          <p:nvPr/>
        </p:nvCxnSpPr>
        <p:spPr>
          <a:xfrm flipV="1">
            <a:off x="1833693" y="4237162"/>
            <a:ext cx="357629" cy="28461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>
            <a:cxnSpLocks/>
          </p:cNvCxnSpPr>
          <p:nvPr/>
        </p:nvCxnSpPr>
        <p:spPr>
          <a:xfrm>
            <a:off x="2180380" y="4211313"/>
            <a:ext cx="470938" cy="316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>
            <a:cxnSpLocks/>
          </p:cNvCxnSpPr>
          <p:nvPr/>
        </p:nvCxnSpPr>
        <p:spPr>
          <a:xfrm>
            <a:off x="3125078" y="5107557"/>
            <a:ext cx="1061284" cy="46000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>
            <a:off x="4180504" y="5580716"/>
            <a:ext cx="502432" cy="11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>
            <a:cxnSpLocks/>
          </p:cNvCxnSpPr>
          <p:nvPr/>
        </p:nvCxnSpPr>
        <p:spPr>
          <a:xfrm flipH="1">
            <a:off x="4205422" y="4881461"/>
            <a:ext cx="261557" cy="26400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единительная линия 175"/>
          <p:cNvCxnSpPr/>
          <p:nvPr/>
        </p:nvCxnSpPr>
        <p:spPr>
          <a:xfrm>
            <a:off x="1108318" y="3137604"/>
            <a:ext cx="34643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0116590" y="4690519"/>
          <a:ext cx="1823275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6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6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Проекты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Респ. Татарстан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Ленинградская обл.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Тульская обл.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Саратовская обл.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Респ. Башкортостан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Воронежская обл.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(36)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(42)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21BC4932-1A88-4CE7-8EB8-D6630DD4FC4B}"/>
              </a:ext>
            </a:extLst>
          </p:cNvPr>
          <p:cNvSpPr txBox="1"/>
          <p:nvPr/>
        </p:nvSpPr>
        <p:spPr>
          <a:xfrm>
            <a:off x="6917000" y="805125"/>
            <a:ext cx="5225330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ru-RU" sz="1400" b="1" kern="0" dirty="0">
                <a:solidFill>
                  <a:srgbClr val="4472C4">
                    <a:lumMod val="50000"/>
                  </a:srgbClr>
                </a:solidFill>
              </a:rPr>
              <a:t>Видовая структура инвестиционных проектов предусмотренных к реализации в 2023-2024 гг. по продуктам и регионам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graphicFrame>
        <p:nvGraphicFramePr>
          <p:cNvPr id="130" name="Диаграмма 129"/>
          <p:cNvGraphicFramePr>
            <a:graphicFrameLocks/>
          </p:cNvGraphicFramePr>
          <p:nvPr>
            <p:extLst/>
          </p:nvPr>
        </p:nvGraphicFramePr>
        <p:xfrm>
          <a:off x="7434439" y="1406642"/>
          <a:ext cx="4707891" cy="339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6" name="object 75">
            <a:extLst>
              <a:ext uri="{FF2B5EF4-FFF2-40B4-BE49-F238E27FC236}">
                <a16:creationId xmlns:a16="http://schemas.microsoft.com/office/drawing/2014/main" xmlns="" id="{8B8E9439-F31E-4909-9CAA-A84D651CB0D6}"/>
              </a:ext>
            </a:extLst>
          </p:cNvPr>
          <p:cNvSpPr txBox="1"/>
          <p:nvPr/>
        </p:nvSpPr>
        <p:spPr>
          <a:xfrm>
            <a:off x="2344094" y="3381297"/>
            <a:ext cx="3559900" cy="3103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00" b="1" dirty="0">
                <a:solidFill>
                  <a:srgbClr val="B07A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Чувашская Республика</a:t>
            </a:r>
            <a:endParaRPr lang="ru-RU" sz="1000" b="1" dirty="0">
              <a:solidFill>
                <a:srgbClr val="B07A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</a:pP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«Волжская перекись» - перекись водорода – </a:t>
            </a:r>
            <a:r>
              <a:rPr lang="ru-RU" sz="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</a:p>
        </p:txBody>
      </p: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xmlns="" id="{24D47493-2A6D-4C9D-8433-DBE93C51F78D}"/>
              </a:ext>
            </a:extLst>
          </p:cNvPr>
          <p:cNvCxnSpPr/>
          <p:nvPr/>
        </p:nvCxnSpPr>
        <p:spPr>
          <a:xfrm>
            <a:off x="2240085" y="3695768"/>
            <a:ext cx="407979" cy="22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xmlns="" id="{DE85B0B2-6E7F-48E8-94CE-BA70464B9083}"/>
              </a:ext>
            </a:extLst>
          </p:cNvPr>
          <p:cNvCxnSpPr>
            <a:cxnSpLocks/>
          </p:cNvCxnSpPr>
          <p:nvPr/>
        </p:nvCxnSpPr>
        <p:spPr>
          <a:xfrm flipH="1">
            <a:off x="1120847" y="3700803"/>
            <a:ext cx="1115905" cy="9868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>
            <a:extLst>
              <a:ext uri="{FF2B5EF4-FFF2-40B4-BE49-F238E27FC236}">
                <a16:creationId xmlns:a16="http://schemas.microsoft.com/office/drawing/2014/main" xmlns="" id="{37C21D73-14CA-4D75-BA59-B51821747833}"/>
              </a:ext>
            </a:extLst>
          </p:cNvPr>
          <p:cNvSpPr/>
          <p:nvPr/>
        </p:nvSpPr>
        <p:spPr>
          <a:xfrm>
            <a:off x="1926903" y="5221626"/>
            <a:ext cx="2218904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50" b="1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Башкортостан</a:t>
            </a:r>
            <a:endParaRPr lang="ru-RU" sz="1050" b="1" u="sng" dirty="0">
              <a:solidFill>
                <a:srgbClr val="B07A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"Акрил Салават"  – </a:t>
            </a:r>
            <a:r>
              <a:rPr lang="ru-RU" sz="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суперабсорбенты</a:t>
            </a: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7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</a:p>
        </p:txBody>
      </p:sp>
      <p:cxnSp>
        <p:nvCxnSpPr>
          <p:cNvPr id="146" name="Прямая соединительная линия 145">
            <a:extLst>
              <a:ext uri="{FF2B5EF4-FFF2-40B4-BE49-F238E27FC236}">
                <a16:creationId xmlns:a16="http://schemas.microsoft.com/office/drawing/2014/main" xmlns="" id="{FEB83F37-AC77-4395-A40D-4C67A4357550}"/>
              </a:ext>
            </a:extLst>
          </p:cNvPr>
          <p:cNvCxnSpPr/>
          <p:nvPr/>
        </p:nvCxnSpPr>
        <p:spPr>
          <a:xfrm>
            <a:off x="1949833" y="5229083"/>
            <a:ext cx="407979" cy="22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>
            <a:extLst>
              <a:ext uri="{FF2B5EF4-FFF2-40B4-BE49-F238E27FC236}">
                <a16:creationId xmlns:a16="http://schemas.microsoft.com/office/drawing/2014/main" xmlns="" id="{B392E0AA-8C2E-4F04-8B7C-5C3109CAC5A6}"/>
              </a:ext>
            </a:extLst>
          </p:cNvPr>
          <p:cNvCxnSpPr>
            <a:cxnSpLocks/>
          </p:cNvCxnSpPr>
          <p:nvPr/>
        </p:nvCxnSpPr>
        <p:spPr>
          <a:xfrm>
            <a:off x="1454755" y="4801659"/>
            <a:ext cx="519048" cy="42273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xmlns="" id="{DE7A7CD2-98D4-4765-A1A5-0673B2F18362}"/>
              </a:ext>
            </a:extLst>
          </p:cNvPr>
          <p:cNvSpPr/>
          <p:nvPr/>
        </p:nvSpPr>
        <p:spPr>
          <a:xfrm>
            <a:off x="7144688" y="5166819"/>
            <a:ext cx="1597968" cy="389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50" b="1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край </a:t>
            </a:r>
          </a:p>
          <a:p>
            <a:pPr>
              <a:spcBef>
                <a:spcPts val="100"/>
              </a:spcBef>
            </a:pP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«НЗМУ" – метанол – </a:t>
            </a:r>
            <a:r>
              <a:rPr lang="ru-RU" sz="7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700" i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1" name="Прямая соединительная линия 150">
            <a:extLst>
              <a:ext uri="{FF2B5EF4-FFF2-40B4-BE49-F238E27FC236}">
                <a16:creationId xmlns:a16="http://schemas.microsoft.com/office/drawing/2014/main" xmlns="" id="{48B7901E-017F-455C-82E8-8AFAFD22A424}"/>
              </a:ext>
            </a:extLst>
          </p:cNvPr>
          <p:cNvCxnSpPr/>
          <p:nvPr/>
        </p:nvCxnSpPr>
        <p:spPr>
          <a:xfrm>
            <a:off x="7166410" y="5150427"/>
            <a:ext cx="1922" cy="50313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Прямоугольник 153">
            <a:extLst>
              <a:ext uri="{FF2B5EF4-FFF2-40B4-BE49-F238E27FC236}">
                <a16:creationId xmlns:a16="http://schemas.microsoft.com/office/drawing/2014/main" xmlns="" id="{3F9CE372-0D59-432C-9F06-B5BD2557A825}"/>
              </a:ext>
            </a:extLst>
          </p:cNvPr>
          <p:cNvSpPr/>
          <p:nvPr/>
        </p:nvSpPr>
        <p:spPr>
          <a:xfrm>
            <a:off x="2610320" y="4671569"/>
            <a:ext cx="3935354" cy="389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50" b="1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Омская область</a:t>
            </a:r>
            <a:endParaRPr lang="ru-RU" sz="1050" b="1" u="sng" dirty="0">
              <a:solidFill>
                <a:srgbClr val="B07A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"/>
              </a:spcBef>
            </a:pP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"Газпромнефть-ОНПЗ" – полиэтилен, полипропилен – 2023 г.</a:t>
            </a:r>
          </a:p>
        </p:txBody>
      </p:sp>
      <p:cxnSp>
        <p:nvCxnSpPr>
          <p:cNvPr id="156" name="Прямая соединительная линия 155">
            <a:extLst>
              <a:ext uri="{FF2B5EF4-FFF2-40B4-BE49-F238E27FC236}">
                <a16:creationId xmlns:a16="http://schemas.microsoft.com/office/drawing/2014/main" xmlns="" id="{8341C83E-139C-42F4-AF62-13F43657A847}"/>
              </a:ext>
            </a:extLst>
          </p:cNvPr>
          <p:cNvCxnSpPr>
            <a:cxnSpLocks/>
          </p:cNvCxnSpPr>
          <p:nvPr/>
        </p:nvCxnSpPr>
        <p:spPr>
          <a:xfrm flipH="1" flipV="1">
            <a:off x="2651318" y="4958766"/>
            <a:ext cx="16411" cy="15463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>
            <a:extLst>
              <a:ext uri="{FF2B5EF4-FFF2-40B4-BE49-F238E27FC236}">
                <a16:creationId xmlns:a16="http://schemas.microsoft.com/office/drawing/2014/main" xmlns="" id="{AF54931E-8707-4EF0-A3C2-ED9500A46545}"/>
              </a:ext>
            </a:extLst>
          </p:cNvPr>
          <p:cNvCxnSpPr>
            <a:cxnSpLocks/>
          </p:cNvCxnSpPr>
          <p:nvPr/>
        </p:nvCxnSpPr>
        <p:spPr>
          <a:xfrm flipH="1">
            <a:off x="2659523" y="5021137"/>
            <a:ext cx="50070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object 75">
            <a:extLst>
              <a:ext uri="{FF2B5EF4-FFF2-40B4-BE49-F238E27FC236}">
                <a16:creationId xmlns:a16="http://schemas.microsoft.com/office/drawing/2014/main" xmlns="" id="{944CA01F-DDAF-4A48-8E7E-FC5333DDAD44}"/>
              </a:ext>
            </a:extLst>
          </p:cNvPr>
          <p:cNvSpPr txBox="1"/>
          <p:nvPr/>
        </p:nvSpPr>
        <p:spPr>
          <a:xfrm>
            <a:off x="1122992" y="2828731"/>
            <a:ext cx="2397293" cy="3103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lang="ru-RU" sz="1000" b="1" dirty="0">
                <a:solidFill>
                  <a:srgbClr val="B07A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u="sng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Мурманская область</a:t>
            </a:r>
          </a:p>
          <a:p>
            <a:pPr>
              <a:spcBef>
                <a:spcPts val="100"/>
              </a:spcBef>
            </a:pP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"</a:t>
            </a:r>
            <a:r>
              <a:rPr lang="ru-RU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Аркминерал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-Ресурс" - диоксид титана – </a:t>
            </a:r>
            <a:r>
              <a:rPr lang="ru-RU" sz="7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 </a:t>
            </a:r>
          </a:p>
        </p:txBody>
      </p:sp>
      <p:cxnSp>
        <p:nvCxnSpPr>
          <p:cNvPr id="262" name="Прямая соединительная линия 261">
            <a:extLst>
              <a:ext uri="{FF2B5EF4-FFF2-40B4-BE49-F238E27FC236}">
                <a16:creationId xmlns:a16="http://schemas.microsoft.com/office/drawing/2014/main" xmlns="" id="{139517FC-B57F-4BA3-87D7-36BED0F60EB0}"/>
              </a:ext>
            </a:extLst>
          </p:cNvPr>
          <p:cNvCxnSpPr>
            <a:cxnSpLocks/>
          </p:cNvCxnSpPr>
          <p:nvPr/>
        </p:nvCxnSpPr>
        <p:spPr>
          <a:xfrm flipH="1">
            <a:off x="3362610" y="5225615"/>
            <a:ext cx="961091" cy="5823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76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8EE742-713A-4962-ABC0-BB05910B5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7385" y="669287"/>
            <a:ext cx="11788843" cy="554294"/>
          </a:xfrm>
        </p:spPr>
        <p:txBody>
          <a:bodyPr>
            <a:noAutofit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CA818D6-D1E1-452C-8E36-1DD65BD0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4FD6594-3966-4816-B761-C76B78EDC1DC}" type="slidenum">
              <a:rPr lang="ru-RU">
                <a:solidFill>
                  <a:prstClr val="white"/>
                </a:solidFill>
                <a:latin typeface="Calibri" panose="020F0502020204030204"/>
              </a:rPr>
              <a:pPr defTabSz="457200"/>
              <a:t>13</a:t>
            </a:fld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1944" y="1304266"/>
            <a:ext cx="10505440" cy="636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первые 8 месяцев работы ХК наблюдается увеличение объема промышленного производства ХК в стоимостном выражении и снижение индексов производства по многим видам экономической деятельности, например по производству пигментов (86,7%), удобрений и азотных соединений (92,1%), пластмасс и синтетических смол (93,8%), синтетического каучука (90,8%), ЛКМ (94,6%), СМС (86,5%), шин (85,5%), парфюмерно-косметических средств (80,7%), клеев (79,4%), волокон (91,5%)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Отмечается рост объемов отгрузок (в стоимостном выражении) во всех ФО, причем 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3-х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 темпы прироста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составили более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130% (ПФО, ЮФО, ДФО), а в СЗФО – почти 160%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структуре отгрузок ХК основные объемы (до 80%) приходятся на 3 ФО – ПФО, ЦФО и СЗФО 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структуре отгрузок основная доля приходится на крупнотоннажные продукты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первые 8 месяцев работы ХК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произошло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падение экспорта в тоннаже на 25% (особенно аммиака, изделий из пластмасс, РТИ) и падение импорта на 4% (в большей степени ЛКМ, ПМ и СС)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первые 8 месяцев работы ХК наблюдается рост инвестиций в ХК всех округов, кроме СКФО и ПФО. Значительно увеличены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темпы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роста инвестиций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УФО, ДФО и СЗФО 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период с 2021-2022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гг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ХК было реализовано 60 основных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инвестпроектов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том числе на долю пластмасс и синтетических смол приходилось 20%, МУ-15%, неорганические продукты -13%, органические -12%, РТИ-8%, ЛКМ 7%, шины 5%, химволокна -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3%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2025 г запланирована реализация почти 160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проектов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числе по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экспортоориентированным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продуктам. С учетом обострения геополитической ситуации многие из них могут быть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отложены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либо пересмотрены из-за запрета на поставку в Россию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технологий и оборудования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870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00" y="61200"/>
            <a:ext cx="10836000" cy="519825"/>
          </a:xfrm>
        </p:spPr>
        <p:txBody>
          <a:bodyPr/>
          <a:lstStyle/>
          <a:p>
            <a:pPr algn="l"/>
            <a:r>
              <a:rPr lang="ru-RU" dirty="0"/>
              <a:t>		Вызовы 				Решения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6594-3966-4816-B761-C76B78EDC1DC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6EC671AE-71B5-4AE2-B636-06349F1108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4551750"/>
              </p:ext>
            </p:extLst>
          </p:nvPr>
        </p:nvGraphicFramePr>
        <p:xfrm>
          <a:off x="1066800" y="704850"/>
          <a:ext cx="10248900" cy="5433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218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74C1023A-EE79-4956-B837-281FABE69ED9}"/>
              </a:ext>
            </a:extLst>
          </p:cNvPr>
          <p:cNvGrpSpPr>
            <a:grpSpLocks noChangeAspect="1"/>
          </p:cNvGrpSpPr>
          <p:nvPr/>
        </p:nvGrpSpPr>
        <p:grpSpPr>
          <a:xfrm>
            <a:off x="1731159" y="898801"/>
            <a:ext cx="8729682" cy="5060401"/>
            <a:chOff x="0" y="0"/>
            <a:chExt cx="15773400" cy="9082667"/>
          </a:xfrm>
        </p:grpSpPr>
        <p:sp>
          <p:nvSpPr>
            <p:cNvPr id="10" name="Камчатский край">
              <a:extLst>
                <a:ext uri="{FF2B5EF4-FFF2-40B4-BE49-F238E27FC236}">
                  <a16:creationId xmlns:a16="http://schemas.microsoft.com/office/drawing/2014/main" xmlns="" id="{AE59520B-43B8-4EE2-AACC-C7D20D7DD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7425" y="168691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Алтайский край">
              <a:extLst>
                <a:ext uri="{FF2B5EF4-FFF2-40B4-BE49-F238E27FC236}">
                  <a16:creationId xmlns:a16="http://schemas.microsoft.com/office/drawing/2014/main" xmlns="" id="{79E2B953-DF95-44CB-B7D5-08A3B7736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650" y="7919933"/>
              <a:ext cx="1152525" cy="829163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Амурская область">
              <a:extLst>
                <a:ext uri="{FF2B5EF4-FFF2-40B4-BE49-F238E27FC236}">
                  <a16:creationId xmlns:a16="http://schemas.microsoft.com/office/drawing/2014/main" xmlns="" id="{9A44B663-91F4-435C-BFF4-71A633F76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0950" y="6185363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Архангельская область">
              <a:extLst>
                <a:ext uri="{FF2B5EF4-FFF2-40B4-BE49-F238E27FC236}">
                  <a16:creationId xmlns:a16="http://schemas.microsoft.com/office/drawing/2014/main" xmlns="" id="{2C690E4A-CA47-4FEE-9BBF-D1A92E461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3812242"/>
              <a:ext cx="1504950" cy="1429591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Астраханская область">
              <a:extLst>
                <a:ext uri="{FF2B5EF4-FFF2-40B4-BE49-F238E27FC236}">
                  <a16:creationId xmlns:a16="http://schemas.microsoft.com/office/drawing/2014/main" xmlns="" id="{BC3BA8A5-DA46-4707-8036-04985C953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0" y="7262321"/>
              <a:ext cx="400050" cy="695734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Белгородская область">
              <a:extLst>
                <a:ext uri="{FF2B5EF4-FFF2-40B4-BE49-F238E27FC236}">
                  <a16:creationId xmlns:a16="http://schemas.microsoft.com/office/drawing/2014/main" xmlns="" id="{8CB78620-72D2-4389-AAD6-3AB5CCEF2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5956628"/>
              <a:ext cx="342900" cy="476530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Брянская область">
              <a:extLst>
                <a:ext uri="{FF2B5EF4-FFF2-40B4-BE49-F238E27FC236}">
                  <a16:creationId xmlns:a16="http://schemas.microsoft.com/office/drawing/2014/main" xmlns="" id="{0BCC9572-9BAC-46EA-8B1A-64EF2CD55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0" y="5251363"/>
              <a:ext cx="466725" cy="390755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Владимирская область">
              <a:extLst>
                <a:ext uri="{FF2B5EF4-FFF2-40B4-BE49-F238E27FC236}">
                  <a16:creationId xmlns:a16="http://schemas.microsoft.com/office/drawing/2014/main" xmlns="" id="{FF8679A0-BABB-4A3F-A775-F4C3F21F9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5" y="5308547"/>
              <a:ext cx="409575" cy="476530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Волгоградская область">
              <a:extLst>
                <a:ext uri="{FF2B5EF4-FFF2-40B4-BE49-F238E27FC236}">
                  <a16:creationId xmlns:a16="http://schemas.microsoft.com/office/drawing/2014/main" xmlns="" id="{92ACADDE-AA59-4427-A6A2-33882623D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0" y="6518934"/>
              <a:ext cx="866775" cy="791040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Вологодская область">
              <a:extLst>
                <a:ext uri="{FF2B5EF4-FFF2-40B4-BE49-F238E27FC236}">
                  <a16:creationId xmlns:a16="http://schemas.microsoft.com/office/drawing/2014/main" xmlns="" id="{194D2087-E9B0-4867-B39C-E655E6E5F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150" y="4384078"/>
              <a:ext cx="1247775" cy="1000714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Воронежская область">
              <a:extLst>
                <a:ext uri="{FF2B5EF4-FFF2-40B4-BE49-F238E27FC236}">
                  <a16:creationId xmlns:a16="http://schemas.microsoft.com/office/drawing/2014/main" xmlns="" id="{756E4EC7-7FDE-4646-A202-48A6B0C0C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6051934"/>
              <a:ext cx="581025" cy="571836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Еврейская автономная область">
              <a:extLst>
                <a:ext uri="{FF2B5EF4-FFF2-40B4-BE49-F238E27FC236}">
                  <a16:creationId xmlns:a16="http://schemas.microsoft.com/office/drawing/2014/main" xmlns="" id="{4AFE7DE9-E8F3-4B67-B447-31789363E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8350" y="7281382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Забайкальский край">
              <a:extLst>
                <a:ext uri="{FF2B5EF4-FFF2-40B4-BE49-F238E27FC236}">
                  <a16:creationId xmlns:a16="http://schemas.microsoft.com/office/drawing/2014/main" xmlns="" id="{E354AC41-3E8B-4EF4-A05E-56F46CD0D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1775" y="6490342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Костромская область">
              <a:extLst>
                <a:ext uri="{FF2B5EF4-FFF2-40B4-BE49-F238E27FC236}">
                  <a16:creationId xmlns:a16="http://schemas.microsoft.com/office/drawing/2014/main" xmlns="" id="{D56D922D-9130-4598-8012-7A822CEE8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50" y="5184649"/>
              <a:ext cx="866775" cy="438408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Иркутская область">
              <a:extLst>
                <a:ext uri="{FF2B5EF4-FFF2-40B4-BE49-F238E27FC236}">
                  <a16:creationId xmlns:a16="http://schemas.microsoft.com/office/drawing/2014/main" xmlns="" id="{6E02BE46-A180-46AC-8286-BABE9A22C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700" y="5623057"/>
              <a:ext cx="2495550" cy="2840120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Кабардино-Балкарская республика">
              <a:extLst>
                <a:ext uri="{FF2B5EF4-FFF2-40B4-BE49-F238E27FC236}">
                  <a16:creationId xmlns:a16="http://schemas.microsoft.com/office/drawing/2014/main" xmlns="" id="{D8CFEEBA-89A6-41B4-A2B1-BEC9F42A5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00" y="7834157"/>
              <a:ext cx="323850" cy="209673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Калининградская область">
              <a:extLst>
                <a:ext uri="{FF2B5EF4-FFF2-40B4-BE49-F238E27FC236}">
                  <a16:creationId xmlns:a16="http://schemas.microsoft.com/office/drawing/2014/main" xmlns="" id="{E5DED307-F8E7-42BC-BD7C-652895B37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75" y="3840834"/>
              <a:ext cx="285750" cy="276388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Калужская область">
              <a:extLst>
                <a:ext uri="{FF2B5EF4-FFF2-40B4-BE49-F238E27FC236}">
                  <a16:creationId xmlns:a16="http://schemas.microsoft.com/office/drawing/2014/main" xmlns="" id="{23B83224-E7DC-4038-8186-BD7CEA80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0" y="5251363"/>
              <a:ext cx="457200" cy="304979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Карачаево-Черкесская республика">
              <a:extLst>
                <a:ext uri="{FF2B5EF4-FFF2-40B4-BE49-F238E27FC236}">
                  <a16:creationId xmlns:a16="http://schemas.microsoft.com/office/drawing/2014/main" xmlns="" id="{6C736C5B-B686-469A-B3EF-98874E144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0" y="7605423"/>
              <a:ext cx="276225" cy="266857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Кемеровская область">
              <a:extLst>
                <a:ext uri="{FF2B5EF4-FFF2-40B4-BE49-F238E27FC236}">
                  <a16:creationId xmlns:a16="http://schemas.microsoft.com/office/drawing/2014/main" xmlns="" id="{36397E3E-5456-4CFD-9F96-874594225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050" y="7471994"/>
              <a:ext cx="552450" cy="943530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Кировская область">
              <a:extLst>
                <a:ext uri="{FF2B5EF4-FFF2-40B4-BE49-F238E27FC236}">
                  <a16:creationId xmlns:a16="http://schemas.microsoft.com/office/drawing/2014/main" xmlns="" id="{2AB0807B-2BE3-4D25-ACD6-5F9E26936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675" y="5203710"/>
              <a:ext cx="1000125" cy="1086489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Ивановская область">
              <a:extLst>
                <a:ext uri="{FF2B5EF4-FFF2-40B4-BE49-F238E27FC236}">
                  <a16:creationId xmlns:a16="http://schemas.microsoft.com/office/drawing/2014/main" xmlns="" id="{4F69CFEA-53E1-4657-BD80-40BF9119B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825" y="5337139"/>
              <a:ext cx="466725" cy="324041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Краснодарский край">
              <a:extLst>
                <a:ext uri="{FF2B5EF4-FFF2-40B4-BE49-F238E27FC236}">
                  <a16:creationId xmlns:a16="http://schemas.microsoft.com/office/drawing/2014/main" xmlns="" id="{CCB0D88C-159F-4D95-A191-958F9C89E7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100" y="6890627"/>
              <a:ext cx="609600" cy="752918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Красноярский край">
              <a:extLst>
                <a:ext uri="{FF2B5EF4-FFF2-40B4-BE49-F238E27FC236}">
                  <a16:creationId xmlns:a16="http://schemas.microsoft.com/office/drawing/2014/main" xmlns="" id="{049EE9B7-CEEA-4C09-8103-7D01940B6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25" y="2668569"/>
              <a:ext cx="2562225" cy="5842261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Курганская область">
              <a:extLst>
                <a:ext uri="{FF2B5EF4-FFF2-40B4-BE49-F238E27FC236}">
                  <a16:creationId xmlns:a16="http://schemas.microsoft.com/office/drawing/2014/main" xmlns="" id="{5E563CBA-0845-4F89-9202-C1FBA1553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5" y="6871566"/>
              <a:ext cx="790575" cy="524183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Курская область">
              <a:extLst>
                <a:ext uri="{FF2B5EF4-FFF2-40B4-BE49-F238E27FC236}">
                  <a16:creationId xmlns:a16="http://schemas.microsoft.com/office/drawing/2014/main" xmlns="" id="{41C451C7-39C0-4B32-90FC-08F396D86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5661179"/>
              <a:ext cx="447675" cy="457469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Ленинградская область">
              <a:extLst>
                <a:ext uri="{FF2B5EF4-FFF2-40B4-BE49-F238E27FC236}">
                  <a16:creationId xmlns:a16="http://schemas.microsoft.com/office/drawing/2014/main" xmlns="" id="{B41904D6-A3B5-47C2-85A6-43937AE23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3859895"/>
              <a:ext cx="876300" cy="771979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Липецкая область">
              <a:extLst>
                <a:ext uri="{FF2B5EF4-FFF2-40B4-BE49-F238E27FC236}">
                  <a16:creationId xmlns:a16="http://schemas.microsoft.com/office/drawing/2014/main" xmlns="" id="{AF814AC4-67A3-4A3C-8180-9C3CF134C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525" y="5832730"/>
              <a:ext cx="409575" cy="381224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Магаданская область">
              <a:extLst>
                <a:ext uri="{FF2B5EF4-FFF2-40B4-BE49-F238E27FC236}">
                  <a16:creationId xmlns:a16="http://schemas.microsoft.com/office/drawing/2014/main" xmlns="" id="{747DFECB-1EA5-4842-A631-4A80F83D2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0175" y="2458896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г. Москва">
              <a:extLst>
                <a:ext uri="{FF2B5EF4-FFF2-40B4-BE49-F238E27FC236}">
                  <a16:creationId xmlns:a16="http://schemas.microsoft.com/office/drawing/2014/main" xmlns="" id="{D2F03828-CF14-4BA8-BE42-32B33770A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300" y="5337139"/>
              <a:ext cx="104775" cy="114367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Московская область">
              <a:extLst>
                <a:ext uri="{FF2B5EF4-FFF2-40B4-BE49-F238E27FC236}">
                  <a16:creationId xmlns:a16="http://schemas.microsoft.com/office/drawing/2014/main" xmlns="" id="{C9F18CA6-899D-4AE7-B0D6-A267E9FFD7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8800" y="5117935"/>
              <a:ext cx="495300" cy="571836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Мурманская область">
              <a:extLst>
                <a:ext uri="{FF2B5EF4-FFF2-40B4-BE49-F238E27FC236}">
                  <a16:creationId xmlns:a16="http://schemas.microsoft.com/office/drawing/2014/main" xmlns="" id="{41C12586-96CA-49BE-B405-308DFCC06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2725753"/>
              <a:ext cx="819150" cy="1067428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Ненецкий автономный округ">
              <a:extLst>
                <a:ext uri="{FF2B5EF4-FFF2-40B4-BE49-F238E27FC236}">
                  <a16:creationId xmlns:a16="http://schemas.microsoft.com/office/drawing/2014/main" xmlns="" id="{A6E9F11B-82FD-4FEF-A7CE-3E2A7ECC3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850" y="3650221"/>
              <a:ext cx="1800225" cy="1019775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Нижегородская область">
              <a:extLst>
                <a:ext uri="{FF2B5EF4-FFF2-40B4-BE49-F238E27FC236}">
                  <a16:creationId xmlns:a16="http://schemas.microsoft.com/office/drawing/2014/main" xmlns="" id="{ED9A07F7-5178-495B-A80D-CAA387445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0" y="5575404"/>
              <a:ext cx="885825" cy="571836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Новгородская область">
              <a:extLst>
                <a:ext uri="{FF2B5EF4-FFF2-40B4-BE49-F238E27FC236}">
                  <a16:creationId xmlns:a16="http://schemas.microsoft.com/office/drawing/2014/main" xmlns="" id="{F2AD7E72-53DC-459E-9644-E1E32E91C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500" y="4298303"/>
              <a:ext cx="666750" cy="495591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Новосибирская область">
              <a:extLst>
                <a:ext uri="{FF2B5EF4-FFF2-40B4-BE49-F238E27FC236}">
                  <a16:creationId xmlns:a16="http://schemas.microsoft.com/office/drawing/2014/main" xmlns="" id="{45D6F865-959D-4D72-9C1A-01B47CED5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7214668"/>
              <a:ext cx="1171575" cy="876816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Омская область">
              <a:extLst>
                <a:ext uri="{FF2B5EF4-FFF2-40B4-BE49-F238E27FC236}">
                  <a16:creationId xmlns:a16="http://schemas.microsoft.com/office/drawing/2014/main" xmlns="" id="{F125F5AD-FC43-4690-90D4-FACFC8163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6814382"/>
              <a:ext cx="723900" cy="1086489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Оренбургская область">
              <a:extLst>
                <a:ext uri="{FF2B5EF4-FFF2-40B4-BE49-F238E27FC236}">
                  <a16:creationId xmlns:a16="http://schemas.microsoft.com/office/drawing/2014/main" xmlns="" id="{DFE3FCB7-D1BB-4469-9042-7345471F9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6738138"/>
              <a:ext cx="1190625" cy="1181795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Орловская область">
              <a:extLst>
                <a:ext uri="{FF2B5EF4-FFF2-40B4-BE49-F238E27FC236}">
                  <a16:creationId xmlns:a16="http://schemas.microsoft.com/office/drawing/2014/main" xmlns="" id="{D569B569-669A-4913-B5BA-8A09386A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550" y="5556343"/>
              <a:ext cx="333375" cy="371694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Пензенская область">
              <a:extLst>
                <a:ext uri="{FF2B5EF4-FFF2-40B4-BE49-F238E27FC236}">
                  <a16:creationId xmlns:a16="http://schemas.microsoft.com/office/drawing/2014/main" xmlns="" id="{A3E31D11-72A5-49D2-BF0D-C4F71095C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225" y="6090056"/>
              <a:ext cx="457200" cy="514653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Пермский край">
              <a:extLst>
                <a:ext uri="{FF2B5EF4-FFF2-40B4-BE49-F238E27FC236}">
                  <a16:creationId xmlns:a16="http://schemas.microsoft.com/office/drawing/2014/main" xmlns="" id="{536BFE39-EDE7-4F35-AF7E-7758B9579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475" y="5499159"/>
              <a:ext cx="981075" cy="1153203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Приморский край">
              <a:extLst>
                <a:ext uri="{FF2B5EF4-FFF2-40B4-BE49-F238E27FC236}">
                  <a16:creationId xmlns:a16="http://schemas.microsoft.com/office/drawing/2014/main" xmlns="" id="{F42E1C9E-82CC-4F67-A952-E9C6B40DB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1275" y="6966872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Псковская область">
              <a:extLst>
                <a:ext uri="{FF2B5EF4-FFF2-40B4-BE49-F238E27FC236}">
                  <a16:creationId xmlns:a16="http://schemas.microsoft.com/office/drawing/2014/main" xmlns="" id="{8D915EAF-2C9B-41DD-9A2B-779D7ADA2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0" y="4060037"/>
              <a:ext cx="466725" cy="733857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Республика Адыгея">
              <a:extLst>
                <a:ext uri="{FF2B5EF4-FFF2-40B4-BE49-F238E27FC236}">
                  <a16:creationId xmlns:a16="http://schemas.microsoft.com/office/drawing/2014/main" xmlns="" id="{A04CF74B-4586-4304-B92A-1E1077A6C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" y="7214668"/>
              <a:ext cx="200025" cy="352632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Республика Алтай">
              <a:extLst>
                <a:ext uri="{FF2B5EF4-FFF2-40B4-BE49-F238E27FC236}">
                  <a16:creationId xmlns:a16="http://schemas.microsoft.com/office/drawing/2014/main" xmlns="" id="{94EADA00-CB7F-416A-B13B-E7163673A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650" y="8358341"/>
              <a:ext cx="752475" cy="724326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Республика Башкортостан">
              <a:extLst>
                <a:ext uri="{FF2B5EF4-FFF2-40B4-BE49-F238E27FC236}">
                  <a16:creationId xmlns:a16="http://schemas.microsoft.com/office/drawing/2014/main" xmlns="" id="{F8629E37-932D-4320-AD39-45036AACA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575" y="6461750"/>
              <a:ext cx="838200" cy="1105550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Республика Бурятия">
              <a:extLst>
                <a:ext uri="{FF2B5EF4-FFF2-40B4-BE49-F238E27FC236}">
                  <a16:creationId xmlns:a16="http://schemas.microsoft.com/office/drawing/2014/main" xmlns="" id="{766ACB37-B4CF-4F4D-90B0-99FD88FB0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7325" y="6785791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Республика Дагестан">
              <a:extLst>
                <a:ext uri="{FF2B5EF4-FFF2-40B4-BE49-F238E27FC236}">
                  <a16:creationId xmlns:a16="http://schemas.microsoft.com/office/drawing/2014/main" xmlns="" id="{61769C45-4AA7-4E71-A999-B35C7CB0C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" y="7919933"/>
              <a:ext cx="447675" cy="838693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Республика Ингушетия">
              <a:extLst>
                <a:ext uri="{FF2B5EF4-FFF2-40B4-BE49-F238E27FC236}">
                  <a16:creationId xmlns:a16="http://schemas.microsoft.com/office/drawing/2014/main" xmlns="" id="{AA9F6F63-57D4-40A6-8994-369E671D5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75" y="8062892"/>
              <a:ext cx="238125" cy="181082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Республика Калмыкия">
              <a:extLst>
                <a:ext uri="{FF2B5EF4-FFF2-40B4-BE49-F238E27FC236}">
                  <a16:creationId xmlns:a16="http://schemas.microsoft.com/office/drawing/2014/main" xmlns="" id="{C4C42F51-C45F-42D3-BA2E-D606010DD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" y="7233729"/>
              <a:ext cx="771525" cy="791040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Республика Карелия">
              <a:extLst>
                <a:ext uri="{FF2B5EF4-FFF2-40B4-BE49-F238E27FC236}">
                  <a16:creationId xmlns:a16="http://schemas.microsoft.com/office/drawing/2014/main" xmlns="" id="{1DD5D500-B5BD-40A3-99A9-EBE65CCD0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75" y="3145099"/>
              <a:ext cx="1095375" cy="1286632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Республика Коми">
              <a:extLst>
                <a:ext uri="{FF2B5EF4-FFF2-40B4-BE49-F238E27FC236}">
                  <a16:creationId xmlns:a16="http://schemas.microsoft.com/office/drawing/2014/main" xmlns="" id="{93E0E195-2364-40EB-BA78-A4A1D8913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326894"/>
              <a:ext cx="2286000" cy="1324754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Республика Марий Эл">
              <a:extLst>
                <a:ext uri="{FF2B5EF4-FFF2-40B4-BE49-F238E27FC236}">
                  <a16:creationId xmlns:a16="http://schemas.microsoft.com/office/drawing/2014/main" xmlns="" id="{E69A280F-EA2A-4424-836A-0D78180AB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5842261"/>
              <a:ext cx="466725" cy="324041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Республика Мордовия">
              <a:extLst>
                <a:ext uri="{FF2B5EF4-FFF2-40B4-BE49-F238E27FC236}">
                  <a16:creationId xmlns:a16="http://schemas.microsoft.com/office/drawing/2014/main" xmlns="" id="{C5F24E80-C136-410E-A776-4AAA370D0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5908975"/>
              <a:ext cx="523875" cy="400285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Республика Саха (Якутия)">
              <a:extLst>
                <a:ext uri="{FF2B5EF4-FFF2-40B4-BE49-F238E27FC236}">
                  <a16:creationId xmlns:a16="http://schemas.microsoft.com/office/drawing/2014/main" xmlns="" id="{48233DA3-D916-42DD-BD1C-50EA98EF0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00" y="1944243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Северная Осетия-Алания">
              <a:extLst>
                <a:ext uri="{FF2B5EF4-FFF2-40B4-BE49-F238E27FC236}">
                  <a16:creationId xmlns:a16="http://schemas.microsoft.com/office/drawing/2014/main" xmlns="" id="{5E80614B-EA4C-407E-B1B6-515570894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825" y="8043831"/>
              <a:ext cx="190500" cy="142959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Республика Татарстан">
              <a:extLst>
                <a:ext uri="{FF2B5EF4-FFF2-40B4-BE49-F238E27FC236}">
                  <a16:creationId xmlns:a16="http://schemas.microsoft.com/office/drawing/2014/main" xmlns="" id="{1BC9FC41-B69B-4FEB-AA82-1D774CD2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025" y="6137709"/>
              <a:ext cx="828675" cy="676673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Республика Тыва">
              <a:extLst>
                <a:ext uri="{FF2B5EF4-FFF2-40B4-BE49-F238E27FC236}">
                  <a16:creationId xmlns:a16="http://schemas.microsoft.com/office/drawing/2014/main" xmlns="" id="{4A336C50-F26B-4070-8FCF-410D33162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400" y="8072422"/>
              <a:ext cx="1333500" cy="829163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Республика Хакасия">
              <a:extLst>
                <a:ext uri="{FF2B5EF4-FFF2-40B4-BE49-F238E27FC236}">
                  <a16:creationId xmlns:a16="http://schemas.microsoft.com/office/drawing/2014/main" xmlns="" id="{3D3D47D4-9F75-4817-9383-751C436DD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0" y="7757912"/>
              <a:ext cx="514350" cy="857754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Ростовская область">
              <a:extLst>
                <a:ext uri="{FF2B5EF4-FFF2-40B4-BE49-F238E27FC236}">
                  <a16:creationId xmlns:a16="http://schemas.microsoft.com/office/drawing/2014/main" xmlns="" id="{E7D8A2C8-F38F-4B32-8648-3367F3770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00" y="6585648"/>
              <a:ext cx="771525" cy="886346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Рязанская область">
              <a:extLst>
                <a:ext uri="{FF2B5EF4-FFF2-40B4-BE49-F238E27FC236}">
                  <a16:creationId xmlns:a16="http://schemas.microsoft.com/office/drawing/2014/main" xmlns="" id="{9EC258D2-CC7B-44D3-96BF-8AE2DEA2D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425" y="5670710"/>
              <a:ext cx="523875" cy="381224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Самарская область">
              <a:extLst>
                <a:ext uri="{FF2B5EF4-FFF2-40B4-BE49-F238E27FC236}">
                  <a16:creationId xmlns:a16="http://schemas.microsoft.com/office/drawing/2014/main" xmlns="" id="{58D1E342-DD36-4E17-BB92-A719F2855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200" y="6576117"/>
              <a:ext cx="600075" cy="495591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г. Санкт-Петербург">
              <a:extLst>
                <a:ext uri="{FF2B5EF4-FFF2-40B4-BE49-F238E27FC236}">
                  <a16:creationId xmlns:a16="http://schemas.microsoft.com/office/drawing/2014/main" xmlns="" id="{5893BF0D-563F-433C-801A-DEB883924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925" y="4060037"/>
              <a:ext cx="180975" cy="114367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Саратовская область">
              <a:extLst>
                <a:ext uri="{FF2B5EF4-FFF2-40B4-BE49-F238E27FC236}">
                  <a16:creationId xmlns:a16="http://schemas.microsoft.com/office/drawing/2014/main" xmlns="" id="{15663E48-76A3-47E5-A763-6979D3B02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150" y="6385505"/>
              <a:ext cx="923925" cy="867285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Сахалинская область">
              <a:extLst>
                <a:ext uri="{FF2B5EF4-FFF2-40B4-BE49-F238E27FC236}">
                  <a16:creationId xmlns:a16="http://schemas.microsoft.com/office/drawing/2014/main" xmlns="" id="{016FAAE8-1019-4787-B9FC-3C9969D32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1275" y="5594465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Свердловская область">
              <a:extLst>
                <a:ext uri="{FF2B5EF4-FFF2-40B4-BE49-F238E27FC236}">
                  <a16:creationId xmlns:a16="http://schemas.microsoft.com/office/drawing/2014/main" xmlns="" id="{D2D54EF8-34B1-4485-9918-9F37EB476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5642118"/>
              <a:ext cx="1095375" cy="1277101"/>
            </a:xfrm>
            <a:custGeom>
              <a:avLst/>
              <a:gdLst/>
              <a:ahLst/>
              <a:cxnLst>
                <a:cxn ang="0">
                  <a:pos x="1238" y="2119"/>
                </a:cxn>
                <a:cxn ang="0">
                  <a:pos x="992" y="2024"/>
                </a:cxn>
                <a:cxn ang="0">
                  <a:pos x="894" y="2058"/>
                </a:cxn>
                <a:cxn ang="0">
                  <a:pos x="830" y="2093"/>
                </a:cxn>
                <a:cxn ang="0">
                  <a:pos x="768" y="2050"/>
                </a:cxn>
                <a:cxn ang="0">
                  <a:pos x="686" y="2008"/>
                </a:cxn>
                <a:cxn ang="0">
                  <a:pos x="429" y="1901"/>
                </a:cxn>
                <a:cxn ang="0">
                  <a:pos x="376" y="1848"/>
                </a:cxn>
                <a:cxn ang="0">
                  <a:pos x="282" y="1823"/>
                </a:cxn>
                <a:cxn ang="0">
                  <a:pos x="221" y="1850"/>
                </a:cxn>
                <a:cxn ang="0">
                  <a:pos x="115" y="1792"/>
                </a:cxn>
                <a:cxn ang="0">
                  <a:pos x="30" y="1600"/>
                </a:cxn>
                <a:cxn ang="0">
                  <a:pos x="48" y="1520"/>
                </a:cxn>
                <a:cxn ang="0">
                  <a:pos x="136" y="1512"/>
                </a:cxn>
                <a:cxn ang="0">
                  <a:pos x="262" y="1427"/>
                </a:cxn>
                <a:cxn ang="0">
                  <a:pos x="408" y="1365"/>
                </a:cxn>
                <a:cxn ang="0">
                  <a:pos x="514" y="1301"/>
                </a:cxn>
                <a:cxn ang="0">
                  <a:pos x="693" y="1167"/>
                </a:cxn>
                <a:cxn ang="0">
                  <a:pos x="741" y="1091"/>
                </a:cxn>
                <a:cxn ang="0">
                  <a:pos x="765" y="999"/>
                </a:cxn>
                <a:cxn ang="0">
                  <a:pos x="760" y="843"/>
                </a:cxn>
                <a:cxn ang="0">
                  <a:pos x="773" y="693"/>
                </a:cxn>
                <a:cxn ang="0">
                  <a:pos x="1038" y="432"/>
                </a:cxn>
                <a:cxn ang="0">
                  <a:pos x="1104" y="304"/>
                </a:cxn>
                <a:cxn ang="0">
                  <a:pos x="1186" y="131"/>
                </a:cxn>
                <a:cxn ang="0">
                  <a:pos x="1208" y="90"/>
                </a:cxn>
                <a:cxn ang="0">
                  <a:pos x="1230" y="31"/>
                </a:cxn>
                <a:cxn ang="0">
                  <a:pos x="1270" y="48"/>
                </a:cxn>
                <a:cxn ang="0">
                  <a:pos x="1389" y="184"/>
                </a:cxn>
                <a:cxn ang="0">
                  <a:pos x="1554" y="375"/>
                </a:cxn>
                <a:cxn ang="0">
                  <a:pos x="1645" y="523"/>
                </a:cxn>
                <a:cxn ang="0">
                  <a:pos x="1610" y="674"/>
                </a:cxn>
                <a:cxn ang="0">
                  <a:pos x="1576" y="823"/>
                </a:cxn>
                <a:cxn ang="0">
                  <a:pos x="1611" y="893"/>
                </a:cxn>
                <a:cxn ang="0">
                  <a:pos x="1621" y="1063"/>
                </a:cxn>
                <a:cxn ang="0">
                  <a:pos x="1595" y="1160"/>
                </a:cxn>
                <a:cxn ang="0">
                  <a:pos x="1643" y="1200"/>
                </a:cxn>
                <a:cxn ang="0">
                  <a:pos x="1701" y="1240"/>
                </a:cxn>
                <a:cxn ang="0">
                  <a:pos x="1757" y="1280"/>
                </a:cxn>
                <a:cxn ang="0">
                  <a:pos x="1800" y="1413"/>
                </a:cxn>
                <a:cxn ang="0">
                  <a:pos x="1824" y="1544"/>
                </a:cxn>
                <a:cxn ang="0">
                  <a:pos x="1848" y="1666"/>
                </a:cxn>
                <a:cxn ang="0">
                  <a:pos x="1848" y="1747"/>
                </a:cxn>
                <a:cxn ang="0">
                  <a:pos x="1789" y="1757"/>
                </a:cxn>
                <a:cxn ang="0">
                  <a:pos x="1613" y="1749"/>
                </a:cxn>
                <a:cxn ang="0">
                  <a:pos x="1480" y="2050"/>
                </a:cxn>
                <a:cxn ang="0">
                  <a:pos x="1472" y="2120"/>
                </a:cxn>
                <a:cxn ang="0">
                  <a:pos x="1414" y="2095"/>
                </a:cxn>
                <a:cxn ang="0">
                  <a:pos x="1314" y="2112"/>
                </a:cxn>
                <a:cxn ang="0">
                  <a:pos x="1261" y="2152"/>
                </a:cxn>
                <a:cxn ang="0">
                  <a:pos x="1238" y="2119"/>
                </a:cxn>
              </a:cxnLst>
              <a:rect l="0" t="0" r="r" b="b"/>
              <a:pathLst>
                <a:path w="1848" h="2152">
                  <a:moveTo>
                    <a:pt x="1238" y="2119"/>
                  </a:moveTo>
                  <a:cubicBezTo>
                    <a:pt x="1216" y="2085"/>
                    <a:pt x="1059" y="2024"/>
                    <a:pt x="992" y="2024"/>
                  </a:cubicBezTo>
                  <a:cubicBezTo>
                    <a:pt x="974" y="2024"/>
                    <a:pt x="931" y="2039"/>
                    <a:pt x="894" y="2058"/>
                  </a:cubicBezTo>
                  <a:lnTo>
                    <a:pt x="830" y="2093"/>
                  </a:lnTo>
                  <a:lnTo>
                    <a:pt x="768" y="2050"/>
                  </a:lnTo>
                  <a:cubicBezTo>
                    <a:pt x="733" y="2027"/>
                    <a:pt x="696" y="2008"/>
                    <a:pt x="686" y="2008"/>
                  </a:cubicBezTo>
                  <a:cubicBezTo>
                    <a:pt x="670" y="2008"/>
                    <a:pt x="622" y="1987"/>
                    <a:pt x="429" y="1901"/>
                  </a:cubicBezTo>
                  <a:cubicBezTo>
                    <a:pt x="395" y="1887"/>
                    <a:pt x="376" y="1867"/>
                    <a:pt x="376" y="1848"/>
                  </a:cubicBezTo>
                  <a:cubicBezTo>
                    <a:pt x="376" y="1802"/>
                    <a:pt x="347" y="1794"/>
                    <a:pt x="282" y="1823"/>
                  </a:cubicBezTo>
                  <a:lnTo>
                    <a:pt x="221" y="1850"/>
                  </a:lnTo>
                  <a:lnTo>
                    <a:pt x="115" y="1792"/>
                  </a:lnTo>
                  <a:cubicBezTo>
                    <a:pt x="0" y="1728"/>
                    <a:pt x="0" y="1728"/>
                    <a:pt x="30" y="1600"/>
                  </a:cubicBezTo>
                  <a:lnTo>
                    <a:pt x="48" y="1520"/>
                  </a:lnTo>
                  <a:lnTo>
                    <a:pt x="136" y="1512"/>
                  </a:lnTo>
                  <a:cubicBezTo>
                    <a:pt x="222" y="1504"/>
                    <a:pt x="224" y="1503"/>
                    <a:pt x="262" y="1427"/>
                  </a:cubicBezTo>
                  <a:cubicBezTo>
                    <a:pt x="301" y="1347"/>
                    <a:pt x="312" y="1343"/>
                    <a:pt x="408" y="1365"/>
                  </a:cubicBezTo>
                  <a:cubicBezTo>
                    <a:pt x="486" y="1384"/>
                    <a:pt x="502" y="1375"/>
                    <a:pt x="514" y="1301"/>
                  </a:cubicBezTo>
                  <a:cubicBezTo>
                    <a:pt x="525" y="1234"/>
                    <a:pt x="517" y="1240"/>
                    <a:pt x="693" y="1167"/>
                  </a:cubicBezTo>
                  <a:cubicBezTo>
                    <a:pt x="738" y="1147"/>
                    <a:pt x="744" y="1136"/>
                    <a:pt x="741" y="1091"/>
                  </a:cubicBezTo>
                  <a:cubicBezTo>
                    <a:pt x="739" y="1061"/>
                    <a:pt x="750" y="1021"/>
                    <a:pt x="765" y="999"/>
                  </a:cubicBezTo>
                  <a:cubicBezTo>
                    <a:pt x="800" y="949"/>
                    <a:pt x="798" y="917"/>
                    <a:pt x="760" y="843"/>
                  </a:cubicBezTo>
                  <a:cubicBezTo>
                    <a:pt x="715" y="760"/>
                    <a:pt x="718" y="715"/>
                    <a:pt x="773" y="693"/>
                  </a:cubicBezTo>
                  <a:cubicBezTo>
                    <a:pt x="814" y="674"/>
                    <a:pt x="931" y="560"/>
                    <a:pt x="1038" y="432"/>
                  </a:cubicBezTo>
                  <a:cubicBezTo>
                    <a:pt x="1069" y="395"/>
                    <a:pt x="1098" y="339"/>
                    <a:pt x="1104" y="304"/>
                  </a:cubicBezTo>
                  <a:cubicBezTo>
                    <a:pt x="1117" y="229"/>
                    <a:pt x="1155" y="149"/>
                    <a:pt x="1186" y="131"/>
                  </a:cubicBezTo>
                  <a:cubicBezTo>
                    <a:pt x="1198" y="123"/>
                    <a:pt x="1208" y="106"/>
                    <a:pt x="1208" y="90"/>
                  </a:cubicBezTo>
                  <a:cubicBezTo>
                    <a:pt x="1208" y="74"/>
                    <a:pt x="1218" y="48"/>
                    <a:pt x="1230" y="31"/>
                  </a:cubicBezTo>
                  <a:cubicBezTo>
                    <a:pt x="1253" y="0"/>
                    <a:pt x="1254" y="2"/>
                    <a:pt x="1270" y="48"/>
                  </a:cubicBezTo>
                  <a:cubicBezTo>
                    <a:pt x="1299" y="128"/>
                    <a:pt x="1312" y="143"/>
                    <a:pt x="1389" y="184"/>
                  </a:cubicBezTo>
                  <a:cubicBezTo>
                    <a:pt x="1450" y="216"/>
                    <a:pt x="1478" y="250"/>
                    <a:pt x="1554" y="375"/>
                  </a:cubicBezTo>
                  <a:lnTo>
                    <a:pt x="1645" y="523"/>
                  </a:lnTo>
                  <a:lnTo>
                    <a:pt x="1610" y="674"/>
                  </a:lnTo>
                  <a:lnTo>
                    <a:pt x="1576" y="823"/>
                  </a:lnTo>
                  <a:lnTo>
                    <a:pt x="1611" y="893"/>
                  </a:lnTo>
                  <a:cubicBezTo>
                    <a:pt x="1643" y="962"/>
                    <a:pt x="1643" y="968"/>
                    <a:pt x="1621" y="1063"/>
                  </a:cubicBezTo>
                  <a:lnTo>
                    <a:pt x="1595" y="1160"/>
                  </a:lnTo>
                  <a:lnTo>
                    <a:pt x="1643" y="1200"/>
                  </a:lnTo>
                  <a:cubicBezTo>
                    <a:pt x="1669" y="1221"/>
                    <a:pt x="1696" y="1240"/>
                    <a:pt x="1701" y="1240"/>
                  </a:cubicBezTo>
                  <a:cubicBezTo>
                    <a:pt x="1707" y="1240"/>
                    <a:pt x="1733" y="1258"/>
                    <a:pt x="1757" y="1280"/>
                  </a:cubicBezTo>
                  <a:cubicBezTo>
                    <a:pt x="1794" y="1315"/>
                    <a:pt x="1800" y="1333"/>
                    <a:pt x="1800" y="1413"/>
                  </a:cubicBezTo>
                  <a:cubicBezTo>
                    <a:pt x="1802" y="1463"/>
                    <a:pt x="1811" y="1522"/>
                    <a:pt x="1824" y="1544"/>
                  </a:cubicBezTo>
                  <a:cubicBezTo>
                    <a:pt x="1837" y="1565"/>
                    <a:pt x="1848" y="1621"/>
                    <a:pt x="1848" y="1666"/>
                  </a:cubicBezTo>
                  <a:lnTo>
                    <a:pt x="1848" y="1747"/>
                  </a:lnTo>
                  <a:lnTo>
                    <a:pt x="1789" y="1757"/>
                  </a:lnTo>
                  <a:cubicBezTo>
                    <a:pt x="1696" y="1773"/>
                    <a:pt x="1632" y="1770"/>
                    <a:pt x="1613" y="1749"/>
                  </a:cubicBezTo>
                  <a:cubicBezTo>
                    <a:pt x="1584" y="1722"/>
                    <a:pt x="1480" y="1959"/>
                    <a:pt x="1480" y="2050"/>
                  </a:cubicBezTo>
                  <a:cubicBezTo>
                    <a:pt x="1480" y="2088"/>
                    <a:pt x="1477" y="2120"/>
                    <a:pt x="1472" y="2120"/>
                  </a:cubicBezTo>
                  <a:cubicBezTo>
                    <a:pt x="1467" y="2120"/>
                    <a:pt x="1442" y="2109"/>
                    <a:pt x="1414" y="2095"/>
                  </a:cubicBezTo>
                  <a:cubicBezTo>
                    <a:pt x="1370" y="2072"/>
                    <a:pt x="1365" y="2072"/>
                    <a:pt x="1314" y="2112"/>
                  </a:cubicBezTo>
                  <a:lnTo>
                    <a:pt x="1261" y="2152"/>
                  </a:lnTo>
                  <a:lnTo>
                    <a:pt x="1238" y="2119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Смоленская область">
              <a:extLst>
                <a:ext uri="{FF2B5EF4-FFF2-40B4-BE49-F238E27FC236}">
                  <a16:creationId xmlns:a16="http://schemas.microsoft.com/office/drawing/2014/main" xmlns="" id="{334FBACC-B433-4AA6-AD45-9A432B3A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875" y="4812955"/>
              <a:ext cx="581025" cy="457469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Ставропольский край">
              <a:extLst>
                <a:ext uri="{FF2B5EF4-FFF2-40B4-BE49-F238E27FC236}">
                  <a16:creationId xmlns:a16="http://schemas.microsoft.com/office/drawing/2014/main" xmlns="" id="{3C41C34E-88A6-46C9-BE4A-4B9222117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825" y="7338566"/>
              <a:ext cx="552450" cy="705265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Тамбовская область">
              <a:extLst>
                <a:ext uri="{FF2B5EF4-FFF2-40B4-BE49-F238E27FC236}">
                  <a16:creationId xmlns:a16="http://schemas.microsoft.com/office/drawing/2014/main" xmlns="" id="{C2AD0F0A-3431-4F04-8959-6203A565F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5994750"/>
              <a:ext cx="381000" cy="428877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Тверская область">
              <a:extLst>
                <a:ext uri="{FF2B5EF4-FFF2-40B4-BE49-F238E27FC236}">
                  <a16:creationId xmlns:a16="http://schemas.microsoft.com/office/drawing/2014/main" xmlns="" id="{586CAC39-0FE1-47FF-AD85-C7E9FE4CF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4612813"/>
              <a:ext cx="914400" cy="619489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Томская область">
              <a:extLst>
                <a:ext uri="{FF2B5EF4-FFF2-40B4-BE49-F238E27FC236}">
                  <a16:creationId xmlns:a16="http://schemas.microsoft.com/office/drawing/2014/main" xmlns="" id="{80CA6958-FF20-4A82-A515-13574E012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350" y="6461750"/>
              <a:ext cx="1600200" cy="1153203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Тульская область">
              <a:extLst>
                <a:ext uri="{FF2B5EF4-FFF2-40B4-BE49-F238E27FC236}">
                  <a16:creationId xmlns:a16="http://schemas.microsoft.com/office/drawing/2014/main" xmlns="" id="{831CCA3F-4A25-4181-82DB-4B43E6A97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0" y="5489628"/>
              <a:ext cx="323850" cy="362163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Тюменская область">
              <a:extLst>
                <a:ext uri="{FF2B5EF4-FFF2-40B4-BE49-F238E27FC236}">
                  <a16:creationId xmlns:a16="http://schemas.microsoft.com/office/drawing/2014/main" xmlns="" id="{05689620-7172-447D-BF81-16B58B711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100" y="6404566"/>
              <a:ext cx="1219200" cy="1000714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Республика Удмуртия">
              <a:extLst>
                <a:ext uri="{FF2B5EF4-FFF2-40B4-BE49-F238E27FC236}">
                  <a16:creationId xmlns:a16="http://schemas.microsoft.com/office/drawing/2014/main" xmlns="" id="{AB0718FD-46D8-4A3F-A914-030C0098E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5947097"/>
              <a:ext cx="466725" cy="552775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Ульяновская область">
              <a:extLst>
                <a:ext uri="{FF2B5EF4-FFF2-40B4-BE49-F238E27FC236}">
                  <a16:creationId xmlns:a16="http://schemas.microsoft.com/office/drawing/2014/main" xmlns="" id="{E8F5CCCD-A753-4068-8896-26F4BD992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225" y="6280669"/>
              <a:ext cx="571500" cy="438408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Хабаровский край">
              <a:extLst>
                <a:ext uri="{FF2B5EF4-FFF2-40B4-BE49-F238E27FC236}">
                  <a16:creationId xmlns:a16="http://schemas.microsoft.com/office/drawing/2014/main" xmlns="" id="{3DDC7C7F-BEF2-460D-A7BD-22E7505D5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8700" y="4145813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ХМАО">
              <a:extLst>
                <a:ext uri="{FF2B5EF4-FFF2-40B4-BE49-F238E27FC236}">
                  <a16:creationId xmlns:a16="http://schemas.microsoft.com/office/drawing/2014/main" xmlns="" id="{8BF901B5-5CA5-4368-8411-95C4003C4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5" y="5003567"/>
              <a:ext cx="2571750" cy="1820346"/>
            </a:xfrm>
            <a:custGeom>
              <a:avLst/>
              <a:gdLst/>
              <a:ahLst/>
              <a:cxnLst>
                <a:cxn ang="0">
                  <a:pos x="1906" y="2888"/>
                </a:cxn>
                <a:cxn ang="0">
                  <a:pos x="1687" y="2504"/>
                </a:cxn>
                <a:cxn ang="0">
                  <a:pos x="1308" y="2327"/>
                </a:cxn>
                <a:cxn ang="0">
                  <a:pos x="730" y="2631"/>
                </a:cxn>
                <a:cxn ang="0">
                  <a:pos x="546" y="2427"/>
                </a:cxn>
                <a:cxn ang="0">
                  <a:pos x="458" y="2282"/>
                </a:cxn>
                <a:cxn ang="0">
                  <a:pos x="372" y="1946"/>
                </a:cxn>
                <a:cxn ang="0">
                  <a:pos x="370" y="1733"/>
                </a:cxn>
                <a:cxn ang="0">
                  <a:pos x="304" y="1413"/>
                </a:cxn>
                <a:cxn ang="0">
                  <a:pos x="39" y="1122"/>
                </a:cxn>
                <a:cxn ang="0">
                  <a:pos x="328" y="443"/>
                </a:cxn>
                <a:cxn ang="0">
                  <a:pos x="456" y="195"/>
                </a:cxn>
                <a:cxn ang="0">
                  <a:pos x="724" y="82"/>
                </a:cxn>
                <a:cxn ang="0">
                  <a:pos x="914" y="101"/>
                </a:cxn>
                <a:cxn ang="0">
                  <a:pos x="815" y="384"/>
                </a:cxn>
                <a:cxn ang="0">
                  <a:pos x="928" y="538"/>
                </a:cxn>
                <a:cxn ang="0">
                  <a:pos x="1356" y="615"/>
                </a:cxn>
                <a:cxn ang="0">
                  <a:pos x="1512" y="835"/>
                </a:cxn>
                <a:cxn ang="0">
                  <a:pos x="1708" y="847"/>
                </a:cxn>
                <a:cxn ang="0">
                  <a:pos x="1903" y="875"/>
                </a:cxn>
                <a:cxn ang="0">
                  <a:pos x="2058" y="1235"/>
                </a:cxn>
                <a:cxn ang="0">
                  <a:pos x="2223" y="1360"/>
                </a:cxn>
                <a:cxn ang="0">
                  <a:pos x="2684" y="1557"/>
                </a:cxn>
                <a:cxn ang="0">
                  <a:pos x="2936" y="1704"/>
                </a:cxn>
                <a:cxn ang="0">
                  <a:pos x="3357" y="1824"/>
                </a:cxn>
                <a:cxn ang="0">
                  <a:pos x="3631" y="1773"/>
                </a:cxn>
                <a:cxn ang="0">
                  <a:pos x="3960" y="1928"/>
                </a:cxn>
                <a:cxn ang="0">
                  <a:pos x="4100" y="2053"/>
                </a:cxn>
                <a:cxn ang="0">
                  <a:pos x="4311" y="2355"/>
                </a:cxn>
                <a:cxn ang="0">
                  <a:pos x="3992" y="2480"/>
                </a:cxn>
                <a:cxn ang="0">
                  <a:pos x="3799" y="2523"/>
                </a:cxn>
                <a:cxn ang="0">
                  <a:pos x="3559" y="2538"/>
                </a:cxn>
                <a:cxn ang="0">
                  <a:pos x="3183" y="2456"/>
                </a:cxn>
                <a:cxn ang="0">
                  <a:pos x="2789" y="2397"/>
                </a:cxn>
                <a:cxn ang="0">
                  <a:pos x="2546" y="2816"/>
                </a:cxn>
                <a:cxn ang="0">
                  <a:pos x="2258" y="3055"/>
                </a:cxn>
              </a:cxnLst>
              <a:rect l="0" t="0" r="r" b="b"/>
              <a:pathLst>
                <a:path w="4316" h="3055">
                  <a:moveTo>
                    <a:pt x="2096" y="3003"/>
                  </a:moveTo>
                  <a:cubicBezTo>
                    <a:pt x="1954" y="2951"/>
                    <a:pt x="1906" y="2922"/>
                    <a:pt x="1906" y="2888"/>
                  </a:cubicBezTo>
                  <a:cubicBezTo>
                    <a:pt x="1906" y="2879"/>
                    <a:pt x="1856" y="2787"/>
                    <a:pt x="1796" y="2687"/>
                  </a:cubicBezTo>
                  <a:lnTo>
                    <a:pt x="1687" y="2504"/>
                  </a:lnTo>
                  <a:lnTo>
                    <a:pt x="1506" y="2400"/>
                  </a:lnTo>
                  <a:cubicBezTo>
                    <a:pt x="1340" y="2306"/>
                    <a:pt x="1324" y="2299"/>
                    <a:pt x="1308" y="2327"/>
                  </a:cubicBezTo>
                  <a:cubicBezTo>
                    <a:pt x="1231" y="2456"/>
                    <a:pt x="1128" y="2522"/>
                    <a:pt x="932" y="2568"/>
                  </a:cubicBezTo>
                  <a:cubicBezTo>
                    <a:pt x="847" y="2589"/>
                    <a:pt x="756" y="2618"/>
                    <a:pt x="730" y="2631"/>
                  </a:cubicBezTo>
                  <a:cubicBezTo>
                    <a:pt x="647" y="2674"/>
                    <a:pt x="615" y="2664"/>
                    <a:pt x="578" y="2584"/>
                  </a:cubicBezTo>
                  <a:cubicBezTo>
                    <a:pt x="559" y="2541"/>
                    <a:pt x="546" y="2480"/>
                    <a:pt x="546" y="2427"/>
                  </a:cubicBezTo>
                  <a:lnTo>
                    <a:pt x="546" y="2341"/>
                  </a:lnTo>
                  <a:lnTo>
                    <a:pt x="458" y="2282"/>
                  </a:lnTo>
                  <a:cubicBezTo>
                    <a:pt x="362" y="2218"/>
                    <a:pt x="359" y="2208"/>
                    <a:pt x="388" y="2085"/>
                  </a:cubicBezTo>
                  <a:cubicBezTo>
                    <a:pt x="404" y="2016"/>
                    <a:pt x="402" y="2000"/>
                    <a:pt x="372" y="1946"/>
                  </a:cubicBezTo>
                  <a:lnTo>
                    <a:pt x="336" y="1883"/>
                  </a:lnTo>
                  <a:lnTo>
                    <a:pt x="370" y="1733"/>
                  </a:lnTo>
                  <a:lnTo>
                    <a:pt x="405" y="1583"/>
                  </a:lnTo>
                  <a:lnTo>
                    <a:pt x="304" y="1413"/>
                  </a:lnTo>
                  <a:cubicBezTo>
                    <a:pt x="216" y="1263"/>
                    <a:pt x="196" y="1240"/>
                    <a:pt x="133" y="1211"/>
                  </a:cubicBezTo>
                  <a:cubicBezTo>
                    <a:pt x="80" y="1189"/>
                    <a:pt x="56" y="1167"/>
                    <a:pt x="39" y="1122"/>
                  </a:cubicBezTo>
                  <a:cubicBezTo>
                    <a:pt x="0" y="1031"/>
                    <a:pt x="8" y="967"/>
                    <a:pt x="87" y="768"/>
                  </a:cubicBezTo>
                  <a:cubicBezTo>
                    <a:pt x="162" y="579"/>
                    <a:pt x="178" y="557"/>
                    <a:pt x="328" y="443"/>
                  </a:cubicBezTo>
                  <a:cubicBezTo>
                    <a:pt x="378" y="405"/>
                    <a:pt x="386" y="389"/>
                    <a:pt x="386" y="335"/>
                  </a:cubicBezTo>
                  <a:cubicBezTo>
                    <a:pt x="386" y="280"/>
                    <a:pt x="397" y="258"/>
                    <a:pt x="456" y="195"/>
                  </a:cubicBezTo>
                  <a:cubicBezTo>
                    <a:pt x="524" y="125"/>
                    <a:pt x="530" y="122"/>
                    <a:pt x="567" y="143"/>
                  </a:cubicBezTo>
                  <a:cubicBezTo>
                    <a:pt x="605" y="162"/>
                    <a:pt x="615" y="159"/>
                    <a:pt x="724" y="82"/>
                  </a:cubicBezTo>
                  <a:cubicBezTo>
                    <a:pt x="788" y="37"/>
                    <a:pt x="856" y="0"/>
                    <a:pt x="877" y="0"/>
                  </a:cubicBezTo>
                  <a:cubicBezTo>
                    <a:pt x="912" y="0"/>
                    <a:pt x="914" y="7"/>
                    <a:pt x="914" y="101"/>
                  </a:cubicBezTo>
                  <a:cubicBezTo>
                    <a:pt x="914" y="184"/>
                    <a:pt x="904" y="219"/>
                    <a:pt x="864" y="293"/>
                  </a:cubicBezTo>
                  <a:lnTo>
                    <a:pt x="815" y="384"/>
                  </a:lnTo>
                  <a:lnTo>
                    <a:pt x="872" y="461"/>
                  </a:lnTo>
                  <a:lnTo>
                    <a:pt x="928" y="538"/>
                  </a:lnTo>
                  <a:lnTo>
                    <a:pt x="1101" y="559"/>
                  </a:lnTo>
                  <a:cubicBezTo>
                    <a:pt x="1208" y="571"/>
                    <a:pt x="1304" y="592"/>
                    <a:pt x="1356" y="615"/>
                  </a:cubicBezTo>
                  <a:cubicBezTo>
                    <a:pt x="1436" y="651"/>
                    <a:pt x="1437" y="653"/>
                    <a:pt x="1436" y="720"/>
                  </a:cubicBezTo>
                  <a:cubicBezTo>
                    <a:pt x="1434" y="787"/>
                    <a:pt x="1437" y="792"/>
                    <a:pt x="1512" y="835"/>
                  </a:cubicBezTo>
                  <a:lnTo>
                    <a:pt x="1591" y="882"/>
                  </a:lnTo>
                  <a:lnTo>
                    <a:pt x="1708" y="847"/>
                  </a:lnTo>
                  <a:lnTo>
                    <a:pt x="1826" y="811"/>
                  </a:lnTo>
                  <a:lnTo>
                    <a:pt x="1903" y="875"/>
                  </a:lnTo>
                  <a:cubicBezTo>
                    <a:pt x="1972" y="933"/>
                    <a:pt x="1980" y="946"/>
                    <a:pt x="1988" y="1026"/>
                  </a:cubicBezTo>
                  <a:cubicBezTo>
                    <a:pt x="1992" y="1080"/>
                    <a:pt x="2018" y="1157"/>
                    <a:pt x="2058" y="1235"/>
                  </a:cubicBezTo>
                  <a:lnTo>
                    <a:pt x="2120" y="1360"/>
                  </a:lnTo>
                  <a:lnTo>
                    <a:pt x="2223" y="1360"/>
                  </a:lnTo>
                  <a:cubicBezTo>
                    <a:pt x="2322" y="1360"/>
                    <a:pt x="2328" y="1362"/>
                    <a:pt x="2434" y="1447"/>
                  </a:cubicBezTo>
                  <a:cubicBezTo>
                    <a:pt x="2533" y="1525"/>
                    <a:pt x="2554" y="1535"/>
                    <a:pt x="2684" y="1557"/>
                  </a:cubicBezTo>
                  <a:lnTo>
                    <a:pt x="2824" y="1583"/>
                  </a:lnTo>
                  <a:lnTo>
                    <a:pt x="2936" y="1704"/>
                  </a:lnTo>
                  <a:lnTo>
                    <a:pt x="3048" y="1824"/>
                  </a:lnTo>
                  <a:lnTo>
                    <a:pt x="3357" y="1824"/>
                  </a:lnTo>
                  <a:lnTo>
                    <a:pt x="3540" y="1674"/>
                  </a:lnTo>
                  <a:lnTo>
                    <a:pt x="3631" y="1773"/>
                  </a:lnTo>
                  <a:cubicBezTo>
                    <a:pt x="3717" y="1866"/>
                    <a:pt x="3727" y="1872"/>
                    <a:pt x="3794" y="1872"/>
                  </a:cubicBezTo>
                  <a:cubicBezTo>
                    <a:pt x="3845" y="1872"/>
                    <a:pt x="3888" y="1887"/>
                    <a:pt x="3960" y="1928"/>
                  </a:cubicBezTo>
                  <a:cubicBezTo>
                    <a:pt x="4013" y="1960"/>
                    <a:pt x="4068" y="1992"/>
                    <a:pt x="4080" y="1999"/>
                  </a:cubicBezTo>
                  <a:cubicBezTo>
                    <a:pt x="4095" y="2007"/>
                    <a:pt x="4103" y="2027"/>
                    <a:pt x="4100" y="2053"/>
                  </a:cubicBezTo>
                  <a:cubicBezTo>
                    <a:pt x="4090" y="2131"/>
                    <a:pt x="4152" y="2235"/>
                    <a:pt x="4239" y="2290"/>
                  </a:cubicBezTo>
                  <a:cubicBezTo>
                    <a:pt x="4284" y="2317"/>
                    <a:pt x="4316" y="2347"/>
                    <a:pt x="4311" y="2355"/>
                  </a:cubicBezTo>
                  <a:cubicBezTo>
                    <a:pt x="4292" y="2384"/>
                    <a:pt x="4082" y="2512"/>
                    <a:pt x="4052" y="2512"/>
                  </a:cubicBezTo>
                  <a:cubicBezTo>
                    <a:pt x="4036" y="2512"/>
                    <a:pt x="4008" y="2498"/>
                    <a:pt x="3992" y="2480"/>
                  </a:cubicBezTo>
                  <a:cubicBezTo>
                    <a:pt x="3976" y="2463"/>
                    <a:pt x="3954" y="2448"/>
                    <a:pt x="3943" y="2448"/>
                  </a:cubicBezTo>
                  <a:cubicBezTo>
                    <a:pt x="3932" y="2448"/>
                    <a:pt x="3866" y="2482"/>
                    <a:pt x="3799" y="2523"/>
                  </a:cubicBezTo>
                  <a:lnTo>
                    <a:pt x="3677" y="2599"/>
                  </a:lnTo>
                  <a:lnTo>
                    <a:pt x="3559" y="2538"/>
                  </a:lnTo>
                  <a:cubicBezTo>
                    <a:pt x="3442" y="2477"/>
                    <a:pt x="3437" y="2477"/>
                    <a:pt x="3320" y="2487"/>
                  </a:cubicBezTo>
                  <a:cubicBezTo>
                    <a:pt x="3202" y="2498"/>
                    <a:pt x="3200" y="2498"/>
                    <a:pt x="3183" y="2456"/>
                  </a:cubicBezTo>
                  <a:cubicBezTo>
                    <a:pt x="3172" y="2434"/>
                    <a:pt x="3148" y="2411"/>
                    <a:pt x="3130" y="2408"/>
                  </a:cubicBezTo>
                  <a:cubicBezTo>
                    <a:pt x="3063" y="2395"/>
                    <a:pt x="2805" y="2386"/>
                    <a:pt x="2789" y="2397"/>
                  </a:cubicBezTo>
                  <a:cubicBezTo>
                    <a:pt x="2780" y="2403"/>
                    <a:pt x="2743" y="2485"/>
                    <a:pt x="2708" y="2578"/>
                  </a:cubicBezTo>
                  <a:cubicBezTo>
                    <a:pt x="2618" y="2816"/>
                    <a:pt x="2618" y="2816"/>
                    <a:pt x="2546" y="2816"/>
                  </a:cubicBezTo>
                  <a:cubicBezTo>
                    <a:pt x="2488" y="2816"/>
                    <a:pt x="2477" y="2824"/>
                    <a:pt x="2384" y="2935"/>
                  </a:cubicBezTo>
                  <a:cubicBezTo>
                    <a:pt x="2328" y="3002"/>
                    <a:pt x="2271" y="3055"/>
                    <a:pt x="2258" y="3055"/>
                  </a:cubicBezTo>
                  <a:cubicBezTo>
                    <a:pt x="2245" y="3055"/>
                    <a:pt x="2172" y="3031"/>
                    <a:pt x="2096" y="300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Челябинская область">
              <a:extLst>
                <a:ext uri="{FF2B5EF4-FFF2-40B4-BE49-F238E27FC236}">
                  <a16:creationId xmlns:a16="http://schemas.microsoft.com/office/drawing/2014/main" xmlns="" id="{2D4CCB9A-1486-4CEA-A06A-58241E888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6785791"/>
              <a:ext cx="685800" cy="848224"/>
            </a:xfrm>
            <a:custGeom>
              <a:avLst/>
              <a:gdLst/>
              <a:ahLst/>
              <a:cxnLst>
                <a:cxn ang="0">
                  <a:pos x="203" y="1384"/>
                </a:cxn>
                <a:cxn ang="0">
                  <a:pos x="211" y="1309"/>
                </a:cxn>
                <a:cxn ang="0">
                  <a:pos x="128" y="1207"/>
                </a:cxn>
                <a:cxn ang="0">
                  <a:pos x="42" y="1091"/>
                </a:cxn>
                <a:cxn ang="0">
                  <a:pos x="117" y="915"/>
                </a:cxn>
                <a:cxn ang="0">
                  <a:pos x="338" y="695"/>
                </a:cxn>
                <a:cxn ang="0">
                  <a:pos x="512" y="616"/>
                </a:cxn>
                <a:cxn ang="0">
                  <a:pos x="451" y="431"/>
                </a:cxn>
                <a:cxn ang="0">
                  <a:pos x="247" y="416"/>
                </a:cxn>
                <a:cxn ang="0">
                  <a:pos x="103" y="373"/>
                </a:cxn>
                <a:cxn ang="0">
                  <a:pos x="61" y="290"/>
                </a:cxn>
                <a:cxn ang="0">
                  <a:pos x="31" y="221"/>
                </a:cxn>
                <a:cxn ang="0">
                  <a:pos x="71" y="191"/>
                </a:cxn>
                <a:cxn ang="0">
                  <a:pos x="240" y="187"/>
                </a:cxn>
                <a:cxn ang="0">
                  <a:pos x="431" y="247"/>
                </a:cxn>
                <a:cxn ang="0">
                  <a:pos x="629" y="107"/>
                </a:cxn>
                <a:cxn ang="0">
                  <a:pos x="674" y="0"/>
                </a:cxn>
                <a:cxn ang="0">
                  <a:pos x="1083" y="179"/>
                </a:cxn>
                <a:cxn ang="0">
                  <a:pos x="1138" y="306"/>
                </a:cxn>
                <a:cxn ang="0">
                  <a:pos x="1064" y="485"/>
                </a:cxn>
                <a:cxn ang="0">
                  <a:pos x="917" y="725"/>
                </a:cxn>
                <a:cxn ang="0">
                  <a:pos x="1021" y="776"/>
                </a:cxn>
                <a:cxn ang="0">
                  <a:pos x="1125" y="811"/>
                </a:cxn>
                <a:cxn ang="0">
                  <a:pos x="1091" y="880"/>
                </a:cxn>
                <a:cxn ang="0">
                  <a:pos x="824" y="877"/>
                </a:cxn>
                <a:cxn ang="0">
                  <a:pos x="589" y="901"/>
                </a:cxn>
                <a:cxn ang="0">
                  <a:pos x="603" y="1066"/>
                </a:cxn>
                <a:cxn ang="0">
                  <a:pos x="567" y="1184"/>
                </a:cxn>
                <a:cxn ang="0">
                  <a:pos x="367" y="1192"/>
                </a:cxn>
                <a:cxn ang="0">
                  <a:pos x="331" y="1288"/>
                </a:cxn>
                <a:cxn ang="0">
                  <a:pos x="298" y="1384"/>
                </a:cxn>
                <a:cxn ang="0">
                  <a:pos x="203" y="1384"/>
                </a:cxn>
              </a:cxnLst>
              <a:rect l="0" t="0" r="r" b="b"/>
              <a:pathLst>
                <a:path w="1144" h="1415">
                  <a:moveTo>
                    <a:pt x="203" y="1384"/>
                  </a:moveTo>
                  <a:cubicBezTo>
                    <a:pt x="199" y="1371"/>
                    <a:pt x="202" y="1338"/>
                    <a:pt x="211" y="1309"/>
                  </a:cubicBezTo>
                  <a:cubicBezTo>
                    <a:pt x="234" y="1245"/>
                    <a:pt x="216" y="1221"/>
                    <a:pt x="128" y="1207"/>
                  </a:cubicBezTo>
                  <a:cubicBezTo>
                    <a:pt x="7" y="1187"/>
                    <a:pt x="0" y="1178"/>
                    <a:pt x="42" y="1091"/>
                  </a:cubicBezTo>
                  <a:cubicBezTo>
                    <a:pt x="63" y="1050"/>
                    <a:pt x="96" y="971"/>
                    <a:pt x="117" y="915"/>
                  </a:cubicBezTo>
                  <a:cubicBezTo>
                    <a:pt x="163" y="787"/>
                    <a:pt x="272" y="679"/>
                    <a:pt x="338" y="695"/>
                  </a:cubicBezTo>
                  <a:cubicBezTo>
                    <a:pt x="447" y="722"/>
                    <a:pt x="458" y="717"/>
                    <a:pt x="512" y="616"/>
                  </a:cubicBezTo>
                  <a:cubicBezTo>
                    <a:pt x="597" y="459"/>
                    <a:pt x="578" y="402"/>
                    <a:pt x="451" y="431"/>
                  </a:cubicBezTo>
                  <a:cubicBezTo>
                    <a:pt x="397" y="442"/>
                    <a:pt x="351" y="439"/>
                    <a:pt x="247" y="416"/>
                  </a:cubicBezTo>
                  <a:cubicBezTo>
                    <a:pt x="173" y="400"/>
                    <a:pt x="109" y="381"/>
                    <a:pt x="103" y="373"/>
                  </a:cubicBezTo>
                  <a:cubicBezTo>
                    <a:pt x="96" y="365"/>
                    <a:pt x="77" y="328"/>
                    <a:pt x="61" y="290"/>
                  </a:cubicBezTo>
                  <a:lnTo>
                    <a:pt x="31" y="221"/>
                  </a:lnTo>
                  <a:lnTo>
                    <a:pt x="71" y="191"/>
                  </a:lnTo>
                  <a:cubicBezTo>
                    <a:pt x="139" y="136"/>
                    <a:pt x="175" y="136"/>
                    <a:pt x="240" y="187"/>
                  </a:cubicBezTo>
                  <a:cubicBezTo>
                    <a:pt x="291" y="229"/>
                    <a:pt x="320" y="237"/>
                    <a:pt x="431" y="247"/>
                  </a:cubicBezTo>
                  <a:cubicBezTo>
                    <a:pt x="581" y="261"/>
                    <a:pt x="578" y="263"/>
                    <a:pt x="629" y="107"/>
                  </a:cubicBezTo>
                  <a:cubicBezTo>
                    <a:pt x="648" y="48"/>
                    <a:pt x="669" y="0"/>
                    <a:pt x="674" y="0"/>
                  </a:cubicBezTo>
                  <a:cubicBezTo>
                    <a:pt x="707" y="0"/>
                    <a:pt x="1043" y="147"/>
                    <a:pt x="1083" y="179"/>
                  </a:cubicBezTo>
                  <a:cubicBezTo>
                    <a:pt x="1122" y="210"/>
                    <a:pt x="1131" y="231"/>
                    <a:pt x="1138" y="306"/>
                  </a:cubicBezTo>
                  <a:cubicBezTo>
                    <a:pt x="1144" y="395"/>
                    <a:pt x="1144" y="395"/>
                    <a:pt x="1064" y="485"/>
                  </a:cubicBezTo>
                  <a:cubicBezTo>
                    <a:pt x="983" y="575"/>
                    <a:pt x="917" y="682"/>
                    <a:pt x="917" y="725"/>
                  </a:cubicBezTo>
                  <a:cubicBezTo>
                    <a:pt x="917" y="739"/>
                    <a:pt x="955" y="759"/>
                    <a:pt x="1021" y="776"/>
                  </a:cubicBezTo>
                  <a:cubicBezTo>
                    <a:pt x="1079" y="792"/>
                    <a:pt x="1125" y="808"/>
                    <a:pt x="1125" y="811"/>
                  </a:cubicBezTo>
                  <a:cubicBezTo>
                    <a:pt x="1125" y="816"/>
                    <a:pt x="1109" y="847"/>
                    <a:pt x="1091" y="880"/>
                  </a:cubicBezTo>
                  <a:cubicBezTo>
                    <a:pt x="1050" y="954"/>
                    <a:pt x="1034" y="954"/>
                    <a:pt x="824" y="877"/>
                  </a:cubicBezTo>
                  <a:cubicBezTo>
                    <a:pt x="675" y="823"/>
                    <a:pt x="639" y="827"/>
                    <a:pt x="589" y="901"/>
                  </a:cubicBezTo>
                  <a:cubicBezTo>
                    <a:pt x="565" y="939"/>
                    <a:pt x="565" y="949"/>
                    <a:pt x="603" y="1066"/>
                  </a:cubicBezTo>
                  <a:cubicBezTo>
                    <a:pt x="645" y="1199"/>
                    <a:pt x="637" y="1223"/>
                    <a:pt x="567" y="1184"/>
                  </a:cubicBezTo>
                  <a:cubicBezTo>
                    <a:pt x="520" y="1159"/>
                    <a:pt x="395" y="1163"/>
                    <a:pt x="367" y="1192"/>
                  </a:cubicBezTo>
                  <a:cubicBezTo>
                    <a:pt x="354" y="1205"/>
                    <a:pt x="338" y="1248"/>
                    <a:pt x="331" y="1288"/>
                  </a:cubicBezTo>
                  <a:cubicBezTo>
                    <a:pt x="327" y="1328"/>
                    <a:pt x="311" y="1371"/>
                    <a:pt x="298" y="1384"/>
                  </a:cubicBezTo>
                  <a:cubicBezTo>
                    <a:pt x="267" y="1415"/>
                    <a:pt x="215" y="1415"/>
                    <a:pt x="203" y="138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Чеченская республика">
              <a:extLst>
                <a:ext uri="{FF2B5EF4-FFF2-40B4-BE49-F238E27FC236}">
                  <a16:creationId xmlns:a16="http://schemas.microsoft.com/office/drawing/2014/main" xmlns="" id="{8ECDF927-F0A6-4925-B793-883F92A73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75" y="8120075"/>
              <a:ext cx="304800" cy="219204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Республика Чувашия">
              <a:extLst>
                <a:ext uri="{FF2B5EF4-FFF2-40B4-BE49-F238E27FC236}">
                  <a16:creationId xmlns:a16="http://schemas.microsoft.com/office/drawing/2014/main" xmlns="" id="{14C7108D-5A7E-40F1-A4F5-827896ED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0" y="6004281"/>
              <a:ext cx="285750" cy="295449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Чукотский автономный округ">
              <a:extLst>
                <a:ext uri="{FF2B5EF4-FFF2-40B4-BE49-F238E27FC236}">
                  <a16:creationId xmlns:a16="http://schemas.microsoft.com/office/drawing/2014/main" xmlns="" id="{2B843426-C2AC-489F-A03E-CB6F1A2A5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6350" y="0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Ямало-Ненецкий автономный округ">
              <a:extLst>
                <a:ext uri="{FF2B5EF4-FFF2-40B4-BE49-F238E27FC236}">
                  <a16:creationId xmlns:a16="http://schemas.microsoft.com/office/drawing/2014/main" xmlns="" id="{C230EF0E-3322-4631-B51B-95C9E8D2D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675" y="3688344"/>
              <a:ext cx="2105025" cy="2497019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Ярославская область">
              <a:extLst>
                <a:ext uri="{FF2B5EF4-FFF2-40B4-BE49-F238E27FC236}">
                  <a16:creationId xmlns:a16="http://schemas.microsoft.com/office/drawing/2014/main" xmlns="" id="{DC967135-EE55-4C2A-B0A9-33DDDE715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525" y="4936853"/>
              <a:ext cx="409575" cy="419347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Республика Крым">
              <a:extLst>
                <a:ext uri="{FF2B5EF4-FFF2-40B4-BE49-F238E27FC236}">
                  <a16:creationId xmlns:a16="http://schemas.microsoft.com/office/drawing/2014/main" xmlns="" id="{4CC72555-C725-4DCF-A697-7196446C5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394450"/>
              <a:ext cx="428625" cy="590550"/>
            </a:xfrm>
            <a:custGeom>
              <a:avLst/>
              <a:gdLst>
                <a:gd name="T0" fmla="*/ 19 w 91"/>
                <a:gd name="T1" fmla="*/ 0 h 123"/>
                <a:gd name="T2" fmla="*/ 58 w 91"/>
                <a:gd name="T3" fmla="*/ 27 h 123"/>
                <a:gd name="T4" fmla="*/ 68 w 91"/>
                <a:gd name="T5" fmla="*/ 20 h 123"/>
                <a:gd name="T6" fmla="*/ 79 w 91"/>
                <a:gd name="T7" fmla="*/ 30 h 123"/>
                <a:gd name="T8" fmla="*/ 64 w 91"/>
                <a:gd name="T9" fmla="*/ 74 h 123"/>
                <a:gd name="T10" fmla="*/ 91 w 91"/>
                <a:gd name="T11" fmla="*/ 110 h 123"/>
                <a:gd name="T12" fmla="*/ 78 w 91"/>
                <a:gd name="T13" fmla="*/ 123 h 123"/>
                <a:gd name="T14" fmla="*/ 59 w 91"/>
                <a:gd name="T15" fmla="*/ 112 h 123"/>
                <a:gd name="T16" fmla="*/ 30 w 91"/>
                <a:gd name="T17" fmla="*/ 76 h 123"/>
                <a:gd name="T18" fmla="*/ 4 w 91"/>
                <a:gd name="T19" fmla="*/ 77 h 123"/>
                <a:gd name="T20" fmla="*/ 0 w 91"/>
                <a:gd name="T21" fmla="*/ 56 h 123"/>
                <a:gd name="T22" fmla="*/ 15 w 91"/>
                <a:gd name="T23" fmla="*/ 40 h 123"/>
                <a:gd name="T24" fmla="*/ 13 w 91"/>
                <a:gd name="T25" fmla="*/ 8 h 123"/>
                <a:gd name="T26" fmla="*/ 19 w 91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23">
                  <a:moveTo>
                    <a:pt x="19" y="0"/>
                  </a:moveTo>
                  <a:lnTo>
                    <a:pt x="58" y="27"/>
                  </a:lnTo>
                  <a:lnTo>
                    <a:pt x="68" y="20"/>
                  </a:lnTo>
                  <a:lnTo>
                    <a:pt x="79" y="30"/>
                  </a:lnTo>
                  <a:lnTo>
                    <a:pt x="64" y="74"/>
                  </a:lnTo>
                  <a:lnTo>
                    <a:pt x="91" y="110"/>
                  </a:lnTo>
                  <a:lnTo>
                    <a:pt x="78" y="123"/>
                  </a:lnTo>
                  <a:lnTo>
                    <a:pt x="59" y="112"/>
                  </a:lnTo>
                  <a:lnTo>
                    <a:pt x="30" y="76"/>
                  </a:lnTo>
                  <a:lnTo>
                    <a:pt x="4" y="77"/>
                  </a:lnTo>
                  <a:lnTo>
                    <a:pt x="0" y="56"/>
                  </a:lnTo>
                  <a:lnTo>
                    <a:pt x="15" y="40"/>
                  </a:lnTo>
                  <a:lnTo>
                    <a:pt x="13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CE6F1"/>
            </a:solidFill>
            <a:ln>
              <a:noFill/>
              <a:headEnd/>
              <a:tailEnd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1" name="Заголовок 20">
            <a:extLst>
              <a:ext uri="{FF2B5EF4-FFF2-40B4-BE49-F238E27FC236}">
                <a16:creationId xmlns:a16="http://schemas.microsoft.com/office/drawing/2014/main" xmlns="" id="{77A10A7E-4960-4159-9E61-CAEF1F60F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355012"/>
            <a:ext cx="7886700" cy="1409856"/>
          </a:xfrm>
        </p:spPr>
        <p:txBody>
          <a:bodyPr/>
          <a:lstStyle/>
          <a:p>
            <a:r>
              <a:rPr lang="ru-RU" dirty="0">
                <a:latin typeface="Impact" panose="020B0806030902050204" pitchFamily="34" charset="0"/>
              </a:rPr>
              <a:t>СПАСИБО ЗА ВНИМАНИЕ!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335017A0-4A9C-4967-A617-150105090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7473" y="3905752"/>
            <a:ext cx="5486401" cy="196203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tabLst>
                <a:tab pos="361950" algn="l"/>
              </a:tabLst>
            </a:pPr>
            <a:r>
              <a:rPr lang="ru-RU" dirty="0">
                <a:sym typeface="Webdings" panose="05030102010509060703" pitchFamily="18" charset="2"/>
              </a:rPr>
              <a:t>ОАО «НИИТЭХИМ»</a:t>
            </a:r>
          </a:p>
          <a:p>
            <a:pPr algn="l">
              <a:spcBef>
                <a:spcPts val="0"/>
              </a:spcBef>
              <a:tabLst>
                <a:tab pos="361950" algn="l"/>
              </a:tabLst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sym typeface="Webdings" panose="05030102010509060703" pitchFamily="18" charset="2"/>
              </a:rPr>
              <a:t></a:t>
            </a:r>
            <a:r>
              <a:rPr lang="ru-RU" sz="1800" dirty="0">
                <a:sym typeface="Webdings" panose="05030102010509060703" pitchFamily="18" charset="2"/>
              </a:rPr>
              <a:t>	</a:t>
            </a:r>
            <a:r>
              <a:rPr lang="en-US" sz="1800" dirty="0"/>
              <a:t>117420</a:t>
            </a:r>
            <a:r>
              <a:rPr lang="ru-RU" sz="1800" dirty="0"/>
              <a:t>,</a:t>
            </a:r>
            <a:r>
              <a:rPr lang="en-US" sz="1800" dirty="0"/>
              <a:t> </a:t>
            </a:r>
            <a:r>
              <a:rPr lang="ru-RU" sz="1800" dirty="0"/>
              <a:t>Москва, ул. Намёткина, д. 14, корп. 1</a:t>
            </a:r>
            <a:endParaRPr lang="ru-RU" sz="1800" dirty="0">
              <a:sym typeface="Webdings" panose="05030102010509060703" pitchFamily="18" charset="2"/>
            </a:endParaRPr>
          </a:p>
          <a:p>
            <a:pPr algn="l">
              <a:spcBef>
                <a:spcPts val="0"/>
              </a:spcBef>
              <a:tabLst>
                <a:tab pos="361950" algn="l"/>
              </a:tabLst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sym typeface="Webdings" panose="05030102010509060703" pitchFamily="18" charset="2"/>
              </a:rPr>
              <a:t></a:t>
            </a:r>
            <a:r>
              <a:rPr lang="ru-RU" sz="1800" dirty="0">
                <a:sym typeface="Webdings" panose="05030102010509060703" pitchFamily="18" charset="2"/>
              </a:rPr>
              <a:t>	</a:t>
            </a:r>
            <a:r>
              <a:rPr lang="en-US" sz="1800" dirty="0"/>
              <a:t>niitekhim.ru</a:t>
            </a:r>
          </a:p>
          <a:p>
            <a:pPr algn="l">
              <a:spcBef>
                <a:spcPts val="0"/>
              </a:spcBef>
              <a:tabLst>
                <a:tab pos="361950" algn="l"/>
              </a:tabLst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</a:t>
            </a:r>
            <a:r>
              <a:rPr lang="ru-RU" sz="1800" dirty="0"/>
              <a:t>	</a:t>
            </a:r>
            <a:r>
              <a:rPr lang="en-US" sz="1800" dirty="0"/>
              <a:t>niitekhim@mail.ru</a:t>
            </a:r>
          </a:p>
          <a:p>
            <a:pPr algn="l">
              <a:spcBef>
                <a:spcPts val="0"/>
              </a:spcBef>
              <a:tabLst>
                <a:tab pos="361950" algn="l"/>
              </a:tabLst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</a:t>
            </a:r>
            <a:r>
              <a:rPr lang="ru-RU" sz="1800" dirty="0">
                <a:sym typeface="Webdings" panose="05030102010509060703" pitchFamily="18" charset="2"/>
              </a:rPr>
              <a:t>	</a:t>
            </a:r>
            <a:r>
              <a:rPr lang="ru-RU" sz="1800" dirty="0"/>
              <a:t>+7 (495) 332</a:t>
            </a:r>
            <a:r>
              <a:rPr lang="en-US" sz="1800" dirty="0"/>
              <a:t>-04-16</a:t>
            </a:r>
            <a:endParaRPr lang="ru-RU" sz="1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B90297B-ABCA-4D11-B197-70D7164F7590}"/>
              </a:ext>
            </a:extLst>
          </p:cNvPr>
          <p:cNvSpPr/>
          <p:nvPr/>
        </p:nvSpPr>
        <p:spPr>
          <a:xfrm>
            <a:off x="2208000" y="3811568"/>
            <a:ext cx="7776000" cy="18000"/>
          </a:xfrm>
          <a:prstGeom prst="rect">
            <a:avLst/>
          </a:prstGeom>
          <a:solidFill>
            <a:srgbClr val="3F6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A85C8206-E59E-4721-901D-DF5B18437DFD}"/>
              </a:ext>
            </a:extLst>
          </p:cNvPr>
          <p:cNvSpPr txBox="1"/>
          <p:nvPr/>
        </p:nvSpPr>
        <p:spPr>
          <a:xfrm>
            <a:off x="702000" y="198000"/>
            <a:ext cx="11448000" cy="558000"/>
          </a:xfrm>
          <a:prstGeom prst="rect">
            <a:avLst/>
          </a:prstGeom>
          <a:solidFill>
            <a:srgbClr val="3F62A5"/>
          </a:solidFill>
        </p:spPr>
        <p:txBody>
          <a:bodyPr vert="horz" lIns="36000" tIns="45720" rIns="3600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000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r>
              <a:rPr lang="ru-RU" spc="-80" dirty="0"/>
              <a:t>ОАО «Научно-исследовательский институт технико-экономических исследований»</a:t>
            </a:r>
          </a:p>
        </p:txBody>
      </p:sp>
    </p:spTree>
    <p:extLst>
      <p:ext uri="{BB962C8B-B14F-4D97-AF65-F5344CB8AC3E}">
        <p14:creationId xmlns:p14="http://schemas.microsoft.com/office/powerpoint/2010/main" val="46712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B8CF1A-CEBE-4D8A-8BBE-435FDD34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работы химического комплекса 2021-2022 гг.</a:t>
            </a:r>
          </a:p>
        </p:txBody>
      </p:sp>
      <p:sp>
        <p:nvSpPr>
          <p:cNvPr id="91" name="Номер слайда 90">
            <a:extLst>
              <a:ext uri="{FF2B5EF4-FFF2-40B4-BE49-F238E27FC236}">
                <a16:creationId xmlns="" xmlns:a16="http://schemas.microsoft.com/office/drawing/2014/main" id="{944D0235-2F98-4A76-8DE8-7967E6FAD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4FD6594-3966-4816-B761-C76B78EDC1DC}" type="slidenum">
              <a:rPr lang="ru-RU">
                <a:solidFill>
                  <a:prstClr val="white"/>
                </a:solidFill>
                <a:latin typeface="Calibri" panose="020F0502020204030204"/>
              </a:rPr>
              <a:pPr defTabSz="457200"/>
              <a:t>2</a:t>
            </a:fld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FF5AFAAD-1055-4D1A-8CDA-81755CE0509E}"/>
              </a:ext>
            </a:extLst>
          </p:cNvPr>
          <p:cNvGrpSpPr/>
          <p:nvPr/>
        </p:nvGrpSpPr>
        <p:grpSpPr>
          <a:xfrm>
            <a:off x="2597217" y="1153432"/>
            <a:ext cx="2304000" cy="2232000"/>
            <a:chOff x="2751220" y="1299409"/>
            <a:chExt cx="2304000" cy="223200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="" xmlns:a16="http://schemas.microsoft.com/office/drawing/2014/main" id="{E2B31E8A-0ADE-45BD-8704-73AC51CD4AD3}"/>
                </a:ext>
              </a:extLst>
            </p:cNvPr>
            <p:cNvSpPr/>
            <p:nvPr/>
          </p:nvSpPr>
          <p:spPr>
            <a:xfrm>
              <a:off x="2751220" y="1299409"/>
              <a:ext cx="2304000" cy="2232000"/>
            </a:xfrm>
            <a:prstGeom prst="roundRect">
              <a:avLst>
                <a:gd name="adj" fmla="val 6667"/>
              </a:avLst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lnSpc>
                  <a:spcPts val="1800"/>
                </a:lnSpc>
              </a:pP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</a:rPr>
                <a:t>Инвестиции</a:t>
              </a:r>
              <a:r>
                <a:rPr lang="ru-RU" sz="1600" dirty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ru-RU" sz="1600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ru-RU" sz="1600" dirty="0">
                  <a:solidFill>
                    <a:schemeClr val="accent1">
                      <a:lumMod val="50000"/>
                    </a:schemeClr>
                  </a:solidFill>
                </a:rPr>
                <a:t>январь–июнь,</a:t>
              </a:r>
              <a:br>
                <a:rPr lang="ru-RU" sz="1600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ru-RU" sz="1600" dirty="0">
                  <a:solidFill>
                    <a:schemeClr val="accent1">
                      <a:lumMod val="50000"/>
                    </a:schemeClr>
                  </a:solidFill>
                </a:rPr>
                <a:t>млрд руб.</a:t>
              </a:r>
            </a:p>
          </p:txBody>
        </p:sp>
        <p:graphicFrame>
          <p:nvGraphicFramePr>
            <p:cNvPr id="14" name="Диаграмма 13">
              <a:extLst>
                <a:ext uri="{FF2B5EF4-FFF2-40B4-BE49-F238E27FC236}">
                  <a16:creationId xmlns="" xmlns:a16="http://schemas.microsoft.com/office/drawing/2014/main" id="{2BB1DBBE-F562-465F-9061-062EF6D77246}"/>
                </a:ext>
              </a:extLst>
            </p:cNvPr>
            <p:cNvGraphicFramePr/>
            <p:nvPr>
              <p:extLst/>
            </p:nvPr>
          </p:nvGraphicFramePr>
          <p:xfrm>
            <a:off x="2871072" y="2348564"/>
            <a:ext cx="1862872" cy="11828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8C4E7307-F412-45B5-9434-C48B8077A410}"/>
              </a:ext>
            </a:extLst>
          </p:cNvPr>
          <p:cNvGrpSpPr/>
          <p:nvPr/>
        </p:nvGrpSpPr>
        <p:grpSpPr>
          <a:xfrm>
            <a:off x="192505" y="1153432"/>
            <a:ext cx="2304000" cy="2232000"/>
            <a:chOff x="336882" y="1299409"/>
            <a:chExt cx="2304000" cy="2232000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="" xmlns:a16="http://schemas.microsoft.com/office/drawing/2014/main" id="{25705EED-E9B5-4149-9F01-F5F6FD160AD0}"/>
                </a:ext>
              </a:extLst>
            </p:cNvPr>
            <p:cNvSpPr/>
            <p:nvPr/>
          </p:nvSpPr>
          <p:spPr>
            <a:xfrm>
              <a:off x="336882" y="1299409"/>
              <a:ext cx="2304000" cy="2232000"/>
            </a:xfrm>
            <a:prstGeom prst="roundRect">
              <a:avLst>
                <a:gd name="adj" fmla="val 6667"/>
              </a:avLst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lnSpc>
                  <a:spcPts val="1800"/>
                </a:lnSpc>
              </a:pP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</a:rPr>
                <a:t>Производство</a:t>
              </a:r>
              <a:r>
                <a:rPr lang="ru-RU" sz="1600" dirty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ru-RU" sz="1600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ru-RU" sz="1600" dirty="0">
                  <a:solidFill>
                    <a:schemeClr val="accent1">
                      <a:lumMod val="50000"/>
                    </a:schemeClr>
                  </a:solidFill>
                </a:rPr>
                <a:t>январь–август,</a:t>
              </a:r>
              <a:br>
                <a:rPr lang="ru-RU" sz="1600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ru-RU" sz="1600" dirty="0">
                  <a:solidFill>
                    <a:schemeClr val="accent1">
                      <a:lumMod val="50000"/>
                    </a:schemeClr>
                  </a:solidFill>
                </a:rPr>
                <a:t>млрд руб.</a:t>
              </a:r>
            </a:p>
          </p:txBody>
        </p:sp>
        <p:graphicFrame>
          <p:nvGraphicFramePr>
            <p:cNvPr id="5" name="Диаграмма 4">
              <a:extLst>
                <a:ext uri="{FF2B5EF4-FFF2-40B4-BE49-F238E27FC236}">
                  <a16:creationId xmlns="" xmlns:a16="http://schemas.microsoft.com/office/drawing/2014/main" id="{7ECD74C5-BBD0-43BB-ABF6-72034D381F4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23590597"/>
                </p:ext>
              </p:extLst>
            </p:nvPr>
          </p:nvGraphicFramePr>
          <p:xfrm>
            <a:off x="433136" y="2308562"/>
            <a:ext cx="1862872" cy="12117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6549B968-3EC6-40E7-9733-A1585D7F7F7C}"/>
              </a:ext>
            </a:extLst>
          </p:cNvPr>
          <p:cNvGrpSpPr/>
          <p:nvPr/>
        </p:nvGrpSpPr>
        <p:grpSpPr>
          <a:xfrm>
            <a:off x="2106489" y="1131882"/>
            <a:ext cx="5342468" cy="2232000"/>
            <a:chOff x="2107838" y="1326684"/>
            <a:chExt cx="5342468" cy="2232000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="" xmlns:a16="http://schemas.microsoft.com/office/drawing/2014/main" id="{CC2515CE-7412-4500-9833-4E0B55B63580}"/>
                </a:ext>
              </a:extLst>
            </p:cNvPr>
            <p:cNvSpPr/>
            <p:nvPr/>
          </p:nvSpPr>
          <p:spPr>
            <a:xfrm>
              <a:off x="5146306" y="1326684"/>
              <a:ext cx="2304000" cy="2232000"/>
            </a:xfrm>
            <a:prstGeom prst="roundRect">
              <a:avLst>
                <a:gd name="adj" fmla="val 6667"/>
              </a:avLst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lnSpc>
                  <a:spcPts val="1800"/>
                </a:lnSpc>
              </a:pP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</a:rPr>
                <a:t>Прибыль (убыток)</a:t>
              </a:r>
              <a:r>
                <a:rPr lang="ru-RU" sz="1600" dirty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ru-RU" sz="1600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</a:rPr>
                <a:t>от продаж</a:t>
              </a:r>
              <a:r>
                <a:rPr lang="ru-RU" sz="1600" dirty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ru-RU" sz="1600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ru-RU" sz="1600" dirty="0">
                  <a:solidFill>
                    <a:schemeClr val="accent1">
                      <a:lumMod val="50000"/>
                    </a:schemeClr>
                  </a:solidFill>
                </a:rPr>
                <a:t>январь–июнь,</a:t>
              </a:r>
              <a:br>
                <a:rPr lang="ru-RU" sz="1600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ru-RU" sz="1600" dirty="0">
                  <a:solidFill>
                    <a:schemeClr val="accent1">
                      <a:lumMod val="50000"/>
                    </a:schemeClr>
                  </a:solidFill>
                </a:rPr>
                <a:t>млрд руб.</a:t>
              </a:r>
            </a:p>
          </p:txBody>
        </p:sp>
        <p:graphicFrame>
          <p:nvGraphicFramePr>
            <p:cNvPr id="24" name="Диаграмма 23">
              <a:extLst>
                <a:ext uri="{FF2B5EF4-FFF2-40B4-BE49-F238E27FC236}">
                  <a16:creationId xmlns="" xmlns:a16="http://schemas.microsoft.com/office/drawing/2014/main" id="{6A3A5321-B6F0-40A7-B56E-37DF6C1C5C6A}"/>
                </a:ext>
              </a:extLst>
            </p:cNvPr>
            <p:cNvGraphicFramePr/>
            <p:nvPr>
              <p:extLst/>
            </p:nvPr>
          </p:nvGraphicFramePr>
          <p:xfrm>
            <a:off x="5244098" y="2367814"/>
            <a:ext cx="1862872" cy="11908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5" name="Стрелка: вправо 24">
              <a:extLst>
                <a:ext uri="{FF2B5EF4-FFF2-40B4-BE49-F238E27FC236}">
                  <a16:creationId xmlns="" xmlns:a16="http://schemas.microsoft.com/office/drawing/2014/main" id="{EA7F72AF-FA9A-4EA8-9A7D-1A4DF00C8722}"/>
                </a:ext>
              </a:extLst>
            </p:cNvPr>
            <p:cNvSpPr/>
            <p:nvPr/>
          </p:nvSpPr>
          <p:spPr>
            <a:xfrm rot="16200000">
              <a:off x="6909856" y="2706088"/>
              <a:ext cx="603962" cy="327771"/>
            </a:xfrm>
            <a:prstGeom prst="rightArrow">
              <a:avLst/>
            </a:prstGeom>
            <a:solidFill>
              <a:schemeClr val="bg1">
                <a:alpha val="55000"/>
              </a:schemeClr>
            </a:solidFill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600" b="1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" name="Стрелка: вправо 24">
              <a:extLst>
                <a:ext uri="{FF2B5EF4-FFF2-40B4-BE49-F238E27FC236}">
                  <a16:creationId xmlns="" xmlns:a16="http://schemas.microsoft.com/office/drawing/2014/main" id="{EA7F72AF-FA9A-4EA8-9A7D-1A4DF00C8722}"/>
                </a:ext>
              </a:extLst>
            </p:cNvPr>
            <p:cNvSpPr/>
            <p:nvPr/>
          </p:nvSpPr>
          <p:spPr>
            <a:xfrm rot="16200000">
              <a:off x="4331640" y="2668291"/>
              <a:ext cx="603962" cy="327771"/>
            </a:xfrm>
            <a:prstGeom prst="rightArrow">
              <a:avLst/>
            </a:prstGeom>
            <a:solidFill>
              <a:schemeClr val="bg1">
                <a:alpha val="55000"/>
              </a:schemeClr>
            </a:solidFill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600" b="1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" name="Стрелка: вправо 24">
              <a:extLst>
                <a:ext uri="{FF2B5EF4-FFF2-40B4-BE49-F238E27FC236}">
                  <a16:creationId xmlns="" xmlns:a16="http://schemas.microsoft.com/office/drawing/2014/main" id="{EA7F72AF-FA9A-4EA8-9A7D-1A4DF00C8722}"/>
                </a:ext>
              </a:extLst>
            </p:cNvPr>
            <p:cNvSpPr/>
            <p:nvPr/>
          </p:nvSpPr>
          <p:spPr>
            <a:xfrm rot="16200000">
              <a:off x="1969743" y="2665150"/>
              <a:ext cx="603962" cy="327771"/>
            </a:xfrm>
            <a:prstGeom prst="rightArrow">
              <a:avLst/>
            </a:prstGeom>
            <a:solidFill>
              <a:schemeClr val="bg1">
                <a:alpha val="55000"/>
              </a:schemeClr>
            </a:solidFill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600" b="1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BAD153F-DF79-4EFD-A763-A388FA179080}"/>
              </a:ext>
            </a:extLst>
          </p:cNvPr>
          <p:cNvSpPr txBox="1"/>
          <p:nvPr/>
        </p:nvSpPr>
        <p:spPr>
          <a:xfrm>
            <a:off x="192506" y="3707180"/>
            <a:ext cx="7199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Индекс промышленного производства </a:t>
            </a:r>
            <a:r>
              <a:rPr lang="ru-RU" sz="2000" b="1" kern="0" dirty="0">
                <a:solidFill>
                  <a:srgbClr val="4472C4">
                    <a:lumMod val="50000"/>
                  </a:srgbClr>
                </a:solidFill>
              </a:rPr>
              <a:t>(январь–август 2022 г.)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1BB50100-5EE7-485E-B232-B9D80E625D38}"/>
              </a:ext>
            </a:extLst>
          </p:cNvPr>
          <p:cNvGrpSpPr/>
          <p:nvPr/>
        </p:nvGrpSpPr>
        <p:grpSpPr>
          <a:xfrm>
            <a:off x="191900" y="4154909"/>
            <a:ext cx="7113600" cy="2232000"/>
            <a:chOff x="230400" y="4154909"/>
            <a:chExt cx="7113600" cy="2232000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="" xmlns:a16="http://schemas.microsoft.com/office/drawing/2014/main" id="{A8EA43A2-6562-4910-861C-CDC462D28A89}"/>
                </a:ext>
              </a:extLst>
            </p:cNvPr>
            <p:cNvSpPr/>
            <p:nvPr/>
          </p:nvSpPr>
          <p:spPr>
            <a:xfrm>
              <a:off x="230400" y="4154909"/>
              <a:ext cx="2304000" cy="2232000"/>
            </a:xfrm>
            <a:prstGeom prst="roundRect">
              <a:avLst>
                <a:gd name="adj" fmla="val 6667"/>
              </a:avLst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Ins="36000" rtlCol="0" anchor="t" anchorCtr="0"/>
            <a:lstStyle/>
            <a:p>
              <a:pPr marL="720000">
                <a:lnSpc>
                  <a:spcPts val="1800"/>
                </a:lnSpc>
              </a:pPr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</a:rPr>
                <a:t>97%</a:t>
              </a: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ru-RU" sz="2000" b="1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Производство химических веществ и химических продуктов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4" name="Прямоугольник: скругленные углы 33">
              <a:extLst>
                <a:ext uri="{FF2B5EF4-FFF2-40B4-BE49-F238E27FC236}">
                  <a16:creationId xmlns="" xmlns:a16="http://schemas.microsoft.com/office/drawing/2014/main" id="{5C06F8F8-7227-48FC-B421-91E97F91275C}"/>
                </a:ext>
              </a:extLst>
            </p:cNvPr>
            <p:cNvSpPr/>
            <p:nvPr/>
          </p:nvSpPr>
          <p:spPr>
            <a:xfrm>
              <a:off x="2635200" y="4154909"/>
              <a:ext cx="2304000" cy="2232000"/>
            </a:xfrm>
            <a:prstGeom prst="roundRect">
              <a:avLst>
                <a:gd name="adj" fmla="val 6667"/>
              </a:avLst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Ins="36000" rtlCol="0" anchor="t" anchorCtr="0"/>
            <a:lstStyle/>
            <a:p>
              <a:pPr marL="720000">
                <a:lnSpc>
                  <a:spcPts val="1800"/>
                </a:lnSpc>
              </a:pPr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</a:rPr>
                <a:t>99,5%</a:t>
              </a: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ru-RU" sz="2000" b="1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Производство резиновых и пластмассовых изделий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" name="Прямоугольник: скругленные углы 34">
              <a:extLst>
                <a:ext uri="{FF2B5EF4-FFF2-40B4-BE49-F238E27FC236}">
                  <a16:creationId xmlns="" xmlns:a16="http://schemas.microsoft.com/office/drawing/2014/main" id="{17BC588B-AA33-4B4F-AE74-4192283E160E}"/>
                </a:ext>
              </a:extLst>
            </p:cNvPr>
            <p:cNvSpPr/>
            <p:nvPr/>
          </p:nvSpPr>
          <p:spPr>
            <a:xfrm>
              <a:off x="5040000" y="4154909"/>
              <a:ext cx="2304000" cy="2232000"/>
            </a:xfrm>
            <a:prstGeom prst="roundRect">
              <a:avLst>
                <a:gd name="adj" fmla="val 6667"/>
              </a:avLst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Ins="36000" rtlCol="0" anchor="t" anchorCtr="0"/>
            <a:lstStyle/>
            <a:p>
              <a:pPr marL="720000">
                <a:lnSpc>
                  <a:spcPts val="1800"/>
                </a:lnSpc>
              </a:pPr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</a:rPr>
                <a:t>12,8%</a:t>
              </a:r>
              <a:r>
                <a:rPr lang="ru-RU" sz="2000" b="1" dirty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ru-RU" sz="2000" b="1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Доля химического комплекса в обрабатывающих производствах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DBBD0BB0-F055-4489-916D-55FFC44E4EEB}"/>
              </a:ext>
            </a:extLst>
          </p:cNvPr>
          <p:cNvGrpSpPr/>
          <p:nvPr/>
        </p:nvGrpSpPr>
        <p:grpSpPr>
          <a:xfrm>
            <a:off x="2638126" y="4794184"/>
            <a:ext cx="721092" cy="1222408"/>
            <a:chOff x="2695876" y="4644991"/>
            <a:chExt cx="721092" cy="1222408"/>
          </a:xfrm>
        </p:grpSpPr>
        <p:pic>
          <p:nvPicPr>
            <p:cNvPr id="1026" name="Picture 2">
              <a:extLst>
                <a:ext uri="{FF2B5EF4-FFF2-40B4-BE49-F238E27FC236}">
                  <a16:creationId xmlns="" xmlns:a16="http://schemas.microsoft.com/office/drawing/2014/main" id="{B59CF606-A89D-4C46-90D2-E4B9CF7392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876" y="4644991"/>
              <a:ext cx="721092" cy="72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="" xmlns:a16="http://schemas.microsoft.com/office/drawing/2014/main" id="{E42E5C4C-14D0-454D-BF38-CB9D4827E8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6165" y="5366884"/>
              <a:ext cx="500515" cy="500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7548EE6F-7963-46B6-B3F7-CEF175A13A80}"/>
              </a:ext>
            </a:extLst>
          </p:cNvPr>
          <p:cNvGrpSpPr/>
          <p:nvPr/>
        </p:nvGrpSpPr>
        <p:grpSpPr>
          <a:xfrm>
            <a:off x="288759" y="4784556"/>
            <a:ext cx="650506" cy="1164656"/>
            <a:chOff x="356134" y="4712369"/>
            <a:chExt cx="650506" cy="1164656"/>
          </a:xfrm>
        </p:grpSpPr>
        <p:pic>
          <p:nvPicPr>
            <p:cNvPr id="1040" name="Picture 16">
              <a:extLst>
                <a:ext uri="{FF2B5EF4-FFF2-40B4-BE49-F238E27FC236}">
                  <a16:creationId xmlns="" xmlns:a16="http://schemas.microsoft.com/office/drawing/2014/main" id="{4A77B250-3931-4999-B1BC-7CC590C52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05" y="4712369"/>
              <a:ext cx="596764" cy="596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>
              <a:extLst>
                <a:ext uri="{FF2B5EF4-FFF2-40B4-BE49-F238E27FC236}">
                  <a16:creationId xmlns="" xmlns:a16="http://schemas.microsoft.com/office/drawing/2014/main" id="{B6132E39-2C52-4AB2-A109-9E5F7B8A57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34" y="5226519"/>
              <a:ext cx="650506" cy="650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6607C457-F102-4FA9-88B7-3E6A949CF7E0}"/>
              </a:ext>
            </a:extLst>
          </p:cNvPr>
          <p:cNvGrpSpPr/>
          <p:nvPr/>
        </p:nvGrpSpPr>
        <p:grpSpPr>
          <a:xfrm>
            <a:off x="5101390" y="4841506"/>
            <a:ext cx="702646" cy="1361977"/>
            <a:chOff x="5139890" y="4841506"/>
            <a:chExt cx="702646" cy="1361977"/>
          </a:xfrm>
        </p:grpSpPr>
        <p:pic>
          <p:nvPicPr>
            <p:cNvPr id="1044" name="Picture 20">
              <a:extLst>
                <a:ext uri="{FF2B5EF4-FFF2-40B4-BE49-F238E27FC236}">
                  <a16:creationId xmlns="" xmlns:a16="http://schemas.microsoft.com/office/drawing/2014/main" id="{45744AC2-547E-481B-A5F7-4078ACAD67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890" y="4841506"/>
              <a:ext cx="702646" cy="702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>
              <a:extLst>
                <a:ext uri="{FF2B5EF4-FFF2-40B4-BE49-F238E27FC236}">
                  <a16:creationId xmlns="" xmlns:a16="http://schemas.microsoft.com/office/drawing/2014/main" id="{2D5D6568-8F4F-4D3C-927E-9818D6769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355" y="5549767"/>
              <a:ext cx="653716" cy="653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1" name="Диаграмма 50">
            <a:extLst>
              <a:ext uri="{FF2B5EF4-FFF2-40B4-BE49-F238E27FC236}">
                <a16:creationId xmlns="" xmlns:a16="http://schemas.microsoft.com/office/drawing/2014/main" id="{0E4FA848-4115-4714-BCD3-4ECE3423D00E}"/>
              </a:ext>
            </a:extLst>
          </p:cNvPr>
          <p:cNvGraphicFramePr/>
          <p:nvPr>
            <p:extLst/>
          </p:nvPr>
        </p:nvGraphicFramePr>
        <p:xfrm>
          <a:off x="7844590" y="1848051"/>
          <a:ext cx="3530967" cy="1944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C4134F1-8F06-4E75-AD2E-7D2C3777CF17}"/>
              </a:ext>
            </a:extLst>
          </p:cNvPr>
          <p:cNvSpPr txBox="1"/>
          <p:nvPr/>
        </p:nvSpPr>
        <p:spPr>
          <a:xfrm>
            <a:off x="7448957" y="1068254"/>
            <a:ext cx="465962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ru-RU" b="1" kern="0" dirty="0">
                <a:solidFill>
                  <a:srgbClr val="4472C4">
                    <a:lumMod val="50000"/>
                  </a:srgbClr>
                </a:solidFill>
              </a:rPr>
              <a:t>Структура отгрузки продукции </a:t>
            </a:r>
            <a:r>
              <a:rPr lang="ru-RU" b="1" kern="0" dirty="0" smtClean="0">
                <a:solidFill>
                  <a:srgbClr val="4472C4">
                    <a:lumMod val="50000"/>
                  </a:srgbClr>
                </a:solidFill>
              </a:rPr>
              <a:t>химического комплекса по </a:t>
            </a:r>
            <a:r>
              <a:rPr lang="ru-RU" b="1" kern="0" dirty="0">
                <a:solidFill>
                  <a:srgbClr val="4472C4">
                    <a:lumMod val="50000"/>
                  </a:srgbClr>
                </a:solidFill>
              </a:rPr>
              <a:t>сферам </a:t>
            </a:r>
            <a:r>
              <a:rPr lang="ru-RU" b="1" kern="0" dirty="0" smtClean="0">
                <a:solidFill>
                  <a:srgbClr val="4472C4">
                    <a:lumMod val="50000"/>
                  </a:srgbClr>
                </a:solidFill>
              </a:rPr>
              <a:t>деятельности за январь-август 2021-2022 гг., %*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graphicFrame>
        <p:nvGraphicFramePr>
          <p:cNvPr id="37" name="Диаграмма 36">
            <a:extLst>
              <a:ext uri="{FF2B5EF4-FFF2-40B4-BE49-F238E27FC236}">
                <a16:creationId xmlns="" xmlns:a16="http://schemas.microsoft.com/office/drawing/2014/main" id="{A3DC4300-38B9-4515-8E3D-059A052D3858}"/>
              </a:ext>
            </a:extLst>
          </p:cNvPr>
          <p:cNvGraphicFramePr/>
          <p:nvPr>
            <p:extLst/>
          </p:nvPr>
        </p:nvGraphicFramePr>
        <p:xfrm>
          <a:off x="7421078" y="4519062"/>
          <a:ext cx="4687502" cy="2050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7C92B64-F755-4A99-A596-CA923902B5D6}"/>
              </a:ext>
            </a:extLst>
          </p:cNvPr>
          <p:cNvSpPr txBox="1"/>
          <p:nvPr/>
        </p:nvSpPr>
        <p:spPr>
          <a:xfrm>
            <a:off x="7507782" y="3753036"/>
            <a:ext cx="438199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ru-RU" b="1" kern="0" dirty="0" smtClean="0">
                <a:solidFill>
                  <a:srgbClr val="4472C4">
                    <a:lumMod val="50000"/>
                  </a:srgbClr>
                </a:solidFill>
              </a:rPr>
              <a:t>Доля основных видов химических продуктов в отгрузке </a:t>
            </a:r>
            <a:r>
              <a:rPr lang="ru-RU" b="1" kern="0" dirty="0">
                <a:solidFill>
                  <a:srgbClr val="4472C4">
                    <a:lumMod val="50000"/>
                  </a:srgbClr>
                </a:solidFill>
              </a:rPr>
              <a:t>химического комплекса за январь-август </a:t>
            </a:r>
            <a:r>
              <a:rPr lang="ru-RU" b="1" kern="0" dirty="0" smtClean="0">
                <a:solidFill>
                  <a:srgbClr val="4472C4">
                    <a:lumMod val="50000"/>
                  </a:srgbClr>
                </a:solidFill>
              </a:rPr>
              <a:t>2022 г., %*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2598" y="1955506"/>
            <a:ext cx="83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+27,6%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15797" y="2027719"/>
            <a:ext cx="83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+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25,9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%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63537" y="2041603"/>
            <a:ext cx="83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+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90,9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%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14639" y="6444406"/>
            <a:ext cx="481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</a:t>
            </a:r>
            <a:r>
              <a:rPr lang="ru-RU" sz="1200" i="1" dirty="0" smtClean="0"/>
              <a:t>По крупным, средним и малым предприятиям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51284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8EE742-713A-4962-ABC0-BB05910B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pc="-60" dirty="0" smtClean="0"/>
              <a:t>Внешняя торговля России продукцией химического комплекса</a:t>
            </a:r>
            <a:br>
              <a:rPr lang="ru-RU" spc="-60" dirty="0" smtClean="0"/>
            </a:br>
            <a:r>
              <a:rPr lang="ru-RU" spc="-60" dirty="0"/>
              <a:t>	</a:t>
            </a:r>
            <a:r>
              <a:rPr lang="ru-RU" spc="-60" dirty="0" smtClean="0"/>
              <a:t>		 за </a:t>
            </a:r>
            <a:r>
              <a:rPr lang="ru-RU" spc="-60" dirty="0"/>
              <a:t>январь–август </a:t>
            </a:r>
            <a:r>
              <a:rPr lang="ru-RU" spc="-60" dirty="0" smtClean="0"/>
              <a:t>2021-2022 г.	</a:t>
            </a:r>
            <a:r>
              <a:rPr lang="ru-RU" spc="-60" dirty="0"/>
              <a:t>					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1C691D5-2266-4610-88D3-2DE2B1D0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4FD6594-3966-4816-B761-C76B78EDC1DC}" type="slidenum">
              <a:rPr lang="ru-RU">
                <a:solidFill>
                  <a:prstClr val="white"/>
                </a:solidFill>
                <a:latin typeface="Calibri" panose="020F0502020204030204"/>
              </a:rPr>
              <a:pPr defTabSz="457200"/>
              <a:t>3</a:t>
            </a:fld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21BC4932-1A88-4CE7-8EB8-D6630DD4FC4B}"/>
              </a:ext>
            </a:extLst>
          </p:cNvPr>
          <p:cNvSpPr txBox="1"/>
          <p:nvPr/>
        </p:nvSpPr>
        <p:spPr>
          <a:xfrm>
            <a:off x="658531" y="904626"/>
            <a:ext cx="4677877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ru-RU" b="1" kern="0" dirty="0">
                <a:solidFill>
                  <a:srgbClr val="4472C4">
                    <a:lumMod val="50000"/>
                  </a:srgbClr>
                </a:solidFill>
              </a:rPr>
              <a:t>Темпы роста экспорта в тоннаже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по продуктам химического комплекса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1BC4932-1A88-4CE7-8EB8-D6630DD4FC4B}"/>
              </a:ext>
            </a:extLst>
          </p:cNvPr>
          <p:cNvSpPr txBox="1"/>
          <p:nvPr/>
        </p:nvSpPr>
        <p:spPr>
          <a:xfrm>
            <a:off x="5482700" y="964781"/>
            <a:ext cx="4677877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ru-RU" b="1" kern="0" dirty="0">
                <a:solidFill>
                  <a:srgbClr val="4472C4">
                    <a:lumMod val="50000"/>
                  </a:srgbClr>
                </a:solidFill>
              </a:rPr>
              <a:t>Темпы роста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импорта в тоннаже по продуктам химического комплекса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BC4932-1A88-4CE7-8EB8-D6630DD4FC4B}"/>
              </a:ext>
            </a:extLst>
          </p:cNvPr>
          <p:cNvSpPr txBox="1"/>
          <p:nvPr/>
        </p:nvSpPr>
        <p:spPr>
          <a:xfrm>
            <a:off x="658531" y="3355726"/>
            <a:ext cx="467787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ru-RU" b="1" kern="0" dirty="0">
                <a:solidFill>
                  <a:srgbClr val="4472C4">
                    <a:lumMod val="50000"/>
                  </a:srgbClr>
                </a:solidFill>
              </a:rPr>
              <a:t>Темпы роста экспорта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в стоимостном выражении по продуктам химического комплекса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BC4932-1A88-4CE7-8EB8-D6630DD4FC4B}"/>
              </a:ext>
            </a:extLst>
          </p:cNvPr>
          <p:cNvSpPr txBox="1"/>
          <p:nvPr/>
        </p:nvSpPr>
        <p:spPr>
          <a:xfrm>
            <a:off x="5222108" y="3361241"/>
            <a:ext cx="467787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ru-RU" b="1" kern="0" dirty="0">
                <a:solidFill>
                  <a:srgbClr val="4472C4">
                    <a:lumMod val="50000"/>
                  </a:srgbClr>
                </a:solidFill>
              </a:rPr>
              <a:t>Темпы роста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импорта в стоимостном выражении по продуктам химического комплекса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979364"/>
              </p:ext>
            </p:extLst>
          </p:nvPr>
        </p:nvGraphicFramePr>
        <p:xfrm>
          <a:off x="243208" y="3975099"/>
          <a:ext cx="5203223" cy="2562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649241"/>
              </p:ext>
            </p:extLst>
          </p:nvPr>
        </p:nvGraphicFramePr>
        <p:xfrm>
          <a:off x="243208" y="1164632"/>
          <a:ext cx="5203223" cy="2191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858566"/>
              </p:ext>
            </p:extLst>
          </p:nvPr>
        </p:nvGraphicFramePr>
        <p:xfrm>
          <a:off x="5500189" y="1505827"/>
          <a:ext cx="3751565" cy="1922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320196"/>
              </p:ext>
            </p:extLst>
          </p:nvPr>
        </p:nvGraphicFramePr>
        <p:xfrm>
          <a:off x="5635223" y="4040464"/>
          <a:ext cx="3562773" cy="2497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5500189" y="918905"/>
            <a:ext cx="73754" cy="5636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1BC4932-1A88-4CE7-8EB8-D6630DD4FC4B}"/>
              </a:ext>
            </a:extLst>
          </p:cNvPr>
          <p:cNvSpPr txBox="1"/>
          <p:nvPr/>
        </p:nvSpPr>
        <p:spPr>
          <a:xfrm>
            <a:off x="9563100" y="2362746"/>
            <a:ext cx="2692981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ru-RU" sz="1600" b="1" kern="0" dirty="0" smtClean="0">
                <a:solidFill>
                  <a:srgbClr val="4472C4">
                    <a:lumMod val="50000"/>
                  </a:srgbClr>
                </a:solidFill>
              </a:rPr>
              <a:t>Основные показатели внешней торговли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химического комплекса в стоимостном выражении, %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563100" y="1505827"/>
            <a:ext cx="100432" cy="4513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563100" y="3737047"/>
            <a:ext cx="271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Товарооборот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-15%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11059207" y="3759010"/>
            <a:ext cx="354800" cy="48259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0028636" y="4542460"/>
            <a:ext cx="224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-25%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053190" y="5223129"/>
            <a:ext cx="224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-4%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11059207" y="4528227"/>
            <a:ext cx="354800" cy="48259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11063192" y="5166495"/>
            <a:ext cx="354800" cy="48259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4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EC3E46-CC97-45BF-A6B6-C62607413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00" y="61200"/>
            <a:ext cx="11179700" cy="972000"/>
          </a:xfrm>
        </p:spPr>
        <p:txBody>
          <a:bodyPr vert="horz" lIns="36000" tIns="45720" rIns="36000" bIns="45720" rtlCol="0" anchor="ctr">
            <a:noAutofit/>
          </a:bodyPr>
          <a:lstStyle/>
          <a:p>
            <a:r>
              <a:rPr lang="ru-RU" sz="2800" dirty="0" smtClean="0"/>
              <a:t>Объемы отгруженной продукции </a:t>
            </a:r>
            <a:r>
              <a:rPr lang="ru-RU" sz="2800" dirty="0"/>
              <a:t>химического комплекса</a:t>
            </a:r>
            <a:br>
              <a:rPr lang="ru-RU" sz="2800" dirty="0"/>
            </a:br>
            <a:r>
              <a:rPr lang="ru-RU" sz="2800" dirty="0"/>
              <a:t>по федеральным округам </a:t>
            </a:r>
            <a:r>
              <a:rPr lang="ru-RU" sz="2800" dirty="0" smtClean="0"/>
              <a:t>за </a:t>
            </a:r>
            <a:r>
              <a:rPr lang="ru-RU" sz="2800" spc="-60" dirty="0"/>
              <a:t>январь–август</a:t>
            </a:r>
            <a:r>
              <a:rPr lang="ru-RU" sz="2800" dirty="0" smtClean="0"/>
              <a:t> 2021-2022 </a:t>
            </a:r>
            <a:r>
              <a:rPr lang="ru-RU" sz="2800" dirty="0"/>
              <a:t>гг., млрд руб</a:t>
            </a:r>
            <a:r>
              <a:rPr lang="ru-RU" sz="2800" dirty="0" smtClean="0"/>
              <a:t>.*</a:t>
            </a:r>
            <a:endParaRPr lang="ru-RU" sz="2800" dirty="0"/>
          </a:p>
        </p:txBody>
      </p:sp>
      <p:grpSp>
        <p:nvGrpSpPr>
          <p:cNvPr id="269" name="Группа 268">
            <a:extLst>
              <a:ext uri="{FF2B5EF4-FFF2-40B4-BE49-F238E27FC236}">
                <a16:creationId xmlns="" xmlns:a16="http://schemas.microsoft.com/office/drawing/2014/main" id="{0D30E41F-9BF7-40F6-A139-80E3144E3694}"/>
              </a:ext>
            </a:extLst>
          </p:cNvPr>
          <p:cNvGrpSpPr>
            <a:grpSpLocks noChangeAspect="1"/>
          </p:cNvGrpSpPr>
          <p:nvPr/>
        </p:nvGrpSpPr>
        <p:grpSpPr>
          <a:xfrm>
            <a:off x="5242561" y="896900"/>
            <a:ext cx="5500526" cy="2592000"/>
            <a:chOff x="0" y="0"/>
            <a:chExt cx="15773400" cy="9082667"/>
          </a:xfrm>
        </p:grpSpPr>
        <p:sp>
          <p:nvSpPr>
            <p:cNvPr id="270" name="Камчатский край">
              <a:extLst>
                <a:ext uri="{FF2B5EF4-FFF2-40B4-BE49-F238E27FC236}">
                  <a16:creationId xmlns="" xmlns:a16="http://schemas.microsoft.com/office/drawing/2014/main" id="{2CA456A6-E1B6-4903-AD1A-61A669069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7425" y="168691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rgbClr val="D9E1F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Алтайский край">
              <a:extLst>
                <a:ext uri="{FF2B5EF4-FFF2-40B4-BE49-F238E27FC236}">
                  <a16:creationId xmlns="" xmlns:a16="http://schemas.microsoft.com/office/drawing/2014/main" id="{355532EB-124E-4B17-959A-35DED7A8A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650" y="7919933"/>
              <a:ext cx="1152525" cy="829163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5F85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Амурская область">
              <a:extLst>
                <a:ext uri="{FF2B5EF4-FFF2-40B4-BE49-F238E27FC236}">
                  <a16:creationId xmlns="" xmlns:a16="http://schemas.microsoft.com/office/drawing/2014/main" id="{2031EAD8-B8F2-4D7E-85CC-761E25838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0950" y="6185363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rgbClr val="D9E1F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Архангельская область">
              <a:extLst>
                <a:ext uri="{FF2B5EF4-FFF2-40B4-BE49-F238E27FC236}">
                  <a16:creationId xmlns="" xmlns:a16="http://schemas.microsoft.com/office/drawing/2014/main" id="{012754E5-CC26-40F6-8189-D40A29EB3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3812242"/>
              <a:ext cx="1504950" cy="1429591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solidFill>
              <a:srgbClr val="416FC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Астраханская область">
              <a:extLst>
                <a:ext uri="{FF2B5EF4-FFF2-40B4-BE49-F238E27FC236}">
                  <a16:creationId xmlns="" xmlns:a16="http://schemas.microsoft.com/office/drawing/2014/main" id="{44936E53-A3F5-4345-BCE3-098CB699D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0" y="7262321"/>
              <a:ext cx="400050" cy="695734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solidFill>
              <a:srgbClr val="9CB4E0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Белгородская область">
              <a:extLst>
                <a:ext uri="{FF2B5EF4-FFF2-40B4-BE49-F238E27FC236}">
                  <a16:creationId xmlns="" xmlns:a16="http://schemas.microsoft.com/office/drawing/2014/main" id="{6A2E5363-2228-4E31-964F-D54E162CB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5956628"/>
              <a:ext cx="342900" cy="476530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solidFill>
              <a:srgbClr val="345BA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Брянская область">
              <a:extLst>
                <a:ext uri="{FF2B5EF4-FFF2-40B4-BE49-F238E27FC236}">
                  <a16:creationId xmlns="" xmlns:a16="http://schemas.microsoft.com/office/drawing/2014/main" id="{2A712084-D8A1-44CB-8BB9-810D0C38A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0" y="5251363"/>
              <a:ext cx="466725" cy="390755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solidFill>
              <a:srgbClr val="345BA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Владимирская область">
              <a:extLst>
                <a:ext uri="{FF2B5EF4-FFF2-40B4-BE49-F238E27FC236}">
                  <a16:creationId xmlns="" xmlns:a16="http://schemas.microsoft.com/office/drawing/2014/main" id="{DAFD117A-F81B-4419-AAA5-522B60AEC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5" y="5308547"/>
              <a:ext cx="409575" cy="476530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rgbClr val="345BA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Волгоградская область">
              <a:extLst>
                <a:ext uri="{FF2B5EF4-FFF2-40B4-BE49-F238E27FC236}">
                  <a16:creationId xmlns="" xmlns:a16="http://schemas.microsoft.com/office/drawing/2014/main" id="{9668655D-68AB-4284-A281-79FDB2EA6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0" y="6518934"/>
              <a:ext cx="866775" cy="791040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solidFill>
              <a:srgbClr val="9CB4E0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Вологодская область">
              <a:extLst>
                <a:ext uri="{FF2B5EF4-FFF2-40B4-BE49-F238E27FC236}">
                  <a16:creationId xmlns="" xmlns:a16="http://schemas.microsoft.com/office/drawing/2014/main" id="{1001EE14-0DEF-4E8D-9C52-D8F63D316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150" y="4384078"/>
              <a:ext cx="1247775" cy="1000714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solidFill>
              <a:srgbClr val="416FC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Воронежская область">
              <a:extLst>
                <a:ext uri="{FF2B5EF4-FFF2-40B4-BE49-F238E27FC236}">
                  <a16:creationId xmlns="" xmlns:a16="http://schemas.microsoft.com/office/drawing/2014/main" id="{1CB0DD9E-4439-4F19-BC4F-5116A2EFE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6051934"/>
              <a:ext cx="581025" cy="571836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solidFill>
              <a:srgbClr val="345BA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Еврейская автономная область">
              <a:extLst>
                <a:ext uri="{FF2B5EF4-FFF2-40B4-BE49-F238E27FC236}">
                  <a16:creationId xmlns="" xmlns:a16="http://schemas.microsoft.com/office/drawing/2014/main" id="{66B452ED-C7EF-44FC-86F8-7ED0BA519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8350" y="7281382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rgbClr val="D9E1F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Забайкальский край">
              <a:extLst>
                <a:ext uri="{FF2B5EF4-FFF2-40B4-BE49-F238E27FC236}">
                  <a16:creationId xmlns="" xmlns:a16="http://schemas.microsoft.com/office/drawing/2014/main" id="{7826AA16-9DD0-41BB-B0F1-E6B7051A0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1775" y="6490342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rgbClr val="D9E1F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Костромская область">
              <a:extLst>
                <a:ext uri="{FF2B5EF4-FFF2-40B4-BE49-F238E27FC236}">
                  <a16:creationId xmlns="" xmlns:a16="http://schemas.microsoft.com/office/drawing/2014/main" id="{F6813E4E-667F-4C4F-9FFC-3A3187526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50" y="5184649"/>
              <a:ext cx="866775" cy="438408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solidFill>
              <a:srgbClr val="345BA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Иркутская область">
              <a:extLst>
                <a:ext uri="{FF2B5EF4-FFF2-40B4-BE49-F238E27FC236}">
                  <a16:creationId xmlns="" xmlns:a16="http://schemas.microsoft.com/office/drawing/2014/main" id="{A305DBB0-77DE-4741-A458-33A52E4FD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700" y="5623057"/>
              <a:ext cx="2495550" cy="2840120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solidFill>
              <a:srgbClr val="5F85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Кабардино-Балкарская республика">
              <a:extLst>
                <a:ext uri="{FF2B5EF4-FFF2-40B4-BE49-F238E27FC236}">
                  <a16:creationId xmlns="" xmlns:a16="http://schemas.microsoft.com/office/drawing/2014/main" id="{8811F541-7CF1-44AE-9A28-4CB7E1E40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00" y="7834157"/>
              <a:ext cx="323850" cy="209673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solidFill>
              <a:srgbClr val="BACAE9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Калининградская область">
              <a:extLst>
                <a:ext uri="{FF2B5EF4-FFF2-40B4-BE49-F238E27FC236}">
                  <a16:creationId xmlns="" xmlns:a16="http://schemas.microsoft.com/office/drawing/2014/main" id="{F250D089-58C7-439F-8025-D42802C9D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75" y="3840834"/>
              <a:ext cx="285750" cy="276388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416FC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Калужская область">
              <a:extLst>
                <a:ext uri="{FF2B5EF4-FFF2-40B4-BE49-F238E27FC236}">
                  <a16:creationId xmlns="" xmlns:a16="http://schemas.microsoft.com/office/drawing/2014/main" id="{48229AC0-6588-4A68-B293-7C1D61C2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0" y="5251363"/>
              <a:ext cx="457200" cy="304979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solidFill>
              <a:srgbClr val="345BA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Карачаево-Черкесская республика">
              <a:extLst>
                <a:ext uri="{FF2B5EF4-FFF2-40B4-BE49-F238E27FC236}">
                  <a16:creationId xmlns="" xmlns:a16="http://schemas.microsoft.com/office/drawing/2014/main" id="{AFE4C8F1-3439-4681-948B-C2FBEFDA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0" y="7605423"/>
              <a:ext cx="276225" cy="266857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solidFill>
              <a:srgbClr val="BACAE9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Кемеровская область">
              <a:extLst>
                <a:ext uri="{FF2B5EF4-FFF2-40B4-BE49-F238E27FC236}">
                  <a16:creationId xmlns="" xmlns:a16="http://schemas.microsoft.com/office/drawing/2014/main" id="{F8E7D8EA-D97C-45A0-9DFD-D50FE5996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050" y="7471994"/>
              <a:ext cx="552450" cy="943530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solidFill>
              <a:srgbClr val="5F85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Кировская область">
              <a:extLst>
                <a:ext uri="{FF2B5EF4-FFF2-40B4-BE49-F238E27FC236}">
                  <a16:creationId xmlns="" xmlns:a16="http://schemas.microsoft.com/office/drawing/2014/main" id="{EEA78FC6-2FA1-4C0B-9E45-72DD36BBF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675" y="5203710"/>
              <a:ext cx="1000125" cy="1086489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solidFill>
              <a:srgbClr val="29498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Ивановская область">
              <a:extLst>
                <a:ext uri="{FF2B5EF4-FFF2-40B4-BE49-F238E27FC236}">
                  <a16:creationId xmlns="" xmlns:a16="http://schemas.microsoft.com/office/drawing/2014/main" id="{20A0CC5F-CD89-4926-B041-332D2714D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825" y="5337139"/>
              <a:ext cx="466725" cy="324041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solidFill>
              <a:srgbClr val="345BA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Краснодарский край">
              <a:extLst>
                <a:ext uri="{FF2B5EF4-FFF2-40B4-BE49-F238E27FC236}">
                  <a16:creationId xmlns="" xmlns:a16="http://schemas.microsoft.com/office/drawing/2014/main" id="{946A535C-089E-44E8-B1F5-F1209D33F2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100" y="6890627"/>
              <a:ext cx="609600" cy="752918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solidFill>
              <a:srgbClr val="9CB4E0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Красноярский край">
              <a:extLst>
                <a:ext uri="{FF2B5EF4-FFF2-40B4-BE49-F238E27FC236}">
                  <a16:creationId xmlns="" xmlns:a16="http://schemas.microsoft.com/office/drawing/2014/main" id="{F54218AA-270B-4E74-AD54-489D01B81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25" y="2668569"/>
              <a:ext cx="2562225" cy="5842261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solidFill>
              <a:srgbClr val="5F85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Курганская область">
              <a:extLst>
                <a:ext uri="{FF2B5EF4-FFF2-40B4-BE49-F238E27FC236}">
                  <a16:creationId xmlns="" xmlns:a16="http://schemas.microsoft.com/office/drawing/2014/main" id="{C8298328-5DDF-49DA-A0C2-86B464ED5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5" y="6871566"/>
              <a:ext cx="790575" cy="524183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solidFill>
              <a:srgbClr val="7D9CD7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Курская область">
              <a:extLst>
                <a:ext uri="{FF2B5EF4-FFF2-40B4-BE49-F238E27FC236}">
                  <a16:creationId xmlns="" xmlns:a16="http://schemas.microsoft.com/office/drawing/2014/main" id="{27232624-7284-4ADB-ABF0-B8FECFEEB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5661179"/>
              <a:ext cx="447675" cy="457469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345BA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Ленинградская область">
              <a:extLst>
                <a:ext uri="{FF2B5EF4-FFF2-40B4-BE49-F238E27FC236}">
                  <a16:creationId xmlns="" xmlns:a16="http://schemas.microsoft.com/office/drawing/2014/main" id="{BBA604A8-A62E-4C48-AC11-C1B2EC9B6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3859895"/>
              <a:ext cx="876300" cy="771979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solidFill>
              <a:srgbClr val="416FC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Липецкая область">
              <a:extLst>
                <a:ext uri="{FF2B5EF4-FFF2-40B4-BE49-F238E27FC236}">
                  <a16:creationId xmlns="" xmlns:a16="http://schemas.microsoft.com/office/drawing/2014/main" id="{0CAE11B2-02C0-44BD-A548-E9F6CE9E3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525" y="5832730"/>
              <a:ext cx="409575" cy="381224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solidFill>
              <a:srgbClr val="345BA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Магаданская область">
              <a:extLst>
                <a:ext uri="{FF2B5EF4-FFF2-40B4-BE49-F238E27FC236}">
                  <a16:creationId xmlns="" xmlns:a16="http://schemas.microsoft.com/office/drawing/2014/main" id="{51E0B424-06C7-4D8C-AC80-BE86E850A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0175" y="2458896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rgbClr val="D9E1F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г. Москва">
              <a:extLst>
                <a:ext uri="{FF2B5EF4-FFF2-40B4-BE49-F238E27FC236}">
                  <a16:creationId xmlns="" xmlns:a16="http://schemas.microsoft.com/office/drawing/2014/main" id="{704103D0-C9F7-48DF-B70A-A20EFB420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300" y="5337139"/>
              <a:ext cx="104775" cy="114367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345BA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Московская область">
              <a:extLst>
                <a:ext uri="{FF2B5EF4-FFF2-40B4-BE49-F238E27FC236}">
                  <a16:creationId xmlns="" xmlns:a16="http://schemas.microsoft.com/office/drawing/2014/main" id="{D42124D6-6591-4D27-BA11-E37B72BFEB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8800" y="5117935"/>
              <a:ext cx="495300" cy="571836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solidFill>
              <a:srgbClr val="345BA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Мурманская область">
              <a:extLst>
                <a:ext uri="{FF2B5EF4-FFF2-40B4-BE49-F238E27FC236}">
                  <a16:creationId xmlns="" xmlns:a16="http://schemas.microsoft.com/office/drawing/2014/main" id="{8D7D66E5-AE52-48F3-9CAF-C65475E08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2725753"/>
              <a:ext cx="819150" cy="1067428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solidFill>
              <a:srgbClr val="416FC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Ненецкий автономный округ">
              <a:extLst>
                <a:ext uri="{FF2B5EF4-FFF2-40B4-BE49-F238E27FC236}">
                  <a16:creationId xmlns="" xmlns:a16="http://schemas.microsoft.com/office/drawing/2014/main" id="{DDBCDC13-F76F-4EA6-9FC2-AA9C68288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850" y="3650221"/>
              <a:ext cx="1800225" cy="1019775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solidFill>
              <a:srgbClr val="416FC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Нижегородская область">
              <a:extLst>
                <a:ext uri="{FF2B5EF4-FFF2-40B4-BE49-F238E27FC236}">
                  <a16:creationId xmlns="" xmlns:a16="http://schemas.microsoft.com/office/drawing/2014/main" id="{BF0E0574-9B03-4380-863D-8E3B37D04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0" y="5575404"/>
              <a:ext cx="885825" cy="571836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solidFill>
              <a:srgbClr val="29498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Новгородская область">
              <a:extLst>
                <a:ext uri="{FF2B5EF4-FFF2-40B4-BE49-F238E27FC236}">
                  <a16:creationId xmlns="" xmlns:a16="http://schemas.microsoft.com/office/drawing/2014/main" id="{FDEC2721-326A-46F9-8294-B74FA62B7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500" y="4298303"/>
              <a:ext cx="666750" cy="495591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solidFill>
              <a:srgbClr val="416FC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Новосибирская область">
              <a:extLst>
                <a:ext uri="{FF2B5EF4-FFF2-40B4-BE49-F238E27FC236}">
                  <a16:creationId xmlns="" xmlns:a16="http://schemas.microsoft.com/office/drawing/2014/main" id="{BA337591-4FC7-4FB4-B04D-FB549CB4A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7214668"/>
              <a:ext cx="1171575" cy="876816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solidFill>
              <a:srgbClr val="5F85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Омская область">
              <a:extLst>
                <a:ext uri="{FF2B5EF4-FFF2-40B4-BE49-F238E27FC236}">
                  <a16:creationId xmlns="" xmlns:a16="http://schemas.microsoft.com/office/drawing/2014/main" id="{C52D554B-A723-4D08-BC8A-E080CF756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6814382"/>
              <a:ext cx="723900" cy="1086489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rgbClr val="5F85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Оренбургская область">
              <a:extLst>
                <a:ext uri="{FF2B5EF4-FFF2-40B4-BE49-F238E27FC236}">
                  <a16:creationId xmlns="" xmlns:a16="http://schemas.microsoft.com/office/drawing/2014/main" id="{DBCE7EE5-361C-4D1D-B40C-7CCB80FF5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6738138"/>
              <a:ext cx="1190625" cy="1181795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solidFill>
              <a:srgbClr val="29498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Орловская область">
              <a:extLst>
                <a:ext uri="{FF2B5EF4-FFF2-40B4-BE49-F238E27FC236}">
                  <a16:creationId xmlns="" xmlns:a16="http://schemas.microsoft.com/office/drawing/2014/main" id="{51BCB782-8B4B-4FE0-BB92-44B413AA9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550" y="5556343"/>
              <a:ext cx="333375" cy="371694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solidFill>
              <a:srgbClr val="345BA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Пензенская область">
              <a:extLst>
                <a:ext uri="{FF2B5EF4-FFF2-40B4-BE49-F238E27FC236}">
                  <a16:creationId xmlns="" xmlns:a16="http://schemas.microsoft.com/office/drawing/2014/main" id="{6725CF2C-9FB1-46A1-A51C-A9D8D439E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225" y="6090056"/>
              <a:ext cx="457200" cy="514653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solidFill>
              <a:srgbClr val="29498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Пермский край">
              <a:extLst>
                <a:ext uri="{FF2B5EF4-FFF2-40B4-BE49-F238E27FC236}">
                  <a16:creationId xmlns="" xmlns:a16="http://schemas.microsoft.com/office/drawing/2014/main" id="{4C789948-860B-4695-B437-B1F2A16FB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475" y="5499159"/>
              <a:ext cx="981075" cy="1153203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solidFill>
              <a:srgbClr val="29498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Приморский край">
              <a:extLst>
                <a:ext uri="{FF2B5EF4-FFF2-40B4-BE49-F238E27FC236}">
                  <a16:creationId xmlns="" xmlns:a16="http://schemas.microsoft.com/office/drawing/2014/main" id="{B858E2DD-B05A-4A34-BE13-6683877B1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1275" y="6966872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rgbClr val="D9E1F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Псковская область">
              <a:extLst>
                <a:ext uri="{FF2B5EF4-FFF2-40B4-BE49-F238E27FC236}">
                  <a16:creationId xmlns="" xmlns:a16="http://schemas.microsoft.com/office/drawing/2014/main" id="{2A0DE6CB-E5F9-48B4-AC33-F61FD5684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0" y="4060037"/>
              <a:ext cx="466725" cy="733857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solidFill>
              <a:srgbClr val="416FC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Республика Адыгея">
              <a:extLst>
                <a:ext uri="{FF2B5EF4-FFF2-40B4-BE49-F238E27FC236}">
                  <a16:creationId xmlns="" xmlns:a16="http://schemas.microsoft.com/office/drawing/2014/main" id="{6D99A903-6D1E-4195-9958-1CADA59EA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" y="7214668"/>
              <a:ext cx="200025" cy="352632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9CB4E0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Республика Алтай">
              <a:extLst>
                <a:ext uri="{FF2B5EF4-FFF2-40B4-BE49-F238E27FC236}">
                  <a16:creationId xmlns="" xmlns:a16="http://schemas.microsoft.com/office/drawing/2014/main" id="{B81B3AFD-9F5C-41D7-8A13-9482CADA6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650" y="8358341"/>
              <a:ext cx="752475" cy="724326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solidFill>
              <a:srgbClr val="5F85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Республика Башкортостан">
              <a:extLst>
                <a:ext uri="{FF2B5EF4-FFF2-40B4-BE49-F238E27FC236}">
                  <a16:creationId xmlns="" xmlns:a16="http://schemas.microsoft.com/office/drawing/2014/main" id="{19060709-6B32-40FC-801B-34AF70F11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575" y="6461750"/>
              <a:ext cx="838200" cy="1105550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solidFill>
              <a:srgbClr val="29498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Республика Бурятия">
              <a:extLst>
                <a:ext uri="{FF2B5EF4-FFF2-40B4-BE49-F238E27FC236}">
                  <a16:creationId xmlns="" xmlns:a16="http://schemas.microsoft.com/office/drawing/2014/main" id="{7AAA105E-68DE-453A-A11E-DEB6B9A1D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7325" y="6785791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rgbClr val="D9E1F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Республика Дагестан">
              <a:extLst>
                <a:ext uri="{FF2B5EF4-FFF2-40B4-BE49-F238E27FC236}">
                  <a16:creationId xmlns="" xmlns:a16="http://schemas.microsoft.com/office/drawing/2014/main" id="{8E7FE6F4-84B9-49AE-A92E-367D2586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" y="7919933"/>
              <a:ext cx="447675" cy="838693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solidFill>
              <a:srgbClr val="BACAE9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Республика Ингушетия">
              <a:extLst>
                <a:ext uri="{FF2B5EF4-FFF2-40B4-BE49-F238E27FC236}">
                  <a16:creationId xmlns="" xmlns:a16="http://schemas.microsoft.com/office/drawing/2014/main" id="{5907687D-009E-4E71-B684-6591092CF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75" y="8062892"/>
              <a:ext cx="238125" cy="181082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solidFill>
              <a:srgbClr val="BACAE9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Республика Калмыкия">
              <a:extLst>
                <a:ext uri="{FF2B5EF4-FFF2-40B4-BE49-F238E27FC236}">
                  <a16:creationId xmlns="" xmlns:a16="http://schemas.microsoft.com/office/drawing/2014/main" id="{D0AB652D-AA92-40F3-8865-F1AEE543F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" y="7233729"/>
              <a:ext cx="771525" cy="791040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solidFill>
              <a:srgbClr val="9CB4E0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Республика Карелия">
              <a:extLst>
                <a:ext uri="{FF2B5EF4-FFF2-40B4-BE49-F238E27FC236}">
                  <a16:creationId xmlns="" xmlns:a16="http://schemas.microsoft.com/office/drawing/2014/main" id="{FA32D4F3-CAB1-4CBC-9D26-087F1FFAE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75" y="3145099"/>
              <a:ext cx="1095375" cy="1286632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solidFill>
              <a:srgbClr val="416FC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Республика Коми">
              <a:extLst>
                <a:ext uri="{FF2B5EF4-FFF2-40B4-BE49-F238E27FC236}">
                  <a16:creationId xmlns="" xmlns:a16="http://schemas.microsoft.com/office/drawing/2014/main" id="{3185A9FA-7AF0-43C5-A726-42959B012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326894"/>
              <a:ext cx="2286000" cy="1324754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solidFill>
              <a:srgbClr val="416FC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Республика Марий Эл">
              <a:extLst>
                <a:ext uri="{FF2B5EF4-FFF2-40B4-BE49-F238E27FC236}">
                  <a16:creationId xmlns="" xmlns:a16="http://schemas.microsoft.com/office/drawing/2014/main" id="{7A269060-9590-433B-8306-FA83D0818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5842261"/>
              <a:ext cx="466725" cy="324041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solidFill>
              <a:srgbClr val="29498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Республика Мордовия">
              <a:extLst>
                <a:ext uri="{FF2B5EF4-FFF2-40B4-BE49-F238E27FC236}">
                  <a16:creationId xmlns="" xmlns:a16="http://schemas.microsoft.com/office/drawing/2014/main" id="{5A2D4952-72EB-4E19-89BE-F1B594B69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5908975"/>
              <a:ext cx="523875" cy="400285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solidFill>
              <a:srgbClr val="29498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Республика Саха (Якутия)">
              <a:extLst>
                <a:ext uri="{FF2B5EF4-FFF2-40B4-BE49-F238E27FC236}">
                  <a16:creationId xmlns="" xmlns:a16="http://schemas.microsoft.com/office/drawing/2014/main" id="{34D0230D-996E-4067-8BB2-C5BB31265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00" y="1944243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rgbClr val="D9E1F2"/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Северная Осетия-Алания">
              <a:extLst>
                <a:ext uri="{FF2B5EF4-FFF2-40B4-BE49-F238E27FC236}">
                  <a16:creationId xmlns="" xmlns:a16="http://schemas.microsoft.com/office/drawing/2014/main" id="{FBA8DA1A-1FFA-4DE2-9B57-D22A70FBB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825" y="8043831"/>
              <a:ext cx="190500" cy="142959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solidFill>
              <a:srgbClr val="BACAE9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Республика Татарстан">
              <a:extLst>
                <a:ext uri="{FF2B5EF4-FFF2-40B4-BE49-F238E27FC236}">
                  <a16:creationId xmlns="" xmlns:a16="http://schemas.microsoft.com/office/drawing/2014/main" id="{312DA6E6-6E3B-42E2-8CD3-EEED9DECC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025" y="6137709"/>
              <a:ext cx="828675" cy="676673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solidFill>
              <a:srgbClr val="29498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Республика Тыва">
              <a:extLst>
                <a:ext uri="{FF2B5EF4-FFF2-40B4-BE49-F238E27FC236}">
                  <a16:creationId xmlns="" xmlns:a16="http://schemas.microsoft.com/office/drawing/2014/main" id="{CF430A0B-0375-44F0-A70B-80ABDD526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400" y="8072422"/>
              <a:ext cx="1333500" cy="829163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solidFill>
              <a:srgbClr val="5F85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Республика Хакасия">
              <a:extLst>
                <a:ext uri="{FF2B5EF4-FFF2-40B4-BE49-F238E27FC236}">
                  <a16:creationId xmlns="" xmlns:a16="http://schemas.microsoft.com/office/drawing/2014/main" id="{94B6B01C-030A-498A-9A3B-DAD39A755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0" y="7757912"/>
              <a:ext cx="514350" cy="857754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solidFill>
              <a:srgbClr val="5F85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Ростовская область">
              <a:extLst>
                <a:ext uri="{FF2B5EF4-FFF2-40B4-BE49-F238E27FC236}">
                  <a16:creationId xmlns="" xmlns:a16="http://schemas.microsoft.com/office/drawing/2014/main" id="{B1A2DD6F-3448-4FBE-A2FE-D0B423CDF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00" y="6585648"/>
              <a:ext cx="771525" cy="886346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solidFill>
              <a:srgbClr val="9CB4E0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Рязанская область">
              <a:extLst>
                <a:ext uri="{FF2B5EF4-FFF2-40B4-BE49-F238E27FC236}">
                  <a16:creationId xmlns="" xmlns:a16="http://schemas.microsoft.com/office/drawing/2014/main" id="{4B12CC77-93E0-44A3-B4FB-C3B34F64B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425" y="5670710"/>
              <a:ext cx="523875" cy="381224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solidFill>
              <a:srgbClr val="345BA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Самарская область">
              <a:extLst>
                <a:ext uri="{FF2B5EF4-FFF2-40B4-BE49-F238E27FC236}">
                  <a16:creationId xmlns="" xmlns:a16="http://schemas.microsoft.com/office/drawing/2014/main" id="{FD310AA0-48B8-4F9D-A758-0EA4A0C5B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200" y="6576117"/>
              <a:ext cx="600075" cy="495591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solidFill>
              <a:srgbClr val="29498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г. Санкт-Петербург">
              <a:extLst>
                <a:ext uri="{FF2B5EF4-FFF2-40B4-BE49-F238E27FC236}">
                  <a16:creationId xmlns="" xmlns:a16="http://schemas.microsoft.com/office/drawing/2014/main" id="{E043E80C-25DA-4CCA-A27B-59FDE704E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925" y="4060037"/>
              <a:ext cx="180975" cy="114367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rgbClr val="416FC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Саратовская область">
              <a:extLst>
                <a:ext uri="{FF2B5EF4-FFF2-40B4-BE49-F238E27FC236}">
                  <a16:creationId xmlns="" xmlns:a16="http://schemas.microsoft.com/office/drawing/2014/main" id="{D546E16B-6B3E-40B1-9A5C-C7DAAF325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150" y="6385505"/>
              <a:ext cx="923925" cy="867285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solidFill>
              <a:srgbClr val="29498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Сахалинская область">
              <a:extLst>
                <a:ext uri="{FF2B5EF4-FFF2-40B4-BE49-F238E27FC236}">
                  <a16:creationId xmlns="" xmlns:a16="http://schemas.microsoft.com/office/drawing/2014/main" id="{456C2864-559A-4ECB-9E4E-149CB59F0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1275" y="5594465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rgbClr val="D9E1F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Свердловская область">
              <a:extLst>
                <a:ext uri="{FF2B5EF4-FFF2-40B4-BE49-F238E27FC236}">
                  <a16:creationId xmlns="" xmlns:a16="http://schemas.microsoft.com/office/drawing/2014/main" id="{67ED1103-D5EA-4448-8D30-D2946318C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5642118"/>
              <a:ext cx="1095375" cy="1277101"/>
            </a:xfrm>
            <a:custGeom>
              <a:avLst/>
              <a:gdLst/>
              <a:ahLst/>
              <a:cxnLst>
                <a:cxn ang="0">
                  <a:pos x="1238" y="2119"/>
                </a:cxn>
                <a:cxn ang="0">
                  <a:pos x="992" y="2024"/>
                </a:cxn>
                <a:cxn ang="0">
                  <a:pos x="894" y="2058"/>
                </a:cxn>
                <a:cxn ang="0">
                  <a:pos x="830" y="2093"/>
                </a:cxn>
                <a:cxn ang="0">
                  <a:pos x="768" y="2050"/>
                </a:cxn>
                <a:cxn ang="0">
                  <a:pos x="686" y="2008"/>
                </a:cxn>
                <a:cxn ang="0">
                  <a:pos x="429" y="1901"/>
                </a:cxn>
                <a:cxn ang="0">
                  <a:pos x="376" y="1848"/>
                </a:cxn>
                <a:cxn ang="0">
                  <a:pos x="282" y="1823"/>
                </a:cxn>
                <a:cxn ang="0">
                  <a:pos x="221" y="1850"/>
                </a:cxn>
                <a:cxn ang="0">
                  <a:pos x="115" y="1792"/>
                </a:cxn>
                <a:cxn ang="0">
                  <a:pos x="30" y="1600"/>
                </a:cxn>
                <a:cxn ang="0">
                  <a:pos x="48" y="1520"/>
                </a:cxn>
                <a:cxn ang="0">
                  <a:pos x="136" y="1512"/>
                </a:cxn>
                <a:cxn ang="0">
                  <a:pos x="262" y="1427"/>
                </a:cxn>
                <a:cxn ang="0">
                  <a:pos x="408" y="1365"/>
                </a:cxn>
                <a:cxn ang="0">
                  <a:pos x="514" y="1301"/>
                </a:cxn>
                <a:cxn ang="0">
                  <a:pos x="693" y="1167"/>
                </a:cxn>
                <a:cxn ang="0">
                  <a:pos x="741" y="1091"/>
                </a:cxn>
                <a:cxn ang="0">
                  <a:pos x="765" y="999"/>
                </a:cxn>
                <a:cxn ang="0">
                  <a:pos x="760" y="843"/>
                </a:cxn>
                <a:cxn ang="0">
                  <a:pos x="773" y="693"/>
                </a:cxn>
                <a:cxn ang="0">
                  <a:pos x="1038" y="432"/>
                </a:cxn>
                <a:cxn ang="0">
                  <a:pos x="1104" y="304"/>
                </a:cxn>
                <a:cxn ang="0">
                  <a:pos x="1186" y="131"/>
                </a:cxn>
                <a:cxn ang="0">
                  <a:pos x="1208" y="90"/>
                </a:cxn>
                <a:cxn ang="0">
                  <a:pos x="1230" y="31"/>
                </a:cxn>
                <a:cxn ang="0">
                  <a:pos x="1270" y="48"/>
                </a:cxn>
                <a:cxn ang="0">
                  <a:pos x="1389" y="184"/>
                </a:cxn>
                <a:cxn ang="0">
                  <a:pos x="1554" y="375"/>
                </a:cxn>
                <a:cxn ang="0">
                  <a:pos x="1645" y="523"/>
                </a:cxn>
                <a:cxn ang="0">
                  <a:pos x="1610" y="674"/>
                </a:cxn>
                <a:cxn ang="0">
                  <a:pos x="1576" y="823"/>
                </a:cxn>
                <a:cxn ang="0">
                  <a:pos x="1611" y="893"/>
                </a:cxn>
                <a:cxn ang="0">
                  <a:pos x="1621" y="1063"/>
                </a:cxn>
                <a:cxn ang="0">
                  <a:pos x="1595" y="1160"/>
                </a:cxn>
                <a:cxn ang="0">
                  <a:pos x="1643" y="1200"/>
                </a:cxn>
                <a:cxn ang="0">
                  <a:pos x="1701" y="1240"/>
                </a:cxn>
                <a:cxn ang="0">
                  <a:pos x="1757" y="1280"/>
                </a:cxn>
                <a:cxn ang="0">
                  <a:pos x="1800" y="1413"/>
                </a:cxn>
                <a:cxn ang="0">
                  <a:pos x="1824" y="1544"/>
                </a:cxn>
                <a:cxn ang="0">
                  <a:pos x="1848" y="1666"/>
                </a:cxn>
                <a:cxn ang="0">
                  <a:pos x="1848" y="1747"/>
                </a:cxn>
                <a:cxn ang="0">
                  <a:pos x="1789" y="1757"/>
                </a:cxn>
                <a:cxn ang="0">
                  <a:pos x="1613" y="1749"/>
                </a:cxn>
                <a:cxn ang="0">
                  <a:pos x="1480" y="2050"/>
                </a:cxn>
                <a:cxn ang="0">
                  <a:pos x="1472" y="2120"/>
                </a:cxn>
                <a:cxn ang="0">
                  <a:pos x="1414" y="2095"/>
                </a:cxn>
                <a:cxn ang="0">
                  <a:pos x="1314" y="2112"/>
                </a:cxn>
                <a:cxn ang="0">
                  <a:pos x="1261" y="2152"/>
                </a:cxn>
                <a:cxn ang="0">
                  <a:pos x="1238" y="2119"/>
                </a:cxn>
              </a:cxnLst>
              <a:rect l="0" t="0" r="r" b="b"/>
              <a:pathLst>
                <a:path w="1848" h="2152">
                  <a:moveTo>
                    <a:pt x="1238" y="2119"/>
                  </a:moveTo>
                  <a:cubicBezTo>
                    <a:pt x="1216" y="2085"/>
                    <a:pt x="1059" y="2024"/>
                    <a:pt x="992" y="2024"/>
                  </a:cubicBezTo>
                  <a:cubicBezTo>
                    <a:pt x="974" y="2024"/>
                    <a:pt x="931" y="2039"/>
                    <a:pt x="894" y="2058"/>
                  </a:cubicBezTo>
                  <a:lnTo>
                    <a:pt x="830" y="2093"/>
                  </a:lnTo>
                  <a:lnTo>
                    <a:pt x="768" y="2050"/>
                  </a:lnTo>
                  <a:cubicBezTo>
                    <a:pt x="733" y="2027"/>
                    <a:pt x="696" y="2008"/>
                    <a:pt x="686" y="2008"/>
                  </a:cubicBezTo>
                  <a:cubicBezTo>
                    <a:pt x="670" y="2008"/>
                    <a:pt x="622" y="1987"/>
                    <a:pt x="429" y="1901"/>
                  </a:cubicBezTo>
                  <a:cubicBezTo>
                    <a:pt x="395" y="1887"/>
                    <a:pt x="376" y="1867"/>
                    <a:pt x="376" y="1848"/>
                  </a:cubicBezTo>
                  <a:cubicBezTo>
                    <a:pt x="376" y="1802"/>
                    <a:pt x="347" y="1794"/>
                    <a:pt x="282" y="1823"/>
                  </a:cubicBezTo>
                  <a:lnTo>
                    <a:pt x="221" y="1850"/>
                  </a:lnTo>
                  <a:lnTo>
                    <a:pt x="115" y="1792"/>
                  </a:lnTo>
                  <a:cubicBezTo>
                    <a:pt x="0" y="1728"/>
                    <a:pt x="0" y="1728"/>
                    <a:pt x="30" y="1600"/>
                  </a:cubicBezTo>
                  <a:lnTo>
                    <a:pt x="48" y="1520"/>
                  </a:lnTo>
                  <a:lnTo>
                    <a:pt x="136" y="1512"/>
                  </a:lnTo>
                  <a:cubicBezTo>
                    <a:pt x="222" y="1504"/>
                    <a:pt x="224" y="1503"/>
                    <a:pt x="262" y="1427"/>
                  </a:cubicBezTo>
                  <a:cubicBezTo>
                    <a:pt x="301" y="1347"/>
                    <a:pt x="312" y="1343"/>
                    <a:pt x="408" y="1365"/>
                  </a:cubicBezTo>
                  <a:cubicBezTo>
                    <a:pt x="486" y="1384"/>
                    <a:pt x="502" y="1375"/>
                    <a:pt x="514" y="1301"/>
                  </a:cubicBezTo>
                  <a:cubicBezTo>
                    <a:pt x="525" y="1234"/>
                    <a:pt x="517" y="1240"/>
                    <a:pt x="693" y="1167"/>
                  </a:cubicBezTo>
                  <a:cubicBezTo>
                    <a:pt x="738" y="1147"/>
                    <a:pt x="744" y="1136"/>
                    <a:pt x="741" y="1091"/>
                  </a:cubicBezTo>
                  <a:cubicBezTo>
                    <a:pt x="739" y="1061"/>
                    <a:pt x="750" y="1021"/>
                    <a:pt x="765" y="999"/>
                  </a:cubicBezTo>
                  <a:cubicBezTo>
                    <a:pt x="800" y="949"/>
                    <a:pt x="798" y="917"/>
                    <a:pt x="760" y="843"/>
                  </a:cubicBezTo>
                  <a:cubicBezTo>
                    <a:pt x="715" y="760"/>
                    <a:pt x="718" y="715"/>
                    <a:pt x="773" y="693"/>
                  </a:cubicBezTo>
                  <a:cubicBezTo>
                    <a:pt x="814" y="674"/>
                    <a:pt x="931" y="560"/>
                    <a:pt x="1038" y="432"/>
                  </a:cubicBezTo>
                  <a:cubicBezTo>
                    <a:pt x="1069" y="395"/>
                    <a:pt x="1098" y="339"/>
                    <a:pt x="1104" y="304"/>
                  </a:cubicBezTo>
                  <a:cubicBezTo>
                    <a:pt x="1117" y="229"/>
                    <a:pt x="1155" y="149"/>
                    <a:pt x="1186" y="131"/>
                  </a:cubicBezTo>
                  <a:cubicBezTo>
                    <a:pt x="1198" y="123"/>
                    <a:pt x="1208" y="106"/>
                    <a:pt x="1208" y="90"/>
                  </a:cubicBezTo>
                  <a:cubicBezTo>
                    <a:pt x="1208" y="74"/>
                    <a:pt x="1218" y="48"/>
                    <a:pt x="1230" y="31"/>
                  </a:cubicBezTo>
                  <a:cubicBezTo>
                    <a:pt x="1253" y="0"/>
                    <a:pt x="1254" y="2"/>
                    <a:pt x="1270" y="48"/>
                  </a:cubicBezTo>
                  <a:cubicBezTo>
                    <a:pt x="1299" y="128"/>
                    <a:pt x="1312" y="143"/>
                    <a:pt x="1389" y="184"/>
                  </a:cubicBezTo>
                  <a:cubicBezTo>
                    <a:pt x="1450" y="216"/>
                    <a:pt x="1478" y="250"/>
                    <a:pt x="1554" y="375"/>
                  </a:cubicBezTo>
                  <a:lnTo>
                    <a:pt x="1645" y="523"/>
                  </a:lnTo>
                  <a:lnTo>
                    <a:pt x="1610" y="674"/>
                  </a:lnTo>
                  <a:lnTo>
                    <a:pt x="1576" y="823"/>
                  </a:lnTo>
                  <a:lnTo>
                    <a:pt x="1611" y="893"/>
                  </a:lnTo>
                  <a:cubicBezTo>
                    <a:pt x="1643" y="962"/>
                    <a:pt x="1643" y="968"/>
                    <a:pt x="1621" y="1063"/>
                  </a:cubicBezTo>
                  <a:lnTo>
                    <a:pt x="1595" y="1160"/>
                  </a:lnTo>
                  <a:lnTo>
                    <a:pt x="1643" y="1200"/>
                  </a:lnTo>
                  <a:cubicBezTo>
                    <a:pt x="1669" y="1221"/>
                    <a:pt x="1696" y="1240"/>
                    <a:pt x="1701" y="1240"/>
                  </a:cubicBezTo>
                  <a:cubicBezTo>
                    <a:pt x="1707" y="1240"/>
                    <a:pt x="1733" y="1258"/>
                    <a:pt x="1757" y="1280"/>
                  </a:cubicBezTo>
                  <a:cubicBezTo>
                    <a:pt x="1794" y="1315"/>
                    <a:pt x="1800" y="1333"/>
                    <a:pt x="1800" y="1413"/>
                  </a:cubicBezTo>
                  <a:cubicBezTo>
                    <a:pt x="1802" y="1463"/>
                    <a:pt x="1811" y="1522"/>
                    <a:pt x="1824" y="1544"/>
                  </a:cubicBezTo>
                  <a:cubicBezTo>
                    <a:pt x="1837" y="1565"/>
                    <a:pt x="1848" y="1621"/>
                    <a:pt x="1848" y="1666"/>
                  </a:cubicBezTo>
                  <a:lnTo>
                    <a:pt x="1848" y="1747"/>
                  </a:lnTo>
                  <a:lnTo>
                    <a:pt x="1789" y="1757"/>
                  </a:lnTo>
                  <a:cubicBezTo>
                    <a:pt x="1696" y="1773"/>
                    <a:pt x="1632" y="1770"/>
                    <a:pt x="1613" y="1749"/>
                  </a:cubicBezTo>
                  <a:cubicBezTo>
                    <a:pt x="1584" y="1722"/>
                    <a:pt x="1480" y="1959"/>
                    <a:pt x="1480" y="2050"/>
                  </a:cubicBezTo>
                  <a:cubicBezTo>
                    <a:pt x="1480" y="2088"/>
                    <a:pt x="1477" y="2120"/>
                    <a:pt x="1472" y="2120"/>
                  </a:cubicBezTo>
                  <a:cubicBezTo>
                    <a:pt x="1467" y="2120"/>
                    <a:pt x="1442" y="2109"/>
                    <a:pt x="1414" y="2095"/>
                  </a:cubicBezTo>
                  <a:cubicBezTo>
                    <a:pt x="1370" y="2072"/>
                    <a:pt x="1365" y="2072"/>
                    <a:pt x="1314" y="2112"/>
                  </a:cubicBezTo>
                  <a:lnTo>
                    <a:pt x="1261" y="2152"/>
                  </a:lnTo>
                  <a:lnTo>
                    <a:pt x="1238" y="2119"/>
                  </a:lnTo>
                  <a:close/>
                </a:path>
              </a:pathLst>
            </a:custGeom>
            <a:solidFill>
              <a:srgbClr val="7D9CD7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Смоленская область">
              <a:extLst>
                <a:ext uri="{FF2B5EF4-FFF2-40B4-BE49-F238E27FC236}">
                  <a16:creationId xmlns="" xmlns:a16="http://schemas.microsoft.com/office/drawing/2014/main" id="{6A4C6D02-DC77-480B-BD6E-FE5179888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875" y="4812955"/>
              <a:ext cx="581025" cy="457469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solidFill>
              <a:srgbClr val="345BA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Ставропольский край">
              <a:extLst>
                <a:ext uri="{FF2B5EF4-FFF2-40B4-BE49-F238E27FC236}">
                  <a16:creationId xmlns="" xmlns:a16="http://schemas.microsoft.com/office/drawing/2014/main" id="{DEF8AC09-A61A-43C3-BD99-87A192DD4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825" y="7338566"/>
              <a:ext cx="552450" cy="705265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solidFill>
              <a:srgbClr val="BACAE9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Тамбовская область">
              <a:extLst>
                <a:ext uri="{FF2B5EF4-FFF2-40B4-BE49-F238E27FC236}">
                  <a16:creationId xmlns="" xmlns:a16="http://schemas.microsoft.com/office/drawing/2014/main" id="{E39A5F41-626E-4A07-8641-3C1398995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5994750"/>
              <a:ext cx="381000" cy="428877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solidFill>
              <a:srgbClr val="345BA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Тверская область">
              <a:extLst>
                <a:ext uri="{FF2B5EF4-FFF2-40B4-BE49-F238E27FC236}">
                  <a16:creationId xmlns="" xmlns:a16="http://schemas.microsoft.com/office/drawing/2014/main" id="{F8535188-205E-4682-B981-7433CB986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4612813"/>
              <a:ext cx="914400" cy="619489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solidFill>
              <a:srgbClr val="345BA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Томская область">
              <a:extLst>
                <a:ext uri="{FF2B5EF4-FFF2-40B4-BE49-F238E27FC236}">
                  <a16:creationId xmlns="" xmlns:a16="http://schemas.microsoft.com/office/drawing/2014/main" id="{FC37EFF9-9009-4ED4-A88D-4A28C2CB3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350" y="6461750"/>
              <a:ext cx="1600200" cy="1153203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5F85CD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Тульская область">
              <a:extLst>
                <a:ext uri="{FF2B5EF4-FFF2-40B4-BE49-F238E27FC236}">
                  <a16:creationId xmlns="" xmlns:a16="http://schemas.microsoft.com/office/drawing/2014/main" id="{D657DE25-E4E4-477C-A726-00C3D7299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0" y="5489628"/>
              <a:ext cx="323850" cy="362163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solidFill>
              <a:srgbClr val="345BA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Тюменская область">
              <a:extLst>
                <a:ext uri="{FF2B5EF4-FFF2-40B4-BE49-F238E27FC236}">
                  <a16:creationId xmlns="" xmlns:a16="http://schemas.microsoft.com/office/drawing/2014/main" id="{AA8459BB-BB15-41CC-B2AF-CEB230F30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100" y="6404566"/>
              <a:ext cx="1219200" cy="1000714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solidFill>
              <a:srgbClr val="7D9CD7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Республика Удмуртия">
              <a:extLst>
                <a:ext uri="{FF2B5EF4-FFF2-40B4-BE49-F238E27FC236}">
                  <a16:creationId xmlns="" xmlns:a16="http://schemas.microsoft.com/office/drawing/2014/main" id="{7A27E9C0-D317-4EBA-877A-CC3A3C7A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5947097"/>
              <a:ext cx="466725" cy="552775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solidFill>
              <a:srgbClr val="29498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Ульяновская область">
              <a:extLst>
                <a:ext uri="{FF2B5EF4-FFF2-40B4-BE49-F238E27FC236}">
                  <a16:creationId xmlns="" xmlns:a16="http://schemas.microsoft.com/office/drawing/2014/main" id="{64C2A02F-D060-492C-BF65-A838CD2AF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225" y="6280669"/>
              <a:ext cx="571500" cy="438408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solidFill>
              <a:srgbClr val="29498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Хабаровский край">
              <a:extLst>
                <a:ext uri="{FF2B5EF4-FFF2-40B4-BE49-F238E27FC236}">
                  <a16:creationId xmlns="" xmlns:a16="http://schemas.microsoft.com/office/drawing/2014/main" id="{E52B841F-ADCA-430C-8B03-A43CD8679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8700" y="4145813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rgbClr val="D9E1F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ХМАО">
              <a:extLst>
                <a:ext uri="{FF2B5EF4-FFF2-40B4-BE49-F238E27FC236}">
                  <a16:creationId xmlns="" xmlns:a16="http://schemas.microsoft.com/office/drawing/2014/main" id="{A31735A2-0827-49CD-8285-D7E7BA838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5" y="5003567"/>
              <a:ext cx="2571750" cy="1820346"/>
            </a:xfrm>
            <a:custGeom>
              <a:avLst/>
              <a:gdLst/>
              <a:ahLst/>
              <a:cxnLst>
                <a:cxn ang="0">
                  <a:pos x="1906" y="2888"/>
                </a:cxn>
                <a:cxn ang="0">
                  <a:pos x="1687" y="2504"/>
                </a:cxn>
                <a:cxn ang="0">
                  <a:pos x="1308" y="2327"/>
                </a:cxn>
                <a:cxn ang="0">
                  <a:pos x="730" y="2631"/>
                </a:cxn>
                <a:cxn ang="0">
                  <a:pos x="546" y="2427"/>
                </a:cxn>
                <a:cxn ang="0">
                  <a:pos x="458" y="2282"/>
                </a:cxn>
                <a:cxn ang="0">
                  <a:pos x="372" y="1946"/>
                </a:cxn>
                <a:cxn ang="0">
                  <a:pos x="370" y="1733"/>
                </a:cxn>
                <a:cxn ang="0">
                  <a:pos x="304" y="1413"/>
                </a:cxn>
                <a:cxn ang="0">
                  <a:pos x="39" y="1122"/>
                </a:cxn>
                <a:cxn ang="0">
                  <a:pos x="328" y="443"/>
                </a:cxn>
                <a:cxn ang="0">
                  <a:pos x="456" y="195"/>
                </a:cxn>
                <a:cxn ang="0">
                  <a:pos x="724" y="82"/>
                </a:cxn>
                <a:cxn ang="0">
                  <a:pos x="914" y="101"/>
                </a:cxn>
                <a:cxn ang="0">
                  <a:pos x="815" y="384"/>
                </a:cxn>
                <a:cxn ang="0">
                  <a:pos x="928" y="538"/>
                </a:cxn>
                <a:cxn ang="0">
                  <a:pos x="1356" y="615"/>
                </a:cxn>
                <a:cxn ang="0">
                  <a:pos x="1512" y="835"/>
                </a:cxn>
                <a:cxn ang="0">
                  <a:pos x="1708" y="847"/>
                </a:cxn>
                <a:cxn ang="0">
                  <a:pos x="1903" y="875"/>
                </a:cxn>
                <a:cxn ang="0">
                  <a:pos x="2058" y="1235"/>
                </a:cxn>
                <a:cxn ang="0">
                  <a:pos x="2223" y="1360"/>
                </a:cxn>
                <a:cxn ang="0">
                  <a:pos x="2684" y="1557"/>
                </a:cxn>
                <a:cxn ang="0">
                  <a:pos x="2936" y="1704"/>
                </a:cxn>
                <a:cxn ang="0">
                  <a:pos x="3357" y="1824"/>
                </a:cxn>
                <a:cxn ang="0">
                  <a:pos x="3631" y="1773"/>
                </a:cxn>
                <a:cxn ang="0">
                  <a:pos x="3960" y="1928"/>
                </a:cxn>
                <a:cxn ang="0">
                  <a:pos x="4100" y="2053"/>
                </a:cxn>
                <a:cxn ang="0">
                  <a:pos x="4311" y="2355"/>
                </a:cxn>
                <a:cxn ang="0">
                  <a:pos x="3992" y="2480"/>
                </a:cxn>
                <a:cxn ang="0">
                  <a:pos x="3799" y="2523"/>
                </a:cxn>
                <a:cxn ang="0">
                  <a:pos x="3559" y="2538"/>
                </a:cxn>
                <a:cxn ang="0">
                  <a:pos x="3183" y="2456"/>
                </a:cxn>
                <a:cxn ang="0">
                  <a:pos x="2789" y="2397"/>
                </a:cxn>
                <a:cxn ang="0">
                  <a:pos x="2546" y="2816"/>
                </a:cxn>
                <a:cxn ang="0">
                  <a:pos x="2258" y="3055"/>
                </a:cxn>
              </a:cxnLst>
              <a:rect l="0" t="0" r="r" b="b"/>
              <a:pathLst>
                <a:path w="4316" h="3055">
                  <a:moveTo>
                    <a:pt x="2096" y="3003"/>
                  </a:moveTo>
                  <a:cubicBezTo>
                    <a:pt x="1954" y="2951"/>
                    <a:pt x="1906" y="2922"/>
                    <a:pt x="1906" y="2888"/>
                  </a:cubicBezTo>
                  <a:cubicBezTo>
                    <a:pt x="1906" y="2879"/>
                    <a:pt x="1856" y="2787"/>
                    <a:pt x="1796" y="2687"/>
                  </a:cubicBezTo>
                  <a:lnTo>
                    <a:pt x="1687" y="2504"/>
                  </a:lnTo>
                  <a:lnTo>
                    <a:pt x="1506" y="2400"/>
                  </a:lnTo>
                  <a:cubicBezTo>
                    <a:pt x="1340" y="2306"/>
                    <a:pt x="1324" y="2299"/>
                    <a:pt x="1308" y="2327"/>
                  </a:cubicBezTo>
                  <a:cubicBezTo>
                    <a:pt x="1231" y="2456"/>
                    <a:pt x="1128" y="2522"/>
                    <a:pt x="932" y="2568"/>
                  </a:cubicBezTo>
                  <a:cubicBezTo>
                    <a:pt x="847" y="2589"/>
                    <a:pt x="756" y="2618"/>
                    <a:pt x="730" y="2631"/>
                  </a:cubicBezTo>
                  <a:cubicBezTo>
                    <a:pt x="647" y="2674"/>
                    <a:pt x="615" y="2664"/>
                    <a:pt x="578" y="2584"/>
                  </a:cubicBezTo>
                  <a:cubicBezTo>
                    <a:pt x="559" y="2541"/>
                    <a:pt x="546" y="2480"/>
                    <a:pt x="546" y="2427"/>
                  </a:cubicBezTo>
                  <a:lnTo>
                    <a:pt x="546" y="2341"/>
                  </a:lnTo>
                  <a:lnTo>
                    <a:pt x="458" y="2282"/>
                  </a:lnTo>
                  <a:cubicBezTo>
                    <a:pt x="362" y="2218"/>
                    <a:pt x="359" y="2208"/>
                    <a:pt x="388" y="2085"/>
                  </a:cubicBezTo>
                  <a:cubicBezTo>
                    <a:pt x="404" y="2016"/>
                    <a:pt x="402" y="2000"/>
                    <a:pt x="372" y="1946"/>
                  </a:cubicBezTo>
                  <a:lnTo>
                    <a:pt x="336" y="1883"/>
                  </a:lnTo>
                  <a:lnTo>
                    <a:pt x="370" y="1733"/>
                  </a:lnTo>
                  <a:lnTo>
                    <a:pt x="405" y="1583"/>
                  </a:lnTo>
                  <a:lnTo>
                    <a:pt x="304" y="1413"/>
                  </a:lnTo>
                  <a:cubicBezTo>
                    <a:pt x="216" y="1263"/>
                    <a:pt x="196" y="1240"/>
                    <a:pt x="133" y="1211"/>
                  </a:cubicBezTo>
                  <a:cubicBezTo>
                    <a:pt x="80" y="1189"/>
                    <a:pt x="56" y="1167"/>
                    <a:pt x="39" y="1122"/>
                  </a:cubicBezTo>
                  <a:cubicBezTo>
                    <a:pt x="0" y="1031"/>
                    <a:pt x="8" y="967"/>
                    <a:pt x="87" y="768"/>
                  </a:cubicBezTo>
                  <a:cubicBezTo>
                    <a:pt x="162" y="579"/>
                    <a:pt x="178" y="557"/>
                    <a:pt x="328" y="443"/>
                  </a:cubicBezTo>
                  <a:cubicBezTo>
                    <a:pt x="378" y="405"/>
                    <a:pt x="386" y="389"/>
                    <a:pt x="386" y="335"/>
                  </a:cubicBezTo>
                  <a:cubicBezTo>
                    <a:pt x="386" y="280"/>
                    <a:pt x="397" y="258"/>
                    <a:pt x="456" y="195"/>
                  </a:cubicBezTo>
                  <a:cubicBezTo>
                    <a:pt x="524" y="125"/>
                    <a:pt x="530" y="122"/>
                    <a:pt x="567" y="143"/>
                  </a:cubicBezTo>
                  <a:cubicBezTo>
                    <a:pt x="605" y="162"/>
                    <a:pt x="615" y="159"/>
                    <a:pt x="724" y="82"/>
                  </a:cubicBezTo>
                  <a:cubicBezTo>
                    <a:pt x="788" y="37"/>
                    <a:pt x="856" y="0"/>
                    <a:pt x="877" y="0"/>
                  </a:cubicBezTo>
                  <a:cubicBezTo>
                    <a:pt x="912" y="0"/>
                    <a:pt x="914" y="7"/>
                    <a:pt x="914" y="101"/>
                  </a:cubicBezTo>
                  <a:cubicBezTo>
                    <a:pt x="914" y="184"/>
                    <a:pt x="904" y="219"/>
                    <a:pt x="864" y="293"/>
                  </a:cubicBezTo>
                  <a:lnTo>
                    <a:pt x="815" y="384"/>
                  </a:lnTo>
                  <a:lnTo>
                    <a:pt x="872" y="461"/>
                  </a:lnTo>
                  <a:lnTo>
                    <a:pt x="928" y="538"/>
                  </a:lnTo>
                  <a:lnTo>
                    <a:pt x="1101" y="559"/>
                  </a:lnTo>
                  <a:cubicBezTo>
                    <a:pt x="1208" y="571"/>
                    <a:pt x="1304" y="592"/>
                    <a:pt x="1356" y="615"/>
                  </a:cubicBezTo>
                  <a:cubicBezTo>
                    <a:pt x="1436" y="651"/>
                    <a:pt x="1437" y="653"/>
                    <a:pt x="1436" y="720"/>
                  </a:cubicBezTo>
                  <a:cubicBezTo>
                    <a:pt x="1434" y="787"/>
                    <a:pt x="1437" y="792"/>
                    <a:pt x="1512" y="835"/>
                  </a:cubicBezTo>
                  <a:lnTo>
                    <a:pt x="1591" y="882"/>
                  </a:lnTo>
                  <a:lnTo>
                    <a:pt x="1708" y="847"/>
                  </a:lnTo>
                  <a:lnTo>
                    <a:pt x="1826" y="811"/>
                  </a:lnTo>
                  <a:lnTo>
                    <a:pt x="1903" y="875"/>
                  </a:lnTo>
                  <a:cubicBezTo>
                    <a:pt x="1972" y="933"/>
                    <a:pt x="1980" y="946"/>
                    <a:pt x="1988" y="1026"/>
                  </a:cubicBezTo>
                  <a:cubicBezTo>
                    <a:pt x="1992" y="1080"/>
                    <a:pt x="2018" y="1157"/>
                    <a:pt x="2058" y="1235"/>
                  </a:cubicBezTo>
                  <a:lnTo>
                    <a:pt x="2120" y="1360"/>
                  </a:lnTo>
                  <a:lnTo>
                    <a:pt x="2223" y="1360"/>
                  </a:lnTo>
                  <a:cubicBezTo>
                    <a:pt x="2322" y="1360"/>
                    <a:pt x="2328" y="1362"/>
                    <a:pt x="2434" y="1447"/>
                  </a:cubicBezTo>
                  <a:cubicBezTo>
                    <a:pt x="2533" y="1525"/>
                    <a:pt x="2554" y="1535"/>
                    <a:pt x="2684" y="1557"/>
                  </a:cubicBezTo>
                  <a:lnTo>
                    <a:pt x="2824" y="1583"/>
                  </a:lnTo>
                  <a:lnTo>
                    <a:pt x="2936" y="1704"/>
                  </a:lnTo>
                  <a:lnTo>
                    <a:pt x="3048" y="1824"/>
                  </a:lnTo>
                  <a:lnTo>
                    <a:pt x="3357" y="1824"/>
                  </a:lnTo>
                  <a:lnTo>
                    <a:pt x="3540" y="1674"/>
                  </a:lnTo>
                  <a:lnTo>
                    <a:pt x="3631" y="1773"/>
                  </a:lnTo>
                  <a:cubicBezTo>
                    <a:pt x="3717" y="1866"/>
                    <a:pt x="3727" y="1872"/>
                    <a:pt x="3794" y="1872"/>
                  </a:cubicBezTo>
                  <a:cubicBezTo>
                    <a:pt x="3845" y="1872"/>
                    <a:pt x="3888" y="1887"/>
                    <a:pt x="3960" y="1928"/>
                  </a:cubicBezTo>
                  <a:cubicBezTo>
                    <a:pt x="4013" y="1960"/>
                    <a:pt x="4068" y="1992"/>
                    <a:pt x="4080" y="1999"/>
                  </a:cubicBezTo>
                  <a:cubicBezTo>
                    <a:pt x="4095" y="2007"/>
                    <a:pt x="4103" y="2027"/>
                    <a:pt x="4100" y="2053"/>
                  </a:cubicBezTo>
                  <a:cubicBezTo>
                    <a:pt x="4090" y="2131"/>
                    <a:pt x="4152" y="2235"/>
                    <a:pt x="4239" y="2290"/>
                  </a:cubicBezTo>
                  <a:cubicBezTo>
                    <a:pt x="4284" y="2317"/>
                    <a:pt x="4316" y="2347"/>
                    <a:pt x="4311" y="2355"/>
                  </a:cubicBezTo>
                  <a:cubicBezTo>
                    <a:pt x="4292" y="2384"/>
                    <a:pt x="4082" y="2512"/>
                    <a:pt x="4052" y="2512"/>
                  </a:cubicBezTo>
                  <a:cubicBezTo>
                    <a:pt x="4036" y="2512"/>
                    <a:pt x="4008" y="2498"/>
                    <a:pt x="3992" y="2480"/>
                  </a:cubicBezTo>
                  <a:cubicBezTo>
                    <a:pt x="3976" y="2463"/>
                    <a:pt x="3954" y="2448"/>
                    <a:pt x="3943" y="2448"/>
                  </a:cubicBezTo>
                  <a:cubicBezTo>
                    <a:pt x="3932" y="2448"/>
                    <a:pt x="3866" y="2482"/>
                    <a:pt x="3799" y="2523"/>
                  </a:cubicBezTo>
                  <a:lnTo>
                    <a:pt x="3677" y="2599"/>
                  </a:lnTo>
                  <a:lnTo>
                    <a:pt x="3559" y="2538"/>
                  </a:lnTo>
                  <a:cubicBezTo>
                    <a:pt x="3442" y="2477"/>
                    <a:pt x="3437" y="2477"/>
                    <a:pt x="3320" y="2487"/>
                  </a:cubicBezTo>
                  <a:cubicBezTo>
                    <a:pt x="3202" y="2498"/>
                    <a:pt x="3200" y="2498"/>
                    <a:pt x="3183" y="2456"/>
                  </a:cubicBezTo>
                  <a:cubicBezTo>
                    <a:pt x="3172" y="2434"/>
                    <a:pt x="3148" y="2411"/>
                    <a:pt x="3130" y="2408"/>
                  </a:cubicBezTo>
                  <a:cubicBezTo>
                    <a:pt x="3063" y="2395"/>
                    <a:pt x="2805" y="2386"/>
                    <a:pt x="2789" y="2397"/>
                  </a:cubicBezTo>
                  <a:cubicBezTo>
                    <a:pt x="2780" y="2403"/>
                    <a:pt x="2743" y="2485"/>
                    <a:pt x="2708" y="2578"/>
                  </a:cubicBezTo>
                  <a:cubicBezTo>
                    <a:pt x="2618" y="2816"/>
                    <a:pt x="2618" y="2816"/>
                    <a:pt x="2546" y="2816"/>
                  </a:cubicBezTo>
                  <a:cubicBezTo>
                    <a:pt x="2488" y="2816"/>
                    <a:pt x="2477" y="2824"/>
                    <a:pt x="2384" y="2935"/>
                  </a:cubicBezTo>
                  <a:cubicBezTo>
                    <a:pt x="2328" y="3002"/>
                    <a:pt x="2271" y="3055"/>
                    <a:pt x="2258" y="3055"/>
                  </a:cubicBezTo>
                  <a:cubicBezTo>
                    <a:pt x="2245" y="3055"/>
                    <a:pt x="2172" y="3031"/>
                    <a:pt x="2096" y="3003"/>
                  </a:cubicBezTo>
                  <a:close/>
                </a:path>
              </a:pathLst>
            </a:custGeom>
            <a:solidFill>
              <a:srgbClr val="7D9CD7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Челябинская область">
              <a:extLst>
                <a:ext uri="{FF2B5EF4-FFF2-40B4-BE49-F238E27FC236}">
                  <a16:creationId xmlns="" xmlns:a16="http://schemas.microsoft.com/office/drawing/2014/main" id="{7AB50762-8D05-42C3-B9C1-CF70AE517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6785791"/>
              <a:ext cx="685800" cy="848224"/>
            </a:xfrm>
            <a:custGeom>
              <a:avLst/>
              <a:gdLst/>
              <a:ahLst/>
              <a:cxnLst>
                <a:cxn ang="0">
                  <a:pos x="203" y="1384"/>
                </a:cxn>
                <a:cxn ang="0">
                  <a:pos x="211" y="1309"/>
                </a:cxn>
                <a:cxn ang="0">
                  <a:pos x="128" y="1207"/>
                </a:cxn>
                <a:cxn ang="0">
                  <a:pos x="42" y="1091"/>
                </a:cxn>
                <a:cxn ang="0">
                  <a:pos x="117" y="915"/>
                </a:cxn>
                <a:cxn ang="0">
                  <a:pos x="338" y="695"/>
                </a:cxn>
                <a:cxn ang="0">
                  <a:pos x="512" y="616"/>
                </a:cxn>
                <a:cxn ang="0">
                  <a:pos x="451" y="431"/>
                </a:cxn>
                <a:cxn ang="0">
                  <a:pos x="247" y="416"/>
                </a:cxn>
                <a:cxn ang="0">
                  <a:pos x="103" y="373"/>
                </a:cxn>
                <a:cxn ang="0">
                  <a:pos x="61" y="290"/>
                </a:cxn>
                <a:cxn ang="0">
                  <a:pos x="31" y="221"/>
                </a:cxn>
                <a:cxn ang="0">
                  <a:pos x="71" y="191"/>
                </a:cxn>
                <a:cxn ang="0">
                  <a:pos x="240" y="187"/>
                </a:cxn>
                <a:cxn ang="0">
                  <a:pos x="431" y="247"/>
                </a:cxn>
                <a:cxn ang="0">
                  <a:pos x="629" y="107"/>
                </a:cxn>
                <a:cxn ang="0">
                  <a:pos x="674" y="0"/>
                </a:cxn>
                <a:cxn ang="0">
                  <a:pos x="1083" y="179"/>
                </a:cxn>
                <a:cxn ang="0">
                  <a:pos x="1138" y="306"/>
                </a:cxn>
                <a:cxn ang="0">
                  <a:pos x="1064" y="485"/>
                </a:cxn>
                <a:cxn ang="0">
                  <a:pos x="917" y="725"/>
                </a:cxn>
                <a:cxn ang="0">
                  <a:pos x="1021" y="776"/>
                </a:cxn>
                <a:cxn ang="0">
                  <a:pos x="1125" y="811"/>
                </a:cxn>
                <a:cxn ang="0">
                  <a:pos x="1091" y="880"/>
                </a:cxn>
                <a:cxn ang="0">
                  <a:pos x="824" y="877"/>
                </a:cxn>
                <a:cxn ang="0">
                  <a:pos x="589" y="901"/>
                </a:cxn>
                <a:cxn ang="0">
                  <a:pos x="603" y="1066"/>
                </a:cxn>
                <a:cxn ang="0">
                  <a:pos x="567" y="1184"/>
                </a:cxn>
                <a:cxn ang="0">
                  <a:pos x="367" y="1192"/>
                </a:cxn>
                <a:cxn ang="0">
                  <a:pos x="331" y="1288"/>
                </a:cxn>
                <a:cxn ang="0">
                  <a:pos x="298" y="1384"/>
                </a:cxn>
                <a:cxn ang="0">
                  <a:pos x="203" y="1384"/>
                </a:cxn>
              </a:cxnLst>
              <a:rect l="0" t="0" r="r" b="b"/>
              <a:pathLst>
                <a:path w="1144" h="1415">
                  <a:moveTo>
                    <a:pt x="203" y="1384"/>
                  </a:moveTo>
                  <a:cubicBezTo>
                    <a:pt x="199" y="1371"/>
                    <a:pt x="202" y="1338"/>
                    <a:pt x="211" y="1309"/>
                  </a:cubicBezTo>
                  <a:cubicBezTo>
                    <a:pt x="234" y="1245"/>
                    <a:pt x="216" y="1221"/>
                    <a:pt x="128" y="1207"/>
                  </a:cubicBezTo>
                  <a:cubicBezTo>
                    <a:pt x="7" y="1187"/>
                    <a:pt x="0" y="1178"/>
                    <a:pt x="42" y="1091"/>
                  </a:cubicBezTo>
                  <a:cubicBezTo>
                    <a:pt x="63" y="1050"/>
                    <a:pt x="96" y="971"/>
                    <a:pt x="117" y="915"/>
                  </a:cubicBezTo>
                  <a:cubicBezTo>
                    <a:pt x="163" y="787"/>
                    <a:pt x="272" y="679"/>
                    <a:pt x="338" y="695"/>
                  </a:cubicBezTo>
                  <a:cubicBezTo>
                    <a:pt x="447" y="722"/>
                    <a:pt x="458" y="717"/>
                    <a:pt x="512" y="616"/>
                  </a:cubicBezTo>
                  <a:cubicBezTo>
                    <a:pt x="597" y="459"/>
                    <a:pt x="578" y="402"/>
                    <a:pt x="451" y="431"/>
                  </a:cubicBezTo>
                  <a:cubicBezTo>
                    <a:pt x="397" y="442"/>
                    <a:pt x="351" y="439"/>
                    <a:pt x="247" y="416"/>
                  </a:cubicBezTo>
                  <a:cubicBezTo>
                    <a:pt x="173" y="400"/>
                    <a:pt x="109" y="381"/>
                    <a:pt x="103" y="373"/>
                  </a:cubicBezTo>
                  <a:cubicBezTo>
                    <a:pt x="96" y="365"/>
                    <a:pt x="77" y="328"/>
                    <a:pt x="61" y="290"/>
                  </a:cubicBezTo>
                  <a:lnTo>
                    <a:pt x="31" y="221"/>
                  </a:lnTo>
                  <a:lnTo>
                    <a:pt x="71" y="191"/>
                  </a:lnTo>
                  <a:cubicBezTo>
                    <a:pt x="139" y="136"/>
                    <a:pt x="175" y="136"/>
                    <a:pt x="240" y="187"/>
                  </a:cubicBezTo>
                  <a:cubicBezTo>
                    <a:pt x="291" y="229"/>
                    <a:pt x="320" y="237"/>
                    <a:pt x="431" y="247"/>
                  </a:cubicBezTo>
                  <a:cubicBezTo>
                    <a:pt x="581" y="261"/>
                    <a:pt x="578" y="263"/>
                    <a:pt x="629" y="107"/>
                  </a:cubicBezTo>
                  <a:cubicBezTo>
                    <a:pt x="648" y="48"/>
                    <a:pt x="669" y="0"/>
                    <a:pt x="674" y="0"/>
                  </a:cubicBezTo>
                  <a:cubicBezTo>
                    <a:pt x="707" y="0"/>
                    <a:pt x="1043" y="147"/>
                    <a:pt x="1083" y="179"/>
                  </a:cubicBezTo>
                  <a:cubicBezTo>
                    <a:pt x="1122" y="210"/>
                    <a:pt x="1131" y="231"/>
                    <a:pt x="1138" y="306"/>
                  </a:cubicBezTo>
                  <a:cubicBezTo>
                    <a:pt x="1144" y="395"/>
                    <a:pt x="1144" y="395"/>
                    <a:pt x="1064" y="485"/>
                  </a:cubicBezTo>
                  <a:cubicBezTo>
                    <a:pt x="983" y="575"/>
                    <a:pt x="917" y="682"/>
                    <a:pt x="917" y="725"/>
                  </a:cubicBezTo>
                  <a:cubicBezTo>
                    <a:pt x="917" y="739"/>
                    <a:pt x="955" y="759"/>
                    <a:pt x="1021" y="776"/>
                  </a:cubicBezTo>
                  <a:cubicBezTo>
                    <a:pt x="1079" y="792"/>
                    <a:pt x="1125" y="808"/>
                    <a:pt x="1125" y="811"/>
                  </a:cubicBezTo>
                  <a:cubicBezTo>
                    <a:pt x="1125" y="816"/>
                    <a:pt x="1109" y="847"/>
                    <a:pt x="1091" y="880"/>
                  </a:cubicBezTo>
                  <a:cubicBezTo>
                    <a:pt x="1050" y="954"/>
                    <a:pt x="1034" y="954"/>
                    <a:pt x="824" y="877"/>
                  </a:cubicBezTo>
                  <a:cubicBezTo>
                    <a:pt x="675" y="823"/>
                    <a:pt x="639" y="827"/>
                    <a:pt x="589" y="901"/>
                  </a:cubicBezTo>
                  <a:cubicBezTo>
                    <a:pt x="565" y="939"/>
                    <a:pt x="565" y="949"/>
                    <a:pt x="603" y="1066"/>
                  </a:cubicBezTo>
                  <a:cubicBezTo>
                    <a:pt x="645" y="1199"/>
                    <a:pt x="637" y="1223"/>
                    <a:pt x="567" y="1184"/>
                  </a:cubicBezTo>
                  <a:cubicBezTo>
                    <a:pt x="520" y="1159"/>
                    <a:pt x="395" y="1163"/>
                    <a:pt x="367" y="1192"/>
                  </a:cubicBezTo>
                  <a:cubicBezTo>
                    <a:pt x="354" y="1205"/>
                    <a:pt x="338" y="1248"/>
                    <a:pt x="331" y="1288"/>
                  </a:cubicBezTo>
                  <a:cubicBezTo>
                    <a:pt x="327" y="1328"/>
                    <a:pt x="311" y="1371"/>
                    <a:pt x="298" y="1384"/>
                  </a:cubicBezTo>
                  <a:cubicBezTo>
                    <a:pt x="267" y="1415"/>
                    <a:pt x="215" y="1415"/>
                    <a:pt x="203" y="1384"/>
                  </a:cubicBezTo>
                  <a:close/>
                </a:path>
              </a:pathLst>
            </a:custGeom>
            <a:solidFill>
              <a:srgbClr val="7D9CD7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Чеченская республика">
              <a:extLst>
                <a:ext uri="{FF2B5EF4-FFF2-40B4-BE49-F238E27FC236}">
                  <a16:creationId xmlns="" xmlns:a16="http://schemas.microsoft.com/office/drawing/2014/main" id="{5090511F-3F97-4995-BE53-1251DF824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75" y="8120075"/>
              <a:ext cx="304800" cy="219204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solidFill>
              <a:srgbClr val="BACAE9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Республика Чувашия">
              <a:extLst>
                <a:ext uri="{FF2B5EF4-FFF2-40B4-BE49-F238E27FC236}">
                  <a16:creationId xmlns="" xmlns:a16="http://schemas.microsoft.com/office/drawing/2014/main" id="{F280571F-CDBC-48E2-B5AC-F30324A40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0" y="6004281"/>
              <a:ext cx="285750" cy="295449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solidFill>
              <a:srgbClr val="29498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Чукотский автономный округ">
              <a:extLst>
                <a:ext uri="{FF2B5EF4-FFF2-40B4-BE49-F238E27FC236}">
                  <a16:creationId xmlns="" xmlns:a16="http://schemas.microsoft.com/office/drawing/2014/main" id="{8BDDFEEE-17BC-47FF-8743-85B05C703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6350" y="0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rgbClr val="D9E1F2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Ямало-Ненецкий автономный округ">
              <a:extLst>
                <a:ext uri="{FF2B5EF4-FFF2-40B4-BE49-F238E27FC236}">
                  <a16:creationId xmlns="" xmlns:a16="http://schemas.microsoft.com/office/drawing/2014/main" id="{0A767094-7C33-4E93-ABA1-D68DD24AF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675" y="3688344"/>
              <a:ext cx="2105025" cy="2497019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solidFill>
              <a:srgbClr val="7D9CD7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Ярославская область">
              <a:extLst>
                <a:ext uri="{FF2B5EF4-FFF2-40B4-BE49-F238E27FC236}">
                  <a16:creationId xmlns="" xmlns:a16="http://schemas.microsoft.com/office/drawing/2014/main" id="{D98F4FB6-8CC0-406D-BA5C-A2900CE2D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525" y="4936853"/>
              <a:ext cx="409575" cy="419347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solidFill>
              <a:srgbClr val="345BA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Республика Крым">
              <a:extLst>
                <a:ext uri="{FF2B5EF4-FFF2-40B4-BE49-F238E27FC236}">
                  <a16:creationId xmlns="" xmlns:a16="http://schemas.microsoft.com/office/drawing/2014/main" id="{E38586A5-3D64-4675-81E6-BA5959A07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394450"/>
              <a:ext cx="428625" cy="590550"/>
            </a:xfrm>
            <a:custGeom>
              <a:avLst/>
              <a:gdLst>
                <a:gd name="T0" fmla="*/ 19 w 91"/>
                <a:gd name="T1" fmla="*/ 0 h 123"/>
                <a:gd name="T2" fmla="*/ 58 w 91"/>
                <a:gd name="T3" fmla="*/ 27 h 123"/>
                <a:gd name="T4" fmla="*/ 68 w 91"/>
                <a:gd name="T5" fmla="*/ 20 h 123"/>
                <a:gd name="T6" fmla="*/ 79 w 91"/>
                <a:gd name="T7" fmla="*/ 30 h 123"/>
                <a:gd name="T8" fmla="*/ 64 w 91"/>
                <a:gd name="T9" fmla="*/ 74 h 123"/>
                <a:gd name="T10" fmla="*/ 91 w 91"/>
                <a:gd name="T11" fmla="*/ 110 h 123"/>
                <a:gd name="T12" fmla="*/ 78 w 91"/>
                <a:gd name="T13" fmla="*/ 123 h 123"/>
                <a:gd name="T14" fmla="*/ 59 w 91"/>
                <a:gd name="T15" fmla="*/ 112 h 123"/>
                <a:gd name="T16" fmla="*/ 30 w 91"/>
                <a:gd name="T17" fmla="*/ 76 h 123"/>
                <a:gd name="T18" fmla="*/ 4 w 91"/>
                <a:gd name="T19" fmla="*/ 77 h 123"/>
                <a:gd name="T20" fmla="*/ 0 w 91"/>
                <a:gd name="T21" fmla="*/ 56 h 123"/>
                <a:gd name="T22" fmla="*/ 15 w 91"/>
                <a:gd name="T23" fmla="*/ 40 h 123"/>
                <a:gd name="T24" fmla="*/ 13 w 91"/>
                <a:gd name="T25" fmla="*/ 8 h 123"/>
                <a:gd name="T26" fmla="*/ 19 w 91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23">
                  <a:moveTo>
                    <a:pt x="19" y="0"/>
                  </a:moveTo>
                  <a:lnTo>
                    <a:pt x="58" y="27"/>
                  </a:lnTo>
                  <a:lnTo>
                    <a:pt x="68" y="20"/>
                  </a:lnTo>
                  <a:lnTo>
                    <a:pt x="79" y="30"/>
                  </a:lnTo>
                  <a:lnTo>
                    <a:pt x="64" y="74"/>
                  </a:lnTo>
                  <a:lnTo>
                    <a:pt x="91" y="110"/>
                  </a:lnTo>
                  <a:lnTo>
                    <a:pt x="78" y="123"/>
                  </a:lnTo>
                  <a:lnTo>
                    <a:pt x="59" y="112"/>
                  </a:lnTo>
                  <a:lnTo>
                    <a:pt x="30" y="76"/>
                  </a:lnTo>
                  <a:lnTo>
                    <a:pt x="4" y="77"/>
                  </a:lnTo>
                  <a:lnTo>
                    <a:pt x="0" y="56"/>
                  </a:lnTo>
                  <a:lnTo>
                    <a:pt x="15" y="40"/>
                  </a:lnTo>
                  <a:lnTo>
                    <a:pt x="13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CB4E0"/>
            </a:solidFill>
            <a:ln>
              <a:noFill/>
              <a:headEnd/>
              <a:tailEnd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aphicFrame>
        <p:nvGraphicFramePr>
          <p:cNvPr id="19" name="Таблица 18">
            <a:extLst>
              <a:ext uri="{FF2B5EF4-FFF2-40B4-BE49-F238E27FC236}">
                <a16:creationId xmlns="" xmlns:a16="http://schemas.microsoft.com/office/drawing/2014/main" id="{4D1CEF95-E555-4277-9E4C-DBA710F84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482995"/>
              </p:ext>
            </p:extLst>
          </p:nvPr>
        </p:nvGraphicFramePr>
        <p:xfrm>
          <a:off x="10798322" y="1184638"/>
          <a:ext cx="800100" cy="2019300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="" xmlns:a16="http://schemas.microsoft.com/office/drawing/2014/main" val="1648957786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592965579"/>
                    </a:ext>
                  </a:extLst>
                </a:gridCol>
              </a:tblGrid>
              <a:tr h="2095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2987176"/>
                  </a:ext>
                </a:extLst>
              </a:tr>
              <a:tr h="2095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млрд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57827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24,5</a:t>
                      </a:r>
                      <a:endParaRPr lang="ru-RU" sz="10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30773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CA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118,2</a:t>
                      </a:r>
                      <a:endParaRPr lang="ru-RU" sz="10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18012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B4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179,4</a:t>
                      </a:r>
                      <a:endParaRPr lang="ru-RU" sz="10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04178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C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182,5</a:t>
                      </a:r>
                      <a:endParaRPr lang="ru-RU" sz="10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00110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85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smtClean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293,2</a:t>
                      </a:r>
                      <a:endParaRPr lang="ru-RU" sz="1000" b="0" i="0" u="none" strike="noStrike" dirty="0">
                        <a:solidFill>
                          <a:srgbClr val="2037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21904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6F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497,8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40071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B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1 081,3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00774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9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1 315,5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3548840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D08BCE6-8406-456D-B84B-2C78C464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4FD6594-3966-4816-B761-C76B78EDC1DC}" type="slidenum">
              <a:rPr lang="ru-RU">
                <a:solidFill>
                  <a:prstClr val="white"/>
                </a:solidFill>
                <a:latin typeface="Calibri" panose="020F0502020204030204"/>
              </a:rPr>
              <a:pPr defTabSz="457200"/>
              <a:t>4</a:t>
            </a:fld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93" name="Диаграмма 92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7E8AB571-E4FB-45C6-9017-04AC22FA50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186902"/>
              </p:ext>
            </p:extLst>
          </p:nvPr>
        </p:nvGraphicFramePr>
        <p:xfrm>
          <a:off x="526774" y="1464143"/>
          <a:ext cx="6443793" cy="4576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2" name="Диаграмма 91">
            <a:extLst>
              <a:ext uri="{FF2B5EF4-FFF2-40B4-BE49-F238E27FC236}">
                <a16:creationId xmlns:a16="http://schemas.microsoft.com/office/drawing/2014/main" xmlns="" id="{E04265AB-3C09-4FA6-B816-AA8F065CD6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4674877"/>
              </p:ext>
            </p:extLst>
          </p:nvPr>
        </p:nvGraphicFramePr>
        <p:xfrm>
          <a:off x="6997067" y="4195090"/>
          <a:ext cx="5457525" cy="2372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79E37C0-3C97-4785-A17B-77D7FEEA2DE3}"/>
              </a:ext>
            </a:extLst>
          </p:cNvPr>
          <p:cNvSpPr txBox="1"/>
          <p:nvPr/>
        </p:nvSpPr>
        <p:spPr>
          <a:xfrm>
            <a:off x="7770426" y="3624892"/>
            <a:ext cx="423429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Темпы прироста продукции химического комплекса, 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8240" y="6207760"/>
            <a:ext cx="395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58239" y="6319520"/>
            <a:ext cx="481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</a:t>
            </a:r>
            <a:r>
              <a:rPr lang="ru-RU" sz="1200" i="1" dirty="0" smtClean="0"/>
              <a:t>По крупным, средним и малым предприятиям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62080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8EE742-713A-4962-ABC0-BB05910B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pc="-60" dirty="0"/>
              <a:t>Структура отгруженной продукции </a:t>
            </a:r>
            <a:r>
              <a:rPr lang="ru-RU" spc="-60" dirty="0" smtClean="0"/>
              <a:t>по федеральны</a:t>
            </a:r>
            <a:r>
              <a:rPr lang="ru-RU" spc="-60" dirty="0"/>
              <a:t>м</a:t>
            </a:r>
            <a:r>
              <a:rPr lang="ru-RU" spc="-60" dirty="0" smtClean="0"/>
              <a:t> округам </a:t>
            </a:r>
            <a:r>
              <a:rPr lang="ru-RU" spc="-60" dirty="0"/>
              <a:t>за январь–август 2022 г., </a:t>
            </a:r>
            <a:r>
              <a:rPr lang="ru-RU" spc="-60" dirty="0" smtClean="0"/>
              <a:t>% *</a:t>
            </a:r>
            <a:endParaRPr lang="ru-RU" spc="-60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CCD78506-D07A-49BF-9607-36371403C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081520"/>
              </p:ext>
            </p:extLst>
          </p:nvPr>
        </p:nvGraphicFramePr>
        <p:xfrm>
          <a:off x="6629600" y="1515876"/>
          <a:ext cx="5044240" cy="2468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1C691D5-2266-4610-88D3-2DE2B1D0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4FD6594-3966-4816-B761-C76B78EDC1DC}" type="slidenum">
              <a:rPr lang="ru-RU">
                <a:solidFill>
                  <a:prstClr val="white"/>
                </a:solidFill>
                <a:latin typeface="Calibri" panose="020F0502020204030204"/>
              </a:rPr>
              <a:pPr defTabSz="457200"/>
              <a:t>5</a:t>
            </a:fld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21BC4932-1A88-4CE7-8EB8-D6630DD4FC4B}"/>
              </a:ext>
            </a:extLst>
          </p:cNvPr>
          <p:cNvSpPr txBox="1"/>
          <p:nvPr/>
        </p:nvSpPr>
        <p:spPr>
          <a:xfrm>
            <a:off x="6832872" y="924946"/>
            <a:ext cx="467787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Структура объемов отгрузки химических веществ и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продуктов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graphicFrame>
        <p:nvGraphicFramePr>
          <p:cNvPr id="99" name="Диаграмма 98">
            <a:extLst>
              <a:ext uri="{FF2B5EF4-FFF2-40B4-BE49-F238E27FC236}">
                <a16:creationId xmlns:a16="http://schemas.microsoft.com/office/drawing/2014/main" xmlns="" id="{619AF59A-98E1-435F-AA8F-2AE37EBE7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409394"/>
              </p:ext>
            </p:extLst>
          </p:nvPr>
        </p:nvGraphicFramePr>
        <p:xfrm>
          <a:off x="432000" y="2608328"/>
          <a:ext cx="5562400" cy="3162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A53F6DA3-4162-4BC8-B95F-9B1B760FD6FA}"/>
              </a:ext>
            </a:extLst>
          </p:cNvPr>
          <p:cNvSpPr txBox="1"/>
          <p:nvPr/>
        </p:nvSpPr>
        <p:spPr>
          <a:xfrm>
            <a:off x="694800" y="1856160"/>
            <a:ext cx="467787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Структура объемов отгрузки продукции химического комплекса</a:t>
            </a:r>
          </a:p>
        </p:txBody>
      </p:sp>
      <p:graphicFrame>
        <p:nvGraphicFramePr>
          <p:cNvPr id="101" name="Диаграмма 100">
            <a:extLst>
              <a:ext uri="{FF2B5EF4-FFF2-40B4-BE49-F238E27FC236}">
                <a16:creationId xmlns:a16="http://schemas.microsoft.com/office/drawing/2014/main" xmlns="" id="{FA9C7786-E615-48F6-9F79-7DE47C536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401229"/>
              </p:ext>
            </p:extLst>
          </p:nvPr>
        </p:nvGraphicFramePr>
        <p:xfrm>
          <a:off x="6544113" y="4439704"/>
          <a:ext cx="4966636" cy="2435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C7FD3D24-B7EC-4054-B410-4C0540C85BE6}"/>
              </a:ext>
            </a:extLst>
          </p:cNvPr>
          <p:cNvSpPr txBox="1"/>
          <p:nvPr/>
        </p:nvSpPr>
        <p:spPr>
          <a:xfrm>
            <a:off x="7066283" y="3854929"/>
            <a:ext cx="4677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Структура объемов отгрузки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резиновых и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 пластмассовых изделий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8239" y="6319520"/>
            <a:ext cx="481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</a:t>
            </a:r>
            <a:r>
              <a:rPr lang="ru-RU" sz="1200" i="1" dirty="0" smtClean="0"/>
              <a:t>По крупным, средним и малым предприятиям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360569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CDF9EE-2310-4777-AF30-07E550B95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Производство основных видов химической продукции по федеральным округам за </a:t>
            </a:r>
            <a:r>
              <a:rPr lang="ru-RU" sz="2800" spc="-60" dirty="0"/>
              <a:t>январь–август</a:t>
            </a:r>
            <a:r>
              <a:rPr lang="ru-RU" sz="2800" dirty="0" smtClean="0"/>
              <a:t> 2022 </a:t>
            </a:r>
            <a:r>
              <a:rPr lang="ru-RU" sz="2800" dirty="0"/>
              <a:t>г.</a:t>
            </a:r>
            <a:endParaRPr lang="ru-RU" dirty="0"/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xmlns="" id="{A674239C-52CE-4C58-858F-406D448CA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419468"/>
              </p:ext>
            </p:extLst>
          </p:nvPr>
        </p:nvGraphicFramePr>
        <p:xfrm>
          <a:off x="982000" y="1033200"/>
          <a:ext cx="10261599" cy="540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622">
                  <a:extLst>
                    <a:ext uri="{9D8B030D-6E8A-4147-A177-3AD203B41FA5}">
                      <a16:colId xmlns:a16="http://schemas.microsoft.com/office/drawing/2014/main" xmlns="" val="2768679511"/>
                    </a:ext>
                  </a:extLst>
                </a:gridCol>
                <a:gridCol w="2034704">
                  <a:extLst>
                    <a:ext uri="{9D8B030D-6E8A-4147-A177-3AD203B41FA5}">
                      <a16:colId xmlns:a16="http://schemas.microsoft.com/office/drawing/2014/main" xmlns="" val="1067255629"/>
                    </a:ext>
                  </a:extLst>
                </a:gridCol>
                <a:gridCol w="498295">
                  <a:extLst>
                    <a:ext uri="{9D8B030D-6E8A-4147-A177-3AD203B41FA5}">
                      <a16:colId xmlns:a16="http://schemas.microsoft.com/office/drawing/2014/main" xmlns="" val="2461964170"/>
                    </a:ext>
                  </a:extLst>
                </a:gridCol>
                <a:gridCol w="747442">
                  <a:extLst>
                    <a:ext uri="{9D8B030D-6E8A-4147-A177-3AD203B41FA5}">
                      <a16:colId xmlns:a16="http://schemas.microsoft.com/office/drawing/2014/main" xmlns="" val="851074943"/>
                    </a:ext>
                  </a:extLst>
                </a:gridCol>
                <a:gridCol w="747442">
                  <a:extLst>
                    <a:ext uri="{9D8B030D-6E8A-4147-A177-3AD203B41FA5}">
                      <a16:colId xmlns:a16="http://schemas.microsoft.com/office/drawing/2014/main" xmlns="" val="2988383597"/>
                    </a:ext>
                  </a:extLst>
                </a:gridCol>
                <a:gridCol w="747442">
                  <a:extLst>
                    <a:ext uri="{9D8B030D-6E8A-4147-A177-3AD203B41FA5}">
                      <a16:colId xmlns:a16="http://schemas.microsoft.com/office/drawing/2014/main" xmlns="" val="589222851"/>
                    </a:ext>
                  </a:extLst>
                </a:gridCol>
                <a:gridCol w="747442">
                  <a:extLst>
                    <a:ext uri="{9D8B030D-6E8A-4147-A177-3AD203B41FA5}">
                      <a16:colId xmlns:a16="http://schemas.microsoft.com/office/drawing/2014/main" xmlns="" val="1433757777"/>
                    </a:ext>
                  </a:extLst>
                </a:gridCol>
                <a:gridCol w="747442">
                  <a:extLst>
                    <a:ext uri="{9D8B030D-6E8A-4147-A177-3AD203B41FA5}">
                      <a16:colId xmlns:a16="http://schemas.microsoft.com/office/drawing/2014/main" xmlns="" val="1489690928"/>
                    </a:ext>
                  </a:extLst>
                </a:gridCol>
                <a:gridCol w="747442">
                  <a:extLst>
                    <a:ext uri="{9D8B030D-6E8A-4147-A177-3AD203B41FA5}">
                      <a16:colId xmlns:a16="http://schemas.microsoft.com/office/drawing/2014/main" xmlns="" val="4264230529"/>
                    </a:ext>
                  </a:extLst>
                </a:gridCol>
                <a:gridCol w="747442">
                  <a:extLst>
                    <a:ext uri="{9D8B030D-6E8A-4147-A177-3AD203B41FA5}">
                      <a16:colId xmlns:a16="http://schemas.microsoft.com/office/drawing/2014/main" xmlns="" val="1600169645"/>
                    </a:ext>
                  </a:extLst>
                </a:gridCol>
                <a:gridCol w="747442">
                  <a:extLst>
                    <a:ext uri="{9D8B030D-6E8A-4147-A177-3AD203B41FA5}">
                      <a16:colId xmlns:a16="http://schemas.microsoft.com/office/drawing/2014/main" xmlns="" val="1898972813"/>
                    </a:ext>
                  </a:extLst>
                </a:gridCol>
                <a:gridCol w="747442">
                  <a:extLst>
                    <a:ext uri="{9D8B030D-6E8A-4147-A177-3AD203B41FA5}">
                      <a16:colId xmlns:a16="http://schemas.microsoft.com/office/drawing/2014/main" xmlns="" val="1238440504"/>
                    </a:ext>
                  </a:extLst>
                </a:gridCol>
              </a:tblGrid>
              <a:tr h="498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ОКПД2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Ед. изм.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ЦФО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СЗФО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ЮФО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СКФО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ПФО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УФО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СФО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ДФО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Общий итог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38524231"/>
                  </a:ext>
                </a:extLst>
              </a:tr>
              <a:tr h="302513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20.13.24.120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Олеум, кислота серная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тыс. т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766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4 561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762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2 157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1 308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10 114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0072844"/>
                  </a:ext>
                </a:extLst>
              </a:tr>
              <a:tr h="302513"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4287475"/>
                  </a:ext>
                </a:extLst>
              </a:tr>
              <a:tr h="268575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20.13.25.111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Сода каустическая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тыс. т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7814566"/>
                  </a:ext>
                </a:extLst>
              </a:tr>
              <a:tr h="268575"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7595802"/>
                  </a:ext>
                </a:extLst>
              </a:tr>
              <a:tr h="268575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20.13.43.110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Сода кальцинированная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т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120 006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336 341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1 617 078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244 277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2 317 702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8266723"/>
                  </a:ext>
                </a:extLst>
              </a:tr>
              <a:tr h="268575"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3804633"/>
                  </a:ext>
                </a:extLst>
              </a:tr>
              <a:tr h="268575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20.14.22.111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Спирт метиловый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т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1 168 327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65 800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74 441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1 176 838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42 524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510 720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3 038 649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4918899"/>
                  </a:ext>
                </a:extLst>
              </a:tr>
              <a:tr h="268575"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3457573"/>
                  </a:ext>
                </a:extLst>
              </a:tr>
              <a:tr h="268575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20.15.10.130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Аммиак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тыс. т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2 320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3 203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4 161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11 379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2409952"/>
                  </a:ext>
                </a:extLst>
              </a:tr>
              <a:tr h="268575"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8759381"/>
                  </a:ext>
                </a:extLst>
              </a:tr>
              <a:tr h="268575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20.15.3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Удобрения азотные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тыс. т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4 339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3 835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1 542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6 064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1 849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17 714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4722534"/>
                  </a:ext>
                </a:extLst>
              </a:tr>
              <a:tr h="268575"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3112"/>
                  </a:ext>
                </a:extLst>
              </a:tr>
              <a:tr h="268575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20.15.5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Удобрения калийные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тыс. т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6 758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7 226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6115871"/>
                  </a:ext>
                </a:extLst>
              </a:tr>
              <a:tr h="268575"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8963011"/>
                  </a:ext>
                </a:extLst>
              </a:tr>
              <a:tr h="268575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20.15.71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Удобрения, содержащие азот, фосфор и калий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тыс. т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1 796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2 752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5 510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1012792"/>
                  </a:ext>
                </a:extLst>
              </a:tr>
              <a:tr h="268575"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6302840"/>
                  </a:ext>
                </a:extLst>
              </a:tr>
              <a:tr h="268575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20.60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Волокна химические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т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66 516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18 231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20 691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2 305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20 404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7 033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2 492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137 671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575"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657738-9968-423D-AB60-1CDE608315C9}"/>
              </a:ext>
            </a:extLst>
          </p:cNvPr>
          <p:cNvSpPr txBox="1"/>
          <p:nvPr/>
        </p:nvSpPr>
        <p:spPr>
          <a:xfrm>
            <a:off x="5627170" y="663868"/>
            <a:ext cx="98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Часть 1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01AE7D0-D025-4C37-B47B-A22F1B2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4FD6594-3966-4816-B761-C76B78EDC1DC}" type="slidenum">
              <a:rPr lang="ru-RU">
                <a:solidFill>
                  <a:prstClr val="white"/>
                </a:solidFill>
                <a:latin typeface="Calibri" panose="020F0502020204030204"/>
              </a:rPr>
              <a:pPr defTabSz="457200"/>
              <a:t>6</a:t>
            </a:fld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1751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CDF9EE-2310-4777-AF30-07E550B95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Производство основных видов химической продукции по федеральным округам за </a:t>
            </a:r>
            <a:r>
              <a:rPr lang="ru-RU" sz="2800" spc="-60" dirty="0"/>
              <a:t>январь–август</a:t>
            </a:r>
            <a:r>
              <a:rPr lang="ru-RU" sz="2800" dirty="0" smtClean="0"/>
              <a:t> 2022</a:t>
            </a:r>
            <a:r>
              <a:rPr lang="ru-RU" sz="2800" dirty="0"/>
              <a:t> </a:t>
            </a:r>
            <a:r>
              <a:rPr lang="ru-RU" sz="2800" dirty="0" smtClean="0"/>
              <a:t>г</a:t>
            </a:r>
            <a:r>
              <a:rPr lang="ru-RU" sz="2800" dirty="0"/>
              <a:t>.</a:t>
            </a:r>
          </a:p>
        </p:txBody>
      </p:sp>
      <p:graphicFrame>
        <p:nvGraphicFramePr>
          <p:cNvPr id="6" name="Таблица 8">
            <a:extLst>
              <a:ext uri="{FF2B5EF4-FFF2-40B4-BE49-F238E27FC236}">
                <a16:creationId xmlns:a16="http://schemas.microsoft.com/office/drawing/2014/main" xmlns="" id="{824EBA02-518D-4719-93B5-C387F8EDA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594686"/>
              </p:ext>
            </p:extLst>
          </p:nvPr>
        </p:nvGraphicFramePr>
        <p:xfrm>
          <a:off x="838198" y="1073269"/>
          <a:ext cx="10390978" cy="5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250">
                  <a:extLst>
                    <a:ext uri="{9D8B030D-6E8A-4147-A177-3AD203B41FA5}">
                      <a16:colId xmlns:a16="http://schemas.microsoft.com/office/drawing/2014/main" xmlns="" val="2768679511"/>
                    </a:ext>
                  </a:extLst>
                </a:gridCol>
                <a:gridCol w="2060357">
                  <a:extLst>
                    <a:ext uri="{9D8B030D-6E8A-4147-A177-3AD203B41FA5}">
                      <a16:colId xmlns:a16="http://schemas.microsoft.com/office/drawing/2014/main" xmlns="" val="1067255629"/>
                    </a:ext>
                  </a:extLst>
                </a:gridCol>
                <a:gridCol w="504577">
                  <a:extLst>
                    <a:ext uri="{9D8B030D-6E8A-4147-A177-3AD203B41FA5}">
                      <a16:colId xmlns:a16="http://schemas.microsoft.com/office/drawing/2014/main" xmlns="" val="2461964170"/>
                    </a:ext>
                  </a:extLst>
                </a:gridCol>
                <a:gridCol w="756866">
                  <a:extLst>
                    <a:ext uri="{9D8B030D-6E8A-4147-A177-3AD203B41FA5}">
                      <a16:colId xmlns:a16="http://schemas.microsoft.com/office/drawing/2014/main" xmlns="" val="851074943"/>
                    </a:ext>
                  </a:extLst>
                </a:gridCol>
                <a:gridCol w="756866">
                  <a:extLst>
                    <a:ext uri="{9D8B030D-6E8A-4147-A177-3AD203B41FA5}">
                      <a16:colId xmlns:a16="http://schemas.microsoft.com/office/drawing/2014/main" xmlns="" val="2988383597"/>
                    </a:ext>
                  </a:extLst>
                </a:gridCol>
                <a:gridCol w="756866">
                  <a:extLst>
                    <a:ext uri="{9D8B030D-6E8A-4147-A177-3AD203B41FA5}">
                      <a16:colId xmlns:a16="http://schemas.microsoft.com/office/drawing/2014/main" xmlns="" val="589222851"/>
                    </a:ext>
                  </a:extLst>
                </a:gridCol>
                <a:gridCol w="756866">
                  <a:extLst>
                    <a:ext uri="{9D8B030D-6E8A-4147-A177-3AD203B41FA5}">
                      <a16:colId xmlns:a16="http://schemas.microsoft.com/office/drawing/2014/main" xmlns="" val="1433757777"/>
                    </a:ext>
                  </a:extLst>
                </a:gridCol>
                <a:gridCol w="756866">
                  <a:extLst>
                    <a:ext uri="{9D8B030D-6E8A-4147-A177-3AD203B41FA5}">
                      <a16:colId xmlns:a16="http://schemas.microsoft.com/office/drawing/2014/main" xmlns="" val="1489690928"/>
                    </a:ext>
                  </a:extLst>
                </a:gridCol>
                <a:gridCol w="756866">
                  <a:extLst>
                    <a:ext uri="{9D8B030D-6E8A-4147-A177-3AD203B41FA5}">
                      <a16:colId xmlns:a16="http://schemas.microsoft.com/office/drawing/2014/main" xmlns="" val="4264230529"/>
                    </a:ext>
                  </a:extLst>
                </a:gridCol>
                <a:gridCol w="756866">
                  <a:extLst>
                    <a:ext uri="{9D8B030D-6E8A-4147-A177-3AD203B41FA5}">
                      <a16:colId xmlns:a16="http://schemas.microsoft.com/office/drawing/2014/main" xmlns="" val="1600169645"/>
                    </a:ext>
                  </a:extLst>
                </a:gridCol>
                <a:gridCol w="756866">
                  <a:extLst>
                    <a:ext uri="{9D8B030D-6E8A-4147-A177-3AD203B41FA5}">
                      <a16:colId xmlns:a16="http://schemas.microsoft.com/office/drawing/2014/main" xmlns="" val="1898972813"/>
                    </a:ext>
                  </a:extLst>
                </a:gridCol>
                <a:gridCol w="756866">
                  <a:extLst>
                    <a:ext uri="{9D8B030D-6E8A-4147-A177-3AD203B41FA5}">
                      <a16:colId xmlns:a16="http://schemas.microsoft.com/office/drawing/2014/main" xmlns="" val="123844050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ОКПД2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Ед. изм.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ЦФО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СЗФО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ЮФО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СКФО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ПФО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УФО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СФО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ДФО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Общий итог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38524231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20.16.10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Полимеры этилена в первичных формах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т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80 240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23 959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24 183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192 851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855 300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914 339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215 739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2 306 785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0072844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4287475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20.16.20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Полимеры стирола в первичных формах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т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25 509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29 904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311 882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12 849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3 406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383 630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7814566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7595802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20.16.30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Полимеры винилхлорида в первичных формах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т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20 057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56 812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420 766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191 849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689 485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8266723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3804633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20.16.51.110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Полимеры пропилена в первичных формах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т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98 630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7 071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70 787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257 863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680 558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227 539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1 342 449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4918899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3457573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20.20.11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Инсектициды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т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10 695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3 675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1 935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2 911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19 765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2409952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8759381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20.20.12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Гербициды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т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28 929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13 668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44 570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87 562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4722534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3112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20.20.14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Средства дезинфекционные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т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8 539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5 986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8 281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10 303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3 369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37 486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6115871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8963011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20.20.15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Фунгициды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т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5 407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2 556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14 072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22 076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1012792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6302840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20.30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Материалы лакокрасочные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т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751 087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139 033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149 201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9 162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192 366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50 038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53 680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8 473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1 353 041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5995924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4035782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22.11.1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Шины, покрышки и камеры резиновые новые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Тыс. шт.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5 033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10 243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570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13 876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7 791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37 517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3652443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16309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2313E8-0C6A-4FBB-8415-53CB04B7B580}"/>
              </a:ext>
            </a:extLst>
          </p:cNvPr>
          <p:cNvSpPr txBox="1"/>
          <p:nvPr/>
        </p:nvSpPr>
        <p:spPr>
          <a:xfrm>
            <a:off x="5601772" y="715541"/>
            <a:ext cx="98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Часть 2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971E93C-D9EE-4B10-9E60-312CE331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4FD6594-3966-4816-B761-C76B78EDC1DC}" type="slidenum">
              <a:rPr lang="ru-RU">
                <a:solidFill>
                  <a:prstClr val="white"/>
                </a:solidFill>
                <a:latin typeface="Calibri" panose="020F0502020204030204"/>
              </a:rPr>
              <a:pPr defTabSz="457200"/>
              <a:t>7</a:t>
            </a:fld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762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D4792C-3980-4572-9481-4E2B9BBE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99" y="61200"/>
            <a:ext cx="11283841" cy="972000"/>
          </a:xfrm>
        </p:spPr>
        <p:txBody>
          <a:bodyPr vert="horz" lIns="36000" tIns="45720" rIns="36000" bIns="45720" rtlCol="0" anchor="ctr">
            <a:noAutofit/>
          </a:bodyPr>
          <a:lstStyle/>
          <a:p>
            <a:r>
              <a:rPr lang="ru-RU" dirty="0" smtClean="0"/>
              <a:t>Товарная структура производства продукции химического комплекса </a:t>
            </a:r>
            <a:r>
              <a:rPr lang="ru-RU" dirty="0"/>
              <a:t>по федеральным округам </a:t>
            </a:r>
            <a:r>
              <a:rPr lang="ru-RU" dirty="0" smtClean="0"/>
              <a:t>за </a:t>
            </a:r>
            <a:r>
              <a:rPr lang="ru-RU" spc="-60" dirty="0" smtClean="0"/>
              <a:t>январь–август </a:t>
            </a:r>
            <a:r>
              <a:rPr lang="ru-RU" dirty="0" smtClean="0"/>
              <a:t>2022 </a:t>
            </a:r>
            <a:r>
              <a:rPr lang="ru-RU" dirty="0"/>
              <a:t>г., </a:t>
            </a:r>
            <a:r>
              <a:rPr lang="ru-RU" dirty="0" smtClean="0"/>
              <a:t>% *</a:t>
            </a:r>
            <a:endParaRPr lang="ru-RU" dirty="0"/>
          </a:p>
        </p:txBody>
      </p: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xmlns="" id="{6CB1E483-FCE9-462D-9C32-9CF47CEB43A7}"/>
              </a:ext>
            </a:extLst>
          </p:cNvPr>
          <p:cNvGrpSpPr/>
          <p:nvPr/>
        </p:nvGrpSpPr>
        <p:grpSpPr>
          <a:xfrm>
            <a:off x="1147554" y="5058643"/>
            <a:ext cx="10945609" cy="1648364"/>
            <a:chOff x="104720" y="5017572"/>
            <a:chExt cx="8963292" cy="1723549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69378105-829C-45F6-8C29-4134EF28C6EC}"/>
                </a:ext>
              </a:extLst>
            </p:cNvPr>
            <p:cNvSpPr txBox="1"/>
            <p:nvPr/>
          </p:nvSpPr>
          <p:spPr>
            <a:xfrm>
              <a:off x="129746" y="5017572"/>
              <a:ext cx="8938266" cy="1723549"/>
            </a:xfrm>
            <a:prstGeom prst="rect">
              <a:avLst/>
            </a:prstGeom>
            <a:noFill/>
          </p:spPr>
          <p:txBody>
            <a:bodyPr wrap="square" numCol="2" spcCol="216000" rtlCol="0">
              <a:spAutoFit/>
            </a:bodyPr>
            <a:lstStyle/>
            <a:p>
              <a:pPr marL="534988" indent="-354013" defTabSz="457200">
                <a:spcBef>
                  <a:spcPts val="600"/>
                </a:spcBef>
                <a:tabLst>
                  <a:tab pos="540000" algn="l"/>
                </a:tabLst>
              </a:pPr>
              <a:r>
                <a:rPr lang="ru-RU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20.1</a:t>
              </a:r>
              <a:r>
                <a:rPr lang="en-US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	</a:t>
              </a:r>
              <a:r>
                <a:rPr lang="ru-RU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Производство основных химических веществ, удобрений и азотных соединений, пластмасс и синтетического каучука в первичных формах</a:t>
              </a:r>
            </a:p>
            <a:p>
              <a:pPr marL="534988" indent="-354013" defTabSz="457200">
                <a:spcBef>
                  <a:spcPts val="600"/>
                </a:spcBef>
                <a:tabLst>
                  <a:tab pos="540000" algn="l"/>
                </a:tabLst>
              </a:pPr>
              <a:r>
                <a:rPr lang="ru-RU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20.2</a:t>
              </a:r>
              <a:r>
                <a:rPr lang="en-US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	</a:t>
              </a:r>
              <a:r>
                <a:rPr lang="ru-RU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Производство пестицидов и прочих агрохимических продуктов</a:t>
              </a:r>
            </a:p>
            <a:p>
              <a:pPr marL="534988" indent="-354013" defTabSz="457200">
                <a:spcBef>
                  <a:spcPts val="600"/>
                </a:spcBef>
                <a:tabLst>
                  <a:tab pos="540000" algn="l"/>
                </a:tabLst>
              </a:pPr>
              <a:r>
                <a:rPr lang="ru-RU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20.3</a:t>
              </a:r>
              <a:r>
                <a:rPr lang="en-US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	</a:t>
              </a:r>
              <a:r>
                <a:rPr lang="ru-RU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Производство красок, лаков и аналогичных материалов для нанесения покрытий, полиграфических красок и мастик</a:t>
              </a:r>
            </a:p>
            <a:p>
              <a:pPr marL="534988" indent="-354013" defTabSz="457200">
                <a:spcBef>
                  <a:spcPts val="600"/>
                </a:spcBef>
                <a:tabLst>
                  <a:tab pos="540000" algn="l"/>
                </a:tabLst>
              </a:pPr>
              <a:r>
                <a:rPr lang="ru-RU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20.4</a:t>
              </a:r>
              <a:r>
                <a:rPr lang="en-US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	</a:t>
              </a:r>
              <a:r>
                <a:rPr lang="ru-RU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Производство мыла и моющих, чистящих и полирующих средств; парфюмерных и косметических средств</a:t>
              </a:r>
            </a:p>
            <a:p>
              <a:pPr marL="534988" indent="-354013" defTabSz="457200">
                <a:spcBef>
                  <a:spcPts val="600"/>
                </a:spcBef>
                <a:tabLst>
                  <a:tab pos="540000" algn="l"/>
                </a:tabLst>
              </a:pPr>
              <a:r>
                <a:rPr lang="ru-RU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20.5</a:t>
              </a:r>
              <a:r>
                <a:rPr lang="en-US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	</a:t>
              </a:r>
              <a:r>
                <a:rPr lang="ru-RU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Производство прочих химических продуктов</a:t>
              </a:r>
            </a:p>
            <a:p>
              <a:pPr marL="534988" indent="-354013" defTabSz="457200">
                <a:spcBef>
                  <a:spcPts val="600"/>
                </a:spcBef>
                <a:tabLst>
                  <a:tab pos="540000" algn="l"/>
                </a:tabLst>
              </a:pPr>
              <a:r>
                <a:rPr lang="ru-RU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20.6</a:t>
              </a:r>
              <a:r>
                <a:rPr lang="en-US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	</a:t>
              </a:r>
              <a:r>
                <a:rPr lang="ru-RU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Производство химических волокон</a:t>
              </a:r>
            </a:p>
            <a:p>
              <a:pPr marL="534988" indent="-354013" defTabSz="457200">
                <a:spcBef>
                  <a:spcPts val="600"/>
                </a:spcBef>
                <a:tabLst>
                  <a:tab pos="540000" algn="l"/>
                </a:tabLst>
              </a:pPr>
              <a:r>
                <a:rPr lang="ru-RU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22.1</a:t>
              </a:r>
              <a:r>
                <a:rPr lang="en-US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	</a:t>
              </a:r>
              <a:r>
                <a:rPr lang="ru-RU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Производство резиновых изделий</a:t>
              </a:r>
            </a:p>
            <a:p>
              <a:pPr marL="534988" indent="-354013" defTabSz="457200">
                <a:spcBef>
                  <a:spcPts val="600"/>
                </a:spcBef>
                <a:tabLst>
                  <a:tab pos="540000" algn="l"/>
                </a:tabLst>
              </a:pPr>
              <a:r>
                <a:rPr lang="ru-RU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22.2</a:t>
              </a:r>
              <a:r>
                <a:rPr lang="en-US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	</a:t>
              </a:r>
              <a:r>
                <a:rPr lang="ru-RU" sz="12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rPr>
                <a:t>Производство изделий из пластмасс</a:t>
              </a:r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xmlns="" id="{DB052E96-6232-4F92-B864-452E628AD2DA}"/>
                </a:ext>
              </a:extLst>
            </p:cNvPr>
            <p:cNvSpPr/>
            <p:nvPr/>
          </p:nvSpPr>
          <p:spPr>
            <a:xfrm>
              <a:off x="104720" y="5124090"/>
              <a:ext cx="181155" cy="181155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8C01743B-9275-402D-8A18-DEDE826C2777}"/>
                </a:ext>
              </a:extLst>
            </p:cNvPr>
            <p:cNvSpPr/>
            <p:nvPr/>
          </p:nvSpPr>
          <p:spPr>
            <a:xfrm>
              <a:off x="104720" y="5618656"/>
              <a:ext cx="181155" cy="181155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xmlns="" id="{859B7483-DECF-4EEC-88BE-3C745E804201}"/>
                </a:ext>
              </a:extLst>
            </p:cNvPr>
            <p:cNvSpPr/>
            <p:nvPr/>
          </p:nvSpPr>
          <p:spPr>
            <a:xfrm>
              <a:off x="104720" y="5879347"/>
              <a:ext cx="181155" cy="181155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xmlns="" id="{D6935761-E62B-417E-931E-38F2673697B1}"/>
                </a:ext>
              </a:extLst>
            </p:cNvPr>
            <p:cNvSpPr/>
            <p:nvPr/>
          </p:nvSpPr>
          <p:spPr>
            <a:xfrm>
              <a:off x="104720" y="6342240"/>
              <a:ext cx="181155" cy="18115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xmlns="" id="{4B13D374-4612-4288-9186-ECF7B255AF11}"/>
                </a:ext>
              </a:extLst>
            </p:cNvPr>
            <p:cNvSpPr/>
            <p:nvPr/>
          </p:nvSpPr>
          <p:spPr>
            <a:xfrm>
              <a:off x="4598879" y="5155174"/>
              <a:ext cx="181155" cy="181155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xmlns="" id="{56C8BD71-968C-436A-9A75-DCFC664032F5}"/>
                </a:ext>
              </a:extLst>
            </p:cNvPr>
            <p:cNvSpPr/>
            <p:nvPr/>
          </p:nvSpPr>
          <p:spPr>
            <a:xfrm>
              <a:off x="4598879" y="5958152"/>
              <a:ext cx="181155" cy="181155"/>
            </a:xfrm>
            <a:prstGeom prst="rect">
              <a:avLst/>
            </a:prstGeom>
            <a:solidFill>
              <a:srgbClr val="9E48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xmlns="" id="{303A5E7A-8C97-441E-AA8A-589D54C7A775}"/>
                </a:ext>
              </a:extLst>
            </p:cNvPr>
            <p:cNvSpPr/>
            <p:nvPr/>
          </p:nvSpPr>
          <p:spPr>
            <a:xfrm>
              <a:off x="4598879" y="5416843"/>
              <a:ext cx="181155" cy="18115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xmlns="" id="{83672AFE-E1AD-46EE-839F-61E96556885A}"/>
                </a:ext>
              </a:extLst>
            </p:cNvPr>
            <p:cNvSpPr/>
            <p:nvPr/>
          </p:nvSpPr>
          <p:spPr>
            <a:xfrm>
              <a:off x="4598879" y="5673481"/>
              <a:ext cx="181155" cy="181155"/>
            </a:xfrm>
            <a:prstGeom prst="rect">
              <a:avLst/>
            </a:prstGeom>
            <a:solidFill>
              <a:srgbClr val="2644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aphicFrame>
        <p:nvGraphicFramePr>
          <p:cNvPr id="111" name="Диаграмма 110">
            <a:extLst>
              <a:ext uri="{FF2B5EF4-FFF2-40B4-BE49-F238E27FC236}">
                <a16:creationId xmlns:a16="http://schemas.microsoft.com/office/drawing/2014/main" xmlns="" id="{B2EB7530-5870-4600-8677-58FE16F30A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4634519"/>
              </p:ext>
            </p:extLst>
          </p:nvPr>
        </p:nvGraphicFramePr>
        <p:xfrm>
          <a:off x="3717765" y="870750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2" name="Диаграмма 111">
            <a:extLst>
              <a:ext uri="{FF2B5EF4-FFF2-40B4-BE49-F238E27FC236}">
                <a16:creationId xmlns:a16="http://schemas.microsoft.com/office/drawing/2014/main" xmlns="" id="{D76DC308-8DFD-4ECA-991F-110381A154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347169"/>
              </p:ext>
            </p:extLst>
          </p:nvPr>
        </p:nvGraphicFramePr>
        <p:xfrm>
          <a:off x="942643" y="867874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5" name="Диаграмма 114">
            <a:extLst>
              <a:ext uri="{FF2B5EF4-FFF2-40B4-BE49-F238E27FC236}">
                <a16:creationId xmlns:a16="http://schemas.microsoft.com/office/drawing/2014/main" xmlns="" id="{019522A4-B2D8-4734-9405-9917626A6B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0512291"/>
              </p:ext>
            </p:extLst>
          </p:nvPr>
        </p:nvGraphicFramePr>
        <p:xfrm>
          <a:off x="9070024" y="873627"/>
          <a:ext cx="2586173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0" name="Диаграмма 109">
            <a:extLst>
              <a:ext uri="{FF2B5EF4-FFF2-40B4-BE49-F238E27FC236}">
                <a16:creationId xmlns:a16="http://schemas.microsoft.com/office/drawing/2014/main" xmlns="" id="{D95D6C5E-CE23-46B8-9AF1-EC05BFB752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1621953"/>
              </p:ext>
            </p:extLst>
          </p:nvPr>
        </p:nvGraphicFramePr>
        <p:xfrm>
          <a:off x="6282746" y="867874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3" name="Диаграмма 112">
            <a:extLst>
              <a:ext uri="{FF2B5EF4-FFF2-40B4-BE49-F238E27FC236}">
                <a16:creationId xmlns:a16="http://schemas.microsoft.com/office/drawing/2014/main" xmlns="" id="{22A49CC2-E8DF-4591-882C-EEAE41652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325885"/>
              </p:ext>
            </p:extLst>
          </p:nvPr>
        </p:nvGraphicFramePr>
        <p:xfrm>
          <a:off x="819000" y="2919721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4" name="Диаграмма 113">
            <a:extLst>
              <a:ext uri="{FF2B5EF4-FFF2-40B4-BE49-F238E27FC236}">
                <a16:creationId xmlns:a16="http://schemas.microsoft.com/office/drawing/2014/main" xmlns="" id="{E1BEBA05-8F3B-4FFD-A0D6-510C8BB1F0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0142286"/>
              </p:ext>
            </p:extLst>
          </p:nvPr>
        </p:nvGraphicFramePr>
        <p:xfrm>
          <a:off x="3634382" y="2919721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6" name="Диаграмма 115">
            <a:extLst>
              <a:ext uri="{FF2B5EF4-FFF2-40B4-BE49-F238E27FC236}">
                <a16:creationId xmlns:a16="http://schemas.microsoft.com/office/drawing/2014/main" xmlns="" id="{008B5C5A-E61D-482F-BCE2-9257F2D0A4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677295"/>
              </p:ext>
            </p:extLst>
          </p:nvPr>
        </p:nvGraphicFramePr>
        <p:xfrm>
          <a:off x="6432276" y="2919721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7" name="Диаграмма 116">
            <a:extLst>
              <a:ext uri="{FF2B5EF4-FFF2-40B4-BE49-F238E27FC236}">
                <a16:creationId xmlns:a16="http://schemas.microsoft.com/office/drawing/2014/main" xmlns="" id="{6EB8FCA0-38C2-4F6F-AD15-AE15CFD8A3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9418603"/>
              </p:ext>
            </p:extLst>
          </p:nvPr>
        </p:nvGraphicFramePr>
        <p:xfrm>
          <a:off x="9323162" y="2919721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B6EEDCC-EC64-4525-9212-A221938C0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4FD6594-3966-4816-B761-C76B78EDC1DC}" type="slidenum">
              <a:rPr lang="ru-RU">
                <a:solidFill>
                  <a:prstClr val="white"/>
                </a:solidFill>
                <a:latin typeface="Calibri" panose="020F0502020204030204"/>
              </a:rPr>
              <a:pPr defTabSz="457200"/>
              <a:t>8</a:t>
            </a:fld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92239" y="6341692"/>
            <a:ext cx="481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</a:t>
            </a:r>
            <a:r>
              <a:rPr lang="ru-RU" sz="1200" i="1" dirty="0" smtClean="0"/>
              <a:t>По крупным, средним и малым предприятиям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201147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586EEB99-61B3-467C-B0D3-944F02240E83}"/>
              </a:ext>
            </a:extLst>
          </p:cNvPr>
          <p:cNvGrpSpPr>
            <a:grpSpLocks noChangeAspect="1"/>
          </p:cNvGrpSpPr>
          <p:nvPr/>
        </p:nvGrpSpPr>
        <p:grpSpPr>
          <a:xfrm>
            <a:off x="1637427" y="994803"/>
            <a:ext cx="8729682" cy="5060401"/>
            <a:chOff x="0" y="0"/>
            <a:chExt cx="15773400" cy="9082667"/>
          </a:xfrm>
        </p:grpSpPr>
        <p:sp>
          <p:nvSpPr>
            <p:cNvPr id="10" name="Камчатский край">
              <a:extLst>
                <a:ext uri="{FF2B5EF4-FFF2-40B4-BE49-F238E27FC236}">
                  <a16:creationId xmlns:a16="http://schemas.microsoft.com/office/drawing/2014/main" xmlns="" id="{F6D2070C-D4BC-48AB-8736-4B4EF0275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7425" y="1686917"/>
              <a:ext cx="2085975" cy="2983080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Алтайский край">
              <a:extLst>
                <a:ext uri="{FF2B5EF4-FFF2-40B4-BE49-F238E27FC236}">
                  <a16:creationId xmlns:a16="http://schemas.microsoft.com/office/drawing/2014/main" xmlns="" id="{A7E06B02-65A5-4554-A827-B659094C2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650" y="7919933"/>
              <a:ext cx="1152525" cy="829163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Амурская область">
              <a:extLst>
                <a:ext uri="{FF2B5EF4-FFF2-40B4-BE49-F238E27FC236}">
                  <a16:creationId xmlns:a16="http://schemas.microsoft.com/office/drawing/2014/main" xmlns="" id="{F26C0B64-C384-4414-BCE0-4CD7D4E87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0950" y="6185363"/>
              <a:ext cx="2066925" cy="1400999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Архангельская область">
              <a:extLst>
                <a:ext uri="{FF2B5EF4-FFF2-40B4-BE49-F238E27FC236}">
                  <a16:creationId xmlns:a16="http://schemas.microsoft.com/office/drawing/2014/main" xmlns="" id="{A336B050-2668-417C-BEA7-E4D258AC1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3812242"/>
              <a:ext cx="1504950" cy="1429591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Астраханская область">
              <a:extLst>
                <a:ext uri="{FF2B5EF4-FFF2-40B4-BE49-F238E27FC236}">
                  <a16:creationId xmlns:a16="http://schemas.microsoft.com/office/drawing/2014/main" xmlns="" id="{3D243F53-AB1E-469D-9E9A-4CCE3A1D4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0" y="7262321"/>
              <a:ext cx="400050" cy="695734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Белгородская область">
              <a:extLst>
                <a:ext uri="{FF2B5EF4-FFF2-40B4-BE49-F238E27FC236}">
                  <a16:creationId xmlns:a16="http://schemas.microsoft.com/office/drawing/2014/main" xmlns="" id="{65DCA8C6-5A36-4DC8-96C4-012068682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5956628"/>
              <a:ext cx="342900" cy="476530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Брянская область">
              <a:extLst>
                <a:ext uri="{FF2B5EF4-FFF2-40B4-BE49-F238E27FC236}">
                  <a16:creationId xmlns:a16="http://schemas.microsoft.com/office/drawing/2014/main" xmlns="" id="{895F53A4-0F9F-4D37-B1EB-1AE2D1931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0" y="5251363"/>
              <a:ext cx="466725" cy="390755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Владимирская область">
              <a:extLst>
                <a:ext uri="{FF2B5EF4-FFF2-40B4-BE49-F238E27FC236}">
                  <a16:creationId xmlns:a16="http://schemas.microsoft.com/office/drawing/2014/main" xmlns="" id="{D8CEE43D-ECA8-44D7-BF1B-DB51615B3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5" y="5308547"/>
              <a:ext cx="409575" cy="476530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Волгоградская область">
              <a:extLst>
                <a:ext uri="{FF2B5EF4-FFF2-40B4-BE49-F238E27FC236}">
                  <a16:creationId xmlns:a16="http://schemas.microsoft.com/office/drawing/2014/main" xmlns="" id="{3075B911-7131-455B-9607-05BBCEBAE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0" y="6518934"/>
              <a:ext cx="866775" cy="791040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Вологодская область">
              <a:extLst>
                <a:ext uri="{FF2B5EF4-FFF2-40B4-BE49-F238E27FC236}">
                  <a16:creationId xmlns:a16="http://schemas.microsoft.com/office/drawing/2014/main" xmlns="" id="{6FECF20F-1DE0-47E1-A303-0EC898B2C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150" y="4384078"/>
              <a:ext cx="1247775" cy="1000714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Воронежская область">
              <a:extLst>
                <a:ext uri="{FF2B5EF4-FFF2-40B4-BE49-F238E27FC236}">
                  <a16:creationId xmlns:a16="http://schemas.microsoft.com/office/drawing/2014/main" xmlns="" id="{5B945EE1-FBDF-436C-A69C-0A1BC299C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6051934"/>
              <a:ext cx="581025" cy="571836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Еврейская автономная область">
              <a:extLst>
                <a:ext uri="{FF2B5EF4-FFF2-40B4-BE49-F238E27FC236}">
                  <a16:creationId xmlns:a16="http://schemas.microsoft.com/office/drawing/2014/main" xmlns="" id="{E4940113-40FA-46B0-A636-3520BDAE0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8350" y="7281382"/>
              <a:ext cx="495300" cy="409816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Забайкальский край">
              <a:extLst>
                <a:ext uri="{FF2B5EF4-FFF2-40B4-BE49-F238E27FC236}">
                  <a16:creationId xmlns:a16="http://schemas.microsoft.com/office/drawing/2014/main" xmlns="" id="{60440837-04C1-4AA9-B8B5-EF0C781BA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1775" y="6490342"/>
              <a:ext cx="1524000" cy="2201570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Костромская область">
              <a:extLst>
                <a:ext uri="{FF2B5EF4-FFF2-40B4-BE49-F238E27FC236}">
                  <a16:creationId xmlns:a16="http://schemas.microsoft.com/office/drawing/2014/main" xmlns="" id="{099E8A20-8F5A-4561-B4AD-4B24B3E5A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50" y="5184649"/>
              <a:ext cx="866775" cy="438408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Иркутская область">
              <a:extLst>
                <a:ext uri="{FF2B5EF4-FFF2-40B4-BE49-F238E27FC236}">
                  <a16:creationId xmlns:a16="http://schemas.microsoft.com/office/drawing/2014/main" xmlns="" id="{32BA380B-EF24-480E-8282-EF7E481BF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700" y="5623057"/>
              <a:ext cx="2495550" cy="2840120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Кабардино-Балкарская республика">
              <a:extLst>
                <a:ext uri="{FF2B5EF4-FFF2-40B4-BE49-F238E27FC236}">
                  <a16:creationId xmlns:a16="http://schemas.microsoft.com/office/drawing/2014/main" xmlns="" id="{6E8D03CB-60EB-40A4-921D-21EF44DC5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100" y="7834157"/>
              <a:ext cx="323850" cy="209673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Калининградская область">
              <a:extLst>
                <a:ext uri="{FF2B5EF4-FFF2-40B4-BE49-F238E27FC236}">
                  <a16:creationId xmlns:a16="http://schemas.microsoft.com/office/drawing/2014/main" xmlns="" id="{A38DA875-EA68-4A06-AD1C-7435F46F8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75" y="3840834"/>
              <a:ext cx="285750" cy="276388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Калужская область">
              <a:extLst>
                <a:ext uri="{FF2B5EF4-FFF2-40B4-BE49-F238E27FC236}">
                  <a16:creationId xmlns:a16="http://schemas.microsoft.com/office/drawing/2014/main" xmlns="" id="{BF11F55E-8AB8-4705-B02A-816BC9E39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0" y="5251363"/>
              <a:ext cx="457200" cy="304979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Карачаево-Черкесская республика">
              <a:extLst>
                <a:ext uri="{FF2B5EF4-FFF2-40B4-BE49-F238E27FC236}">
                  <a16:creationId xmlns:a16="http://schemas.microsoft.com/office/drawing/2014/main" xmlns="" id="{B65B24A4-D6D9-4BC6-8A6C-EF78AD73E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0" y="7605423"/>
              <a:ext cx="276225" cy="266857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Кемеровская область">
              <a:extLst>
                <a:ext uri="{FF2B5EF4-FFF2-40B4-BE49-F238E27FC236}">
                  <a16:creationId xmlns:a16="http://schemas.microsoft.com/office/drawing/2014/main" xmlns="" id="{7BF6D174-5B2D-49B7-A933-0873440DD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050" y="7471994"/>
              <a:ext cx="552450" cy="943530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Кировская область">
              <a:extLst>
                <a:ext uri="{FF2B5EF4-FFF2-40B4-BE49-F238E27FC236}">
                  <a16:creationId xmlns:a16="http://schemas.microsoft.com/office/drawing/2014/main" xmlns="" id="{96C6D6E5-1E11-4D73-83B8-4C59B1947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675" y="5203710"/>
              <a:ext cx="1000125" cy="1086489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Ивановская область">
              <a:extLst>
                <a:ext uri="{FF2B5EF4-FFF2-40B4-BE49-F238E27FC236}">
                  <a16:creationId xmlns:a16="http://schemas.microsoft.com/office/drawing/2014/main" xmlns="" id="{CBF51ACE-5472-41C1-9120-5C7B2A4C2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825" y="5337139"/>
              <a:ext cx="466725" cy="324041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Краснодарский край">
              <a:extLst>
                <a:ext uri="{FF2B5EF4-FFF2-40B4-BE49-F238E27FC236}">
                  <a16:creationId xmlns:a16="http://schemas.microsoft.com/office/drawing/2014/main" xmlns="" id="{B746FBC1-8665-49F6-8C4A-D2AD2BF622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100" y="6890627"/>
              <a:ext cx="609600" cy="752918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Красноярский край">
              <a:extLst>
                <a:ext uri="{FF2B5EF4-FFF2-40B4-BE49-F238E27FC236}">
                  <a16:creationId xmlns:a16="http://schemas.microsoft.com/office/drawing/2014/main" xmlns="" id="{4DB47ABE-6D3E-49AE-9739-C39F45AEA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25" y="2668569"/>
              <a:ext cx="2562225" cy="5842261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Курганская область">
              <a:extLst>
                <a:ext uri="{FF2B5EF4-FFF2-40B4-BE49-F238E27FC236}">
                  <a16:creationId xmlns:a16="http://schemas.microsoft.com/office/drawing/2014/main" xmlns="" id="{923FCC85-A257-4BED-987A-17113DF5C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5" y="6871566"/>
              <a:ext cx="790575" cy="524183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Курская область">
              <a:extLst>
                <a:ext uri="{FF2B5EF4-FFF2-40B4-BE49-F238E27FC236}">
                  <a16:creationId xmlns:a16="http://schemas.microsoft.com/office/drawing/2014/main" xmlns="" id="{96A93950-4F7C-48C1-9749-843CD31AE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425" y="5661179"/>
              <a:ext cx="447675" cy="457469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Ленинградская область">
              <a:extLst>
                <a:ext uri="{FF2B5EF4-FFF2-40B4-BE49-F238E27FC236}">
                  <a16:creationId xmlns:a16="http://schemas.microsoft.com/office/drawing/2014/main" xmlns="" id="{91F00B39-3BFE-4C16-ABAB-DF62800F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3859895"/>
              <a:ext cx="876300" cy="771979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Липецкая область">
              <a:extLst>
                <a:ext uri="{FF2B5EF4-FFF2-40B4-BE49-F238E27FC236}">
                  <a16:creationId xmlns:a16="http://schemas.microsoft.com/office/drawing/2014/main" xmlns="" id="{F56DAF54-2C0A-4E38-BD6F-DA30A18DC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525" y="5832730"/>
              <a:ext cx="409575" cy="381224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Магаданская область">
              <a:extLst>
                <a:ext uri="{FF2B5EF4-FFF2-40B4-BE49-F238E27FC236}">
                  <a16:creationId xmlns:a16="http://schemas.microsoft.com/office/drawing/2014/main" xmlns="" id="{BB290396-C628-4D12-A262-DEB41D344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0175" y="2458896"/>
              <a:ext cx="1428750" cy="1953774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г. Москва">
              <a:extLst>
                <a:ext uri="{FF2B5EF4-FFF2-40B4-BE49-F238E27FC236}">
                  <a16:creationId xmlns:a16="http://schemas.microsoft.com/office/drawing/2014/main" xmlns="" id="{E785B342-B8CB-47D3-9C44-D6DF4A69E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300" y="5337139"/>
              <a:ext cx="104775" cy="114367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Московская область">
              <a:extLst>
                <a:ext uri="{FF2B5EF4-FFF2-40B4-BE49-F238E27FC236}">
                  <a16:creationId xmlns:a16="http://schemas.microsoft.com/office/drawing/2014/main" xmlns="" id="{B6476113-BC9B-42F0-8C69-F0CA6754AD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8800" y="5117935"/>
              <a:ext cx="495300" cy="571836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Мурманская область">
              <a:extLst>
                <a:ext uri="{FF2B5EF4-FFF2-40B4-BE49-F238E27FC236}">
                  <a16:creationId xmlns:a16="http://schemas.microsoft.com/office/drawing/2014/main" xmlns="" id="{123EA70A-A80F-4148-AA55-8B7753E20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2725753"/>
              <a:ext cx="819150" cy="1067428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Ненецкий автономный округ">
              <a:extLst>
                <a:ext uri="{FF2B5EF4-FFF2-40B4-BE49-F238E27FC236}">
                  <a16:creationId xmlns:a16="http://schemas.microsoft.com/office/drawing/2014/main" xmlns="" id="{42800F1E-1BE6-4782-9660-C52C228D3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850" y="3650221"/>
              <a:ext cx="1800225" cy="1019775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Нижегородская область">
              <a:extLst>
                <a:ext uri="{FF2B5EF4-FFF2-40B4-BE49-F238E27FC236}">
                  <a16:creationId xmlns:a16="http://schemas.microsoft.com/office/drawing/2014/main" xmlns="" id="{D6178869-5698-4B63-935E-F1274DB38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0" y="5575404"/>
              <a:ext cx="885825" cy="571836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Новгородская область">
              <a:extLst>
                <a:ext uri="{FF2B5EF4-FFF2-40B4-BE49-F238E27FC236}">
                  <a16:creationId xmlns:a16="http://schemas.microsoft.com/office/drawing/2014/main" xmlns="" id="{8B027155-32F0-40AF-8792-20A1E921F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500" y="4298303"/>
              <a:ext cx="666750" cy="495591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Новосибирская область">
              <a:extLst>
                <a:ext uri="{FF2B5EF4-FFF2-40B4-BE49-F238E27FC236}">
                  <a16:creationId xmlns:a16="http://schemas.microsoft.com/office/drawing/2014/main" xmlns="" id="{1D393312-BE2D-4DC4-B32C-E1F45D376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7214668"/>
              <a:ext cx="1171575" cy="876816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Омская область">
              <a:extLst>
                <a:ext uri="{FF2B5EF4-FFF2-40B4-BE49-F238E27FC236}">
                  <a16:creationId xmlns:a16="http://schemas.microsoft.com/office/drawing/2014/main" xmlns="" id="{8DF53319-4341-419A-BA74-72E175ADA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6814382"/>
              <a:ext cx="723900" cy="1086489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Оренбургская область">
              <a:extLst>
                <a:ext uri="{FF2B5EF4-FFF2-40B4-BE49-F238E27FC236}">
                  <a16:creationId xmlns:a16="http://schemas.microsoft.com/office/drawing/2014/main" xmlns="" id="{2C43EC12-1728-46BA-8011-5E49D3E9B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6738138"/>
              <a:ext cx="1190625" cy="1181795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Орловская область">
              <a:extLst>
                <a:ext uri="{FF2B5EF4-FFF2-40B4-BE49-F238E27FC236}">
                  <a16:creationId xmlns:a16="http://schemas.microsoft.com/office/drawing/2014/main" xmlns="" id="{A1A37510-AC92-4F72-8456-B78703006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550" y="5556343"/>
              <a:ext cx="333375" cy="371694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Пензенская область">
              <a:extLst>
                <a:ext uri="{FF2B5EF4-FFF2-40B4-BE49-F238E27FC236}">
                  <a16:creationId xmlns:a16="http://schemas.microsoft.com/office/drawing/2014/main" xmlns="" id="{4F52798A-8A30-4056-9D24-98AE4E40A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225" y="6090056"/>
              <a:ext cx="457200" cy="514653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Пермский край">
              <a:extLst>
                <a:ext uri="{FF2B5EF4-FFF2-40B4-BE49-F238E27FC236}">
                  <a16:creationId xmlns:a16="http://schemas.microsoft.com/office/drawing/2014/main" xmlns="" id="{D1702FD2-1739-4FA2-A021-A6C9D518D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475" y="5499159"/>
              <a:ext cx="981075" cy="1153203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Приморский край">
              <a:extLst>
                <a:ext uri="{FF2B5EF4-FFF2-40B4-BE49-F238E27FC236}">
                  <a16:creationId xmlns:a16="http://schemas.microsoft.com/office/drawing/2014/main" xmlns="" id="{D13AD9CA-8A06-4D1D-9BDD-8BF9EC0F6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1275" y="6966872"/>
              <a:ext cx="657225" cy="1744101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Псковская область">
              <a:extLst>
                <a:ext uri="{FF2B5EF4-FFF2-40B4-BE49-F238E27FC236}">
                  <a16:creationId xmlns:a16="http://schemas.microsoft.com/office/drawing/2014/main" xmlns="" id="{8E0E3C39-1FE2-4350-8A31-E80DE3D41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0" y="4060037"/>
              <a:ext cx="466725" cy="733857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Республика Адыгея">
              <a:extLst>
                <a:ext uri="{FF2B5EF4-FFF2-40B4-BE49-F238E27FC236}">
                  <a16:creationId xmlns:a16="http://schemas.microsoft.com/office/drawing/2014/main" xmlns="" id="{AF66D64D-67C1-42D1-80FF-E4FA6829D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" y="7214668"/>
              <a:ext cx="200025" cy="352632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Республика Алтай">
              <a:extLst>
                <a:ext uri="{FF2B5EF4-FFF2-40B4-BE49-F238E27FC236}">
                  <a16:creationId xmlns:a16="http://schemas.microsoft.com/office/drawing/2014/main" xmlns="" id="{8E2F4F98-01AD-478F-A7E8-26B2B7AE0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650" y="8358341"/>
              <a:ext cx="752475" cy="724326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Республика Башкортостан">
              <a:extLst>
                <a:ext uri="{FF2B5EF4-FFF2-40B4-BE49-F238E27FC236}">
                  <a16:creationId xmlns:a16="http://schemas.microsoft.com/office/drawing/2014/main" xmlns="" id="{35CF6E3F-8DFE-4297-9E94-FC327F5B1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575" y="6461750"/>
              <a:ext cx="838200" cy="1105550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Республика Бурятия">
              <a:extLst>
                <a:ext uri="{FF2B5EF4-FFF2-40B4-BE49-F238E27FC236}">
                  <a16:creationId xmlns:a16="http://schemas.microsoft.com/office/drawing/2014/main" xmlns="" id="{BEC0582D-BAC2-411C-810F-8EB7E7C4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7325" y="6785791"/>
              <a:ext cx="2114550" cy="1906121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Республика Дагестан">
              <a:extLst>
                <a:ext uri="{FF2B5EF4-FFF2-40B4-BE49-F238E27FC236}">
                  <a16:creationId xmlns:a16="http://schemas.microsoft.com/office/drawing/2014/main" xmlns="" id="{19E92D6A-7E21-4FEF-9442-300057D8A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" y="7919933"/>
              <a:ext cx="447675" cy="838693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Республика Ингушетия">
              <a:extLst>
                <a:ext uri="{FF2B5EF4-FFF2-40B4-BE49-F238E27FC236}">
                  <a16:creationId xmlns:a16="http://schemas.microsoft.com/office/drawing/2014/main" xmlns="" id="{9293EE5F-1924-4F8B-B259-6923ACBEE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75" y="8062892"/>
              <a:ext cx="238125" cy="181082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Республика Калмыкия">
              <a:extLst>
                <a:ext uri="{FF2B5EF4-FFF2-40B4-BE49-F238E27FC236}">
                  <a16:creationId xmlns:a16="http://schemas.microsoft.com/office/drawing/2014/main" xmlns="" id="{AAADE945-38EE-4EE1-89EE-520C8D627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900" y="7233729"/>
              <a:ext cx="771525" cy="791040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Республика Карелия">
              <a:extLst>
                <a:ext uri="{FF2B5EF4-FFF2-40B4-BE49-F238E27FC236}">
                  <a16:creationId xmlns:a16="http://schemas.microsoft.com/office/drawing/2014/main" xmlns="" id="{506AE162-677B-44B2-958A-6D7782CB7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75" y="3145099"/>
              <a:ext cx="1095375" cy="1286632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Республика Коми">
              <a:extLst>
                <a:ext uri="{FF2B5EF4-FFF2-40B4-BE49-F238E27FC236}">
                  <a16:creationId xmlns:a16="http://schemas.microsoft.com/office/drawing/2014/main" xmlns="" id="{ECF8A25C-AFAB-4277-8955-56AF2F7D1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326894"/>
              <a:ext cx="2286000" cy="1324754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Республика Марий Эл">
              <a:extLst>
                <a:ext uri="{FF2B5EF4-FFF2-40B4-BE49-F238E27FC236}">
                  <a16:creationId xmlns:a16="http://schemas.microsoft.com/office/drawing/2014/main" xmlns="" id="{2615C27B-A36D-4AA1-A79B-D458316E7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5842261"/>
              <a:ext cx="466725" cy="324041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Республика Мордовия">
              <a:extLst>
                <a:ext uri="{FF2B5EF4-FFF2-40B4-BE49-F238E27FC236}">
                  <a16:creationId xmlns:a16="http://schemas.microsoft.com/office/drawing/2014/main" xmlns="" id="{EF340859-3B56-4864-8D7F-5D88D1A47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5908975"/>
              <a:ext cx="523875" cy="400285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Республика Саха (Якутия)">
              <a:extLst>
                <a:ext uri="{FF2B5EF4-FFF2-40B4-BE49-F238E27FC236}">
                  <a16:creationId xmlns:a16="http://schemas.microsoft.com/office/drawing/2014/main" xmlns="" id="{0E1670F9-FDBB-4CC0-A9B8-7C83340B6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0200" y="1944243"/>
              <a:ext cx="3943350" cy="4727180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Северная Осетия-Алания">
              <a:extLst>
                <a:ext uri="{FF2B5EF4-FFF2-40B4-BE49-F238E27FC236}">
                  <a16:creationId xmlns:a16="http://schemas.microsoft.com/office/drawing/2014/main" xmlns="" id="{F3DA5BC5-FF14-4EEA-84BC-04323750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825" y="8043831"/>
              <a:ext cx="190500" cy="142959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Республика Татарстан">
              <a:extLst>
                <a:ext uri="{FF2B5EF4-FFF2-40B4-BE49-F238E27FC236}">
                  <a16:creationId xmlns:a16="http://schemas.microsoft.com/office/drawing/2014/main" xmlns="" id="{20AA7759-A216-40C2-954D-164388522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025" y="6137709"/>
              <a:ext cx="828675" cy="676673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Республика Тыва">
              <a:extLst>
                <a:ext uri="{FF2B5EF4-FFF2-40B4-BE49-F238E27FC236}">
                  <a16:creationId xmlns:a16="http://schemas.microsoft.com/office/drawing/2014/main" xmlns="" id="{25090375-1B70-4C4B-BDA3-35AB0D852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400" y="8072422"/>
              <a:ext cx="1333500" cy="829163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Республика Хакасия">
              <a:extLst>
                <a:ext uri="{FF2B5EF4-FFF2-40B4-BE49-F238E27FC236}">
                  <a16:creationId xmlns:a16="http://schemas.microsoft.com/office/drawing/2014/main" xmlns="" id="{B96C890F-D302-4626-AF98-B6CFE04A0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0" y="7757912"/>
              <a:ext cx="514350" cy="857754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Ростовская область">
              <a:extLst>
                <a:ext uri="{FF2B5EF4-FFF2-40B4-BE49-F238E27FC236}">
                  <a16:creationId xmlns:a16="http://schemas.microsoft.com/office/drawing/2014/main" xmlns="" id="{189BB392-5967-4A12-8676-C545141DA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00" y="6585648"/>
              <a:ext cx="771525" cy="886346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Рязанская область">
              <a:extLst>
                <a:ext uri="{FF2B5EF4-FFF2-40B4-BE49-F238E27FC236}">
                  <a16:creationId xmlns:a16="http://schemas.microsoft.com/office/drawing/2014/main" xmlns="" id="{4BDBE1FD-B708-4439-851B-3FE0580F7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425" y="5670710"/>
              <a:ext cx="523875" cy="381224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Самарская область">
              <a:extLst>
                <a:ext uri="{FF2B5EF4-FFF2-40B4-BE49-F238E27FC236}">
                  <a16:creationId xmlns:a16="http://schemas.microsoft.com/office/drawing/2014/main" xmlns="" id="{8A2A549F-3317-43BD-BDFE-1F8B44966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200" y="6576117"/>
              <a:ext cx="600075" cy="495591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г. Санкт-Петербург">
              <a:extLst>
                <a:ext uri="{FF2B5EF4-FFF2-40B4-BE49-F238E27FC236}">
                  <a16:creationId xmlns:a16="http://schemas.microsoft.com/office/drawing/2014/main" xmlns="" id="{1FCE1A04-2BD7-4201-AB1A-7621F785D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6925" y="4060037"/>
              <a:ext cx="180975" cy="114367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Саратовская область">
              <a:extLst>
                <a:ext uri="{FF2B5EF4-FFF2-40B4-BE49-F238E27FC236}">
                  <a16:creationId xmlns:a16="http://schemas.microsoft.com/office/drawing/2014/main" xmlns="" id="{394E1D5D-9766-4F08-B678-6E4F35DB0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150" y="6385505"/>
              <a:ext cx="923925" cy="867285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Сахалинская область">
              <a:extLst>
                <a:ext uri="{FF2B5EF4-FFF2-40B4-BE49-F238E27FC236}">
                  <a16:creationId xmlns:a16="http://schemas.microsoft.com/office/drawing/2014/main" xmlns="" id="{361385CB-60A6-4778-980F-91E04875D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1275" y="5594465"/>
              <a:ext cx="1323975" cy="1381938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Свердловская область">
              <a:extLst>
                <a:ext uri="{FF2B5EF4-FFF2-40B4-BE49-F238E27FC236}">
                  <a16:creationId xmlns:a16="http://schemas.microsoft.com/office/drawing/2014/main" xmlns="" id="{4088B775-F457-4F47-8873-8B34014B8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5642118"/>
              <a:ext cx="1095375" cy="1277101"/>
            </a:xfrm>
            <a:custGeom>
              <a:avLst/>
              <a:gdLst/>
              <a:ahLst/>
              <a:cxnLst>
                <a:cxn ang="0">
                  <a:pos x="1238" y="2119"/>
                </a:cxn>
                <a:cxn ang="0">
                  <a:pos x="992" y="2024"/>
                </a:cxn>
                <a:cxn ang="0">
                  <a:pos x="894" y="2058"/>
                </a:cxn>
                <a:cxn ang="0">
                  <a:pos x="830" y="2093"/>
                </a:cxn>
                <a:cxn ang="0">
                  <a:pos x="768" y="2050"/>
                </a:cxn>
                <a:cxn ang="0">
                  <a:pos x="686" y="2008"/>
                </a:cxn>
                <a:cxn ang="0">
                  <a:pos x="429" y="1901"/>
                </a:cxn>
                <a:cxn ang="0">
                  <a:pos x="376" y="1848"/>
                </a:cxn>
                <a:cxn ang="0">
                  <a:pos x="282" y="1823"/>
                </a:cxn>
                <a:cxn ang="0">
                  <a:pos x="221" y="1850"/>
                </a:cxn>
                <a:cxn ang="0">
                  <a:pos x="115" y="1792"/>
                </a:cxn>
                <a:cxn ang="0">
                  <a:pos x="30" y="1600"/>
                </a:cxn>
                <a:cxn ang="0">
                  <a:pos x="48" y="1520"/>
                </a:cxn>
                <a:cxn ang="0">
                  <a:pos x="136" y="1512"/>
                </a:cxn>
                <a:cxn ang="0">
                  <a:pos x="262" y="1427"/>
                </a:cxn>
                <a:cxn ang="0">
                  <a:pos x="408" y="1365"/>
                </a:cxn>
                <a:cxn ang="0">
                  <a:pos x="514" y="1301"/>
                </a:cxn>
                <a:cxn ang="0">
                  <a:pos x="693" y="1167"/>
                </a:cxn>
                <a:cxn ang="0">
                  <a:pos x="741" y="1091"/>
                </a:cxn>
                <a:cxn ang="0">
                  <a:pos x="765" y="999"/>
                </a:cxn>
                <a:cxn ang="0">
                  <a:pos x="760" y="843"/>
                </a:cxn>
                <a:cxn ang="0">
                  <a:pos x="773" y="693"/>
                </a:cxn>
                <a:cxn ang="0">
                  <a:pos x="1038" y="432"/>
                </a:cxn>
                <a:cxn ang="0">
                  <a:pos x="1104" y="304"/>
                </a:cxn>
                <a:cxn ang="0">
                  <a:pos x="1186" y="131"/>
                </a:cxn>
                <a:cxn ang="0">
                  <a:pos x="1208" y="90"/>
                </a:cxn>
                <a:cxn ang="0">
                  <a:pos x="1230" y="31"/>
                </a:cxn>
                <a:cxn ang="0">
                  <a:pos x="1270" y="48"/>
                </a:cxn>
                <a:cxn ang="0">
                  <a:pos x="1389" y="184"/>
                </a:cxn>
                <a:cxn ang="0">
                  <a:pos x="1554" y="375"/>
                </a:cxn>
                <a:cxn ang="0">
                  <a:pos x="1645" y="523"/>
                </a:cxn>
                <a:cxn ang="0">
                  <a:pos x="1610" y="674"/>
                </a:cxn>
                <a:cxn ang="0">
                  <a:pos x="1576" y="823"/>
                </a:cxn>
                <a:cxn ang="0">
                  <a:pos x="1611" y="893"/>
                </a:cxn>
                <a:cxn ang="0">
                  <a:pos x="1621" y="1063"/>
                </a:cxn>
                <a:cxn ang="0">
                  <a:pos x="1595" y="1160"/>
                </a:cxn>
                <a:cxn ang="0">
                  <a:pos x="1643" y="1200"/>
                </a:cxn>
                <a:cxn ang="0">
                  <a:pos x="1701" y="1240"/>
                </a:cxn>
                <a:cxn ang="0">
                  <a:pos x="1757" y="1280"/>
                </a:cxn>
                <a:cxn ang="0">
                  <a:pos x="1800" y="1413"/>
                </a:cxn>
                <a:cxn ang="0">
                  <a:pos x="1824" y="1544"/>
                </a:cxn>
                <a:cxn ang="0">
                  <a:pos x="1848" y="1666"/>
                </a:cxn>
                <a:cxn ang="0">
                  <a:pos x="1848" y="1747"/>
                </a:cxn>
                <a:cxn ang="0">
                  <a:pos x="1789" y="1757"/>
                </a:cxn>
                <a:cxn ang="0">
                  <a:pos x="1613" y="1749"/>
                </a:cxn>
                <a:cxn ang="0">
                  <a:pos x="1480" y="2050"/>
                </a:cxn>
                <a:cxn ang="0">
                  <a:pos x="1472" y="2120"/>
                </a:cxn>
                <a:cxn ang="0">
                  <a:pos x="1414" y="2095"/>
                </a:cxn>
                <a:cxn ang="0">
                  <a:pos x="1314" y="2112"/>
                </a:cxn>
                <a:cxn ang="0">
                  <a:pos x="1261" y="2152"/>
                </a:cxn>
                <a:cxn ang="0">
                  <a:pos x="1238" y="2119"/>
                </a:cxn>
              </a:cxnLst>
              <a:rect l="0" t="0" r="r" b="b"/>
              <a:pathLst>
                <a:path w="1848" h="2152">
                  <a:moveTo>
                    <a:pt x="1238" y="2119"/>
                  </a:moveTo>
                  <a:cubicBezTo>
                    <a:pt x="1216" y="2085"/>
                    <a:pt x="1059" y="2024"/>
                    <a:pt x="992" y="2024"/>
                  </a:cubicBezTo>
                  <a:cubicBezTo>
                    <a:pt x="974" y="2024"/>
                    <a:pt x="931" y="2039"/>
                    <a:pt x="894" y="2058"/>
                  </a:cubicBezTo>
                  <a:lnTo>
                    <a:pt x="830" y="2093"/>
                  </a:lnTo>
                  <a:lnTo>
                    <a:pt x="768" y="2050"/>
                  </a:lnTo>
                  <a:cubicBezTo>
                    <a:pt x="733" y="2027"/>
                    <a:pt x="696" y="2008"/>
                    <a:pt x="686" y="2008"/>
                  </a:cubicBezTo>
                  <a:cubicBezTo>
                    <a:pt x="670" y="2008"/>
                    <a:pt x="622" y="1987"/>
                    <a:pt x="429" y="1901"/>
                  </a:cubicBezTo>
                  <a:cubicBezTo>
                    <a:pt x="395" y="1887"/>
                    <a:pt x="376" y="1867"/>
                    <a:pt x="376" y="1848"/>
                  </a:cubicBezTo>
                  <a:cubicBezTo>
                    <a:pt x="376" y="1802"/>
                    <a:pt x="347" y="1794"/>
                    <a:pt x="282" y="1823"/>
                  </a:cubicBezTo>
                  <a:lnTo>
                    <a:pt x="221" y="1850"/>
                  </a:lnTo>
                  <a:lnTo>
                    <a:pt x="115" y="1792"/>
                  </a:lnTo>
                  <a:cubicBezTo>
                    <a:pt x="0" y="1728"/>
                    <a:pt x="0" y="1728"/>
                    <a:pt x="30" y="1600"/>
                  </a:cubicBezTo>
                  <a:lnTo>
                    <a:pt x="48" y="1520"/>
                  </a:lnTo>
                  <a:lnTo>
                    <a:pt x="136" y="1512"/>
                  </a:lnTo>
                  <a:cubicBezTo>
                    <a:pt x="222" y="1504"/>
                    <a:pt x="224" y="1503"/>
                    <a:pt x="262" y="1427"/>
                  </a:cubicBezTo>
                  <a:cubicBezTo>
                    <a:pt x="301" y="1347"/>
                    <a:pt x="312" y="1343"/>
                    <a:pt x="408" y="1365"/>
                  </a:cubicBezTo>
                  <a:cubicBezTo>
                    <a:pt x="486" y="1384"/>
                    <a:pt x="502" y="1375"/>
                    <a:pt x="514" y="1301"/>
                  </a:cubicBezTo>
                  <a:cubicBezTo>
                    <a:pt x="525" y="1234"/>
                    <a:pt x="517" y="1240"/>
                    <a:pt x="693" y="1167"/>
                  </a:cubicBezTo>
                  <a:cubicBezTo>
                    <a:pt x="738" y="1147"/>
                    <a:pt x="744" y="1136"/>
                    <a:pt x="741" y="1091"/>
                  </a:cubicBezTo>
                  <a:cubicBezTo>
                    <a:pt x="739" y="1061"/>
                    <a:pt x="750" y="1021"/>
                    <a:pt x="765" y="999"/>
                  </a:cubicBezTo>
                  <a:cubicBezTo>
                    <a:pt x="800" y="949"/>
                    <a:pt x="798" y="917"/>
                    <a:pt x="760" y="843"/>
                  </a:cubicBezTo>
                  <a:cubicBezTo>
                    <a:pt x="715" y="760"/>
                    <a:pt x="718" y="715"/>
                    <a:pt x="773" y="693"/>
                  </a:cubicBezTo>
                  <a:cubicBezTo>
                    <a:pt x="814" y="674"/>
                    <a:pt x="931" y="560"/>
                    <a:pt x="1038" y="432"/>
                  </a:cubicBezTo>
                  <a:cubicBezTo>
                    <a:pt x="1069" y="395"/>
                    <a:pt x="1098" y="339"/>
                    <a:pt x="1104" y="304"/>
                  </a:cubicBezTo>
                  <a:cubicBezTo>
                    <a:pt x="1117" y="229"/>
                    <a:pt x="1155" y="149"/>
                    <a:pt x="1186" y="131"/>
                  </a:cubicBezTo>
                  <a:cubicBezTo>
                    <a:pt x="1198" y="123"/>
                    <a:pt x="1208" y="106"/>
                    <a:pt x="1208" y="90"/>
                  </a:cubicBezTo>
                  <a:cubicBezTo>
                    <a:pt x="1208" y="74"/>
                    <a:pt x="1218" y="48"/>
                    <a:pt x="1230" y="31"/>
                  </a:cubicBezTo>
                  <a:cubicBezTo>
                    <a:pt x="1253" y="0"/>
                    <a:pt x="1254" y="2"/>
                    <a:pt x="1270" y="48"/>
                  </a:cubicBezTo>
                  <a:cubicBezTo>
                    <a:pt x="1299" y="128"/>
                    <a:pt x="1312" y="143"/>
                    <a:pt x="1389" y="184"/>
                  </a:cubicBezTo>
                  <a:cubicBezTo>
                    <a:pt x="1450" y="216"/>
                    <a:pt x="1478" y="250"/>
                    <a:pt x="1554" y="375"/>
                  </a:cubicBezTo>
                  <a:lnTo>
                    <a:pt x="1645" y="523"/>
                  </a:lnTo>
                  <a:lnTo>
                    <a:pt x="1610" y="674"/>
                  </a:lnTo>
                  <a:lnTo>
                    <a:pt x="1576" y="823"/>
                  </a:lnTo>
                  <a:lnTo>
                    <a:pt x="1611" y="893"/>
                  </a:lnTo>
                  <a:cubicBezTo>
                    <a:pt x="1643" y="962"/>
                    <a:pt x="1643" y="968"/>
                    <a:pt x="1621" y="1063"/>
                  </a:cubicBezTo>
                  <a:lnTo>
                    <a:pt x="1595" y="1160"/>
                  </a:lnTo>
                  <a:lnTo>
                    <a:pt x="1643" y="1200"/>
                  </a:lnTo>
                  <a:cubicBezTo>
                    <a:pt x="1669" y="1221"/>
                    <a:pt x="1696" y="1240"/>
                    <a:pt x="1701" y="1240"/>
                  </a:cubicBezTo>
                  <a:cubicBezTo>
                    <a:pt x="1707" y="1240"/>
                    <a:pt x="1733" y="1258"/>
                    <a:pt x="1757" y="1280"/>
                  </a:cubicBezTo>
                  <a:cubicBezTo>
                    <a:pt x="1794" y="1315"/>
                    <a:pt x="1800" y="1333"/>
                    <a:pt x="1800" y="1413"/>
                  </a:cubicBezTo>
                  <a:cubicBezTo>
                    <a:pt x="1802" y="1463"/>
                    <a:pt x="1811" y="1522"/>
                    <a:pt x="1824" y="1544"/>
                  </a:cubicBezTo>
                  <a:cubicBezTo>
                    <a:pt x="1837" y="1565"/>
                    <a:pt x="1848" y="1621"/>
                    <a:pt x="1848" y="1666"/>
                  </a:cubicBezTo>
                  <a:lnTo>
                    <a:pt x="1848" y="1747"/>
                  </a:lnTo>
                  <a:lnTo>
                    <a:pt x="1789" y="1757"/>
                  </a:lnTo>
                  <a:cubicBezTo>
                    <a:pt x="1696" y="1773"/>
                    <a:pt x="1632" y="1770"/>
                    <a:pt x="1613" y="1749"/>
                  </a:cubicBezTo>
                  <a:cubicBezTo>
                    <a:pt x="1584" y="1722"/>
                    <a:pt x="1480" y="1959"/>
                    <a:pt x="1480" y="2050"/>
                  </a:cubicBezTo>
                  <a:cubicBezTo>
                    <a:pt x="1480" y="2088"/>
                    <a:pt x="1477" y="2120"/>
                    <a:pt x="1472" y="2120"/>
                  </a:cubicBezTo>
                  <a:cubicBezTo>
                    <a:pt x="1467" y="2120"/>
                    <a:pt x="1442" y="2109"/>
                    <a:pt x="1414" y="2095"/>
                  </a:cubicBezTo>
                  <a:cubicBezTo>
                    <a:pt x="1370" y="2072"/>
                    <a:pt x="1365" y="2072"/>
                    <a:pt x="1314" y="2112"/>
                  </a:cubicBezTo>
                  <a:lnTo>
                    <a:pt x="1261" y="2152"/>
                  </a:lnTo>
                  <a:lnTo>
                    <a:pt x="1238" y="2119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Смоленская область">
              <a:extLst>
                <a:ext uri="{FF2B5EF4-FFF2-40B4-BE49-F238E27FC236}">
                  <a16:creationId xmlns:a16="http://schemas.microsoft.com/office/drawing/2014/main" xmlns="" id="{D2FCCFCE-425F-45D4-9154-C8C05E284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875" y="4812955"/>
              <a:ext cx="581025" cy="457469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Ставропольский край">
              <a:extLst>
                <a:ext uri="{FF2B5EF4-FFF2-40B4-BE49-F238E27FC236}">
                  <a16:creationId xmlns:a16="http://schemas.microsoft.com/office/drawing/2014/main" xmlns="" id="{EF4D7790-D0A3-4606-82ED-9A3176494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825" y="7338566"/>
              <a:ext cx="552450" cy="705265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Тамбовская область">
              <a:extLst>
                <a:ext uri="{FF2B5EF4-FFF2-40B4-BE49-F238E27FC236}">
                  <a16:creationId xmlns:a16="http://schemas.microsoft.com/office/drawing/2014/main" xmlns="" id="{C0DBC972-C6EB-40BB-A82B-58AC84101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0" y="5994750"/>
              <a:ext cx="381000" cy="428877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Тверская область">
              <a:extLst>
                <a:ext uri="{FF2B5EF4-FFF2-40B4-BE49-F238E27FC236}">
                  <a16:creationId xmlns:a16="http://schemas.microsoft.com/office/drawing/2014/main" xmlns="" id="{27A2DF74-A23F-4CE1-8E25-74E5DC0C2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625" y="4612813"/>
              <a:ext cx="914400" cy="619489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Томская область">
              <a:extLst>
                <a:ext uri="{FF2B5EF4-FFF2-40B4-BE49-F238E27FC236}">
                  <a16:creationId xmlns:a16="http://schemas.microsoft.com/office/drawing/2014/main" xmlns="" id="{A2ECAE46-5DA0-439C-B622-234CBC03A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350" y="6461750"/>
              <a:ext cx="1600200" cy="1153203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Тульская область">
              <a:extLst>
                <a:ext uri="{FF2B5EF4-FFF2-40B4-BE49-F238E27FC236}">
                  <a16:creationId xmlns:a16="http://schemas.microsoft.com/office/drawing/2014/main" xmlns="" id="{E65784E0-E17B-4810-8278-568E28DEF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0" y="5489628"/>
              <a:ext cx="323850" cy="362163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Тюменская область">
              <a:extLst>
                <a:ext uri="{FF2B5EF4-FFF2-40B4-BE49-F238E27FC236}">
                  <a16:creationId xmlns:a16="http://schemas.microsoft.com/office/drawing/2014/main" xmlns="" id="{F5D9BA73-9F15-4138-9976-CB8E36C10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100" y="6404566"/>
              <a:ext cx="1219200" cy="1000714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Республика Удмуртия">
              <a:extLst>
                <a:ext uri="{FF2B5EF4-FFF2-40B4-BE49-F238E27FC236}">
                  <a16:creationId xmlns:a16="http://schemas.microsoft.com/office/drawing/2014/main" xmlns="" id="{A830EAE3-ABC3-4362-9565-597A81478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5947097"/>
              <a:ext cx="466725" cy="552775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Ульяновская область">
              <a:extLst>
                <a:ext uri="{FF2B5EF4-FFF2-40B4-BE49-F238E27FC236}">
                  <a16:creationId xmlns:a16="http://schemas.microsoft.com/office/drawing/2014/main" xmlns="" id="{FC4A1A7C-826E-4186-930F-0EB5E9BF9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225" y="6280669"/>
              <a:ext cx="571500" cy="438408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Хабаровский край">
              <a:extLst>
                <a:ext uri="{FF2B5EF4-FFF2-40B4-BE49-F238E27FC236}">
                  <a16:creationId xmlns:a16="http://schemas.microsoft.com/office/drawing/2014/main" xmlns="" id="{B552135B-8446-4413-AE65-8F0551082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8700" y="4145813"/>
              <a:ext cx="2143125" cy="3469140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ХМАО">
              <a:extLst>
                <a:ext uri="{FF2B5EF4-FFF2-40B4-BE49-F238E27FC236}">
                  <a16:creationId xmlns:a16="http://schemas.microsoft.com/office/drawing/2014/main" xmlns="" id="{AACE840D-610B-4300-82E9-92E79F288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5" y="5003567"/>
              <a:ext cx="2571750" cy="1820346"/>
            </a:xfrm>
            <a:custGeom>
              <a:avLst/>
              <a:gdLst/>
              <a:ahLst/>
              <a:cxnLst>
                <a:cxn ang="0">
                  <a:pos x="1906" y="2888"/>
                </a:cxn>
                <a:cxn ang="0">
                  <a:pos x="1687" y="2504"/>
                </a:cxn>
                <a:cxn ang="0">
                  <a:pos x="1308" y="2327"/>
                </a:cxn>
                <a:cxn ang="0">
                  <a:pos x="730" y="2631"/>
                </a:cxn>
                <a:cxn ang="0">
                  <a:pos x="546" y="2427"/>
                </a:cxn>
                <a:cxn ang="0">
                  <a:pos x="458" y="2282"/>
                </a:cxn>
                <a:cxn ang="0">
                  <a:pos x="372" y="1946"/>
                </a:cxn>
                <a:cxn ang="0">
                  <a:pos x="370" y="1733"/>
                </a:cxn>
                <a:cxn ang="0">
                  <a:pos x="304" y="1413"/>
                </a:cxn>
                <a:cxn ang="0">
                  <a:pos x="39" y="1122"/>
                </a:cxn>
                <a:cxn ang="0">
                  <a:pos x="328" y="443"/>
                </a:cxn>
                <a:cxn ang="0">
                  <a:pos x="456" y="195"/>
                </a:cxn>
                <a:cxn ang="0">
                  <a:pos x="724" y="82"/>
                </a:cxn>
                <a:cxn ang="0">
                  <a:pos x="914" y="101"/>
                </a:cxn>
                <a:cxn ang="0">
                  <a:pos x="815" y="384"/>
                </a:cxn>
                <a:cxn ang="0">
                  <a:pos x="928" y="538"/>
                </a:cxn>
                <a:cxn ang="0">
                  <a:pos x="1356" y="615"/>
                </a:cxn>
                <a:cxn ang="0">
                  <a:pos x="1512" y="835"/>
                </a:cxn>
                <a:cxn ang="0">
                  <a:pos x="1708" y="847"/>
                </a:cxn>
                <a:cxn ang="0">
                  <a:pos x="1903" y="875"/>
                </a:cxn>
                <a:cxn ang="0">
                  <a:pos x="2058" y="1235"/>
                </a:cxn>
                <a:cxn ang="0">
                  <a:pos x="2223" y="1360"/>
                </a:cxn>
                <a:cxn ang="0">
                  <a:pos x="2684" y="1557"/>
                </a:cxn>
                <a:cxn ang="0">
                  <a:pos x="2936" y="1704"/>
                </a:cxn>
                <a:cxn ang="0">
                  <a:pos x="3357" y="1824"/>
                </a:cxn>
                <a:cxn ang="0">
                  <a:pos x="3631" y="1773"/>
                </a:cxn>
                <a:cxn ang="0">
                  <a:pos x="3960" y="1928"/>
                </a:cxn>
                <a:cxn ang="0">
                  <a:pos x="4100" y="2053"/>
                </a:cxn>
                <a:cxn ang="0">
                  <a:pos x="4311" y="2355"/>
                </a:cxn>
                <a:cxn ang="0">
                  <a:pos x="3992" y="2480"/>
                </a:cxn>
                <a:cxn ang="0">
                  <a:pos x="3799" y="2523"/>
                </a:cxn>
                <a:cxn ang="0">
                  <a:pos x="3559" y="2538"/>
                </a:cxn>
                <a:cxn ang="0">
                  <a:pos x="3183" y="2456"/>
                </a:cxn>
                <a:cxn ang="0">
                  <a:pos x="2789" y="2397"/>
                </a:cxn>
                <a:cxn ang="0">
                  <a:pos x="2546" y="2816"/>
                </a:cxn>
                <a:cxn ang="0">
                  <a:pos x="2258" y="3055"/>
                </a:cxn>
              </a:cxnLst>
              <a:rect l="0" t="0" r="r" b="b"/>
              <a:pathLst>
                <a:path w="4316" h="3055">
                  <a:moveTo>
                    <a:pt x="2096" y="3003"/>
                  </a:moveTo>
                  <a:cubicBezTo>
                    <a:pt x="1954" y="2951"/>
                    <a:pt x="1906" y="2922"/>
                    <a:pt x="1906" y="2888"/>
                  </a:cubicBezTo>
                  <a:cubicBezTo>
                    <a:pt x="1906" y="2879"/>
                    <a:pt x="1856" y="2787"/>
                    <a:pt x="1796" y="2687"/>
                  </a:cubicBezTo>
                  <a:lnTo>
                    <a:pt x="1687" y="2504"/>
                  </a:lnTo>
                  <a:lnTo>
                    <a:pt x="1506" y="2400"/>
                  </a:lnTo>
                  <a:cubicBezTo>
                    <a:pt x="1340" y="2306"/>
                    <a:pt x="1324" y="2299"/>
                    <a:pt x="1308" y="2327"/>
                  </a:cubicBezTo>
                  <a:cubicBezTo>
                    <a:pt x="1231" y="2456"/>
                    <a:pt x="1128" y="2522"/>
                    <a:pt x="932" y="2568"/>
                  </a:cubicBezTo>
                  <a:cubicBezTo>
                    <a:pt x="847" y="2589"/>
                    <a:pt x="756" y="2618"/>
                    <a:pt x="730" y="2631"/>
                  </a:cubicBezTo>
                  <a:cubicBezTo>
                    <a:pt x="647" y="2674"/>
                    <a:pt x="615" y="2664"/>
                    <a:pt x="578" y="2584"/>
                  </a:cubicBezTo>
                  <a:cubicBezTo>
                    <a:pt x="559" y="2541"/>
                    <a:pt x="546" y="2480"/>
                    <a:pt x="546" y="2427"/>
                  </a:cubicBezTo>
                  <a:lnTo>
                    <a:pt x="546" y="2341"/>
                  </a:lnTo>
                  <a:lnTo>
                    <a:pt x="458" y="2282"/>
                  </a:lnTo>
                  <a:cubicBezTo>
                    <a:pt x="362" y="2218"/>
                    <a:pt x="359" y="2208"/>
                    <a:pt x="388" y="2085"/>
                  </a:cubicBezTo>
                  <a:cubicBezTo>
                    <a:pt x="404" y="2016"/>
                    <a:pt x="402" y="2000"/>
                    <a:pt x="372" y="1946"/>
                  </a:cubicBezTo>
                  <a:lnTo>
                    <a:pt x="336" y="1883"/>
                  </a:lnTo>
                  <a:lnTo>
                    <a:pt x="370" y="1733"/>
                  </a:lnTo>
                  <a:lnTo>
                    <a:pt x="405" y="1583"/>
                  </a:lnTo>
                  <a:lnTo>
                    <a:pt x="304" y="1413"/>
                  </a:lnTo>
                  <a:cubicBezTo>
                    <a:pt x="216" y="1263"/>
                    <a:pt x="196" y="1240"/>
                    <a:pt x="133" y="1211"/>
                  </a:cubicBezTo>
                  <a:cubicBezTo>
                    <a:pt x="80" y="1189"/>
                    <a:pt x="56" y="1167"/>
                    <a:pt x="39" y="1122"/>
                  </a:cubicBezTo>
                  <a:cubicBezTo>
                    <a:pt x="0" y="1031"/>
                    <a:pt x="8" y="967"/>
                    <a:pt x="87" y="768"/>
                  </a:cubicBezTo>
                  <a:cubicBezTo>
                    <a:pt x="162" y="579"/>
                    <a:pt x="178" y="557"/>
                    <a:pt x="328" y="443"/>
                  </a:cubicBezTo>
                  <a:cubicBezTo>
                    <a:pt x="378" y="405"/>
                    <a:pt x="386" y="389"/>
                    <a:pt x="386" y="335"/>
                  </a:cubicBezTo>
                  <a:cubicBezTo>
                    <a:pt x="386" y="280"/>
                    <a:pt x="397" y="258"/>
                    <a:pt x="456" y="195"/>
                  </a:cubicBezTo>
                  <a:cubicBezTo>
                    <a:pt x="524" y="125"/>
                    <a:pt x="530" y="122"/>
                    <a:pt x="567" y="143"/>
                  </a:cubicBezTo>
                  <a:cubicBezTo>
                    <a:pt x="605" y="162"/>
                    <a:pt x="615" y="159"/>
                    <a:pt x="724" y="82"/>
                  </a:cubicBezTo>
                  <a:cubicBezTo>
                    <a:pt x="788" y="37"/>
                    <a:pt x="856" y="0"/>
                    <a:pt x="877" y="0"/>
                  </a:cubicBezTo>
                  <a:cubicBezTo>
                    <a:pt x="912" y="0"/>
                    <a:pt x="914" y="7"/>
                    <a:pt x="914" y="101"/>
                  </a:cubicBezTo>
                  <a:cubicBezTo>
                    <a:pt x="914" y="184"/>
                    <a:pt x="904" y="219"/>
                    <a:pt x="864" y="293"/>
                  </a:cubicBezTo>
                  <a:lnTo>
                    <a:pt x="815" y="384"/>
                  </a:lnTo>
                  <a:lnTo>
                    <a:pt x="872" y="461"/>
                  </a:lnTo>
                  <a:lnTo>
                    <a:pt x="928" y="538"/>
                  </a:lnTo>
                  <a:lnTo>
                    <a:pt x="1101" y="559"/>
                  </a:lnTo>
                  <a:cubicBezTo>
                    <a:pt x="1208" y="571"/>
                    <a:pt x="1304" y="592"/>
                    <a:pt x="1356" y="615"/>
                  </a:cubicBezTo>
                  <a:cubicBezTo>
                    <a:pt x="1436" y="651"/>
                    <a:pt x="1437" y="653"/>
                    <a:pt x="1436" y="720"/>
                  </a:cubicBezTo>
                  <a:cubicBezTo>
                    <a:pt x="1434" y="787"/>
                    <a:pt x="1437" y="792"/>
                    <a:pt x="1512" y="835"/>
                  </a:cubicBezTo>
                  <a:lnTo>
                    <a:pt x="1591" y="882"/>
                  </a:lnTo>
                  <a:lnTo>
                    <a:pt x="1708" y="847"/>
                  </a:lnTo>
                  <a:lnTo>
                    <a:pt x="1826" y="811"/>
                  </a:lnTo>
                  <a:lnTo>
                    <a:pt x="1903" y="875"/>
                  </a:lnTo>
                  <a:cubicBezTo>
                    <a:pt x="1972" y="933"/>
                    <a:pt x="1980" y="946"/>
                    <a:pt x="1988" y="1026"/>
                  </a:cubicBezTo>
                  <a:cubicBezTo>
                    <a:pt x="1992" y="1080"/>
                    <a:pt x="2018" y="1157"/>
                    <a:pt x="2058" y="1235"/>
                  </a:cubicBezTo>
                  <a:lnTo>
                    <a:pt x="2120" y="1360"/>
                  </a:lnTo>
                  <a:lnTo>
                    <a:pt x="2223" y="1360"/>
                  </a:lnTo>
                  <a:cubicBezTo>
                    <a:pt x="2322" y="1360"/>
                    <a:pt x="2328" y="1362"/>
                    <a:pt x="2434" y="1447"/>
                  </a:cubicBezTo>
                  <a:cubicBezTo>
                    <a:pt x="2533" y="1525"/>
                    <a:pt x="2554" y="1535"/>
                    <a:pt x="2684" y="1557"/>
                  </a:cubicBezTo>
                  <a:lnTo>
                    <a:pt x="2824" y="1583"/>
                  </a:lnTo>
                  <a:lnTo>
                    <a:pt x="2936" y="1704"/>
                  </a:lnTo>
                  <a:lnTo>
                    <a:pt x="3048" y="1824"/>
                  </a:lnTo>
                  <a:lnTo>
                    <a:pt x="3357" y="1824"/>
                  </a:lnTo>
                  <a:lnTo>
                    <a:pt x="3540" y="1674"/>
                  </a:lnTo>
                  <a:lnTo>
                    <a:pt x="3631" y="1773"/>
                  </a:lnTo>
                  <a:cubicBezTo>
                    <a:pt x="3717" y="1866"/>
                    <a:pt x="3727" y="1872"/>
                    <a:pt x="3794" y="1872"/>
                  </a:cubicBezTo>
                  <a:cubicBezTo>
                    <a:pt x="3845" y="1872"/>
                    <a:pt x="3888" y="1887"/>
                    <a:pt x="3960" y="1928"/>
                  </a:cubicBezTo>
                  <a:cubicBezTo>
                    <a:pt x="4013" y="1960"/>
                    <a:pt x="4068" y="1992"/>
                    <a:pt x="4080" y="1999"/>
                  </a:cubicBezTo>
                  <a:cubicBezTo>
                    <a:pt x="4095" y="2007"/>
                    <a:pt x="4103" y="2027"/>
                    <a:pt x="4100" y="2053"/>
                  </a:cubicBezTo>
                  <a:cubicBezTo>
                    <a:pt x="4090" y="2131"/>
                    <a:pt x="4152" y="2235"/>
                    <a:pt x="4239" y="2290"/>
                  </a:cubicBezTo>
                  <a:cubicBezTo>
                    <a:pt x="4284" y="2317"/>
                    <a:pt x="4316" y="2347"/>
                    <a:pt x="4311" y="2355"/>
                  </a:cubicBezTo>
                  <a:cubicBezTo>
                    <a:pt x="4292" y="2384"/>
                    <a:pt x="4082" y="2512"/>
                    <a:pt x="4052" y="2512"/>
                  </a:cubicBezTo>
                  <a:cubicBezTo>
                    <a:pt x="4036" y="2512"/>
                    <a:pt x="4008" y="2498"/>
                    <a:pt x="3992" y="2480"/>
                  </a:cubicBezTo>
                  <a:cubicBezTo>
                    <a:pt x="3976" y="2463"/>
                    <a:pt x="3954" y="2448"/>
                    <a:pt x="3943" y="2448"/>
                  </a:cubicBezTo>
                  <a:cubicBezTo>
                    <a:pt x="3932" y="2448"/>
                    <a:pt x="3866" y="2482"/>
                    <a:pt x="3799" y="2523"/>
                  </a:cubicBezTo>
                  <a:lnTo>
                    <a:pt x="3677" y="2599"/>
                  </a:lnTo>
                  <a:lnTo>
                    <a:pt x="3559" y="2538"/>
                  </a:lnTo>
                  <a:cubicBezTo>
                    <a:pt x="3442" y="2477"/>
                    <a:pt x="3437" y="2477"/>
                    <a:pt x="3320" y="2487"/>
                  </a:cubicBezTo>
                  <a:cubicBezTo>
                    <a:pt x="3202" y="2498"/>
                    <a:pt x="3200" y="2498"/>
                    <a:pt x="3183" y="2456"/>
                  </a:cubicBezTo>
                  <a:cubicBezTo>
                    <a:pt x="3172" y="2434"/>
                    <a:pt x="3148" y="2411"/>
                    <a:pt x="3130" y="2408"/>
                  </a:cubicBezTo>
                  <a:cubicBezTo>
                    <a:pt x="3063" y="2395"/>
                    <a:pt x="2805" y="2386"/>
                    <a:pt x="2789" y="2397"/>
                  </a:cubicBezTo>
                  <a:cubicBezTo>
                    <a:pt x="2780" y="2403"/>
                    <a:pt x="2743" y="2485"/>
                    <a:pt x="2708" y="2578"/>
                  </a:cubicBezTo>
                  <a:cubicBezTo>
                    <a:pt x="2618" y="2816"/>
                    <a:pt x="2618" y="2816"/>
                    <a:pt x="2546" y="2816"/>
                  </a:cubicBezTo>
                  <a:cubicBezTo>
                    <a:pt x="2488" y="2816"/>
                    <a:pt x="2477" y="2824"/>
                    <a:pt x="2384" y="2935"/>
                  </a:cubicBezTo>
                  <a:cubicBezTo>
                    <a:pt x="2328" y="3002"/>
                    <a:pt x="2271" y="3055"/>
                    <a:pt x="2258" y="3055"/>
                  </a:cubicBezTo>
                  <a:cubicBezTo>
                    <a:pt x="2245" y="3055"/>
                    <a:pt x="2172" y="3031"/>
                    <a:pt x="2096" y="3003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Чеченская республика">
              <a:extLst>
                <a:ext uri="{FF2B5EF4-FFF2-40B4-BE49-F238E27FC236}">
                  <a16:creationId xmlns:a16="http://schemas.microsoft.com/office/drawing/2014/main" xmlns="" id="{0D508AAF-C1D5-4683-B8D6-FF1028C80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75" y="8120075"/>
              <a:ext cx="304800" cy="219204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Республика Чувашия">
              <a:extLst>
                <a:ext uri="{FF2B5EF4-FFF2-40B4-BE49-F238E27FC236}">
                  <a16:creationId xmlns:a16="http://schemas.microsoft.com/office/drawing/2014/main" xmlns="" id="{74115AA5-CE60-421A-AEA0-A73F2B0B6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0" y="6004281"/>
              <a:ext cx="285750" cy="295449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Чукотский автономный округ">
              <a:extLst>
                <a:ext uri="{FF2B5EF4-FFF2-40B4-BE49-F238E27FC236}">
                  <a16:creationId xmlns:a16="http://schemas.microsoft.com/office/drawing/2014/main" xmlns="" id="{68CED0D0-85A3-4F42-847D-588564567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6350" y="0"/>
              <a:ext cx="2066925" cy="2630447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Ямало-Ненецкий автономный округ">
              <a:extLst>
                <a:ext uri="{FF2B5EF4-FFF2-40B4-BE49-F238E27FC236}">
                  <a16:creationId xmlns:a16="http://schemas.microsoft.com/office/drawing/2014/main" xmlns="" id="{75C30CDE-C7AB-4D84-A87B-9A4EB2237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675" y="3688344"/>
              <a:ext cx="2105025" cy="2497019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Ярославская область">
              <a:extLst>
                <a:ext uri="{FF2B5EF4-FFF2-40B4-BE49-F238E27FC236}">
                  <a16:creationId xmlns:a16="http://schemas.microsoft.com/office/drawing/2014/main" xmlns="" id="{9ACB2C74-14DE-4561-91AD-768E63080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525" y="4936853"/>
              <a:ext cx="409575" cy="419347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solidFill>
              <a:srgbClr val="DCE6F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Республика Крым">
              <a:extLst>
                <a:ext uri="{FF2B5EF4-FFF2-40B4-BE49-F238E27FC236}">
                  <a16:creationId xmlns:a16="http://schemas.microsoft.com/office/drawing/2014/main" xmlns="" id="{0D61193E-7308-4DAA-95B0-7B2CA92BF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394450"/>
              <a:ext cx="428625" cy="590550"/>
            </a:xfrm>
            <a:custGeom>
              <a:avLst/>
              <a:gdLst>
                <a:gd name="T0" fmla="*/ 19 w 91"/>
                <a:gd name="T1" fmla="*/ 0 h 123"/>
                <a:gd name="T2" fmla="*/ 58 w 91"/>
                <a:gd name="T3" fmla="*/ 27 h 123"/>
                <a:gd name="T4" fmla="*/ 68 w 91"/>
                <a:gd name="T5" fmla="*/ 20 h 123"/>
                <a:gd name="T6" fmla="*/ 79 w 91"/>
                <a:gd name="T7" fmla="*/ 30 h 123"/>
                <a:gd name="T8" fmla="*/ 64 w 91"/>
                <a:gd name="T9" fmla="*/ 74 h 123"/>
                <a:gd name="T10" fmla="*/ 91 w 91"/>
                <a:gd name="T11" fmla="*/ 110 h 123"/>
                <a:gd name="T12" fmla="*/ 78 w 91"/>
                <a:gd name="T13" fmla="*/ 123 h 123"/>
                <a:gd name="T14" fmla="*/ 59 w 91"/>
                <a:gd name="T15" fmla="*/ 112 h 123"/>
                <a:gd name="T16" fmla="*/ 30 w 91"/>
                <a:gd name="T17" fmla="*/ 76 h 123"/>
                <a:gd name="T18" fmla="*/ 4 w 91"/>
                <a:gd name="T19" fmla="*/ 77 h 123"/>
                <a:gd name="T20" fmla="*/ 0 w 91"/>
                <a:gd name="T21" fmla="*/ 56 h 123"/>
                <a:gd name="T22" fmla="*/ 15 w 91"/>
                <a:gd name="T23" fmla="*/ 40 h 123"/>
                <a:gd name="T24" fmla="*/ 13 w 91"/>
                <a:gd name="T25" fmla="*/ 8 h 123"/>
                <a:gd name="T26" fmla="*/ 19 w 91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23">
                  <a:moveTo>
                    <a:pt x="19" y="0"/>
                  </a:moveTo>
                  <a:lnTo>
                    <a:pt x="58" y="27"/>
                  </a:lnTo>
                  <a:lnTo>
                    <a:pt x="68" y="20"/>
                  </a:lnTo>
                  <a:lnTo>
                    <a:pt x="79" y="30"/>
                  </a:lnTo>
                  <a:lnTo>
                    <a:pt x="64" y="74"/>
                  </a:lnTo>
                  <a:lnTo>
                    <a:pt x="91" y="110"/>
                  </a:lnTo>
                  <a:lnTo>
                    <a:pt x="78" y="123"/>
                  </a:lnTo>
                  <a:lnTo>
                    <a:pt x="59" y="112"/>
                  </a:lnTo>
                  <a:lnTo>
                    <a:pt x="30" y="76"/>
                  </a:lnTo>
                  <a:lnTo>
                    <a:pt x="4" y="77"/>
                  </a:lnTo>
                  <a:lnTo>
                    <a:pt x="0" y="56"/>
                  </a:lnTo>
                  <a:lnTo>
                    <a:pt x="15" y="40"/>
                  </a:lnTo>
                  <a:lnTo>
                    <a:pt x="13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CE6F1"/>
            </a:solidFill>
            <a:ln>
              <a:noFill/>
              <a:headEnd/>
              <a:tailEnd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defTabSz="457200"/>
              <a:endParaRPr lang="ru-RU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8EE742-713A-4962-ABC0-BB05910B5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57" y="25174"/>
            <a:ext cx="11788843" cy="851998"/>
          </a:xfrm>
        </p:spPr>
        <p:txBody>
          <a:bodyPr>
            <a:noAutofit/>
          </a:bodyPr>
          <a:lstStyle/>
          <a:p>
            <a:r>
              <a:rPr lang="ru-RU" sz="2000" dirty="0"/>
              <a:t>Структура отгрузок </a:t>
            </a:r>
            <a:r>
              <a:rPr lang="ru-RU" sz="2000" dirty="0" smtClean="0"/>
              <a:t>химических </a:t>
            </a:r>
            <a:r>
              <a:rPr lang="ru-RU" sz="2000" dirty="0"/>
              <a:t>веществ и </a:t>
            </a:r>
            <a:r>
              <a:rPr lang="ru-RU" sz="2000" dirty="0" smtClean="0"/>
              <a:t>продуктов (ОКВЭД 20)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по субъектам основных федеральных округов </a:t>
            </a:r>
            <a:r>
              <a:rPr lang="ru-RU" sz="2000" dirty="0" smtClean="0"/>
              <a:t>за </a:t>
            </a:r>
            <a:r>
              <a:rPr lang="ru-RU" sz="2000" spc="-60" dirty="0" smtClean="0"/>
              <a:t>январь–август </a:t>
            </a:r>
            <a:r>
              <a:rPr lang="ru-RU" sz="2000" dirty="0" smtClean="0"/>
              <a:t>2022 </a:t>
            </a:r>
            <a:r>
              <a:rPr lang="ru-RU" sz="2000" dirty="0"/>
              <a:t>г., % *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CA818D6-D1E1-452C-8E36-1DD65BD0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94FD6594-3966-4816-B761-C76B78EDC1DC}" type="slidenum">
              <a:rPr lang="ru-RU">
                <a:solidFill>
                  <a:prstClr val="white"/>
                </a:solidFill>
                <a:latin typeface="Calibri" panose="020F0502020204030204"/>
              </a:rPr>
              <a:pPr defTabSz="457200"/>
              <a:t>9</a:t>
            </a:fld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96" name="Диаграмма 95">
            <a:extLst>
              <a:ext uri="{FF2B5EF4-FFF2-40B4-BE49-F238E27FC236}">
                <a16:creationId xmlns:a16="http://schemas.microsoft.com/office/drawing/2014/main" xmlns="" xmlns:lc="http://schemas.openxmlformats.org/drawingml/2006/lockedCanvas" id="{8B44AEE4-158F-495A-A13A-197EEE1B7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070248"/>
              </p:ext>
            </p:extLst>
          </p:nvPr>
        </p:nvGraphicFramePr>
        <p:xfrm>
          <a:off x="403157" y="699101"/>
          <a:ext cx="4819650" cy="29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7" name="Диаграмма 96">
            <a:extLst>
              <a:ext uri="{FF2B5EF4-FFF2-40B4-BE49-F238E27FC236}">
                <a16:creationId xmlns:a16="http://schemas.microsoft.com/office/drawing/2014/main" xmlns="" xmlns:lc="http://schemas.openxmlformats.org/drawingml/2006/lockedCanvas" id="{8B44AEE4-158F-495A-A13A-197EEE1B7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301894"/>
              </p:ext>
            </p:extLst>
          </p:nvPr>
        </p:nvGraphicFramePr>
        <p:xfrm>
          <a:off x="830445" y="3704381"/>
          <a:ext cx="4819650" cy="29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8" name="Диаграмма 97">
            <a:extLst>
              <a:ext uri="{FF2B5EF4-FFF2-40B4-BE49-F238E27FC236}">
                <a16:creationId xmlns:a16="http://schemas.microsoft.com/office/drawing/2014/main" xmlns="" xmlns:lc="http://schemas.openxmlformats.org/drawingml/2006/lockedCanvas" id="{8B44AEE4-158F-495A-A13A-197EEE1B7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232403"/>
              </p:ext>
            </p:extLst>
          </p:nvPr>
        </p:nvGraphicFramePr>
        <p:xfrm>
          <a:off x="5922590" y="818146"/>
          <a:ext cx="4819650" cy="29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9" name="Диаграмма 98">
            <a:extLst>
              <a:ext uri="{FF2B5EF4-FFF2-40B4-BE49-F238E27FC236}">
                <a16:creationId xmlns:a16="http://schemas.microsoft.com/office/drawing/2014/main" xmlns="" xmlns:lc="http://schemas.openxmlformats.org/drawingml/2006/lockedCanvas" id="{8B44AEE4-158F-495A-A13A-197EEE1B7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386544"/>
              </p:ext>
            </p:extLst>
          </p:nvPr>
        </p:nvGraphicFramePr>
        <p:xfrm>
          <a:off x="6165686" y="3686341"/>
          <a:ext cx="4819650" cy="29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5" name="TextBox 94"/>
          <p:cNvSpPr txBox="1"/>
          <p:nvPr/>
        </p:nvSpPr>
        <p:spPr>
          <a:xfrm>
            <a:off x="8582264" y="6295335"/>
            <a:ext cx="481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</a:t>
            </a:r>
            <a:r>
              <a:rPr lang="ru-RU" sz="1200" i="1" dirty="0" smtClean="0"/>
              <a:t>По крупным, средним и малым предприятиям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74000307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1873</TotalTime>
  <Words>2393</Words>
  <Application>Microsoft Office PowerPoint</Application>
  <PresentationFormat>Широкоэкранный</PresentationFormat>
  <Paragraphs>864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Impact</vt:lpstr>
      <vt:lpstr>Times New Roman</vt:lpstr>
      <vt:lpstr>Webdings</vt:lpstr>
      <vt:lpstr>Wingdings</vt:lpstr>
      <vt:lpstr>Wingdings 2</vt:lpstr>
      <vt:lpstr>1_Тема Office</vt:lpstr>
      <vt:lpstr>Региональное развитие химического комплекса России: новые вызовы, новые проекты, новые решения</vt:lpstr>
      <vt:lpstr>Результаты работы химического комплекса 2021-2022 гг.</vt:lpstr>
      <vt:lpstr>Внешняя торговля России продукцией химического комплекса     за январь–август 2021-2022 г.      </vt:lpstr>
      <vt:lpstr>Объемы отгруженной продукции химического комплекса по федеральным округам за январь–август 2021-2022 гг., млрд руб.*</vt:lpstr>
      <vt:lpstr>Структура отгруженной продукции по федеральным округам за январь–август 2022 г., % *</vt:lpstr>
      <vt:lpstr>Производство основных видов химической продукции по федеральным округам за январь–август 2022 г.</vt:lpstr>
      <vt:lpstr>Производство основных видов химической продукции по федеральным округам за январь–август 2022 г.</vt:lpstr>
      <vt:lpstr>Товарная структура производства продукции химического комплекса по федеральным округам за январь–август 2022 г., % *</vt:lpstr>
      <vt:lpstr>Структура отгрузок химических веществ и продуктов (ОКВЭД 20)  по субъектам основных федеральных округов за январь–август 2022 г., % *</vt:lpstr>
      <vt:lpstr>Структура отгрузок резиновых и пластмассовых изделий (ОКВЭД 22) по субъектам основных федеральных округов за январь–август 2022 г., % *</vt:lpstr>
      <vt:lpstr>Основные инвестиционные проекты 2021-2022 гг.</vt:lpstr>
      <vt:lpstr>Основные инвестиционные проекты 2023-2024 гг.</vt:lpstr>
      <vt:lpstr>Выводы</vt:lpstr>
      <vt:lpstr>  Вызовы     Решения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ХИМИЧЕСКАЯ ПРОМЫШЛЕННОСТЬ В РЕГИОНАХ РОССИИ</dc:title>
  <dc:creator>НИИТЭХИМ НИИТЭХИМ</dc:creator>
  <cp:lastModifiedBy>user</cp:lastModifiedBy>
  <cp:revision>111</cp:revision>
  <cp:lastPrinted>2022-10-28T13:09:44Z</cp:lastPrinted>
  <dcterms:created xsi:type="dcterms:W3CDTF">2022-10-25T05:48:24Z</dcterms:created>
  <dcterms:modified xsi:type="dcterms:W3CDTF">2022-10-31T06:34:32Z</dcterms:modified>
</cp:coreProperties>
</file>