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4" r:id="rId14"/>
    <p:sldId id="275" r:id="rId15"/>
    <p:sldId id="270" r:id="rId16"/>
    <p:sldId id="271" r:id="rId17"/>
    <p:sldId id="277" r:id="rId18"/>
    <p:sldId id="272" r:id="rId19"/>
    <p:sldId id="278" r:id="rId20"/>
    <p:sldId id="281" r:id="rId21"/>
    <p:sldId id="279" r:id="rId22"/>
    <p:sldId id="280" r:id="rId23"/>
    <p:sldId id="283" r:id="rId24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 autoAdjust="0"/>
    <p:restoredTop sz="94660"/>
  </p:normalViewPr>
  <p:slideViewPr>
    <p:cSldViewPr>
      <p:cViewPr>
        <p:scale>
          <a:sx n="78" d="100"/>
          <a:sy n="78" d="100"/>
        </p:scale>
        <p:origin x="-133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C6D47-1AD1-4FB1-AB65-17E0E7B4D019}" type="datetimeFigureOut">
              <a:rPr lang="ru-RU" smtClean="0"/>
              <a:t>22.05.2013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C061-25C0-409F-8B77-8D2F74D1F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1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38DCA-6382-494D-834A-CDADB212D6D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4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71331" y="9562007"/>
            <a:ext cx="541970" cy="1854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C6AAAD-655E-4A54-8932-D828D95B977D}" type="slidenum">
              <a:rPr lang="ru-RU">
                <a:solidFill>
                  <a:srgbClr val="000000"/>
                </a:solidFill>
              </a:rPr>
              <a:pPr eaLnBrk="1" hangingPunct="1"/>
              <a:t>11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67F370A-3F47-47D4-B0D7-6913B4D49744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6C6ED5-B694-4335-B983-94322E03DF61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1" name="doc id"/>
          <p:cNvSpPr txBox="1">
            <a:spLocks noGrp="1" noChangeArrowheads="1"/>
          </p:cNvSpPr>
          <p:nvPr/>
        </p:nvSpPr>
        <p:spPr bwMode="auto">
          <a:xfrm>
            <a:off x="1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MOS-GAS027-20090305-SD1wm-r</a:t>
            </a:r>
          </a:p>
        </p:txBody>
      </p:sp>
      <p:sp>
        <p:nvSpPr>
          <p:cNvPr id="29702" name="pg num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14872E-9468-4837-85FF-F8D098D37FE9}" type="slidenum">
              <a:rPr lang="en-US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gray">
          <a:xfrm>
            <a:off x="5923527" y="9547407"/>
            <a:ext cx="5435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31FF6F3-2A23-4E70-BB89-D2932BD3805C}" type="slidenum">
              <a:rPr lang="en-US" sz="13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3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9650" y="1282700"/>
            <a:ext cx="11323638" cy="8494713"/>
          </a:xfrm>
        </p:spPr>
      </p:sp>
      <p:sp>
        <p:nvSpPr>
          <p:cNvPr id="29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65" y="369308"/>
            <a:ext cx="5801141" cy="2238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71331" y="9562007"/>
            <a:ext cx="541970" cy="1854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C6AAAD-655E-4A54-8932-D828D95B977D}" type="slidenum">
              <a:rPr 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67F370A-3F47-47D4-B0D7-6913B4D49744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6C6ED5-B694-4335-B983-94322E03DF61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1" name="doc id"/>
          <p:cNvSpPr txBox="1">
            <a:spLocks noGrp="1" noChangeArrowheads="1"/>
          </p:cNvSpPr>
          <p:nvPr/>
        </p:nvSpPr>
        <p:spPr bwMode="auto">
          <a:xfrm>
            <a:off x="1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MOS-GAS027-20090305-SD1wm-r</a:t>
            </a:r>
          </a:p>
        </p:txBody>
      </p:sp>
      <p:sp>
        <p:nvSpPr>
          <p:cNvPr id="29702" name="pg num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14872E-9468-4837-85FF-F8D098D37FE9}" type="slidenum">
              <a:rPr lang="en-US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gray">
          <a:xfrm>
            <a:off x="5923527" y="9547407"/>
            <a:ext cx="5435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31FF6F3-2A23-4E70-BB89-D2932BD3805C}" type="slidenum">
              <a:rPr lang="en-US" sz="13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3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9650" y="1282700"/>
            <a:ext cx="11323638" cy="8494713"/>
          </a:xfrm>
        </p:spPr>
      </p:sp>
      <p:sp>
        <p:nvSpPr>
          <p:cNvPr id="29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65" y="369308"/>
            <a:ext cx="5801141" cy="2238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71331" y="9562007"/>
            <a:ext cx="541970" cy="1854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C6AAAD-655E-4A54-8932-D828D95B977D}" type="slidenum">
              <a:rPr lang="ru-RU">
                <a:solidFill>
                  <a:srgbClr val="000000"/>
                </a:solidFill>
              </a:rPr>
              <a:pPr eaLnBrk="1" hangingPunct="1"/>
              <a:t>13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67F370A-3F47-47D4-B0D7-6913B4D49744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6C6ED5-B694-4335-B983-94322E03DF61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1" name="doc id"/>
          <p:cNvSpPr txBox="1">
            <a:spLocks noGrp="1" noChangeArrowheads="1"/>
          </p:cNvSpPr>
          <p:nvPr/>
        </p:nvSpPr>
        <p:spPr bwMode="auto">
          <a:xfrm>
            <a:off x="1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MOS-GAS027-20090305-SD1wm-r</a:t>
            </a:r>
          </a:p>
        </p:txBody>
      </p:sp>
      <p:sp>
        <p:nvSpPr>
          <p:cNvPr id="29702" name="pg num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14872E-9468-4837-85FF-F8D098D37FE9}" type="slidenum">
              <a:rPr lang="en-US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gray">
          <a:xfrm>
            <a:off x="5923527" y="9547407"/>
            <a:ext cx="5435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31FF6F3-2A23-4E70-BB89-D2932BD3805C}" type="slidenum">
              <a:rPr lang="en-US" sz="13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3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9650" y="1282700"/>
            <a:ext cx="11323638" cy="8494713"/>
          </a:xfrm>
        </p:spPr>
      </p:sp>
      <p:sp>
        <p:nvSpPr>
          <p:cNvPr id="29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65" y="369308"/>
            <a:ext cx="5801141" cy="2238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0464A-8919-45E6-8292-D2F5906E2882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232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71331" y="9562007"/>
            <a:ext cx="541970" cy="1854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C6AAAD-655E-4A54-8932-D828D95B977D}" type="slidenum">
              <a:rPr lang="ru-RU">
                <a:solidFill>
                  <a:srgbClr val="000000"/>
                </a:solidFill>
              </a:rPr>
              <a:pPr eaLnBrk="1" hangingPunct="1"/>
              <a:t>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67F370A-3F47-47D4-B0D7-6913B4D49744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6C6ED5-B694-4335-B983-94322E03DF61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1" name="doc id"/>
          <p:cNvSpPr txBox="1">
            <a:spLocks noGrp="1" noChangeArrowheads="1"/>
          </p:cNvSpPr>
          <p:nvPr/>
        </p:nvSpPr>
        <p:spPr bwMode="auto">
          <a:xfrm>
            <a:off x="1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MOS-GAS027-20090305-SD1wm-r</a:t>
            </a:r>
          </a:p>
        </p:txBody>
      </p:sp>
      <p:sp>
        <p:nvSpPr>
          <p:cNvPr id="29702" name="pg num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14872E-9468-4837-85FF-F8D098D37FE9}" type="slidenum">
              <a:rPr lang="en-US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gray">
          <a:xfrm>
            <a:off x="5923527" y="9547407"/>
            <a:ext cx="5435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31FF6F3-2A23-4E70-BB89-D2932BD3805C}" type="slidenum">
              <a:rPr lang="en-US" sz="13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3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9650" y="1282700"/>
            <a:ext cx="11323638" cy="8494713"/>
          </a:xfrm>
        </p:spPr>
      </p:sp>
      <p:sp>
        <p:nvSpPr>
          <p:cNvPr id="29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65" y="369308"/>
            <a:ext cx="5801141" cy="2238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71331" y="9562007"/>
            <a:ext cx="541970" cy="1854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C6AAAD-655E-4A54-8932-D828D95B977D}" type="slidenum">
              <a:rPr lang="ru-RU">
                <a:solidFill>
                  <a:srgbClr val="000000"/>
                </a:solidFill>
              </a:rPr>
              <a:pPr eaLnBrk="1" hangingPunct="1"/>
              <a:t>18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67F370A-3F47-47D4-B0D7-6913B4D49744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6C6ED5-B694-4335-B983-94322E03DF61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1" name="doc id"/>
          <p:cNvSpPr txBox="1">
            <a:spLocks noGrp="1" noChangeArrowheads="1"/>
          </p:cNvSpPr>
          <p:nvPr/>
        </p:nvSpPr>
        <p:spPr bwMode="auto">
          <a:xfrm>
            <a:off x="1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MOS-GAS027-20090305-SD1wm-r</a:t>
            </a:r>
          </a:p>
        </p:txBody>
      </p:sp>
      <p:sp>
        <p:nvSpPr>
          <p:cNvPr id="29702" name="pg num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14872E-9468-4837-85FF-F8D098D37FE9}" type="slidenum">
              <a:rPr lang="en-US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gray">
          <a:xfrm>
            <a:off x="5923527" y="9547407"/>
            <a:ext cx="5435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31FF6F3-2A23-4E70-BB89-D2932BD3805C}" type="slidenum">
              <a:rPr lang="en-US" sz="13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3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9650" y="1282700"/>
            <a:ext cx="11323638" cy="8494713"/>
          </a:xfrm>
        </p:spPr>
      </p:sp>
      <p:sp>
        <p:nvSpPr>
          <p:cNvPr id="29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65" y="369308"/>
            <a:ext cx="5801141" cy="2238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71331" y="9562008"/>
            <a:ext cx="541970" cy="1854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C6AAAD-655E-4A54-8932-D828D95B977D}" type="slidenum">
              <a:rPr lang="ru-RU">
                <a:solidFill>
                  <a:srgbClr val="000000"/>
                </a:solidFill>
              </a:rPr>
              <a:pPr eaLnBrk="1" hangingPunct="1"/>
              <a:t>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4189" y="9445301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67F370A-3F47-47D4-B0D7-6913B4D49744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54189" y="9445301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6C6ED5-B694-4335-B983-94322E03DF61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1" name="doc id"/>
          <p:cNvSpPr txBox="1">
            <a:spLocks noGrp="1" noChangeArrowheads="1"/>
          </p:cNvSpPr>
          <p:nvPr/>
        </p:nvSpPr>
        <p:spPr bwMode="auto">
          <a:xfrm>
            <a:off x="1" y="9445301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cs typeface="Arial" pitchFamily="34" charset="0"/>
              </a:rPr>
              <a:t>MOS-GAS027-20090305-SD1wm-r</a:t>
            </a:r>
          </a:p>
        </p:txBody>
      </p:sp>
      <p:sp>
        <p:nvSpPr>
          <p:cNvPr id="29702" name="pg num"/>
          <p:cNvSpPr txBox="1">
            <a:spLocks noGrp="1" noChangeArrowheads="1"/>
          </p:cNvSpPr>
          <p:nvPr/>
        </p:nvSpPr>
        <p:spPr bwMode="auto">
          <a:xfrm>
            <a:off x="3854189" y="9445301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14872E-9468-4837-85FF-F8D098D37FE9}" type="slidenum">
              <a:rPr lang="en-US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gray">
          <a:xfrm>
            <a:off x="5923531" y="9547409"/>
            <a:ext cx="5435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31FF6F3-2A23-4E70-BB89-D2932BD3805C}" type="slidenum">
              <a:rPr lang="en-US" sz="13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3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9650" y="1282700"/>
            <a:ext cx="11322050" cy="8491538"/>
          </a:xfrm>
        </p:spPr>
      </p:sp>
      <p:sp>
        <p:nvSpPr>
          <p:cNvPr id="29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69" y="369309"/>
            <a:ext cx="5801141" cy="2238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71331" y="9562007"/>
            <a:ext cx="541970" cy="1854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C6AAAD-655E-4A54-8932-D828D95B977D}" type="slidenum">
              <a:rPr 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67F370A-3F47-47D4-B0D7-6913B4D49744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6C6ED5-B694-4335-B983-94322E03DF61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1" name="doc id"/>
          <p:cNvSpPr txBox="1">
            <a:spLocks noGrp="1" noChangeArrowheads="1"/>
          </p:cNvSpPr>
          <p:nvPr/>
        </p:nvSpPr>
        <p:spPr bwMode="auto">
          <a:xfrm>
            <a:off x="1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MOS-GAS027-20090305-SD1wm-r</a:t>
            </a:r>
          </a:p>
        </p:txBody>
      </p:sp>
      <p:sp>
        <p:nvSpPr>
          <p:cNvPr id="29702" name="pg num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14872E-9468-4837-85FF-F8D098D37FE9}" type="slidenum">
              <a:rPr lang="en-US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gray">
          <a:xfrm>
            <a:off x="5923527" y="9547407"/>
            <a:ext cx="5435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31FF6F3-2A23-4E70-BB89-D2932BD3805C}" type="slidenum">
              <a:rPr lang="en-US" sz="13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3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9650" y="1282700"/>
            <a:ext cx="11323638" cy="8494713"/>
          </a:xfrm>
        </p:spPr>
      </p:sp>
      <p:sp>
        <p:nvSpPr>
          <p:cNvPr id="29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65" y="369308"/>
            <a:ext cx="5801141" cy="2238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0464A-8919-45E6-8292-D2F5906E288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232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71331" y="9562007"/>
            <a:ext cx="541970" cy="1854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C6AAAD-655E-4A54-8932-D828D95B977D}" type="slidenum">
              <a:rPr 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67F370A-3F47-47D4-B0D7-6913B4D49744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6C6ED5-B694-4335-B983-94322E03DF61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1" name="doc id"/>
          <p:cNvSpPr txBox="1">
            <a:spLocks noGrp="1" noChangeArrowheads="1"/>
          </p:cNvSpPr>
          <p:nvPr/>
        </p:nvSpPr>
        <p:spPr bwMode="auto">
          <a:xfrm>
            <a:off x="1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MOS-GAS027-20090305-SD1wm-r</a:t>
            </a:r>
          </a:p>
        </p:txBody>
      </p:sp>
      <p:sp>
        <p:nvSpPr>
          <p:cNvPr id="29702" name="pg num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14872E-9468-4837-85FF-F8D098D37FE9}" type="slidenum">
              <a:rPr lang="en-US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gray">
          <a:xfrm>
            <a:off x="5923527" y="9547407"/>
            <a:ext cx="5435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31FF6F3-2A23-4E70-BB89-D2932BD3805C}" type="slidenum">
              <a:rPr lang="en-US" sz="13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3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9650" y="1282700"/>
            <a:ext cx="11323638" cy="8494713"/>
          </a:xfrm>
        </p:spPr>
      </p:sp>
      <p:sp>
        <p:nvSpPr>
          <p:cNvPr id="29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65" y="369308"/>
            <a:ext cx="5801141" cy="2238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 txBox="1">
            <a:spLocks noGrp="1" noChangeArrowheads="1"/>
          </p:cNvSpPr>
          <p:nvPr/>
        </p:nvSpPr>
        <p:spPr bwMode="auto">
          <a:xfrm>
            <a:off x="3856041" y="9443800"/>
            <a:ext cx="2943225" cy="49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62" tIns="45883" rIns="91762" bIns="45883" anchor="b"/>
          <a:lstStyle/>
          <a:p>
            <a:pPr algn="r" defTabSz="445571">
              <a:buSzPct val="45000"/>
              <a:tabLst>
                <a:tab pos="715757" algn="l"/>
                <a:tab pos="1428352" algn="l"/>
                <a:tab pos="2150429" algn="l"/>
                <a:tab pos="2867765" algn="l"/>
              </a:tabLst>
            </a:pPr>
            <a:fld id="{116E4131-C7E1-44C9-A992-039A516CBC45}" type="slidenum">
              <a:rPr lang="ru-RU" sz="1200" b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5571">
                <a:buSzPct val="45000"/>
                <a:tabLst>
                  <a:tab pos="715757" algn="l"/>
                  <a:tab pos="1428352" algn="l"/>
                  <a:tab pos="2150429" algn="l"/>
                  <a:tab pos="2867765" algn="l"/>
                </a:tabLst>
              </a:pPr>
              <a:t>6</a:t>
            </a:fld>
            <a:endParaRPr lang="ru-RU" sz="1200" b="1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8019831" y="38895"/>
            <a:ext cx="150041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445571">
              <a:tabLst>
                <a:tab pos="0" algn="l"/>
                <a:tab pos="443991" algn="l"/>
                <a:tab pos="886399" algn="l"/>
                <a:tab pos="1333550" algn="l"/>
                <a:tab pos="1774380" algn="l"/>
                <a:tab pos="2216791" algn="l"/>
                <a:tab pos="2660780" algn="l"/>
                <a:tab pos="3112671" algn="l"/>
                <a:tab pos="3556661" algn="l"/>
                <a:tab pos="3999071" algn="l"/>
                <a:tab pos="4447801" algn="l"/>
                <a:tab pos="4891790" algn="l"/>
                <a:tab pos="5331040" algn="l"/>
                <a:tab pos="5775031" algn="l"/>
                <a:tab pos="6219020" algn="l"/>
                <a:tab pos="6661430" algn="l"/>
                <a:tab pos="7110160" algn="l"/>
                <a:tab pos="7552570" algn="l"/>
                <a:tab pos="8006041" algn="l"/>
                <a:tab pos="8445291" algn="l"/>
                <a:tab pos="8889281" algn="l"/>
              </a:tabLst>
            </a:pPr>
            <a:r>
              <a:rPr lang="en-US" sz="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MOS-GAS024-20081118-EY1wm-r_c</a:t>
            </a: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8732841" y="6435701"/>
            <a:ext cx="78263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445571">
              <a:tabLst>
                <a:tab pos="0" algn="l"/>
                <a:tab pos="443991" algn="l"/>
                <a:tab pos="886399" algn="l"/>
                <a:tab pos="1333550" algn="l"/>
                <a:tab pos="1774380" algn="l"/>
                <a:tab pos="2216791" algn="l"/>
                <a:tab pos="2660780" algn="l"/>
                <a:tab pos="3112671" algn="l"/>
                <a:tab pos="3556661" algn="l"/>
                <a:tab pos="3999071" algn="l"/>
                <a:tab pos="4447801" algn="l"/>
                <a:tab pos="4891790" algn="l"/>
                <a:tab pos="5331040" algn="l"/>
                <a:tab pos="5775031" algn="l"/>
                <a:tab pos="6219020" algn="l"/>
                <a:tab pos="6661430" algn="l"/>
                <a:tab pos="7110160" algn="l"/>
                <a:tab pos="7552570" algn="l"/>
                <a:tab pos="8006041" algn="l"/>
                <a:tab pos="8445291" algn="l"/>
                <a:tab pos="8889281" algn="l"/>
              </a:tabLst>
            </a:pPr>
            <a:fld id="{B096D92B-72EC-4830-9B0E-8F7077235D9C}" type="slidenum">
              <a:rPr lang="en-US" sz="13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45571">
                <a:tabLst>
                  <a:tab pos="0" algn="l"/>
                  <a:tab pos="443991" algn="l"/>
                  <a:tab pos="886399" algn="l"/>
                  <a:tab pos="1333550" algn="l"/>
                  <a:tab pos="1774380" algn="l"/>
                  <a:tab pos="2216791" algn="l"/>
                  <a:tab pos="2660780" algn="l"/>
                  <a:tab pos="3112671" algn="l"/>
                  <a:tab pos="3556661" algn="l"/>
                  <a:tab pos="3999071" algn="l"/>
                  <a:tab pos="4447801" algn="l"/>
                  <a:tab pos="4891790" algn="l"/>
                  <a:tab pos="5331040" algn="l"/>
                  <a:tab pos="5775031" algn="l"/>
                  <a:tab pos="6219020" algn="l"/>
                  <a:tab pos="6661430" algn="l"/>
                  <a:tab pos="7110160" algn="l"/>
                  <a:tab pos="7552570" algn="l"/>
                  <a:tab pos="8006041" algn="l"/>
                  <a:tab pos="8445291" algn="l"/>
                  <a:tab pos="8889281" algn="l"/>
                </a:tabLst>
              </a:pPr>
              <a:t>6</a:t>
            </a:fld>
            <a:endParaRPr lang="en-US" sz="13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8700" y="871538"/>
            <a:ext cx="7723188" cy="57927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1576" y="184240"/>
            <a:ext cx="7513638" cy="366889"/>
          </a:xfrm>
          <a:noFill/>
        </p:spPr>
        <p:txBody>
          <a:bodyPr wrap="none" lIns="90340" tIns="45170" rIns="90340" bIns="45170" numCol="1" anchor="ctr" anchorCtr="0" compatLnSpc="1">
            <a:prstTxWarp prst="textNoShape">
              <a:avLst/>
            </a:prstTxWarp>
          </a:bodyPr>
          <a:lstStyle/>
          <a:p>
            <a:pPr marL="225946" indent="-225946">
              <a:spcBef>
                <a:spcPts val="447"/>
              </a:spcBef>
              <a:tabLst>
                <a:tab pos="0" algn="l"/>
                <a:tab pos="443991" algn="l"/>
                <a:tab pos="891141" algn="l"/>
                <a:tab pos="1336711" algn="l"/>
                <a:tab pos="1783860" algn="l"/>
                <a:tab pos="2231009" algn="l"/>
                <a:tab pos="2676580" algn="l"/>
                <a:tab pos="3123731" algn="l"/>
                <a:tab pos="3569302" algn="l"/>
                <a:tab pos="4016450" algn="l"/>
                <a:tab pos="4463602" algn="l"/>
                <a:tab pos="4909172" algn="l"/>
                <a:tab pos="5356322" algn="l"/>
                <a:tab pos="5801891" algn="l"/>
                <a:tab pos="6249040" algn="l"/>
                <a:tab pos="6696191" algn="l"/>
                <a:tab pos="7141761" algn="l"/>
                <a:tab pos="7588912" algn="l"/>
                <a:tab pos="8034481" algn="l"/>
                <a:tab pos="8481632" algn="l"/>
                <a:tab pos="8928782" algn="l"/>
              </a:tabLst>
            </a:pPr>
            <a:endParaRPr lang="ru-RU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225946" indent="-225946">
              <a:spcBef>
                <a:spcPts val="447"/>
              </a:spcBef>
              <a:tabLst>
                <a:tab pos="0" algn="l"/>
                <a:tab pos="443991" algn="l"/>
                <a:tab pos="891141" algn="l"/>
                <a:tab pos="1336711" algn="l"/>
                <a:tab pos="1783860" algn="l"/>
                <a:tab pos="2231009" algn="l"/>
                <a:tab pos="2676580" algn="l"/>
                <a:tab pos="3123731" algn="l"/>
                <a:tab pos="3569302" algn="l"/>
                <a:tab pos="4016450" algn="l"/>
                <a:tab pos="4463602" algn="l"/>
                <a:tab pos="4909172" algn="l"/>
                <a:tab pos="5356322" algn="l"/>
                <a:tab pos="5801891" algn="l"/>
                <a:tab pos="6249040" algn="l"/>
                <a:tab pos="6696191" algn="l"/>
                <a:tab pos="7141761" algn="l"/>
                <a:tab pos="7588912" algn="l"/>
                <a:tab pos="8034481" algn="l"/>
                <a:tab pos="8481632" algn="l"/>
                <a:tab pos="8928782" algn="l"/>
              </a:tabLst>
            </a:pPr>
            <a:endParaRPr lang="ru-RU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225946" indent="-225946">
              <a:spcBef>
                <a:spcPts val="447"/>
              </a:spcBef>
              <a:tabLst>
                <a:tab pos="0" algn="l"/>
                <a:tab pos="443991" algn="l"/>
                <a:tab pos="891141" algn="l"/>
                <a:tab pos="1336711" algn="l"/>
                <a:tab pos="1783860" algn="l"/>
                <a:tab pos="2231009" algn="l"/>
                <a:tab pos="2676580" algn="l"/>
                <a:tab pos="3123731" algn="l"/>
                <a:tab pos="3569302" algn="l"/>
                <a:tab pos="4016450" algn="l"/>
                <a:tab pos="4463602" algn="l"/>
                <a:tab pos="4909172" algn="l"/>
                <a:tab pos="5356322" algn="l"/>
                <a:tab pos="5801891" algn="l"/>
                <a:tab pos="6249040" algn="l"/>
                <a:tab pos="6696191" algn="l"/>
                <a:tab pos="7141761" algn="l"/>
                <a:tab pos="7588912" algn="l"/>
                <a:tab pos="8034481" algn="l"/>
                <a:tab pos="8481632" algn="l"/>
                <a:tab pos="8928782" algn="l"/>
              </a:tabLst>
            </a:pPr>
            <a:endParaRPr lang="ru-RU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71331" y="9562007"/>
            <a:ext cx="541970" cy="1854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C6AAAD-655E-4A54-8932-D828D95B977D}" type="slidenum">
              <a:rPr 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67F370A-3F47-47D4-B0D7-6913B4D49744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6C6ED5-B694-4335-B983-94322E03DF61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1" name="doc id"/>
          <p:cNvSpPr txBox="1">
            <a:spLocks noGrp="1" noChangeArrowheads="1"/>
          </p:cNvSpPr>
          <p:nvPr/>
        </p:nvSpPr>
        <p:spPr bwMode="auto">
          <a:xfrm>
            <a:off x="1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MOS-GAS027-20090305-SD1wm-r</a:t>
            </a:r>
          </a:p>
        </p:txBody>
      </p:sp>
      <p:sp>
        <p:nvSpPr>
          <p:cNvPr id="29702" name="pg num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14872E-9468-4837-85FF-F8D098D37FE9}" type="slidenum">
              <a:rPr lang="en-US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gray">
          <a:xfrm>
            <a:off x="5923527" y="9547407"/>
            <a:ext cx="5435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31FF6F3-2A23-4E70-BB89-D2932BD3805C}" type="slidenum">
              <a:rPr lang="en-US" sz="13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3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9650" y="1282700"/>
            <a:ext cx="11323638" cy="8494713"/>
          </a:xfrm>
        </p:spPr>
      </p:sp>
      <p:sp>
        <p:nvSpPr>
          <p:cNvPr id="29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65" y="369308"/>
            <a:ext cx="5801141" cy="2238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71331" y="9562007"/>
            <a:ext cx="541970" cy="1854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C6AAAD-655E-4A54-8932-D828D95B977D}" type="slidenum">
              <a:rPr 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67F370A-3F47-47D4-B0D7-6913B4D49744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6C6ED5-B694-4335-B983-94322E03DF61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1" name="doc id"/>
          <p:cNvSpPr txBox="1">
            <a:spLocks noGrp="1" noChangeArrowheads="1"/>
          </p:cNvSpPr>
          <p:nvPr/>
        </p:nvSpPr>
        <p:spPr bwMode="auto">
          <a:xfrm>
            <a:off x="1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MOS-GAS027-20090305-SD1wm-r</a:t>
            </a:r>
          </a:p>
        </p:txBody>
      </p:sp>
      <p:sp>
        <p:nvSpPr>
          <p:cNvPr id="29702" name="pg num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14872E-9468-4837-85FF-F8D098D37FE9}" type="slidenum">
              <a:rPr lang="en-US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gray">
          <a:xfrm>
            <a:off x="5923527" y="9547407"/>
            <a:ext cx="5435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31FF6F3-2A23-4E70-BB89-D2932BD3805C}" type="slidenum">
              <a:rPr lang="en-US" sz="13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3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9650" y="1282700"/>
            <a:ext cx="11323638" cy="8494713"/>
          </a:xfrm>
        </p:spPr>
      </p:sp>
      <p:sp>
        <p:nvSpPr>
          <p:cNvPr id="29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65" y="369308"/>
            <a:ext cx="5801141" cy="2238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71331" y="9562007"/>
            <a:ext cx="541970" cy="1854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C6AAAD-655E-4A54-8932-D828D95B977D}" type="slidenum">
              <a:rPr 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67F370A-3F47-47D4-B0D7-6913B4D49744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6C6ED5-B694-4335-B983-94322E03DF61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1" name="doc id"/>
          <p:cNvSpPr txBox="1">
            <a:spLocks noGrp="1" noChangeArrowheads="1"/>
          </p:cNvSpPr>
          <p:nvPr/>
        </p:nvSpPr>
        <p:spPr bwMode="auto">
          <a:xfrm>
            <a:off x="1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MOS-GAS027-20090305-SD1wm-r</a:t>
            </a:r>
          </a:p>
        </p:txBody>
      </p:sp>
      <p:sp>
        <p:nvSpPr>
          <p:cNvPr id="29702" name="pg num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14872E-9468-4837-85FF-F8D098D37FE9}" type="slidenum">
              <a:rPr lang="en-US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gray">
          <a:xfrm>
            <a:off x="5923527" y="9547407"/>
            <a:ext cx="5435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31FF6F3-2A23-4E70-BB89-D2932BD3805C}" type="slidenum">
              <a:rPr lang="en-US" sz="13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3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9650" y="1282700"/>
            <a:ext cx="11323638" cy="8494713"/>
          </a:xfrm>
        </p:spPr>
      </p:sp>
      <p:sp>
        <p:nvSpPr>
          <p:cNvPr id="29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65" y="369308"/>
            <a:ext cx="5801141" cy="2238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71331" y="9562007"/>
            <a:ext cx="541970" cy="1854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9C6AAAD-655E-4A54-8932-D828D95B977D}" type="slidenum">
              <a:rPr 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67F370A-3F47-47D4-B0D7-6913B4D49744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16C6ED5-B694-4335-B983-94322E03DF61}" type="slidenum">
              <a:rPr lang="ru-RU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1" name="doc id"/>
          <p:cNvSpPr txBox="1">
            <a:spLocks noGrp="1" noChangeArrowheads="1"/>
          </p:cNvSpPr>
          <p:nvPr/>
        </p:nvSpPr>
        <p:spPr bwMode="auto">
          <a:xfrm>
            <a:off x="1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MOS-GAS027-20090305-SD1wm-r</a:t>
            </a:r>
          </a:p>
        </p:txBody>
      </p:sp>
      <p:sp>
        <p:nvSpPr>
          <p:cNvPr id="29702" name="pg num"/>
          <p:cNvSpPr txBox="1">
            <a:spLocks noGrp="1" noChangeArrowheads="1"/>
          </p:cNvSpPr>
          <p:nvPr/>
        </p:nvSpPr>
        <p:spPr bwMode="auto">
          <a:xfrm>
            <a:off x="3854188" y="9445300"/>
            <a:ext cx="294984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14872E-9468-4837-85FF-F8D098D37FE9}" type="slidenum">
              <a:rPr lang="en-US" sz="12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gray">
          <a:xfrm>
            <a:off x="5923527" y="9547407"/>
            <a:ext cx="5435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31FF6F3-2A23-4E70-BB89-D2932BD3805C}" type="slidenum">
              <a:rPr lang="en-US" sz="1300" smtClean="0">
                <a:solidFill>
                  <a:srgbClr val="000000"/>
                </a:solidFill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3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7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9650" y="1282700"/>
            <a:ext cx="11323638" cy="8494713"/>
          </a:xfrm>
        </p:spPr>
      </p:sp>
      <p:sp>
        <p:nvSpPr>
          <p:cNvPr id="29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65" y="369308"/>
            <a:ext cx="5801141" cy="2238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1225" y="466725"/>
            <a:ext cx="6186488" cy="21336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3635375" y="2416175"/>
            <a:ext cx="421640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800" dirty="0">
                <a:solidFill>
                  <a:srgbClr val="008C7F"/>
                </a:solidFill>
              </a:rPr>
              <a:t>НАЗВАНИЕ ПРЕЗЕНТАЦИИ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5274" y="6400800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78" tIns="47838" rIns="95678" bIns="4783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 b="1" i="1">
                <a:solidFill>
                  <a:srgbClr val="008080"/>
                </a:solidFill>
              </a:defRPr>
            </a:lvl1pPr>
          </a:lstStyle>
          <a:p>
            <a:pPr>
              <a:defRPr/>
            </a:pPr>
            <a:fld id="{62904C63-2B24-46AF-B25E-66CB8A4EF8F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8319713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60" tIns="43682" rIns="87360" bIns="43682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>
              <a:solidFill>
                <a:srgbClr val="000000"/>
              </a:solidFill>
            </a:endParaRPr>
          </a:p>
        </p:txBody>
      </p:sp>
      <p:pic>
        <p:nvPicPr>
          <p:cNvPr id="12" name="Picture 2" descr="C:\Documents and Settings\BelovaDV\Мои документы\Мои рисунки\лого_SIBUR_new_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2" y="6491436"/>
            <a:ext cx="945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8349032" y="6408110"/>
            <a:ext cx="493712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78" tIns="47838" rIns="95678" bIns="47838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300" b="1" i="1" kern="1200">
                <a:solidFill>
                  <a:srgbClr val="00808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D2F66D3-618A-4DE9-A68B-80AA82638281}" type="slidenum">
              <a:rPr lang="ru-RU" smtClean="0"/>
              <a:pPr>
                <a:defRPr/>
              </a:pPr>
              <a:t>‹#›</a:t>
            </a:fld>
            <a:r>
              <a:rPr lang="ru-RU" sz="1100" smtClean="0">
                <a:solidFill>
                  <a:srgbClr val="808080"/>
                </a:solidFill>
              </a:rPr>
              <a:t> </a:t>
            </a:r>
            <a:endParaRPr lang="ru-RU" sz="11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5274" y="6400800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78" tIns="47838" rIns="95678" bIns="4783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 b="1" i="1">
                <a:solidFill>
                  <a:srgbClr val="008080"/>
                </a:solidFill>
              </a:defRPr>
            </a:lvl1pPr>
          </a:lstStyle>
          <a:p>
            <a:pPr>
              <a:defRPr/>
            </a:pPr>
            <a:fld id="{62904C63-2B24-46AF-B25E-66CB8A4EF8F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8" name="Line 15"/>
          <p:cNvSpPr>
            <a:spLocks noChangeShapeType="1"/>
          </p:cNvSpPr>
          <p:nvPr userDrawn="1"/>
        </p:nvSpPr>
        <p:spPr bwMode="auto">
          <a:xfrm>
            <a:off x="8319713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60" tIns="43682" rIns="87360" bIns="43682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>
              <a:solidFill>
                <a:srgbClr val="000000"/>
              </a:solidFill>
            </a:endParaRPr>
          </a:p>
        </p:txBody>
      </p:sp>
      <p:pic>
        <p:nvPicPr>
          <p:cNvPr id="9" name="Picture 2" descr="C:\Documents and Settings\BelovaDV\Мои документы\Мои рисунки\лого_SIBUR_new_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2" y="6491436"/>
            <a:ext cx="945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349032" y="6408110"/>
            <a:ext cx="493712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78" tIns="47838" rIns="95678" bIns="47838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300" b="1" i="1" kern="1200">
                <a:solidFill>
                  <a:srgbClr val="00808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D2F66D3-618A-4DE9-A68B-80AA82638281}" type="slidenum">
              <a:rPr lang="ru-RU" smtClean="0"/>
              <a:pPr>
                <a:defRPr/>
              </a:pPr>
              <a:t>‹#›</a:t>
            </a:fld>
            <a:r>
              <a:rPr lang="ru-RU" sz="1100" smtClean="0">
                <a:solidFill>
                  <a:srgbClr val="808080"/>
                </a:solidFill>
              </a:rPr>
              <a:t> </a:t>
            </a:r>
            <a:endParaRPr lang="ru-RU" sz="11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>
            <a:off x="8319713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60" tIns="43682" rIns="87360" bIns="43682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349032" y="6402471"/>
            <a:ext cx="493712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78" tIns="47838" rIns="95678" bIns="47838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300" b="1" i="1" kern="1200">
                <a:solidFill>
                  <a:srgbClr val="00808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D2F66D3-618A-4DE9-A68B-80AA82638281}" type="slidenum">
              <a:rPr lang="ru-RU" smtClean="0"/>
              <a:pPr>
                <a:defRPr/>
              </a:pPr>
              <a:t>‹#›</a:t>
            </a:fld>
            <a:r>
              <a:rPr lang="ru-RU" sz="1100" dirty="0" smtClean="0">
                <a:solidFill>
                  <a:srgbClr val="808080"/>
                </a:solidFill>
              </a:rPr>
              <a:t> </a:t>
            </a:r>
            <a:endParaRPr lang="ru-RU" sz="11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8319713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60" tIns="43682" rIns="87360" bIns="43682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>
              <a:solidFill>
                <a:srgbClr val="000000"/>
              </a:solidFill>
            </a:endParaRPr>
          </a:p>
        </p:txBody>
      </p:sp>
      <p:pic>
        <p:nvPicPr>
          <p:cNvPr id="6" name="Picture 2" descr="C:\Documents and Settings\BelovaDV\Мои документы\Мои рисунки\лого_SIBUR_new_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2" y="6491436"/>
            <a:ext cx="945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349032" y="6402471"/>
            <a:ext cx="493712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78" tIns="47838" rIns="95678" bIns="47838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300" b="1" i="1" kern="1200">
                <a:solidFill>
                  <a:srgbClr val="00808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D2F66D3-618A-4DE9-A68B-80AA82638281}" type="slidenum">
              <a:rPr lang="ru-RU" smtClean="0"/>
              <a:pPr>
                <a:defRPr/>
              </a:pPr>
              <a:t>‹#›</a:t>
            </a:fld>
            <a:r>
              <a:rPr lang="ru-RU" sz="1100" smtClean="0">
                <a:solidFill>
                  <a:srgbClr val="808080"/>
                </a:solidFill>
              </a:rPr>
              <a:t> </a:t>
            </a:r>
            <a:endParaRPr lang="ru-RU" sz="11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0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92" y="286503"/>
            <a:ext cx="7772400" cy="759493"/>
          </a:xfrm>
          <a:prstGeom prst="rect">
            <a:avLst/>
          </a:prstGeom>
        </p:spPr>
        <p:txBody>
          <a:bodyPr/>
          <a:lstStyle>
            <a:lvl1pPr algn="l"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49032" y="6408110"/>
            <a:ext cx="493712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66D3-618A-4DE9-A68B-80AA82638281}" type="slidenum">
              <a:rPr lang="ru-RU"/>
              <a:pPr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062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r="24255" b="3615"/>
          <a:stretch>
            <a:fillRect/>
          </a:stretch>
        </p:blipFill>
        <p:spPr bwMode="auto">
          <a:xfrm>
            <a:off x="7751763" y="295275"/>
            <a:ext cx="139223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5738"/>
            <a:ext cx="7110413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7000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pic>
        <p:nvPicPr>
          <p:cNvPr id="1032" name="Picture 4"/>
          <p:cNvPicPr preferRelativeResize="0">
            <a:picLocks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913"/>
            <a:ext cx="428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5274" y="6400800"/>
            <a:ext cx="807156" cy="312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78" tIns="47838" rIns="95678" bIns="4783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 b="1" i="1">
                <a:solidFill>
                  <a:srgbClr val="00808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2904C63-2B24-46AF-B25E-66CB8A4EF8F1}" type="slidenum">
              <a:rPr lang="ru-RU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ru-RU" sz="1100" dirty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8319713" y="6424863"/>
            <a:ext cx="0" cy="288758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/>
        </p:spPr>
        <p:txBody>
          <a:bodyPr lIns="87360" tIns="43682" rIns="87360" bIns="43682" anchor="ctr"/>
          <a:lstStyle/>
          <a:p>
            <a:pPr eaLnBrk="0" fontAlgn="base" hangingPunct="0">
              <a:spcBef>
                <a:spcPct val="10000"/>
              </a:spcBef>
              <a:spcAft>
                <a:spcPct val="0"/>
              </a:spcAft>
              <a:defRPr/>
            </a:pPr>
            <a:endParaRPr lang="ru-RU" sz="800">
              <a:solidFill>
                <a:srgbClr val="000000"/>
              </a:solidFill>
            </a:endParaRPr>
          </a:p>
        </p:txBody>
      </p:sp>
      <p:pic>
        <p:nvPicPr>
          <p:cNvPr id="12" name="Picture 2" descr="C:\Documents and Settings\BelovaDV\Мои документы\Мои рисунки\лого_SIBUR_new_EN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02" y="6491436"/>
            <a:ext cx="945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8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hyperlink" Target="http://ufachemforum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tags" Target="../tags/tag2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8.emf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9.emf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MerzlyakovSV@sibur.ru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22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.bin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2" Type="http://schemas.openxmlformats.org/officeDocument/2006/relationships/tags" Target="../tags/tag2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7416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think-cell Slide" r:id="rId6" imgW="357" imgH="357" progId="TCLayout.ActiveDocument.1">
                  <p:embed/>
                </p:oleObj>
              </mc:Choice>
              <mc:Fallback>
                <p:oleObj name="think-cell Slide" r:id="rId6" imgW="357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456467" y="1809899"/>
            <a:ext cx="2251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/>
                </a:solidFill>
              </a:rPr>
              <a:t>О</a:t>
            </a:r>
            <a:r>
              <a:rPr lang="ru-RU" sz="1400" dirty="0" smtClean="0">
                <a:solidFill>
                  <a:srgbClr val="808080"/>
                </a:solidFill>
              </a:rPr>
              <a:t>АО </a:t>
            </a:r>
            <a:r>
              <a:rPr lang="ru-RU" sz="1400" dirty="0">
                <a:solidFill>
                  <a:srgbClr val="808080"/>
                </a:solidFill>
              </a:rPr>
              <a:t>«СИБУР Холдинг»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75856" y="2708919"/>
            <a:ext cx="5443614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marL="0" defTabSz="914400" eaLnBrk="1" latinLnBrk="0" hangingPunct="1">
              <a:defRPr sz="1800" b="1">
                <a:solidFill>
                  <a:srgbClr val="008080"/>
                </a:solidFill>
                <a:latin typeface="Arial" charset="0"/>
              </a:defRPr>
            </a:lvl1pPr>
            <a:lvl2pPr marL="742950" indent="-285750" defTabSz="914400" eaLnBrk="0" latinLnBrk="0" hangingPunct="0">
              <a:defRPr sz="1800" b="1">
                <a:latin typeface="Arial" charset="0"/>
              </a:defRPr>
            </a:lvl2pPr>
            <a:lvl3pPr marL="1143000" indent="-228600" defTabSz="914400" eaLnBrk="0" latinLnBrk="0" hangingPunct="0">
              <a:defRPr sz="1800" b="1">
                <a:latin typeface="Arial" charset="0"/>
              </a:defRPr>
            </a:lvl3pPr>
            <a:lvl4pPr marL="1600200" indent="-228600" defTabSz="914400" eaLnBrk="0" latinLnBrk="0" hangingPunct="0">
              <a:defRPr sz="1800" b="1">
                <a:latin typeface="Arial" charset="0"/>
              </a:defRPr>
            </a:lvl4pPr>
            <a:lvl5pPr marL="2057400" indent="-228600" defTabSz="914400" eaLnBrk="0" latinLnBrk="0" hangingPunct="0">
              <a:defRPr sz="1800" b="1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 КОНЦЕПЦИИ ГОСУДАРСТВЕННОГО ЗАКОНОДАТЕЛЬНОГО РЕГУЛИРОВАНИЯ ДЕЯТЕЛЬНОСТИ ПРОМЫШЛЕННЫХ ПРЕДПРИЯТИЙ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591647" y="691115"/>
            <a:ext cx="1286539" cy="12302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36" y="1306234"/>
            <a:ext cx="1616149" cy="47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3347864" y="5227855"/>
            <a:ext cx="4500562" cy="252412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3538" indent="-1889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Управляющий директор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Дирекции пластиков и органического синтеза ООО «СИБУР»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С.В. Мерзляков</a:t>
            </a:r>
          </a:p>
        </p:txBody>
      </p:sp>
      <p:pic>
        <p:nvPicPr>
          <p:cNvPr id="8" name="Picture 455" descr="http://ufachemforum.ru/wp-content/uploads/2012/04/logo-bh-gold.gif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1" y="1138955"/>
            <a:ext cx="203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6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1375182"/>
              </p:ext>
            </p:extLst>
          </p:nvPr>
        </p:nvGraphicFramePr>
        <p:xfrm>
          <a:off x="2" y="2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58744" cy="15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Заголовок 62"/>
          <p:cNvSpPr>
            <a:spLocks noGrp="1"/>
          </p:cNvSpPr>
          <p:nvPr>
            <p:ph type="title"/>
          </p:nvPr>
        </p:nvSpPr>
        <p:spPr>
          <a:xfrm>
            <a:off x="299021" y="188640"/>
            <a:ext cx="7945388" cy="817562"/>
          </a:xfrm>
        </p:spPr>
        <p:txBody>
          <a:bodyPr/>
          <a:lstStyle/>
          <a:p>
            <a:r>
              <a:rPr lang="ru-RU" b="1" kern="1200" dirty="0">
                <a:solidFill>
                  <a:srgbClr val="008080"/>
                </a:solidFill>
              </a:rPr>
              <a:t>НЕКОТОРЫЕ ИСПОЛЬЗУЕМЫЕ МЕТОДЫ РАСЧЕТОВ В ОБЛАСТИ БЕЗОПАСНОСТИ ОТЛИЧАЮТСЯ ОТ ПРИНЯТЫХ В ДРУГИХ СТРАНАХ </a:t>
            </a:r>
            <a:endParaRPr lang="ru-RU" b="0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903" y="1069374"/>
            <a:ext cx="86765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расчетов радиусов разрушения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колонны ППФ проектируемой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установки пиролиза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5" y="1416503"/>
            <a:ext cx="3314775" cy="428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 flipV="1">
            <a:off x="658302" y="1601045"/>
            <a:ext cx="1800200" cy="1872208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2996" y="1589170"/>
            <a:ext cx="5515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2242478" y="3257229"/>
            <a:ext cx="216024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58302" y="3473253"/>
            <a:ext cx="1800200" cy="180020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996" y="5271230"/>
            <a:ext cx="5515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738422" y="3473253"/>
            <a:ext cx="720080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-12004" y="1293268"/>
            <a:ext cx="864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R=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м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71379" y="4976793"/>
            <a:ext cx="971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rgbClr val="008080"/>
                </a:solidFill>
                <a:latin typeface="Arial"/>
              </a:rPr>
              <a:t>R=</a:t>
            </a:r>
            <a:r>
              <a:rPr lang="ru-RU" sz="1400" b="1" dirty="0" smtClean="0">
                <a:solidFill>
                  <a:srgbClr val="008080"/>
                </a:solidFill>
                <a:latin typeface="Arial"/>
              </a:rPr>
              <a:t>165м</a:t>
            </a:r>
            <a:endParaRPr lang="ru-RU" sz="1400" b="1" dirty="0">
              <a:solidFill>
                <a:srgbClr val="008080"/>
              </a:solidFill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1904" y="5715221"/>
            <a:ext cx="2160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площадь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зоны сильных разрушений, рассчитанная на основе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отечественной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методики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58862"/>
              </p:ext>
            </p:extLst>
          </p:nvPr>
        </p:nvGraphicFramePr>
        <p:xfrm>
          <a:off x="4114686" y="1424651"/>
          <a:ext cx="4802794" cy="4017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474"/>
                <a:gridCol w="1440160"/>
                <a:gridCol w="1440160"/>
              </a:tblGrid>
              <a:tr h="861824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Характер разрушения, давление ударной волны,  [ кПа ]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Радиус разрушения, [м] </a:t>
                      </a:r>
                      <a:endParaRPr lang="ru-RU" sz="12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Прил. 1,2 к ПБ 09-540-03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Радиус </a:t>
                      </a:r>
                      <a:endParaRPr lang="ru-RU" sz="12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разрушения, [м] </a:t>
                      </a:r>
                      <a:endParaRPr lang="ru-RU" sz="12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Модель 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Linde </a:t>
                      </a:r>
                      <a:endParaRPr lang="en-US" sz="1200" b="0" i="0" u="none" strike="noStrike" kern="1200" baseline="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API RP 752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0012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Сильное повреждение всех зданий, более 100 кПа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0012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Среднее повреждение зданий с массовыми обвалами, 70 кПа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243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0012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Среднее повреждение зданий, 28 кПа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417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0012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Легкие повреждения фабричных труб, 14 кПа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1216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148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Повреждения, 5 кПа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2090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0012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Частичное разрушение остекления, менее 2 кПа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2432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091694" y="5770441"/>
            <a:ext cx="4800786" cy="970928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lIns="36000" tIns="36000" rIns="36000" bIns="36000" anchor="ctr">
            <a:no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Радиус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зоны сильных разрушений в 7 раз меньше, площадь в 50 раз меньше в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аналогичных проектах, реализованных по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методике Linde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(ОАЭ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, Боруж 2 и 3; Саудовская Аравия, Эль Джубеил: проект Тасни, другие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01903" y="5772927"/>
            <a:ext cx="180000" cy="180000"/>
          </a:xfrm>
          <a:prstGeom prst="ellipse">
            <a:avLst/>
          </a:prstGeom>
          <a:noFill/>
          <a:ln w="254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8080"/>
              </a:solidFill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2305643" y="5770440"/>
            <a:ext cx="180000" cy="180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6069" y="5373216"/>
            <a:ext cx="5196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операторные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не во взрывозащищенном исполнении должны находиться за границами этой зоны.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5643" y="5715221"/>
            <a:ext cx="1799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аналогичная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зона, рассчитанная по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зарубежной методике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72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6481213"/>
              </p:ext>
            </p:extLst>
          </p:nvPr>
        </p:nvGraphicFramePr>
        <p:xfrm>
          <a:off x="2" y="2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58744" cy="15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62"/>
          <p:cNvSpPr>
            <a:spLocks noGrp="1"/>
          </p:cNvSpPr>
          <p:nvPr>
            <p:ph type="title"/>
          </p:nvPr>
        </p:nvSpPr>
        <p:spPr bwMode="auto">
          <a:xfrm>
            <a:off x="311653" y="188640"/>
            <a:ext cx="86337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ПРЕДПРИЯТИЯ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СПРОЕКТИРОВАННЫЕ РАНЕЕ, ИМЕЮТ БОЛЬШОЕ КОЛИЧЕСТВО ОПЕРАТОРНЫХ, РАСПОЛОЖЕННЫХ ПО ВСЕЙ ТЕРРИТОРИИ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6912768" cy="474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020272" y="1628800"/>
            <a:ext cx="1979712" cy="4381000"/>
          </a:xfrm>
          <a:prstGeom prst="rect">
            <a:avLst/>
          </a:prstGeom>
          <a:ln w="28575">
            <a:solidFill>
              <a:srgbClr val="008080"/>
            </a:solidFill>
          </a:ln>
        </p:spPr>
        <p:txBody>
          <a:bodyPr wrap="square" tIns="36000" bIns="3600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Производства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построенные в 1960-90е годы, предполагают нахождение большого количества линейного персонала на территории, а не в операторных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• ПБ-09-540-03 предписывают перенос или реконструкцию в бункерный тип таких операторных (приняты в 1997, обновлены в 2003) </a:t>
            </a:r>
          </a:p>
        </p:txBody>
      </p:sp>
    </p:spTree>
    <p:extLst>
      <p:ext uri="{BB962C8B-B14F-4D97-AF65-F5344CB8AC3E}">
        <p14:creationId xmlns:p14="http://schemas.microsoft.com/office/powerpoint/2010/main" val="3673061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944992"/>
              </p:ext>
            </p:extLst>
          </p:nvPr>
        </p:nvGraphicFramePr>
        <p:xfrm>
          <a:off x="2" y="2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58744" cy="15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Заголовок 62"/>
          <p:cNvSpPr>
            <a:spLocks noGrp="1"/>
          </p:cNvSpPr>
          <p:nvPr>
            <p:ph type="title"/>
          </p:nvPr>
        </p:nvSpPr>
        <p:spPr>
          <a:xfrm>
            <a:off x="371786" y="96044"/>
            <a:ext cx="8147248" cy="1028700"/>
          </a:xfrm>
        </p:spPr>
        <p:txBody>
          <a:bodyPr/>
          <a:lstStyle/>
          <a:p>
            <a:r>
              <a:rPr lang="ru-RU" b="1" kern="1200" dirty="0">
                <a:solidFill>
                  <a:srgbClr val="008080"/>
                </a:solidFill>
              </a:rPr>
              <a:t>ФОКУСОМ ДАЛЬНЕЙШЕЙ РАБОТЫ ПРОМЫШЛЕННОСТИ И РЕГУЛЯТОРОВ ДОЛЖНО БЫТЬ ОБНОВЛЕНИЕ И СИНХРОНИЗАЦИЯ ЗНАЧИТЕЛЬНОЙ ЧАСТИ ПОДЗАКОННЫХ АКТОВ</a:t>
            </a:r>
            <a:endParaRPr lang="ru-RU" b="0" dirty="0">
              <a:solidFill>
                <a:srgbClr val="00808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270" y="975494"/>
            <a:ext cx="85942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площадки Научно-технического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Совета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Ростехнадзора, включение в его работу представителей Главгосэкспертизы, активное участие промышленных компаний в работе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НТС;</a:t>
            </a:r>
          </a:p>
          <a:p>
            <a:pPr marL="285750" indent="-285750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Принятие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новых редакций и синхронизация изменений в 116-ФЗ (законопроекты № 164862-6 213183-6 ) 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384-ФЗ;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Разработка/обновление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подзаконных актов, в первую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очередь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723900" indent="-285750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ФНИП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«Общие правила взрывобезопасности…», в том числе использование современных подходов для определения: </a:t>
            </a:r>
          </a:p>
          <a:p>
            <a:pPr marL="1173163" indent="-285750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методики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оценки потенциала взрывоопасности опасных производственных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объектов;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173163" indent="-285750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требований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 проектируемым и реконструируемым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операторным;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173163" indent="-285750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требований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 типу АСУТП и ПАЗ существующих и вновь строящихся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установок;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173163" indent="-285750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требований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 необходимости разделения установки на отдельные блоки по категории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взрывоопасности.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723900" indent="-285750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ФНИП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«Правила обеспечения промышленной безопасности нефтеперерабатывающих, нефтегазохимических и газоперерабатывающих производств», создающий базу для внедрения альтернативного риск-ориентированного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подхода;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723900" indent="-285750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Прочих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подзаконных актов, в том числе - изменение порядка правоприменения Главгосэкспертизой и Ростехнадзором требований по противопожарным разрывам (ВУПП-88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); </a:t>
            </a:r>
          </a:p>
          <a:p>
            <a:pPr marL="723900" indent="-285750">
              <a:buFont typeface="Wingdings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Требований и методик расчета надежности конструкций зданий и сооружений.</a:t>
            </a:r>
          </a:p>
          <a:p>
            <a:pPr marL="285750" indent="-285750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подхода к лицензированию экспертных организаций; повышение юридической ответственности; страхование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ответственности;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Создание при  НТС отдела по отслеживанию существующих практик, их сравнительному анализу и направлению предложений по изменению норм, нормативов в Совет для рассмотрения и принятия решений;</a:t>
            </a:r>
          </a:p>
          <a:p>
            <a:pPr marL="285750" indent="-285750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дальнейшем – корректировка классификации ОПО на основе статистических данных и расчета опасности объектов для граждан и окружающей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среды.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9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2712629"/>
              </p:ext>
            </p:extLst>
          </p:nvPr>
        </p:nvGraphicFramePr>
        <p:xfrm>
          <a:off x="2" y="2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58744" cy="15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5217" y="206869"/>
            <a:ext cx="8423247" cy="894883"/>
          </a:xfrm>
          <a:extLst/>
        </p:spPr>
        <p:txBody>
          <a:bodyPr anchor="ctr"/>
          <a:lstStyle/>
          <a:p>
            <a:r>
              <a:rPr lang="ru-RU" b="1" kern="1200" cap="all" dirty="0" smtClean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  <a:t>Предложения к содержанию отечественных законодательных актов: К ФЗ-116 «О Промышленной безопасности»</a:t>
            </a:r>
            <a:endParaRPr lang="ru-RU" b="1" kern="1200" cap="all" dirty="0">
              <a:solidFill>
                <a:srgbClr val="00808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20388" y="1161127"/>
            <a:ext cx="844495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 anchor="t" anchorCtr="0"/>
          <a:lstStyle/>
          <a:p>
            <a:pPr marL="285750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Снизить количество экспертиз промышленной безопасности путем исключения из ФЗ требований по ее проведению относительно проектов на техническое перевооружение отдельных узлов и аппаратов, в которых производится замена внутренних устройств и не несущих конструкций, не влияющая на целостность и прочностные характеристики оборудования.</a:t>
            </a:r>
          </a:p>
          <a:p>
            <a:pPr marL="285750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Допустить к применению критерии, снижающие класс опасности производственного объекта и основанные на оценке риска причинения вреда окружающей среде, экологии и третьим лицам при развитии аварийной ситуации на опасном производственном объекте.</a:t>
            </a:r>
          </a:p>
          <a:p>
            <a:pPr marL="285750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Узаконить в законодательстве о промышленной безопасности практику применения Специальных технических условий (СТУ) на проектирование опасных производственных объектов (ОПО) и право собственника на эксплуатацию вновь построенных (реконструированных) предприятий в соответствии с проектными решениями, предусмотренными в этих  СТУ.</a:t>
            </a:r>
          </a:p>
          <a:p>
            <a:pPr marL="285750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Узаконить в законодательстве о промышленной безопасности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право собственника существующих ОПО вести их эксплуатацию на основе СТУ на эксплуатацию, основанных на опыте многолетнего безаварийного пробега оборудования и производства.</a:t>
            </a:r>
          </a:p>
          <a:p>
            <a:pPr marL="285750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Снизить количество Деклараций ПБ,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азрабатываемых в составе проектной документации, исключив из ФЗ требования по  ее разработке в составе проектов ликвидации и консервации ОПО.</a:t>
            </a:r>
          </a:p>
          <a:p>
            <a:pPr marL="285750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Ввести дифференцированный подход для классификации ОПО, использующих воспламеняющиеся газы, в зависимости от вида деятельности ОПО (технологический процесс или хранение на складах). Причем допустить для хранения воспламеняющихся газов те же критерии количественной оценки, что и для складов горючих жидкостей.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Одновременно распространить правила классификации для горючих жидкостей на сжиженные углеводородные газы (С3, С4, ШФЛУ).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03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325" y="-3634"/>
            <a:ext cx="8686800" cy="1440160"/>
          </a:xfrm>
          <a:extLst/>
        </p:spPr>
        <p:txBody>
          <a:bodyPr anchor="ctr"/>
          <a:lstStyle/>
          <a:p>
            <a:r>
              <a:rPr lang="ru-RU" b="1" kern="1200" cap="all" dirty="0" smtClean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  <a:t>Предложения к содержанию отечественных законодательных актов: К ПБ 09-540-03 «Общие правила взрывобезопасности для взрывопожароопасных химических, нефтехимических и нефтеперерабатывающих производств»</a:t>
            </a:r>
            <a:endParaRPr lang="ru-RU" b="1" kern="1200" cap="all" dirty="0">
              <a:solidFill>
                <a:srgbClr val="00808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79512" y="1423893"/>
            <a:ext cx="84969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3" rIns="91422" bIns="45713" anchor="t" anchorCtr="0"/>
          <a:lstStyle/>
          <a:p>
            <a:pPr marL="285750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Разделить требования по организации АСУТП и ПАЗ для существующих и вновь строящихся (реконструируемых) объектов. Причем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для существующих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ОПО предусмотреть организацию АСУТП и ПАЗ на основе  микропроцессорной техники только для блоков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категории, а для вновь строящихся ОПО распространить это требование на блоки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категорий.</a:t>
            </a:r>
          </a:p>
          <a:p>
            <a:pPr marL="285750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Допустить к применению критерии индивидуального риска для персонала при разработке проектного решения по устройству операторных для вновь проектируемых ОПО.</a:t>
            </a:r>
          </a:p>
          <a:p>
            <a:pPr marL="285750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Внести изменения в методику расчета категоричности блоков, при этом:</a:t>
            </a:r>
          </a:p>
          <a:p>
            <a:pPr marL="742950" lvl="1" indent="-285750" algn="just" defTabSz="912717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вместо положения о полном раскрытии аппарата использовать наиболее возможные с точки зрения частот разгерметизации варианты аварии.</a:t>
            </a:r>
          </a:p>
          <a:p>
            <a:pPr marL="742950" lvl="1" indent="-285750" algn="just" defTabSz="912717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вместо положения о времени испарения (не более одного часа) использовать временной интервал, основанный на времени прибытия аварийно-спасательных служб и начала локализации и ликвидации аварийной ситуации.</a:t>
            </a:r>
          </a:p>
          <a:p>
            <a:pPr marL="742950" lvl="1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Исключить формальный подход в требованиях по разделению производственной схемы  на отдельные технологические блоки, отдав этот вопрос на усмотрение проектной организации, которая должна обосновать свои решения, основываясь на опыте безаварийной эксплуатации схожих производств.</a:t>
            </a:r>
          </a:p>
          <a:p>
            <a:pPr marL="285750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defTabSz="912717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Исключить из применения понятия о критических значениях параметров технологических процессов, в связи с непрозрачностью методики их определения.</a:t>
            </a:r>
          </a:p>
        </p:txBody>
      </p:sp>
    </p:spTree>
    <p:extLst>
      <p:ext uri="{BB962C8B-B14F-4D97-AF65-F5344CB8AC3E}">
        <p14:creationId xmlns:p14="http://schemas.microsoft.com/office/powerpoint/2010/main" val="39440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2334852"/>
              </p:ext>
            </p:extLst>
          </p:nvPr>
        </p:nvGraphicFramePr>
        <p:xfrm>
          <a:off x="2" y="2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58744" cy="15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Заголовок 6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17562"/>
          </a:xfrm>
        </p:spPr>
        <p:txBody>
          <a:bodyPr/>
          <a:lstStyle/>
          <a:p>
            <a:pPr algn="just"/>
            <a:r>
              <a:rPr lang="ru-RU" b="1" kern="1200" dirty="0" smtClean="0">
                <a:solidFill>
                  <a:srgbClr val="008080"/>
                </a:solidFill>
              </a:rPr>
              <a:t>РЯД </a:t>
            </a:r>
            <a:r>
              <a:rPr lang="ru-RU" b="1" kern="1200" dirty="0">
                <a:solidFill>
                  <a:srgbClr val="008080"/>
                </a:solidFill>
              </a:rPr>
              <a:t>ПРОТИВОРЕЧИЙ  И ТРЕБОВАНИЙ </a:t>
            </a:r>
            <a:r>
              <a:rPr lang="ru-RU" b="1" kern="1200" dirty="0" smtClean="0">
                <a:solidFill>
                  <a:srgbClr val="008080"/>
                </a:solidFill>
              </a:rPr>
              <a:t>К ОПО СО СТОРОНЫ ЗАКОНОДАТЕЛЬСТВА В </a:t>
            </a:r>
            <a:r>
              <a:rPr lang="ru-RU" b="1" kern="1200" dirty="0">
                <a:solidFill>
                  <a:srgbClr val="008080"/>
                </a:solidFill>
              </a:rPr>
              <a:t>ОБЛАСТИ ЭКОЛОГИИ И ОХРАНЫ ОКРУЖАЮЩЕЙ </a:t>
            </a:r>
            <a:r>
              <a:rPr lang="ru-RU" b="1" kern="1200" dirty="0" smtClean="0">
                <a:solidFill>
                  <a:srgbClr val="008080"/>
                </a:solidFill>
              </a:rPr>
              <a:t>СРЕДЫ ПРИВОДЯТ К ДОПОЛНИТЕЛЬНОЙ ФИНАНСОВОЙ НАГРУЗКЕ НА ПРЕДПРИЯТИЯ</a:t>
            </a:r>
            <a:endParaRPr lang="ru-RU" b="0" dirty="0">
              <a:solidFill>
                <a:srgbClr val="00808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274512" y="1123227"/>
            <a:ext cx="2292515" cy="11897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ВОЗМЕЩЕНИЕ ЗА ВРЕД ОКРУЖАЮЩЕЙ СРЕДЕ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59150" y="2504617"/>
            <a:ext cx="2307877" cy="15121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 ВОДОСНАБЖЕНИИ И ВОДООТВЕДЕНИИ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65042" y="4436354"/>
            <a:ext cx="2276591" cy="18722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НАИЛУЧШИЕ ДОСТУПНЫЕ ТЕХНОЛОГИИ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5383" y="1107164"/>
            <a:ext cx="6480720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В РФ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создалась ситуация, когда штрафные взыскания и сверхнормативные платежи за загрязнение окружающей среды как правило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производятся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«материальном выражении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приводит в взиманию штрафов вместо направления инвестиций в природоохранную деятельность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В результате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условиях отсутствия целевого расходования этих средств компоненты окружающей среды  остаются в нарушенном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состоянии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4166863"/>
            <a:ext cx="6264696" cy="256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Закон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№584587-5 вводится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условиях: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отсутствия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ответа 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вопрос: что такое наилучшие доступные технологии (аналогичное оборудование/технологии, установленные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 предприятии в регионе, в стране, в Европе, 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Азии 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мире)? 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отсутствия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обоснования влияния перехода на НДТ на  экономическую безопасность  страны;</a:t>
            </a:r>
          </a:p>
          <a:p>
            <a:pPr algn="just" eaLnBrk="0" hangingPunct="0">
              <a:buFontTx/>
              <a:buChar char="•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финансовой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технологической необеспеченности перехода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Проект Федерального закона №584587-5 «О внесении изменений в отдельные законодательные акты «Российской Федерации» в части совершенствования нормирования в области охраны окружающей среды и введения мер экономического стимулирования хозяйствующих субъектов для внедрения наилучших технологий (НДТ)»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62637" y="2408859"/>
            <a:ext cx="86409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1520" y="4221088"/>
            <a:ext cx="86409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566141" y="2372980"/>
            <a:ext cx="6408712" cy="183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Стимулы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созданию эффективной системы водоочистки отсутствуют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поскольку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требования к сбросу на уровне Предприятий зачастую выше требований к очистным сооружениям муниципального уровня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закон от 07.12.2011 N 416-ФЗ (ред. от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0.12.2012) «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 водоснабжении и водоотведении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+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проекты Постановлений 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Правительства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Требования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 качеству стоков, сбрасываемых предприятиями в России выше, чем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европейских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странах, что приводит к избыточным финансовым нагрузкам на субъекты хозяйственной деятельности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0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6228" y="298489"/>
            <a:ext cx="8505732" cy="48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1200" cap="all" dirty="0" smtClean="0">
                <a:solidFill>
                  <a:schemeClr val="accent1"/>
                </a:solidFill>
              </a:rPr>
              <a:t>ТРЕБУЕТСЯ ПОСТЕПЕННЫЙ ПЕРЕХОД  природоохранного законодательства РОССИИ К ЛУЧШИМ ЗАРУБЕЖНЫМ ПРАКТИКАМ</a:t>
            </a:r>
            <a:endParaRPr kumimoji="0" lang="ru-RU" b="1" i="0" u="none" strike="noStrike" kern="0" cap="all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323850" y="1052736"/>
            <a:ext cx="8496300" cy="4681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Общий тренд развития российского природоохранного законодательства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468313" y="1338655"/>
            <a:ext cx="30956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99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Россия</a:t>
            </a:r>
          </a:p>
        </p:txBody>
      </p:sp>
      <p:sp>
        <p:nvSpPr>
          <p:cNvPr id="48" name="AutoShape 5"/>
          <p:cNvSpPr>
            <a:spLocks noChangeArrowheads="1"/>
          </p:cNvSpPr>
          <p:nvPr/>
        </p:nvSpPr>
        <p:spPr bwMode="auto">
          <a:xfrm>
            <a:off x="2916238" y="1410093"/>
            <a:ext cx="2592387" cy="288925"/>
          </a:xfrm>
          <a:custGeom>
            <a:avLst/>
            <a:gdLst>
              <a:gd name="T0" fmla="*/ 1944290 w 21600"/>
              <a:gd name="T1" fmla="*/ 0 h 21600"/>
              <a:gd name="T2" fmla="*/ 0 w 21600"/>
              <a:gd name="T3" fmla="*/ 144463 h 21600"/>
              <a:gd name="T4" fmla="*/ 1944290 w 21600"/>
              <a:gd name="T5" fmla="*/ 288925 h 21600"/>
              <a:gd name="T6" fmla="*/ 2592387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5400" algn="ctr">
            <a:solidFill>
              <a:srgbClr val="808080"/>
            </a:solidFill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5545138" y="1335480"/>
            <a:ext cx="282000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99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Европейский союз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267322" y="1770455"/>
            <a:ext cx="6122616" cy="3385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99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Временной период реформирования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971550" y="2130818"/>
            <a:ext cx="20891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99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 лет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5795963" y="2130818"/>
            <a:ext cx="25209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99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50-60 лет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395288" y="2447017"/>
            <a:ext cx="8424862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99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Переход от системы нормативов допустимого воздействия к системе технологического нормирования на основе наилучших доступных технологий (НДТ).</a:t>
            </a:r>
          </a:p>
        </p:txBody>
      </p:sp>
      <p:sp>
        <p:nvSpPr>
          <p:cNvPr id="54" name="AutoShape 11"/>
          <p:cNvSpPr>
            <a:spLocks noChangeArrowheads="1"/>
          </p:cNvSpPr>
          <p:nvPr/>
        </p:nvSpPr>
        <p:spPr bwMode="auto">
          <a:xfrm>
            <a:off x="611188" y="3144937"/>
            <a:ext cx="2016125" cy="2519363"/>
          </a:xfrm>
          <a:prstGeom prst="homePlate">
            <a:avLst>
              <a:gd name="adj" fmla="val 25000"/>
            </a:avLst>
          </a:prstGeom>
          <a:noFill/>
          <a:ln w="25400" algn="ctr">
            <a:solidFill>
              <a:srgbClr val="808080"/>
            </a:solidFill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611560" y="3068960"/>
            <a:ext cx="1655762" cy="3567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99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2013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1.Категорирование предприятий по уровню воздействия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2.Подготовка нормативных актов, необходимых для внедрения системы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3.Утверждение планов мероприятий по снижению воздействия ОС для 11 тыс. экологически опасных объектов.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AutoShape 13"/>
          <p:cNvSpPr>
            <a:spLocks noChangeArrowheads="1"/>
          </p:cNvSpPr>
          <p:nvPr/>
        </p:nvSpPr>
        <p:spPr bwMode="auto">
          <a:xfrm>
            <a:off x="2411413" y="3144937"/>
            <a:ext cx="2160587" cy="2519363"/>
          </a:xfrm>
          <a:prstGeom prst="chevron">
            <a:avLst>
              <a:gd name="adj" fmla="val 25000"/>
            </a:avLst>
          </a:prstGeom>
          <a:noFill/>
          <a:ln w="25400" algn="ctr">
            <a:solidFill>
              <a:srgbClr val="808080"/>
            </a:solidFill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2770560" y="3140968"/>
            <a:ext cx="1657350" cy="3143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99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2014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1.Допускается проектирование новых объектов только на принципах НДТ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15"/>
          <p:cNvSpPr>
            <a:spLocks noChangeArrowheads="1"/>
          </p:cNvSpPr>
          <p:nvPr/>
        </p:nvSpPr>
        <p:spPr bwMode="auto">
          <a:xfrm>
            <a:off x="4356100" y="3144937"/>
            <a:ext cx="2447925" cy="2519363"/>
          </a:xfrm>
          <a:prstGeom prst="chevron">
            <a:avLst>
              <a:gd name="adj" fmla="val 25000"/>
            </a:avLst>
          </a:prstGeom>
          <a:noFill/>
          <a:ln w="25400" algn="ctr">
            <a:solidFill>
              <a:srgbClr val="808080"/>
            </a:solidFill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4932462" y="3140968"/>
            <a:ext cx="1655762" cy="34623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99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Запрет на ввод в эксплуатацию новых объектов, чьи выбросы/сбросы не соответствуют НДТ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AutoShape 17"/>
          <p:cNvSpPr>
            <a:spLocks noChangeArrowheads="1"/>
          </p:cNvSpPr>
          <p:nvPr/>
        </p:nvSpPr>
        <p:spPr bwMode="auto">
          <a:xfrm>
            <a:off x="6444035" y="3144937"/>
            <a:ext cx="2447925" cy="2519363"/>
          </a:xfrm>
          <a:prstGeom prst="chevron">
            <a:avLst>
              <a:gd name="adj" fmla="val 25000"/>
            </a:avLst>
          </a:prstGeom>
          <a:noFill/>
          <a:ln w="25400" algn="ctr">
            <a:solidFill>
              <a:srgbClr val="808080"/>
            </a:solidFill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6948488" y="3360837"/>
            <a:ext cx="12954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99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6660232" y="3144937"/>
            <a:ext cx="1871662" cy="1752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99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2021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1. Применение коэф.100 к платежам на деятельность предприятий, чьи выбросы/ сбросы превышают нормативы предусмотренные НДТ</a:t>
            </a: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455024" y="5667944"/>
            <a:ext cx="8581471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99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Столь короткий срок перехода на нормирование на основе НТД, при отсутствии четких критериев перехода, приведет к неоправданно высоким затратам предприятий, кроме того, б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льшая часть предприятий вынуждена будет приостановить свою деятельность, что скажется на бюджете Российской Федерации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59153" y="164132"/>
            <a:ext cx="8640960" cy="817562"/>
          </a:xfrm>
        </p:spPr>
        <p:txBody>
          <a:bodyPr/>
          <a:lstStyle/>
          <a:p>
            <a:r>
              <a:rPr lang="ru-RU" b="1" kern="1200" cap="all" dirty="0">
                <a:solidFill>
                  <a:srgbClr val="008080"/>
                </a:solidFill>
              </a:rPr>
              <a:t>Предложения к содержанию отечественных законодательных природоохранных </a:t>
            </a:r>
            <a:r>
              <a:rPr lang="ru-RU" b="1" kern="1200" cap="all" dirty="0" smtClean="0">
                <a:solidFill>
                  <a:srgbClr val="008080"/>
                </a:solidFill>
              </a:rPr>
              <a:t>актов</a:t>
            </a:r>
            <a:endParaRPr lang="ru-RU" cap="all" dirty="0" smtClean="0">
              <a:solidFill>
                <a:srgbClr val="008080"/>
              </a:solidFill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16653" y="1333212"/>
            <a:ext cx="8387795" cy="483209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just" eaLnBrk="1" hangingPunct="1">
              <a:buClr>
                <a:srgbClr val="008080"/>
              </a:buClr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На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основе  уже имеющегося зарубежного и российского опыта необходимо 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внедрить эффективные инструменты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системного регулирования воздействия  на окружающую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среду:</a:t>
            </a:r>
            <a:endParaRPr lang="ru-RU" sz="1400" dirty="0">
              <a:solidFill>
                <a:srgbClr val="000000"/>
              </a:solidFill>
              <a:cs typeface="Arial" pitchFamily="34" charset="0"/>
            </a:endParaRPr>
          </a:p>
          <a:p>
            <a:pPr indent="-184150" algn="just"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создать внутренние рынки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торговли/обмена квотами на  негативное воздействие на окружающую среду; </a:t>
            </a:r>
          </a:p>
          <a:p>
            <a:pPr indent="-184150" algn="just"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обеспечить реализацию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механизма зачета средств на выполнение природоохранных мероприятий в счет платежей за негативное воздействие на окружающую среду;</a:t>
            </a:r>
          </a:p>
          <a:p>
            <a:pPr indent="-184150" algn="just"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создать условия, определяющие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приоритет «натурального» возмещения вреда перед «материальным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»</a:t>
            </a:r>
          </a:p>
          <a:p>
            <a:pPr marL="273050" indent="-273050" algn="just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Изъять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из законопроекта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нормы,  выполнение которых ведет к избыточному администрированию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:</a:t>
            </a:r>
            <a:endParaRPr lang="ru-RU" sz="1400" dirty="0">
              <a:solidFill>
                <a:srgbClr val="000000"/>
              </a:solidFill>
              <a:cs typeface="Arial" pitchFamily="34" charset="0"/>
            </a:endParaRPr>
          </a:p>
          <a:p>
            <a:pPr marL="450850" indent="-17780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расширение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объектов государственной экологической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экспертизы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;</a:t>
            </a:r>
          </a:p>
          <a:p>
            <a:pPr marL="285750" indent="-285750" algn="just">
              <a:buClr>
                <a:srgbClr val="00808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Оптимизировать сроки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внедрения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наилучших доступных технологий (НДТ)</a:t>
            </a:r>
          </a:p>
          <a:p>
            <a:pPr marL="273050" indent="-273050" algn="just">
              <a:buClr>
                <a:srgbClr val="008080"/>
              </a:buClr>
              <a:buFont typeface="Wingdings" pitchFamily="2" charset="2"/>
              <a:buChar char="§"/>
              <a:tabLst>
                <a:tab pos="273050" algn="l"/>
              </a:tabLst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Синхронизировать </a:t>
            </a: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сроки введения повышающих коэффициентов с разработкой нормативных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актов</a:t>
            </a:r>
          </a:p>
          <a:p>
            <a:pPr marL="273050" indent="-273050" algn="just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Изменить подход в определении воздействия на водные ресурсы: </a:t>
            </a:r>
          </a:p>
          <a:p>
            <a:pPr marL="450850" indent="-17780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привести ПДК на сбросы в водоемы к европейским (мировым) нормам;</a:t>
            </a:r>
          </a:p>
          <a:p>
            <a:pPr marL="450850" indent="-17780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Arial" pitchFamily="34" charset="0"/>
              </a:rPr>
              <a:t>проводить входящий контроль воды в точке водозабора и анализировать сброс в водоем для оценки экологической нагрузки 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предприятием.</a:t>
            </a:r>
          </a:p>
          <a:p>
            <a:pPr marL="450850" indent="-17780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вносить в протоколы количественного химического анализа (КХА) данные за вычетом загрязняющих веществ из источника водопотребления</a:t>
            </a:r>
          </a:p>
          <a:p>
            <a:pPr marL="285750" indent="-285750" algn="just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Осуществлять с</a:t>
            </a:r>
            <a:r>
              <a:rPr lang="ru-RU" sz="1400" dirty="0" smtClean="0">
                <a:cs typeface="Arial" pitchFamily="34" charset="0"/>
              </a:rPr>
              <a:t>тимулирование </a:t>
            </a:r>
            <a:r>
              <a:rPr lang="ru-RU" sz="1400" dirty="0">
                <a:cs typeface="Arial" pitchFamily="34" charset="0"/>
              </a:rPr>
              <a:t>предприятий, осуществляющих программы экологической модернизации </a:t>
            </a:r>
            <a:r>
              <a:rPr lang="ru-RU" sz="1400" dirty="0" smtClean="0">
                <a:cs typeface="Arial" pitchFamily="34" charset="0"/>
              </a:rPr>
              <a:t>производства </a:t>
            </a:r>
            <a:r>
              <a:rPr lang="ru-RU" sz="1400" dirty="0">
                <a:cs typeface="Arial" pitchFamily="34" charset="0"/>
              </a:rPr>
              <a:t>и экологической реабилитации соответствующих </a:t>
            </a:r>
            <a:r>
              <a:rPr lang="ru-RU" sz="1400" dirty="0" smtClean="0">
                <a:cs typeface="Arial" pitchFamily="34" charset="0"/>
              </a:rPr>
              <a:t>территорий</a:t>
            </a:r>
          </a:p>
        </p:txBody>
      </p:sp>
    </p:spTree>
    <p:extLst>
      <p:ext uri="{BB962C8B-B14F-4D97-AF65-F5344CB8AC3E}">
        <p14:creationId xmlns:p14="http://schemas.microsoft.com/office/powerpoint/2010/main" val="17615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9602775"/>
              </p:ext>
            </p:extLst>
          </p:nvPr>
        </p:nvGraphicFramePr>
        <p:xfrm>
          <a:off x="2" y="2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58744" cy="15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Заголовок 62"/>
          <p:cNvSpPr>
            <a:spLocks noGrp="1"/>
          </p:cNvSpPr>
          <p:nvPr>
            <p:ph type="title" idx="4294967295"/>
          </p:nvPr>
        </p:nvSpPr>
        <p:spPr>
          <a:xfrm>
            <a:off x="360363" y="115888"/>
            <a:ext cx="8783637" cy="1107996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8080"/>
                </a:solidFill>
              </a:rPr>
              <a:t>РЯД ПРОТИВОРЕЧИЙ И ТРЕБОВАНИЙ К ОПО СО СТОРОНЫ ЗАКОНОДАТЕЛЬСТВА МЧС ПРИВОДЯТ К ДОПОЛНИТЕЛЬНОЙ ФИНАНСОВОЙ НАГРУЗКЕ НА ПРЕДПРИЯТИЯ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323528" y="1424651"/>
            <a:ext cx="2232248" cy="1440160"/>
          </a:xfrm>
          <a:prstGeom prst="homePlat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ОБ УТВЕРЖЕНИИ ПОРЯДКА СОЗДАНИЯ НАСФ</a:t>
            </a:r>
            <a:endParaRPr lang="ru-RU" sz="1400" b="1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323528" y="3356992"/>
            <a:ext cx="2232248" cy="1224136"/>
          </a:xfrm>
          <a:prstGeom prst="homePlat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ОБ ИСПОЛЬЗОВАНИИ НАСФ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163088"/>
            <a:ext cx="64807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FF0000"/>
                </a:solidFill>
              </a:rPr>
              <a:t>МЧС России </a:t>
            </a:r>
            <a:r>
              <a:rPr lang="ru-RU" sz="1300" b="1" dirty="0">
                <a:solidFill>
                  <a:srgbClr val="FF0000"/>
                </a:solidFill>
              </a:rPr>
              <a:t>создает реестр </a:t>
            </a:r>
            <a:r>
              <a:rPr lang="ru-RU" sz="1300" b="1" dirty="0" smtClean="0">
                <a:solidFill>
                  <a:srgbClr val="FF0000"/>
                </a:solidFill>
              </a:rPr>
              <a:t>формирований на уровне региональных субъектов</a:t>
            </a:r>
            <a:r>
              <a:rPr lang="ru-RU" sz="1300" dirty="0" smtClean="0"/>
              <a:t>, </a:t>
            </a:r>
            <a:r>
              <a:rPr lang="ru-RU" sz="1300" dirty="0"/>
              <a:t>доводит до Администраций муниципальных </a:t>
            </a:r>
            <a:r>
              <a:rPr lang="ru-RU" sz="1300" dirty="0" smtClean="0"/>
              <a:t>районов, </a:t>
            </a:r>
            <a:r>
              <a:rPr lang="ru-RU" sz="1300" dirty="0"/>
              <a:t>а Администрация </a:t>
            </a:r>
            <a:r>
              <a:rPr lang="ru-RU" sz="1300" dirty="0" smtClean="0"/>
              <a:t>обязывает </a:t>
            </a:r>
            <a:r>
              <a:rPr lang="ru-RU" sz="1300" dirty="0"/>
              <a:t>создать НАСФ в организациях</a:t>
            </a:r>
            <a:r>
              <a:rPr lang="ru-RU" sz="1300" dirty="0" smtClean="0"/>
              <a:t>.</a:t>
            </a:r>
            <a:r>
              <a:rPr lang="ru-RU" sz="1300" dirty="0"/>
              <a:t> При этом не учитываются договора с профессиональными НАСФ, необходимость и актуальность создания конкретного НАСФ, численность работников, которые могут быть привлечены в состав формирования исходя из основных должностных обязанностей и работы, выполняемой работниками в повседневной </a:t>
            </a:r>
            <a:r>
              <a:rPr lang="ru-RU" sz="1300" dirty="0" smtClean="0"/>
              <a:t>деятельности. </a:t>
            </a:r>
          </a:p>
          <a:p>
            <a:pPr algn="just"/>
            <a:r>
              <a:rPr lang="ru-RU" sz="1300" dirty="0" smtClean="0"/>
              <a:t>Это противоречит п</a:t>
            </a:r>
            <a:r>
              <a:rPr lang="ru-RU" sz="1300" dirty="0"/>
              <a:t>. 6 Приказа МЧС России «Об утверждении порядка создания НАСФ» от 23.12.2005 г. N </a:t>
            </a:r>
            <a:r>
              <a:rPr lang="ru-RU" sz="1300" dirty="0" smtClean="0"/>
              <a:t>999.</a:t>
            </a:r>
            <a:endParaRPr lang="ru-RU" sz="13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3528" y="3235968"/>
            <a:ext cx="8710647" cy="0"/>
          </a:xfrm>
          <a:prstGeom prst="line">
            <a:avLst/>
          </a:prstGeom>
          <a:ln>
            <a:solidFill>
              <a:srgbClr val="008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655171" y="3257132"/>
            <a:ext cx="640871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300" dirty="0"/>
              <a:t>В распоряжении Администрации муниципального образования о создании НАСФ </a:t>
            </a:r>
            <a:r>
              <a:rPr lang="ru-RU" sz="1300" b="1" dirty="0">
                <a:solidFill>
                  <a:srgbClr val="FF0000"/>
                </a:solidFill>
              </a:rPr>
              <a:t>указываются формирования организации</a:t>
            </a:r>
            <a:r>
              <a:rPr lang="ru-RU" sz="1300" dirty="0"/>
              <a:t>, которые являются территориальными и могут привлекаться для ликвидации ЧС мирного и военного времени в пределах муниципального района, в том числе за территорией организации</a:t>
            </a:r>
            <a:r>
              <a:rPr lang="ru-RU" sz="1300" dirty="0" smtClean="0"/>
              <a:t>. 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300" dirty="0" smtClean="0"/>
              <a:t>Это противоречит </a:t>
            </a:r>
            <a:r>
              <a:rPr lang="ru-RU" sz="1300" dirty="0"/>
              <a:t>п. 4 Приказа МЧС России «Об утверждении порядка создания НАСФ» от 23.12.2005 г. N 999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3528" y="4776416"/>
            <a:ext cx="8710647" cy="11875"/>
          </a:xfrm>
          <a:prstGeom prst="line">
            <a:avLst/>
          </a:prstGeom>
          <a:ln>
            <a:solidFill>
              <a:srgbClr val="008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ятиугольник 14"/>
          <p:cNvSpPr/>
          <p:nvPr/>
        </p:nvSpPr>
        <p:spPr>
          <a:xfrm>
            <a:off x="323528" y="4941926"/>
            <a:ext cx="2232248" cy="1440160"/>
          </a:xfrm>
          <a:prstGeom prst="homePlat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ОБ ОРГАНИЗАЦИИ НАСФ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625463" y="4776416"/>
            <a:ext cx="640871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/>
              <a:t>Работники </a:t>
            </a:r>
            <a:r>
              <a:rPr lang="ru-RU" sz="1300" dirty="0"/>
              <a:t>организации </a:t>
            </a:r>
            <a:r>
              <a:rPr lang="ru-RU" sz="1300" dirty="0" smtClean="0"/>
              <a:t>принимаются </a:t>
            </a:r>
            <a:r>
              <a:rPr lang="ru-RU" sz="1300" dirty="0"/>
              <a:t>на работу для выполнения конкретных видов работ, оговоренных при </a:t>
            </a:r>
            <a:r>
              <a:rPr lang="ru-RU" sz="1300" dirty="0" smtClean="0"/>
              <a:t>приеме, </a:t>
            </a:r>
            <a:r>
              <a:rPr lang="ru-RU" sz="1300" dirty="0"/>
              <a:t>и зачастую, для выполнения требований </a:t>
            </a:r>
            <a:r>
              <a:rPr lang="ru-RU" sz="1300" dirty="0" smtClean="0"/>
              <a:t>Федерального Закона </a:t>
            </a:r>
            <a:r>
              <a:rPr lang="ru-RU" sz="1300" dirty="0"/>
              <a:t>«Об аварийно-спасательных службах и статусе спасателей» от 22 августа 1995 года N </a:t>
            </a:r>
            <a:r>
              <a:rPr lang="ru-RU" sz="1300" dirty="0" smtClean="0"/>
              <a:t>151-ФЗ</a:t>
            </a:r>
            <a:r>
              <a:rPr lang="ru-RU" sz="1300" dirty="0"/>
              <a:t>.</a:t>
            </a:r>
            <a:r>
              <a:rPr lang="ru-RU" sz="1300" dirty="0" smtClean="0"/>
              <a:t> </a:t>
            </a:r>
            <a:r>
              <a:rPr lang="ru-RU" sz="1300" dirty="0"/>
              <a:t>Н</a:t>
            </a:r>
            <a:r>
              <a:rPr lang="ru-RU" sz="1300" dirty="0" smtClean="0"/>
              <a:t>азначение </a:t>
            </a:r>
            <a:r>
              <a:rPr lang="ru-RU" sz="1300" dirty="0"/>
              <a:t>работника в НАСФ проводится в </a:t>
            </a:r>
            <a:r>
              <a:rPr lang="ru-RU" sz="1300" b="1" dirty="0">
                <a:solidFill>
                  <a:srgbClr val="FF0000"/>
                </a:solidFill>
              </a:rPr>
              <a:t>принудительном </a:t>
            </a:r>
            <a:r>
              <a:rPr lang="ru-RU" sz="1300" b="1" dirty="0" smtClean="0">
                <a:solidFill>
                  <a:srgbClr val="FF0000"/>
                </a:solidFill>
              </a:rPr>
              <a:t>порядке.</a:t>
            </a:r>
          </a:p>
          <a:p>
            <a:pPr algn="just"/>
            <a:r>
              <a:rPr lang="ru-RU" sz="1300" dirty="0"/>
              <a:t>При зачислении </a:t>
            </a:r>
            <a:r>
              <a:rPr lang="ru-RU" sz="1300" dirty="0" smtClean="0"/>
              <a:t>работников </a:t>
            </a:r>
            <a:r>
              <a:rPr lang="ru-RU" sz="1300" dirty="0"/>
              <a:t>в состав НАСФ возникают </a:t>
            </a:r>
            <a:r>
              <a:rPr lang="ru-RU" sz="1300" b="1" dirty="0">
                <a:solidFill>
                  <a:srgbClr val="FF0000"/>
                </a:solidFill>
              </a:rPr>
              <a:t>дополнительные затраты </a:t>
            </a:r>
            <a:r>
              <a:rPr lang="ru-RU" sz="1300" dirty="0"/>
              <a:t>на обучение и аттестацию, отрыв от производства работника на время обучения и аттестации, на оснащение согласно норм, на обязательное страхование спасателей </a:t>
            </a:r>
            <a:r>
              <a:rPr lang="ru-RU" sz="1300" dirty="0" smtClean="0"/>
              <a:t>.</a:t>
            </a:r>
            <a:endParaRPr lang="ru-RU" sz="1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9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0090" y="260648"/>
            <a:ext cx="8280400" cy="553998"/>
          </a:xfrm>
        </p:spPr>
        <p:txBody>
          <a:bodyPr/>
          <a:lstStyle/>
          <a:p>
            <a:r>
              <a:rPr lang="ru-RU" b="1" cap="all" dirty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  <a:t>Предложения к содержанию отечественных законодательных </a:t>
            </a:r>
            <a:r>
              <a:rPr lang="ru-RU" b="1" cap="all" dirty="0" smtClean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  <a:t>актов МЧС касательно НАСФ</a:t>
            </a:r>
            <a:endParaRPr lang="ru-RU" b="1" dirty="0" smtClean="0">
              <a:solidFill>
                <a:srgbClr val="008080"/>
              </a:solidFill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395536" y="1617181"/>
            <a:ext cx="8280920" cy="33239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lvl="0" indent="-342900" algn="just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400" dirty="0" smtClean="0"/>
              <a:t>Требования </a:t>
            </a:r>
            <a:r>
              <a:rPr lang="ru-RU" sz="1400" dirty="0"/>
              <a:t>по созданию НАСФ должны учитывать специфику предприятия, необходимость создания конкретного нештатного аварийно-спасательного формирования, численность работников, которые могут быть привлечены в состав формирования исходя из основных должностных обязанностей и работы, выполняемой работниками в повседневной </a:t>
            </a:r>
            <a:r>
              <a:rPr lang="ru-RU" sz="1400" dirty="0" smtClean="0"/>
              <a:t>деятельности </a:t>
            </a:r>
          </a:p>
          <a:p>
            <a:pPr marL="342900" lvl="0" indent="-342900" algn="just">
              <a:buClr>
                <a:srgbClr val="008080"/>
              </a:buClr>
              <a:buFont typeface="Wingdings" pitchFamily="2" charset="2"/>
              <a:buChar char="§"/>
            </a:pPr>
            <a:endParaRPr lang="ru-RU" sz="1400" dirty="0"/>
          </a:p>
          <a:p>
            <a:pPr marL="355600" lvl="0" indent="-355600" algn="just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400" dirty="0" smtClean="0"/>
              <a:t>В </a:t>
            </a:r>
            <a:r>
              <a:rPr lang="ru-RU" sz="1400" dirty="0"/>
              <a:t>случае заключения договора с профессиональными аварийно-спасательными формированиями на обслуживание опасного объекта – исключить требование по созданию нештатных аварийно-спасательных формирований с подобными функциональными </a:t>
            </a:r>
            <a:r>
              <a:rPr lang="ru-RU" sz="1400" dirty="0" smtClean="0"/>
              <a:t>обязанностями</a:t>
            </a:r>
          </a:p>
          <a:p>
            <a:pPr marL="355600" lvl="0" indent="-355600" algn="just">
              <a:buClr>
                <a:srgbClr val="008080"/>
              </a:buClr>
              <a:buFont typeface="Wingdings" pitchFamily="2" charset="2"/>
              <a:buChar char="§"/>
            </a:pPr>
            <a:endParaRPr lang="ru-RU" sz="1400" dirty="0"/>
          </a:p>
          <a:p>
            <a:pPr marL="355600" indent="-355600" algn="just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400" dirty="0" smtClean="0"/>
              <a:t>Рекомендовать Администрациям муниципальных образований формировать НАСФ из числа специалистов по территориальному признаку, или разрешить использование нештатных формирований Промышленных предприятий с соответствующим снижением налогооблагаемой базы на сумму понесенных затрат на содержание НАСФ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253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512806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3" name="Прямоугольник 38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352982" cy="369332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469" name="TextBox 468"/>
          <p:cNvSpPr txBox="1"/>
          <p:nvPr/>
        </p:nvSpPr>
        <p:spPr>
          <a:xfrm>
            <a:off x="334821" y="155224"/>
            <a:ext cx="7647512" cy="75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b="1">
                <a:latin typeface="+mj-lt"/>
                <a:ea typeface="+mj-ea"/>
                <a:cs typeface="+mj-cs"/>
              </a:defRPr>
            </a:lvl1pPr>
            <a:lvl2pPr eaLnBrk="0" hangingPunct="0">
              <a:defRPr>
                <a:latin typeface="Arial" charset="0"/>
              </a:defRPr>
            </a:lvl2pPr>
            <a:lvl3pPr eaLnBrk="0" hangingPunct="0">
              <a:defRPr>
                <a:latin typeface="Arial" charset="0"/>
              </a:defRPr>
            </a:lvl3pPr>
            <a:lvl4pPr eaLnBrk="0" hangingPunct="0">
              <a:defRPr>
                <a:latin typeface="Arial" charset="0"/>
              </a:defRPr>
            </a:lvl4pPr>
            <a:lvl5pPr eaLnBrk="0" hangingPunct="0">
              <a:defRPr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8080"/>
                </a:solidFill>
              </a:rPr>
              <a:t>СОВЕРШЕНСТВОВАНИЕ ТЕХНИЧЕСКОГО РЕГУЛИРОВАНИЯ – ОДНА ИЗ КЛЮЧЕВЫХ СОСТАВЛЯЮЩИХ УСПЕХА РАЗВИТИЯ НЕФТЕГАЗОХИМИИ В ПОВОЛЖЬЕ</a:t>
            </a:r>
            <a:endParaRPr lang="ru-RU" sz="1800" dirty="0">
              <a:solidFill>
                <a:srgbClr val="008080"/>
              </a:solidFill>
            </a:endParaRPr>
          </a:p>
        </p:txBody>
      </p:sp>
      <p:sp>
        <p:nvSpPr>
          <p:cNvPr id="434" name="Прямоугольник 433"/>
          <p:cNvSpPr/>
          <p:nvPr/>
        </p:nvSpPr>
        <p:spPr>
          <a:xfrm>
            <a:off x="1299516" y="6474325"/>
            <a:ext cx="7088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i="1" dirty="0">
                <a:solidFill>
                  <a:srgbClr val="000000"/>
                </a:solidFill>
                <a:cs typeface="Arial" pitchFamily="34" charset="0"/>
              </a:rPr>
              <a:t>Источники:</a:t>
            </a:r>
            <a:r>
              <a:rPr lang="en-US" sz="9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900" i="1" dirty="0" smtClean="0">
                <a:solidFill>
                  <a:srgbClr val="000000"/>
                </a:solidFill>
                <a:cs typeface="Arial" pitchFamily="34" charset="0"/>
              </a:rPr>
              <a:t>План развития газо- и нефтехимии России на период до 2030 года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i="1" dirty="0" smtClean="0">
                <a:solidFill>
                  <a:srgbClr val="000000"/>
                </a:solidFill>
                <a:cs typeface="Arial" pitchFamily="34" charset="0"/>
              </a:rPr>
              <a:t>Примечание: НГХ – нефтегазохимия; ПЭ – полиэтилен, ПП – полипропилен, ПЭТФ – полиэтилентерефталат,</a:t>
            </a:r>
            <a:endParaRPr lang="en-US" sz="900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4" name="TextBox 48"/>
          <p:cNvSpPr txBox="1">
            <a:spLocks noChangeArrowheads="1"/>
          </p:cNvSpPr>
          <p:nvPr/>
        </p:nvSpPr>
        <p:spPr bwMode="auto">
          <a:xfrm>
            <a:off x="6876256" y="1210374"/>
            <a:ext cx="2212155" cy="5256000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2000" indent="-72000" eaLnBrk="1" fontAlgn="base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dirty="0"/>
              <a:t>В Волжском </a:t>
            </a:r>
            <a:r>
              <a:rPr lang="ru-RU" dirty="0" smtClean="0"/>
              <a:t>кластере </a:t>
            </a:r>
            <a:r>
              <a:rPr lang="ru-RU" dirty="0"/>
              <a:t>запланировано значительное </a:t>
            </a:r>
            <a:r>
              <a:rPr lang="ru-RU" b="1" dirty="0"/>
              <a:t>расширение </a:t>
            </a:r>
            <a:r>
              <a:rPr lang="ru-RU" dirty="0" smtClean="0"/>
              <a:t>нефтегазохимических </a:t>
            </a:r>
            <a:r>
              <a:rPr lang="ru-RU" b="1" dirty="0" smtClean="0"/>
              <a:t>мощностей: с 1,6 до 4,2 млн. т </a:t>
            </a:r>
            <a:r>
              <a:rPr lang="ru-RU" dirty="0" smtClean="0"/>
              <a:t>в 2010-2030 гг.</a:t>
            </a:r>
          </a:p>
          <a:p>
            <a:pPr marL="72000" indent="-72000" eaLnBrk="1" fontAlgn="base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dirty="0"/>
              <a:t>Обеспечение столь быстрого и капиталоемкого развития </a:t>
            </a:r>
            <a:r>
              <a:rPr lang="ru-RU" dirty="0" smtClean="0"/>
              <a:t>нефтегазохимии </a:t>
            </a:r>
            <a:r>
              <a:rPr lang="ru-RU" dirty="0"/>
              <a:t>в </a:t>
            </a:r>
            <a:r>
              <a:rPr lang="ru-RU" dirty="0" smtClean="0"/>
              <a:t>ПФО и других регионах требует </a:t>
            </a:r>
            <a:r>
              <a:rPr lang="ru-RU" b="1" dirty="0" smtClean="0"/>
              <a:t>проведения соответствующей </a:t>
            </a:r>
            <a:r>
              <a:rPr lang="ru-RU" b="1" dirty="0"/>
              <a:t>государственной </a:t>
            </a:r>
            <a:r>
              <a:rPr lang="ru-RU" b="1" dirty="0" smtClean="0"/>
              <a:t>политики</a:t>
            </a:r>
          </a:p>
          <a:p>
            <a:pPr marL="72000" indent="-72000" eaLnBrk="1" fontAlgn="base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ru-RU" dirty="0"/>
              <a:t>Одна из </a:t>
            </a:r>
            <a:r>
              <a:rPr lang="ru-RU" b="1" dirty="0"/>
              <a:t>ключевых составляющих </a:t>
            </a:r>
            <a:r>
              <a:rPr lang="ru-RU" dirty="0"/>
              <a:t>этой политики – </a:t>
            </a:r>
            <a:r>
              <a:rPr lang="ru-RU" b="1" dirty="0" smtClean="0"/>
              <a:t>совершенствование </a:t>
            </a:r>
            <a:r>
              <a:rPr lang="ru-RU" b="1" dirty="0"/>
              <a:t>технического </a:t>
            </a:r>
            <a:r>
              <a:rPr lang="ru-RU" b="1" dirty="0" smtClean="0"/>
              <a:t>регулирования, </a:t>
            </a:r>
            <a:r>
              <a:rPr lang="ru-RU" dirty="0" smtClean="0"/>
              <a:t>в </a:t>
            </a:r>
            <a:r>
              <a:rPr lang="ru-RU" dirty="0" err="1" smtClean="0"/>
              <a:t>т.ч</a:t>
            </a:r>
            <a:r>
              <a:rPr lang="ru-RU" dirty="0" smtClean="0"/>
              <a:t>. разработка нормативных </a:t>
            </a:r>
            <a:r>
              <a:rPr lang="ru-RU" dirty="0"/>
              <a:t>документов </a:t>
            </a:r>
            <a:r>
              <a:rPr lang="ru-RU" dirty="0" smtClean="0"/>
              <a:t>для применения </a:t>
            </a:r>
            <a:r>
              <a:rPr lang="ru-RU" b="1" dirty="0"/>
              <a:t>передовых технических норм </a:t>
            </a:r>
            <a:r>
              <a:rPr lang="ru-RU" dirty="0"/>
              <a:t>в </a:t>
            </a:r>
            <a:r>
              <a:rPr lang="ru-RU" dirty="0" smtClean="0"/>
              <a:t>нефтегазохимии</a:t>
            </a:r>
            <a:r>
              <a:rPr lang="ru-RU" dirty="0"/>
              <a:t>, соответствующих международным стандартам</a:t>
            </a:r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195274" y="6400800"/>
            <a:ext cx="807156" cy="31282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904C63-2B24-46AF-B25E-66CB8A4EF8F1}" type="slidenum">
              <a:rPr lang="ru-RU" smtClean="0"/>
              <a:pPr>
                <a:defRPr/>
              </a:pPr>
              <a:t>2</a:t>
            </a:fld>
            <a:r>
              <a:rPr lang="ru-RU" sz="1100" smtClean="0">
                <a:solidFill>
                  <a:srgbClr val="808080"/>
                </a:solidFill>
              </a:rPr>
              <a:t> </a:t>
            </a:r>
            <a:endParaRPr lang="ru-RU" sz="1100" dirty="0">
              <a:solidFill>
                <a:srgbClr val="80808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7500" y="1201363"/>
            <a:ext cx="3132000" cy="461665"/>
          </a:xfrm>
          <a:prstGeom prst="rect">
            <a:avLst/>
          </a:prstGeom>
          <a:solidFill>
            <a:srgbClr val="008080"/>
          </a:solidFill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ru-RU" spc="-60" dirty="0" smtClean="0">
                <a:solidFill>
                  <a:schemeClr val="bg1"/>
                </a:solidFill>
              </a:rPr>
              <a:t>Планы по расширению мощностей Волжского НГХ кластера</a:t>
            </a:r>
            <a:endParaRPr lang="ru-RU" spc="-6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34952" y="1201362"/>
            <a:ext cx="3132000" cy="461665"/>
          </a:xfrm>
          <a:prstGeom prst="rect">
            <a:avLst/>
          </a:prstGeom>
          <a:solidFill>
            <a:srgbClr val="008080"/>
          </a:solidFill>
          <a:ln w="28575">
            <a:solidFill>
              <a:srgbClr val="00808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ru-RU" spc="-60" dirty="0" smtClean="0">
                <a:solidFill>
                  <a:schemeClr val="bg1"/>
                </a:solidFill>
              </a:rPr>
              <a:t>Меры государственной поддержки Плана развития газо- и нефтехимии РФ до 2030</a:t>
            </a:r>
            <a:endParaRPr lang="ru-RU" spc="-60" dirty="0">
              <a:solidFill>
                <a:schemeClr val="bg1"/>
              </a:solidFill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78981945"/>
              </p:ext>
            </p:extLst>
          </p:nvPr>
        </p:nvGraphicFramePr>
        <p:xfrm>
          <a:off x="752475" y="1743075"/>
          <a:ext cx="2419160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Диаграмма" r:id="rId22" imgW="2419160" imgH="4714875" progId="MSGraph.Chart.8">
                  <p:embed followColorScheme="full"/>
                </p:oleObj>
              </mc:Choice>
              <mc:Fallback>
                <p:oleObj name="Диаграмма" r:id="rId22" imgW="2419160" imgH="47148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52475" y="1743075"/>
                        <a:ext cx="2419160" cy="47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>
            <p:custDataLst>
              <p:tags r:id="rId5"/>
            </p:custDataLst>
          </p:nvPr>
        </p:nvSpPr>
        <p:spPr bwMode="auto">
          <a:xfrm>
            <a:off x="292100" y="5821363"/>
            <a:ext cx="511175" cy="168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6C02696-B2C7-4F27-9AB0-6BAC12B51D6F}" type="datetime'''Ка''''''''''''''''''''''''''у''''''''''чуки'''''''''''''''''">
              <a:rPr lang="en-US" sz="1100" smtClean="0">
                <a:effectLst/>
                <a:latin typeface="Arial"/>
                <a:sym typeface="Arial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Каучуки</a:t>
            </a:fld>
            <a:endParaRPr kumimoji="0" lang="ru-RU" sz="11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6"/>
            </p:custDataLst>
          </p:nvPr>
        </p:nvSpPr>
        <p:spPr bwMode="auto">
          <a:xfrm>
            <a:off x="179388" y="4832350"/>
            <a:ext cx="623888" cy="33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37BD4D2-52F9-48D7-B822-908D35EB6947}" type="datetime'П''ро''''''ч''''и''''''е&#10; ''пласти''к''и'''''''''''''''''">
              <a:rPr lang="en-US" sz="1100" smtClean="0">
                <a:effectLst/>
              </a:rPr>
              <a:pPr/>
              <a:t>Прочие
 пластики</a:t>
            </a:fld>
            <a:endParaRPr kumimoji="0" lang="ru-RU" sz="1100" strike="noStrike" cap="none" normalizeH="0" smtClean="0">
              <a:ln>
                <a:noFill/>
              </a:ln>
              <a:effectLst/>
              <a:latin typeface="Arial"/>
              <a:sym typeface="Arial"/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7"/>
            </p:custDataLst>
          </p:nvPr>
        </p:nvSpPr>
        <p:spPr bwMode="gray">
          <a:xfrm>
            <a:off x="1874838" y="5983288"/>
            <a:ext cx="231775" cy="1682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864B0F9-CF05-40DE-B6A4-E8D16AD0EEBE}" type="datetime'1'''''''''''''''''',''''''''''''''9'''''''''''''''''''">
              <a:rPr lang="en-US" sz="1100">
                <a:solidFill>
                  <a:schemeClr val="bg1"/>
                </a:solidFill>
              </a:rPr>
              <a:pPr/>
              <a:t>1,9</a:t>
            </a:fld>
            <a:endParaRPr lang="ru-RU" sz="1100">
              <a:solidFill>
                <a:schemeClr val="bg1"/>
              </a:solidFill>
              <a:sym typeface="+mn-lt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8"/>
            </p:custDataLst>
          </p:nvPr>
        </p:nvSpPr>
        <p:spPr bwMode="gray">
          <a:xfrm>
            <a:off x="1389063" y="5078413"/>
            <a:ext cx="231775" cy="1682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2ACECD7-2F61-49C0-ABC7-09BFB6C9F59B}" type="datetime'''''''''''''''''''''''''''''1'''''''''''''',''1'''''">
              <a:rPr lang="en-US" sz="1100">
                <a:solidFill>
                  <a:schemeClr val="bg1"/>
                </a:solidFill>
              </a:rPr>
              <a:pPr/>
              <a:t>1,1</a:t>
            </a:fld>
            <a:endParaRPr lang="ru-RU" sz="1100">
              <a:solidFill>
                <a:schemeClr val="bg1"/>
              </a:solidFill>
              <a:sym typeface="+mn-lt"/>
            </a:endParaRPr>
          </a:p>
        </p:txBody>
      </p:sp>
      <p:sp>
        <p:nvSpPr>
          <p:cNvPr id="6" name="Прямоугольник 5"/>
          <p:cNvSpPr/>
          <p:nvPr>
            <p:custDataLst>
              <p:tags r:id="rId9"/>
            </p:custDataLst>
          </p:nvPr>
        </p:nvSpPr>
        <p:spPr bwMode="auto">
          <a:xfrm>
            <a:off x="515938" y="4011613"/>
            <a:ext cx="287338" cy="168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54837DC-9590-4DC3-954C-AC9369107353}" type="datetime'''''''''''П''''''''''''''''''''''''''''''ВХ'''''''''''">
              <a:rPr lang="en-US" sz="1100" smtClean="0">
                <a:effectLst/>
              </a:rPr>
              <a:pPr/>
              <a:t>ПВХ</a:t>
            </a:fld>
            <a:endParaRPr kumimoji="0" lang="ru-RU" sz="1100" strike="noStrike" cap="none" normalizeH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1" name="Прямоугольник 10"/>
          <p:cNvSpPr/>
          <p:nvPr>
            <p:custDataLst>
              <p:tags r:id="rId10"/>
            </p:custDataLst>
          </p:nvPr>
        </p:nvSpPr>
        <p:spPr bwMode="gray">
          <a:xfrm>
            <a:off x="1398588" y="4173538"/>
            <a:ext cx="231775" cy="1682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31D647C-C08B-4FCD-84F5-659165854DED}" type="datetime'''''''1'''''''''''''''''''',''''''1'''''">
              <a:rPr lang="en-US" sz="1100">
                <a:solidFill>
                  <a:schemeClr val="bg1"/>
                </a:solidFill>
              </a:rPr>
              <a:pPr/>
              <a:t>1,1</a:t>
            </a:fld>
            <a:endParaRPr lang="ru-RU" sz="1100">
              <a:solidFill>
                <a:schemeClr val="bg1"/>
              </a:solidFill>
              <a:sym typeface="+mn-lt"/>
            </a:endParaRPr>
          </a:p>
        </p:txBody>
      </p:sp>
      <p:sp>
        <p:nvSpPr>
          <p:cNvPr id="5" name="Прямоугольник 4"/>
          <p:cNvSpPr/>
          <p:nvPr>
            <p:custDataLst>
              <p:tags r:id="rId11"/>
            </p:custDataLst>
          </p:nvPr>
        </p:nvSpPr>
        <p:spPr bwMode="auto">
          <a:xfrm>
            <a:off x="603250" y="3106738"/>
            <a:ext cx="200025" cy="168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A3D9EF3-252F-4A79-BC32-FC2409F2DE41}" type="datetime'''''''''''''П''''''''''''''П'''''''''''''''''''''">
              <a:rPr lang="en-US" sz="1100" smtClean="0">
                <a:effectLst/>
              </a:rPr>
              <a:pPr/>
              <a:t>ПП</a:t>
            </a:fld>
            <a:endParaRPr kumimoji="0" lang="ru-RU" sz="1100" strike="noStrike" cap="none" normalizeH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8" name="Прямоугольник 7"/>
          <p:cNvSpPr/>
          <p:nvPr>
            <p:custDataLst>
              <p:tags r:id="rId12"/>
            </p:custDataLst>
          </p:nvPr>
        </p:nvSpPr>
        <p:spPr bwMode="gray">
          <a:xfrm>
            <a:off x="1484313" y="3268663"/>
            <a:ext cx="231775" cy="1682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AF14842-A225-48BC-BAB7-76F9081602DF}" type="datetime'''''1'''''''',''''''''''''''2'''''''''''''''''''''">
              <a:rPr lang="en-US" sz="1100">
                <a:solidFill>
                  <a:schemeClr val="bg1"/>
                </a:solidFill>
              </a:rPr>
              <a:pPr/>
              <a:t>1,2</a:t>
            </a:fld>
            <a:endParaRPr lang="ru-RU" sz="1100">
              <a:solidFill>
                <a:schemeClr val="bg1"/>
              </a:solidFill>
              <a:sym typeface="+mn-lt"/>
            </a:endParaRPr>
          </a:p>
        </p:txBody>
      </p:sp>
      <p:sp>
        <p:nvSpPr>
          <p:cNvPr id="4" name="Прямоугольник 3"/>
          <p:cNvSpPr/>
          <p:nvPr>
            <p:custDataLst>
              <p:tags r:id="rId13"/>
            </p:custDataLst>
          </p:nvPr>
        </p:nvSpPr>
        <p:spPr bwMode="auto">
          <a:xfrm>
            <a:off x="603250" y="2201863"/>
            <a:ext cx="200025" cy="168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D1384ED-05B4-4F2C-B4ED-A9C3CCA8A183}" type="datetime'''''ПЭ'''''''''''">
              <a:rPr lang="en-US" sz="1100" smtClean="0">
                <a:effectLst/>
              </a:rPr>
              <a:pPr/>
              <a:t>ПЭ</a:t>
            </a:fld>
            <a:endParaRPr kumimoji="0" lang="ru-RU" sz="1100" strike="noStrike" cap="none" normalizeH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14"/>
            </p:custDataLst>
          </p:nvPr>
        </p:nvSpPr>
        <p:spPr bwMode="gray">
          <a:xfrm>
            <a:off x="1836738" y="2363788"/>
            <a:ext cx="231775" cy="1682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9050" tIns="0" rIns="1905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F28230A-25EB-4735-9740-201A8E910719}" type="datetime'''''''''1'''''''''''''''''''''''''',''''''''9'">
              <a:rPr lang="en-US" sz="1100">
                <a:solidFill>
                  <a:schemeClr val="bg1"/>
                </a:solidFill>
              </a:rPr>
              <a:pPr/>
              <a:t>1,9</a:t>
            </a:fld>
            <a:endParaRPr lang="ru-RU" sz="110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15"/>
            </p:custDataLst>
          </p:nvPr>
        </p:nvSpPr>
        <p:spPr bwMode="auto">
          <a:xfrm>
            <a:off x="2798763" y="1755775"/>
            <a:ext cx="196850" cy="147637"/>
          </a:xfrm>
          <a:prstGeom prst="rect">
            <a:avLst/>
          </a:prstGeom>
          <a:solidFill>
            <a:srgbClr val="0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16"/>
            </p:custDataLst>
          </p:nvPr>
        </p:nvSpPr>
        <p:spPr bwMode="auto">
          <a:xfrm>
            <a:off x="2138363" y="1755775"/>
            <a:ext cx="196850" cy="147637"/>
          </a:xfrm>
          <a:prstGeom prst="rect">
            <a:avLst/>
          </a:prstGeom>
          <a:solidFill>
            <a:srgbClr val="B2B2B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17"/>
            </p:custDataLst>
          </p:nvPr>
        </p:nvSpPr>
        <p:spPr bwMode="auto">
          <a:xfrm>
            <a:off x="3046413" y="1751013"/>
            <a:ext cx="311150" cy="168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27B22C-7465-4E44-8089-50171E2D2C06}" type="datetime'2''''0''''''3''''''''''''''''''''''''0'''">
              <a:rPr lang="en-US" sz="1100" smtClean="0">
                <a:effectLst/>
              </a:rPr>
              <a:pPr/>
              <a:t>2030</a:t>
            </a:fld>
            <a:endParaRPr kumimoji="0" lang="ru-RU" sz="1100" strike="noStrike" cap="none" normalizeH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18"/>
            </p:custDataLst>
          </p:nvPr>
        </p:nvSpPr>
        <p:spPr bwMode="auto">
          <a:xfrm>
            <a:off x="2386013" y="1751013"/>
            <a:ext cx="311150" cy="168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E7FE7B-D4F4-4969-9CB3-EF93A580FAC0}" type="datetime'2''''''''''''''''''0''''''''''1''0'''''''">
              <a:rPr lang="en-US" sz="1100" smtClean="0">
                <a:effectLst/>
              </a:rPr>
              <a:pPr/>
              <a:t>2010</a:t>
            </a:fld>
            <a:endParaRPr kumimoji="0" lang="ru-RU" sz="1100" strike="noStrike" cap="none" normalizeH="0" smtClean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77" name="Равнобедренный треугольник 76"/>
          <p:cNvSpPr/>
          <p:nvPr/>
        </p:nvSpPr>
        <p:spPr>
          <a:xfrm rot="5400000">
            <a:off x="1285292" y="3916359"/>
            <a:ext cx="4556411" cy="216001"/>
          </a:xfrm>
          <a:prstGeom prst="triangle">
            <a:avLst/>
          </a:prstGeom>
          <a:solidFill>
            <a:srgbClr val="00808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fontAlgn="base"/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3" name="TextBox 48"/>
          <p:cNvSpPr txBox="1">
            <a:spLocks noChangeArrowheads="1"/>
          </p:cNvSpPr>
          <p:nvPr/>
        </p:nvSpPr>
        <p:spPr bwMode="auto">
          <a:xfrm>
            <a:off x="3648426" y="1672647"/>
            <a:ext cx="3233040" cy="50475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8000" indent="-108000" eaLnBrk="1" fontAlgn="base" hangingPunct="1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100" dirty="0"/>
              <a:t>системная поддержка нефтегазохимической </a:t>
            </a:r>
            <a:r>
              <a:rPr lang="ru-RU" sz="1100" dirty="0" smtClean="0"/>
              <a:t>отрасли;</a:t>
            </a:r>
          </a:p>
          <a:p>
            <a:pPr marL="108000" indent="-108000" eaLnBrk="1" fontAlgn="base" hangingPunct="1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100" b="1" dirty="0"/>
              <a:t>совершенствование технического регулирования в сфере деятельности нефтегазохимических </a:t>
            </a:r>
            <a:r>
              <a:rPr lang="ru-RU" sz="1100" b="1" dirty="0" smtClean="0"/>
              <a:t>организаций;</a:t>
            </a:r>
          </a:p>
          <a:p>
            <a:pPr marL="108000" indent="-108000" eaLnBrk="1" fontAlgn="base" hangingPunct="1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100" dirty="0"/>
              <a:t>изменение стандартов потребления конечной нефтегазохимической </a:t>
            </a:r>
            <a:r>
              <a:rPr lang="ru-RU" sz="1100" dirty="0" smtClean="0"/>
              <a:t>продукции;</a:t>
            </a:r>
          </a:p>
          <a:p>
            <a:pPr marL="108000" indent="-108000" eaLnBrk="1" fontAlgn="base" hangingPunct="1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100" dirty="0"/>
              <a:t>административная поддержка отрасли и развитие </a:t>
            </a:r>
            <a:r>
              <a:rPr lang="ru-RU" sz="1100" dirty="0" smtClean="0"/>
              <a:t>инфраструктуры;</a:t>
            </a:r>
          </a:p>
          <a:p>
            <a:pPr marL="108000" indent="-108000" eaLnBrk="1" fontAlgn="base" hangingPunct="1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100" dirty="0"/>
              <a:t>поддержка экспорта в интересах российских </a:t>
            </a:r>
            <a:r>
              <a:rPr lang="ru-RU" sz="1100" dirty="0" smtClean="0"/>
              <a:t>производителей;</a:t>
            </a:r>
          </a:p>
          <a:p>
            <a:pPr marL="108000" indent="-108000" eaLnBrk="1" fontAlgn="base" hangingPunct="1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100" dirty="0"/>
              <a:t>исключение нерыночных механизмов распределения легкого углеводородного </a:t>
            </a:r>
            <a:r>
              <a:rPr lang="ru-RU" sz="1100" dirty="0" smtClean="0"/>
              <a:t>сырья;</a:t>
            </a:r>
          </a:p>
          <a:p>
            <a:pPr marL="108000" indent="-108000" eaLnBrk="1" fontAlgn="base" hangingPunct="1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100" dirty="0"/>
              <a:t>разработка долгосрочной стратегии по регулированию экспорта и импорта нефтегазохимической </a:t>
            </a:r>
            <a:r>
              <a:rPr lang="ru-RU" sz="1100" dirty="0" smtClean="0"/>
              <a:t>продукции;</a:t>
            </a:r>
          </a:p>
          <a:p>
            <a:pPr marL="108000" indent="-108000" eaLnBrk="1" fontAlgn="base" hangingPunct="1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100" dirty="0"/>
              <a:t>разработка программ кредитования и финансирования </a:t>
            </a:r>
            <a:r>
              <a:rPr lang="ru-RU" sz="1100" dirty="0" smtClean="0"/>
              <a:t>отрасли;</a:t>
            </a:r>
          </a:p>
          <a:p>
            <a:pPr marL="108000" indent="-108000" eaLnBrk="1" fontAlgn="base" hangingPunct="1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100" dirty="0"/>
              <a:t>разработка предложений по предоставлению льготных налоговых и инвестиционных </a:t>
            </a:r>
            <a:r>
              <a:rPr lang="ru-RU" sz="1100" dirty="0" smtClean="0"/>
              <a:t>режимов;</a:t>
            </a:r>
          </a:p>
          <a:p>
            <a:pPr marL="108000" indent="-108000" eaLnBrk="1" fontAlgn="base" hangingPunct="1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100" dirty="0"/>
              <a:t>реализация мер научной поддержки нефтегазохимической </a:t>
            </a:r>
            <a:r>
              <a:rPr lang="ru-RU" sz="1100" dirty="0" smtClean="0"/>
              <a:t>отрасли;</a:t>
            </a:r>
          </a:p>
          <a:p>
            <a:pPr marL="108000" indent="-108000" eaLnBrk="1" fontAlgn="base" hangingPunct="1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100" dirty="0"/>
              <a:t>реализация мер образовательной поддержки нефтегазохимической </a:t>
            </a:r>
            <a:r>
              <a:rPr lang="ru-RU" sz="1100" dirty="0" smtClean="0"/>
              <a:t>отрасли.</a:t>
            </a:r>
            <a:endParaRPr lang="ru-RU" sz="1100" b="1" dirty="0" smtClean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639622" y="2060091"/>
            <a:ext cx="3132000" cy="576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5792" y="1681423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+mj-lt"/>
              </a:rPr>
              <a:t>Млн. т</a:t>
            </a:r>
            <a:endParaRPr lang="ru-RU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99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0090" y="260648"/>
            <a:ext cx="8280400" cy="553998"/>
          </a:xfrm>
        </p:spPr>
        <p:txBody>
          <a:bodyPr/>
          <a:lstStyle/>
          <a:p>
            <a:r>
              <a:rPr lang="ru-RU" b="1" cap="all" dirty="0" smtClean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  <a:t>ЗАКЛЮЧЕНИЕ</a:t>
            </a:r>
            <a:endParaRPr lang="ru-RU" b="1" dirty="0" smtClean="0">
              <a:solidFill>
                <a:srgbClr val="008080"/>
              </a:solidFill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395536" y="1196752"/>
            <a:ext cx="8280920" cy="47705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lvl="0" indent="-342900" algn="just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600" dirty="0" smtClean="0"/>
              <a:t>Усовершенствование законодательных актов в техническом регулировании деятельности промышленных предприятий, а также проведении соответствующей государственной политики для применения передовых технических норм соответствующим международным стандартам будет содействовать эффективному развитию нефтегазохимии в России.</a:t>
            </a:r>
          </a:p>
          <a:p>
            <a:pPr marL="342900" lvl="0" indent="-342900" algn="just">
              <a:buClr>
                <a:srgbClr val="008080"/>
              </a:buClr>
              <a:buFont typeface="Wingdings" pitchFamily="2" charset="2"/>
              <a:buChar char="§"/>
            </a:pPr>
            <a:endParaRPr lang="ru-RU" sz="1600" dirty="0" smtClean="0"/>
          </a:p>
          <a:p>
            <a:pPr marL="342900" lvl="0" indent="-342900" algn="just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600" dirty="0" smtClean="0"/>
              <a:t>Оптимальный баланс между инвестициями в безопасность и ее реальным уровнем может быть достигнут по трем основным направлениям: </a:t>
            </a:r>
          </a:p>
          <a:p>
            <a:pPr marL="800100" lvl="1" indent="-342900" algn="just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600" dirty="0" smtClean="0"/>
              <a:t>Стоимость создания новых мощностей;</a:t>
            </a:r>
          </a:p>
          <a:p>
            <a:pPr marL="800100" lvl="1" indent="-342900" algn="just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600" dirty="0" smtClean="0"/>
              <a:t>Стоимость эксплуатации мощностей;</a:t>
            </a:r>
          </a:p>
          <a:p>
            <a:pPr marL="800100" lvl="1" indent="-342900" algn="just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600" dirty="0" smtClean="0"/>
              <a:t>Затраты на доведение до норм и правил производств при изменении регулирования.</a:t>
            </a:r>
          </a:p>
          <a:p>
            <a:pPr marL="342900" lvl="0" indent="-342900" algn="just">
              <a:buClr>
                <a:srgbClr val="008080"/>
              </a:buClr>
              <a:buFont typeface="Wingdings" pitchFamily="2" charset="2"/>
              <a:buChar char="§"/>
            </a:pPr>
            <a:endParaRPr lang="ru-RU" sz="1600" dirty="0"/>
          </a:p>
          <a:p>
            <a:pPr marL="355600" lvl="0" indent="-355600" algn="just">
              <a:buClr>
                <a:srgbClr val="008080"/>
              </a:buClr>
              <a:buFont typeface="Wingdings" pitchFamily="2" charset="2"/>
              <a:buChar char="§"/>
            </a:pPr>
            <a:r>
              <a:rPr lang="ru-RU" sz="1600" dirty="0" smtClean="0"/>
              <a:t>Устранение противоречий и приведение требований отечественных законов в области экологии и охраны </a:t>
            </a:r>
            <a:r>
              <a:rPr lang="ru-RU" sz="1600" dirty="0"/>
              <a:t>окружающей </a:t>
            </a:r>
            <a:r>
              <a:rPr lang="ru-RU" sz="1600" dirty="0" smtClean="0"/>
              <a:t>среды, а </a:t>
            </a:r>
            <a:r>
              <a:rPr lang="ru-RU" sz="1600" dirty="0"/>
              <a:t>также со стороны законодательных актов МЧС </a:t>
            </a:r>
            <a:r>
              <a:rPr lang="ru-RU" sz="1600" dirty="0" smtClean="0"/>
              <a:t>к нормативам и требованиям, соответствующим лучшим практикам международных стандартов, позволит простимулировать инвестиционное развитие предприятий.</a:t>
            </a:r>
          </a:p>
          <a:p>
            <a:pPr marL="355600" lvl="0" indent="-355600" algn="just">
              <a:buClr>
                <a:srgbClr val="008080"/>
              </a:buClr>
              <a:buFont typeface="Wingdings" pitchFamily="2" charset="2"/>
              <a:buChar char="§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993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5856" y="3140968"/>
            <a:ext cx="2087563" cy="288925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ПРИЛОЖЕНИЕ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53464"/>
              </p:ext>
            </p:extLst>
          </p:nvPr>
        </p:nvGraphicFramePr>
        <p:xfrm>
          <a:off x="2" y="2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think-cell Slide" r:id="rId5" imgW="407" imgH="409" progId="TCLayout.ActiveDocument.1">
                  <p:embed/>
                </p:oleObj>
              </mc:Choice>
              <mc:Fallback>
                <p:oleObj name="think-cell Slide" r:id="rId5" imgW="407" imgH="409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58744" cy="158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Заголовок 62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8634412" cy="830997"/>
          </a:xfrm>
        </p:spPr>
        <p:txBody>
          <a:bodyPr/>
          <a:lstStyle/>
          <a:p>
            <a:r>
              <a:rPr lang="ru-RU" b="1" cap="all" dirty="0" smtClean="0">
                <a:solidFill>
                  <a:srgbClr val="008080"/>
                </a:solidFill>
              </a:rPr>
              <a:t>Различия в подходах </a:t>
            </a:r>
            <a:r>
              <a:rPr lang="ru-RU" b="1" cap="all" dirty="0">
                <a:solidFill>
                  <a:srgbClr val="008080"/>
                </a:solidFill>
              </a:rPr>
              <a:t>к нормированию качества </a:t>
            </a:r>
            <a:r>
              <a:rPr lang="ru-RU" b="1" cap="all" dirty="0" smtClean="0">
                <a:solidFill>
                  <a:srgbClr val="008080"/>
                </a:solidFill>
              </a:rPr>
              <a:t>воды</a:t>
            </a:r>
            <a:r>
              <a:rPr lang="ru-RU" b="1" cap="all" dirty="0">
                <a:solidFill>
                  <a:srgbClr val="008080"/>
                </a:solidFill>
              </a:rPr>
              <a:t>, сбрасываемой в водный объект </a:t>
            </a:r>
            <a:r>
              <a:rPr lang="ru-RU" b="1" cap="all" dirty="0" err="1">
                <a:solidFill>
                  <a:srgbClr val="008080"/>
                </a:solidFill>
              </a:rPr>
              <a:t>рыбо</a:t>
            </a:r>
            <a:r>
              <a:rPr lang="ru-RU" b="1" cap="all" dirty="0">
                <a:solidFill>
                  <a:srgbClr val="008080"/>
                </a:solidFill>
              </a:rPr>
              <a:t>-хозяйственного </a:t>
            </a:r>
            <a:r>
              <a:rPr lang="ru-RU" b="1" cap="all" dirty="0" smtClean="0">
                <a:solidFill>
                  <a:srgbClr val="008080"/>
                </a:solidFill>
              </a:rPr>
              <a:t>значения в России и в европейских странах</a:t>
            </a:r>
            <a:endParaRPr lang="ru-RU" b="1" cap="all" dirty="0">
              <a:solidFill>
                <a:srgbClr val="00808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39612"/>
              </p:ext>
            </p:extLst>
          </p:nvPr>
        </p:nvGraphicFramePr>
        <p:xfrm>
          <a:off x="323528" y="1268760"/>
          <a:ext cx="7056784" cy="4365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5660"/>
                <a:gridCol w="1915468"/>
                <a:gridCol w="1835656"/>
              </a:tblGrid>
              <a:tr h="264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ПДК рыб.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хоз. (Россия)*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 ПДК в ЕС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рН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6,5-8,5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6,5-8,5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7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</a:t>
                      </a:r>
                      <a:r>
                        <a:rPr lang="ru-RU" sz="900" dirty="0" smtClean="0">
                          <a:effectLst/>
                        </a:rPr>
                        <a:t>БПК, </a:t>
                      </a:r>
                      <a:r>
                        <a:rPr lang="ru-RU" sz="900" dirty="0">
                          <a:effectLst/>
                        </a:rPr>
                        <a:t>О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</a:rPr>
                        <a:t>3 (БПК20)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 (БПК5)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7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 </a:t>
                      </a:r>
                      <a:r>
                        <a:rPr lang="ru-RU" sz="900" dirty="0" err="1">
                          <a:effectLst/>
                        </a:rPr>
                        <a:t>ХПК</a:t>
                      </a:r>
                      <a:r>
                        <a:rPr lang="ru-RU" sz="900" baseline="-25000" dirty="0" err="1">
                          <a:effectLst/>
                        </a:rPr>
                        <a:t>Cr</a:t>
                      </a:r>
                      <a:r>
                        <a:rPr lang="ru-RU" sz="900" dirty="0">
                          <a:effectLst/>
                        </a:rPr>
                        <a:t>, О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 Взвешенные вещества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10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200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 Аммоний ион (NH</a:t>
                      </a:r>
                      <a:r>
                        <a:rPr lang="ru-RU" sz="900" baseline="-25000" dirty="0">
                          <a:effectLst/>
                        </a:rPr>
                        <a:t>4</a:t>
                      </a:r>
                      <a:r>
                        <a:rPr lang="ru-RU" sz="900" baseline="30000" dirty="0">
                          <a:effectLst/>
                        </a:rPr>
                        <a:t>+</a:t>
                      </a:r>
                      <a:r>
                        <a:rPr lang="ru-RU" sz="900" dirty="0">
                          <a:effectLst/>
                        </a:rPr>
                        <a:t>)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0,5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6,43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</a:t>
                      </a:r>
                      <a:r>
                        <a:rPr lang="ru-RU" sz="900" dirty="0" smtClean="0">
                          <a:effectLst/>
                        </a:rPr>
                        <a:t>  </a:t>
                      </a:r>
                      <a:r>
                        <a:rPr lang="ru-RU" sz="900" dirty="0">
                          <a:effectLst/>
                        </a:rPr>
                        <a:t>Сульфат-анион (SO</a:t>
                      </a:r>
                      <a:r>
                        <a:rPr lang="ru-RU" sz="900" baseline="-25000" dirty="0">
                          <a:effectLst/>
                        </a:rPr>
                        <a:t>4</a:t>
                      </a:r>
                      <a:r>
                        <a:rPr lang="ru-RU" sz="900" baseline="30000" dirty="0">
                          <a:effectLst/>
                        </a:rPr>
                        <a:t>2-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300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 </a:t>
                      </a:r>
                      <a:r>
                        <a:rPr lang="ru-RU" sz="900" dirty="0">
                          <a:effectLst/>
                        </a:rPr>
                        <a:t>Хлорид анион(</a:t>
                      </a:r>
                      <a:r>
                        <a:rPr lang="ru-RU" sz="900" dirty="0" err="1">
                          <a:effectLst/>
                        </a:rPr>
                        <a:t>Cl</a:t>
                      </a:r>
                      <a:r>
                        <a:rPr lang="ru-RU" sz="900" baseline="30000" dirty="0">
                          <a:effectLst/>
                        </a:rPr>
                        <a:t>-</a:t>
                      </a:r>
                      <a:r>
                        <a:rPr lang="ru-RU" sz="900" dirty="0">
                          <a:effectLst/>
                        </a:rPr>
                        <a:t>)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300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1000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 </a:t>
                      </a:r>
                      <a:r>
                        <a:rPr lang="ru-RU" sz="900" dirty="0">
                          <a:effectLst/>
                        </a:rPr>
                        <a:t>Нитрит-анион (NO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baseline="30000" dirty="0">
                          <a:effectLst/>
                        </a:rPr>
                        <a:t>-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0,08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451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 </a:t>
                      </a:r>
                      <a:r>
                        <a:rPr lang="ru-RU" sz="900" dirty="0">
                          <a:effectLst/>
                        </a:rPr>
                        <a:t>Поверхностно-активные вещества (ПАВ), </a:t>
                      </a:r>
                      <a:r>
                        <a:rPr lang="ru-RU" sz="900" dirty="0" smtClean="0">
                          <a:effectLst/>
                        </a:rPr>
                        <a:t>анионактивные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0,2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 </a:t>
                      </a:r>
                      <a:r>
                        <a:rPr lang="ru-RU" sz="900" dirty="0">
                          <a:effectLst/>
                        </a:rPr>
                        <a:t>Содержание нитрат-иона (NO</a:t>
                      </a:r>
                      <a:r>
                        <a:rPr lang="ru-RU" sz="900" baseline="-25000" dirty="0">
                          <a:effectLst/>
                        </a:rPr>
                        <a:t>3</a:t>
                      </a:r>
                      <a:r>
                        <a:rPr lang="ru-RU" sz="900" baseline="30000" dirty="0">
                          <a:effectLst/>
                        </a:rPr>
                        <a:t>-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40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 </a:t>
                      </a:r>
                      <a:r>
                        <a:rPr lang="ru-RU" sz="900" dirty="0">
                          <a:effectLst/>
                        </a:rPr>
                        <a:t>Содержание </a:t>
                      </a:r>
                      <a:r>
                        <a:rPr lang="ru-RU" sz="900" dirty="0" smtClean="0">
                          <a:effectLst/>
                        </a:rPr>
                        <a:t>меди </a:t>
                      </a:r>
                      <a:r>
                        <a:rPr lang="ru-RU" sz="900" dirty="0">
                          <a:effectLst/>
                        </a:rPr>
                        <a:t>(</a:t>
                      </a:r>
                      <a:r>
                        <a:rPr lang="ru-RU" sz="900" dirty="0" err="1">
                          <a:effectLst/>
                        </a:rPr>
                        <a:t>Cu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0,001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 </a:t>
                      </a:r>
                      <a:r>
                        <a:rPr lang="ru-RU" sz="900" dirty="0">
                          <a:effectLst/>
                        </a:rPr>
                        <a:t>Содержание </a:t>
                      </a:r>
                      <a:r>
                        <a:rPr lang="ru-RU" sz="900" dirty="0" smtClean="0">
                          <a:effectLst/>
                        </a:rPr>
                        <a:t>никеля </a:t>
                      </a:r>
                      <a:r>
                        <a:rPr lang="ru-RU" sz="900" dirty="0">
                          <a:effectLst/>
                        </a:rPr>
                        <a:t>(</a:t>
                      </a:r>
                      <a:r>
                        <a:rPr lang="ru-RU" sz="900" dirty="0" err="1">
                          <a:effectLst/>
                        </a:rPr>
                        <a:t>Ni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0,01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0,2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 </a:t>
                      </a:r>
                      <a:r>
                        <a:rPr lang="ru-RU" sz="900" dirty="0">
                          <a:effectLst/>
                        </a:rPr>
                        <a:t>Содержание </a:t>
                      </a:r>
                      <a:r>
                        <a:rPr lang="ru-RU" sz="900" dirty="0" smtClean="0">
                          <a:effectLst/>
                        </a:rPr>
                        <a:t>алюминия </a:t>
                      </a:r>
                      <a:r>
                        <a:rPr lang="ru-RU" sz="900" dirty="0">
                          <a:effectLst/>
                        </a:rPr>
                        <a:t>(AL)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0,04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цинка 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9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5738" marR="457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0,01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0,4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свинца 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9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Рb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5738" marR="457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+mn-lt"/>
                        </a:rPr>
                        <a:t>0,006</a:t>
                      </a:r>
                      <a:endParaRPr lang="ru-RU" sz="9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0,1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Содержание бензола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38" marR="457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0,04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Содержание кадмия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38" marR="457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0,04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Содержание ртути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38" marR="457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0,00001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0,002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Содержание нафталина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38" marR="457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0,004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0,02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Содержание фенола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38" marR="457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0,001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0,2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Содержание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трихлорэтилена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38" marR="457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0,01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0,2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Содержание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трифлуралина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38" marR="457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0,0003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0,002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Содержание </a:t>
                      </a:r>
                      <a:r>
                        <a:rPr lang="ru-RU" sz="9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тетрахлорметана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38" marR="457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0,001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0,24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Содержание цианидов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38" marR="457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0,1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  <a:tr h="132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Содержание мышьяка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38" marR="457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38" marR="45738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2180" y="5610726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* - </a:t>
            </a:r>
            <a:r>
              <a:rPr lang="ru-RU" sz="800" dirty="0" smtClean="0"/>
              <a:t>нормативы качества воды водных объектов </a:t>
            </a:r>
            <a:r>
              <a:rPr lang="ru-RU" sz="800" dirty="0" err="1" smtClean="0"/>
              <a:t>рыбохозяйственного</a:t>
            </a:r>
            <a:r>
              <a:rPr lang="ru-RU" sz="800" dirty="0" smtClean="0"/>
              <a:t> значения, в том числе нормативы </a:t>
            </a:r>
            <a:r>
              <a:rPr lang="ru-RU" sz="800" dirty="0"/>
              <a:t>предельно допустимых концентраций вредных веществ в водах водных объектов </a:t>
            </a:r>
            <a:r>
              <a:rPr lang="ru-RU" sz="800" dirty="0" err="1"/>
              <a:t>рыбохозяйственного</a:t>
            </a:r>
            <a:r>
              <a:rPr lang="ru-RU" sz="800" dirty="0"/>
              <a:t> значения. Приказ Федерального агентства  по </a:t>
            </a:r>
            <a:r>
              <a:rPr lang="ru-RU" sz="800" dirty="0" smtClean="0"/>
              <a:t>рыболовству № 20 от 18.01.2010г.</a:t>
            </a:r>
            <a:endParaRPr lang="ru-RU" sz="800" dirty="0"/>
          </a:p>
        </p:txBody>
      </p:sp>
      <p:sp>
        <p:nvSpPr>
          <p:cNvPr id="6" name="Овал 5"/>
          <p:cNvSpPr/>
          <p:nvPr/>
        </p:nvSpPr>
        <p:spPr>
          <a:xfrm>
            <a:off x="4422640" y="1988840"/>
            <a:ext cx="360040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00192" y="1988840"/>
            <a:ext cx="360040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22640" y="2564904"/>
            <a:ext cx="360040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00192" y="2564904"/>
            <a:ext cx="360040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95601" y="4653136"/>
            <a:ext cx="360040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73153" y="4654914"/>
            <a:ext cx="360040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66065" y="1956729"/>
            <a:ext cx="1247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Разница в 20 раз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1007" y="2534707"/>
            <a:ext cx="1247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Разница в 19 раз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19164" y="4653136"/>
            <a:ext cx="1317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Разница в 200 раз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9164" y="4293096"/>
            <a:ext cx="1317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Разница в 200 раз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288732" y="4327558"/>
            <a:ext cx="360040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83968" y="4318764"/>
            <a:ext cx="576064" cy="22481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Объект 4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8693506"/>
              </p:ext>
            </p:extLst>
          </p:nvPr>
        </p:nvGraphicFramePr>
        <p:xfrm>
          <a:off x="0" y="0"/>
          <a:ext cx="141111" cy="15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Slide" r:id="rId6" imgW="429" imgH="429" progId="TCLayout.ActiveDocument.1">
                  <p:embed/>
                </p:oleObj>
              </mc:Choice>
              <mc:Fallback>
                <p:oleObj name="think-cell Slide" r:id="rId6" imgW="429" imgH="4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41111" cy="150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268288" y="6429375"/>
            <a:ext cx="493712" cy="311150"/>
          </a:xfrm>
          <a:prstGeom prst="rect">
            <a:avLst/>
          </a:prstGeom>
        </p:spPr>
        <p:txBody>
          <a:bodyPr lIns="83485" tIns="41742" rIns="83485" bIns="41742"/>
          <a:lstStyle/>
          <a:p>
            <a:pPr>
              <a:defRPr/>
            </a:pPr>
            <a:fld id="{69E1EEB2-2507-4BFB-A2D3-E1D81254A7E1}" type="slidenum">
              <a:rPr lang="ru-RU" altLang="en-US" smtClean="0">
                <a:solidFill>
                  <a:srgbClr val="008080"/>
                </a:solidFill>
              </a:rPr>
              <a:pPr>
                <a:defRPr/>
              </a:pPr>
              <a:t>23</a:t>
            </a:fld>
            <a:endParaRPr lang="ru-RU" altLang="en-US" dirty="0">
              <a:solidFill>
                <a:srgbClr val="00808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792731" y="2087289"/>
            <a:ext cx="7736025" cy="33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7" rIns="91432" bIns="4571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50072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001451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50217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002902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01547"/>
            <a:r>
              <a:rPr lang="ru-RU" b="1" dirty="0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81967" y="3128775"/>
            <a:ext cx="3518676" cy="2023292"/>
          </a:xfrm>
          <a:prstGeom prst="rect">
            <a:avLst/>
          </a:prstGeom>
        </p:spPr>
        <p:txBody>
          <a:bodyPr wrap="square" lIns="83485" tIns="41742" rIns="83485" bIns="41742">
            <a:spAutoFit/>
          </a:bodyPr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Управляющий директор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err="1">
                <a:solidFill>
                  <a:schemeClr val="bg2">
                    <a:lumMod val="75000"/>
                  </a:schemeClr>
                </a:solidFill>
              </a:rPr>
              <a:t>ДПиОС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 ООО «СИБУР» </a:t>
            </a:r>
          </a:p>
          <a:p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Мерзляков С.В. </a:t>
            </a: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Тел.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(495) 777 55 00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email: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8"/>
              </a:rPr>
              <a:t>MerzlyakovSV@sibur.ru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9723195"/>
              </p:ext>
            </p:extLst>
          </p:nvPr>
        </p:nvGraphicFramePr>
        <p:xfrm>
          <a:off x="2" y="2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58744" cy="15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Заголовок 62"/>
          <p:cNvSpPr>
            <a:spLocks noGrp="1"/>
          </p:cNvSpPr>
          <p:nvPr>
            <p:ph type="title"/>
          </p:nvPr>
        </p:nvSpPr>
        <p:spPr>
          <a:xfrm>
            <a:off x="359911" y="168052"/>
            <a:ext cx="8676585" cy="1028700"/>
          </a:xfrm>
        </p:spPr>
        <p:txBody>
          <a:bodyPr/>
          <a:lstStyle/>
          <a:p>
            <a:r>
              <a:rPr lang="ru-RU" b="1" kern="1200" dirty="0">
                <a:solidFill>
                  <a:srgbClr val="008080"/>
                </a:solidFill>
              </a:rPr>
              <a:t>ГОСУДАРСТВО </a:t>
            </a:r>
            <a:r>
              <a:rPr lang="ru-RU" b="1" kern="1200" dirty="0" smtClean="0">
                <a:solidFill>
                  <a:srgbClr val="008080"/>
                </a:solidFill>
              </a:rPr>
              <a:t>УСИЛИВАЕТ </a:t>
            </a:r>
            <a:r>
              <a:rPr lang="ru-RU" b="1" kern="1200" dirty="0">
                <a:solidFill>
                  <a:srgbClr val="008080"/>
                </a:solidFill>
              </a:rPr>
              <a:t>КОНТРОЛЬ ЗА СОБЛЮДЕНИЕМ НОРМАТИВОВ ПРОМЫШЛЕННОЙ БЕЗОПАСНОСТИ И ОДНОВРЕМЕННО РАБОТАЕТ НАД МОДЕРНИЗАЦИЕЙ И УПОРЯДОЧИВАНИЕМ ВСЕЙ СИСТЕМЫ </a:t>
            </a:r>
            <a:endParaRPr lang="ru-RU" b="1" kern="1200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428" y="1412776"/>
            <a:ext cx="8440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+mj-lt"/>
              </a:rPr>
              <a:t>Подготовлены поправки в 116-ФЗ (законопроекты № 164862-6 и 213183-6) и 384-ФЗ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+mj-lt"/>
              </a:rPr>
              <a:t>В случае принятия этих поправок будет </a:t>
            </a:r>
          </a:p>
          <a:p>
            <a:pPr marL="536575" indent="-176213">
              <a:buFont typeface="Arial" pitchFamily="34" charset="0"/>
              <a:buChar char="•"/>
            </a:pPr>
            <a:r>
              <a:rPr lang="ru-RU" sz="1600" dirty="0">
                <a:latin typeface="+mj-lt"/>
              </a:rPr>
              <a:t>введена новая классификации ОПО, что приведет к снижению административной нагрузки, в первую очередь, на малый и средний бизнес </a:t>
            </a:r>
          </a:p>
          <a:p>
            <a:pPr marL="536575" indent="-176213">
              <a:buFont typeface="Arial" pitchFamily="34" charset="0"/>
              <a:buChar char="•"/>
            </a:pPr>
            <a:r>
              <a:rPr lang="ru-RU" sz="1600" dirty="0">
                <a:latin typeface="+mj-lt"/>
              </a:rPr>
              <a:t>обеспечена возможность применения альтернативного, риск-ориентированного подхода, в том числе при проектировании, строительстве, реконструкции, техническом перевооружении через инструмент «Обоснования безопасности»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+mj-lt"/>
              </a:rPr>
              <a:t>Переведены в разряд рекомендательных шесть устаревших Правил безопасности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+mj-lt"/>
              </a:rPr>
              <a:t>Запуск активной работы Научно-технического Совета Ростехнадзора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+mj-lt"/>
              </a:rPr>
              <a:t>При принятии изменений в 116-ФЗ и 384-ФЗ все стороны должны провести большую работу по разработке и принятию подзаконных актов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+mj-lt"/>
              </a:rPr>
              <a:t>Следующим направлением работы должна стать наработка и анализ статистики, дальнейшая ревизия нормативной базы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endParaRPr lang="ru-RU" sz="1600" dirty="0"/>
          </a:p>
          <a:p>
            <a:r>
              <a:rPr lang="ru-RU" sz="1600" b="1" dirty="0">
                <a:latin typeface="+mj-lt"/>
              </a:rPr>
              <a:t>Все изменения не должны приводить к компромиссам с уровнем безопасности. Одновременное усиление контроля и сбалансированное изменение нормативов создадут дополнительный стимул для модернизации промышленности.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3333952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7" y="171305"/>
            <a:ext cx="8290515" cy="9233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kern="1200" dirty="0" smtClean="0">
                <a:solidFill>
                  <a:srgbClr val="008080"/>
                </a:solidFill>
                <a:latin typeface="Arial" charset="0"/>
              </a:rPr>
              <a:t>ОСНОВНОЙ ОТСУТСТВУЮЩИЙ ЭЛЕМЕНТ СИСТЕМЫ – СВЯЗЬ МЕЖДУ РАЗРАБОТКОЙ НОРМАТИВОВ В ОБЛАСТИ ПРОМЫШЛЕННОЙ БЕЗОПАСНОСТИ И ПЕРЕДОВОЙ ПРАКТИКОЙ ПРОЕКТИРОВАНИЯ</a:t>
            </a:r>
            <a:endParaRPr lang="ru-RU" b="1" kern="1200" dirty="0">
              <a:solidFill>
                <a:srgbClr val="00808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38" name="Группа 137"/>
          <p:cNvGrpSpPr/>
          <p:nvPr/>
        </p:nvGrpSpPr>
        <p:grpSpPr>
          <a:xfrm>
            <a:off x="323528" y="4481373"/>
            <a:ext cx="1012920" cy="1395899"/>
            <a:chOff x="120223" y="3936030"/>
            <a:chExt cx="1012920" cy="1395899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131886" y="3979335"/>
              <a:ext cx="831684" cy="26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РФ</a:t>
              </a:r>
            </a:p>
          </p:txBody>
        </p:sp>
        <p:pic>
          <p:nvPicPr>
            <p:cNvPr id="140" name="Picture 8" descr="http://do.gendocs.ru/pars_docs/tw_refs/130/129301/129301_html_65746b4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23" y="4250317"/>
              <a:ext cx="855010" cy="1024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1" name="Группа 140"/>
            <p:cNvGrpSpPr/>
            <p:nvPr/>
          </p:nvGrpSpPr>
          <p:grpSpPr>
            <a:xfrm>
              <a:off x="131886" y="3936030"/>
              <a:ext cx="1001257" cy="1395899"/>
              <a:chOff x="131886" y="4188111"/>
              <a:chExt cx="1001257" cy="1395899"/>
            </a:xfrm>
          </p:grpSpPr>
          <p:cxnSp>
            <p:nvCxnSpPr>
              <p:cNvPr id="142" name="Прямая соединительная линия 141"/>
              <p:cNvCxnSpPr/>
              <p:nvPr/>
            </p:nvCxnSpPr>
            <p:spPr bwMode="auto">
              <a:xfrm>
                <a:off x="1133143" y="4188111"/>
                <a:ext cx="0" cy="1395899"/>
              </a:xfrm>
              <a:prstGeom prst="line">
                <a:avLst/>
              </a:prstGeom>
              <a:solidFill>
                <a:srgbClr val="009999"/>
              </a:solidFill>
              <a:ln w="952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3" name="Прямая соединительная линия 142"/>
              <p:cNvCxnSpPr/>
              <p:nvPr/>
            </p:nvCxnSpPr>
            <p:spPr bwMode="auto">
              <a:xfrm>
                <a:off x="131886" y="5584010"/>
                <a:ext cx="1001257" cy="0"/>
              </a:xfrm>
              <a:prstGeom prst="line">
                <a:avLst/>
              </a:prstGeom>
              <a:solidFill>
                <a:srgbClr val="009999"/>
              </a:solidFill>
              <a:ln w="952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44" name="Группа 143"/>
          <p:cNvGrpSpPr/>
          <p:nvPr/>
        </p:nvGrpSpPr>
        <p:grpSpPr>
          <a:xfrm>
            <a:off x="323528" y="1673061"/>
            <a:ext cx="1053420" cy="1395899"/>
            <a:chOff x="62196" y="1241013"/>
            <a:chExt cx="1053420" cy="1395899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62196" y="2362671"/>
              <a:ext cx="1003189" cy="26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СССР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46" name="Picture 4" descr="http://img15.nnm.ru/7/f/1/b/b/5523fc6f4d3d7771b40b8177ac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45" y="1270422"/>
              <a:ext cx="994690" cy="99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7" name="Группа 146"/>
            <p:cNvGrpSpPr/>
            <p:nvPr/>
          </p:nvGrpSpPr>
          <p:grpSpPr>
            <a:xfrm>
              <a:off x="114359" y="1241013"/>
              <a:ext cx="1001257" cy="1395899"/>
              <a:chOff x="131886" y="4188111"/>
              <a:chExt cx="1001257" cy="1395899"/>
            </a:xfrm>
          </p:grpSpPr>
          <p:cxnSp>
            <p:nvCxnSpPr>
              <p:cNvPr id="148" name="Прямая соединительная линия 147"/>
              <p:cNvCxnSpPr/>
              <p:nvPr/>
            </p:nvCxnSpPr>
            <p:spPr bwMode="auto">
              <a:xfrm>
                <a:off x="1133143" y="4188111"/>
                <a:ext cx="0" cy="1395899"/>
              </a:xfrm>
              <a:prstGeom prst="line">
                <a:avLst/>
              </a:prstGeom>
              <a:solidFill>
                <a:srgbClr val="009999"/>
              </a:solidFill>
              <a:ln w="952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Прямая соединительная линия 148"/>
              <p:cNvCxnSpPr/>
              <p:nvPr/>
            </p:nvCxnSpPr>
            <p:spPr bwMode="auto">
              <a:xfrm>
                <a:off x="131886" y="5584010"/>
                <a:ext cx="1001257" cy="0"/>
              </a:xfrm>
              <a:prstGeom prst="line">
                <a:avLst/>
              </a:prstGeom>
              <a:solidFill>
                <a:srgbClr val="009999"/>
              </a:solidFill>
              <a:ln w="9525" cap="flat" cmpd="sng" algn="ctr">
                <a:solidFill>
                  <a:srgbClr val="0099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50" name="Прямая соединительная линия 149"/>
          <p:cNvCxnSpPr/>
          <p:nvPr/>
        </p:nvCxnSpPr>
        <p:spPr bwMode="auto">
          <a:xfrm>
            <a:off x="251520" y="3962032"/>
            <a:ext cx="6934403" cy="0"/>
          </a:xfrm>
          <a:prstGeom prst="line">
            <a:avLst/>
          </a:prstGeom>
          <a:solidFill>
            <a:srgbClr val="009999"/>
          </a:solidFill>
          <a:ln w="1905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Прямоугольник 150"/>
          <p:cNvSpPr/>
          <p:nvPr/>
        </p:nvSpPr>
        <p:spPr>
          <a:xfrm>
            <a:off x="7308305" y="3992469"/>
            <a:ext cx="140988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</a:rPr>
              <a:t>Контроль за</a:t>
            </a:r>
          </a:p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</a:rPr>
              <a:t>исполнением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7308304" y="3023225"/>
            <a:ext cx="136370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</a:rPr>
              <a:t>Инициация разработки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</a:rPr>
              <a:t>и актуализации</a:t>
            </a:r>
          </a:p>
        </p:txBody>
      </p:sp>
      <p:cxnSp>
        <p:nvCxnSpPr>
          <p:cNvPr id="153" name="Прямая со стрелкой 152"/>
          <p:cNvCxnSpPr/>
          <p:nvPr/>
        </p:nvCxnSpPr>
        <p:spPr bwMode="auto">
          <a:xfrm flipH="1">
            <a:off x="8614043" y="3767366"/>
            <a:ext cx="276649" cy="0"/>
          </a:xfrm>
          <a:prstGeom prst="straightConnector1">
            <a:avLst/>
          </a:prstGeom>
          <a:noFill/>
          <a:ln w="34925" cap="flat" cmpd="sng" algn="ctr">
            <a:solidFill>
              <a:srgbClr val="009999"/>
            </a:solidFill>
            <a:prstDash val="solid"/>
            <a:headEnd type="none" w="med" len="me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</p:cxnSp>
      <p:sp>
        <p:nvSpPr>
          <p:cNvPr id="154" name="Прямоугольник 153"/>
          <p:cNvSpPr/>
          <p:nvPr/>
        </p:nvSpPr>
        <p:spPr>
          <a:xfrm>
            <a:off x="7308305" y="3614511"/>
            <a:ext cx="1363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</a:rPr>
              <a:t>Согласование</a:t>
            </a:r>
          </a:p>
        </p:txBody>
      </p:sp>
      <p:cxnSp>
        <p:nvCxnSpPr>
          <p:cNvPr id="155" name="Прямая со стрелкой 154"/>
          <p:cNvCxnSpPr/>
          <p:nvPr/>
        </p:nvCxnSpPr>
        <p:spPr bwMode="auto">
          <a:xfrm flipH="1" flipV="1">
            <a:off x="8614043" y="3286328"/>
            <a:ext cx="294995" cy="4008"/>
          </a:xfrm>
          <a:prstGeom prst="straightConnector1">
            <a:avLst/>
          </a:prstGeom>
          <a:noFill/>
          <a:ln w="34925" cap="flat" cmpd="sng" algn="ctr">
            <a:solidFill>
              <a:srgbClr val="FFC000"/>
            </a:solidFill>
            <a:prstDash val="solid"/>
            <a:headEnd type="none" w="med" len="me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</p:cxnSp>
      <p:cxnSp>
        <p:nvCxnSpPr>
          <p:cNvPr id="156" name="Прямая со стрелкой 155"/>
          <p:cNvCxnSpPr/>
          <p:nvPr/>
        </p:nvCxnSpPr>
        <p:spPr bwMode="auto">
          <a:xfrm flipH="1">
            <a:off x="8614043" y="4203547"/>
            <a:ext cx="285821" cy="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headEnd type="none" w="med" len="me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</p:cxnSp>
      <p:sp>
        <p:nvSpPr>
          <p:cNvPr id="157" name="Прямоугольник 156"/>
          <p:cNvSpPr/>
          <p:nvPr/>
        </p:nvSpPr>
        <p:spPr>
          <a:xfrm>
            <a:off x="7308305" y="4437112"/>
            <a:ext cx="1501144" cy="521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</a:rPr>
              <a:t>Утверждение нормативного документа</a:t>
            </a:r>
          </a:p>
        </p:txBody>
      </p:sp>
      <p:sp>
        <p:nvSpPr>
          <p:cNvPr id="158" name="Блок-схема: узел 157"/>
          <p:cNvSpPr/>
          <p:nvPr/>
        </p:nvSpPr>
        <p:spPr bwMode="auto">
          <a:xfrm>
            <a:off x="8655920" y="4598326"/>
            <a:ext cx="153529" cy="126818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59" name="Группа 158"/>
          <p:cNvGrpSpPr/>
          <p:nvPr/>
        </p:nvGrpSpPr>
        <p:grpSpPr>
          <a:xfrm>
            <a:off x="1496505" y="4038398"/>
            <a:ext cx="5609125" cy="2630962"/>
            <a:chOff x="1496505" y="3894382"/>
            <a:chExt cx="5609125" cy="2630962"/>
          </a:xfrm>
        </p:grpSpPr>
        <p:sp>
          <p:nvSpPr>
            <p:cNvPr id="160" name="Скругленный прямоугольник 159"/>
            <p:cNvSpPr/>
            <p:nvPr/>
          </p:nvSpPr>
          <p:spPr bwMode="auto">
            <a:xfrm>
              <a:off x="1496598" y="3894382"/>
              <a:ext cx="5590002" cy="300792"/>
            </a:xfrm>
            <a:prstGeom prst="roundRect">
              <a:avLst/>
            </a:prstGeom>
            <a:gradFill rotWithShape="1">
              <a:gsLst>
                <a:gs pos="0">
                  <a:srgbClr val="7F7F7F">
                    <a:tint val="50000"/>
                    <a:satMod val="300000"/>
                  </a:srgbClr>
                </a:gs>
                <a:gs pos="35000">
                  <a:srgbClr val="7F7F7F">
                    <a:tint val="37000"/>
                    <a:satMod val="300000"/>
                  </a:srgbClr>
                </a:gs>
                <a:gs pos="100000">
                  <a:srgbClr val="7F7F7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F7F7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2154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Правительство РФ, Федеральные министерства</a:t>
              </a:r>
            </a:p>
          </p:txBody>
        </p:sp>
        <p:cxnSp>
          <p:nvCxnSpPr>
            <p:cNvPr id="161" name="Прямая со стрелкой 160"/>
            <p:cNvCxnSpPr/>
            <p:nvPr/>
          </p:nvCxnSpPr>
          <p:spPr bwMode="auto">
            <a:xfrm flipV="1">
              <a:off x="5442759" y="4193584"/>
              <a:ext cx="0" cy="1677546"/>
            </a:xfrm>
            <a:prstGeom prst="straightConnector1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headEnd type="none" w="med" len="med"/>
              <a:tailEnd type="stealt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  <p:cxnSp>
          <p:nvCxnSpPr>
            <p:cNvPr id="162" name="Прямая со стрелкой 161"/>
            <p:cNvCxnSpPr/>
            <p:nvPr/>
          </p:nvCxnSpPr>
          <p:spPr bwMode="auto">
            <a:xfrm>
              <a:off x="5761843" y="4193529"/>
              <a:ext cx="0" cy="1015200"/>
            </a:xfrm>
            <a:prstGeom prst="straightConnector1">
              <a:avLst/>
            </a:prstGeom>
            <a:noFill/>
            <a:ln w="34925" cap="flat" cmpd="sng" algn="ctr">
              <a:solidFill>
                <a:srgbClr val="009999"/>
              </a:solidFill>
              <a:prstDash val="solid"/>
              <a:headEnd type="none" w="med" len="med"/>
              <a:tailEnd type="stealt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  <p:grpSp>
          <p:nvGrpSpPr>
            <p:cNvPr id="164" name="Группа 163"/>
            <p:cNvGrpSpPr/>
            <p:nvPr/>
          </p:nvGrpSpPr>
          <p:grpSpPr>
            <a:xfrm>
              <a:off x="2499831" y="4193530"/>
              <a:ext cx="125222" cy="1677600"/>
              <a:chOff x="2468525" y="4149080"/>
              <a:chExt cx="125222" cy="1710000"/>
            </a:xfrm>
          </p:grpSpPr>
          <p:cxnSp>
            <p:nvCxnSpPr>
              <p:cNvPr id="175" name="Прямая со стрелкой 174"/>
              <p:cNvCxnSpPr/>
              <p:nvPr/>
            </p:nvCxnSpPr>
            <p:spPr bwMode="auto">
              <a:xfrm flipV="1">
                <a:off x="2468525" y="4149080"/>
                <a:ext cx="0" cy="1710000"/>
              </a:xfrm>
              <a:prstGeom prst="straightConnector1">
                <a:avLst/>
              </a:prstGeom>
              <a:noFill/>
              <a:ln w="34925" cap="flat" cmpd="sng" algn="ctr">
                <a:solidFill>
                  <a:srgbClr val="FFC000"/>
                </a:solidFill>
                <a:prstDash val="solid"/>
                <a:headEnd type="none" w="med" len="med"/>
                <a:tailEnd type="stealt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176" name="Прямая со стрелкой 175"/>
              <p:cNvCxnSpPr/>
              <p:nvPr/>
            </p:nvCxnSpPr>
            <p:spPr bwMode="auto">
              <a:xfrm>
                <a:off x="2593747" y="4149080"/>
                <a:ext cx="0" cy="1710000"/>
              </a:xfrm>
              <a:prstGeom prst="straightConnector1">
                <a:avLst/>
              </a:prstGeom>
              <a:noFill/>
              <a:ln w="34925" cap="flat" cmpd="sng" algn="ctr">
                <a:solidFill>
                  <a:srgbClr val="009999"/>
                </a:solidFill>
                <a:prstDash val="solid"/>
                <a:headEnd type="none" w="med" len="med"/>
                <a:tailEnd type="stealt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</p:grpSp>
        <p:cxnSp>
          <p:nvCxnSpPr>
            <p:cNvPr id="165" name="Прямая со стрелкой 164"/>
            <p:cNvCxnSpPr/>
            <p:nvPr/>
          </p:nvCxnSpPr>
          <p:spPr bwMode="auto">
            <a:xfrm>
              <a:off x="5761843" y="5495990"/>
              <a:ext cx="0" cy="372245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headEnd type="none" w="med" len="med"/>
              <a:tailEnd type="stealt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  <p:cxnSp>
          <p:nvCxnSpPr>
            <p:cNvPr id="166" name="Прямая со стрелкой 165"/>
            <p:cNvCxnSpPr/>
            <p:nvPr/>
          </p:nvCxnSpPr>
          <p:spPr bwMode="auto">
            <a:xfrm>
              <a:off x="4534917" y="6330535"/>
              <a:ext cx="738000" cy="2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headEnd type="none" w="med" len="med"/>
              <a:tailEnd type="stealt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  <p:cxnSp>
          <p:nvCxnSpPr>
            <p:cNvPr id="167" name="Прямая со стрелкой 166"/>
            <p:cNvCxnSpPr/>
            <p:nvPr/>
          </p:nvCxnSpPr>
          <p:spPr bwMode="auto">
            <a:xfrm flipH="1">
              <a:off x="4531742" y="6048500"/>
              <a:ext cx="738000" cy="0"/>
            </a:xfrm>
            <a:prstGeom prst="straightConnector1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headEnd type="none" w="med" len="med"/>
              <a:tailEnd type="stealt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  <p:sp>
          <p:nvSpPr>
            <p:cNvPr id="168" name="Блок-схема: узел 167"/>
            <p:cNvSpPr/>
            <p:nvPr/>
          </p:nvSpPr>
          <p:spPr bwMode="auto">
            <a:xfrm>
              <a:off x="6789005" y="3969869"/>
              <a:ext cx="153529" cy="126818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5857346" y="4633391"/>
              <a:ext cx="5313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rial"/>
                </a:rPr>
                <a:t>СТУ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0" name="Скругленный прямоугольник 169"/>
            <p:cNvSpPr/>
            <p:nvPr/>
          </p:nvSpPr>
          <p:spPr bwMode="auto">
            <a:xfrm>
              <a:off x="5564869" y="5216917"/>
              <a:ext cx="1512000" cy="279073"/>
            </a:xfrm>
            <a:prstGeom prst="roundRect">
              <a:avLst/>
            </a:prstGeom>
            <a:gradFill rotWithShape="1">
              <a:gsLst>
                <a:gs pos="0">
                  <a:srgbClr val="7F7F7F">
                    <a:tint val="50000"/>
                    <a:satMod val="300000"/>
                  </a:srgbClr>
                </a:gs>
                <a:gs pos="35000">
                  <a:srgbClr val="7F7F7F">
                    <a:tint val="37000"/>
                    <a:satMod val="300000"/>
                  </a:srgbClr>
                </a:gs>
                <a:gs pos="100000">
                  <a:srgbClr val="7F7F7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F7F7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2154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lIns="36000" tIns="36000" rIns="36000" bIns="360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Главгосэкспертиза</a:t>
              </a:r>
            </a:p>
          </p:txBody>
        </p:sp>
        <p:sp>
          <p:nvSpPr>
            <p:cNvPr id="171" name="Скругленный прямоугольник 170"/>
            <p:cNvSpPr/>
            <p:nvPr/>
          </p:nvSpPr>
          <p:spPr bwMode="auto">
            <a:xfrm>
              <a:off x="5276830" y="5877344"/>
              <a:ext cx="1828800" cy="648000"/>
            </a:xfrm>
            <a:prstGeom prst="roundRect">
              <a:avLst/>
            </a:prstGeom>
            <a:gradFill rotWithShape="1">
              <a:gsLst>
                <a:gs pos="0">
                  <a:srgbClr val="7F7F7F">
                    <a:tint val="50000"/>
                    <a:satMod val="300000"/>
                  </a:srgbClr>
                </a:gs>
                <a:gs pos="35000">
                  <a:srgbClr val="7F7F7F">
                    <a:tint val="37000"/>
                    <a:satMod val="300000"/>
                  </a:srgbClr>
                </a:gs>
                <a:gs pos="100000">
                  <a:srgbClr val="7F7F7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F7F7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2154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Предприятия, проектные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организации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Скругленный прямоугольник 171"/>
            <p:cNvSpPr/>
            <p:nvPr/>
          </p:nvSpPr>
          <p:spPr bwMode="auto">
            <a:xfrm>
              <a:off x="1496505" y="5877344"/>
              <a:ext cx="3027600" cy="300792"/>
            </a:xfrm>
            <a:prstGeom prst="roundRect">
              <a:avLst/>
            </a:prstGeom>
            <a:gradFill rotWithShape="1">
              <a:gsLst>
                <a:gs pos="0">
                  <a:srgbClr val="00B0F0"/>
                </a:gs>
                <a:gs pos="70000">
                  <a:srgbClr val="7F7F7F">
                    <a:tint val="37000"/>
                    <a:satMod val="300000"/>
                  </a:srgbClr>
                </a:gs>
                <a:gs pos="100000">
                  <a:srgbClr val="7F7F7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F7F7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НТС Ростехнадзора</a:t>
              </a:r>
            </a:p>
          </p:txBody>
        </p:sp>
        <p:sp>
          <p:nvSpPr>
            <p:cNvPr id="173" name="Скругленный прямоугольник 172"/>
            <p:cNvSpPr/>
            <p:nvPr/>
          </p:nvSpPr>
          <p:spPr bwMode="auto">
            <a:xfrm>
              <a:off x="1496505" y="6176932"/>
              <a:ext cx="3027600" cy="300792"/>
            </a:xfrm>
            <a:prstGeom prst="roundRect">
              <a:avLst/>
            </a:prstGeom>
            <a:gradFill rotWithShape="1">
              <a:gsLst>
                <a:gs pos="0">
                  <a:srgbClr val="7F7F7F">
                    <a:tint val="50000"/>
                    <a:satMod val="300000"/>
                  </a:srgbClr>
                </a:gs>
                <a:gs pos="35000">
                  <a:srgbClr val="7F7F7F">
                    <a:tint val="37000"/>
                    <a:satMod val="300000"/>
                  </a:srgbClr>
                </a:gs>
                <a:gs pos="100000">
                  <a:srgbClr val="7F7F7F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7F7F7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2154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Ростехнадзор</a:t>
              </a:r>
            </a:p>
          </p:txBody>
        </p:sp>
        <p:sp>
          <p:nvSpPr>
            <p:cNvPr id="174" name="Блок-схема: узел 173"/>
            <p:cNvSpPr/>
            <p:nvPr/>
          </p:nvSpPr>
          <p:spPr bwMode="auto">
            <a:xfrm>
              <a:off x="4223655" y="6254510"/>
              <a:ext cx="153529" cy="126818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77" name="Группа 176"/>
          <p:cNvGrpSpPr/>
          <p:nvPr/>
        </p:nvGrpSpPr>
        <p:grpSpPr>
          <a:xfrm>
            <a:off x="1496505" y="1196752"/>
            <a:ext cx="5590095" cy="2664224"/>
            <a:chOff x="1496505" y="1052736"/>
            <a:chExt cx="5590095" cy="2664224"/>
          </a:xfrm>
          <a:gradFill>
            <a:gsLst>
              <a:gs pos="0">
                <a:srgbClr val="009999">
                  <a:tint val="66000"/>
                  <a:satMod val="160000"/>
                </a:srgbClr>
              </a:gs>
              <a:gs pos="72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5400000" scaled="0"/>
          </a:gradFill>
        </p:grpSpPr>
        <p:sp>
          <p:nvSpPr>
            <p:cNvPr id="178" name="Скругленный прямоугольник 177"/>
            <p:cNvSpPr/>
            <p:nvPr/>
          </p:nvSpPr>
          <p:spPr bwMode="auto">
            <a:xfrm>
              <a:off x="5259549" y="3068960"/>
              <a:ext cx="1827051" cy="648000"/>
            </a:xfrm>
            <a:prstGeom prst="roundRect">
              <a:avLst/>
            </a:prstGeom>
            <a:grpFill/>
            <a:ln w="9525" cap="flat" cmpd="sng" algn="ctr">
              <a:solidFill>
                <a:srgbClr val="7F7F7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2154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Предприятия, проектные организации</a:t>
              </a:r>
            </a:p>
          </p:txBody>
        </p:sp>
        <p:sp>
          <p:nvSpPr>
            <p:cNvPr id="179" name="Скругленный прямоугольник 178"/>
            <p:cNvSpPr/>
            <p:nvPr/>
          </p:nvSpPr>
          <p:spPr bwMode="auto">
            <a:xfrm>
              <a:off x="1496598" y="1052736"/>
              <a:ext cx="5590002" cy="300792"/>
            </a:xfrm>
            <a:prstGeom prst="roundRect">
              <a:avLst/>
            </a:prstGeom>
            <a:grpFill/>
            <a:ln w="9525" cap="flat" cmpd="sng" algn="ctr">
              <a:solidFill>
                <a:srgbClr val="7F7F7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2154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Отраслевые министерства, Госстрой СССР</a:t>
              </a:r>
            </a:p>
          </p:txBody>
        </p:sp>
        <p:grpSp>
          <p:nvGrpSpPr>
            <p:cNvPr id="180" name="Группа 179"/>
            <p:cNvGrpSpPr/>
            <p:nvPr/>
          </p:nvGrpSpPr>
          <p:grpSpPr>
            <a:xfrm>
              <a:off x="2499831" y="1351608"/>
              <a:ext cx="125223" cy="206846"/>
              <a:chOff x="2531136" y="1345512"/>
              <a:chExt cx="125223" cy="206846"/>
            </a:xfrm>
            <a:grpFill/>
          </p:grpSpPr>
          <p:cxnSp>
            <p:nvCxnSpPr>
              <p:cNvPr id="186" name="Прямая со стрелкой 185"/>
              <p:cNvCxnSpPr/>
              <p:nvPr/>
            </p:nvCxnSpPr>
            <p:spPr bwMode="auto">
              <a:xfrm flipV="1">
                <a:off x="2531136" y="1345512"/>
                <a:ext cx="0" cy="177437"/>
              </a:xfrm>
              <a:prstGeom prst="straightConnector1">
                <a:avLst/>
              </a:prstGeom>
              <a:grpFill/>
              <a:ln w="34925" cap="flat" cmpd="sng" algn="ctr">
                <a:solidFill>
                  <a:srgbClr val="FFC000"/>
                </a:solidFill>
                <a:prstDash val="solid"/>
                <a:headEnd type="none" w="med" len="med"/>
                <a:tailEnd type="stealt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  <p:cxnSp>
            <p:nvCxnSpPr>
              <p:cNvPr id="187" name="Прямая со стрелкой 186"/>
              <p:cNvCxnSpPr/>
              <p:nvPr/>
            </p:nvCxnSpPr>
            <p:spPr bwMode="auto">
              <a:xfrm>
                <a:off x="2656359" y="1345512"/>
                <a:ext cx="0" cy="206846"/>
              </a:xfrm>
              <a:prstGeom prst="straightConnector1">
                <a:avLst/>
              </a:prstGeom>
              <a:grpFill/>
              <a:ln w="34925" cap="flat" cmpd="sng" algn="ctr">
                <a:solidFill>
                  <a:srgbClr val="009999"/>
                </a:solidFill>
                <a:prstDash val="solid"/>
                <a:headEnd type="none" w="med" len="med"/>
                <a:tailEnd type="stealt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</p:grpSp>
        <p:cxnSp>
          <p:nvCxnSpPr>
            <p:cNvPr id="181" name="Прямая со стрелкой 180"/>
            <p:cNvCxnSpPr/>
            <p:nvPr/>
          </p:nvCxnSpPr>
          <p:spPr bwMode="auto">
            <a:xfrm>
              <a:off x="4528564" y="3433263"/>
              <a:ext cx="720037" cy="1"/>
            </a:xfrm>
            <a:prstGeom prst="straightConnector1">
              <a:avLst/>
            </a:prstGeom>
            <a:grpFill/>
            <a:ln w="34925" cap="flat" cmpd="sng" algn="ctr">
              <a:solidFill>
                <a:srgbClr val="FF0000"/>
              </a:solidFill>
              <a:prstDash val="solid"/>
              <a:headEnd type="none" w="med" len="med"/>
              <a:tailEnd type="stealt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  <p:cxnSp>
          <p:nvCxnSpPr>
            <p:cNvPr id="182" name="Прямая со стрелкой 181"/>
            <p:cNvCxnSpPr/>
            <p:nvPr/>
          </p:nvCxnSpPr>
          <p:spPr bwMode="auto">
            <a:xfrm flipV="1">
              <a:off x="2562442" y="2879209"/>
              <a:ext cx="0" cy="186937"/>
            </a:xfrm>
            <a:prstGeom prst="straightConnector1">
              <a:avLst/>
            </a:prstGeom>
            <a:grpFill/>
            <a:ln w="34925" cap="flat" cmpd="sng" algn="ctr">
              <a:solidFill>
                <a:srgbClr val="009999"/>
              </a:solidFill>
              <a:prstDash val="solid"/>
              <a:headEnd type="none" w="med" len="med"/>
              <a:tailEnd type="stealt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  <p:cxnSp>
          <p:nvCxnSpPr>
            <p:cNvPr id="183" name="Прямая со стрелкой 182"/>
            <p:cNvCxnSpPr/>
            <p:nvPr/>
          </p:nvCxnSpPr>
          <p:spPr bwMode="auto">
            <a:xfrm>
              <a:off x="5771369" y="1352673"/>
              <a:ext cx="9525" cy="1711272"/>
            </a:xfrm>
            <a:prstGeom prst="straightConnector1">
              <a:avLst/>
            </a:prstGeom>
            <a:grpFill/>
            <a:ln w="34925" cap="flat" cmpd="sng" algn="ctr">
              <a:solidFill>
                <a:srgbClr val="FF0000"/>
              </a:solidFill>
              <a:prstDash val="solid"/>
              <a:headEnd type="none" w="med" len="med"/>
              <a:tailEnd type="stealt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  <p:sp>
          <p:nvSpPr>
            <p:cNvPr id="184" name="Скругленный прямоугольник 183"/>
            <p:cNvSpPr/>
            <p:nvPr/>
          </p:nvSpPr>
          <p:spPr bwMode="auto">
            <a:xfrm>
              <a:off x="1496505" y="3068960"/>
              <a:ext cx="3027507" cy="499428"/>
            </a:xfrm>
            <a:prstGeom prst="roundRect">
              <a:avLst/>
            </a:prstGeom>
            <a:grpFill/>
            <a:ln w="9525" cap="flat" cmpd="sng" algn="ctr">
              <a:solidFill>
                <a:srgbClr val="7F7F7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2154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Всесоюзные контролирующие органы: Госгортехнадзор, Стройнадзор и пр.</a:t>
              </a:r>
            </a:p>
          </p:txBody>
        </p:sp>
        <p:sp>
          <p:nvSpPr>
            <p:cNvPr id="185" name="Скругленный прямоугольник 184"/>
            <p:cNvSpPr/>
            <p:nvPr/>
          </p:nvSpPr>
          <p:spPr bwMode="auto">
            <a:xfrm>
              <a:off x="1496505" y="1551688"/>
              <a:ext cx="2179366" cy="1325356"/>
            </a:xfrm>
            <a:prstGeom prst="roundRect">
              <a:avLst/>
            </a:prstGeom>
            <a:gradFill rotWithShape="1">
              <a:gsLst>
                <a:gs pos="0">
                  <a:srgbClr val="00B0F0"/>
                </a:gs>
                <a:gs pos="91000">
                  <a:srgbClr val="0070C0"/>
                </a:gs>
                <a:gs pos="100000">
                  <a:srgbClr val="009999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  <a:extLst/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Отраслевые научно-исследовательские и проектные институты 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9" name="Блок-схема: узел 188"/>
          <p:cNvSpPr/>
          <p:nvPr/>
        </p:nvSpPr>
        <p:spPr bwMode="auto">
          <a:xfrm>
            <a:off x="6829415" y="1285958"/>
            <a:ext cx="153529" cy="126818"/>
          </a:xfrm>
          <a:prstGeom prst="flowChartConnector">
            <a:avLst/>
          </a:prstGeom>
          <a:solidFill>
            <a:srgbClr val="FF0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4563049"/>
              </p:ext>
            </p:extLst>
          </p:nvPr>
        </p:nvGraphicFramePr>
        <p:xfrm>
          <a:off x="2" y="2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58744" cy="15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Заголовок 62"/>
          <p:cNvSpPr>
            <a:spLocks noGrp="1"/>
          </p:cNvSpPr>
          <p:nvPr>
            <p:ph type="title"/>
          </p:nvPr>
        </p:nvSpPr>
        <p:spPr>
          <a:xfrm>
            <a:off x="419287" y="211138"/>
            <a:ext cx="7344816" cy="817562"/>
          </a:xfrm>
        </p:spPr>
        <p:txBody>
          <a:bodyPr/>
          <a:lstStyle/>
          <a:p>
            <a:pPr algn="just"/>
            <a:r>
              <a:rPr lang="ru-RU" b="1" kern="1200" dirty="0">
                <a:solidFill>
                  <a:srgbClr val="008080"/>
                </a:solidFill>
              </a:rPr>
              <a:t>БОЛЕЕ ОПТИМАЛЬНЫЙ БАЛАНС МЕЖДУ ИНВЕСТИЦИЯМИ В БЕЗОПАСНОСТЬ И ЕЕ РЕАЛЬНЫМ УРОВНЕМ МОЖЕТ БЫТЬ ДОСТИГНУТ ПО ТРЕМ ОСНОВНЫМ НАПРАВЛЕНИЯМ </a:t>
            </a:r>
            <a:endParaRPr lang="ru-RU" b="0" dirty="0">
              <a:solidFill>
                <a:srgbClr val="00808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512012" y="1412776"/>
            <a:ext cx="2448272" cy="11695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+mj-lt"/>
              </a:rPr>
              <a:t>СТОИМОСТЬ СОЗДАНИЯ НОВЫХ МОЩНОСТЕЙ </a:t>
            </a:r>
            <a:endParaRPr lang="ru-RU" sz="1400" dirty="0">
              <a:latin typeface="+mj-lt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81288" y="3068959"/>
            <a:ext cx="2478996" cy="11605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+mj-lt"/>
              </a:rPr>
              <a:t>СТОИМОСТЬ ЭКСПЛУАТАЦИИ МОЩНОСТЕЙ </a:t>
            </a:r>
            <a:endParaRPr lang="ru-RU" sz="1400" dirty="0">
              <a:latin typeface="+mj-lt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12012" y="4725144"/>
            <a:ext cx="2448272" cy="12961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+mj-lt"/>
              </a:rPr>
              <a:t>ЗАТРАТЫ </a:t>
            </a:r>
            <a:r>
              <a:rPr lang="ru-RU" sz="1400" b="1" dirty="0">
                <a:latin typeface="+mj-lt"/>
              </a:rPr>
              <a:t>НА ДОВЕДЕНИЕ ДО НОРМ И ПРАВИЛ ПРОИЗВОДСТВ ПРИ ИЗМЕНЕНИИ РЕГУЛИРОВАНИЯ </a:t>
            </a:r>
            <a:endParaRPr lang="ru-RU" sz="14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0590" y="1341527"/>
            <a:ext cx="55295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Расстояния </a:t>
            </a:r>
            <a:r>
              <a:rPr lang="ru-RU" sz="1400" dirty="0">
                <a:latin typeface="+mj-lt"/>
              </a:rPr>
              <a:t>между объектами, влияющие на площадь, требуемую для строительства предприятия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Конструкция </a:t>
            </a:r>
            <a:r>
              <a:rPr lang="ru-RU" sz="1400" dirty="0">
                <a:latin typeface="+mj-lt"/>
              </a:rPr>
              <a:t>зданий, эстакад, размещение оборудования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Требования </a:t>
            </a:r>
            <a:r>
              <a:rPr lang="ru-RU" sz="1400" dirty="0">
                <a:latin typeface="+mj-lt"/>
              </a:rPr>
              <a:t>к степени автоматизации производств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Требования </a:t>
            </a:r>
            <a:r>
              <a:rPr lang="ru-RU" sz="1400" dirty="0">
                <a:latin typeface="+mj-lt"/>
              </a:rPr>
              <a:t>к количеству и виду запорной арматуры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50590" y="4645940"/>
            <a:ext cx="55295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Перенос </a:t>
            </a:r>
            <a:r>
              <a:rPr lang="ru-RU" sz="1400" dirty="0">
                <a:latin typeface="+mj-lt"/>
              </a:rPr>
              <a:t>и укрепление зданий и сооружений, в том числе операторных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Автоматизация </a:t>
            </a:r>
            <a:r>
              <a:rPr lang="ru-RU" sz="1400" dirty="0">
                <a:latin typeface="+mj-lt"/>
              </a:rPr>
              <a:t>второстепенных объектов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Реконструкция </a:t>
            </a:r>
            <a:r>
              <a:rPr lang="ru-RU" sz="1400" dirty="0">
                <a:latin typeface="+mj-lt"/>
              </a:rPr>
              <a:t>устройств сброса, налива, факельных хозяйств, складов, эстакад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60607" y="2975139"/>
            <a:ext cx="55295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Дополнительные </a:t>
            </a:r>
            <a:r>
              <a:rPr lang="ru-RU" sz="1400" dirty="0">
                <a:latin typeface="+mj-lt"/>
              </a:rPr>
              <a:t>затраты на перекачку сред, ремонт и изоляцию трубопроводов, энергетические потери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Затраты </a:t>
            </a:r>
            <a:r>
              <a:rPr lang="ru-RU" sz="1400" dirty="0">
                <a:latin typeface="+mj-lt"/>
              </a:rPr>
              <a:t>на выполнение экспертизы промышленной безопасности (ЭПБ), деклараций промышленной безопасности, планов ликвидации аварийных ситуаций (ПЛАС)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8163" y="2827139"/>
            <a:ext cx="8175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887" y="4484612"/>
            <a:ext cx="817556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28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3" cstate="print"/>
          <a:srcRect l="12361"/>
          <a:stretch/>
        </p:blipFill>
        <p:spPr bwMode="auto">
          <a:xfrm>
            <a:off x="382904" y="1556792"/>
            <a:ext cx="7602413" cy="50168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287146" y="1076865"/>
            <a:ext cx="7416824" cy="540060"/>
          </a:xfrm>
          <a:prstGeom prst="rect">
            <a:avLst/>
          </a:prstGeom>
          <a:extLst/>
        </p:spPr>
        <p:txBody>
          <a:bodyPr/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6666"/>
                </a:solidFill>
                <a:latin typeface="Arial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5pPr>
            <a:lvl6pPr marL="45710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91421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1371326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1828436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Комплекс </a:t>
            </a:r>
            <a:r>
              <a:rPr lang="ru-RU" sz="1400" dirty="0">
                <a:solidFill>
                  <a:schemeClr val="tx1"/>
                </a:solidFill>
              </a:rPr>
              <a:t>дегидрирования пропана и производства полипропилена мощностью 500 тысяч тонн в год, ООО «Тобольск-Полимер» </a:t>
            </a:r>
          </a:p>
        </p:txBody>
      </p:sp>
      <p:pic>
        <p:nvPicPr>
          <p:cNvPr id="21514" name="Объект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904" y="1556792"/>
            <a:ext cx="2376263" cy="96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 bwMode="auto">
          <a:xfrm>
            <a:off x="382903" y="1675122"/>
            <a:ext cx="864096" cy="817774"/>
          </a:xfrm>
          <a:prstGeom prst="ellipse">
            <a:avLst/>
          </a:prstGeom>
          <a:noFill/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H="1" flipV="1">
            <a:off x="1306374" y="2564904"/>
            <a:ext cx="1080120" cy="115212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299778" y="182689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КОНФИГУРАЦИЯ, МАТЕРИАЛОЕМКО</a:t>
            </a:r>
            <a:r>
              <a:rPr lang="en-US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</a:t>
            </a:r>
            <a:r>
              <a:rPr lang="ru-RU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ТЬ И СТОИМОСТЬ ЛЮБОГО ИНДУСТРИАЛЬНОГО ОБЪЕКТА ВО МНОГОМ ОПРЕДЕЛЯЕТСЯ ТЕХНИЧЕСКИМ РЕГУЛИРОВАНИЕМ 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880777" y="1544917"/>
            <a:ext cx="3096344" cy="22379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Земляные работы – 2 052 тыс. м3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Погружение свай – 15 486 шт.        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Заливка бетона – 76 388 м3            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Сборный железобетон – 14 450 м3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Металлоконструкции – 20 837 тонн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Оборудование –18 123 тонн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Надземные трубопроводы – 259 км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Подземные трубопроводы – 53,3 км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Кабель – 2 822 км</a:t>
            </a:r>
          </a:p>
        </p:txBody>
      </p:sp>
    </p:spTree>
    <p:extLst>
      <p:ext uri="{BB962C8B-B14F-4D97-AF65-F5344CB8AC3E}">
        <p14:creationId xmlns:p14="http://schemas.microsoft.com/office/powerpoint/2010/main" val="341054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850402"/>
              </p:ext>
            </p:extLst>
          </p:nvPr>
        </p:nvGraphicFramePr>
        <p:xfrm>
          <a:off x="2" y="2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58744" cy="15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Заголовок 62"/>
          <p:cNvSpPr>
            <a:spLocks noGrp="1"/>
          </p:cNvSpPr>
          <p:nvPr>
            <p:ph type="title"/>
          </p:nvPr>
        </p:nvSpPr>
        <p:spPr>
          <a:xfrm>
            <a:off x="323528" y="236898"/>
            <a:ext cx="8515779" cy="817562"/>
          </a:xfrm>
        </p:spPr>
        <p:txBody>
          <a:bodyPr/>
          <a:lstStyle/>
          <a:p>
            <a:r>
              <a:rPr lang="ru-RU" b="1" kern="1200" dirty="0">
                <a:solidFill>
                  <a:srgbClr val="008080"/>
                </a:solidFill>
              </a:rPr>
              <a:t>НАИБОЛЬШИЙ ЭФФЕКТ НА СТОИМОСТЬ ПРОЕКТА ОКАЗАЛИ ПРОЕКТНЫЕ РЕШЕНИЯ ПО УВЕЛИЧЕНИЮ ГЕНЕРАЛЬНОГО ПЛАНА ПРЕДПРИЯТИЯ </a:t>
            </a:r>
            <a:endParaRPr lang="ru-RU" b="0" dirty="0">
              <a:solidFill>
                <a:srgbClr val="00808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644" y="1197123"/>
            <a:ext cx="8640960" cy="307777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 генплана установки дегидрирования пропана ООО «Тобольск-Полимер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11996" y="150538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По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нормам РФ (фактический генплан c учетом использования передовой методики определения потенциала взрыва)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29" y="150538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Предложение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иностранного проектировщика (аналогичное уже существующим производствам) 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4628"/>
            <a:ext cx="3312368" cy="253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6109305" y="5029814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105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408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м2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1" y="2579854"/>
            <a:ext cx="2859429" cy="225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Прямая со стрелкой 48"/>
          <p:cNvCxnSpPr/>
          <p:nvPr/>
        </p:nvCxnSpPr>
        <p:spPr>
          <a:xfrm>
            <a:off x="5292080" y="2449055"/>
            <a:ext cx="3312368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50" name="Прямая со стрелкой 49"/>
          <p:cNvCxnSpPr/>
          <p:nvPr/>
        </p:nvCxnSpPr>
        <p:spPr>
          <a:xfrm>
            <a:off x="617614" y="2474149"/>
            <a:ext cx="3073414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51" name="Прямая со стрелкой 50"/>
          <p:cNvCxnSpPr/>
          <p:nvPr/>
        </p:nvCxnSpPr>
        <p:spPr>
          <a:xfrm>
            <a:off x="5249004" y="2566635"/>
            <a:ext cx="0" cy="246162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52" name="Прямая со стрелкой 51"/>
          <p:cNvCxnSpPr/>
          <p:nvPr/>
        </p:nvCxnSpPr>
        <p:spPr>
          <a:xfrm>
            <a:off x="545669" y="2579854"/>
            <a:ext cx="0" cy="232020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53" name="Прямоугольник 52"/>
          <p:cNvSpPr/>
          <p:nvPr/>
        </p:nvSpPr>
        <p:spPr>
          <a:xfrm>
            <a:off x="6696236" y="2180429"/>
            <a:ext cx="684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366 м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16200000">
            <a:off x="4764743" y="3607555"/>
            <a:ext cx="684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288 м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877071" y="2184776"/>
            <a:ext cx="684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321 м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6200000">
            <a:off x="63371" y="3586069"/>
            <a:ext cx="684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272 м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94670" y="4885798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87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312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м2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3717427" y="3033335"/>
            <a:ext cx="1254861" cy="1440160"/>
          </a:xfrm>
          <a:prstGeom prst="rightArrow">
            <a:avLst>
              <a:gd name="adj1" fmla="val 58246"/>
              <a:gd name="adj2" fmla="val 52839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marR="0" indent="-3175" algn="l" defTabSz="274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7904" y="3568749"/>
            <a:ext cx="912998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+20%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72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1111761"/>
              </p:ext>
            </p:extLst>
          </p:nvPr>
        </p:nvGraphicFramePr>
        <p:xfrm>
          <a:off x="2" y="2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58744" cy="15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Заголовок 62"/>
          <p:cNvSpPr>
            <a:spLocks noGrp="1"/>
          </p:cNvSpPr>
          <p:nvPr>
            <p:ph type="title"/>
          </p:nvPr>
        </p:nvSpPr>
        <p:spPr>
          <a:xfrm>
            <a:off x="372544" y="114908"/>
            <a:ext cx="7656513" cy="817562"/>
          </a:xfrm>
        </p:spPr>
        <p:txBody>
          <a:bodyPr/>
          <a:lstStyle/>
          <a:p>
            <a:r>
              <a:rPr lang="ru-RU" b="1" kern="1200" dirty="0">
                <a:solidFill>
                  <a:srgbClr val="008080"/>
                </a:solidFill>
              </a:rPr>
              <a:t>РЯД ЕДИНИЦ ОБОРУДОВАНИЯ ОТСУТСТВУЕТ В АНАЛОГИЧНЫХ ДЕЙСТВУЮЩИХ УСТАНОВКАХ В МИРЕ </a:t>
            </a:r>
            <a:endParaRPr lang="ru-RU" b="0" dirty="0">
              <a:solidFill>
                <a:srgbClr val="00808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0" y="1003720"/>
            <a:ext cx="8556710" cy="482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1984" y="5793389"/>
            <a:ext cx="8700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Цветом </a:t>
            </a:r>
            <a:r>
              <a:rPr lang="ru-RU" sz="1400" dirty="0">
                <a:latin typeface="+mj-lt"/>
              </a:rPr>
              <a:t>отмечены дополнительные автоматические быстродействующие отсечные клапаны, которые не требуются по международным нормам, но требуются по российским ПБ 09-540-03. В комплексе </a:t>
            </a:r>
            <a:r>
              <a:rPr lang="ru-RU" sz="1400" dirty="0" smtClean="0">
                <a:latin typeface="+mj-lt"/>
              </a:rPr>
              <a:t>дегидрирования пропана и производства полипропилена насчитывается </a:t>
            </a:r>
            <a:r>
              <a:rPr lang="ru-RU" sz="1400" dirty="0">
                <a:latin typeface="+mj-lt"/>
              </a:rPr>
              <a:t>88 таких позиций. </a:t>
            </a:r>
          </a:p>
        </p:txBody>
      </p:sp>
    </p:spTree>
    <p:extLst>
      <p:ext uri="{BB962C8B-B14F-4D97-AF65-F5344CB8AC3E}">
        <p14:creationId xmlns:p14="http://schemas.microsoft.com/office/powerpoint/2010/main" val="3107380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Объект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3544870"/>
              </p:ext>
            </p:extLst>
          </p:nvPr>
        </p:nvGraphicFramePr>
        <p:xfrm>
          <a:off x="2" y="2"/>
          <a:ext cx="158744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2"/>
                        <a:ext cx="158744" cy="158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Заголовок 62"/>
          <p:cNvSpPr>
            <a:spLocks noGrp="1"/>
          </p:cNvSpPr>
          <p:nvPr>
            <p:ph type="title"/>
          </p:nvPr>
        </p:nvSpPr>
        <p:spPr>
          <a:xfrm>
            <a:off x="348036" y="116632"/>
            <a:ext cx="7656513" cy="817562"/>
          </a:xfrm>
        </p:spPr>
        <p:txBody>
          <a:bodyPr/>
          <a:lstStyle/>
          <a:p>
            <a:r>
              <a:rPr lang="ru-RU" b="1" kern="1200" dirty="0">
                <a:solidFill>
                  <a:srgbClr val="008080"/>
                </a:solidFill>
              </a:rPr>
              <a:t>РАЗЛИЧИЯ В НОРМАХ ПРОЕКТИРОВАНИЯ ПРИВОДЯТ ТАКЖЕ К РОСТУ СТОИМОСТИ ЭКСПЛУАТАЦИИ ПРОИЗВОДСТВ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187959"/>
            <a:ext cx="4526657" cy="252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5" y="3759402"/>
            <a:ext cx="4527437" cy="276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112933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+mj-lt"/>
              </a:rPr>
              <a:t>НПЗ </a:t>
            </a:r>
            <a:r>
              <a:rPr lang="en-US" sz="1400" i="1" dirty="0">
                <a:latin typeface="+mj-lt"/>
              </a:rPr>
              <a:t>Reliance Industries, </a:t>
            </a:r>
            <a:r>
              <a:rPr lang="ru-RU" sz="1400" i="1" dirty="0">
                <a:latin typeface="+mj-lt"/>
              </a:rPr>
              <a:t>Джамнагар, Индия </a:t>
            </a:r>
            <a:endParaRPr lang="ru-RU" sz="14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2838" y="6061003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ОАО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«Уралоргсинтез»,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Пермский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край, Россия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7665" y="1988840"/>
            <a:ext cx="38164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Увеличенные </a:t>
            </a:r>
            <a:r>
              <a:rPr lang="ru-RU" sz="1400" dirty="0">
                <a:latin typeface="+mj-lt"/>
              </a:rPr>
              <a:t>разрывы приводят к энергопотерям, </a:t>
            </a:r>
            <a:r>
              <a:rPr lang="ru-RU" sz="1400" dirty="0" smtClean="0">
                <a:latin typeface="+mj-lt"/>
              </a:rPr>
              <a:t>б</a:t>
            </a:r>
            <a:r>
              <a:rPr lang="ru-RU" sz="1400" b="1" i="1" dirty="0">
                <a:latin typeface="+mj-lt"/>
              </a:rPr>
              <a:t>о</a:t>
            </a:r>
            <a:r>
              <a:rPr lang="ru-RU" sz="1400" dirty="0" smtClean="0">
                <a:latin typeface="+mj-lt"/>
              </a:rPr>
              <a:t>льшим </a:t>
            </a:r>
            <a:r>
              <a:rPr lang="ru-RU" sz="1400" dirty="0">
                <a:latin typeface="+mj-lt"/>
              </a:rPr>
              <a:t>затратам на ремонты и изоляцию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Предприятия </a:t>
            </a:r>
            <a:r>
              <a:rPr lang="ru-RU" sz="1400" dirty="0" err="1"/>
              <a:t>СИБУРа</a:t>
            </a:r>
            <a:r>
              <a:rPr lang="ru-RU" sz="1400" dirty="0"/>
              <a:t> </a:t>
            </a:r>
            <a:r>
              <a:rPr lang="ru-RU" sz="1400" dirty="0" smtClean="0">
                <a:latin typeface="+mj-lt"/>
              </a:rPr>
              <a:t>потратили </a:t>
            </a:r>
            <a:r>
              <a:rPr lang="ru-RU" sz="1400" dirty="0">
                <a:latin typeface="+mj-lt"/>
              </a:rPr>
              <a:t>в 2012 г. 220 млн руб. на ЭПБ, в т.ч. незначительных проектных изменений. Все проектные организации при этом являются членами СРО и обладают достаточной квалификацией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Декларация </a:t>
            </a:r>
            <a:r>
              <a:rPr lang="ru-RU" sz="1400" dirty="0">
                <a:latin typeface="+mj-lt"/>
              </a:rPr>
              <a:t>ПБ требуется также для ликвидации и консервации ОПО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Должен </a:t>
            </a:r>
            <a:r>
              <a:rPr lang="ru-RU" sz="1400" dirty="0">
                <a:latin typeface="+mj-lt"/>
              </a:rPr>
              <a:t>быть изменен подход к лицензированию экспертных организаций, повышена их юридическая ответственность, застрахована ответственность перед третьими лицами </a:t>
            </a:r>
          </a:p>
        </p:txBody>
      </p:sp>
    </p:spTree>
    <p:extLst>
      <p:ext uri="{BB962C8B-B14F-4D97-AF65-F5344CB8AC3E}">
        <p14:creationId xmlns:p14="http://schemas.microsoft.com/office/powerpoint/2010/main" val="2626341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HcktO5o0qCUrUoqwP.5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ysJlyiy0e1wz5aR9jbB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KlETTKZk6Ky9jDq0EU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fASMTw8UW5JoGnB_fKQ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.eW9ZYjEWv1ss9a4GOH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y0NBKk1kyIyqfvQaX7_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VUsT5o0kiiUwcvQ5n8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looFoyGUesSDB7Ef5fL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RZHLMZnkiPYet0HN06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sFZEVteESGuZxs6d8zg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QbpYn70EuppFmtd8Jjd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4_1tac1BUiMo0Ms3QefA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K89nlor0GU9jp_T6_e_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rhpgL2t5kGvWI7ODOlC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n1xDFHBEeQKIErgaW3X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.6QinxHk63ur9vA3Y9I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.Kh0DB6ESu4ExPjxVS0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QCql3aIkCFrA72lqmMkw"/>
</p:tagLst>
</file>

<file path=ppt/theme/theme1.xml><?xml version="1.0" encoding="utf-8"?>
<a:theme xmlns:a="http://schemas.openxmlformats.org/drawingml/2006/main" name="Сеть">
  <a:themeElements>
    <a:clrScheme name="">
      <a:dk1>
        <a:srgbClr val="000000"/>
      </a:dk1>
      <a:lt1>
        <a:srgbClr val="FFFFFF"/>
      </a:lt1>
      <a:dk2>
        <a:srgbClr val="080808"/>
      </a:dk2>
      <a:lt2>
        <a:srgbClr val="808080"/>
      </a:lt2>
      <a:accent1>
        <a:srgbClr val="008080"/>
      </a:accent1>
      <a:accent2>
        <a:srgbClr val="B2B2B2"/>
      </a:accent2>
      <a:accent3>
        <a:srgbClr val="FFFFFF"/>
      </a:accent3>
      <a:accent4>
        <a:srgbClr val="000000"/>
      </a:accent4>
      <a:accent5>
        <a:srgbClr val="AAC0C0"/>
      </a:accent5>
      <a:accent6>
        <a:srgbClr val="A1A1A1"/>
      </a:accent6>
      <a:hlink>
        <a:srgbClr val="777777"/>
      </a:hlink>
      <a:folHlink>
        <a:srgbClr val="F8F8F8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7744</TotalTime>
  <Words>3131</Words>
  <Application>Microsoft Office PowerPoint</Application>
  <PresentationFormat>Экран (4:3)</PresentationFormat>
  <Paragraphs>435</Paragraphs>
  <Slides>23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Сеть</vt:lpstr>
      <vt:lpstr>think-cell Slide</vt:lpstr>
      <vt:lpstr>Диаграмма</vt:lpstr>
      <vt:lpstr>Презентация PowerPoint</vt:lpstr>
      <vt:lpstr>Презентация PowerPoint</vt:lpstr>
      <vt:lpstr>ГОСУДАРСТВО УСИЛИВАЕТ КОНТРОЛЬ ЗА СОБЛЮДЕНИЕМ НОРМАТИВОВ ПРОМЫШЛЕННОЙ БЕЗОПАСНОСТИ И ОДНОВРЕМЕННО РАБОТАЕТ НАД МОДЕРНИЗАЦИЕЙ И УПОРЯДОЧИВАНИЕМ ВСЕЙ СИСТЕМЫ </vt:lpstr>
      <vt:lpstr>ОСНОВНОЙ ОТСУТСТВУЮЩИЙ ЭЛЕМЕНТ СИСТЕМЫ – СВЯЗЬ МЕЖДУ РАЗРАБОТКОЙ НОРМАТИВОВ В ОБЛАСТИ ПРОМЫШЛЕННОЙ БЕЗОПАСНОСТИ И ПЕРЕДОВОЙ ПРАКТИКОЙ ПРОЕКТИРОВАНИЯ</vt:lpstr>
      <vt:lpstr>БОЛЕЕ ОПТИМАЛЬНЫЙ БАЛАНС МЕЖДУ ИНВЕСТИЦИЯМИ В БЕЗОПАСНОСТЬ И ЕЕ РЕАЛЬНЫМ УРОВНЕМ МОЖЕТ БЫТЬ ДОСТИГНУТ ПО ТРЕМ ОСНОВНЫМ НАПРАВЛЕНИЯМ </vt:lpstr>
      <vt:lpstr>Презентация PowerPoint</vt:lpstr>
      <vt:lpstr>НАИБОЛЬШИЙ ЭФФЕКТ НА СТОИМОСТЬ ПРОЕКТА ОКАЗАЛИ ПРОЕКТНЫЕ РЕШЕНИЯ ПО УВЕЛИЧЕНИЮ ГЕНЕРАЛЬНОГО ПЛАНА ПРЕДПРИЯТИЯ </vt:lpstr>
      <vt:lpstr>РЯД ЕДИНИЦ ОБОРУДОВАНИЯ ОТСУТСТВУЕТ В АНАЛОГИЧНЫХ ДЕЙСТВУЮЩИХ УСТАНОВКАХ В МИРЕ </vt:lpstr>
      <vt:lpstr>РАЗЛИЧИЯ В НОРМАХ ПРОЕКТИРОВАНИЯ ПРИВОДЯТ ТАКЖЕ К РОСТУ СТОИМОСТИ ЭКСПЛУАТАЦИИ ПРОИЗВОДСТВ </vt:lpstr>
      <vt:lpstr>НЕКОТОРЫЕ ИСПОЛЬЗУЕМЫЕ МЕТОДЫ РАСЧЕТОВ В ОБЛАСТИ БЕЗОПАСНОСТИ ОТЛИЧАЮТСЯ ОТ ПРИНЯТЫХ В ДРУГИХ СТРАНАХ </vt:lpstr>
      <vt:lpstr>ПРЕДПРИЯТИЯ, СПРОЕКТИРОВАННЫЕ РАНЕЕ, ИМЕЮТ БОЛЬШОЕ КОЛИЧЕСТВО ОПЕРАТОРНЫХ, РАСПОЛОЖЕННЫХ ПО ВСЕЙ ТЕРРИТОРИИ</vt:lpstr>
      <vt:lpstr>ФОКУСОМ ДАЛЬНЕЙШЕЙ РАБОТЫ ПРОМЫШЛЕННОСТИ И РЕГУЛЯТОРОВ ДОЛЖНО БЫТЬ ОБНОВЛЕНИЕ И СИНХРОНИЗАЦИЯ ЗНАЧИТЕЛЬНОЙ ЧАСТИ ПОДЗАКОННЫХ АКТОВ</vt:lpstr>
      <vt:lpstr>Предложения к содержанию отечественных законодательных актов: К ФЗ-116 «О Промышленной безопасности»</vt:lpstr>
      <vt:lpstr>Предложения к содержанию отечественных законодательных актов: К ПБ 09-540-03 «Общие правила взрывобезопасности для взрывопожароопасных химических, нефтехимических и нефтеперерабатывающих производств»</vt:lpstr>
      <vt:lpstr>РЯД ПРОТИВОРЕЧИЙ  И ТРЕБОВАНИЙ К ОПО СО СТОРОНЫ ЗАКОНОДАТЕЛЬСТВА В ОБЛАСТИ ЭКОЛОГИИ И ОХРАНЫ ОКРУЖАЮЩЕЙ СРЕДЫ ПРИВОДЯТ К ДОПОЛНИТЕЛЬНОЙ ФИНАНСОВОЙ НАГРУЗКЕ НА ПРЕДПРИЯТИЯ</vt:lpstr>
      <vt:lpstr>ТРЕБУЕТСЯ ПОСТЕПЕННЫЙ ПЕРЕХОД  природоохранного законодательства РОССИИ К ЛУЧШИМ ЗАРУБЕЖНЫМ ПРАКТИКАМ</vt:lpstr>
      <vt:lpstr>Предложения к содержанию отечественных законодательных природоохранных актов</vt:lpstr>
      <vt:lpstr>РЯД ПРОТИВОРЕЧИЙ И ТРЕБОВАНИЙ К ОПО СО СТОРОНЫ ЗАКОНОДАТЕЛЬСТВА МЧС ПРИВОДЯТ К ДОПОЛНИТЕЛЬНОЙ ФИНАНСОВОЙ НАГРУЗКЕ НА ПРЕДПРИЯТИЯ</vt:lpstr>
      <vt:lpstr>Предложения к содержанию отечественных законодательных актов МЧС касательно НАСФ</vt:lpstr>
      <vt:lpstr>ЗАКЛЮЧЕНИЕ</vt:lpstr>
      <vt:lpstr>ПРИЛОЖЕНИЕ</vt:lpstr>
      <vt:lpstr>Различия в подходах к нормированию качества воды, сбрасываемой в водный объект рыбо-хозяйственного значения в России и в европейских странах</vt:lpstr>
      <vt:lpstr>Презентация PowerPoint</vt:lpstr>
    </vt:vector>
  </TitlesOfParts>
  <Company>SOIR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Протасов Виталий Сергеевич</dc:creator>
  <cp:lastModifiedBy>Антоненко Наталья Васильевна</cp:lastModifiedBy>
  <cp:revision>27</cp:revision>
  <cp:lastPrinted>2013-05-22T10:15:57Z</cp:lastPrinted>
  <dcterms:created xsi:type="dcterms:W3CDTF">2013-05-20T14:06:36Z</dcterms:created>
  <dcterms:modified xsi:type="dcterms:W3CDTF">2013-05-27T08:30:57Z</dcterms:modified>
</cp:coreProperties>
</file>